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2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980" autoAdjust="0"/>
    <p:restoredTop sz="99872"/>
  </p:normalViewPr>
  <p:slideViewPr>
    <p:cSldViewPr snapToGrid="0">
      <p:cViewPr varScale="1">
        <p:scale>
          <a:sx n="100" d="100"/>
          <a:sy n="100" d="100"/>
        </p:scale>
        <p:origin x="126" y="66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1BC77-2312-7385-BED7-75652A05A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3C2E8F-B0A3-EC27-BE6D-30862215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543E3-EF54-1095-F37F-B84FE7F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EC174-8EDF-332C-0442-7686A688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D66F4-6E38-8B8A-4FC6-D01C27B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4D200-A85E-211C-A7D1-9369FA52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419C1-3516-FF69-BCAA-BE4AF2D6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8E41-99DF-09D0-77F1-C95198AB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C2B79-2DB9-6CF3-DEF0-541B6D9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8030-9FF6-D617-22D7-8790D94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8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AF7228-DBA7-BF1D-EDEC-E14A1685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5E834-A7B6-9FE4-0E35-8706485D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F918C-15F4-14AE-02AE-7F82EC9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338E8-4DE5-EA50-96AF-03C51FD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8F2F-6629-240A-2244-4D01ED4A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8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360D1-C5A7-AEBA-D71C-8A9E4D30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79BAB-C466-CBB4-3C79-C3076430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EDDE-943E-C47F-CEB4-5436F7F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39A89-EA31-BBC7-A8BA-F0A0B13C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AF45C-833C-41BB-C5EA-0DC4FEB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57CF-AF83-23D1-C771-78D04CE3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3F83A-0AD8-F13B-2AC9-EE21301C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E1273-9F54-BF8F-A5D3-F5FA3369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B4B55-8B57-E40B-2707-72426BF9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75090-C062-DD1E-06F6-ADC67D0A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8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7D19-AA0A-3137-3E05-6E1354C3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E9B03-5E90-694A-F0F7-0911FAD42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6998-948F-A711-0BF6-0E2F8E6B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A3EBE-4104-4FBE-1030-DBA70437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739B1-2453-AF38-5F49-FAE1A4C2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54A9A-9849-0CA1-0E37-2107AD10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B12E-953C-ACE4-2219-CD75803B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327B0-A26D-5E71-32E4-9C62C174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8E64A-2592-7946-D16D-96A075EE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DA986-078E-D001-9EB1-D8584BDBD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FE0A0-0D2D-0F77-9459-1B6D5A5DD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193C6-FF01-81D7-A6DA-6260880F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3772D-FD7D-9CB8-0958-A8DB235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57F71-43B7-CD25-99A9-F0B7DC17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19CDA-C57D-B7DB-AFF9-E2BA7F62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508C2C-E45B-F697-D8DB-B624ADAA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11AFE-638E-837D-4A11-7636E79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73193-2C84-492F-676F-150714F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EE0275-1CAC-04C6-869B-28E869DE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F29FE-2A62-999F-0AFA-1F6FB0C7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67910-D0B0-3D5F-862F-883AB52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697EE-0DB2-65DA-AA7B-5CDB353E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91FA1-48B7-D60E-B3B7-4A68BDCC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2B161-EF56-5D90-3F34-D1ABF733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5790D-7673-69AC-9DC2-33FE4F74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7B34E-A6B8-3FB8-6EA6-CFE2354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929B2-0DDA-572C-AFF5-B3578F32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3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3011-85D0-6210-CE85-A0E7E4B1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A6A1E0-533C-9AEC-9B7F-CCD9EB58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97E4C-3977-B4D1-CB41-D17B1D15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84A06-421E-B871-93C7-650A702B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B3F-6E82-4BC0-A9DE-1E8A9FCF2EB5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C9F86-B6E6-7BE5-B95C-07895729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94979-CFD3-36B0-673E-42DCA304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069D-5D6E-42EA-A892-589A05A0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005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1AFFB3F-6E82-4BC0-A9DE-1E8A9FCF2EB5}" type="datetime1">
              <a:rPr lang="ko-KR" altLang="en-US"/>
              <a:pPr lvl="0">
                <a:defRPr/>
              </a:pPr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C77069D-5D6E-42EA-A892-589A05A02A1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5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6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7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8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1.png"  /><Relationship Id="rId7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0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1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2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3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1.emf"  /><Relationship Id="rId11" Type="http://schemas.openxmlformats.org/officeDocument/2006/relationships/image" Target="../media/image12.emf"  /><Relationship Id="rId12" Type="http://schemas.openxmlformats.org/officeDocument/2006/relationships/image" Target="../media/image13.emf"  /><Relationship Id="rId13" Type="http://schemas.openxmlformats.org/officeDocument/2006/relationships/image" Target="../media/image14.emf"  /><Relationship Id="rId14" Type="http://schemas.openxmlformats.org/officeDocument/2006/relationships/image" Target="../media/image15.emf"  /><Relationship Id="rId15" Type="http://schemas.openxmlformats.org/officeDocument/2006/relationships/image" Target="../media/image16.emf"  /><Relationship Id="rId16" Type="http://schemas.openxmlformats.org/officeDocument/2006/relationships/image" Target="../media/image17.emf"  /><Relationship Id="rId17" Type="http://schemas.openxmlformats.org/officeDocument/2006/relationships/image" Target="../media/image18.emf"  /><Relationship Id="rId18" Type="http://schemas.openxmlformats.org/officeDocument/2006/relationships/image" Target="../media/image19.emf"  /><Relationship Id="rId19" Type="http://schemas.openxmlformats.org/officeDocument/2006/relationships/image" Target="../media/image20.emf"  /><Relationship Id="rId2" Type="http://schemas.openxmlformats.org/officeDocument/2006/relationships/image" Target="../media/image3.jpeg"  /><Relationship Id="rId20" Type="http://schemas.openxmlformats.org/officeDocument/2006/relationships/image" Target="../media/image6.png"  /><Relationship Id="rId21" Type="http://schemas.openxmlformats.org/officeDocument/2006/relationships/image" Target="../media/image7.png"  /><Relationship Id="rId22" Type="http://schemas.openxmlformats.org/officeDocument/2006/relationships/image" Target="../media/image8.png"  /><Relationship Id="rId23" Type="http://schemas.openxmlformats.org/officeDocument/2006/relationships/image" Target="../media/image9.png"  /><Relationship Id="rId24" Type="http://schemas.openxmlformats.org/officeDocument/2006/relationships/image" Target="../media/image21.emf"  /><Relationship Id="rId25" Type="http://schemas.openxmlformats.org/officeDocument/2006/relationships/image" Target="../media/image22.emf"  /><Relationship Id="rId26" Type="http://schemas.openxmlformats.org/officeDocument/2006/relationships/image" Target="../media/image23.emf"  /><Relationship Id="rId27" Type="http://schemas.openxmlformats.org/officeDocument/2006/relationships/image" Target="../media/image24.emf"  /><Relationship Id="rId28" Type="http://schemas.openxmlformats.org/officeDocument/2006/relationships/image" Target="../media/image25.emf"  /><Relationship Id="rId29" Type="http://schemas.openxmlformats.org/officeDocument/2006/relationships/image" Target="../media/image26.emf"  /><Relationship Id="rId3" Type="http://schemas.openxmlformats.org/officeDocument/2006/relationships/image" Target="../media/image4.emf"  /><Relationship Id="rId30" Type="http://schemas.openxmlformats.org/officeDocument/2006/relationships/image" Target="../media/image27.emf"  /><Relationship Id="rId31" Type="http://schemas.openxmlformats.org/officeDocument/2006/relationships/image" Target="../media/image28.emf"  /><Relationship Id="rId32" Type="http://schemas.openxmlformats.org/officeDocument/2006/relationships/image" Target="../media/image29.emf"  /><Relationship Id="rId33" Type="http://schemas.openxmlformats.org/officeDocument/2006/relationships/image" Target="../media/image34.png"  /><Relationship Id="rId4" Type="http://schemas.openxmlformats.org/officeDocument/2006/relationships/image" Target="../media/image5.emf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3999" y="1937388"/>
            <a:ext cx="9144000" cy="2387600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CookieRunOTF Bold"/>
                <a:ea typeface="CookieRunOTF Bold"/>
              </a:rPr>
              <a:t>2D</a:t>
            </a:r>
            <a:r>
              <a:rPr lang="ko-KR" altLang="en-US">
                <a:latin typeface="CookieRunOTF Bold"/>
                <a:ea typeface="CookieRunOTF Bold"/>
              </a:rPr>
              <a:t>게임프로그래밍</a:t>
            </a:r>
            <a:br>
              <a:rPr lang="ko-KR" altLang="en-US">
                <a:latin typeface="CookieRunOTF Bold"/>
                <a:ea typeface="CookieRunOTF Bold"/>
              </a:rPr>
            </a:br>
            <a:r>
              <a:rPr lang="en-US" altLang="ko-KR">
                <a:latin typeface="CookieRunOTF Bold"/>
                <a:ea typeface="CookieRunOTF Bold"/>
              </a:rPr>
              <a:t>2</a:t>
            </a:r>
            <a:r>
              <a:rPr lang="ko-KR" altLang="en-US">
                <a:latin typeface="CookieRunOTF Bold"/>
                <a:ea typeface="CookieRunOTF Bold"/>
              </a:rPr>
              <a:t>차 발표</a:t>
            </a:r>
            <a:endParaRPr lang="ko-KR" altLang="en-US">
              <a:latin typeface="CookieRunOTF Bold"/>
              <a:ea typeface="CookieRunOTF Bold"/>
            </a:endParaRPr>
          </a:p>
        </p:txBody>
      </p:sp>
      <p:sp>
        <p:nvSpPr>
          <p:cNvPr id="1033" name=""/>
          <p:cNvSpPr/>
          <p:nvPr/>
        </p:nvSpPr>
        <p:spPr>
          <a:xfrm>
            <a:off x="9071940" y="6063887"/>
            <a:ext cx="3120061" cy="794113"/>
          </a:xfrm>
          <a:prstGeom prst="rect">
            <a:avLst/>
          </a:prstGeom>
          <a:solidFill>
            <a:srgbClr val="ffef99">
              <a:alpha val="79000"/>
            </a:srgb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 txBox="1"/>
          <p:nvPr/>
        </p:nvSpPr>
        <p:spPr>
          <a:xfrm>
            <a:off x="9365537" y="6299769"/>
            <a:ext cx="2826463" cy="362186"/>
          </a:xfrm>
          <a:prstGeom prst="rect">
            <a:avLst/>
          </a:prstGeom>
          <a:solidFill>
            <a:schemeClr val="lt1">
              <a:alpha val="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2022184033</a:t>
            </a:r>
            <a:r>
              <a:rPr lang="ko-KR" altLang="en-US" b="1"/>
              <a:t> 장준혁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9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465886" y="954980"/>
            <a:ext cx="11260229" cy="5773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9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117591" y="1302537"/>
            <a:ext cx="11956816" cy="5555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9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125212" y="1249491"/>
            <a:ext cx="11941576" cy="4359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9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193798" y="1131236"/>
            <a:ext cx="11804403" cy="496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0" y="1794"/>
            <a:ext cx="12192000" cy="6856206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 rot="0">
            <a:off x="147294" y="0"/>
            <a:ext cx="12192000" cy="5926010"/>
            <a:chOff x="126352" y="712462"/>
            <a:chExt cx="12192000" cy="5926010"/>
          </a:xfrm>
        </p:grpSpPr>
        <p:sp>
          <p:nvSpPr>
            <p:cNvPr id="74" name="직사각형 73"/>
            <p:cNvSpPr/>
            <p:nvPr/>
          </p:nvSpPr>
          <p:spPr>
            <a:xfrm>
              <a:off x="126352" y="712462"/>
              <a:ext cx="12192000" cy="110738"/>
            </a:xfrm>
            <a:prstGeom prst="rect">
              <a:avLst/>
            </a:prstGeom>
            <a:solidFill>
              <a:srgbClr val="f8b2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 rot="0">
              <a:off x="578641" y="2614817"/>
              <a:ext cx="11034718" cy="3064656"/>
              <a:chOff x="694754" y="2614817"/>
              <a:chExt cx="11034718" cy="3064656"/>
            </a:xfrm>
          </p:grpSpPr>
          <p:grpSp>
            <p:nvGrpSpPr>
              <p:cNvPr id="80" name="그룹 79"/>
              <p:cNvGrpSpPr/>
              <p:nvPr/>
            </p:nvGrpSpPr>
            <p:grpSpPr>
              <a:xfrm rot="0">
                <a:off x="4426176" y="2614817"/>
                <a:ext cx="3571875" cy="3064656"/>
                <a:chOff x="4310061" y="2614817"/>
                <a:chExt cx="3571875" cy="3064656"/>
              </a:xfrm>
            </p:grpSpPr>
            <p:pic>
              <p:nvPicPr>
                <p:cNvPr id="93" name="그래픽 92" descr="팔각형 사인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614856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97" name="직사각형 96"/>
                <p:cNvSpPr/>
                <p:nvPr/>
              </p:nvSpPr>
              <p:spPr>
                <a:xfrm>
                  <a:off x="5574333" y="3068098"/>
                  <a:ext cx="1043329" cy="76695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02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95" name="그래픽 94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4310061" y="4841273"/>
                  <a:ext cx="3571875" cy="838200"/>
                </a:xfrm>
                <a:prstGeom prst="rect">
                  <a:avLst/>
                </a:prstGeom>
              </p:spPr>
            </p:pic>
          </p:grpSp>
          <p:grpSp>
            <p:nvGrpSpPr>
              <p:cNvPr id="81" name="그룹 80"/>
              <p:cNvGrpSpPr/>
              <p:nvPr/>
            </p:nvGrpSpPr>
            <p:grpSpPr>
              <a:xfrm rot="0">
                <a:off x="694754" y="2614817"/>
                <a:ext cx="3571875" cy="3064656"/>
                <a:chOff x="694754" y="2614817"/>
                <a:chExt cx="3571875" cy="3064656"/>
              </a:xfrm>
            </p:grpSpPr>
            <p:pic>
              <p:nvPicPr>
                <p:cNvPr id="88" name="그래픽 87" descr="팔각형 사인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999549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92" name="직사각형 91"/>
                <p:cNvSpPr/>
                <p:nvPr/>
              </p:nvSpPr>
              <p:spPr>
                <a:xfrm>
                  <a:off x="2049563" y="3068098"/>
                  <a:ext cx="862255" cy="76695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01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90" name="그래픽 89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694754" y="4841273"/>
                  <a:ext cx="3571875" cy="838200"/>
                </a:xfrm>
                <a:prstGeom prst="rect">
                  <a:avLst/>
                </a:prstGeom>
              </p:spPr>
            </p:pic>
          </p:grpSp>
          <p:grpSp>
            <p:nvGrpSpPr>
              <p:cNvPr id="82" name="그룹 81"/>
              <p:cNvGrpSpPr/>
              <p:nvPr/>
            </p:nvGrpSpPr>
            <p:grpSpPr>
              <a:xfrm rot="0">
                <a:off x="8157596" y="2614817"/>
                <a:ext cx="3571875" cy="3064656"/>
                <a:chOff x="7925368" y="2614817"/>
                <a:chExt cx="3571875" cy="3064656"/>
              </a:xfrm>
            </p:grpSpPr>
            <p:pic>
              <p:nvPicPr>
                <p:cNvPr id="83" name="그래픽 82" descr="팔각형 사인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8230164" y="2614817"/>
                  <a:ext cx="2962287" cy="3013361"/>
                </a:xfrm>
                <a:prstGeom prst="rect">
                  <a:avLst/>
                </a:prstGeom>
              </p:spPr>
            </p:pic>
            <p:sp>
              <p:nvSpPr>
                <p:cNvPr id="87" name="직사각형 86"/>
                <p:cNvSpPr/>
                <p:nvPr/>
              </p:nvSpPr>
              <p:spPr>
                <a:xfrm>
                  <a:off x="9125004" y="3068098"/>
                  <a:ext cx="1172607" cy="76695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400" kern="100" spc="-80">
                      <a:ln w="9525">
                        <a:solidFill>
                          <a:schemeClr val="tx1">
                            <a:lumMod val="75000"/>
                            <a:lumOff val="25000"/>
                            <a:alpha val="0"/>
                          </a:schemeClr>
                        </a:solidFill>
                      </a:ln>
                      <a:solidFill>
                        <a:srgbClr val="f8b2be"/>
                      </a:solidFill>
                      <a:latin typeface="Pretendard ExtraBold"/>
                      <a:ea typeface="Pretendard ExtraBold"/>
                      <a:cs typeface="Pretendard ExtraBold"/>
                    </a:rPr>
                    <a:t>03</a:t>
                  </a:r>
                  <a:endParaRPr lang="en-US" altLang="ko-KR" sz="4400" kern="100" spc="-80">
                    <a:solidFill>
                      <a:srgbClr val="f8b2be"/>
                    </a:solidFill>
                    <a:latin typeface="Pretendard ExtraBold"/>
                    <a:ea typeface="Pretendard ExtraBold"/>
                    <a:cs typeface="Pretendard ExtraBold"/>
                  </a:endParaRPr>
                </a:p>
              </p:txBody>
            </p:sp>
            <p:pic>
              <p:nvPicPr>
                <p:cNvPr id="85" name="그래픽 84" descr="긴 접힌 리본 배너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7925368" y="4841273"/>
                  <a:ext cx="3571875" cy="838200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422069" y="6396493"/>
              <a:ext cx="1419350" cy="241980"/>
            </a:xfrm>
            <a:prstGeom prst="rect">
              <a:avLst/>
            </a:prstGeom>
            <a:noFill/>
            <a:ln w="3175" cap="rnd">
              <a:noFill/>
            </a:ln>
          </p:spPr>
          <p:txBody>
            <a:bodyPr wrap="square" lIns="54000" tIns="36000" rIns="54000" bIns="36000" anchor="b">
              <a:spAutoFit/>
            </a:bodyPr>
            <a:lstStyle/>
            <a:p>
              <a:pPr algn="l">
                <a:defRPr/>
              </a:pPr>
              <a:r>
                <a:rPr lang="en-US" altLang="ko-KR" sz="1100" kern="100" spc="-40">
                  <a:ln w="9525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/>
                  <a:ea typeface="Pretendard Medium"/>
                  <a:cs typeface="Pretendard Medium"/>
                </a:rPr>
                <a:t>www.papatalabs.com</a:t>
              </a:r>
              <a:endParaRPr lang="en-US" altLang="ko-KR" sz="1100" kern="100" spc="-40">
                <a:solidFill>
                  <a:schemeClr val="bg1">
                    <a:lumMod val="85000"/>
                  </a:schemeClr>
                </a:solidFill>
                <a:latin typeface="Pretendard Medium"/>
                <a:ea typeface="Pretendard Medium"/>
                <a:cs typeface="Pretendard Medium"/>
              </a:endParaRPr>
            </a:p>
          </p:txBody>
        </p:sp>
      </p:grpSp>
      <p:sp>
        <p:nvSpPr>
          <p:cNvPr id="98" name=""/>
          <p:cNvSpPr txBox="1"/>
          <p:nvPr/>
        </p:nvSpPr>
        <p:spPr>
          <a:xfrm>
            <a:off x="5324332" y="4456469"/>
            <a:ext cx="2180722" cy="360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 개발상황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9310314" y="4500082"/>
            <a:ext cx="2033428" cy="36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게임 시연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669491" y="4491145"/>
            <a:ext cx="2033428" cy="366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CookieRunOTF Regular"/>
                <a:ea typeface="CookieRunOTF Regular"/>
              </a:rPr>
              <a:t>개발 일정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148742" y="3070013"/>
            <a:ext cx="2568540" cy="35898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현재 진행 상황 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437493" y="3245922"/>
            <a:ext cx="2033428" cy="36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수정된 개발일정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9089958" y="3249453"/>
            <a:ext cx="2568540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latin typeface="CookieRunOTF Regular"/>
                <a:ea typeface="CookieRunOTF Regular"/>
              </a:rPr>
              <a:t>데모 시연</a:t>
            </a:r>
            <a:endParaRPr lang="ko-KR" altLang="en-US">
              <a:latin typeface="CookieRunOTF Regular"/>
              <a:ea typeface="CookieRunOTF Regular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5163668" y="3429000"/>
            <a:ext cx="256854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latin typeface="CookieRunOTF Regular"/>
                <a:ea typeface="CookieRunOTF Regular"/>
              </a:rPr>
              <a:t>Git Commit</a:t>
            </a:r>
            <a:endParaRPr lang="en-US" altLang="ko-KR">
              <a:latin typeface="CookieRunOTF Regular"/>
              <a:ea typeface="CookieRunOTF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수정된 개발 일정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sp>
        <p:nvSpPr>
          <p:cNvPr id="396" name=""/>
          <p:cNvSpPr txBox="1"/>
          <p:nvPr/>
        </p:nvSpPr>
        <p:spPr>
          <a:xfrm>
            <a:off x="861519" y="3429000"/>
            <a:ext cx="8986200" cy="1180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6,7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주차의 기타 타격요소</a:t>
            </a:r>
            <a:b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</a:b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-&gt;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 </a:t>
            </a: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4,5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</a:t>
            </a:r>
            <a:endParaRPr lang="ko-KR" altLang="en-US" sz="36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827345" y="1948151"/>
            <a:ext cx="898620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280" indent="-371280">
              <a:buClr>
                <a:srgbClr val="f8b2be"/>
              </a:buClr>
              <a:buFont typeface="Arial"/>
              <a:buChar char="•"/>
              <a:defRPr/>
            </a:pP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4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주차의 충돌구현</a:t>
            </a:r>
            <a:b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</a:b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-&gt;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 </a:t>
            </a:r>
            <a:r>
              <a:rPr lang="en-US" altLang="ko-KR" sz="3600">
                <a:solidFill>
                  <a:schemeClr val="dk1"/>
                </a:solidFill>
                <a:latin typeface="CookieRunOTF Regular"/>
                <a:ea typeface="CookieRunOTF Regular"/>
              </a:rPr>
              <a:t>5</a:t>
            </a:r>
            <a:r>
              <a:rPr lang="ko-KR" altLang="en-US" sz="3600">
                <a:solidFill>
                  <a:schemeClr val="dk1"/>
                </a:solidFill>
                <a:latin typeface="CookieRunOTF Regular"/>
                <a:ea typeface="CookieRunOTF Regular"/>
              </a:rPr>
              <a:t>주차</a:t>
            </a:r>
            <a:endParaRPr lang="ko-KR" altLang="en-US" sz="3600">
              <a:solidFill>
                <a:schemeClr val="dk1"/>
              </a:solidFill>
              <a:latin typeface="CookieRunOTF Regular"/>
              <a:ea typeface="CookieRunOTF Regular"/>
            </a:endParaRPr>
          </a:p>
        </p:txBody>
      </p:sp>
      <p:graphicFrame>
        <p:nvGraphicFramePr>
          <p:cNvPr id="402" name=""/>
          <p:cNvGraphicFramePr>
            <a:graphicFrameLocks noGrp="1"/>
          </p:cNvGraphicFramePr>
          <p:nvPr/>
        </p:nvGraphicFramePr>
        <p:xfrm>
          <a:off x="6096000" y="1517905"/>
          <a:ext cx="5756698" cy="3585210"/>
        </p:xfrm>
        <a:graphic>
          <a:graphicData uri="http://schemas.openxmlformats.org/drawingml/2006/table">
            <a:tbl>
              <a:tblPr firstRow="1" bandRow="1">
                <a:tableStyleId>{4C8F3031-6097-4AF7-BD18-42EC2A8F2AB1}</a:tableStyleId>
              </a:tblPr>
              <a:tblGrid>
                <a:gridCol w="780301"/>
                <a:gridCol w="4976397"/>
              </a:tblGrid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리소스 수집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기본적인 조작 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이동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및 공격모션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충돌구현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타격 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 AI</a:t>
                      </a:r>
                      <a:r>
                        <a:rPr lang="ko-KR" altLang="en-US"/>
                        <a:t> 구현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78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49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49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즈차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오류 수정 및 기타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현재 진행상황 </a:t>
              </a: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-</a:t>
              </a: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 </a:t>
              </a: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97%</a:t>
              </a:r>
              <a:r>
                <a:rPr lang="ko-KR" altLang="en-US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  </a:t>
              </a:r>
              <a:endParaRPr lang="ko-KR" altLang="en-US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graphicFrame>
        <p:nvGraphicFramePr>
          <p:cNvPr id="402" name=""/>
          <p:cNvGraphicFramePr>
            <a:graphicFrameLocks noGrp="1"/>
          </p:cNvGraphicFramePr>
          <p:nvPr/>
        </p:nvGraphicFramePr>
        <p:xfrm>
          <a:off x="2032218" y="1576916"/>
          <a:ext cx="8127564" cy="3968750"/>
        </p:xfrm>
        <a:graphic>
          <a:graphicData uri="http://schemas.openxmlformats.org/drawingml/2006/table">
            <a:tbl>
              <a:tblPr firstRow="1" bandRow="1">
                <a:tableStyleId>{4C8F3031-6097-4AF7-BD18-42EC2A8F2AB1}</a:tableStyleId>
              </a:tblPr>
              <a:tblGrid>
                <a:gridCol w="1101724"/>
                <a:gridCol w="691201"/>
                <a:gridCol w="4539929"/>
                <a:gridCol w="179471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진행률</a:t>
                      </a:r>
                      <a:endParaRPr lang="ko-KR" altLang="en-US"/>
                    </a:p>
                  </a:txBody>
                  <a:tcPr marL="91440" marR="9144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리소스 수집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주인공 기본적인 조작 구현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이동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및 공격모션 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충돌체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기타 타격요소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88%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결과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충돌범위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충돌체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기타 타격요소</a:t>
                      </a:r>
                      <a:r>
                        <a:rPr lang="en-US" altLang="ko-KR"/>
                        <a:t>(1/2)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충돌구현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타격 </a:t>
                      </a:r>
                      <a:r>
                        <a:rPr lang="en-US" altLang="ko-KR"/>
                        <a:t>),</a:t>
                      </a:r>
                      <a:r>
                        <a:rPr lang="ko-KR" altLang="en-US"/>
                        <a:t> 기타 타격요소</a:t>
                      </a:r>
                      <a:r>
                        <a:rPr lang="en-US" altLang="ko-KR"/>
                        <a:t>,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 패링 구현</a:t>
                      </a:r>
                      <a:r>
                        <a:rPr lang="en-US" altLang="ko-KR"/>
                        <a:t>, AI</a:t>
                      </a:r>
                      <a:r>
                        <a:rPr lang="ko-KR" altLang="en-US"/>
                        <a:t> 구현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패링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기타 타격요소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메뉴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54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즈차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오류 수정 및 기타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3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0" y="1187863"/>
            <a:ext cx="12192000" cy="5444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4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1425382" y="993844"/>
            <a:ext cx="9341234" cy="5657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9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784399" y="1211387"/>
            <a:ext cx="10623201" cy="443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9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750106" y="1687679"/>
            <a:ext cx="10691787" cy="3482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79814"/>
            <a:ext cx="12183932" cy="5578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9737" y="556336"/>
            <a:ext cx="1152525" cy="35827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24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rPr>
              <a:t>게임 장르</a:t>
            </a:r>
            <a:endParaRPr lang="ko-KR" altLang="en-US" sz="24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8b2be"/>
              </a:solidFill>
              <a:latin typeface="CookieRunOTF Black"/>
              <a:ea typeface="CookieRunOTF Black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277663" flipH="1">
            <a:off x="3213185" y="6113241"/>
            <a:ext cx="1165678" cy="1015997"/>
            <a:chOff x="3272230" y="3784454"/>
            <a:chExt cx="5647539" cy="4922353"/>
          </a:xfrm>
        </p:grpSpPr>
        <p:pic>
          <p:nvPicPr>
            <p:cNvPr id="359" name="잉크 358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13005" y="4654184"/>
              <a:ext cx="5081008" cy="4082267"/>
            </a:xfrm>
            <a:prstGeom prst="rect">
              <a:avLst/>
            </a:prstGeom>
          </p:spPr>
        </p:pic>
        <p:pic>
          <p:nvPicPr>
            <p:cNvPr id="360" name="잉크 359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42672" y="4981907"/>
              <a:ext cx="756336" cy="1009087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69" name="그룹 168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63" name="잉크 362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16579" y="4815206"/>
              <a:ext cx="732779" cy="1151893"/>
            </a:xfrm>
            <a:prstGeom prst="rect">
              <a:avLst/>
            </a:prstGeom>
          </p:spPr>
        </p:pic>
        <p:pic>
          <p:nvPicPr>
            <p:cNvPr id="364" name="잉크 363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868546" y="3903228"/>
              <a:ext cx="260289" cy="1388797"/>
            </a:xfrm>
            <a:prstGeom prst="rect">
              <a:avLst/>
            </a:prstGeom>
          </p:spPr>
        </p:pic>
        <p:pic>
          <p:nvPicPr>
            <p:cNvPr id="365" name="잉크 364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167902" y="4716796"/>
              <a:ext cx="254653" cy="133459"/>
            </a:xfrm>
            <a:prstGeom prst="rect">
              <a:avLst/>
            </a:prstGeom>
          </p:spPr>
        </p:pic>
        <p:pic>
          <p:nvPicPr>
            <p:cNvPr id="366" name="잉크 365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7269068" y="4718787"/>
              <a:ext cx="107516" cy="150876"/>
            </a:xfrm>
            <a:prstGeom prst="rect">
              <a:avLst/>
            </a:prstGeom>
          </p:spPr>
        </p:pic>
        <p:pic>
          <p:nvPicPr>
            <p:cNvPr id="367" name="잉크 366"/>
            <p:cNvPicPr/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8486" y="4991138"/>
              <a:ext cx="448118" cy="229790"/>
            </a:xfrm>
            <a:prstGeom prst="rect">
              <a:avLst/>
            </a:prstGeom>
          </p:spPr>
        </p:pic>
        <p:pic>
          <p:nvPicPr>
            <p:cNvPr id="368" name="잉크 367"/>
            <p:cNvPicPr/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7584014" y="4251025"/>
              <a:ext cx="417219" cy="710968"/>
            </a:xfrm>
            <a:prstGeom prst="rect">
              <a:avLst/>
            </a:prstGeom>
          </p:spPr>
        </p:pic>
        <p:pic>
          <p:nvPicPr>
            <p:cNvPr id="369" name="잉크 368"/>
            <p:cNvPicPr/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8065147" y="3840549"/>
              <a:ext cx="343852" cy="1072155"/>
            </a:xfrm>
            <a:prstGeom prst="rect">
              <a:avLst/>
            </a:prstGeom>
          </p:spPr>
        </p:pic>
        <p:pic>
          <p:nvPicPr>
            <p:cNvPr id="370" name="잉크 369"/>
            <p:cNvPicPr/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7448574" y="3753125"/>
              <a:ext cx="486100" cy="818027"/>
            </a:xfrm>
            <a:prstGeom prst="rect">
              <a:avLst/>
            </a:prstGeom>
          </p:spPr>
        </p:pic>
        <p:pic>
          <p:nvPicPr>
            <p:cNvPr id="371" name="잉크 370"/>
            <p:cNvPicPr/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5255502" y="4051405"/>
              <a:ext cx="1777338" cy="242373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 rot="1277663" flipH="1">
            <a:off x="89835" y="6242313"/>
            <a:ext cx="1004121" cy="875184"/>
            <a:chOff x="3272230" y="3784454"/>
            <a:chExt cx="5647539" cy="4922353"/>
          </a:xfrm>
        </p:grpSpPr>
        <p:pic>
          <p:nvPicPr>
            <p:cNvPr id="308" name="잉크 307"/>
            <p:cNvPicPr/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3506214" y="4649145"/>
              <a:ext cx="5090542" cy="4090042"/>
            </a:xfrm>
            <a:prstGeom prst="rect">
              <a:avLst/>
            </a:prstGeom>
          </p:spPr>
        </p:pic>
        <p:pic>
          <p:nvPicPr>
            <p:cNvPr id="309" name="잉크 308"/>
            <p:cNvPicPr/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3235853" y="4976891"/>
              <a:ext cx="765932" cy="1016820"/>
            </a:xfrm>
            <a:prstGeom prst="rect">
              <a:avLst/>
            </a:prstGeom>
          </p:spPr>
        </p:pic>
        <p:grpSp>
          <p:nvGrpSpPr>
            <p:cNvPr id="117" name="그룹 116"/>
            <p:cNvGrpSpPr/>
            <p:nvPr/>
          </p:nvGrpSpPr>
          <p:grpSpPr>
            <a:xfrm rot="0">
              <a:off x="3965106" y="4292979"/>
              <a:ext cx="587804" cy="1156062"/>
              <a:chOff x="3072343" y="720619"/>
              <a:chExt cx="779400" cy="1532880"/>
            </a:xfrm>
          </p:grpSpPr>
          <p:pic>
            <p:nvPicPr>
              <p:cNvPr id="65" name="잉크 64"/>
              <p:cNvPicPr/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3057223" y="1665979"/>
                <a:ext cx="627480" cy="603000"/>
              </a:xfrm>
              <a:prstGeom prst="rect">
                <a:avLst/>
              </a:prstGeom>
            </p:spPr>
          </p:pic>
          <p:pic>
            <p:nvPicPr>
              <p:cNvPr id="66" name="잉크 65"/>
              <p:cNvPicPr/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3707383" y="705499"/>
                <a:ext cx="159480" cy="903240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 rot="0">
              <a:off x="4566757" y="3827351"/>
              <a:ext cx="564727" cy="327162"/>
              <a:chOff x="3870103" y="103219"/>
              <a:chExt cx="748800" cy="433800"/>
            </a:xfrm>
          </p:grpSpPr>
          <p:pic>
            <p:nvPicPr>
              <p:cNvPr id="71" name="잉크 70"/>
              <p:cNvPicPr/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3849943" y="107899"/>
                <a:ext cx="305280" cy="449640"/>
              </a:xfrm>
              <a:prstGeom prst="rect">
                <a:avLst/>
              </a:prstGeom>
            </p:spPr>
          </p:pic>
          <p:pic>
            <p:nvPicPr>
              <p:cNvPr id="72" name="잉크 71"/>
              <p:cNvPicPr/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4170343" y="82699"/>
                <a:ext cx="468720" cy="215640"/>
              </a:xfrm>
              <a:prstGeom prst="rect">
                <a:avLst/>
              </a:prstGeom>
            </p:spPr>
          </p:pic>
        </p:grpSp>
        <p:pic>
          <p:nvPicPr>
            <p:cNvPr id="312" name="잉크 311"/>
            <p:cNvPicPr/>
            <p:nvPr/>
          </p:nvPicPr>
          <p:blipFill rotWithShape="1">
            <a:blip r:embed="rId24"/>
            <a:stretch>
              <a:fillRect/>
            </a:stretch>
          </p:blipFill>
          <p:spPr>
            <a:xfrm>
              <a:off x="8209867" y="4810211"/>
              <a:ext cx="742170" cy="1159586"/>
            </a:xfrm>
            <a:prstGeom prst="rect">
              <a:avLst/>
            </a:prstGeom>
          </p:spPr>
        </p:pic>
        <p:pic>
          <p:nvPicPr>
            <p:cNvPr id="313" name="잉크 312"/>
            <p:cNvPicPr/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3861762" y="3898223"/>
              <a:ext cx="270105" cy="1398251"/>
            </a:xfrm>
            <a:prstGeom prst="rect">
              <a:avLst/>
            </a:prstGeom>
          </p:spPr>
        </p:pic>
        <p:pic>
          <p:nvPicPr>
            <p:cNvPr id="314" name="잉크 313"/>
            <p:cNvPicPr/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7161397" y="4712117"/>
              <a:ext cx="263669" cy="142296"/>
            </a:xfrm>
            <a:prstGeom prst="rect">
              <a:avLst/>
            </a:prstGeom>
          </p:spPr>
        </p:pic>
        <p:pic>
          <p:nvPicPr>
            <p:cNvPr id="315" name="잉크 314"/>
            <p:cNvPicPr/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7262241" y="4713420"/>
              <a:ext cx="117471" cy="163027"/>
            </a:xfrm>
            <a:prstGeom prst="rect">
              <a:avLst/>
            </a:prstGeom>
          </p:spPr>
        </p:pic>
        <p:pic>
          <p:nvPicPr>
            <p:cNvPr id="316" name="잉크 315"/>
            <p:cNvPicPr/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7901727" y="4986015"/>
              <a:ext cx="457604" cy="241478"/>
            </a:xfrm>
            <a:prstGeom prst="rect">
              <a:avLst/>
            </a:prstGeom>
          </p:spPr>
        </p:pic>
        <p:pic>
          <p:nvPicPr>
            <p:cNvPr id="317" name="잉크 316"/>
            <p:cNvPicPr/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7577353" y="4246057"/>
              <a:ext cx="426517" cy="718609"/>
            </a:xfrm>
            <a:prstGeom prst="rect">
              <a:avLst/>
            </a:prstGeom>
          </p:spPr>
        </p:pic>
        <p:pic>
          <p:nvPicPr>
            <p:cNvPr id="318" name="잉크 317"/>
            <p:cNvPicPr/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8058568" y="3835484"/>
              <a:ext cx="353000" cy="1081723"/>
            </a:xfrm>
            <a:prstGeom prst="rect">
              <a:avLst/>
            </a:prstGeom>
          </p:spPr>
        </p:pic>
        <p:pic>
          <p:nvPicPr>
            <p:cNvPr id="319" name="잉크 318"/>
            <p:cNvPicPr/>
            <p:nvPr/>
          </p:nvPicPr>
          <p:blipFill rotWithShape="1">
            <a:blip r:embed="rId31"/>
            <a:stretch>
              <a:fillRect/>
            </a:stretch>
          </p:blipFill>
          <p:spPr>
            <a:xfrm>
              <a:off x="7441826" y="3748126"/>
              <a:ext cx="495567" cy="827471"/>
            </a:xfrm>
            <a:prstGeom prst="rect">
              <a:avLst/>
            </a:prstGeom>
          </p:spPr>
        </p:pic>
        <p:pic>
          <p:nvPicPr>
            <p:cNvPr id="320" name="잉크 319"/>
            <p:cNvPicPr/>
            <p:nvPr/>
          </p:nvPicPr>
          <p:blipFill rotWithShape="1">
            <a:blip r:embed="rId32"/>
            <a:stretch>
              <a:fillRect/>
            </a:stretch>
          </p:blipFill>
          <p:spPr>
            <a:xfrm>
              <a:off x="5250722" y="4046380"/>
              <a:ext cx="1788921" cy="2431483"/>
            </a:xfrm>
            <a:prstGeom prst="rect">
              <a:avLst/>
            </a:prstGeom>
          </p:spPr>
        </p:pic>
      </p:grpSp>
      <p:sp>
        <p:nvSpPr>
          <p:cNvPr id="397" name="직사각형 64"/>
          <p:cNvSpPr/>
          <p:nvPr/>
        </p:nvSpPr>
        <p:spPr>
          <a:xfrm rot="10796122">
            <a:off x="-5" y="1795"/>
            <a:ext cx="12192000" cy="6846659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grpSp>
        <p:nvGrpSpPr>
          <p:cNvPr id="376" name="그룹 38"/>
          <p:cNvGrpSpPr/>
          <p:nvPr/>
        </p:nvGrpSpPr>
        <p:grpSpPr>
          <a:xfrm rot="0">
            <a:off x="0" y="0"/>
            <a:ext cx="12246979" cy="6876845"/>
            <a:chOff x="-3366181" y="-9420"/>
            <a:chExt cx="12246979" cy="6876845"/>
          </a:xfrm>
        </p:grpSpPr>
        <p:sp>
          <p:nvSpPr>
            <p:cNvPr id="377" name="직사각형 37"/>
            <p:cNvSpPr/>
            <p:nvPr/>
          </p:nvSpPr>
          <p:spPr>
            <a:xfrm rot="10788973">
              <a:off x="-3366181" y="-9420"/>
              <a:ext cx="12246979" cy="6876845"/>
            </a:xfrm>
            <a:prstGeom prst="rect">
              <a:avLst/>
            </a:prstGeom>
            <a:gradFill>
              <a:gsLst>
                <a:gs pos="2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/>
                <a:t>ㅋ</a:t>
              </a:r>
              <a:endParaRPr lang="ko-KR" altLang="en-US" b="1"/>
            </a:p>
          </p:txBody>
        </p:sp>
        <p:sp>
          <p:nvSpPr>
            <p:cNvPr id="378" name="TextBox 3"/>
            <p:cNvSpPr txBox="1"/>
            <p:nvPr/>
          </p:nvSpPr>
          <p:spPr>
            <a:xfrm>
              <a:off x="-25154" y="380900"/>
              <a:ext cx="5509947" cy="6096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ko-KR" sz="4000" b="1" spc="-15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8b2be"/>
                  </a:solidFill>
                  <a:latin typeface="CookieRunOTF Black"/>
                  <a:ea typeface="CookieRunOTF Black"/>
                </a:rPr>
                <a:t>Git Commit</a:t>
              </a:r>
              <a:endParaRPr lang="en-US" altLang="ko-KR" sz="40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Black"/>
                <a:ea typeface="CookieRunOTF Black"/>
              </a:endParaRPr>
            </a:p>
          </p:txBody>
        </p:sp>
        <p:sp>
          <p:nvSpPr>
            <p:cNvPr id="380" name="TextBox 13"/>
            <p:cNvSpPr txBox="1"/>
            <p:nvPr/>
          </p:nvSpPr>
          <p:spPr>
            <a:xfrm>
              <a:off x="620888" y="1577940"/>
              <a:ext cx="1271162" cy="3810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defRPr/>
              </a:pPr>
              <a:endParaRPr lang="ko-KR" altLang="en-US" sz="2500" b="1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8b2be"/>
                </a:solidFill>
                <a:latin typeface="CookieRunOTF Regular"/>
                <a:ea typeface="CookieRunOTF Regular"/>
                <a:cs typeface="Arial"/>
              </a:endParaRPr>
            </a:p>
          </p:txBody>
        </p:sp>
      </p:grpSp>
      <p:pic>
        <p:nvPicPr>
          <p:cNvPr id="409" name="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239522" y="1260922"/>
            <a:ext cx="11712955" cy="4336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212</ep:Words>
  <ep:PresentationFormat>와이드스크린</ep:PresentationFormat>
  <ep:Paragraphs>22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2D게임프로그래밍 2차 발표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2023-06-11T08:01:00.000</dcterms:created>
  <dc:creator>장준혁(2022184033)</dc:creator>
  <cp:lastModifiedBy>note</cp:lastModifiedBy>
  <dcterms:modified xsi:type="dcterms:W3CDTF">2023-11-11T14:10:09.304</dcterms:modified>
  <cp:revision>62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