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92" r:id="rId2"/>
  </p:sldMasterIdLst>
  <p:notesMasterIdLst>
    <p:notesMasterId r:id="rId105"/>
  </p:notesMasterIdLst>
  <p:handoutMasterIdLst>
    <p:handoutMasterId r:id="rId106"/>
  </p:handoutMasterIdLst>
  <p:sldIdLst>
    <p:sldId id="256" r:id="rId3"/>
    <p:sldId id="863" r:id="rId4"/>
    <p:sldId id="909" r:id="rId5"/>
    <p:sldId id="864" r:id="rId6"/>
    <p:sldId id="929" r:id="rId7"/>
    <p:sldId id="906" r:id="rId8"/>
    <p:sldId id="930" r:id="rId9"/>
    <p:sldId id="866" r:id="rId10"/>
    <p:sldId id="903" r:id="rId11"/>
    <p:sldId id="904" r:id="rId12"/>
    <p:sldId id="911" r:id="rId13"/>
    <p:sldId id="887" r:id="rId14"/>
    <p:sldId id="933" r:id="rId15"/>
    <p:sldId id="902" r:id="rId16"/>
    <p:sldId id="882" r:id="rId17"/>
    <p:sldId id="977" r:id="rId18"/>
    <p:sldId id="881" r:id="rId19"/>
    <p:sldId id="880" r:id="rId20"/>
    <p:sldId id="872" r:id="rId21"/>
    <p:sldId id="888" r:id="rId22"/>
    <p:sldId id="912" r:id="rId23"/>
    <p:sldId id="934" r:id="rId24"/>
    <p:sldId id="999" r:id="rId25"/>
    <p:sldId id="937" r:id="rId26"/>
    <p:sldId id="1001" r:id="rId27"/>
    <p:sldId id="932" r:id="rId28"/>
    <p:sldId id="936" r:id="rId29"/>
    <p:sldId id="1026" r:id="rId30"/>
    <p:sldId id="1031" r:id="rId31"/>
    <p:sldId id="1027" r:id="rId32"/>
    <p:sldId id="939" r:id="rId33"/>
    <p:sldId id="980" r:id="rId34"/>
    <p:sldId id="981" r:id="rId35"/>
    <p:sldId id="1002" r:id="rId36"/>
    <p:sldId id="919" r:id="rId37"/>
    <p:sldId id="920" r:id="rId38"/>
    <p:sldId id="931" r:id="rId39"/>
    <p:sldId id="940" r:id="rId40"/>
    <p:sldId id="1004" r:id="rId41"/>
    <p:sldId id="938" r:id="rId42"/>
    <p:sldId id="941" r:id="rId43"/>
    <p:sldId id="1003" r:id="rId44"/>
    <p:sldId id="886" r:id="rId45"/>
    <p:sldId id="961" r:id="rId46"/>
    <p:sldId id="942" r:id="rId47"/>
    <p:sldId id="982" r:id="rId48"/>
    <p:sldId id="983" r:id="rId49"/>
    <p:sldId id="914" r:id="rId50"/>
    <p:sldId id="985" r:id="rId51"/>
    <p:sldId id="984" r:id="rId52"/>
    <p:sldId id="943" r:id="rId53"/>
    <p:sldId id="986" r:id="rId54"/>
    <p:sldId id="1005" r:id="rId55"/>
    <p:sldId id="949" r:id="rId56"/>
    <p:sldId id="950" r:id="rId57"/>
    <p:sldId id="951" r:id="rId58"/>
    <p:sldId id="958" r:id="rId59"/>
    <p:sldId id="952" r:id="rId60"/>
    <p:sldId id="960" r:id="rId61"/>
    <p:sldId id="988" r:id="rId62"/>
    <p:sldId id="959" r:id="rId63"/>
    <p:sldId id="1006" r:id="rId64"/>
    <p:sldId id="1008" r:id="rId65"/>
    <p:sldId id="987" r:id="rId66"/>
    <p:sldId id="954" r:id="rId67"/>
    <p:sldId id="955" r:id="rId68"/>
    <p:sldId id="989" r:id="rId69"/>
    <p:sldId id="1012" r:id="rId70"/>
    <p:sldId id="1028" r:id="rId71"/>
    <p:sldId id="1029" r:id="rId72"/>
    <p:sldId id="1030" r:id="rId73"/>
    <p:sldId id="963" r:id="rId74"/>
    <p:sldId id="965" r:id="rId75"/>
    <p:sldId id="964" r:id="rId76"/>
    <p:sldId id="993" r:id="rId77"/>
    <p:sldId id="974" r:id="rId78"/>
    <p:sldId id="975" r:id="rId79"/>
    <p:sldId id="992" r:id="rId80"/>
    <p:sldId id="966" r:id="rId81"/>
    <p:sldId id="1058" r:id="rId82"/>
    <p:sldId id="973" r:id="rId83"/>
    <p:sldId id="995" r:id="rId84"/>
    <p:sldId id="994" r:id="rId85"/>
    <p:sldId id="996" r:id="rId86"/>
    <p:sldId id="1032" r:id="rId87"/>
    <p:sldId id="1041" r:id="rId88"/>
    <p:sldId id="1043" r:id="rId89"/>
    <p:sldId id="1045" r:id="rId90"/>
    <p:sldId id="1047" r:id="rId91"/>
    <p:sldId id="1044" r:id="rId92"/>
    <p:sldId id="1048" r:id="rId93"/>
    <p:sldId id="1049" r:id="rId94"/>
    <p:sldId id="1050" r:id="rId95"/>
    <p:sldId id="1051" r:id="rId96"/>
    <p:sldId id="1053" r:id="rId97"/>
    <p:sldId id="1054" r:id="rId98"/>
    <p:sldId id="1055" r:id="rId99"/>
    <p:sldId id="1056" r:id="rId100"/>
    <p:sldId id="1057" r:id="rId101"/>
    <p:sldId id="976" r:id="rId102"/>
    <p:sldId id="998" r:id="rId103"/>
    <p:sldId id="261" r:id="rId104"/>
  </p:sldIdLst>
  <p:sldSz cx="12192000" cy="6858000"/>
  <p:notesSz cx="6858000" cy="9144000"/>
  <p:defaultTextStyle>
    <a:defPPr>
      <a:defRPr lang="en-US"/>
    </a:defPPr>
    <a:lvl1pPr marL="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784"/>
    <a:srgbClr val="06F600"/>
    <a:srgbClr val="000BE4"/>
    <a:srgbClr val="F34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9A832-9A7D-4CB9-B79B-25DDEC9057DD}" v="538" dt="2022-09-01T02:29:56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78"/>
    </p:cViewPr>
  </p:sorterViewPr>
  <p:notesViewPr>
    <p:cSldViewPr snapToGrid="0">
      <p:cViewPr varScale="1">
        <p:scale>
          <a:sx n="59" d="100"/>
          <a:sy n="59" d="100"/>
        </p:scale>
        <p:origin x="30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microsoft.com/office/2015/10/relationships/revisionInfo" Target="revisionInfo.xml"/><Relationship Id="rId16" Type="http://schemas.openxmlformats.org/officeDocument/2006/relationships/slide" Target="slides/slide14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tae Kim" userId="beae2913-5af5-475d-872c-d3a59c86aadb" providerId="ADAL" clId="{A613F435-75B8-4593-9B8B-465675DB8286}"/>
    <pc:docChg chg="modSld">
      <pc:chgData name="Sangtae Kim" userId="beae2913-5af5-475d-872c-d3a59c86aadb" providerId="ADAL" clId="{A613F435-75B8-4593-9B8B-465675DB8286}" dt="2022-04-19T01:10:49.396" v="73" actId="1035"/>
      <pc:docMkLst>
        <pc:docMk/>
      </pc:docMkLst>
      <pc:sldChg chg="modSp mod">
        <pc:chgData name="Sangtae Kim" userId="beae2913-5af5-475d-872c-d3a59c86aadb" providerId="ADAL" clId="{A613F435-75B8-4593-9B8B-465675DB8286}" dt="2022-04-19T01:10:01.621" v="41" actId="1036"/>
        <pc:sldMkLst>
          <pc:docMk/>
          <pc:sldMk cId="0" sldId="902"/>
        </pc:sldMkLst>
        <pc:spChg chg="mod">
          <ac:chgData name="Sangtae Kim" userId="beae2913-5af5-475d-872c-d3a59c86aadb" providerId="ADAL" clId="{A613F435-75B8-4593-9B8B-465675DB8286}" dt="2022-04-19T01:09:53.349" v="28" actId="1035"/>
          <ac:spMkLst>
            <pc:docMk/>
            <pc:sldMk cId="0" sldId="902"/>
            <ac:spMk id="6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09:53.349" v="28" actId="1035"/>
          <ac:spMkLst>
            <pc:docMk/>
            <pc:sldMk cId="0" sldId="902"/>
            <ac:spMk id="7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09:53.349" v="28" actId="1035"/>
          <ac:spMkLst>
            <pc:docMk/>
            <pc:sldMk cId="0" sldId="902"/>
            <ac:spMk id="8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09:53.349" v="28" actId="1035"/>
          <ac:spMkLst>
            <pc:docMk/>
            <pc:sldMk cId="0" sldId="902"/>
            <ac:spMk id="9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09:53.349" v="28" actId="1035"/>
          <ac:spMkLst>
            <pc:docMk/>
            <pc:sldMk cId="0" sldId="902"/>
            <ac:spMk id="10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09:53.349" v="28" actId="1035"/>
          <ac:spMkLst>
            <pc:docMk/>
            <pc:sldMk cId="0" sldId="902"/>
            <ac:spMk id="11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09:53.349" v="28" actId="1035"/>
          <ac:spMkLst>
            <pc:docMk/>
            <pc:sldMk cId="0" sldId="902"/>
            <ac:spMk id="12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09:53.349" v="28" actId="1035"/>
          <ac:spMkLst>
            <pc:docMk/>
            <pc:sldMk cId="0" sldId="902"/>
            <ac:spMk id="13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01.621" v="41" actId="1036"/>
          <ac:spMkLst>
            <pc:docMk/>
            <pc:sldMk cId="0" sldId="902"/>
            <ac:spMk id="14" creationId="{00000000-0000-0000-0000-000000000000}"/>
          </ac:spMkLst>
        </pc:spChg>
        <pc:picChg chg="mod">
          <ac:chgData name="Sangtae Kim" userId="beae2913-5af5-475d-872c-d3a59c86aadb" providerId="ADAL" clId="{A613F435-75B8-4593-9B8B-465675DB8286}" dt="2022-04-19T01:09:53.349" v="28" actId="1035"/>
          <ac:picMkLst>
            <pc:docMk/>
            <pc:sldMk cId="0" sldId="902"/>
            <ac:picMk id="15" creationId="{00000000-0000-0000-0000-000000000000}"/>
          </ac:picMkLst>
        </pc:picChg>
      </pc:sldChg>
      <pc:sldChg chg="modSp mod">
        <pc:chgData name="Sangtae Kim" userId="beae2913-5af5-475d-872c-d3a59c86aadb" providerId="ADAL" clId="{A613F435-75B8-4593-9B8B-465675DB8286}" dt="2022-04-19T01:10:19.261" v="60" actId="1035"/>
        <pc:sldMkLst>
          <pc:docMk/>
          <pc:sldMk cId="0" sldId="919"/>
        </pc:sldMkLst>
        <pc:graphicFrameChg chg="mod">
          <ac:chgData name="Sangtae Kim" userId="beae2913-5af5-475d-872c-d3a59c86aadb" providerId="ADAL" clId="{A613F435-75B8-4593-9B8B-465675DB8286}" dt="2022-04-19T01:10:19.261" v="60" actId="1035"/>
          <ac:graphicFrameMkLst>
            <pc:docMk/>
            <pc:sldMk cId="0" sldId="919"/>
            <ac:graphicFrameMk id="191489" creationId="{00000000-0000-0000-0000-000000000000}"/>
          </ac:graphicFrameMkLst>
        </pc:graphicFrameChg>
        <pc:graphicFrameChg chg="mod">
          <ac:chgData name="Sangtae Kim" userId="beae2913-5af5-475d-872c-d3a59c86aadb" providerId="ADAL" clId="{A613F435-75B8-4593-9B8B-465675DB8286}" dt="2022-04-19T01:10:19.261" v="60" actId="1035"/>
          <ac:graphicFrameMkLst>
            <pc:docMk/>
            <pc:sldMk cId="0" sldId="919"/>
            <ac:graphicFrameMk id="191490" creationId="{00000000-0000-0000-0000-000000000000}"/>
          </ac:graphicFrameMkLst>
        </pc:graphicFrameChg>
        <pc:graphicFrameChg chg="mod">
          <ac:chgData name="Sangtae Kim" userId="beae2913-5af5-475d-872c-d3a59c86aadb" providerId="ADAL" clId="{A613F435-75B8-4593-9B8B-465675DB8286}" dt="2022-04-19T01:10:19.261" v="60" actId="1035"/>
          <ac:graphicFrameMkLst>
            <pc:docMk/>
            <pc:sldMk cId="0" sldId="919"/>
            <ac:graphicFrameMk id="191491" creationId="{00000000-0000-0000-0000-000000000000}"/>
          </ac:graphicFrameMkLst>
        </pc:graphicFrameChg>
        <pc:graphicFrameChg chg="mod">
          <ac:chgData name="Sangtae Kim" userId="beae2913-5af5-475d-872c-d3a59c86aadb" providerId="ADAL" clId="{A613F435-75B8-4593-9B8B-465675DB8286}" dt="2022-04-19T01:10:19.261" v="60" actId="1035"/>
          <ac:graphicFrameMkLst>
            <pc:docMk/>
            <pc:sldMk cId="0" sldId="919"/>
            <ac:graphicFrameMk id="191492" creationId="{00000000-0000-0000-0000-000000000000}"/>
          </ac:graphicFrameMkLst>
        </pc:graphicFrameChg>
        <pc:graphicFrameChg chg="mod">
          <ac:chgData name="Sangtae Kim" userId="beae2913-5af5-475d-872c-d3a59c86aadb" providerId="ADAL" clId="{A613F435-75B8-4593-9B8B-465675DB8286}" dt="2022-04-19T01:10:19.261" v="60" actId="1035"/>
          <ac:graphicFrameMkLst>
            <pc:docMk/>
            <pc:sldMk cId="0" sldId="919"/>
            <ac:graphicFrameMk id="191493" creationId="{00000000-0000-0000-0000-000000000000}"/>
          </ac:graphicFrameMkLst>
        </pc:graphicFrameChg>
        <pc:graphicFrameChg chg="mod">
          <ac:chgData name="Sangtae Kim" userId="beae2913-5af5-475d-872c-d3a59c86aadb" providerId="ADAL" clId="{A613F435-75B8-4593-9B8B-465675DB8286}" dt="2022-04-19T01:10:19.261" v="60" actId="1035"/>
          <ac:graphicFrameMkLst>
            <pc:docMk/>
            <pc:sldMk cId="0" sldId="919"/>
            <ac:graphicFrameMk id="191494" creationId="{00000000-0000-0000-0000-000000000000}"/>
          </ac:graphicFrameMkLst>
        </pc:graphicFrameChg>
        <pc:picChg chg="mod">
          <ac:chgData name="Sangtae Kim" userId="beae2913-5af5-475d-872c-d3a59c86aadb" providerId="ADAL" clId="{A613F435-75B8-4593-9B8B-465675DB8286}" dt="2022-04-19T01:10:19.261" v="60" actId="1035"/>
          <ac:picMkLst>
            <pc:docMk/>
            <pc:sldMk cId="0" sldId="919"/>
            <ac:picMk id="9" creationId="{00000000-0000-0000-0000-000000000000}"/>
          </ac:picMkLst>
        </pc:picChg>
        <pc:picChg chg="mod">
          <ac:chgData name="Sangtae Kim" userId="beae2913-5af5-475d-872c-d3a59c86aadb" providerId="ADAL" clId="{A613F435-75B8-4593-9B8B-465675DB8286}" dt="2022-04-19T01:10:19.261" v="60" actId="1035"/>
          <ac:picMkLst>
            <pc:docMk/>
            <pc:sldMk cId="0" sldId="919"/>
            <ac:picMk id="10" creationId="{00000000-0000-0000-0000-000000000000}"/>
          </ac:picMkLst>
        </pc:picChg>
        <pc:picChg chg="mod">
          <ac:chgData name="Sangtae Kim" userId="beae2913-5af5-475d-872c-d3a59c86aadb" providerId="ADAL" clId="{A613F435-75B8-4593-9B8B-465675DB8286}" dt="2022-04-19T01:10:19.261" v="60" actId="1035"/>
          <ac:picMkLst>
            <pc:docMk/>
            <pc:sldMk cId="0" sldId="919"/>
            <ac:picMk id="18" creationId="{00000000-0000-0000-0000-000000000000}"/>
          </ac:picMkLst>
        </pc:picChg>
        <pc:picChg chg="mod">
          <ac:chgData name="Sangtae Kim" userId="beae2913-5af5-475d-872c-d3a59c86aadb" providerId="ADAL" clId="{A613F435-75B8-4593-9B8B-465675DB8286}" dt="2022-04-19T01:10:19.261" v="60" actId="1035"/>
          <ac:picMkLst>
            <pc:docMk/>
            <pc:sldMk cId="0" sldId="919"/>
            <ac:picMk id="19" creationId="{00000000-0000-0000-0000-000000000000}"/>
          </ac:picMkLst>
        </pc:picChg>
      </pc:sldChg>
      <pc:sldChg chg="modSp mod">
        <pc:chgData name="Sangtae Kim" userId="beae2913-5af5-475d-872c-d3a59c86aadb" providerId="ADAL" clId="{A613F435-75B8-4593-9B8B-465675DB8286}" dt="2022-04-19T01:10:49.396" v="73" actId="1035"/>
        <pc:sldMkLst>
          <pc:docMk/>
          <pc:sldMk cId="0" sldId="959"/>
        </pc:sldMkLst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13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14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21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22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23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24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25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26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27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28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29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30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31" creationId="{00000000-0000-0000-0000-000000000000}"/>
          </ac:spMkLst>
        </pc:spChg>
        <pc:spChg chg="mod">
          <ac:chgData name="Sangtae Kim" userId="beae2913-5af5-475d-872c-d3a59c86aadb" providerId="ADAL" clId="{A613F435-75B8-4593-9B8B-465675DB8286}" dt="2022-04-19T01:10:49.396" v="73" actId="1035"/>
          <ac:spMkLst>
            <pc:docMk/>
            <pc:sldMk cId="0" sldId="959"/>
            <ac:spMk id="32" creationId="{00000000-0000-0000-0000-000000000000}"/>
          </ac:spMkLst>
        </pc:spChg>
        <pc:graphicFrameChg chg="mod">
          <ac:chgData name="Sangtae Kim" userId="beae2913-5af5-475d-872c-d3a59c86aadb" providerId="ADAL" clId="{A613F435-75B8-4593-9B8B-465675DB8286}" dt="2022-04-19T01:10:49.396" v="73" actId="1035"/>
          <ac:graphicFrameMkLst>
            <pc:docMk/>
            <pc:sldMk cId="0" sldId="959"/>
            <ac:graphicFrameMk id="236545" creationId="{00000000-0000-0000-0000-000000000000}"/>
          </ac:graphicFrameMkLst>
        </pc:graphicFrameChg>
        <pc:graphicFrameChg chg="mod">
          <ac:chgData name="Sangtae Kim" userId="beae2913-5af5-475d-872c-d3a59c86aadb" providerId="ADAL" clId="{A613F435-75B8-4593-9B8B-465675DB8286}" dt="2022-04-19T01:10:49.396" v="73" actId="1035"/>
          <ac:graphicFrameMkLst>
            <pc:docMk/>
            <pc:sldMk cId="0" sldId="959"/>
            <ac:graphicFrameMk id="236546" creationId="{00000000-0000-0000-0000-000000000000}"/>
          </ac:graphicFrameMkLst>
        </pc:graphicFrameChg>
        <pc:graphicFrameChg chg="mod">
          <ac:chgData name="Sangtae Kim" userId="beae2913-5af5-475d-872c-d3a59c86aadb" providerId="ADAL" clId="{A613F435-75B8-4593-9B8B-465675DB8286}" dt="2022-04-19T01:10:49.396" v="73" actId="1035"/>
          <ac:graphicFrameMkLst>
            <pc:docMk/>
            <pc:sldMk cId="0" sldId="959"/>
            <ac:graphicFrameMk id="236547" creationId="{00000000-0000-0000-0000-000000000000}"/>
          </ac:graphicFrameMkLst>
        </pc:graphicFrameChg>
        <pc:graphicFrameChg chg="mod">
          <ac:chgData name="Sangtae Kim" userId="beae2913-5af5-475d-872c-d3a59c86aadb" providerId="ADAL" clId="{A613F435-75B8-4593-9B8B-465675DB8286}" dt="2022-04-19T01:10:49.396" v="73" actId="1035"/>
          <ac:graphicFrameMkLst>
            <pc:docMk/>
            <pc:sldMk cId="0" sldId="959"/>
            <ac:graphicFrameMk id="236548" creationId="{00000000-0000-0000-0000-000000000000}"/>
          </ac:graphicFrameMkLst>
        </pc:graphicFrameChg>
        <pc:picChg chg="mod">
          <ac:chgData name="Sangtae Kim" userId="beae2913-5af5-475d-872c-d3a59c86aadb" providerId="ADAL" clId="{A613F435-75B8-4593-9B8B-465675DB8286}" dt="2022-04-19T01:10:49.396" v="73" actId="1035"/>
          <ac:picMkLst>
            <pc:docMk/>
            <pc:sldMk cId="0" sldId="959"/>
            <ac:picMk id="6" creationId="{00000000-0000-0000-0000-000000000000}"/>
          </ac:picMkLst>
        </pc:picChg>
        <pc:picChg chg="mod">
          <ac:chgData name="Sangtae Kim" userId="beae2913-5af5-475d-872c-d3a59c86aadb" providerId="ADAL" clId="{A613F435-75B8-4593-9B8B-465675DB8286}" dt="2022-04-19T01:10:49.396" v="73" actId="1035"/>
          <ac:picMkLst>
            <pc:docMk/>
            <pc:sldMk cId="0" sldId="959"/>
            <ac:picMk id="7" creationId="{00000000-0000-0000-0000-000000000000}"/>
          </ac:picMkLst>
        </pc:picChg>
      </pc:sldChg>
    </pc:docChg>
  </pc:docChgLst>
  <pc:docChgLst>
    <pc:chgData name="김다미" userId="11734197-7bda-499f-a8e0-46d35afec1e1" providerId="ADAL" clId="{5774890C-922E-4B02-A133-1CD04DEDBC24}"/>
    <pc:docChg chg="custSel modSld modMainMaster">
      <pc:chgData name="김다미" userId="11734197-7bda-499f-a8e0-46d35afec1e1" providerId="ADAL" clId="{5774890C-922E-4B02-A133-1CD04DEDBC24}" dt="2022-04-12T03:00:45.328" v="58" actId="478"/>
      <pc:docMkLst>
        <pc:docMk/>
      </pc:docMkLst>
      <pc:sldChg chg="modSp mod">
        <pc:chgData name="김다미" userId="11734197-7bda-499f-a8e0-46d35afec1e1" providerId="ADAL" clId="{5774890C-922E-4B02-A133-1CD04DEDBC24}" dt="2022-04-12T02:59:56.378" v="1" actId="27636"/>
        <pc:sldMkLst>
          <pc:docMk/>
          <pc:sldMk cId="0" sldId="919"/>
        </pc:sldMkLst>
        <pc:spChg chg="mod">
          <ac:chgData name="김다미" userId="11734197-7bda-499f-a8e0-46d35afec1e1" providerId="ADAL" clId="{5774890C-922E-4B02-A133-1CD04DEDBC24}" dt="2022-04-12T02:59:56.378" v="1" actId="27636"/>
          <ac:spMkLst>
            <pc:docMk/>
            <pc:sldMk cId="0" sldId="919"/>
            <ac:spMk id="3" creationId="{00000000-0000-0000-0000-000000000000}"/>
          </ac:spMkLst>
        </pc:spChg>
      </pc:sldChg>
      <pc:sldMasterChg chg="addSp delSp modSp mod">
        <pc:chgData name="김다미" userId="11734197-7bda-499f-a8e0-46d35afec1e1" providerId="ADAL" clId="{5774890C-922E-4B02-A133-1CD04DEDBC24}" dt="2022-04-12T03:00:20.464" v="29" actId="478"/>
        <pc:sldMasterMkLst>
          <pc:docMk/>
          <pc:sldMasterMk cId="2007306325" sldId="2147483660"/>
        </pc:sldMasterMkLst>
        <pc:picChg chg="del">
          <ac:chgData name="김다미" userId="11734197-7bda-499f-a8e0-46d35afec1e1" providerId="ADAL" clId="{5774890C-922E-4B02-A133-1CD04DEDBC24}" dt="2022-04-12T03:00:20.464" v="29" actId="478"/>
          <ac:picMkLst>
            <pc:docMk/>
            <pc:sldMasterMk cId="2007306325" sldId="2147483660"/>
            <ac:picMk id="7" creationId="{00000000-0000-0000-0000-000000000000}"/>
          </ac:picMkLst>
        </pc:picChg>
        <pc:picChg chg="add mod">
          <ac:chgData name="김다미" userId="11734197-7bda-499f-a8e0-46d35afec1e1" providerId="ADAL" clId="{5774890C-922E-4B02-A133-1CD04DEDBC24}" dt="2022-04-12T03:00:18.123" v="28" actId="1076"/>
          <ac:picMkLst>
            <pc:docMk/>
            <pc:sldMasterMk cId="2007306325" sldId="2147483660"/>
            <ac:picMk id="9" creationId="{672652BD-A3AF-4352-85AB-D8744009A2BD}"/>
          </ac:picMkLst>
        </pc:picChg>
      </pc:sldMasterChg>
      <pc:sldMasterChg chg="modSldLayout">
        <pc:chgData name="김다미" userId="11734197-7bda-499f-a8e0-46d35afec1e1" providerId="ADAL" clId="{5774890C-922E-4B02-A133-1CD04DEDBC24}" dt="2022-04-12T03:00:45.328" v="58" actId="478"/>
        <pc:sldMasterMkLst>
          <pc:docMk/>
          <pc:sldMasterMk cId="3928239482" sldId="2147483663"/>
        </pc:sldMasterMkLst>
        <pc:sldLayoutChg chg="addSp delSp modSp mod">
          <pc:chgData name="김다미" userId="11734197-7bda-499f-a8e0-46d35afec1e1" providerId="ADAL" clId="{5774890C-922E-4B02-A133-1CD04DEDBC24}" dt="2022-04-12T03:00:45.328" v="58" actId="478"/>
          <pc:sldLayoutMkLst>
            <pc:docMk/>
            <pc:sldMasterMk cId="3928239482" sldId="2147483663"/>
            <pc:sldLayoutMk cId="2717976153" sldId="2147483661"/>
          </pc:sldLayoutMkLst>
          <pc:picChg chg="add mod">
            <ac:chgData name="김다미" userId="11734197-7bda-499f-a8e0-46d35afec1e1" providerId="ADAL" clId="{5774890C-922E-4B02-A133-1CD04DEDBC24}" dt="2022-04-12T03:00:02.806" v="16" actId="1076"/>
            <ac:picMkLst>
              <pc:docMk/>
              <pc:sldMasterMk cId="3928239482" sldId="2147483663"/>
              <pc:sldLayoutMk cId="2717976153" sldId="2147483661"/>
              <ac:picMk id="5" creationId="{2295B5F3-98C4-445C-8D2F-BF1BCFB14E0D}"/>
            </ac:picMkLst>
          </pc:picChg>
          <pc:picChg chg="del">
            <ac:chgData name="김다미" userId="11734197-7bda-499f-a8e0-46d35afec1e1" providerId="ADAL" clId="{5774890C-922E-4B02-A133-1CD04DEDBC24}" dt="2022-04-12T03:00:04.450" v="17" actId="478"/>
            <ac:picMkLst>
              <pc:docMk/>
              <pc:sldMasterMk cId="3928239482" sldId="2147483663"/>
              <pc:sldLayoutMk cId="2717976153" sldId="2147483661"/>
              <ac:picMk id="7" creationId="{00000000-0000-0000-0000-000000000000}"/>
            </ac:picMkLst>
          </pc:picChg>
          <pc:picChg chg="del">
            <ac:chgData name="김다미" userId="11734197-7bda-499f-a8e0-46d35afec1e1" providerId="ADAL" clId="{5774890C-922E-4B02-A133-1CD04DEDBC24}" dt="2022-04-12T03:00:45.328" v="58" actId="478"/>
            <ac:picMkLst>
              <pc:docMk/>
              <pc:sldMasterMk cId="3928239482" sldId="2147483663"/>
              <pc:sldLayoutMk cId="2717976153" sldId="2147483661"/>
              <ac:picMk id="8" creationId="{00000000-0000-0000-0000-000000000000}"/>
            </ac:picMkLst>
          </pc:picChg>
          <pc:picChg chg="add mod">
            <ac:chgData name="김다미" userId="11734197-7bda-499f-a8e0-46d35afec1e1" providerId="ADAL" clId="{5774890C-922E-4B02-A133-1CD04DEDBC24}" dt="2022-04-12T03:00:43.823" v="57" actId="1076"/>
            <ac:picMkLst>
              <pc:docMk/>
              <pc:sldMasterMk cId="3928239482" sldId="2147483663"/>
              <pc:sldLayoutMk cId="2717976153" sldId="2147483661"/>
              <ac:picMk id="11" creationId="{786DF577-8E23-463D-B72D-10CD875B5EF5}"/>
            </ac:picMkLst>
          </pc:picChg>
        </pc:sldLayoutChg>
      </pc:sldMasterChg>
    </pc:docChg>
  </pc:docChgLst>
  <pc:docChgLst>
    <pc:chgData name="Taero Cha" userId="123b7522-11fc-4042-afb0-274a022b6590" providerId="ADAL" clId="{60F9A832-9A7D-4CB9-B79B-25DDEC9057DD}"/>
    <pc:docChg chg="undo custSel addSld modSld">
      <pc:chgData name="Taero Cha" userId="123b7522-11fc-4042-afb0-274a022b6590" providerId="ADAL" clId="{60F9A832-9A7D-4CB9-B79B-25DDEC9057DD}" dt="2022-09-01T02:30:12.953" v="669" actId="1076"/>
      <pc:docMkLst>
        <pc:docMk/>
      </pc:docMkLst>
      <pc:sldChg chg="modSp mod">
        <pc:chgData name="Taero Cha" userId="123b7522-11fc-4042-afb0-274a022b6590" providerId="ADAL" clId="{60F9A832-9A7D-4CB9-B79B-25DDEC9057DD}" dt="2022-08-31T08:42:23.462" v="2" actId="1076"/>
        <pc:sldMkLst>
          <pc:docMk/>
          <pc:sldMk cId="0" sldId="973"/>
        </pc:sldMkLst>
        <pc:graphicFrameChg chg="mod">
          <ac:chgData name="Taero Cha" userId="123b7522-11fc-4042-afb0-274a022b6590" providerId="ADAL" clId="{60F9A832-9A7D-4CB9-B79B-25DDEC9057DD}" dt="2022-08-31T08:42:19.661" v="1" actId="1076"/>
          <ac:graphicFrameMkLst>
            <pc:docMk/>
            <pc:sldMk cId="0" sldId="973"/>
            <ac:graphicFrameMk id="139274" creationId="{00000000-0000-0000-0000-000000000000}"/>
          </ac:graphicFrameMkLst>
        </pc:graphicFrameChg>
        <pc:graphicFrameChg chg="mod">
          <ac:chgData name="Taero Cha" userId="123b7522-11fc-4042-afb0-274a022b6590" providerId="ADAL" clId="{60F9A832-9A7D-4CB9-B79B-25DDEC9057DD}" dt="2022-08-31T08:42:23.462" v="2" actId="1076"/>
          <ac:graphicFrameMkLst>
            <pc:docMk/>
            <pc:sldMk cId="0" sldId="973"/>
            <ac:graphicFrameMk id="139275" creationId="{00000000-0000-0000-0000-000000000000}"/>
          </ac:graphicFrameMkLst>
        </pc:graphicFrameChg>
      </pc:sldChg>
      <pc:sldChg chg="modSp mod">
        <pc:chgData name="Taero Cha" userId="123b7522-11fc-4042-afb0-274a022b6590" providerId="ADAL" clId="{60F9A832-9A7D-4CB9-B79B-25DDEC9057DD}" dt="2022-08-30T07:59:14.082" v="0" actId="1076"/>
        <pc:sldMkLst>
          <pc:docMk/>
          <pc:sldMk cId="0" sldId="988"/>
        </pc:sldMkLst>
        <pc:graphicFrameChg chg="mod">
          <ac:chgData name="Taero Cha" userId="123b7522-11fc-4042-afb0-274a022b6590" providerId="ADAL" clId="{60F9A832-9A7D-4CB9-B79B-25DDEC9057DD}" dt="2022-08-30T07:59:14.082" v="0" actId="1076"/>
          <ac:graphicFrameMkLst>
            <pc:docMk/>
            <pc:sldMk cId="0" sldId="988"/>
            <ac:graphicFrameMk id="152578" creationId="{00000000-0000-0000-0000-000000000000}"/>
          </ac:graphicFrameMkLst>
        </pc:graphicFrameChg>
      </pc:sldChg>
      <pc:sldChg chg="addSp delSp modSp add mod">
        <pc:chgData name="Taero Cha" userId="123b7522-11fc-4042-afb0-274a022b6590" providerId="ADAL" clId="{60F9A832-9A7D-4CB9-B79B-25DDEC9057DD}" dt="2022-09-01T02:30:12.953" v="669" actId="1076"/>
        <pc:sldMkLst>
          <pc:docMk/>
          <pc:sldMk cId="29254346" sldId="1058"/>
        </pc:sldMkLst>
        <pc:spChg chg="mod">
          <ac:chgData name="Taero Cha" userId="123b7522-11fc-4042-afb0-274a022b6590" providerId="ADAL" clId="{60F9A832-9A7D-4CB9-B79B-25DDEC9057DD}" dt="2022-09-01T01:11:21.078" v="13" actId="20577"/>
          <ac:spMkLst>
            <pc:docMk/>
            <pc:sldMk cId="29254346" sldId="1058"/>
            <ac:spMk id="2" creationId="{00000000-0000-0000-0000-000000000000}"/>
          </ac:spMkLst>
        </pc:spChg>
        <pc:spChg chg="del">
          <ac:chgData name="Taero Cha" userId="123b7522-11fc-4042-afb0-274a022b6590" providerId="ADAL" clId="{60F9A832-9A7D-4CB9-B79B-25DDEC9057DD}" dt="2022-09-01T01:11:27.107" v="14" actId="478"/>
          <ac:spMkLst>
            <pc:docMk/>
            <pc:sldMk cId="29254346" sldId="1058"/>
            <ac:spMk id="3" creationId="{00000000-0000-0000-0000-000000000000}"/>
          </ac:spMkLst>
        </pc:spChg>
        <pc:spChg chg="add del mod">
          <ac:chgData name="Taero Cha" userId="123b7522-11fc-4042-afb0-274a022b6590" providerId="ADAL" clId="{60F9A832-9A7D-4CB9-B79B-25DDEC9057DD}" dt="2022-09-01T01:11:28.460" v="15" actId="478"/>
          <ac:spMkLst>
            <pc:docMk/>
            <pc:sldMk cId="29254346" sldId="1058"/>
            <ac:spMk id="6" creationId="{7AD5FE79-986E-01EF-AB7B-85FFC62A97F1}"/>
          </ac:spMkLst>
        </pc:spChg>
        <pc:spChg chg="add mod">
          <ac:chgData name="Taero Cha" userId="123b7522-11fc-4042-afb0-274a022b6590" providerId="ADAL" clId="{60F9A832-9A7D-4CB9-B79B-25DDEC9057DD}" dt="2022-09-01T02:28:52.762" v="665" actId="13926"/>
          <ac:spMkLst>
            <pc:docMk/>
            <pc:sldMk cId="29254346" sldId="1058"/>
            <ac:spMk id="8" creationId="{7321AA41-E241-071C-C893-76F47D6300F0}"/>
          </ac:spMkLst>
        </pc:spChg>
        <pc:spChg chg="add mod">
          <ac:chgData name="Taero Cha" userId="123b7522-11fc-4042-afb0-274a022b6590" providerId="ADAL" clId="{60F9A832-9A7D-4CB9-B79B-25DDEC9057DD}" dt="2022-09-01T01:19:01.895" v="145" actId="113"/>
          <ac:spMkLst>
            <pc:docMk/>
            <pc:sldMk cId="29254346" sldId="1058"/>
            <ac:spMk id="9" creationId="{DB24F726-5182-8416-E25D-F5BD72AC6C20}"/>
          </ac:spMkLst>
        </pc:spChg>
        <pc:spChg chg="add mod">
          <ac:chgData name="Taero Cha" userId="123b7522-11fc-4042-afb0-274a022b6590" providerId="ADAL" clId="{60F9A832-9A7D-4CB9-B79B-25DDEC9057DD}" dt="2022-09-01T01:21:00.834" v="180" actId="1076"/>
          <ac:spMkLst>
            <pc:docMk/>
            <pc:sldMk cId="29254346" sldId="1058"/>
            <ac:spMk id="11" creationId="{78AD8504-B2A1-6604-AB8A-1EA8FA5973AA}"/>
          </ac:spMkLst>
        </pc:spChg>
        <pc:spChg chg="add mod">
          <ac:chgData name="Taero Cha" userId="123b7522-11fc-4042-afb0-274a022b6590" providerId="ADAL" clId="{60F9A832-9A7D-4CB9-B79B-25DDEC9057DD}" dt="2022-09-01T01:21:03.846" v="181" actId="1076"/>
          <ac:spMkLst>
            <pc:docMk/>
            <pc:sldMk cId="29254346" sldId="1058"/>
            <ac:spMk id="12" creationId="{F738F908-A472-123F-E1AF-3831F85273FF}"/>
          </ac:spMkLst>
        </pc:spChg>
        <pc:spChg chg="add del mod">
          <ac:chgData name="Taero Cha" userId="123b7522-11fc-4042-afb0-274a022b6590" providerId="ADAL" clId="{60F9A832-9A7D-4CB9-B79B-25DDEC9057DD}" dt="2022-09-01T01:21:51.202" v="185" actId="22"/>
          <ac:spMkLst>
            <pc:docMk/>
            <pc:sldMk cId="29254346" sldId="1058"/>
            <ac:spMk id="14" creationId="{055059BE-C2E2-2255-D39F-FFE624C3BC93}"/>
          </ac:spMkLst>
        </pc:spChg>
        <pc:spChg chg="add mod">
          <ac:chgData name="Taero Cha" userId="123b7522-11fc-4042-afb0-274a022b6590" providerId="ADAL" clId="{60F9A832-9A7D-4CB9-B79B-25DDEC9057DD}" dt="2022-09-01T02:30:08.968" v="668" actId="1076"/>
          <ac:spMkLst>
            <pc:docMk/>
            <pc:sldMk cId="29254346" sldId="1058"/>
            <ac:spMk id="15" creationId="{79C8077F-D724-18AF-6334-A185EC0B6997}"/>
          </ac:spMkLst>
        </pc:spChg>
        <pc:spChg chg="add mod">
          <ac:chgData name="Taero Cha" userId="123b7522-11fc-4042-afb0-274a022b6590" providerId="ADAL" clId="{60F9A832-9A7D-4CB9-B79B-25DDEC9057DD}" dt="2022-09-01T02:30:12.953" v="669" actId="1076"/>
          <ac:spMkLst>
            <pc:docMk/>
            <pc:sldMk cId="29254346" sldId="1058"/>
            <ac:spMk id="17" creationId="{0947F130-1561-D954-20A6-023A42287BEE}"/>
          </ac:spMkLst>
        </pc:spChg>
        <pc:graphicFrameChg chg="del">
          <ac:chgData name="Taero Cha" userId="123b7522-11fc-4042-afb0-274a022b6590" providerId="ADAL" clId="{60F9A832-9A7D-4CB9-B79B-25DDEC9057DD}" dt="2022-09-01T01:11:31.294" v="16" actId="478"/>
          <ac:graphicFrameMkLst>
            <pc:docMk/>
            <pc:sldMk cId="29254346" sldId="1058"/>
            <ac:graphicFrameMk id="98307" creationId="{00000000-0000-0000-0000-000000000000}"/>
          </ac:graphicFrameMkLst>
        </pc:graphicFrameChg>
        <pc:graphicFrameChg chg="del">
          <ac:chgData name="Taero Cha" userId="123b7522-11fc-4042-afb0-274a022b6590" providerId="ADAL" clId="{60F9A832-9A7D-4CB9-B79B-25DDEC9057DD}" dt="2022-09-01T01:11:31.781" v="17" actId="478"/>
          <ac:graphicFrameMkLst>
            <pc:docMk/>
            <pc:sldMk cId="29254346" sldId="1058"/>
            <ac:graphicFrameMk id="99333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FEA1A5-00F2-4B06-B146-2846CF3A86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EEB1D-F9F9-4C7B-A358-CB07B5528C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D748A-AD83-4C6B-BB79-6FEFF3C8BD56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B4095-423E-460E-8845-A9A0F45EAF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AD682-1558-4B26-857F-594ADF785D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9E6D9-27BE-4B9E-A749-6123C5E3D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85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32507-077D-4639-A8FD-2D12B564750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DA-7CCC-419F-8B4B-1626F7A97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DA-7CCC-419F-8B4B-1626F7A97836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4" descr="컴퓨터, 테이블, 앉아있는, 노트북이(가) 표시된 사진&#10;&#10;자동 생성된 설명">
            <a:extLst>
              <a:ext uri="{FF2B5EF4-FFF2-40B4-BE49-F238E27FC236}">
                <a16:creationId xmlns:a16="http://schemas.microsoft.com/office/drawing/2014/main" id="{3309191C-7C66-40F6-8BC5-448678C59B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그림 8">
            <a:extLst>
              <a:ext uri="{FF2B5EF4-FFF2-40B4-BE49-F238E27FC236}">
                <a16:creationId xmlns:a16="http://schemas.microsoft.com/office/drawing/2014/main" id="{C3208113-2E3B-4C3A-A477-051103CB82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5" y="6589448"/>
            <a:ext cx="1027799" cy="220091"/>
          </a:xfrm>
          <a:prstGeom prst="rect">
            <a:avLst/>
          </a:prstGeom>
        </p:spPr>
      </p:pic>
      <p:pic>
        <p:nvPicPr>
          <p:cNvPr id="21" name="그림 15">
            <a:extLst>
              <a:ext uri="{FF2B5EF4-FFF2-40B4-BE49-F238E27FC236}">
                <a16:creationId xmlns:a16="http://schemas.microsoft.com/office/drawing/2014/main" id="{851C3CAB-DC67-4937-B8C1-F47A2255C9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9" y="203784"/>
            <a:ext cx="1042232" cy="2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7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0578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6630"/>
            <a:ext cx="11443606" cy="5030332"/>
          </a:xfrm>
        </p:spPr>
        <p:txBody>
          <a:bodyPr>
            <a:normAutofit/>
          </a:bodyPr>
          <a:lstStyle>
            <a:lvl1pPr latinLnBrk="0">
              <a:defRPr sz="3600"/>
            </a:lvl1pPr>
            <a:lvl2pPr latinLnBrk="0">
              <a:defRPr sz="3200"/>
            </a:lvl2pPr>
            <a:lvl3pPr latinLnBrk="0">
              <a:defRPr sz="2800"/>
            </a:lvl3pPr>
            <a:lvl4pPr latinLnBrk="0">
              <a:defRPr sz="2400"/>
            </a:lvl4pPr>
            <a:lvl5pPr latinLnBrk="0">
              <a:defRPr sz="24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632CF761-1D20-473B-813E-2EA804CA5909}"/>
              </a:ext>
            </a:extLst>
          </p:cNvPr>
          <p:cNvSpPr txBox="1">
            <a:spLocks/>
          </p:cNvSpPr>
          <p:nvPr userDrawn="1"/>
        </p:nvSpPr>
        <p:spPr>
          <a:xfrm>
            <a:off x="4705715" y="2852937"/>
            <a:ext cx="7079885" cy="1148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sz="5400" dirty="0">
                <a:solidFill>
                  <a:srgbClr val="405784"/>
                </a:solidFill>
              </a:rPr>
              <a:t>Thank</a:t>
            </a:r>
            <a:r>
              <a:rPr lang="ko-KR" altLang="en-US" sz="5400" dirty="0">
                <a:solidFill>
                  <a:srgbClr val="405784"/>
                </a:solidFill>
              </a:rPr>
              <a:t> </a:t>
            </a:r>
            <a:r>
              <a:rPr lang="en-US" altLang="ko-KR" sz="5400" dirty="0">
                <a:solidFill>
                  <a:srgbClr val="405784"/>
                </a:solidFill>
              </a:rPr>
              <a:t>you</a:t>
            </a:r>
            <a:endParaRPr lang="ko-KR" altLang="en-US" sz="5400" dirty="0">
              <a:solidFill>
                <a:srgbClr val="405784"/>
              </a:solidFill>
            </a:endParaRPr>
          </a:p>
        </p:txBody>
      </p:sp>
      <p:pic>
        <p:nvPicPr>
          <p:cNvPr id="4" name="그림 3" descr="실내, 노트북, 테이블, 앉아있는이(가) 표시된 사진&#10;&#10;자동 생성된 설명">
            <a:extLst>
              <a:ext uri="{FF2B5EF4-FFF2-40B4-BE49-F238E27FC236}">
                <a16:creationId xmlns:a16="http://schemas.microsoft.com/office/drawing/2014/main" id="{0F3868FE-AEF4-4973-A0FC-09FBCB4159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11"/>
          <a:stretch/>
        </p:blipFill>
        <p:spPr>
          <a:xfrm>
            <a:off x="0" y="0"/>
            <a:ext cx="12192000" cy="36202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CDC1EB-C48E-4E63-90D7-F858F21DB427}"/>
              </a:ext>
            </a:extLst>
          </p:cNvPr>
          <p:cNvSpPr/>
          <p:nvPr userDrawn="1"/>
        </p:nvSpPr>
        <p:spPr>
          <a:xfrm>
            <a:off x="0" y="-5517"/>
            <a:ext cx="12192000" cy="3625795"/>
          </a:xfrm>
          <a:prstGeom prst="rect">
            <a:avLst/>
          </a:prstGeom>
          <a:solidFill>
            <a:srgbClr val="405784">
              <a:alpha val="3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622DC9C-7386-4D99-B5EC-AFA5F406C0E4}"/>
              </a:ext>
            </a:extLst>
          </p:cNvPr>
          <p:cNvSpPr txBox="1">
            <a:spLocks/>
          </p:cNvSpPr>
          <p:nvPr userDrawn="1"/>
        </p:nvSpPr>
        <p:spPr>
          <a:xfrm>
            <a:off x="4705715" y="2699079"/>
            <a:ext cx="7079885" cy="1148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sz="5400" dirty="0"/>
              <a:t>Thank</a:t>
            </a:r>
            <a:r>
              <a:rPr lang="ko-KR" altLang="en-US" sz="5400" dirty="0"/>
              <a:t> </a:t>
            </a:r>
            <a:r>
              <a:rPr lang="en-US" altLang="ko-KR" sz="5400" dirty="0"/>
              <a:t>you</a:t>
            </a:r>
            <a:endParaRPr lang="ko-KR" altLang="en-US" sz="5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338B15-E193-413C-9D33-7FB908AD1658}"/>
              </a:ext>
            </a:extLst>
          </p:cNvPr>
          <p:cNvSpPr/>
          <p:nvPr userDrawn="1"/>
        </p:nvSpPr>
        <p:spPr>
          <a:xfrm>
            <a:off x="31751" y="6605588"/>
            <a:ext cx="210184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889368-E337-465B-90E2-D4F3D35D32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4" y="6589448"/>
            <a:ext cx="1027798" cy="2200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0C674D-F61A-4AA0-97FA-E8F2898247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203783"/>
            <a:ext cx="1042231" cy="2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1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3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823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6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3" indent="-304793" algn="l" defTabSz="1219176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2" indent="-304793" algn="l" defTabSz="121917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9" indent="-304793" algn="l" defTabSz="121917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557" indent="-304793" algn="l" defTabSz="121917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45" indent="-304793" algn="l" defTabSz="121917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33" indent="-304793" algn="l" defTabSz="121917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21" indent="-304793" algn="l" defTabSz="121917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09" indent="-304793" algn="l" defTabSz="121917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96" indent="-304793" algn="l" defTabSz="121917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8" algn="l" defTabSz="12191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6" algn="l" defTabSz="12191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64" algn="l" defTabSz="12191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52" algn="l" defTabSz="12191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40" algn="l" defTabSz="12191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28" algn="l" defTabSz="12191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15" algn="l" defTabSz="12191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02" algn="l" defTabSz="12191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951" y="68379"/>
            <a:ext cx="10515600" cy="90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1125832"/>
            <a:ext cx="10991849" cy="505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0475" y="6555793"/>
            <a:ext cx="471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5EDA-99FF-42C0-8EF9-B74F71DD09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25204-1D05-4A2A-BE0E-085A930ABDA7}"/>
              </a:ext>
            </a:extLst>
          </p:cNvPr>
          <p:cNvSpPr txBox="1"/>
          <p:nvPr userDrawn="1"/>
        </p:nvSpPr>
        <p:spPr>
          <a:xfrm>
            <a:off x="10848143" y="6507524"/>
            <a:ext cx="130676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40578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www.functionbay.com</a:t>
            </a:r>
            <a:endParaRPr lang="ko-KR" altLang="en-US" sz="900" b="1" dirty="0">
              <a:solidFill>
                <a:srgbClr val="40578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10">
            <a:extLst>
              <a:ext uri="{FF2B5EF4-FFF2-40B4-BE49-F238E27FC236}">
                <a16:creationId xmlns:a16="http://schemas.microsoft.com/office/drawing/2014/main" id="{EAB8CF4C-A931-4886-A6F5-A0A113AB9584}"/>
              </a:ext>
            </a:extLst>
          </p:cNvPr>
          <p:cNvSpPr/>
          <p:nvPr userDrawn="1"/>
        </p:nvSpPr>
        <p:spPr>
          <a:xfrm>
            <a:off x="2711624" y="6717141"/>
            <a:ext cx="9480376" cy="59851"/>
          </a:xfrm>
          <a:prstGeom prst="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cxnSp>
        <p:nvCxnSpPr>
          <p:cNvPr id="10" name="직선 연결선 7">
            <a:extLst>
              <a:ext uri="{FF2B5EF4-FFF2-40B4-BE49-F238E27FC236}">
                <a16:creationId xmlns:a16="http://schemas.microsoft.com/office/drawing/2014/main" id="{2279B15A-529C-4A8F-AF55-D9E3CF448FBC}"/>
              </a:ext>
            </a:extLst>
          </p:cNvPr>
          <p:cNvCxnSpPr/>
          <p:nvPr userDrawn="1"/>
        </p:nvCxnSpPr>
        <p:spPr>
          <a:xfrm>
            <a:off x="1155701" y="916214"/>
            <a:ext cx="11029952" cy="0"/>
          </a:xfrm>
          <a:prstGeom prst="line">
            <a:avLst/>
          </a:prstGeom>
          <a:ln w="9525">
            <a:solidFill>
              <a:srgbClr val="4057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3">
            <a:extLst>
              <a:ext uri="{FF2B5EF4-FFF2-40B4-BE49-F238E27FC236}">
                <a16:creationId xmlns:a16="http://schemas.microsoft.com/office/drawing/2014/main" id="{265955A1-C7D3-43A7-B75E-AE64FC8B1F87}"/>
              </a:ext>
            </a:extLst>
          </p:cNvPr>
          <p:cNvCxnSpPr/>
          <p:nvPr userDrawn="1"/>
        </p:nvCxnSpPr>
        <p:spPr>
          <a:xfrm>
            <a:off x="12093872" y="4763"/>
            <a:ext cx="0" cy="2132856"/>
          </a:xfrm>
          <a:prstGeom prst="line">
            <a:avLst/>
          </a:prstGeom>
          <a:ln w="3175">
            <a:solidFill>
              <a:srgbClr val="4057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4">
            <a:extLst>
              <a:ext uri="{FF2B5EF4-FFF2-40B4-BE49-F238E27FC236}">
                <a16:creationId xmlns:a16="http://schemas.microsoft.com/office/drawing/2014/main" id="{E634AC48-6C7F-49C4-BA38-8BBFA13AD882}"/>
              </a:ext>
            </a:extLst>
          </p:cNvPr>
          <p:cNvCxnSpPr>
            <a:cxnSpLocks/>
          </p:cNvCxnSpPr>
          <p:nvPr userDrawn="1"/>
        </p:nvCxnSpPr>
        <p:spPr>
          <a:xfrm>
            <a:off x="361951" y="916214"/>
            <a:ext cx="793752" cy="0"/>
          </a:xfrm>
          <a:prstGeom prst="line">
            <a:avLst/>
          </a:prstGeom>
          <a:ln w="38100">
            <a:solidFill>
              <a:srgbClr val="4057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E65ACE-BC90-41B1-B490-3D4110BCAA26}"/>
              </a:ext>
            </a:extLst>
          </p:cNvPr>
          <p:cNvSpPr txBox="1"/>
          <p:nvPr userDrawn="1"/>
        </p:nvSpPr>
        <p:spPr>
          <a:xfrm>
            <a:off x="1165292" y="6681822"/>
            <a:ext cx="930209" cy="12161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0" i="0" dirty="0">
                <a:solidFill>
                  <a:srgbClr val="405784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ⓒ </a:t>
            </a:r>
            <a:r>
              <a:rPr lang="en-US" altLang="ko-KR" sz="800" b="0" i="0" dirty="0" err="1">
                <a:solidFill>
                  <a:srgbClr val="405784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FunctionBay</a:t>
            </a:r>
            <a:r>
              <a:rPr lang="en-US" altLang="ko-KR" sz="800" b="0" i="0" dirty="0">
                <a:solidFill>
                  <a:srgbClr val="405784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Inc.</a:t>
            </a:r>
            <a:endParaRPr lang="ko-KR" altLang="en-US" sz="800" b="0" i="0" dirty="0">
              <a:solidFill>
                <a:srgbClr val="405784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4556CBE2-7578-4587-B73E-4DDF7AFDE3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5" y="6647752"/>
            <a:ext cx="861348" cy="18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0578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wmf"/><Relationship Id="rId7" Type="http://schemas.openxmlformats.org/officeDocument/2006/relationships/image" Target="../media/image39.png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10" Type="http://schemas.openxmlformats.org/officeDocument/2006/relationships/image" Target="../media/image41.wmf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5.wmf"/><Relationship Id="rId7" Type="http://schemas.openxmlformats.org/officeDocument/2006/relationships/oleObject" Target="../embeddings/oleObject28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0.bin"/><Relationship Id="rId2" Type="http://schemas.openxmlformats.org/officeDocument/2006/relationships/oleObject" Target="../embeddings/oleObject43.bin"/><Relationship Id="rId16" Type="http://schemas.openxmlformats.org/officeDocument/2006/relationships/image" Target="../media/image6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63.wmf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64.wmf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6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8.wmf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9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7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5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12" Type="http://schemas.openxmlformats.org/officeDocument/2006/relationships/image" Target="../media/image52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0.bin"/><Relationship Id="rId5" Type="http://schemas.openxmlformats.org/officeDocument/2006/relationships/image" Target="../media/image71.wmf"/><Relationship Id="rId10" Type="http://schemas.openxmlformats.org/officeDocument/2006/relationships/image" Target="../media/image73.wmf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5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2.wmf"/><Relationship Id="rId3" Type="http://schemas.openxmlformats.org/officeDocument/2006/relationships/image" Target="../media/image76.png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84.wmf"/><Relationship Id="rId2" Type="http://schemas.openxmlformats.org/officeDocument/2006/relationships/image" Target="../media/image75.png"/><Relationship Id="rId16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wmf"/><Relationship Id="rId11" Type="http://schemas.openxmlformats.org/officeDocument/2006/relationships/image" Target="../media/image81.png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83.wmf"/><Relationship Id="rId10" Type="http://schemas.openxmlformats.org/officeDocument/2006/relationships/image" Target="../media/image80.wmf"/><Relationship Id="rId4" Type="http://schemas.openxmlformats.org/officeDocument/2006/relationships/image" Target="../media/image77.png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6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75.bin"/><Relationship Id="rId3" Type="http://schemas.openxmlformats.org/officeDocument/2006/relationships/image" Target="../media/image85.wmf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90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oleObject" Target="../embeddings/oleObject74.bin"/><Relationship Id="rId5" Type="http://schemas.openxmlformats.org/officeDocument/2006/relationships/image" Target="../media/image86.wmf"/><Relationship Id="rId10" Type="http://schemas.openxmlformats.org/officeDocument/2006/relationships/image" Target="../media/image89.wmf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9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image" Target="../media/image9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7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02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0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91.bin"/><Relationship Id="rId3" Type="http://schemas.openxmlformats.org/officeDocument/2006/relationships/image" Target="../media/image107.wmf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0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oleObject" Target="../embeddings/oleObject90.bin"/><Relationship Id="rId5" Type="http://schemas.openxmlformats.org/officeDocument/2006/relationships/image" Target="../media/image108.wmf"/><Relationship Id="rId10" Type="http://schemas.openxmlformats.org/officeDocument/2006/relationships/image" Target="../media/image89.wmf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93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117.w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9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01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2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123.wmf"/><Relationship Id="rId7" Type="http://schemas.openxmlformats.org/officeDocument/2006/relationships/image" Target="../media/image125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26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7.wmf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30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29.wmf"/><Relationship Id="rId4" Type="http://schemas.openxmlformats.org/officeDocument/2006/relationships/image" Target="../media/image87.png"/><Relationship Id="rId9" Type="http://schemas.openxmlformats.org/officeDocument/2006/relationships/oleObject" Target="../embeddings/oleObject11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133.png"/><Relationship Id="rId7" Type="http://schemas.openxmlformats.org/officeDocument/2006/relationships/image" Target="../media/image135.wmf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36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42.wmf"/><Relationship Id="rId3" Type="http://schemas.openxmlformats.org/officeDocument/2006/relationships/image" Target="../media/image133.png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44.wmf"/><Relationship Id="rId2" Type="http://schemas.openxmlformats.org/officeDocument/2006/relationships/image" Target="../media/image132.png"/><Relationship Id="rId16" Type="http://schemas.openxmlformats.org/officeDocument/2006/relationships/oleObject" Target="../embeddings/oleObject1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23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image" Target="../media/image133.png"/><Relationship Id="rId7" Type="http://schemas.openxmlformats.org/officeDocument/2006/relationships/image" Target="../media/image139.wmf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40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image" Target="../media/image127.wmf"/><Relationship Id="rId7" Type="http://schemas.openxmlformats.org/officeDocument/2006/relationships/image" Target="../media/image146.wmf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4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4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oleObject" Target="../embeddings/oleObject136.bin"/><Relationship Id="rId7" Type="http://schemas.openxmlformats.org/officeDocument/2006/relationships/image" Target="../media/image1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59.png"/><Relationship Id="rId4" Type="http://schemas.openxmlformats.org/officeDocument/2006/relationships/image" Target="../media/image154.wmf"/><Relationship Id="rId9" Type="http://schemas.openxmlformats.org/officeDocument/2006/relationships/image" Target="../media/image15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6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4.wmf"/><Relationship Id="rId4" Type="http://schemas.openxmlformats.org/officeDocument/2006/relationships/oleObject" Target="../embeddings/oleObject141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wmf"/><Relationship Id="rId4" Type="http://schemas.openxmlformats.org/officeDocument/2006/relationships/oleObject" Target="../embeddings/oleObject146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oleObject" Target="../embeddings/oleObject14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wmf"/><Relationship Id="rId4" Type="http://schemas.openxmlformats.org/officeDocument/2006/relationships/oleObject" Target="../embeddings/oleObject148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5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1.wmf"/><Relationship Id="rId2" Type="http://schemas.openxmlformats.org/officeDocument/2006/relationships/oleObject" Target="../embeddings/oleObject1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52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image" Target="../media/image182.wmf"/><Relationship Id="rId7" Type="http://schemas.openxmlformats.org/officeDocument/2006/relationships/image" Target="../media/image184.wmf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183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85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oleObject" Target="../embeddings/oleObject15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159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4.wmf"/><Relationship Id="rId12" Type="http://schemas.openxmlformats.org/officeDocument/2006/relationships/oleObject" Target="../embeddings/oleObject167.bin"/><Relationship Id="rId2" Type="http://schemas.openxmlformats.org/officeDocument/2006/relationships/oleObject" Target="../embeddings/oleObject1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96.wmf"/><Relationship Id="rId5" Type="http://schemas.openxmlformats.org/officeDocument/2006/relationships/image" Target="../media/image193.w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95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3" Type="http://schemas.openxmlformats.org/officeDocument/2006/relationships/image" Target="../media/image198.wmf"/><Relationship Id="rId7" Type="http://schemas.openxmlformats.org/officeDocument/2006/relationships/image" Target="../media/image200.wmf"/><Relationship Id="rId2" Type="http://schemas.openxmlformats.org/officeDocument/2006/relationships/oleObject" Target="../embeddings/oleObject16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202.wmf"/><Relationship Id="rId5" Type="http://schemas.openxmlformats.org/officeDocument/2006/relationships/image" Target="../media/image199.wmf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20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.wmf"/><Relationship Id="rId4" Type="http://schemas.openxmlformats.org/officeDocument/2006/relationships/oleObject" Target="../embeddings/oleObject173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oleObject" Target="../embeddings/oleObject17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6.wmf"/><Relationship Id="rId4" Type="http://schemas.openxmlformats.org/officeDocument/2006/relationships/oleObject" Target="../embeddings/oleObject175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image" Target="../media/image207.wmf"/><Relationship Id="rId7" Type="http://schemas.openxmlformats.org/officeDocument/2006/relationships/image" Target="../media/image209.wmf"/><Relationship Id="rId2" Type="http://schemas.openxmlformats.org/officeDocument/2006/relationships/oleObject" Target="../embeddings/oleObject1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208.wmf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210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2.wmf"/><Relationship Id="rId4" Type="http://schemas.openxmlformats.org/officeDocument/2006/relationships/oleObject" Target="../embeddings/oleObject181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4.wmf"/><Relationship Id="rId4" Type="http://schemas.openxmlformats.org/officeDocument/2006/relationships/oleObject" Target="../embeddings/oleObject182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oleObject" Target="../embeddings/oleObject183.bin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7" Type="http://schemas.openxmlformats.org/officeDocument/2006/relationships/image" Target="../media/image218.wmf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217.wmf"/><Relationship Id="rId4" Type="http://schemas.openxmlformats.org/officeDocument/2006/relationships/oleObject" Target="../embeddings/oleObject185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224.wmf"/><Relationship Id="rId3" Type="http://schemas.openxmlformats.org/officeDocument/2006/relationships/image" Target="../media/image219.wmf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192.bin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223.wmf"/><Relationship Id="rId5" Type="http://schemas.openxmlformats.org/officeDocument/2006/relationships/image" Target="../media/image220.wmf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222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7" Type="http://schemas.openxmlformats.org/officeDocument/2006/relationships/image" Target="../media/image227.wmf"/><Relationship Id="rId2" Type="http://schemas.openxmlformats.org/officeDocument/2006/relationships/oleObject" Target="../embeddings/oleObject19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5.bin"/><Relationship Id="rId5" Type="http://schemas.openxmlformats.org/officeDocument/2006/relationships/image" Target="../media/image226.wmf"/><Relationship Id="rId4" Type="http://schemas.openxmlformats.org/officeDocument/2006/relationships/oleObject" Target="../embeddings/oleObject19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35219" y="1368507"/>
            <a:ext cx="10363200" cy="1111816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of Math of MBD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879249" y="5100021"/>
            <a:ext cx="9144000" cy="30195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67" dirty="0"/>
              <a:t>2022/04/06</a:t>
            </a:r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3870419" y="3933416"/>
            <a:ext cx="8128000" cy="638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66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Graham Sanborn</a:t>
            </a:r>
            <a:endParaRPr lang="ko-KR" altLang="en-US" sz="2666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E8A8C8-D824-4EFF-8C76-DCC6C87DEE71}"/>
              </a:ext>
            </a:extLst>
          </p:cNvPr>
          <p:cNvSpPr txBox="1">
            <a:spLocks/>
          </p:cNvSpPr>
          <p:nvPr/>
        </p:nvSpPr>
        <p:spPr>
          <a:xfrm>
            <a:off x="1635219" y="2473481"/>
            <a:ext cx="10363200" cy="1292087"/>
          </a:xfrm>
          <a:prstGeom prst="rect">
            <a:avLst/>
          </a:prstGeom>
        </p:spPr>
        <p:txBody>
          <a:bodyPr vert="horz" lIns="121920" tIns="60960" rIns="121920" bIns="6096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</a:rPr>
              <a:t>Part 1: MBD Equations of Motion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7111" y="6503542"/>
            <a:ext cx="4744889" cy="31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66" dirty="0">
                <a:latin typeface="Arial" panose="020B0604020202020204" pitchFamily="34" charset="0"/>
                <a:cs typeface="Arial" panose="020B0604020202020204" pitchFamily="34" charset="0"/>
              </a:rPr>
              <a:t>Copyright © 2022 </a:t>
            </a:r>
            <a:r>
              <a:rPr lang="en-US" sz="1466" dirty="0" err="1">
                <a:latin typeface="Arial" panose="020B0604020202020204" pitchFamily="34" charset="0"/>
                <a:cs typeface="Arial" panose="020B0604020202020204" pitchFamily="34" charset="0"/>
              </a:rPr>
              <a:t>FunctionBay</a:t>
            </a:r>
            <a:r>
              <a:rPr lang="en-US" sz="1466" dirty="0">
                <a:latin typeface="Arial" panose="020B0604020202020204" pitchFamily="34" charset="0"/>
                <a:cs typeface="Arial" panose="020B0604020202020204" pitchFamily="34" charset="0"/>
              </a:rPr>
              <a:t>, Inc. All rights reserved.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E4FB37-0BB3-49C8-B993-93E93C0434E1}"/>
              </a:ext>
            </a:extLst>
          </p:cNvPr>
          <p:cNvCxnSpPr/>
          <p:nvPr/>
        </p:nvCxnSpPr>
        <p:spPr>
          <a:xfrm>
            <a:off x="5789931" y="4442541"/>
            <a:ext cx="6172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C2900F2F-D8FE-474F-8F63-2A387E6BD135}"/>
              </a:ext>
            </a:extLst>
          </p:cNvPr>
          <p:cNvSpPr txBox="1">
            <a:spLocks/>
          </p:cNvSpPr>
          <p:nvPr/>
        </p:nvSpPr>
        <p:spPr>
          <a:xfrm>
            <a:off x="6703433" y="4516336"/>
            <a:ext cx="5294986" cy="289326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0" algn="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0" algn="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2050" indent="0" algn="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en-US" altLang="ko-KR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FunctionBay, Inc. R&amp;D Group.</a:t>
            </a:r>
          </a:p>
        </p:txBody>
      </p:sp>
    </p:spTree>
    <p:extLst>
      <p:ext uri="{BB962C8B-B14F-4D97-AF65-F5344CB8AC3E}">
        <p14:creationId xmlns:p14="http://schemas.microsoft.com/office/powerpoint/2010/main" val="97893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Rigid Body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single rigid body in 2D</a:t>
            </a:r>
          </a:p>
          <a:p>
            <a:pPr lvl="1"/>
            <a:r>
              <a:rPr lang="en-US" dirty="0"/>
              <a:t>2 translational acceleration equations</a:t>
            </a:r>
          </a:p>
          <a:p>
            <a:pPr lvl="1"/>
            <a:r>
              <a:rPr lang="en-US" dirty="0"/>
              <a:t>1 rotational acceleration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1769" y="3137594"/>
            <a:ext cx="4872806" cy="2743200"/>
            <a:chOff x="388118" y="2638946"/>
            <a:chExt cx="3654605" cy="2057400"/>
          </a:xfrm>
        </p:grpSpPr>
        <p:graphicFrame>
          <p:nvGraphicFramePr>
            <p:cNvPr id="35842" name="Object 2"/>
            <p:cNvGraphicFramePr>
              <a:graphicFrameLocks noChangeAspect="1"/>
            </p:cNvGraphicFramePr>
            <p:nvPr/>
          </p:nvGraphicFramePr>
          <p:xfrm>
            <a:off x="2275836" y="2638946"/>
            <a:ext cx="1766887" cy="205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82400" imgH="558720" progId="Equation.DSMT4">
                    <p:embed/>
                  </p:oleObj>
                </mc:Choice>
                <mc:Fallback>
                  <p:oleObj name="Equation" r:id="rId2" imgW="482400" imgH="558720" progId="Equation.DSMT4">
                    <p:embed/>
                    <p:pic>
                      <p:nvPicPr>
                        <p:cNvPr id="3584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836" y="2638946"/>
                          <a:ext cx="1766887" cy="2057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eft Brace 11"/>
            <p:cNvSpPr/>
            <p:nvPr/>
          </p:nvSpPr>
          <p:spPr>
            <a:xfrm>
              <a:off x="2052919" y="2861056"/>
              <a:ext cx="184245" cy="1084901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118" y="3190489"/>
              <a:ext cx="131790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translational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8267" y="4211569"/>
              <a:ext cx="106423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rotational</a:t>
              </a:r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2048565" y="4260690"/>
              <a:ext cx="184245" cy="307929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381399" y="535106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00539" y="285200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94972" y="4874902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36825" y="393169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" name="Picture 26" descr="Body Glob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04" y="3314056"/>
            <a:ext cx="3746087" cy="2692103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 Complexities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well-known issues with constrained MBD.</a:t>
            </a:r>
          </a:p>
          <a:p>
            <a:pPr lvl="1"/>
            <a:r>
              <a:rPr lang="en-US" dirty="0"/>
              <a:t>Over-constraint</a:t>
            </a:r>
          </a:p>
          <a:p>
            <a:pPr lvl="1"/>
            <a:r>
              <a:rPr lang="en-US" dirty="0"/>
              <a:t>Singular configurations</a:t>
            </a:r>
          </a:p>
          <a:p>
            <a:pPr lvl="1"/>
            <a:r>
              <a:rPr lang="en-US" dirty="0"/>
              <a:t>Solution difficulties</a:t>
            </a:r>
          </a:p>
          <a:p>
            <a:pPr lvl="2"/>
            <a:r>
              <a:rPr lang="en-US" dirty="0"/>
              <a:t>Much more about this tomorrow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 Complexities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Constrained MBD issues:</a:t>
            </a:r>
          </a:p>
          <a:p>
            <a:pPr lvl="1"/>
            <a:r>
              <a:rPr lang="en-US" dirty="0"/>
              <a:t>Over-constraint</a:t>
            </a:r>
          </a:p>
          <a:p>
            <a:pPr lvl="2"/>
            <a:r>
              <a:rPr lang="en-US" dirty="0"/>
              <a:t>It is possible to have too many constraints.</a:t>
            </a:r>
          </a:p>
          <a:p>
            <a:pPr lvl="2"/>
            <a:r>
              <a:rPr lang="en-US" dirty="0"/>
              <a:t>Constraints are a mathematical simplification.</a:t>
            </a:r>
          </a:p>
          <a:p>
            <a:pPr lvl="2"/>
            <a:r>
              <a:rPr lang="en-US" dirty="0"/>
              <a:t>Too many constraints causes the final form of the equations of motion to be singular, so they cannot be solved.</a:t>
            </a:r>
          </a:p>
          <a:p>
            <a:pPr lvl="1"/>
            <a:r>
              <a:rPr lang="en-US" dirty="0"/>
              <a:t>Singular configurations</a:t>
            </a:r>
          </a:p>
          <a:p>
            <a:pPr lvl="2"/>
            <a:r>
              <a:rPr lang="en-US" dirty="0"/>
              <a:t>Even if the number of constraints is acceptable, it is possible for a particular position of the bodies to cause the system matrix to become singular.</a:t>
            </a:r>
          </a:p>
          <a:p>
            <a:pPr lvl="1"/>
            <a:r>
              <a:rPr lang="en-US" dirty="0"/>
              <a:t>Solution difficulties</a:t>
            </a:r>
          </a:p>
          <a:p>
            <a:pPr lvl="2"/>
            <a:r>
              <a:rPr lang="en-US" dirty="0"/>
              <a:t>The constrained MBD differential equations are not easy to solve.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94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Rigid Body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Newton-Euler equations in matrix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9032582" y="3331855"/>
          <a:ext cx="2296583" cy="872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177480" progId="Equation.DSMT4">
                  <p:embed/>
                </p:oleObj>
              </mc:Choice>
              <mc:Fallback>
                <p:oleObj name="Equation" r:id="rId2" imgW="469800" imgH="177480" progId="Equation.DSMT4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582" y="3331855"/>
                        <a:ext cx="2296583" cy="872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57216" y="3739455"/>
            <a:ext cx="831898" cy="5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5166375" y="3531932"/>
          <a:ext cx="1223434" cy="153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571320" progId="Equation.DSMT4">
                  <p:embed/>
                </p:oleObj>
              </mc:Choice>
              <mc:Fallback>
                <p:oleObj name="Equation" r:id="rId4" imgW="457200" imgH="571320" progId="Equation.DSMT4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375" y="3531932"/>
                        <a:ext cx="1223434" cy="1538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5170606" y="1902096"/>
          <a:ext cx="1221317" cy="153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571320" progId="Equation.DSMT4">
                  <p:embed/>
                </p:oleObj>
              </mc:Choice>
              <mc:Fallback>
                <p:oleObj name="Equation" r:id="rId6" imgW="457200" imgH="571320" progId="Equation.DSMT4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606" y="1902096"/>
                        <a:ext cx="1221317" cy="1538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65986" y="1620391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Matrix - vector notation</a:t>
            </a: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4467493" y="5195850"/>
          <a:ext cx="2548466" cy="153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571320" progId="Equation.DSMT4">
                  <p:embed/>
                </p:oleObj>
              </mc:Choice>
              <mc:Fallback>
                <p:oleObj name="Equation" r:id="rId8" imgW="952200" imgH="571320" progId="Equation.DSMT4">
                  <p:embed/>
                  <p:pic>
                    <p:nvPicPr>
                      <p:cNvPr id="3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493" y="5195850"/>
                        <a:ext cx="2548466" cy="1538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222290" y="2326397"/>
          <a:ext cx="23558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58720" progId="Equation.DSMT4">
                  <p:embed/>
                </p:oleObj>
              </mc:Choice>
              <mc:Fallback>
                <p:oleObj name="Equation" r:id="rId10" imgW="482400" imgH="558720" progId="Equation.DSMT4">
                  <p:embed/>
                  <p:pic>
                    <p:nvPicPr>
                      <p:cNvPr id="3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290" y="2326397"/>
                        <a:ext cx="235585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7272189" y="3778882"/>
            <a:ext cx="831898" cy="5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 Force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Forces and torques in the Newton-Euler equations</a:t>
            </a:r>
          </a:p>
          <a:p>
            <a:pPr lvl="1"/>
            <a:r>
              <a:rPr lang="en-US" dirty="0"/>
              <a:t>Vector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the sum of all forces and torques acting on the body.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" name="Picture 19" descr="Body Force - 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08" y="3863748"/>
            <a:ext cx="2507612" cy="2838128"/>
          </a:xfrm>
          <a:prstGeom prst="rect">
            <a:avLst/>
          </a:prstGeom>
        </p:spPr>
      </p:pic>
      <p:pic>
        <p:nvPicPr>
          <p:cNvPr id="21" name="Picture 20" descr="Body Forces - mult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8" y="3465983"/>
            <a:ext cx="4045232" cy="25794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36159" y="6006153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29085" y="407120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2290" y="402571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,f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0265" y="410456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3316" y="349799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240" y="2821677"/>
            <a:ext cx="538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forces and torques acting on Body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7471834" y="2385484"/>
          <a:ext cx="1458384" cy="153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571320" progId="Equation.DSMT4">
                  <p:embed/>
                </p:oleObj>
              </mc:Choice>
              <mc:Fallback>
                <p:oleObj name="Equation" r:id="rId4" imgW="545760" imgH="571320" progId="Equation.DSMT4">
                  <p:embed/>
                  <p:pic>
                    <p:nvPicPr>
                      <p:cNvPr id="655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1834" y="2385484"/>
                        <a:ext cx="1458384" cy="1538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883178" y="2742829"/>
            <a:ext cx="312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Net forces and torques acting on Body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7175" y="5684669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,f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Necessity of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6630"/>
            <a:ext cx="11574235" cy="5030332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known, then the dynamics of body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completely </a:t>
            </a:r>
          </a:p>
          <a:p>
            <a:pPr marL="0" indent="0">
              <a:buNone/>
            </a:pPr>
            <a:r>
              <a:rPr lang="en-US" dirty="0"/>
              <a:t>known.</a:t>
            </a:r>
          </a:p>
          <a:p>
            <a:pPr lvl="1"/>
            <a:r>
              <a:rPr lang="en-US" dirty="0"/>
              <a:t>It is possible to predict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q̇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and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q̈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for all time.</a:t>
            </a:r>
          </a:p>
          <a:p>
            <a:pPr lvl="1"/>
            <a:r>
              <a:rPr lang="en-US" dirty="0"/>
              <a:t>Note:</a:t>
            </a:r>
          </a:p>
          <a:p>
            <a:pPr lvl="2"/>
            <a:r>
              <a:rPr lang="en-US" dirty="0"/>
              <a:t>A differential equation solution method is required to get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q̇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and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q̈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for all time.</a:t>
            </a:r>
          </a:p>
          <a:p>
            <a:pPr lvl="2"/>
            <a:endParaRPr lang="en-US" dirty="0"/>
          </a:p>
          <a:p>
            <a:r>
              <a:rPr lang="en-US" dirty="0"/>
              <a:t>Therefore, the goal is to find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difficulty is formulating the forces.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ilder-cr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02" y="4238715"/>
            <a:ext cx="7463988" cy="2484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MBD?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01772"/>
            <a:ext cx="11551920" cy="2975172"/>
          </a:xfrm>
        </p:spPr>
        <p:txBody>
          <a:bodyPr/>
          <a:lstStyle/>
          <a:p>
            <a:r>
              <a:rPr lang="en-US" dirty="0"/>
              <a:t>What is Multibody Dynamics?</a:t>
            </a:r>
          </a:p>
          <a:p>
            <a:pPr lvl="1"/>
            <a:r>
              <a:rPr lang="en-US" dirty="0"/>
              <a:t>Dynamics of a system of bodies.</a:t>
            </a:r>
          </a:p>
          <a:p>
            <a:pPr lvl="2"/>
            <a:r>
              <a:rPr lang="en-US" dirty="0"/>
              <a:t>More than one body.</a:t>
            </a:r>
          </a:p>
          <a:p>
            <a:pPr lvl="1"/>
            <a:r>
              <a:rPr lang="en-US" dirty="0"/>
              <a:t>The bodies are connected.</a:t>
            </a:r>
          </a:p>
          <a:p>
            <a:pPr lvl="2"/>
            <a:r>
              <a:rPr lang="en-US" dirty="0"/>
              <a:t>Connected by rigid joints and elastic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66364" y="4424149"/>
            <a:ext cx="745717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dirty="0"/>
              <a:t>Piston</a:t>
            </a:r>
          </a:p>
        </p:txBody>
      </p:sp>
      <p:sp>
        <p:nvSpPr>
          <p:cNvPr id="7" name="TextBox 6"/>
          <p:cNvSpPr txBox="1"/>
          <p:nvPr/>
        </p:nvSpPr>
        <p:spPr>
          <a:xfrm rot="20715644">
            <a:off x="5219839" y="4625736"/>
            <a:ext cx="1609736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dirty="0"/>
              <a:t>Connecting Rod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3341" y="5978960"/>
            <a:ext cx="1154483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dirty="0"/>
              <a:t>Crankshaft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2290" y="5452281"/>
            <a:ext cx="1931939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dirty="0"/>
              <a:t>Cylinder/Crankcase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92991" y="5564497"/>
            <a:ext cx="2641603" cy="6256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33" dirty="0"/>
              <a:t>Revolute Joint</a:t>
            </a:r>
          </a:p>
          <a:p>
            <a:pPr algn="ctr"/>
            <a:r>
              <a:rPr lang="en-US" sz="1733" dirty="0"/>
              <a:t>(Piston-Connecting Rod)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4322" y="3593155"/>
            <a:ext cx="2733825" cy="6256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33" dirty="0"/>
              <a:t>Revolute Joint</a:t>
            </a:r>
          </a:p>
          <a:p>
            <a:pPr algn="ctr"/>
            <a:r>
              <a:rPr lang="en-US" sz="1733" dirty="0"/>
              <a:t>Connecting Rod - Crankshaft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0583" y="4712269"/>
            <a:ext cx="2305439" cy="6256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33" dirty="0"/>
              <a:t>Revolute Joint</a:t>
            </a:r>
          </a:p>
          <a:p>
            <a:r>
              <a:rPr lang="en-US" sz="1733" dirty="0"/>
              <a:t>(Crankshaft - Crankcase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2318" y="3802417"/>
            <a:ext cx="1686808" cy="6256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33" dirty="0"/>
              <a:t>Translation Joint</a:t>
            </a:r>
          </a:p>
          <a:p>
            <a:pPr algn="ctr"/>
            <a:r>
              <a:rPr lang="en-US" sz="1733" dirty="0"/>
              <a:t>(Piston-Cylinder)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26142" y="3584616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Engine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Body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Rigid joints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Hinges (Revolute)</a:t>
            </a:r>
          </a:p>
          <a:p>
            <a:pPr lvl="2"/>
            <a:r>
              <a:rPr lang="en-US" dirty="0"/>
              <a:t>Pistons in cylinders</a:t>
            </a:r>
          </a:p>
          <a:p>
            <a:pPr lvl="2"/>
            <a:r>
              <a:rPr lang="en-US" dirty="0"/>
              <a:t>Spherical joints</a:t>
            </a:r>
          </a:p>
          <a:p>
            <a:endParaRPr lang="en-US" dirty="0"/>
          </a:p>
          <a:p>
            <a:r>
              <a:rPr lang="en-US" dirty="0"/>
              <a:t>Elastic elements</a:t>
            </a:r>
          </a:p>
          <a:p>
            <a:pPr lvl="1"/>
            <a:r>
              <a:rPr lang="en-US" dirty="0"/>
              <a:t>Examples </a:t>
            </a:r>
          </a:p>
          <a:p>
            <a:pPr lvl="2"/>
            <a:r>
              <a:rPr lang="en-US" dirty="0"/>
              <a:t>Springs</a:t>
            </a:r>
          </a:p>
          <a:p>
            <a:pPr lvl="2"/>
            <a:r>
              <a:rPr lang="en-US" dirty="0"/>
              <a:t>Rubber bushings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Revolute Jo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74" y="1146630"/>
            <a:ext cx="3853475" cy="2754920"/>
          </a:xfrm>
          <a:prstGeom prst="rect">
            <a:avLst/>
          </a:prstGeom>
        </p:spPr>
      </p:pic>
      <p:pic>
        <p:nvPicPr>
          <p:cNvPr id="9" name="Picture 8" descr="Spring Connected Bod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683" y="3497111"/>
            <a:ext cx="4441176" cy="33608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Body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5" y="1391109"/>
            <a:ext cx="5158798" cy="4274906"/>
          </a:xfrm>
        </p:spPr>
        <p:txBody>
          <a:bodyPr>
            <a:normAutofit/>
          </a:bodyPr>
          <a:lstStyle/>
          <a:p>
            <a:r>
              <a:rPr lang="en-US" dirty="0"/>
              <a:t>Rigid joints</a:t>
            </a:r>
          </a:p>
          <a:p>
            <a:pPr lvl="1"/>
            <a:r>
              <a:rPr lang="en-US" dirty="0"/>
              <a:t>Algebraic restrictions on permissible positions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Elastic elements</a:t>
            </a:r>
          </a:p>
          <a:p>
            <a:pPr lvl="1"/>
            <a:r>
              <a:rPr lang="en-US" dirty="0"/>
              <a:t>Any positions are </a:t>
            </a:r>
          </a:p>
          <a:p>
            <a:pPr marL="457200" lvl="1" indent="0">
              <a:buNone/>
            </a:pPr>
            <a:r>
              <a:rPr lang="en-US" dirty="0"/>
              <a:t>permissible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Revolute Jo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725" y="1391108"/>
            <a:ext cx="2710534" cy="1937810"/>
          </a:xfrm>
          <a:prstGeom prst="rect">
            <a:avLst/>
          </a:prstGeom>
        </p:spPr>
      </p:pic>
      <p:pic>
        <p:nvPicPr>
          <p:cNvPr id="9" name="Picture 8" descr="Revolute Joint viola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626" y="1399225"/>
            <a:ext cx="3243526" cy="19672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96165" y="107400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29422" y="1074005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9470" y="36340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Good</a:t>
            </a:r>
          </a:p>
        </p:txBody>
      </p:sp>
      <p:pic>
        <p:nvPicPr>
          <p:cNvPr id="13" name="Picture 12" descr="Spring Connected Bodi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229" y="3987264"/>
            <a:ext cx="3158170" cy="2389966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9580729" y="2209800"/>
            <a:ext cx="1219200" cy="12192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ounded Rectangle 14"/>
          <p:cNvSpPr/>
          <p:nvPr/>
        </p:nvSpPr>
        <p:spPr>
          <a:xfrm>
            <a:off x="9726309" y="1672993"/>
            <a:ext cx="873457" cy="5368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Rigid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234001"/>
            <a:ext cx="11551920" cy="3174428"/>
          </a:xfrm>
        </p:spPr>
        <p:txBody>
          <a:bodyPr>
            <a:normAutofit/>
          </a:bodyPr>
          <a:lstStyle/>
          <a:p>
            <a:r>
              <a:rPr lang="en-US" dirty="0"/>
              <a:t>Also called constraints or kinematic constraints</a:t>
            </a:r>
          </a:p>
          <a:p>
            <a:r>
              <a:rPr lang="en-US" dirty="0"/>
              <a:t>An algebraic condition:</a:t>
            </a:r>
          </a:p>
          <a:p>
            <a:pPr lvl="1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dirty="0"/>
          </a:p>
          <a:p>
            <a:pPr lvl="2"/>
            <a:r>
              <a:rPr lang="en-US" dirty="0"/>
              <a:t>These points must always be in the same location</a:t>
            </a:r>
          </a:p>
          <a:p>
            <a:r>
              <a:rPr lang="en-US" dirty="0"/>
              <a:t>A simplification of reality.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Revolute Jo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094" y="3688518"/>
            <a:ext cx="3853475" cy="2754920"/>
          </a:xfrm>
          <a:prstGeom prst="rect">
            <a:avLst/>
          </a:prstGeom>
        </p:spPr>
      </p:pic>
      <p:pic>
        <p:nvPicPr>
          <p:cNvPr id="7" name="Picture 6" descr="Points on connectable bod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2" y="4668675"/>
            <a:ext cx="5598899" cy="1460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945" y="5065978"/>
            <a:ext cx="79541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Body </a:t>
            </a:r>
            <a:r>
              <a:rPr lang="en-US" sz="1867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1867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1538" y="5065978"/>
            <a:ext cx="79541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Body </a:t>
            </a:r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895" y="5707050"/>
            <a:ext cx="479618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4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34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34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134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8940" y="5707050"/>
            <a:ext cx="479618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4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34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134" i="1" baseline="30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sz="2134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91729" y="3688518"/>
            <a:ext cx="1042273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4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34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34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34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34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134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34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134" i="1" baseline="30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sz="2134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2094" y="4158438"/>
            <a:ext cx="79541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Body </a:t>
            </a:r>
            <a:r>
              <a:rPr lang="en-US" sz="1867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1867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24029" y="4795335"/>
            <a:ext cx="79541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Body </a:t>
            </a:r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Rigid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Rigid joints / Constraints are very important.</a:t>
            </a:r>
          </a:p>
          <a:p>
            <a:pPr lvl="1"/>
            <a:r>
              <a:rPr lang="en-US" dirty="0"/>
              <a:t>Benefit:</a:t>
            </a:r>
          </a:p>
          <a:p>
            <a:pPr lvl="2"/>
            <a:r>
              <a:rPr lang="en-US" dirty="0"/>
              <a:t>High detail with low computation</a:t>
            </a:r>
          </a:p>
          <a:p>
            <a:pPr lvl="2"/>
            <a:r>
              <a:rPr lang="en-US" dirty="0"/>
              <a:t>Large time steps</a:t>
            </a:r>
          </a:p>
          <a:p>
            <a:pPr lvl="2"/>
            <a:r>
              <a:rPr lang="en-US" dirty="0"/>
              <a:t>Reasonable approximation of reality in most cases</a:t>
            </a:r>
          </a:p>
          <a:p>
            <a:pPr lvl="1"/>
            <a:r>
              <a:rPr lang="en-US" dirty="0"/>
              <a:t>Difficulties</a:t>
            </a:r>
          </a:p>
          <a:p>
            <a:pPr lvl="2"/>
            <a:r>
              <a:rPr lang="en-US" dirty="0"/>
              <a:t>Difficult to solve equations of motion when constraints exist</a:t>
            </a:r>
          </a:p>
          <a:p>
            <a:pPr lvl="2"/>
            <a:r>
              <a:rPr lang="en-US" dirty="0"/>
              <a:t>Complex formulation</a:t>
            </a:r>
          </a:p>
          <a:p>
            <a:pPr lvl="2"/>
            <a:r>
              <a:rPr lang="en-US" dirty="0"/>
              <a:t>Singular configurations</a:t>
            </a:r>
          </a:p>
          <a:p>
            <a:pPr lvl="2"/>
            <a:r>
              <a:rPr lang="en-US" dirty="0"/>
              <a:t>Possibility of over-constraint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MBD System of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dirty="0"/>
              <a:t>System equations of motion are written using system matrices and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9642513" y="3213818"/>
          <a:ext cx="1083733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723600" progId="Equation.DSMT4">
                  <p:embed/>
                </p:oleObj>
              </mc:Choice>
              <mc:Fallback>
                <p:oleObj name="Equation" r:id="rId2" imgW="406080" imgH="723600" progId="Equation.DSMT4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2513" y="3213818"/>
                        <a:ext cx="1083733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589630" y="3242810"/>
          <a:ext cx="3340100" cy="1924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723600" progId="Equation.DSMT4">
                  <p:embed/>
                </p:oleObj>
              </mc:Choice>
              <mc:Fallback>
                <p:oleObj name="Equation" r:id="rId4" imgW="1257120" imgH="723600" progId="Equation.DSMT4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630" y="3242810"/>
                        <a:ext cx="3340100" cy="1924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973012" y="3251434"/>
          <a:ext cx="1145116" cy="192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40" imgH="723600" progId="Equation.DSMT4">
                  <p:embed/>
                </p:oleObj>
              </mc:Choice>
              <mc:Fallback>
                <p:oleObj name="Equation" r:id="rId6" imgW="431640" imgH="723600" progId="Equation.DSMT4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3012" y="3251434"/>
                        <a:ext cx="1145116" cy="19219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592426" y="3208207"/>
          <a:ext cx="1524000" cy="208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560" imgH="711000" progId="Equation.DSMT4">
                  <p:embed/>
                </p:oleObj>
              </mc:Choice>
              <mc:Fallback>
                <p:oleObj name="Equation" r:id="rId8" imgW="520560" imgH="711000" progId="Equation.DSMT4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26" y="3208207"/>
                        <a:ext cx="1524000" cy="2084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370989" y="6163130"/>
          <a:ext cx="1115483" cy="48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80" imgH="164880" progId="Equation.DSMT4">
                  <p:embed/>
                </p:oleObj>
              </mc:Choice>
              <mc:Fallback>
                <p:oleObj name="Equation" r:id="rId10" imgW="380880" imgH="164880" progId="Equation.DSMT4">
                  <p:embed/>
                  <p:pic>
                    <p:nvPicPr>
                      <p:cNvPr id="1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989" y="6163130"/>
                        <a:ext cx="1115483" cy="484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647764" y="4166349"/>
            <a:ext cx="373735" cy="256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6736716" y="5895928"/>
            <a:ext cx="385951" cy="643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344" y="2324368"/>
            <a:ext cx="323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Newton-Euler equations of motion for each body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00307" y="2754338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 mass matrix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2040" y="2765823"/>
            <a:ext cx="493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 acceleration and force vectors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3313" y="6156519"/>
            <a:ext cx="369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 equations of motion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Introduce the mathematics of Multibody Dynamics</a:t>
            </a:r>
          </a:p>
          <a:p>
            <a:endParaRPr lang="en-US" dirty="0"/>
          </a:p>
          <a:p>
            <a:r>
              <a:rPr lang="en-US" dirty="0"/>
              <a:t>3 Parts:</a:t>
            </a:r>
          </a:p>
          <a:p>
            <a:pPr lvl="1"/>
            <a:r>
              <a:rPr lang="en-US" dirty="0"/>
              <a:t>MBD Equations of Motion</a:t>
            </a:r>
          </a:p>
          <a:p>
            <a:pPr lvl="1"/>
            <a:r>
              <a:rPr lang="en-US" dirty="0"/>
              <a:t>Solving the Equation of Motion</a:t>
            </a:r>
          </a:p>
          <a:p>
            <a:pPr lvl="1"/>
            <a:r>
              <a:rPr lang="en-US" dirty="0"/>
              <a:t>Special Features</a:t>
            </a:r>
          </a:p>
          <a:p>
            <a:pPr lvl="2"/>
            <a:r>
              <a:rPr lang="en-US" dirty="0"/>
              <a:t>Contact</a:t>
            </a:r>
          </a:p>
          <a:p>
            <a:pPr lvl="2"/>
            <a:r>
              <a:rPr lang="en-US" dirty="0"/>
              <a:t>Flexible bodies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Force Vector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force vector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contains all body force vectors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is the net forces acting on every body.</a:t>
            </a:r>
          </a:p>
          <a:p>
            <a:pPr lvl="2"/>
            <a:r>
              <a:rPr lang="en-US" dirty="0"/>
              <a:t>Including connection forces.</a:t>
            </a:r>
          </a:p>
          <a:p>
            <a:pPr lvl="3"/>
            <a:r>
              <a:rPr lang="en-US" dirty="0"/>
              <a:t>Rigid joint constraint forces</a:t>
            </a:r>
          </a:p>
          <a:p>
            <a:pPr lvl="3"/>
            <a:r>
              <a:rPr lang="en-US" dirty="0"/>
              <a:t>Elastic forces</a:t>
            </a:r>
          </a:p>
          <a:p>
            <a:pPr lvl="2"/>
            <a:r>
              <a:rPr lang="en-US" dirty="0"/>
              <a:t>Also gravity and any other forces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64865" name="Object 1"/>
          <p:cNvGraphicFramePr>
            <a:graphicFrameLocks noChangeAspect="1"/>
          </p:cNvGraphicFramePr>
          <p:nvPr/>
        </p:nvGraphicFramePr>
        <p:xfrm>
          <a:off x="4333105" y="5918077"/>
          <a:ext cx="1731204" cy="75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164880" progId="Equation.DSMT4">
                  <p:embed/>
                </p:oleObj>
              </mc:Choice>
              <mc:Fallback>
                <p:oleObj name="Equation" r:id="rId2" imgW="380880" imgH="164880" progId="Equation.DSMT4">
                  <p:embed/>
                  <p:pic>
                    <p:nvPicPr>
                      <p:cNvPr id="164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105" y="5918077"/>
                        <a:ext cx="1731204" cy="752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6200000" flipH="1">
            <a:off x="5690388" y="5741256"/>
            <a:ext cx="385951" cy="643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8889" y="5019207"/>
            <a:ext cx="631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Includes all connection forces (constraint, elastic)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</a:t>
            </a:r>
            <a:r>
              <a:rPr lang="en-US" dirty="0" err="1"/>
              <a:t>vs</a:t>
            </a:r>
            <a:r>
              <a:rPr lang="en-US" dirty="0"/>
              <a:t> Constraint Connection Formulations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force and constraint force formulation</a:t>
            </a:r>
          </a:p>
          <a:p>
            <a:pPr lvl="1"/>
            <a:r>
              <a:rPr lang="en-US" dirty="0"/>
              <a:t>Similar</a:t>
            </a:r>
          </a:p>
          <a:p>
            <a:pPr lvl="2"/>
            <a:r>
              <a:rPr lang="en-US" dirty="0"/>
              <a:t>But with some key differences</a:t>
            </a:r>
          </a:p>
          <a:p>
            <a:pPr lvl="1"/>
            <a:r>
              <a:rPr lang="en-US" dirty="0"/>
              <a:t>Elastic forces</a:t>
            </a:r>
          </a:p>
          <a:p>
            <a:pPr lvl="2"/>
            <a:r>
              <a:rPr lang="en-US" dirty="0"/>
              <a:t>Only depend on body positions </a:t>
            </a:r>
          </a:p>
          <a:p>
            <a:pPr lvl="2"/>
            <a:r>
              <a:rPr lang="en-US" dirty="0"/>
              <a:t>(and velocities)</a:t>
            </a:r>
          </a:p>
          <a:p>
            <a:pPr lvl="1"/>
            <a:r>
              <a:rPr lang="en-US" dirty="0"/>
              <a:t>Constraint forces </a:t>
            </a:r>
          </a:p>
          <a:p>
            <a:pPr lvl="2"/>
            <a:r>
              <a:rPr lang="en-US" dirty="0"/>
              <a:t>Constraint forces are coupled with the body accelerations.</a:t>
            </a:r>
          </a:p>
          <a:p>
            <a:pPr lvl="2"/>
            <a:r>
              <a:rPr lang="en-US" dirty="0"/>
              <a:t>Constraint forces and accelerations must be found simultaneously.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 Force 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Connection elements have an element force that acts on points on the bodies.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 concepts are needed to formulate connection forces</a:t>
            </a:r>
          </a:p>
          <a:p>
            <a:pPr lvl="1"/>
            <a:r>
              <a:rPr lang="en-US" dirty="0"/>
              <a:t>Expressing the global position of a point on a body</a:t>
            </a:r>
          </a:p>
          <a:p>
            <a:pPr lvl="1"/>
            <a:r>
              <a:rPr lang="en-US" dirty="0"/>
              <a:t>Transformation of an element force into a body 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Revolute Joint For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17" y="1719922"/>
            <a:ext cx="4081186" cy="2917716"/>
          </a:xfrm>
          <a:prstGeom prst="rect">
            <a:avLst/>
          </a:prstGeom>
        </p:spPr>
      </p:pic>
      <p:pic>
        <p:nvPicPr>
          <p:cNvPr id="9" name="Picture 8" descr="Spring Force Bod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86" y="1628282"/>
            <a:ext cx="3939653" cy="31086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Position of a Point on a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element forces are applied at a point on a body</a:t>
            </a:r>
          </a:p>
          <a:p>
            <a:r>
              <a:rPr lang="en-US" dirty="0"/>
              <a:t>The point is defined in the body reference frame.</a:t>
            </a:r>
          </a:p>
          <a:p>
            <a:r>
              <a:rPr lang="en-US" dirty="0"/>
              <a:t>The point moves with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2365328" y="5823804"/>
          <a:ext cx="372533" cy="51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90440" progId="Equation.DSMT4">
                  <p:embed/>
                </p:oleObj>
              </mc:Choice>
              <mc:Fallback>
                <p:oleObj name="Equation" r:id="rId2" imgW="139680" imgH="190440" progId="Equation.DSMT4">
                  <p:embed/>
                  <p:pic>
                    <p:nvPicPr>
                      <p:cNvPr id="145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28" y="5823804"/>
                        <a:ext cx="372533" cy="510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5455920" y="6181494"/>
          <a:ext cx="1221316" cy="51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190440" progId="Equation.DSMT4">
                  <p:embed/>
                </p:oleObj>
              </mc:Choice>
              <mc:Fallback>
                <p:oleObj name="Equation" r:id="rId4" imgW="457200" imgH="190440" progId="Equation.DSMT4">
                  <p:embed/>
                  <p:pic>
                    <p:nvPicPr>
                      <p:cNvPr id="145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5920" y="6181494"/>
                        <a:ext cx="1221316" cy="512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Pt in Body ref confi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793" y="4259283"/>
            <a:ext cx="2417390" cy="1715353"/>
          </a:xfrm>
          <a:prstGeom prst="rect">
            <a:avLst/>
          </a:prstGeom>
        </p:spPr>
      </p:pic>
      <p:pic>
        <p:nvPicPr>
          <p:cNvPr id="8" name="Picture 7" descr="Pt Rotated in Body re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719" y="3835226"/>
            <a:ext cx="2218702" cy="2510113"/>
          </a:xfrm>
          <a:prstGeom prst="rect">
            <a:avLst/>
          </a:prstGeom>
        </p:spPr>
      </p:pic>
      <p:pic>
        <p:nvPicPr>
          <p:cNvPr id="9" name="Picture 8" descr="Pt in Body Glob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8411" y="3821956"/>
            <a:ext cx="3693996" cy="2654668"/>
          </a:xfrm>
          <a:prstGeom prst="rect">
            <a:avLst/>
          </a:prstGeom>
        </p:spPr>
      </p:pic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10348389" y="6038857"/>
          <a:ext cx="1797049" cy="51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72840" imgH="190440" progId="Equation.DSMT4">
                  <p:embed/>
                </p:oleObj>
              </mc:Choice>
              <mc:Fallback>
                <p:oleObj name="Equation" r:id="rId9" imgW="672840" imgH="190440" progId="Equation.DSMT4">
                  <p:embed/>
                  <p:pic>
                    <p:nvPicPr>
                      <p:cNvPr id="187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8389" y="6038857"/>
                        <a:ext cx="1797049" cy="512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Position of a Point on a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sʹ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the point in the body’s reference frame.</a:t>
            </a:r>
          </a:p>
          <a:p>
            <a:pPr lvl="1"/>
            <a:r>
              <a:rPr lang="en-US" dirty="0"/>
              <a:t>If the point on Body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fixed, then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sʹ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a constant.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7205734" y="4813872"/>
          <a:ext cx="372533" cy="51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90440" progId="Equation.DSMT4">
                  <p:embed/>
                </p:oleObj>
              </mc:Choice>
              <mc:Fallback>
                <p:oleObj name="Equation" r:id="rId2" imgW="139680" imgH="19044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734" y="4813872"/>
                        <a:ext cx="372533" cy="510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Pt in Body ref confi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161" y="2494171"/>
            <a:ext cx="3509978" cy="249064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Position of a Point on a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sʹ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rotates with the body.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the point after rotation.</a:t>
            </a:r>
          </a:p>
          <a:p>
            <a:endParaRPr lang="en-US" dirty="0"/>
          </a:p>
          <a:p>
            <a:pPr lv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a rotation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718942" y="5298939"/>
          <a:ext cx="1221316" cy="51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190440" progId="Equation.DSMT4">
                  <p:embed/>
                </p:oleObj>
              </mc:Choice>
              <mc:Fallback>
                <p:oleObj name="Equation" r:id="rId2" imgW="457200" imgH="19044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942" y="5298939"/>
                        <a:ext cx="1221316" cy="512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Pt Rotated in Body re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703" y="1888144"/>
            <a:ext cx="3128551" cy="3539465"/>
          </a:xfrm>
          <a:prstGeom prst="rect">
            <a:avLst/>
          </a:prstGeom>
        </p:spPr>
      </p:pic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5271418" y="4508696"/>
          <a:ext cx="37253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189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418" y="4508696"/>
                        <a:ext cx="37253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Position of a Point on a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matrix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/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dirty="0"/>
              <a:t> rotates the vector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vʹ</a:t>
            </a:r>
            <a:r>
              <a:rPr lang="en-US" dirty="0"/>
              <a:t> counter-clockwise by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radians around the origin.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088949" y="3028133"/>
          <a:ext cx="3950869" cy="1403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380880" progId="Equation.DSMT4">
                  <p:embed/>
                </p:oleObj>
              </mc:Choice>
              <mc:Fallback>
                <p:oleObj name="Equation" r:id="rId2" imgW="1079280" imgH="380880" progId="Equation.DSMT4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949" y="3028133"/>
                        <a:ext cx="3950869" cy="1403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Rot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200" y="2621512"/>
            <a:ext cx="3099935" cy="3099935"/>
          </a:xfrm>
          <a:prstGeom prst="rect">
            <a:avLst/>
          </a:prstGeom>
        </p:spPr>
      </p:pic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8128000" y="2823636"/>
          <a:ext cx="1797050" cy="690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1640" imgH="164880" progId="Equation.DSMT4">
                  <p:embed/>
                </p:oleObj>
              </mc:Choice>
              <mc:Fallback>
                <p:oleObj name="Equation" r:id="rId5" imgW="431640" imgH="164880" progId="Equation.DSMT4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823636"/>
                        <a:ext cx="1797050" cy="690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9222955" y="4299143"/>
          <a:ext cx="579967" cy="637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" imgH="152280" progId="Equation.DSMT4">
                  <p:embed/>
                </p:oleObj>
              </mc:Choice>
              <mc:Fallback>
                <p:oleObj name="Equation" r:id="rId7" imgW="139680" imgH="152280" progId="Equation.DSMT4">
                  <p:embed/>
                  <p:pic>
                    <p:nvPicPr>
                      <p:cNvPr id="50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2955" y="4299143"/>
                        <a:ext cx="579967" cy="637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Position of a Point on a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the global position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sʹ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after it is rotated by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and translated by Body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/>
              <a:t>’s</a:t>
            </a:r>
            <a:r>
              <a:rPr lang="en-US" dirty="0"/>
              <a:t> center of mass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 descr="Pt in Body Glob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84" y="2390200"/>
            <a:ext cx="5002619" cy="3595103"/>
          </a:xfrm>
          <a:prstGeom prst="rect">
            <a:avLst/>
          </a:prstGeom>
        </p:spPr>
      </p:pic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4516462" y="4306754"/>
          <a:ext cx="338666" cy="40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52280" progId="Equation.DSMT4">
                  <p:embed/>
                </p:oleObj>
              </mc:Choice>
              <mc:Fallback>
                <p:oleObj name="Equation" r:id="rId3" imgW="126720" imgH="152280" progId="Equation.DSMT4">
                  <p:embed/>
                  <p:pic>
                    <p:nvPicPr>
                      <p:cNvPr id="870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62" y="4306754"/>
                        <a:ext cx="338666" cy="408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6403992" y="4467152"/>
          <a:ext cx="338666" cy="51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90440" progId="Equation.DSMT4">
                  <p:embed/>
                </p:oleObj>
              </mc:Choice>
              <mc:Fallback>
                <p:oleObj name="Equation" r:id="rId5" imgW="126720" imgH="190440" progId="Equation.DSMT4">
                  <p:embed/>
                  <p:pic>
                    <p:nvPicPr>
                      <p:cNvPr id="870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92" y="4467152"/>
                        <a:ext cx="338666" cy="510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6404251" y="5353876"/>
          <a:ext cx="1797049" cy="51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40" imgH="190440" progId="Equation.DSMT4">
                  <p:embed/>
                </p:oleObj>
              </mc:Choice>
              <mc:Fallback>
                <p:oleObj name="Equation" r:id="rId7" imgW="672840" imgH="190440" progId="Equation.DSMT4">
                  <p:embed/>
                  <p:pic>
                    <p:nvPicPr>
                      <p:cNvPr id="870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251" y="5353876"/>
                        <a:ext cx="1797049" cy="512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7832551" y="4321829"/>
          <a:ext cx="372533" cy="44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680" imgH="164880" progId="Equation.DSMT4">
                  <p:embed/>
                </p:oleObj>
              </mc:Choice>
              <mc:Fallback>
                <p:oleObj name="Equation" r:id="rId9" imgW="139680" imgH="164880" progId="Equation.DSMT4">
                  <p:embed/>
                  <p:pic>
                    <p:nvPicPr>
                      <p:cNvPr id="87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551" y="4321829"/>
                        <a:ext cx="372533" cy="442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Derivatives, Vectors, and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document, derivatives of scalars and vectors by vectors are used frequently.</a:t>
            </a:r>
          </a:p>
          <a:p>
            <a:pPr lvl="1"/>
            <a:r>
              <a:rPr lang="en-US" dirty="0"/>
              <a:t>Derivatives of scalar values:</a:t>
            </a:r>
          </a:p>
          <a:p>
            <a:pPr lvl="2"/>
            <a:r>
              <a:rPr lang="en-US" dirty="0"/>
              <a:t>The partial derivative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∂s/∂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/>
              <a:t>, where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is a scalar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/>
              <a:t> is a vector, is the row vector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2519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09964"/>
              </p:ext>
            </p:extLst>
          </p:nvPr>
        </p:nvGraphicFramePr>
        <p:xfrm>
          <a:off x="2050672" y="3567873"/>
          <a:ext cx="3911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317160" progId="Equation.DSMT4">
                  <p:embed/>
                </p:oleObj>
              </mc:Choice>
              <mc:Fallback>
                <p:oleObj name="Equation" r:id="rId2" imgW="1434960" imgH="317160" progId="Equation.DSMT4">
                  <p:embed/>
                  <p:pic>
                    <p:nvPicPr>
                      <p:cNvPr id="2519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672" y="3567873"/>
                        <a:ext cx="3911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96340" y="3733636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p:graphicFrame>
        <p:nvGraphicFramePr>
          <p:cNvPr id="251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28629"/>
              </p:ext>
            </p:extLst>
          </p:nvPr>
        </p:nvGraphicFramePr>
        <p:xfrm>
          <a:off x="8007793" y="3518748"/>
          <a:ext cx="1210733" cy="93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342720" progId="Equation.DSMT4">
                  <p:embed/>
                </p:oleObj>
              </mc:Choice>
              <mc:Fallback>
                <p:oleObj name="Equation" r:id="rId4" imgW="444240" imgH="342720" progId="Equation.DSMT4">
                  <p:embed/>
                  <p:pic>
                    <p:nvPicPr>
                      <p:cNvPr id="251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793" y="3518748"/>
                        <a:ext cx="1210733" cy="933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609077"/>
              </p:ext>
            </p:extLst>
          </p:nvPr>
        </p:nvGraphicFramePr>
        <p:xfrm>
          <a:off x="8105953" y="4772290"/>
          <a:ext cx="1140884" cy="193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2519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953" y="4772290"/>
                        <a:ext cx="1140884" cy="1934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Derivatives, Vectors, and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document, derivatives of scalars and vectors by vectors are used frequently.</a:t>
            </a:r>
          </a:p>
          <a:p>
            <a:pPr lvl="1"/>
            <a:r>
              <a:rPr lang="en-US" dirty="0"/>
              <a:t>Derivatives of scalar values:</a:t>
            </a:r>
          </a:p>
          <a:p>
            <a:pPr lvl="2"/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partial derivative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∂s/∂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∂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/>
              <a:t> of scalar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by vectors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/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/>
              <a:t> is a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1941710" y="3165558"/>
          <a:ext cx="5090584" cy="207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761760" progId="Equation.DSMT4">
                  <p:embed/>
                </p:oleObj>
              </mc:Choice>
              <mc:Fallback>
                <p:oleObj name="Equation" r:id="rId2" imgW="1866600" imgH="761760" progId="Equation.DSMT4">
                  <p:embed/>
                  <p:pic>
                    <p:nvPicPr>
                      <p:cNvPr id="251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710" y="3165558"/>
                        <a:ext cx="5090584" cy="2072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8720165" y="3285295"/>
          <a:ext cx="1835150" cy="1001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368280" progId="Equation.DSMT4">
                  <p:embed/>
                </p:oleObj>
              </mc:Choice>
              <mc:Fallback>
                <p:oleObj name="Equation" r:id="rId4" imgW="672840" imgH="368280" progId="Equation.DSMT4">
                  <p:embed/>
                  <p:pic>
                    <p:nvPicPr>
                      <p:cNvPr id="251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0165" y="3285295"/>
                        <a:ext cx="1835150" cy="1001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54631" y="3552590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p:graphicFrame>
        <p:nvGraphicFramePr>
          <p:cNvPr id="267270" name="Object 6"/>
          <p:cNvGraphicFramePr>
            <a:graphicFrameLocks noChangeAspect="1"/>
          </p:cNvGraphicFramePr>
          <p:nvPr/>
        </p:nvGraphicFramePr>
        <p:xfrm>
          <a:off x="8325202" y="4621684"/>
          <a:ext cx="1140884" cy="193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267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5202" y="4621684"/>
                        <a:ext cx="1140884" cy="1934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9916585" y="4620689"/>
          <a:ext cx="1312333" cy="193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711000" progId="Equation.DSMT4">
                  <p:embed/>
                </p:oleObj>
              </mc:Choice>
              <mc:Fallback>
                <p:oleObj name="Equation" r:id="rId8" imgW="482400" imgH="711000" progId="Equation.DSMT4">
                  <p:embed/>
                  <p:pic>
                    <p:nvPicPr>
                      <p:cNvPr id="267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6585" y="4620689"/>
                        <a:ext cx="1312333" cy="1934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MBD requires 2 parts:</a:t>
            </a:r>
          </a:p>
          <a:p>
            <a:pPr lvl="1"/>
            <a:r>
              <a:rPr lang="en-US" dirty="0"/>
              <a:t>Equations of motion</a:t>
            </a:r>
          </a:p>
          <a:p>
            <a:pPr lvl="2"/>
            <a:r>
              <a:rPr lang="en-US" dirty="0"/>
              <a:t>f = ma</a:t>
            </a:r>
          </a:p>
          <a:p>
            <a:pPr lvl="1"/>
            <a:r>
              <a:rPr lang="en-US" dirty="0"/>
              <a:t>The solution to the equations of motion</a:t>
            </a:r>
          </a:p>
          <a:p>
            <a:pPr lvl="2"/>
            <a:r>
              <a:rPr lang="en-US" dirty="0"/>
              <a:t>time stepping</a:t>
            </a:r>
          </a:p>
          <a:p>
            <a:pPr lvl="1"/>
            <a:endParaRPr lang="en-US" dirty="0"/>
          </a:p>
          <a:p>
            <a:r>
              <a:rPr lang="en-US" dirty="0"/>
              <a:t>The third part extends MBD’s capabilities.</a:t>
            </a:r>
          </a:p>
          <a:p>
            <a:pPr lvl="1"/>
            <a:r>
              <a:rPr lang="en-US" dirty="0"/>
              <a:t>Flexible bodies and contact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Derivatives, Vectors, and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document, derivatives of scalars and vectors by vectors are used frequently.</a:t>
            </a:r>
          </a:p>
          <a:p>
            <a:pPr lvl="1"/>
            <a:r>
              <a:rPr lang="en-US" dirty="0"/>
              <a:t>Derivatives of vectors:</a:t>
            </a:r>
          </a:p>
          <a:p>
            <a:pPr lvl="2"/>
            <a:r>
              <a:rPr lang="en-US" dirty="0"/>
              <a:t>The partial derivative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∂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/∂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/>
              <a:t>, where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/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dirty="0"/>
              <a:t>are vectors, is the matrix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1975833" y="3181669"/>
          <a:ext cx="4567766" cy="207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761760" progId="Equation.DSMT4">
                  <p:embed/>
                </p:oleObj>
              </mc:Choice>
              <mc:Fallback>
                <p:oleObj name="Equation" r:id="rId2" imgW="1676160" imgH="761760" progId="Equation.DSMT4">
                  <p:embed/>
                  <p:pic>
                    <p:nvPicPr>
                      <p:cNvPr id="251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833" y="3181669"/>
                        <a:ext cx="4567766" cy="2072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90691" y="397112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p:graphicFrame>
        <p:nvGraphicFramePr>
          <p:cNvPr id="252934" name="Object 6"/>
          <p:cNvGraphicFramePr>
            <a:graphicFrameLocks noChangeAspect="1"/>
          </p:cNvGraphicFramePr>
          <p:nvPr/>
        </p:nvGraphicFramePr>
        <p:xfrm>
          <a:off x="8752480" y="3283207"/>
          <a:ext cx="1140883" cy="193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252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2480" y="3283207"/>
                        <a:ext cx="1140883" cy="1934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5" name="Object 7"/>
          <p:cNvGraphicFramePr>
            <a:graphicFrameLocks noChangeAspect="1"/>
          </p:cNvGraphicFramePr>
          <p:nvPr/>
        </p:nvGraphicFramePr>
        <p:xfrm>
          <a:off x="10344216" y="3283207"/>
          <a:ext cx="1312333" cy="193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711000" progId="Equation.DSMT4">
                  <p:embed/>
                </p:oleObj>
              </mc:Choice>
              <mc:Fallback>
                <p:oleObj name="Equation" r:id="rId6" imgW="482400" imgH="711000" progId="Equation.DSMT4">
                  <p:embed/>
                  <p:pic>
                    <p:nvPicPr>
                      <p:cNvPr id="2529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4216" y="3283207"/>
                        <a:ext cx="1312333" cy="1934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 of Points on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derivative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with respect to body coordinates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required in many parts of the MBD formulation.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481655" y="2633100"/>
          <a:ext cx="2747434" cy="92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342720" progId="Equation.DSMT4">
                  <p:embed/>
                </p:oleObj>
              </mc:Choice>
              <mc:Fallback>
                <p:oleObj name="Equation" r:id="rId2" imgW="1028520" imgH="342720" progId="Equation.DSMT4">
                  <p:embed/>
                  <p:pic>
                    <p:nvPicPr>
                      <p:cNvPr id="1003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55" y="2633100"/>
                        <a:ext cx="2747434" cy="9228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9259980" y="2382770"/>
          <a:ext cx="1221316" cy="153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571320" progId="Equation.DSMT4">
                  <p:embed/>
                </p:oleObj>
              </mc:Choice>
              <mc:Fallback>
                <p:oleObj name="Equation" r:id="rId4" imgW="457200" imgH="571320" progId="Equation.DSMT4">
                  <p:embed/>
                  <p:pic>
                    <p:nvPicPr>
                      <p:cNvPr id="100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9980" y="2382770"/>
                        <a:ext cx="1221316" cy="1538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87907" y="2949053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Remember:</a:t>
            </a:r>
          </a:p>
        </p:txBody>
      </p:sp>
      <p:pic>
        <p:nvPicPr>
          <p:cNvPr id="8" name="Picture 7" descr="Pt in Body Glob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1755" y="3921586"/>
            <a:ext cx="3956288" cy="2843162"/>
          </a:xfrm>
          <a:prstGeom prst="rect">
            <a:avLst/>
          </a:prstGeom>
        </p:spPr>
      </p:pic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171550"/>
              </p:ext>
            </p:extLst>
          </p:nvPr>
        </p:nvGraphicFramePr>
        <p:xfrm>
          <a:off x="7964796" y="5441048"/>
          <a:ext cx="338666" cy="40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52280" progId="Equation.DSMT4">
                  <p:embed/>
                </p:oleObj>
              </mc:Choice>
              <mc:Fallback>
                <p:oleObj name="Equation" r:id="rId7" imgW="126720" imgH="152280" progId="Equation.DSMT4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796" y="5441048"/>
                        <a:ext cx="338666" cy="408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10025"/>
              </p:ext>
            </p:extLst>
          </p:nvPr>
        </p:nvGraphicFramePr>
        <p:xfrm>
          <a:off x="9545190" y="6170322"/>
          <a:ext cx="406400" cy="51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190440" progId="Equation.DSMT4">
                  <p:embed/>
                </p:oleObj>
              </mc:Choice>
              <mc:Fallback>
                <p:oleObj name="Equation" r:id="rId9" imgW="152280" imgH="19044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5190" y="6170322"/>
                        <a:ext cx="406400" cy="512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05383"/>
              </p:ext>
            </p:extLst>
          </p:nvPr>
        </p:nvGraphicFramePr>
        <p:xfrm>
          <a:off x="10606712" y="5647596"/>
          <a:ext cx="372533" cy="44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9680" imgH="164880" progId="Equation.DSMT4">
                  <p:embed/>
                </p:oleObj>
              </mc:Choice>
              <mc:Fallback>
                <p:oleObj name="Equation" r:id="rId11" imgW="139680" imgH="164880" progId="Equation.DSMT4">
                  <p:embed/>
                  <p:pic>
                    <p:nvPicPr>
                      <p:cNvPr id="1003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6712" y="5647596"/>
                        <a:ext cx="372533" cy="4423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536810" y="4202570"/>
          <a:ext cx="3623734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58640" imgH="457200" progId="Equation.DSMT4">
                  <p:embed/>
                </p:oleObj>
              </mc:Choice>
              <mc:Fallback>
                <p:oleObj name="Equation" r:id="rId13" imgW="1358640" imgH="457200" progId="Equation.DSMT4">
                  <p:embed/>
                  <p:pic>
                    <p:nvPicPr>
                      <p:cNvPr id="1003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10" y="4202570"/>
                        <a:ext cx="3623734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6980" y="5812064"/>
            <a:ext cx="6405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means: 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changes, how much does        change?</a:t>
            </a:r>
          </a:p>
        </p:txBody>
      </p:sp>
      <p:graphicFrame>
        <p:nvGraphicFramePr>
          <p:cNvPr id="1003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57977"/>
              </p:ext>
            </p:extLst>
          </p:nvPr>
        </p:nvGraphicFramePr>
        <p:xfrm>
          <a:off x="140838" y="5781044"/>
          <a:ext cx="711200" cy="58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15640" progId="Equation.DSMT4">
                  <p:embed/>
                </p:oleObj>
              </mc:Choice>
              <mc:Fallback>
                <p:oleObj name="Equation" r:id="rId15" imgW="266400" imgH="215640" progId="Equation.DSMT4">
                  <p:embed/>
                  <p:pic>
                    <p:nvPicPr>
                      <p:cNvPr id="1003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38" y="5781044"/>
                        <a:ext cx="711200" cy="582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6580"/>
              </p:ext>
            </p:extLst>
          </p:nvPr>
        </p:nvGraphicFramePr>
        <p:xfrm>
          <a:off x="5486400" y="5790837"/>
          <a:ext cx="508000" cy="54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440" imgH="203040" progId="Equation.DSMT4">
                  <p:embed/>
                </p:oleObj>
              </mc:Choice>
              <mc:Fallback>
                <p:oleObj name="Equation" r:id="rId17" imgW="190440" imgH="203040" progId="Equation.DSMT4">
                  <p:embed/>
                  <p:pic>
                    <p:nvPicPr>
                      <p:cNvPr id="1003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790837"/>
                        <a:ext cx="508000" cy="548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 of Points on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 of a point on a body </a:t>
            </a:r>
            <a:r>
              <a:rPr lang="en-US" dirty="0" err="1"/>
              <a:t>w.r.t</a:t>
            </a:r>
            <a:r>
              <a:rPr lang="en-US" dirty="0"/>
              <a:t>. the body’s center of mass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04547"/>
              </p:ext>
            </p:extLst>
          </p:nvPr>
        </p:nvGraphicFramePr>
        <p:xfrm>
          <a:off x="885874" y="2238983"/>
          <a:ext cx="4783667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1130040" progId="Equation.DSMT4">
                  <p:embed/>
                </p:oleObj>
              </mc:Choice>
              <mc:Fallback>
                <p:oleObj name="Equation" r:id="rId2" imgW="1790640" imgH="1130040" progId="Equation.DSMT4">
                  <p:embed/>
                  <p:pic>
                    <p:nvPicPr>
                      <p:cNvPr id="100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74" y="2238983"/>
                        <a:ext cx="4783667" cy="304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Pt in Body Glob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543" y="2364989"/>
            <a:ext cx="3956288" cy="2843162"/>
          </a:xfrm>
          <a:prstGeom prst="rect">
            <a:avLst/>
          </a:prstGeom>
        </p:spPr>
      </p:pic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320457"/>
              </p:ext>
            </p:extLst>
          </p:nvPr>
        </p:nvGraphicFramePr>
        <p:xfrm>
          <a:off x="8037585" y="3884451"/>
          <a:ext cx="338666" cy="40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52280" progId="Equation.DSMT4">
                  <p:embed/>
                </p:oleObj>
              </mc:Choice>
              <mc:Fallback>
                <p:oleObj name="Equation" r:id="rId5" imgW="126720" imgH="15228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585" y="3884451"/>
                        <a:ext cx="338666" cy="408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378461"/>
              </p:ext>
            </p:extLst>
          </p:nvPr>
        </p:nvGraphicFramePr>
        <p:xfrm>
          <a:off x="9617979" y="4613724"/>
          <a:ext cx="406400" cy="51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7979" y="4613724"/>
                        <a:ext cx="406400" cy="512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9852" y="5802218"/>
            <a:ext cx="7640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changes, how much does        change the same amount.</a:t>
            </a:r>
          </a:p>
          <a:p>
            <a:r>
              <a:rPr lang="en-US" sz="2400" dirty="0"/>
              <a:t>If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changes, how much does        change the same amount.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666568"/>
              </p:ext>
            </p:extLst>
          </p:nvPr>
        </p:nvGraphicFramePr>
        <p:xfrm>
          <a:off x="4685734" y="5799182"/>
          <a:ext cx="508000" cy="54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440" imgH="203040" progId="Equation.DSMT4">
                  <p:embed/>
                </p:oleObj>
              </mc:Choice>
              <mc:Fallback>
                <p:oleObj name="Equation" r:id="rId9" imgW="190440" imgH="203040" progId="Equation.DSMT4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5734" y="5799182"/>
                        <a:ext cx="508000" cy="548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302937"/>
              </p:ext>
            </p:extLst>
          </p:nvPr>
        </p:nvGraphicFramePr>
        <p:xfrm>
          <a:off x="4679951" y="6176962"/>
          <a:ext cx="508000" cy="58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0440" imgH="215640" progId="Equation.DSMT4">
                  <p:embed/>
                </p:oleObj>
              </mc:Choice>
              <mc:Fallback>
                <p:oleObj name="Equation" r:id="rId11" imgW="190440" imgH="215640" progId="Equation.DSMT4">
                  <p:embed/>
                  <p:pic>
                    <p:nvPicPr>
                      <p:cNvPr id="143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1" y="6176962"/>
                        <a:ext cx="508000" cy="582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1746913" y="4291861"/>
            <a:ext cx="764275" cy="9462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1651384" y="5433729"/>
            <a:ext cx="536812" cy="20016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 of Points on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 of a point on a body </a:t>
            </a:r>
            <a:r>
              <a:rPr lang="en-US" dirty="0" err="1"/>
              <a:t>w.r.t</a:t>
            </a:r>
            <a:r>
              <a:rPr lang="en-US" dirty="0"/>
              <a:t>. the body’s rotation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688296" y="2544927"/>
          <a:ext cx="4104216" cy="102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380880" progId="Equation.DSMT4">
                  <p:embed/>
                </p:oleObj>
              </mc:Choice>
              <mc:Fallback>
                <p:oleObj name="Equation" r:id="rId2" imgW="1536480" imgH="380880" progId="Equation.DSMT4">
                  <p:embed/>
                  <p:pic>
                    <p:nvPicPr>
                      <p:cNvPr id="100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96" y="2544927"/>
                        <a:ext cx="4104216" cy="10244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666753" y="5319189"/>
          <a:ext cx="5122333" cy="1195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360" imgH="444240" progId="Equation.DSMT4">
                  <p:embed/>
                </p:oleObj>
              </mc:Choice>
              <mc:Fallback>
                <p:oleObj name="Equation" r:id="rId4" imgW="1917360" imgH="444240" progId="Equation.DSMT4">
                  <p:embed/>
                  <p:pic>
                    <p:nvPicPr>
                      <p:cNvPr id="144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3" y="5319189"/>
                        <a:ext cx="5122333" cy="1195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/>
          <p:cNvGraphicFramePr>
            <a:graphicFrameLocks noChangeAspect="1"/>
          </p:cNvGraphicFramePr>
          <p:nvPr/>
        </p:nvGraphicFramePr>
        <p:xfrm>
          <a:off x="712502" y="3734181"/>
          <a:ext cx="1221316" cy="115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431640" progId="Equation.DSMT4">
                  <p:embed/>
                </p:oleObj>
              </mc:Choice>
              <mc:Fallback>
                <p:oleObj name="Equation" r:id="rId6" imgW="457200" imgH="431640" progId="Equation.DSMT4">
                  <p:embed/>
                  <p:pic>
                    <p:nvPicPr>
                      <p:cNvPr id="144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02" y="3734181"/>
                        <a:ext cx="1221316" cy="11599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Pt in Body Glob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2256" y="2823687"/>
            <a:ext cx="3956288" cy="2843162"/>
          </a:xfrm>
          <a:prstGeom prst="rect">
            <a:avLst/>
          </a:prstGeom>
        </p:spPr>
      </p:pic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0145691" y="5072422"/>
          <a:ext cx="406400" cy="51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190440" progId="Equation.DSMT4">
                  <p:embed/>
                </p:oleObj>
              </mc:Choice>
              <mc:Fallback>
                <p:oleObj name="Equation" r:id="rId9" imgW="152280" imgH="19044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5691" y="5072422"/>
                        <a:ext cx="406400" cy="512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1207214" y="4549698"/>
          <a:ext cx="372533" cy="44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9680" imgH="164880" progId="Equation.DSMT4">
                  <p:embed/>
                </p:oleObj>
              </mc:Choice>
              <mc:Fallback>
                <p:oleObj name="Equation" r:id="rId11" imgW="139680" imgH="164880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214" y="4549698"/>
                        <a:ext cx="372533" cy="4423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 of Points on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form of the derivative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with respect to body coordinates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408522" y="2685644"/>
          <a:ext cx="7190316" cy="307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080" imgH="1143000" progId="Equation.DSMT4">
                  <p:embed/>
                </p:oleObj>
              </mc:Choice>
              <mc:Fallback>
                <p:oleObj name="Equation" r:id="rId2" imgW="2692080" imgH="1143000" progId="Equation.DSMT4">
                  <p:embed/>
                  <p:pic>
                    <p:nvPicPr>
                      <p:cNvPr id="1003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22" y="2685644"/>
                        <a:ext cx="7190316" cy="3075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10551968" y="2519247"/>
          <a:ext cx="1221316" cy="153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571320" progId="Equation.DSMT4">
                  <p:embed/>
                </p:oleObj>
              </mc:Choice>
              <mc:Fallback>
                <p:oleObj name="Equation" r:id="rId4" imgW="457200" imgH="571320" progId="Equation.DSMT4">
                  <p:embed/>
                  <p:pic>
                    <p:nvPicPr>
                      <p:cNvPr id="100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968" y="2519247"/>
                        <a:ext cx="1221316" cy="1538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9894" y="3085533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Remember: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 of Element Forces to Body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96797"/>
            <a:ext cx="11551920" cy="17195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connection has a connection force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/>
              <a:t> or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 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.</a:t>
            </a:r>
          </a:p>
          <a:p>
            <a:r>
              <a:rPr lang="en-US" dirty="0"/>
              <a:t>The connection force must be transformed into body forces:</a:t>
            </a:r>
          </a:p>
          <a:p>
            <a:pPr lvl="1"/>
            <a:r>
              <a:rPr lang="en-US" dirty="0"/>
              <a:t>Constraint: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dirty="0"/>
              <a:t> and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cj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Elastic: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dirty="0"/>
              <a:t> and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ej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8" name="Picture 17" descr="Revolute Joint Body For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87" y="4936893"/>
            <a:ext cx="3534088" cy="1828801"/>
          </a:xfrm>
          <a:prstGeom prst="rect">
            <a:avLst/>
          </a:prstGeom>
        </p:spPr>
      </p:pic>
      <p:pic>
        <p:nvPicPr>
          <p:cNvPr id="9" name="Picture 8" descr="Revolute Joint 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9991" y="3247609"/>
            <a:ext cx="2243288" cy="1603768"/>
          </a:xfrm>
          <a:prstGeom prst="rect">
            <a:avLst/>
          </a:prstGeom>
        </p:spPr>
      </p:pic>
      <p:pic>
        <p:nvPicPr>
          <p:cNvPr id="10" name="Picture 9" descr="Spring Force Bodi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0390" y="3123200"/>
            <a:ext cx="2006986" cy="15836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1317" y="3567754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Element forces</a:t>
            </a:r>
          </a:p>
        </p:txBody>
      </p:sp>
      <p:graphicFrame>
        <p:nvGraphicFramePr>
          <p:cNvPr id="1914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770983"/>
              </p:ext>
            </p:extLst>
          </p:nvPr>
        </p:nvGraphicFramePr>
        <p:xfrm>
          <a:off x="2402668" y="5364683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1914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668" y="5364683"/>
                        <a:ext cx="406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360890"/>
              </p:ext>
            </p:extLst>
          </p:nvPr>
        </p:nvGraphicFramePr>
        <p:xfrm>
          <a:off x="4518135" y="5331448"/>
          <a:ext cx="44026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164880" progId="Equation.DSMT4">
                  <p:embed/>
                </p:oleObj>
              </mc:Choice>
              <mc:Fallback>
                <p:oleObj name="Equation" r:id="rId7" imgW="164880" imgH="164880" progId="Equation.DSMT4">
                  <p:embed/>
                  <p:pic>
                    <p:nvPicPr>
                      <p:cNvPr id="191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135" y="5331448"/>
                        <a:ext cx="44026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088745"/>
              </p:ext>
            </p:extLst>
          </p:nvPr>
        </p:nvGraphicFramePr>
        <p:xfrm>
          <a:off x="3443470" y="3126711"/>
          <a:ext cx="304800" cy="37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120" imgH="139680" progId="Equation.DSMT4">
                  <p:embed/>
                </p:oleObj>
              </mc:Choice>
              <mc:Fallback>
                <p:oleObj name="Equation" r:id="rId9" imgW="114120" imgH="139680" progId="Equation.DSMT4">
                  <p:embed/>
                  <p:pic>
                    <p:nvPicPr>
                      <p:cNvPr id="191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470" y="3126711"/>
                        <a:ext cx="304800" cy="376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1314" y="5326798"/>
            <a:ext cx="1640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Body forces</a:t>
            </a:r>
          </a:p>
        </p:txBody>
      </p:sp>
      <p:pic>
        <p:nvPicPr>
          <p:cNvPr id="19" name="Picture 18" descr="Spring body Force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33899" y="4463696"/>
            <a:ext cx="2738651" cy="2160967"/>
          </a:xfrm>
          <a:prstGeom prst="rect">
            <a:avLst/>
          </a:prstGeom>
        </p:spPr>
      </p:pic>
      <p:graphicFrame>
        <p:nvGraphicFramePr>
          <p:cNvPr id="191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830398"/>
              </p:ext>
            </p:extLst>
          </p:nvPr>
        </p:nvGraphicFramePr>
        <p:xfrm>
          <a:off x="8791275" y="3149933"/>
          <a:ext cx="406400" cy="410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52280" progId="Equation.DSMT4">
                  <p:embed/>
                </p:oleObj>
              </mc:Choice>
              <mc:Fallback>
                <p:oleObj name="Equation" r:id="rId12" imgW="152280" imgH="152280" progId="Equation.DSMT4">
                  <p:embed/>
                  <p:pic>
                    <p:nvPicPr>
                      <p:cNvPr id="191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1275" y="3149933"/>
                        <a:ext cx="406400" cy="410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905464"/>
              </p:ext>
            </p:extLst>
          </p:nvPr>
        </p:nvGraphicFramePr>
        <p:xfrm>
          <a:off x="8147558" y="4848056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164880" progId="Equation.DSMT4">
                  <p:embed/>
                </p:oleObj>
              </mc:Choice>
              <mc:Fallback>
                <p:oleObj name="Equation" r:id="rId14" imgW="152280" imgH="164880" progId="Equation.DSMT4">
                  <p:embed/>
                  <p:pic>
                    <p:nvPicPr>
                      <p:cNvPr id="191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7558" y="4848056"/>
                        <a:ext cx="406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87600"/>
              </p:ext>
            </p:extLst>
          </p:nvPr>
        </p:nvGraphicFramePr>
        <p:xfrm>
          <a:off x="9798146" y="5434721"/>
          <a:ext cx="44026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0" imgH="164880" progId="Equation.DSMT4">
                  <p:embed/>
                </p:oleObj>
              </mc:Choice>
              <mc:Fallback>
                <p:oleObj name="Equation" r:id="rId16" imgW="164880" imgH="164880" progId="Equation.DSMT4">
                  <p:embed/>
                  <p:pic>
                    <p:nvPicPr>
                      <p:cNvPr id="191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8146" y="5434721"/>
                        <a:ext cx="44026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35620" y="2872333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Constraint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52349" y="2872333"/>
            <a:ext cx="973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Elastic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 of Element Forces to Body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of an connection element force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/>
              <a:t> to a body force</a:t>
            </a:r>
          </a:p>
          <a:p>
            <a:pPr lvl="1"/>
            <a:r>
              <a:rPr lang="en-US" dirty="0"/>
              <a:t>The body force vector for Body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Force components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and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act on the center of mass.</a:t>
            </a:r>
          </a:p>
          <a:p>
            <a:pPr lvl="2"/>
            <a:r>
              <a:rPr lang="en-US" dirty="0"/>
              <a:t>Torque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acts on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12723"/>
              </p:ext>
            </p:extLst>
          </p:nvPr>
        </p:nvGraphicFramePr>
        <p:xfrm>
          <a:off x="2386880" y="2892388"/>
          <a:ext cx="1221316" cy="153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571320" progId="Equation.DSMT4">
                  <p:embed/>
                </p:oleObj>
              </mc:Choice>
              <mc:Fallback>
                <p:oleObj name="Equation" r:id="rId2" imgW="457200" imgH="571320" progId="Equation.DSMT4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880" y="2892388"/>
                        <a:ext cx="1221316" cy="1538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 of Element Forces to Body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connection element force is a point force vector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/>
              <a:t> acting on point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sʹ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on the body: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111675" y="4178080"/>
          <a:ext cx="4106333" cy="153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571320" progId="Equation.DSMT4">
                  <p:embed/>
                </p:oleObj>
              </mc:Choice>
              <mc:Fallback>
                <p:oleObj name="Equation" r:id="rId2" imgW="1536480" imgH="571320" progId="Equation.DSMT4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675" y="4178080"/>
                        <a:ext cx="4106333" cy="1538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346810"/>
              </p:ext>
            </p:extLst>
          </p:nvPr>
        </p:nvGraphicFramePr>
        <p:xfrm>
          <a:off x="2614089" y="2344980"/>
          <a:ext cx="1153583" cy="992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368280" progId="Equation.DSMT4">
                  <p:embed/>
                </p:oleObj>
              </mc:Choice>
              <mc:Fallback>
                <p:oleObj name="Equation" r:id="rId4" imgW="431640" imgH="368280" progId="Equation.DSMT4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089" y="2344980"/>
                        <a:ext cx="1153583" cy="992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8452" y="2525019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Element force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665" y="4662605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Body force</a:t>
            </a:r>
          </a:p>
        </p:txBody>
      </p:sp>
      <p:pic>
        <p:nvPicPr>
          <p:cNvPr id="10" name="Picture 9" descr="Revolute Joint 1 Body For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984" y="2872293"/>
            <a:ext cx="3159935" cy="2522918"/>
          </a:xfrm>
          <a:prstGeom prst="rect">
            <a:avLst/>
          </a:prstGeom>
        </p:spPr>
      </p:pic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0974986" y="4570521"/>
          <a:ext cx="306916" cy="37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20" imgH="139680" progId="Equation.DSMT4">
                  <p:embed/>
                </p:oleObj>
              </mc:Choice>
              <mc:Fallback>
                <p:oleObj name="Equation" r:id="rId7" imgW="114120" imgH="139680" progId="Equation.DSMT4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4986" y="4570521"/>
                        <a:ext cx="306916" cy="376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9067800" y="3202522"/>
          <a:ext cx="30691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120" imgH="164880" progId="Equation.DSMT4">
                  <p:embed/>
                </p:oleObj>
              </mc:Choice>
              <mc:Fallback>
                <p:oleObj name="Equation" r:id="rId9" imgW="114120" imgH="164880" progId="Equation.DSMT4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3202522"/>
                        <a:ext cx="30691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9778121" y="4708260"/>
          <a:ext cx="71543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393480" progId="Equation.DSMT4">
                  <p:embed/>
                </p:oleObj>
              </mc:Choice>
              <mc:Fallback>
                <p:oleObj name="Equation" r:id="rId11" imgW="266400" imgH="393480" progId="Equation.DSMT4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8121" y="4708260"/>
                        <a:ext cx="715433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9945077" y="3467484"/>
          <a:ext cx="1227667" cy="5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" imgH="190440" progId="Equation.DSMT4">
                  <p:embed/>
                </p:oleObj>
              </mc:Choice>
              <mc:Fallback>
                <p:oleObj name="Equation" r:id="rId13" imgW="457200" imgH="190440" progId="Equation.DSMT4">
                  <p:embed/>
                  <p:pic>
                    <p:nvPicPr>
                      <p:cNvPr id="49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5077" y="3467484"/>
                        <a:ext cx="1227667" cy="51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237701"/>
            <a:ext cx="11551920" cy="21563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can find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, then we can solve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Mq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̈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And then we know everything.</a:t>
            </a:r>
          </a:p>
          <a:p>
            <a:r>
              <a:rPr lang="en-US" dirty="0"/>
              <a:t>The goal:</a:t>
            </a:r>
          </a:p>
          <a:p>
            <a:pPr lvl="1"/>
            <a:r>
              <a:rPr lang="en-US" dirty="0"/>
              <a:t>Formulate the connection forces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/>
              <a:t> and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 descr="1 Body For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64" y="3360097"/>
            <a:ext cx="1454227" cy="1226112"/>
          </a:xfrm>
          <a:prstGeom prst="rect">
            <a:avLst/>
          </a:prstGeom>
        </p:spPr>
      </p:pic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921471"/>
              </p:ext>
            </p:extLst>
          </p:nvPr>
        </p:nvGraphicFramePr>
        <p:xfrm>
          <a:off x="3299764" y="3800306"/>
          <a:ext cx="1731716" cy="65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800" imgH="177480" progId="Equation.DSMT4">
                  <p:embed/>
                </p:oleObj>
              </mc:Choice>
              <mc:Fallback>
                <p:oleObj name="Equation" r:id="rId3" imgW="469800" imgH="177480" progId="Equation.DSMT4">
                  <p:embed/>
                  <p:pic>
                    <p:nvPicPr>
                      <p:cNvPr id="198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764" y="3800306"/>
                        <a:ext cx="1731716" cy="6575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3484039" y="5446190"/>
          <a:ext cx="1403351" cy="61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164880" progId="Equation.DSMT4">
                  <p:embed/>
                </p:oleObj>
              </mc:Choice>
              <mc:Fallback>
                <p:oleObj name="Equation" r:id="rId5" imgW="380880" imgH="164880" progId="Equation.DSMT4">
                  <p:embed/>
                  <p:pic>
                    <p:nvPicPr>
                      <p:cNvPr id="198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039" y="5446190"/>
                        <a:ext cx="1403351" cy="611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2 Body Forc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8665" y="4887420"/>
            <a:ext cx="3658861" cy="18933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2875" y="3858326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 rigid body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2879" y="546327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Multiple rigid bodies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Force Vector Summation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system force vector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is the sum of 3 parts:</a:t>
            </a:r>
          </a:p>
          <a:p>
            <a:pPr lvl="1"/>
            <a:r>
              <a:rPr lang="en-US" dirty="0"/>
              <a:t>Elastic connection forces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e</a:t>
            </a:r>
            <a:endParaRPr lang="en-US" i="1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/>
              <a:t>Constraint connection forces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c</a:t>
            </a:r>
            <a:endParaRPr lang="en-US" dirty="0"/>
          </a:p>
          <a:p>
            <a:pPr lvl="1"/>
            <a:r>
              <a:rPr lang="en-US" dirty="0"/>
              <a:t>Other forces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en-US" i="1" baseline="30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/>
              <a:t>like gravity and externally applied forces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/>
              <a:t> is going to be converted into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−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/>
              <a:t>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226306" name="Object 2"/>
          <p:cNvGraphicFramePr>
            <a:graphicFrameLocks noChangeAspect="1"/>
          </p:cNvGraphicFramePr>
          <p:nvPr/>
        </p:nvGraphicFramePr>
        <p:xfrm>
          <a:off x="6073795" y="4072976"/>
          <a:ext cx="3041650" cy="65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177480" progId="Equation.DSMT4">
                  <p:embed/>
                </p:oleObj>
              </mc:Choice>
              <mc:Fallback>
                <p:oleObj name="Equation" r:id="rId2" imgW="825480" imgH="177480" progId="Equation.DSMT4">
                  <p:embed/>
                  <p:pic>
                    <p:nvPicPr>
                      <p:cNvPr id="2263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95" y="4072976"/>
                        <a:ext cx="3041650" cy="658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7" name="Object 3"/>
          <p:cNvGraphicFramePr>
            <a:graphicFrameLocks noChangeAspect="1"/>
          </p:cNvGraphicFramePr>
          <p:nvPr/>
        </p:nvGraphicFramePr>
        <p:xfrm>
          <a:off x="1684522" y="4756213"/>
          <a:ext cx="257386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152280" progId="Equation.DSMT4">
                  <p:embed/>
                </p:oleObj>
              </mc:Choice>
              <mc:Fallback>
                <p:oleObj name="Equation" r:id="rId4" imgW="698400" imgH="152280" progId="Equation.DSMT4">
                  <p:embed/>
                  <p:pic>
                    <p:nvPicPr>
                      <p:cNvPr id="2263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522" y="4756213"/>
                        <a:ext cx="257386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2767246" y="3538281"/>
          <a:ext cx="1403351" cy="61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164880" progId="Equation.DSMT4">
                  <p:embed/>
                </p:oleObj>
              </mc:Choice>
              <mc:Fallback>
                <p:oleObj name="Equation" r:id="rId6" imgW="380880" imgH="164880" progId="Equation.DSMT4">
                  <p:embed/>
                  <p:pic>
                    <p:nvPicPr>
                      <p:cNvPr id="22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246" y="3538281"/>
                        <a:ext cx="1403351" cy="611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485565" y="3913495"/>
            <a:ext cx="1337479" cy="40943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31060" y="4495805"/>
            <a:ext cx="1301087" cy="46402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MBD equations of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Silder-cr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06" y="3796762"/>
            <a:ext cx="7976713" cy="2654671"/>
          </a:xfrm>
          <a:prstGeom prst="rect">
            <a:avLst/>
          </a:prstGeom>
        </p:spPr>
      </p:pic>
      <p:graphicFrame>
        <p:nvGraphicFramePr>
          <p:cNvPr id="1679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32128"/>
              </p:ext>
            </p:extLst>
          </p:nvPr>
        </p:nvGraphicFramePr>
        <p:xfrm>
          <a:off x="3450167" y="1936750"/>
          <a:ext cx="4815416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720" imgH="393480" progId="Equation.DSMT4">
                  <p:embed/>
                </p:oleObj>
              </mc:Choice>
              <mc:Fallback>
                <p:oleObj name="Equation" r:id="rId3" imgW="1269720" imgH="393480" progId="Equation.DSMT4">
                  <p:embed/>
                  <p:pic>
                    <p:nvPicPr>
                      <p:cNvPr id="1679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167" y="1936750"/>
                        <a:ext cx="4815416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formulations for elastic and constraint connection element forces are similar.</a:t>
            </a:r>
          </a:p>
          <a:p>
            <a:pPr lvl="1"/>
            <a:r>
              <a:rPr lang="en-US" dirty="0"/>
              <a:t>The formulations will be shown using 2 examples</a:t>
            </a:r>
          </a:p>
          <a:p>
            <a:pPr lvl="2"/>
            <a:r>
              <a:rPr lang="en-US" dirty="0"/>
              <a:t>Elastic type:</a:t>
            </a:r>
          </a:p>
          <a:p>
            <a:pPr lvl="3"/>
            <a:r>
              <a:rPr lang="en-US" dirty="0"/>
              <a:t>Elastic bushing</a:t>
            </a:r>
          </a:p>
          <a:p>
            <a:pPr lvl="2"/>
            <a:r>
              <a:rPr lang="en-US" dirty="0"/>
              <a:t>Constraint type:</a:t>
            </a:r>
          </a:p>
          <a:p>
            <a:pPr lvl="3"/>
            <a:r>
              <a:rPr lang="en-US" dirty="0"/>
              <a:t>Revolute joint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 descr="Revolute Joint For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2932" y="4229478"/>
            <a:ext cx="2989012" cy="2136900"/>
          </a:xfrm>
          <a:prstGeom prst="rect">
            <a:avLst/>
          </a:prstGeom>
        </p:spPr>
      </p:pic>
      <p:pic>
        <p:nvPicPr>
          <p:cNvPr id="7" name="Picture 6" descr="Spring Force Bodi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2589" y="4365473"/>
            <a:ext cx="2885356" cy="2276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2994" y="4462162"/>
            <a:ext cx="2024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Elastic bushing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1825" y="4472911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Revolute constraint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Connection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 elements connect 2 (or more) bodies.</a:t>
            </a:r>
          </a:p>
          <a:p>
            <a:r>
              <a:rPr lang="en-US" dirty="0"/>
              <a:t>Defined by a gap (or displacement) function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.</a:t>
            </a:r>
          </a:p>
          <a:p>
            <a:pPr lvl="1"/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 can be a scalar or a vector.</a:t>
            </a:r>
          </a:p>
          <a:p>
            <a:pPr lvl="2"/>
            <a:r>
              <a:rPr lang="en-US" dirty="0"/>
              <a:t>The bushing element’s gap function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 is a vector.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 descr="Bushing gap fun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16" y="2972302"/>
            <a:ext cx="5049673" cy="39845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1344" y="4022678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162724" y="4780887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aseline="-25000" dirty="0"/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/>
        </p:nvGraphicFramePr>
        <p:xfrm>
          <a:off x="1081621" y="3994151"/>
          <a:ext cx="1638300" cy="1363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240" imgH="368280" progId="Equation.DSMT4">
                  <p:embed/>
                </p:oleObj>
              </mc:Choice>
              <mc:Fallback>
                <p:oleObj name="Equation" r:id="rId3" imgW="444240" imgH="368280" progId="Equation.DSMT4">
                  <p:embed/>
                  <p:pic>
                    <p:nvPicPr>
                      <p:cNvPr id="1966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621" y="3994151"/>
                        <a:ext cx="1638300" cy="1363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Connection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069446"/>
            <a:ext cx="11551920" cy="32208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Elastic elements generate a restoring force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 when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force pushes in a direction that reduces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.</a:t>
            </a:r>
          </a:p>
          <a:p>
            <a:r>
              <a:rPr lang="en-US" dirty="0"/>
              <a:t>The simplest and most common force is linear: </a:t>
            </a:r>
          </a:p>
          <a:p>
            <a:pPr lvl="1"/>
            <a:r>
              <a:rPr lang="en-US" dirty="0"/>
              <a:t>Body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: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−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/>
              <a:t>Body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: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ej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−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/>
              <a:t>Which is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 and which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 depends on the formulation of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force applied to one body is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 and the other body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4229B4-3811-44B0-8131-D72EB9EAF9F4}"/>
              </a:ext>
            </a:extLst>
          </p:cNvPr>
          <p:cNvGrpSpPr/>
          <p:nvPr/>
        </p:nvGrpSpPr>
        <p:grpSpPr>
          <a:xfrm>
            <a:off x="3538111" y="4142490"/>
            <a:ext cx="3521177" cy="2778428"/>
            <a:chOff x="3119401" y="4107605"/>
            <a:chExt cx="4260625" cy="3361898"/>
          </a:xfrm>
        </p:grpSpPr>
        <p:pic>
          <p:nvPicPr>
            <p:cNvPr id="5" name="Picture 4" descr="Spring Force Bodies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9401" y="4107605"/>
              <a:ext cx="4260625" cy="3361898"/>
            </a:xfrm>
            <a:prstGeom prst="rect">
              <a:avLst/>
            </a:prstGeom>
          </p:spPr>
        </p:pic>
        <p:graphicFrame>
          <p:nvGraphicFramePr>
            <p:cNvPr id="21094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1287555"/>
                </p:ext>
              </p:extLst>
            </p:nvPr>
          </p:nvGraphicFramePr>
          <p:xfrm>
            <a:off x="4606915" y="4453022"/>
            <a:ext cx="1716553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98400" imgH="190440" progId="Equation.DSMT4">
                    <p:embed/>
                  </p:oleObj>
                </mc:Choice>
                <mc:Fallback>
                  <p:oleObj name="Equation" r:id="rId3" imgW="698400" imgH="190440" progId="Equation.DSMT4">
                    <p:embed/>
                    <p:pic>
                      <p:nvPicPr>
                        <p:cNvPr id="21094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915" y="4453022"/>
                          <a:ext cx="1716553" cy="471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94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3596087"/>
                </p:ext>
              </p:extLst>
            </p:nvPr>
          </p:nvGraphicFramePr>
          <p:xfrm>
            <a:off x="5331005" y="5111287"/>
            <a:ext cx="1748366" cy="472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11000" imgH="190440" progId="Equation.DSMT4">
                    <p:embed/>
                  </p:oleObj>
                </mc:Choice>
                <mc:Fallback>
                  <p:oleObj name="Equation" r:id="rId5" imgW="711000" imgH="190440" progId="Equation.DSMT4">
                    <p:embed/>
                    <p:pic>
                      <p:nvPicPr>
                        <p:cNvPr id="21094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1005" y="5111287"/>
                          <a:ext cx="1748366" cy="4720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Connection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16741"/>
            <a:ext cx="11551920" cy="25475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that usually, elastic elements also generate damping forces.</a:t>
            </a:r>
          </a:p>
          <a:p>
            <a:r>
              <a:rPr lang="en-US" dirty="0"/>
              <a:t>Damping forces are a function of the velocity of the connected points.</a:t>
            </a:r>
          </a:p>
          <a:p>
            <a:r>
              <a:rPr lang="en-US" dirty="0"/>
              <a:t>We will ignore the damping forces now. </a:t>
            </a:r>
          </a:p>
          <a:p>
            <a:pPr lvl="1"/>
            <a:r>
              <a:rPr lang="en-US" dirty="0"/>
              <a:t>They are easy to formulate.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 descr="Spring Force Bod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695" y="2924712"/>
            <a:ext cx="4528265" cy="35730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86811" y="4518868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Elastic part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18561" y="3202618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Damping part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Connection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30817"/>
            <a:ext cx="11551920" cy="3047960"/>
          </a:xfrm>
        </p:spPr>
        <p:txBody>
          <a:bodyPr>
            <a:normAutofit/>
          </a:bodyPr>
          <a:lstStyle/>
          <a:p>
            <a:r>
              <a:rPr lang="en-US" dirty="0"/>
              <a:t>Elastic element forces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 are a function of body positions only.</a:t>
            </a:r>
          </a:p>
          <a:p>
            <a:r>
              <a:rPr lang="en-US" dirty="0"/>
              <a:t>Elastic element forces are independent of the acceleration.</a:t>
            </a:r>
          </a:p>
          <a:p>
            <a:r>
              <a:rPr lang="en-US" dirty="0"/>
              <a:t>So they are computed before acceleration and then summed with the system elastic force vector </a:t>
            </a:r>
            <a:r>
              <a:rPr lang="en-US" b="1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 descr="Spring Force Bod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645" y="3676935"/>
            <a:ext cx="4260625" cy="3361898"/>
          </a:xfrm>
          <a:prstGeom prst="rect">
            <a:avLst/>
          </a:prstGeom>
        </p:spPr>
      </p:pic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514537"/>
              </p:ext>
            </p:extLst>
          </p:nvPr>
        </p:nvGraphicFramePr>
        <p:xfrm>
          <a:off x="2505160" y="4022354"/>
          <a:ext cx="171655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400" imgH="190440" progId="Equation.DSMT4">
                  <p:embed/>
                </p:oleObj>
              </mc:Choice>
              <mc:Fallback>
                <p:oleObj name="Equation" r:id="rId3" imgW="698400" imgH="19044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160" y="4022354"/>
                        <a:ext cx="1716553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651393"/>
              </p:ext>
            </p:extLst>
          </p:nvPr>
        </p:nvGraphicFramePr>
        <p:xfrm>
          <a:off x="3229249" y="4680618"/>
          <a:ext cx="1748366" cy="47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000" imgH="190440" progId="Equation.DSMT4">
                  <p:embed/>
                </p:oleObj>
              </mc:Choice>
              <mc:Fallback>
                <p:oleObj name="Equation" r:id="rId5" imgW="711000" imgH="19044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249" y="4680618"/>
                        <a:ext cx="1748366" cy="472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Connection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many different kinds of elastic elements.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Point-to-point spring</a:t>
            </a:r>
          </a:p>
          <a:p>
            <a:pPr lvl="3"/>
            <a:r>
              <a:rPr lang="en-US" dirty="0"/>
              <a:t>Non-zero rest length</a:t>
            </a:r>
          </a:p>
          <a:p>
            <a:pPr lvl="3"/>
            <a:r>
              <a:rPr lang="en-US" dirty="0"/>
              <a:t>1 force component</a:t>
            </a:r>
          </a:p>
          <a:p>
            <a:pPr lvl="2"/>
            <a:r>
              <a:rPr lang="en-US" dirty="0"/>
              <a:t>Bushing spring</a:t>
            </a:r>
          </a:p>
          <a:p>
            <a:pPr lvl="3"/>
            <a:r>
              <a:rPr lang="en-US" dirty="0"/>
              <a:t>Zero rest length</a:t>
            </a:r>
          </a:p>
          <a:p>
            <a:pPr lvl="3"/>
            <a:r>
              <a:rPr lang="en-US" dirty="0"/>
              <a:t>2 force components</a:t>
            </a:r>
          </a:p>
          <a:p>
            <a:pPr lvl="2"/>
            <a:r>
              <a:rPr lang="en-US" dirty="0"/>
              <a:t>Rotational spring</a:t>
            </a:r>
          </a:p>
          <a:p>
            <a:pPr lvl="2"/>
            <a:r>
              <a:rPr lang="en-US" dirty="0"/>
              <a:t>Point-on-line spring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Elastic Connection Element Force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previously mentioned, the elastic element force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 must be converted into body forces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dirty="0"/>
              <a:t> and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ej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is the manual method of computing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is an automated method that is simpler for a program to execute.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819248" y="3035409"/>
          <a:ext cx="2457892" cy="1326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571320" progId="Equation.DSMT4">
                  <p:embed/>
                </p:oleObj>
              </mc:Choice>
              <mc:Fallback>
                <p:oleObj name="Equation" r:id="rId2" imgW="1066680" imgH="57132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248" y="3035409"/>
                        <a:ext cx="2457892" cy="1326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077637" y="1998134"/>
          <a:ext cx="994834" cy="85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368280" progId="Equation.DSMT4">
                  <p:embed/>
                </p:oleObj>
              </mc:Choice>
              <mc:Fallback>
                <p:oleObj name="Equation" r:id="rId4" imgW="431640" imgH="36828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637" y="1998134"/>
                        <a:ext cx="994834" cy="855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2474" y="2139287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Element force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7395" y="3370619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Body force</a:t>
            </a:r>
          </a:p>
        </p:txBody>
      </p:sp>
      <p:pic>
        <p:nvPicPr>
          <p:cNvPr id="13" name="Picture 12" descr="Revolute Joint 1 Body For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982" y="1880556"/>
            <a:ext cx="3159935" cy="2522918"/>
          </a:xfrm>
          <a:prstGeom prst="rect">
            <a:avLst/>
          </a:prstGeom>
        </p:spPr>
      </p:pic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9705393" y="3544027"/>
          <a:ext cx="442384" cy="44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164880" progId="Equation.DSMT4">
                  <p:embed/>
                </p:oleObj>
              </mc:Choice>
              <mc:Fallback>
                <p:oleObj name="Equation" r:id="rId7" imgW="164880" imgH="164880" progId="Equation.DSMT4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5393" y="3544027"/>
                        <a:ext cx="442384" cy="446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7866798" y="2210785"/>
          <a:ext cx="30691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120" imgH="164880" progId="Equation.DSMT4">
                  <p:embed/>
                </p:oleObj>
              </mc:Choice>
              <mc:Fallback>
                <p:oleObj name="Equation" r:id="rId9" imgW="114120" imgH="164880" progId="Equation.DSMT4">
                  <p:embed/>
                  <p:pic>
                    <p:nvPicPr>
                      <p:cNvPr id="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798" y="2210785"/>
                        <a:ext cx="30691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8577116" y="3716523"/>
          <a:ext cx="71543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393480" progId="Equation.DSMT4">
                  <p:embed/>
                </p:oleObj>
              </mc:Choice>
              <mc:Fallback>
                <p:oleObj name="Equation" r:id="rId11" imgW="266400" imgH="393480" progId="Equation.DSMT4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7116" y="3716523"/>
                        <a:ext cx="715433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8753175" y="2457551"/>
          <a:ext cx="1227667" cy="5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" imgH="190440" progId="Equation.DSMT4">
                  <p:embed/>
                </p:oleObj>
              </mc:Choice>
              <mc:Fallback>
                <p:oleObj name="Equation" r:id="rId13" imgW="457200" imgH="190440" progId="Equation.DSMT4">
                  <p:embed/>
                  <p:pic>
                    <p:nvPicPr>
                      <p:cNvPr id="1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3175" y="2457551"/>
                        <a:ext cx="1227667" cy="51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Elastic Connection Element Force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elastic element force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 transformation can be transformed automatically using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be shown using the elastic bushing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147458" name="Object 2"/>
          <p:cNvGraphicFramePr>
            <a:graphicFrameLocks noChangeAspect="1"/>
          </p:cNvGraphicFramePr>
          <p:nvPr/>
        </p:nvGraphicFramePr>
        <p:xfrm>
          <a:off x="2549609" y="2491445"/>
          <a:ext cx="207856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457200" progId="Equation.DSMT4">
                  <p:embed/>
                </p:oleObj>
              </mc:Choice>
              <mc:Fallback>
                <p:oleObj name="Equation" r:id="rId2" imgW="596880" imgH="457200" progId="Equation.DSMT4">
                  <p:embed/>
                  <p:pic>
                    <p:nvPicPr>
                      <p:cNvPr id="147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609" y="2491445"/>
                        <a:ext cx="2078567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6429206" y="2893802"/>
          <a:ext cx="1856316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203040" progId="Equation.DSMT4">
                  <p:embed/>
                </p:oleObj>
              </mc:Choice>
              <mc:Fallback>
                <p:oleObj name="Equation" r:id="rId4" imgW="533160" imgH="203040" progId="Equation.DSMT4">
                  <p:embed/>
                  <p:pic>
                    <p:nvPicPr>
                      <p:cNvPr id="147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206" y="2893802"/>
                        <a:ext cx="1856316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885904" y="2812580"/>
            <a:ext cx="1137313" cy="2183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85904" y="3340294"/>
            <a:ext cx="1137313" cy="24566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Element Example: Bushing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 bushing element</a:t>
            </a:r>
          </a:p>
          <a:p>
            <a:pPr lvl="1"/>
            <a:r>
              <a:rPr lang="en-US" dirty="0"/>
              <a:t>Connects 2 points on 2 bodies</a:t>
            </a:r>
          </a:p>
          <a:p>
            <a:pPr lvl="2"/>
            <a:r>
              <a:rPr lang="en-US" dirty="0"/>
              <a:t>Point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on Body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and Point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on Body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29D1A2-5365-408A-A881-9BE0A1D806E3}"/>
              </a:ext>
            </a:extLst>
          </p:cNvPr>
          <p:cNvGrpSpPr/>
          <p:nvPr/>
        </p:nvGrpSpPr>
        <p:grpSpPr>
          <a:xfrm>
            <a:off x="3551608" y="2761256"/>
            <a:ext cx="5586928" cy="4159662"/>
            <a:chOff x="3438510" y="2727946"/>
            <a:chExt cx="6760183" cy="5033191"/>
          </a:xfrm>
        </p:grpSpPr>
        <p:pic>
          <p:nvPicPr>
            <p:cNvPr id="7" name="Picture 6" descr="Spring Connected Bodie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7688" y="2727946"/>
              <a:ext cx="6651005" cy="503319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38510" y="3729575"/>
              <a:ext cx="968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Body 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28027" y="5734279"/>
              <a:ext cx="968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Body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7304" y="3213992"/>
              <a:ext cx="12320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Point </a:t>
              </a:r>
              <a:r>
                <a:rPr lang="en-US" sz="2400" b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2400" i="1" baseline="-250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400" i="1" baseline="30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83057" y="4772867"/>
              <a:ext cx="1241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Point </a:t>
              </a:r>
              <a:r>
                <a:rPr lang="en-US" sz="2400" b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2400" i="1" baseline="-25000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2400" i="1" baseline="30000" dirty="0" err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sz="24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6424" y="3784168"/>
              <a:ext cx="22801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Bushing element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Bushing Gap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Bushing element gap function</a:t>
            </a:r>
          </a:p>
          <a:p>
            <a:pPr lvl="1"/>
            <a:r>
              <a:rPr lang="en-US" dirty="0"/>
              <a:t>The gap function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 is a vector.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1325034" y="3183469"/>
          <a:ext cx="3050117" cy="128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368280" progId="Equation.DSMT4">
                  <p:embed/>
                </p:oleObj>
              </mc:Choice>
              <mc:Fallback>
                <p:oleObj name="Equation" r:id="rId2" imgW="876240" imgH="368280" progId="Equation.DSMT4">
                  <p:embed/>
                  <p:pic>
                    <p:nvPicPr>
                      <p:cNvPr id="1075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034" y="3183469"/>
                        <a:ext cx="3050117" cy="1289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Bushing gap func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786" y="1857238"/>
            <a:ext cx="6232208" cy="49175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2515" y="3240207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7518403" y="4180385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8383" y="2251501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4070" y="4219811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Body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Dynamics of a rigid body</a:t>
            </a:r>
          </a:p>
          <a:p>
            <a:pPr lvl="1"/>
            <a:r>
              <a:rPr lang="en-US" dirty="0"/>
              <a:t>Every body has a position and an orientation.</a:t>
            </a:r>
          </a:p>
          <a:p>
            <a:pPr lvl="1"/>
            <a:r>
              <a:rPr lang="en-US" dirty="0"/>
              <a:t>Consider a body (Body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) in 2 dimensions</a:t>
            </a:r>
          </a:p>
          <a:p>
            <a:pPr lvl="2"/>
            <a:r>
              <a:rPr lang="en-US" dirty="0"/>
              <a:t>It has 3 coordinates:</a:t>
            </a:r>
          </a:p>
          <a:p>
            <a:pPr lvl="3"/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: Position of the center of mass</a:t>
            </a:r>
          </a:p>
          <a:p>
            <a:pPr lvl="3"/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: Orientation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8138" y="404155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Body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2640" y="3420228"/>
            <a:ext cx="4661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Body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/>
              <a:t> in the global reference 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3585" y="6265026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2726" y="376596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7157" y="5788867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99010" y="4845655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Body ref con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0" y="4542823"/>
            <a:ext cx="2381930" cy="1690192"/>
          </a:xfrm>
          <a:prstGeom prst="rect">
            <a:avLst/>
          </a:prstGeom>
        </p:spPr>
      </p:pic>
      <p:pic>
        <p:nvPicPr>
          <p:cNvPr id="18" name="Picture 17" descr="Body Glob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78" y="4237121"/>
            <a:ext cx="3746087" cy="269210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Bushing Element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Bushing element force</a:t>
            </a:r>
          </a:p>
          <a:p>
            <a:pPr lvl="1"/>
            <a:r>
              <a:rPr lang="en-US" dirty="0"/>
              <a:t>Simple force: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 times gap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element force is also a vector.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148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726830"/>
              </p:ext>
            </p:extLst>
          </p:nvPr>
        </p:nvGraphicFramePr>
        <p:xfrm>
          <a:off x="1716617" y="2328296"/>
          <a:ext cx="27432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380880" progId="Equation.DSMT4">
                  <p:embed/>
                </p:oleObj>
              </mc:Choice>
              <mc:Fallback>
                <p:oleObj name="Equation" r:id="rId2" imgW="787320" imgH="380880" progId="Equation.DSMT4">
                  <p:embed/>
                  <p:pic>
                    <p:nvPicPr>
                      <p:cNvPr id="148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617" y="2328296"/>
                        <a:ext cx="27432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Bushing Element Body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of elastic element force to body force</a:t>
            </a:r>
          </a:p>
          <a:p>
            <a:pPr lvl="1"/>
            <a:r>
              <a:rPr lang="en-US" dirty="0"/>
              <a:t>Direct method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1460504" y="2508253"/>
          <a:ext cx="6176434" cy="160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596880" progId="Equation.DSMT4">
                  <p:embed/>
                </p:oleObj>
              </mc:Choice>
              <mc:Fallback>
                <p:oleObj name="Equation" r:id="rId2" imgW="2311200" imgH="596880" progId="Equation.DSMT4">
                  <p:embed/>
                  <p:pic>
                    <p:nvPicPr>
                      <p:cNvPr id="2170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4" y="2508253"/>
                        <a:ext cx="6176434" cy="1606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Bushing Body Forces from Derivative of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with the derivative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150530" name="Object 2"/>
          <p:cNvGraphicFramePr>
            <a:graphicFrameLocks noChangeAspect="1"/>
          </p:cNvGraphicFramePr>
          <p:nvPr/>
        </p:nvGraphicFramePr>
        <p:xfrm>
          <a:off x="1038752" y="1754877"/>
          <a:ext cx="1796440" cy="1383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457200" progId="Equation.DSMT4">
                  <p:embed/>
                </p:oleObj>
              </mc:Choice>
              <mc:Fallback>
                <p:oleObj name="Equation" r:id="rId2" imgW="596880" imgH="457200" progId="Equation.DSMT4">
                  <p:embed/>
                  <p:pic>
                    <p:nvPicPr>
                      <p:cNvPr id="150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752" y="1754877"/>
                        <a:ext cx="1796440" cy="13830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46755"/>
              </p:ext>
            </p:extLst>
          </p:nvPr>
        </p:nvGraphicFramePr>
        <p:xfrm>
          <a:off x="4388109" y="1461970"/>
          <a:ext cx="5005153" cy="2381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787320" progId="Equation.DSMT4">
                  <p:embed/>
                </p:oleObj>
              </mc:Choice>
              <mc:Fallback>
                <p:oleObj name="Equation" r:id="rId4" imgW="1663560" imgH="787320" progId="Equation.DSMT4">
                  <p:embed/>
                  <p:pic>
                    <p:nvPicPr>
                      <p:cNvPr id="150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109" y="1461970"/>
                        <a:ext cx="5005153" cy="2381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259176"/>
              </p:ext>
            </p:extLst>
          </p:nvPr>
        </p:nvGraphicFramePr>
        <p:xfrm>
          <a:off x="958982" y="3808359"/>
          <a:ext cx="7446433" cy="274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25600" imgH="1180800" progId="Equation.DSMT4">
                  <p:embed/>
                </p:oleObj>
              </mc:Choice>
              <mc:Fallback>
                <p:oleObj name="Equation" r:id="rId6" imgW="3225600" imgH="1180800" progId="Equation.DSMT4">
                  <p:embed/>
                  <p:pic>
                    <p:nvPicPr>
                      <p:cNvPr id="150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982" y="3808359"/>
                        <a:ext cx="7446433" cy="2747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Bushing Body Forces from Derivative of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6629"/>
            <a:ext cx="11443606" cy="5409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Compare with the derivative of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results are the same directly computing the body force vector or using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150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37631"/>
              </p:ext>
            </p:extLst>
          </p:nvPr>
        </p:nvGraphicFramePr>
        <p:xfrm>
          <a:off x="139829" y="2244496"/>
          <a:ext cx="5945981" cy="298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1180800" progId="Equation.DSMT4">
                  <p:embed/>
                </p:oleObj>
              </mc:Choice>
              <mc:Fallback>
                <p:oleObj name="Equation" r:id="rId2" imgW="2361960" imgH="1180800" progId="Equation.DSMT4">
                  <p:embed/>
                  <p:pic>
                    <p:nvPicPr>
                      <p:cNvPr id="150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29" y="2244496"/>
                        <a:ext cx="5945981" cy="2988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09219"/>
              </p:ext>
            </p:extLst>
          </p:nvPr>
        </p:nvGraphicFramePr>
        <p:xfrm>
          <a:off x="7247910" y="2153414"/>
          <a:ext cx="4684184" cy="304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1130040" progId="Equation.DSMT4">
                  <p:embed/>
                </p:oleObj>
              </mc:Choice>
              <mc:Fallback>
                <p:oleObj name="Equation" r:id="rId4" imgW="1752480" imgH="1130040" progId="Equation.DSMT4">
                  <p:embed/>
                  <p:pic>
                    <p:nvPicPr>
                      <p:cNvPr id="150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7910" y="2153414"/>
                        <a:ext cx="4684184" cy="3043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3961" y="1420504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l-GR" sz="24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24216" y="1593377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direct computation of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sz="2400" dirty="0"/>
              <a:t> and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ej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Body Force From Derivative of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body forces computed directly and computing the using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 are the same.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Body Force From Derivative of </a:t>
            </a:r>
            <a:r>
              <a:rPr lang="el-GR" b="1" dirty="0"/>
              <a:t>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38" y="528896"/>
            <a:ext cx="11551920" cy="6341620"/>
          </a:xfrm>
        </p:spPr>
        <p:txBody>
          <a:bodyPr>
            <a:normAutofit/>
          </a:bodyPr>
          <a:lstStyle/>
          <a:p>
            <a:r>
              <a:rPr lang="en-US" dirty="0"/>
              <a:t>Answer:</a:t>
            </a:r>
          </a:p>
          <a:p>
            <a:pPr lvl="1"/>
            <a:r>
              <a:rPr lang="en-US" dirty="0"/>
              <a:t>Same as leverage or mechanical advantage</a:t>
            </a:r>
          </a:p>
          <a:p>
            <a:pPr lvl="1"/>
            <a:r>
              <a:rPr lang="en-US" dirty="0"/>
              <a:t>Caused by conservation of energy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is the mechanical advantage.</a:t>
            </a:r>
          </a:p>
          <a:p>
            <a:pPr lvl="1"/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en-US" dirty="0"/>
              <a:t>,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yi</a:t>
            </a:r>
            <a:r>
              <a:rPr lang="en-US" dirty="0"/>
              <a:t>, and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i="1" baseline="-250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are the change in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 caused by changes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and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yi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,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l-GR" i="1" baseline="-250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i="1" baseline="-25000" dirty="0"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23" name="Picture 22" descr="Lever a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180" y="1608110"/>
            <a:ext cx="5995237" cy="24577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60858" y="328569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29838" y="265183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84847" y="109598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3532" y="280954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9922" y="247592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39688" y="1359844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565156" y="2686050"/>
          <a:ext cx="1214966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400" imgH="342720" progId="Equation.DSMT4">
                  <p:embed/>
                </p:oleObj>
              </mc:Choice>
              <mc:Fallback>
                <p:oleObj name="Equation" r:id="rId3" imgW="482400" imgH="342720" progId="Equation.DSMT4">
                  <p:embed/>
                  <p:pic>
                    <p:nvPicPr>
                      <p:cNvPr id="931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6" y="2686050"/>
                        <a:ext cx="1214966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2597156" y="2686050"/>
          <a:ext cx="230716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342720" progId="Equation.DSMT4">
                  <p:embed/>
                </p:oleObj>
              </mc:Choice>
              <mc:Fallback>
                <p:oleObj name="Equation" r:id="rId5" imgW="914400" imgH="342720" progId="Equation.DSMT4">
                  <p:embed/>
                  <p:pic>
                    <p:nvPicPr>
                      <p:cNvPr id="931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6" y="2686050"/>
                        <a:ext cx="2307167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937983" y="2875024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Body Forces in System Acceleration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computing system accelerations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q̈</a:t>
            </a:r>
            <a:r>
              <a:rPr lang="en-US" dirty="0"/>
              <a:t>, the elastic forces can be computed first, before evaluating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q̈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Because the elastic forces only depend on the position coordinates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/>
              <a:t>, they can be evaluated before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q̈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3967657" y="4554834"/>
          <a:ext cx="2145749" cy="660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152280" progId="Equation.DSMT4">
                  <p:embed/>
                </p:oleObj>
              </mc:Choice>
              <mc:Fallback>
                <p:oleObj name="Equation" r:id="rId2" imgW="495000" imgH="152280" progId="Equation.DSMT4">
                  <p:embed/>
                  <p:pic>
                    <p:nvPicPr>
                      <p:cNvPr id="911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657" y="4554834"/>
                        <a:ext cx="2145749" cy="660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4732112" y="3446376"/>
          <a:ext cx="231351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203040" progId="Equation.DSMT4">
                  <p:embed/>
                </p:oleObj>
              </mc:Choice>
              <mc:Fallback>
                <p:oleObj name="Equation" r:id="rId4" imgW="533160" imgH="203040" progId="Equation.DSMT4">
                  <p:embed/>
                  <p:pic>
                    <p:nvPicPr>
                      <p:cNvPr id="911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112" y="3446376"/>
                        <a:ext cx="2313517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2779624" y="5611846"/>
          <a:ext cx="1650817" cy="71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164880" progId="Equation.DSMT4">
                  <p:embed/>
                </p:oleObj>
              </mc:Choice>
              <mc:Fallback>
                <p:oleObj name="Equation" r:id="rId6" imgW="380880" imgH="164880" progId="Equation.DSMT4">
                  <p:embed/>
                  <p:pic>
                    <p:nvPicPr>
                      <p:cNvPr id="91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624" y="5611846"/>
                        <a:ext cx="1650817" cy="71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8083946" y="3494967"/>
          <a:ext cx="1982856" cy="773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" imgH="177480" progId="Equation.DSMT4">
                  <p:embed/>
                </p:oleObj>
              </mc:Choice>
              <mc:Fallback>
                <p:oleObj name="Equation" r:id="rId8" imgW="457200" imgH="177480" progId="Equation.DSMT4">
                  <p:embed/>
                  <p:pic>
                    <p:nvPicPr>
                      <p:cNvPr id="91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946" y="3494967"/>
                        <a:ext cx="1982856" cy="7737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0800000">
            <a:off x="7005853" y="3877108"/>
            <a:ext cx="1073627" cy="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752457" y="4371455"/>
            <a:ext cx="382136" cy="21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009411" y="5448110"/>
            <a:ext cx="382136" cy="21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Force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bushing force is now complete.</a:t>
            </a:r>
          </a:p>
          <a:p>
            <a:pPr lvl="1"/>
            <a:r>
              <a:rPr lang="en-US" dirty="0"/>
              <a:t>The method of computing an elastic force has been completely described.</a:t>
            </a:r>
          </a:p>
          <a:p>
            <a:pPr lvl="1"/>
            <a:r>
              <a:rPr lang="en-US" dirty="0"/>
              <a:t>It is now possible to calculate</a:t>
            </a:r>
          </a:p>
          <a:p>
            <a:pPr lvl="2"/>
            <a:r>
              <a:rPr lang="en-US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en-US" i="1" baseline="30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Mq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̈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</a:t>
            </a:r>
            <a:endParaRPr lang="en-US" dirty="0"/>
          </a:p>
          <a:p>
            <a:pPr lvl="1"/>
            <a:r>
              <a:rPr lang="en-US" dirty="0"/>
              <a:t>If there are no constraints, then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q̈</a:t>
            </a:r>
            <a:r>
              <a:rPr lang="en-US" dirty="0"/>
              <a:t> can be computed by factorizing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and back-substituting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Rigid Joint Constraint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have some similarities to elastic forces:</a:t>
            </a:r>
          </a:p>
          <a:p>
            <a:pPr lvl="1"/>
            <a:r>
              <a:rPr lang="en-US" dirty="0"/>
              <a:t>They use an identical gap function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constraint element force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/>
              <a:t> is transformed into body forces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by multiplying with the derivative of the gap function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808519" y="4268339"/>
          <a:ext cx="2322736" cy="84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203040" progId="Equation.DSMT4">
                  <p:embed/>
                </p:oleObj>
              </mc:Choice>
              <mc:Fallback>
                <p:oleObj name="Equation" r:id="rId2" imgW="558720" imgH="203040" progId="Equation.DSMT4">
                  <p:embed/>
                  <p:pic>
                    <p:nvPicPr>
                      <p:cNvPr id="2344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519" y="4268339"/>
                        <a:ext cx="2322736" cy="84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Revolute Joint 1 Body For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282" y="3400006"/>
            <a:ext cx="3159935" cy="2522918"/>
          </a:xfrm>
          <a:prstGeom prst="rect">
            <a:avLst/>
          </a:prstGeom>
        </p:spPr>
      </p:pic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9155284" y="5098233"/>
          <a:ext cx="306916" cy="37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39680" progId="Equation.DSMT4">
                  <p:embed/>
                </p:oleObj>
              </mc:Choice>
              <mc:Fallback>
                <p:oleObj name="Equation" r:id="rId5" imgW="114120" imgH="13968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5284" y="5098233"/>
                        <a:ext cx="306916" cy="376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7213600" y="3712638"/>
          <a:ext cx="374651" cy="480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3712638"/>
                        <a:ext cx="374651" cy="480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7924805" y="5236634"/>
          <a:ext cx="783167" cy="1060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1960" imgH="393480" progId="Equation.DSMT4">
                  <p:embed/>
                </p:oleObj>
              </mc:Choice>
              <mc:Fallback>
                <p:oleObj name="Equation" r:id="rId9" imgW="291960" imgH="39348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5" y="5236634"/>
                        <a:ext cx="783167" cy="1060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3" name="Object 7"/>
          <p:cNvGraphicFramePr>
            <a:graphicFrameLocks noChangeAspect="1"/>
          </p:cNvGraphicFramePr>
          <p:nvPr/>
        </p:nvGraphicFramePr>
        <p:xfrm>
          <a:off x="10035658" y="3846274"/>
          <a:ext cx="1618081" cy="1822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07960" imgH="571320" progId="Equation.DSMT4">
                  <p:embed/>
                </p:oleObj>
              </mc:Choice>
              <mc:Fallback>
                <p:oleObj name="Equation" r:id="rId11" imgW="507960" imgH="571320" progId="Equation.DSMT4">
                  <p:embed/>
                  <p:pic>
                    <p:nvPicPr>
                      <p:cNvPr id="2345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5658" y="3846274"/>
                        <a:ext cx="1618081" cy="1822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Rigid Joint Constraint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Constraint forces</a:t>
            </a:r>
          </a:p>
          <a:p>
            <a:pPr lvl="1"/>
            <a:r>
              <a:rPr lang="en-US" dirty="0"/>
              <a:t>But there are differences with elastic forces:</a:t>
            </a:r>
          </a:p>
          <a:p>
            <a:pPr lvl="2"/>
            <a:r>
              <a:rPr lang="en-US" dirty="0"/>
              <a:t>A gap is not permitted. This is enforced algebraically:</a:t>
            </a:r>
          </a:p>
          <a:p>
            <a:pPr lvl="3"/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There is no stiffness.</a:t>
            </a:r>
          </a:p>
          <a:p>
            <a:pPr lvl="1"/>
            <a:r>
              <a:rPr lang="en-US" dirty="0"/>
              <a:t>These cause a few differences in the formulation.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5" name="Picture 4" descr="Revolute Jo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1" y="2967424"/>
            <a:ext cx="2710534" cy="1937810"/>
          </a:xfrm>
          <a:prstGeom prst="rect">
            <a:avLst/>
          </a:prstGeom>
        </p:spPr>
      </p:pic>
      <p:pic>
        <p:nvPicPr>
          <p:cNvPr id="6" name="Picture 5" descr="Revolute Joint viola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12" y="2975542"/>
            <a:ext cx="3243526" cy="19672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8753" y="265032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2007" y="2650321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Bad</a:t>
            </a:r>
          </a:p>
        </p:txBody>
      </p:sp>
      <p:sp>
        <p:nvSpPr>
          <p:cNvPr id="9" name="Multiply 8"/>
          <p:cNvSpPr/>
          <p:nvPr/>
        </p:nvSpPr>
        <p:spPr>
          <a:xfrm>
            <a:off x="7233314" y="3786116"/>
            <a:ext cx="1219200" cy="12192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ounded Rectangle 9"/>
          <p:cNvSpPr/>
          <p:nvPr/>
        </p:nvSpPr>
        <p:spPr>
          <a:xfrm>
            <a:off x="7378894" y="3249309"/>
            <a:ext cx="873457" cy="5368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Seminar, 2D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46630"/>
            <a:ext cx="11830049" cy="5030332"/>
          </a:xfrm>
        </p:spPr>
        <p:txBody>
          <a:bodyPr/>
          <a:lstStyle/>
          <a:p>
            <a:r>
              <a:rPr lang="en-US" dirty="0"/>
              <a:t>In this seminar, we will only consider 2D.</a:t>
            </a:r>
          </a:p>
          <a:p>
            <a:r>
              <a:rPr lang="en-US" dirty="0"/>
              <a:t>3D rotation is complex. </a:t>
            </a:r>
          </a:p>
          <a:p>
            <a:pPr lvl="1"/>
            <a:r>
              <a:rPr lang="en-US" dirty="0"/>
              <a:t>There are many details, equations, considerations.</a:t>
            </a:r>
          </a:p>
          <a:p>
            <a:r>
              <a:rPr lang="en-US" dirty="0"/>
              <a:t>The fundamental MBD concepts are the same for 2D and 3D.</a:t>
            </a:r>
          </a:p>
          <a:p>
            <a:pPr lvl="1"/>
            <a:r>
              <a:rPr lang="en-US" dirty="0"/>
              <a:t>Rotation should be studied after the fundamental concepts are fully understood.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Rigid Joint Constraint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gap = 0 is called the constraint equation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An algebraic equation.</a:t>
            </a:r>
          </a:p>
          <a:p>
            <a:pPr lvl="1"/>
            <a:r>
              <a:rPr lang="en-US" dirty="0"/>
              <a:t>Strictly enforces the joint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152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06789"/>
              </p:ext>
            </p:extLst>
          </p:nvPr>
        </p:nvGraphicFramePr>
        <p:xfrm>
          <a:off x="1531446" y="1778261"/>
          <a:ext cx="1623010" cy="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164880" progId="Equation.DSMT4">
                  <p:embed/>
                </p:oleObj>
              </mc:Choice>
              <mc:Fallback>
                <p:oleObj name="Equation" r:id="rId2" imgW="291960" imgH="164880" progId="Equation.DSMT4">
                  <p:embed/>
                  <p:pic>
                    <p:nvPicPr>
                      <p:cNvPr id="152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446" y="1778261"/>
                        <a:ext cx="1623010" cy="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Revolute Joi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526" y="3429000"/>
            <a:ext cx="3981101" cy="284616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Constraint Force Differences from Elastic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220415"/>
            <a:ext cx="11551920" cy="23382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these 2 models</a:t>
            </a:r>
          </a:p>
          <a:p>
            <a:pPr lvl="1"/>
            <a:r>
              <a:rPr lang="en-US" dirty="0"/>
              <a:t>2 stationary bodies, an external force applied to Body 1.</a:t>
            </a:r>
          </a:p>
          <a:p>
            <a:pPr lvl="2"/>
            <a:r>
              <a:rPr lang="en-US" dirty="0"/>
              <a:t>Model 1: Bodies connected with a constraint.</a:t>
            </a:r>
          </a:p>
          <a:p>
            <a:pPr lvl="2"/>
            <a:r>
              <a:rPr lang="en-US" dirty="0"/>
              <a:t>Model 2: Bodies connected with a spring, current at rest (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Find the values marked “?”.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6" name="Picture 5" descr="Constraint accel for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74" y="4384236"/>
            <a:ext cx="3349748" cy="1355479"/>
          </a:xfrm>
          <a:prstGeom prst="rect">
            <a:avLst/>
          </a:prstGeom>
        </p:spPr>
      </p:pic>
      <p:pic>
        <p:nvPicPr>
          <p:cNvPr id="7" name="Picture 6" descr="Spring accel for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444" y="4384236"/>
            <a:ext cx="3349748" cy="1355479"/>
          </a:xfrm>
          <a:prstGeom prst="rect">
            <a:avLst/>
          </a:prstGeom>
        </p:spPr>
      </p:pic>
      <p:graphicFrame>
        <p:nvGraphicFramePr>
          <p:cNvPr id="2365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345849"/>
              </p:ext>
            </p:extLst>
          </p:nvPr>
        </p:nvGraphicFramePr>
        <p:xfrm>
          <a:off x="3292620" y="3954507"/>
          <a:ext cx="743302" cy="40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164880" progId="Equation.DSMT4">
                  <p:embed/>
                </p:oleObj>
              </mc:Choice>
              <mc:Fallback>
                <p:oleObj name="Equation" r:id="rId4" imgW="304560" imgH="164880" progId="Equation.DSMT4">
                  <p:embed/>
                  <p:pic>
                    <p:nvPicPr>
                      <p:cNvPr id="2365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620" y="3954507"/>
                        <a:ext cx="743302" cy="4028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73436" y="5022196"/>
            <a:ext cx="93647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1N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35908" y="5022196"/>
            <a:ext cx="93647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1N</a:t>
            </a:r>
          </a:p>
        </p:txBody>
      </p:sp>
      <p:graphicFrame>
        <p:nvGraphicFramePr>
          <p:cNvPr id="2365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011989"/>
              </p:ext>
            </p:extLst>
          </p:nvPr>
        </p:nvGraphicFramePr>
        <p:xfrm>
          <a:off x="1593858" y="3954632"/>
          <a:ext cx="773084" cy="40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164880" progId="Equation.DSMT4">
                  <p:embed/>
                </p:oleObj>
              </mc:Choice>
              <mc:Fallback>
                <p:oleObj name="Equation" r:id="rId6" imgW="317160" imgH="164880" progId="Equation.DSMT4">
                  <p:embed/>
                  <p:pic>
                    <p:nvPicPr>
                      <p:cNvPr id="2365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8" y="3954632"/>
                        <a:ext cx="773084" cy="402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59281"/>
              </p:ext>
            </p:extLst>
          </p:nvPr>
        </p:nvGraphicFramePr>
        <p:xfrm>
          <a:off x="9146913" y="3954632"/>
          <a:ext cx="742900" cy="40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560" imgH="164880" progId="Equation.DSMT4">
                  <p:embed/>
                </p:oleObj>
              </mc:Choice>
              <mc:Fallback>
                <p:oleObj name="Equation" r:id="rId8" imgW="304560" imgH="164880" progId="Equation.DSMT4">
                  <p:embed/>
                  <p:pic>
                    <p:nvPicPr>
                      <p:cNvPr id="2365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6913" y="3954632"/>
                        <a:ext cx="742900" cy="402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347514"/>
              </p:ext>
            </p:extLst>
          </p:nvPr>
        </p:nvGraphicFramePr>
        <p:xfrm>
          <a:off x="7447231" y="3954632"/>
          <a:ext cx="773084" cy="40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160" imgH="164880" progId="Equation.DSMT4">
                  <p:embed/>
                </p:oleObj>
              </mc:Choice>
              <mc:Fallback>
                <p:oleObj name="Equation" r:id="rId10" imgW="317160" imgH="164880" progId="Equation.DSMT4">
                  <p:embed/>
                  <p:pic>
                    <p:nvPicPr>
                      <p:cNvPr id="236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7231" y="3954632"/>
                        <a:ext cx="773084" cy="402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832672" y="61765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2397" y="61765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95227" y="61765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4953" y="61765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7568" y="3411648"/>
            <a:ext cx="266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1: Constraint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72912" y="341164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2: Spring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5509" y="5022196"/>
            <a:ext cx="9332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=1kg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69063" y="5022196"/>
            <a:ext cx="9332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=1kg</a:t>
            </a:r>
            <a:endParaRPr lang="en-US" sz="1867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66509" y="5022196"/>
            <a:ext cx="9332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=1kg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43666" y="5022196"/>
            <a:ext cx="9332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=1kg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5447" y="5689418"/>
            <a:ext cx="64793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67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37013" y="5346703"/>
            <a:ext cx="691215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67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r>
              <a:rPr lang="el-GR" sz="1867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Constraint Force Differences from Elastic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49383"/>
            <a:ext cx="11551920" cy="2574836"/>
          </a:xfrm>
        </p:spPr>
        <p:txBody>
          <a:bodyPr>
            <a:normAutofit/>
          </a:bodyPr>
          <a:lstStyle/>
          <a:p>
            <a:r>
              <a:rPr lang="en-US" dirty="0"/>
              <a:t>Consider these 2 models</a:t>
            </a:r>
          </a:p>
          <a:p>
            <a:pPr lvl="1"/>
            <a:r>
              <a:rPr lang="en-US" dirty="0"/>
              <a:t>In Model 1: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27" name="Picture 26" descr="Constraint accel for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74" y="4614217"/>
            <a:ext cx="3349748" cy="1355479"/>
          </a:xfrm>
          <a:prstGeom prst="rect">
            <a:avLst/>
          </a:prstGeom>
        </p:spPr>
      </p:pic>
      <p:pic>
        <p:nvPicPr>
          <p:cNvPr id="28" name="Picture 27" descr="Spring accel for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444" y="4614217"/>
            <a:ext cx="3349748" cy="1355479"/>
          </a:xfrm>
          <a:prstGeom prst="rect">
            <a:avLst/>
          </a:prstGeom>
        </p:spPr>
      </p:pic>
      <p:graphicFrame>
        <p:nvGraphicFramePr>
          <p:cNvPr id="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954645"/>
              </p:ext>
            </p:extLst>
          </p:nvPr>
        </p:nvGraphicFramePr>
        <p:xfrm>
          <a:off x="2891372" y="4154408"/>
          <a:ext cx="1547284" cy="46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190440" progId="Equation.DSMT4">
                  <p:embed/>
                </p:oleObj>
              </mc:Choice>
              <mc:Fallback>
                <p:oleObj name="Equation" r:id="rId4" imgW="634680" imgH="190440" progId="Equation.DSMT4">
                  <p:embed/>
                  <p:pic>
                    <p:nvPicPr>
                      <p:cNvPr id="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372" y="4154408"/>
                        <a:ext cx="1547284" cy="465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473436" y="5252177"/>
            <a:ext cx="93647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1N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35908" y="5252177"/>
            <a:ext cx="93647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1N</a:t>
            </a:r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2264"/>
              </p:ext>
            </p:extLst>
          </p:nvPr>
        </p:nvGraphicFramePr>
        <p:xfrm>
          <a:off x="1191690" y="4154412"/>
          <a:ext cx="1576916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190440" progId="Equation.DSMT4">
                  <p:embed/>
                </p:oleObj>
              </mc:Choice>
              <mc:Fallback>
                <p:oleObj name="Equation" r:id="rId6" imgW="647640" imgH="190440" progId="Equation.DSMT4">
                  <p:embed/>
                  <p:pic>
                    <p:nvPicPr>
                      <p:cNvPr id="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690" y="4154412"/>
                        <a:ext cx="1576916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477471"/>
              </p:ext>
            </p:extLst>
          </p:nvPr>
        </p:nvGraphicFramePr>
        <p:xfrm>
          <a:off x="8868837" y="4154412"/>
          <a:ext cx="1299634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190440" progId="Equation.DSMT4">
                  <p:embed/>
                </p:oleObj>
              </mc:Choice>
              <mc:Fallback>
                <p:oleObj name="Equation" r:id="rId8" imgW="533160" imgH="190440" progId="Equation.DSMT4">
                  <p:embed/>
                  <p:pic>
                    <p:nvPicPr>
                      <p:cNvPr id="3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8837" y="4154412"/>
                        <a:ext cx="1299634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540403"/>
              </p:ext>
            </p:extLst>
          </p:nvPr>
        </p:nvGraphicFramePr>
        <p:xfrm>
          <a:off x="7137405" y="4154412"/>
          <a:ext cx="1394884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190440" progId="Equation.DSMT4">
                  <p:embed/>
                </p:oleObj>
              </mc:Choice>
              <mc:Fallback>
                <p:oleObj name="Equation" r:id="rId10" imgW="571320" imgH="190440" progId="Equation.DSMT4">
                  <p:embed/>
                  <p:pic>
                    <p:nvPicPr>
                      <p:cNvPr id="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5" y="4154412"/>
                        <a:ext cx="1394884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832672" y="619207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2397" y="619207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95227" y="619207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4953" y="619207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37568" y="3670729"/>
            <a:ext cx="266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1: Constraint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72912" y="3670729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2: Spring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5509" y="5252177"/>
            <a:ext cx="9332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=1kg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69063" y="5252177"/>
            <a:ext cx="9332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=1kg</a:t>
            </a:r>
            <a:endParaRPr lang="en-US" sz="1867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66509" y="5252177"/>
            <a:ext cx="9332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=1kg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3666" y="5252177"/>
            <a:ext cx="9332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=1kg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65448" y="5919399"/>
            <a:ext cx="101502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67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0.5N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37015" y="5576684"/>
            <a:ext cx="835485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67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r>
              <a:rPr lang="el-GR" sz="1867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0N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764814" y="1716520"/>
            <a:ext cx="4999555" cy="202589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914382" lvl="1" indent="-304793" defTabSz="1219176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Model 2:</a:t>
            </a:r>
          </a:p>
        </p:txBody>
      </p:sp>
      <p:graphicFrame>
        <p:nvGraphicFramePr>
          <p:cNvPr id="2406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627121"/>
              </p:ext>
            </p:extLst>
          </p:nvPr>
        </p:nvGraphicFramePr>
        <p:xfrm>
          <a:off x="1546682" y="2320017"/>
          <a:ext cx="3237749" cy="116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1880" imgH="393480" progId="Equation.DSMT4">
                  <p:embed/>
                </p:oleObj>
              </mc:Choice>
              <mc:Fallback>
                <p:oleObj name="Equation" r:id="rId12" imgW="1091880" imgH="393480" progId="Equation.DSMT4">
                  <p:embed/>
                  <p:pic>
                    <p:nvPicPr>
                      <p:cNvPr id="2406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682" y="2320017"/>
                        <a:ext cx="3237749" cy="11651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96310"/>
              </p:ext>
            </p:extLst>
          </p:nvPr>
        </p:nvGraphicFramePr>
        <p:xfrm>
          <a:off x="7809621" y="2320017"/>
          <a:ext cx="980017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164880" progId="Equation.DSMT4">
                  <p:embed/>
                </p:oleObj>
              </mc:Choice>
              <mc:Fallback>
                <p:oleObj name="Equation" r:id="rId14" imgW="330120" imgH="164880" progId="Equation.DSMT4">
                  <p:embed/>
                  <p:pic>
                    <p:nvPicPr>
                      <p:cNvPr id="2406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621" y="2320017"/>
                        <a:ext cx="980017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02164"/>
              </p:ext>
            </p:extLst>
          </p:nvPr>
        </p:nvGraphicFramePr>
        <p:xfrm>
          <a:off x="9385904" y="2320017"/>
          <a:ext cx="1619249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5760" imgH="355320" progId="Equation.DSMT4">
                  <p:embed/>
                </p:oleObj>
              </mc:Choice>
              <mc:Fallback>
                <p:oleObj name="Equation" r:id="rId16" imgW="545760" imgH="355320" progId="Equation.DSMT4">
                  <p:embed/>
                  <p:pic>
                    <p:nvPicPr>
                      <p:cNvPr id="2406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5904" y="2320017"/>
                        <a:ext cx="1619249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Constraint Force Differences from Elastic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53250"/>
            <a:ext cx="11551920" cy="2574836"/>
          </a:xfrm>
        </p:spPr>
        <p:txBody>
          <a:bodyPr>
            <a:normAutofit/>
          </a:bodyPr>
          <a:lstStyle/>
          <a:p>
            <a:r>
              <a:rPr lang="en-US" dirty="0"/>
              <a:t>Consider these 2 models</a:t>
            </a:r>
          </a:p>
          <a:p>
            <a:pPr lvl="1"/>
            <a:r>
              <a:rPr lang="en-US" dirty="0"/>
              <a:t>In Model 1, the acceleration of the bodies and the constraint force are coupled.</a:t>
            </a:r>
          </a:p>
          <a:p>
            <a:pPr lvl="1"/>
            <a:r>
              <a:rPr lang="en-US" dirty="0"/>
              <a:t>They are not coupled in Model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27" name="Picture 26" descr="Constraint accel for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74" y="4506875"/>
            <a:ext cx="3349748" cy="1355479"/>
          </a:xfrm>
          <a:prstGeom prst="rect">
            <a:avLst/>
          </a:prstGeom>
        </p:spPr>
      </p:pic>
      <p:pic>
        <p:nvPicPr>
          <p:cNvPr id="28" name="Picture 27" descr="Spring accel for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444" y="4506875"/>
            <a:ext cx="3349748" cy="1355479"/>
          </a:xfrm>
          <a:prstGeom prst="rect">
            <a:avLst/>
          </a:prstGeom>
        </p:spPr>
      </p:pic>
      <p:graphicFrame>
        <p:nvGraphicFramePr>
          <p:cNvPr id="29" name="Object 1"/>
          <p:cNvGraphicFramePr>
            <a:graphicFrameLocks noChangeAspect="1"/>
          </p:cNvGraphicFramePr>
          <p:nvPr/>
        </p:nvGraphicFramePr>
        <p:xfrm>
          <a:off x="2891372" y="4047066"/>
          <a:ext cx="1547284" cy="46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190440" progId="Equation.DSMT4">
                  <p:embed/>
                </p:oleObj>
              </mc:Choice>
              <mc:Fallback>
                <p:oleObj name="Equation" r:id="rId4" imgW="634680" imgH="190440" progId="Equation.DSMT4">
                  <p:embed/>
                  <p:pic>
                    <p:nvPicPr>
                      <p:cNvPr id="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372" y="4047066"/>
                        <a:ext cx="1547284" cy="465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473436" y="5144835"/>
            <a:ext cx="93647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1N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35908" y="5144835"/>
            <a:ext cx="93647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1N</a:t>
            </a:r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/>
        </p:nvGraphicFramePr>
        <p:xfrm>
          <a:off x="1191690" y="4047070"/>
          <a:ext cx="1576916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190440" progId="Equation.DSMT4">
                  <p:embed/>
                </p:oleObj>
              </mc:Choice>
              <mc:Fallback>
                <p:oleObj name="Equation" r:id="rId6" imgW="647640" imgH="190440" progId="Equation.DSMT4">
                  <p:embed/>
                  <p:pic>
                    <p:nvPicPr>
                      <p:cNvPr id="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690" y="4047070"/>
                        <a:ext cx="1576916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"/>
          <p:cNvGraphicFramePr>
            <a:graphicFrameLocks noChangeAspect="1"/>
          </p:cNvGraphicFramePr>
          <p:nvPr/>
        </p:nvGraphicFramePr>
        <p:xfrm>
          <a:off x="8868837" y="4047070"/>
          <a:ext cx="1299634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190440" progId="Equation.DSMT4">
                  <p:embed/>
                </p:oleObj>
              </mc:Choice>
              <mc:Fallback>
                <p:oleObj name="Equation" r:id="rId8" imgW="533160" imgH="190440" progId="Equation.DSMT4">
                  <p:embed/>
                  <p:pic>
                    <p:nvPicPr>
                      <p:cNvPr id="3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8837" y="4047070"/>
                        <a:ext cx="1299634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"/>
          <p:cNvGraphicFramePr>
            <a:graphicFrameLocks noChangeAspect="1"/>
          </p:cNvGraphicFramePr>
          <p:nvPr/>
        </p:nvGraphicFramePr>
        <p:xfrm>
          <a:off x="7137405" y="4047070"/>
          <a:ext cx="1394884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190440" progId="Equation.DSMT4">
                  <p:embed/>
                </p:oleObj>
              </mc:Choice>
              <mc:Fallback>
                <p:oleObj name="Equation" r:id="rId10" imgW="571320" imgH="190440" progId="Equation.DSMT4">
                  <p:embed/>
                  <p:pic>
                    <p:nvPicPr>
                      <p:cNvPr id="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5" y="4047070"/>
                        <a:ext cx="1394884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832672" y="6094128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2397" y="6094128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95227" y="6094128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4953" y="6094128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37568" y="3344837"/>
            <a:ext cx="266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1: Constraint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72912" y="3344837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2: Spring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5509" y="5144835"/>
            <a:ext cx="9332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=1kg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69063" y="5144835"/>
            <a:ext cx="9332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=1kg</a:t>
            </a:r>
            <a:endParaRPr lang="en-US" sz="1867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66509" y="5144835"/>
            <a:ext cx="9332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=1kg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3666" y="5144835"/>
            <a:ext cx="9332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67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=1kg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65448" y="5812057"/>
            <a:ext cx="101502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67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0.5N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37015" y="5469342"/>
            <a:ext cx="835485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67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r>
              <a:rPr lang="el-GR" sz="1867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 = 0N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 Forces in Acceleration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acceleration equation for constraints</a:t>
            </a:r>
          </a:p>
          <a:p>
            <a:pPr lvl="1"/>
            <a:r>
              <a:rPr lang="en-US" dirty="0"/>
              <a:t>The constraint forces and accelerations are dependent.</a:t>
            </a:r>
          </a:p>
          <a:p>
            <a:pPr lvl="1"/>
            <a:r>
              <a:rPr lang="en-US" dirty="0"/>
              <a:t>They are found simultaneously.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2427220" y="2717707"/>
          <a:ext cx="2185478" cy="79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203040" progId="Equation.DSMT4">
                  <p:embed/>
                </p:oleObj>
              </mc:Choice>
              <mc:Fallback>
                <p:oleObj name="Equation" r:id="rId2" imgW="558720" imgH="203040" progId="Equation.DSMT4">
                  <p:embed/>
                  <p:pic>
                    <p:nvPicPr>
                      <p:cNvPr id="151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20" y="2717707"/>
                        <a:ext cx="2185478" cy="7972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1749346" y="3900328"/>
          <a:ext cx="2732616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152280" progId="Equation.DSMT4">
                  <p:embed/>
                </p:oleObj>
              </mc:Choice>
              <mc:Fallback>
                <p:oleObj name="Equation" r:id="rId4" imgW="698400" imgH="152280" progId="Equation.DSMT4">
                  <p:embed/>
                  <p:pic>
                    <p:nvPicPr>
                      <p:cNvPr id="151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346" y="3900328"/>
                        <a:ext cx="2732616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1826967" y="4986648"/>
          <a:ext cx="1489970" cy="64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164880" progId="Equation.DSMT4">
                  <p:embed/>
                </p:oleObj>
              </mc:Choice>
              <mc:Fallback>
                <p:oleObj name="Equation" r:id="rId6" imgW="380880" imgH="164880" progId="Equation.DSMT4">
                  <p:embed/>
                  <p:pic>
                    <p:nvPicPr>
                      <p:cNvPr id="151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967" y="4986648"/>
                        <a:ext cx="1489970" cy="647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6428574" y="4896140"/>
          <a:ext cx="4223938" cy="79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203040" progId="Equation.DSMT4">
                  <p:embed/>
                </p:oleObj>
              </mc:Choice>
              <mc:Fallback>
                <p:oleObj name="Equation" r:id="rId8" imgW="1079280" imgH="203040" progId="Equation.DSMT4">
                  <p:embed/>
                  <p:pic>
                    <p:nvPicPr>
                      <p:cNvPr id="151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574" y="4896140"/>
                        <a:ext cx="4223938" cy="7972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2408076" y="3683000"/>
            <a:ext cx="382136" cy="21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39131" y="4533258"/>
            <a:ext cx="954284" cy="4811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39156" y="5296470"/>
            <a:ext cx="2838734" cy="909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2397" y="4322929"/>
            <a:ext cx="449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Constrained acceleration equation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 Example: Revolute Joint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version of elastic bushing element</a:t>
            </a:r>
          </a:p>
          <a:p>
            <a:pPr lvl="1"/>
            <a:r>
              <a:rPr lang="en-US" dirty="0"/>
              <a:t>Same gap function as a bushing</a:t>
            </a:r>
          </a:p>
          <a:p>
            <a:pPr lvl="2"/>
            <a:r>
              <a:rPr lang="en-US" dirty="0"/>
              <a:t>But gap must be zero.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897873"/>
              </p:ext>
            </p:extLst>
          </p:nvPr>
        </p:nvGraphicFramePr>
        <p:xfrm>
          <a:off x="7821084" y="1826454"/>
          <a:ext cx="304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368280" progId="Equation.DSMT4">
                  <p:embed/>
                </p:oleObj>
              </mc:Choice>
              <mc:Fallback>
                <p:oleObj name="Equation" r:id="rId2" imgW="1041120" imgH="368280" progId="Equation.DSMT4">
                  <p:embed/>
                  <p:pic>
                    <p:nvPicPr>
                      <p:cNvPr id="94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084" y="1826454"/>
                        <a:ext cx="30480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Constraint gap func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48" y="3585592"/>
            <a:ext cx="4289905" cy="33850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4880" y="5041713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278497" y="4426046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46665" y="3159837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Constraint gap function</a:t>
            </a:r>
          </a:p>
        </p:txBody>
      </p:sp>
      <p:pic>
        <p:nvPicPr>
          <p:cNvPr id="12" name="Picture 11" descr="Revolute Join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492" y="3740621"/>
            <a:ext cx="3665276" cy="2620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27333" y="3159837"/>
            <a:ext cx="1992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Gap must be 0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Constraint: Revolute Joint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Revolute joint element force vector is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Like the elastic bushing, revolute joint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/>
              <a:t> is a vector.</a:t>
            </a:r>
          </a:p>
          <a:p>
            <a:pPr lvl="2"/>
            <a:r>
              <a:rPr lang="en-US" dirty="0"/>
              <a:t>2 components, which matches the gap function.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0464801" y="1562103"/>
          <a:ext cx="1263650" cy="108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368280" progId="Equation.DSMT4">
                  <p:embed/>
                </p:oleObj>
              </mc:Choice>
              <mc:Fallback>
                <p:oleObj name="Equation" r:id="rId2" imgW="431640" imgH="368280" progId="Equation.DSMT4">
                  <p:embed/>
                  <p:pic>
                    <p:nvPicPr>
                      <p:cNvPr id="952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4801" y="1562103"/>
                        <a:ext cx="1263650" cy="1081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Revolute forc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789" y="3799333"/>
            <a:ext cx="4430894" cy="31668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22983" y="401661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8092" y="4156121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44632" y="351922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7753" y="5050810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 descr="Revolute forces apar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564" y="3778703"/>
            <a:ext cx="4524617" cy="28305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58577" y="462014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53013" y="404087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9645" y="393169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3978" y="474449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33235" y="3105244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Constraint forces on each body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9213" y="3105244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Constraint forces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Constraint: Revolute Joint Body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revolute joint uses exactly the same formulation as the elastic bushing element for transforming element forces into body forces.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67</a:t>
            </a:fld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990854" y="2954870"/>
          <a:ext cx="5753100" cy="2986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1180800" progId="Equation.DSMT4">
                  <p:embed/>
                </p:oleObj>
              </mc:Choice>
              <mc:Fallback>
                <p:oleObj name="Equation" r:id="rId2" imgW="2286000" imgH="118080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4" y="2954870"/>
                        <a:ext cx="5753100" cy="2986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Constraint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096594"/>
            <a:ext cx="11551920" cy="22687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translational joint</a:t>
            </a:r>
          </a:p>
          <a:p>
            <a:pPr lvl="1"/>
            <a:r>
              <a:rPr lang="en-US" dirty="0"/>
              <a:t>Bodies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slide on a line relative to each other without rotation</a:t>
            </a:r>
          </a:p>
          <a:p>
            <a:pPr lvl="2"/>
            <a:r>
              <a:rPr lang="en-US" dirty="0"/>
              <a:t>Like a piston in a cylinder in 2D</a:t>
            </a:r>
          </a:p>
          <a:p>
            <a:pPr lvl="1"/>
            <a:r>
              <a:rPr lang="en-US" dirty="0"/>
              <a:t>2 constraint equations</a:t>
            </a:r>
          </a:p>
          <a:p>
            <a:pPr lvl="2"/>
            <a:r>
              <a:rPr lang="en-US" dirty="0"/>
              <a:t>Equation 1: The angular difference between the bodies must be user-defined constant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Equation 2: A point on Body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must always be on a specified line on Body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243714" name="Object 2"/>
          <p:cNvGraphicFramePr>
            <a:graphicFrameLocks noChangeAspect="1"/>
          </p:cNvGraphicFramePr>
          <p:nvPr/>
        </p:nvGraphicFramePr>
        <p:xfrm>
          <a:off x="430293" y="3769907"/>
          <a:ext cx="2652182" cy="109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431640" progId="Equation.DSMT4">
                  <p:embed/>
                </p:oleObj>
              </mc:Choice>
              <mc:Fallback>
                <p:oleObj name="Equation" r:id="rId3" imgW="1054080" imgH="431640" progId="Equation.DSMT4">
                  <p:embed/>
                  <p:pic>
                    <p:nvPicPr>
                      <p:cNvPr id="2437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93" y="3769907"/>
                        <a:ext cx="2652182" cy="10943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5" name="Object 3"/>
          <p:cNvGraphicFramePr>
            <a:graphicFrameLocks noChangeAspect="1"/>
          </p:cNvGraphicFramePr>
          <p:nvPr/>
        </p:nvGraphicFramePr>
        <p:xfrm>
          <a:off x="500205" y="5832631"/>
          <a:ext cx="1214966" cy="385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152280" progId="Equation.DSMT4">
                  <p:embed/>
                </p:oleObj>
              </mc:Choice>
              <mc:Fallback>
                <p:oleObj name="Equation" r:id="rId5" imgW="482400" imgH="152280" progId="Equation.DSMT4">
                  <p:embed/>
                  <p:pic>
                    <p:nvPicPr>
                      <p:cNvPr id="2437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05" y="5832631"/>
                        <a:ext cx="1214966" cy="3852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Translation joi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665" y="4858561"/>
            <a:ext cx="4525820" cy="1540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33258" y="442613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nʹ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8184" y="5404394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sʹ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0278" y="5964646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sʹ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Translation joint positioned 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36057" y="4222509"/>
            <a:ext cx="1085092" cy="1101310"/>
          </a:xfrm>
          <a:prstGeom prst="rect">
            <a:avLst/>
          </a:prstGeom>
        </p:spPr>
      </p:pic>
      <p:pic>
        <p:nvPicPr>
          <p:cNvPr id="13" name="Picture 12" descr="Translation joint positioned 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30093" y="5435182"/>
            <a:ext cx="1201562" cy="1101310"/>
          </a:xfrm>
          <a:prstGeom prst="rect">
            <a:avLst/>
          </a:prstGeom>
        </p:spPr>
      </p:pic>
      <p:pic>
        <p:nvPicPr>
          <p:cNvPr id="14" name="Picture 13" descr="Translation joint positione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19339" y="2991298"/>
            <a:ext cx="1435978" cy="10998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32670" y="6329105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Body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3340" y="6329105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Body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9298" y="5160554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7643" y="3437179"/>
            <a:ext cx="4923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/>
              <a:t> must always be on the line normal to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/>
              <a:t> that passes through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/>
              <a:t>.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of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models have many constraints.</a:t>
            </a:r>
          </a:p>
          <a:p>
            <a:pPr lvl="1"/>
            <a:r>
              <a:rPr lang="en-US" dirty="0"/>
              <a:t>The slider-crank model has 3 revolute joints and 1 translational constraint.</a:t>
            </a:r>
          </a:p>
          <a:p>
            <a:pPr lvl="2"/>
            <a:r>
              <a:rPr lang="en-US" dirty="0"/>
              <a:t>Each constraint is composed of 2 constraint equations.</a:t>
            </a:r>
          </a:p>
          <a:p>
            <a:pPr lvl="2"/>
            <a:r>
              <a:rPr lang="en-US" dirty="0"/>
              <a:t>The whole model has 8 constraint equations.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5" name="Group 19"/>
          <p:cNvGrpSpPr/>
          <p:nvPr/>
        </p:nvGrpSpPr>
        <p:grpSpPr>
          <a:xfrm>
            <a:off x="4469698" y="3296687"/>
            <a:ext cx="7513511" cy="3277475"/>
            <a:chOff x="2722620" y="1434627"/>
            <a:chExt cx="5635133" cy="2458106"/>
          </a:xfrm>
        </p:grpSpPr>
        <p:pic>
          <p:nvPicPr>
            <p:cNvPr id="6" name="Picture 5" descr="Silder-crank 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620" y="1434627"/>
              <a:ext cx="5635133" cy="245810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73624" y="1917121"/>
              <a:ext cx="56770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Body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20715644">
              <a:off x="5658529" y="2075980"/>
              <a:ext cx="56770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Body 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4609116">
              <a:off x="6882433" y="2985829"/>
              <a:ext cx="56770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Body 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5569" y="2688220"/>
              <a:ext cx="1345561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Cylinder/Crankcase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10526" y="1672696"/>
              <a:ext cx="695142" cy="43858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Revolute</a:t>
              </a:r>
            </a:p>
            <a:p>
              <a:pPr algn="ctr"/>
              <a:r>
                <a:rPr lang="en-US" sz="1600" dirty="0"/>
                <a:t>Joint 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4494" y="2400998"/>
              <a:ext cx="695142" cy="43858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Revolute</a:t>
              </a:r>
            </a:p>
            <a:p>
              <a:pPr algn="ctr"/>
              <a:r>
                <a:rPr lang="en-US" sz="1600" dirty="0"/>
                <a:t>Joint 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5075" y="1627170"/>
              <a:ext cx="1171234" cy="25391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Translation Joint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67265" y="2762405"/>
              <a:ext cx="695142" cy="43858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Revolute</a:t>
              </a:r>
            </a:p>
            <a:p>
              <a:pPr algn="ctr"/>
              <a:r>
                <a:rPr lang="en-US" sz="1600" dirty="0"/>
                <a:t>Joint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Body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coordinates, velocities, and accelerations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782186" y="4933544"/>
          <a:ext cx="2365896" cy="175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571320" progId="Equation.DSMT4">
                  <p:embed/>
                </p:oleObj>
              </mc:Choice>
              <mc:Fallback>
                <p:oleObj name="Equation" r:id="rId2" imgW="774360" imgH="571320" progId="Equation.DSMT4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86" y="4933544"/>
                        <a:ext cx="2365896" cy="1751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8212" y="4442009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Body coordinates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382162" y="4933544"/>
          <a:ext cx="2365896" cy="175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571320" progId="Equation.DSMT4">
                  <p:embed/>
                </p:oleObj>
              </mc:Choice>
              <mc:Fallback>
                <p:oleObj name="Equation" r:id="rId4" imgW="774360" imgH="57132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162" y="4933544"/>
                        <a:ext cx="2365896" cy="1751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11668" y="4442009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Body velocities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7982138" y="4933544"/>
          <a:ext cx="2365896" cy="175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571320" progId="Equation.DSMT4">
                  <p:embed/>
                </p:oleObj>
              </mc:Choice>
              <mc:Fallback>
                <p:oleObj name="Equation" r:id="rId6" imgW="774360" imgH="57132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138" y="4933544"/>
                        <a:ext cx="2365896" cy="1751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67262" y="4442009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Body accelerations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79909" y="397783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64640" y="177658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3099" y="310979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02677" y="2623779"/>
            <a:ext cx="39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32" y="3528484"/>
            <a:ext cx="5117106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4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34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34" dirty="0"/>
              <a:t> : location of center of mass (CM) of Body </a:t>
            </a:r>
            <a:r>
              <a:rPr lang="en-US" sz="2134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134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21" descr="Body Glob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4640" y="1981157"/>
            <a:ext cx="3783418" cy="2718931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of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constraint equations is expressed as a single vector of constraint equations: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70</a:t>
            </a:fld>
            <a:endParaRPr lang="en-US"/>
          </a:p>
        </p:txBody>
      </p:sp>
      <p:graphicFrame>
        <p:nvGraphicFramePr>
          <p:cNvPr id="2539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883066"/>
              </p:ext>
            </p:extLst>
          </p:nvPr>
        </p:nvGraphicFramePr>
        <p:xfrm>
          <a:off x="769741" y="2319019"/>
          <a:ext cx="1598083" cy="1830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723600" progId="Equation.DSMT4">
                  <p:embed/>
                </p:oleObj>
              </mc:Choice>
              <mc:Fallback>
                <p:oleObj name="Equation" r:id="rId2" imgW="634680" imgH="723600" progId="Equation.DSMT4">
                  <p:embed/>
                  <p:pic>
                    <p:nvPicPr>
                      <p:cNvPr id="2539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41" y="2319019"/>
                        <a:ext cx="1598083" cy="1830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9"/>
          <p:cNvGrpSpPr/>
          <p:nvPr/>
        </p:nvGrpSpPr>
        <p:grpSpPr>
          <a:xfrm>
            <a:off x="4485570" y="3747067"/>
            <a:ext cx="4786284" cy="2087830"/>
            <a:chOff x="2722620" y="1434627"/>
            <a:chExt cx="5635133" cy="2458106"/>
          </a:xfrm>
        </p:grpSpPr>
        <p:pic>
          <p:nvPicPr>
            <p:cNvPr id="7" name="Picture 6" descr="Silder-crank 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2620" y="1434627"/>
              <a:ext cx="5635133" cy="245810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73624" y="1917121"/>
              <a:ext cx="664706" cy="302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 dirty="0"/>
                <a:t>Body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20715644">
              <a:off x="5610027" y="2051916"/>
              <a:ext cx="664706" cy="302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 dirty="0"/>
                <a:t>Body 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4609116">
              <a:off x="6833932" y="2961764"/>
              <a:ext cx="664706" cy="302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 dirty="0"/>
                <a:t>Body 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15569" y="2688221"/>
              <a:ext cx="1487567" cy="302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 dirty="0"/>
                <a:t>Cylinder/Crankcase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9209" y="1672697"/>
              <a:ext cx="798704" cy="49537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67" dirty="0"/>
                <a:t>Revolute</a:t>
              </a:r>
            </a:p>
            <a:p>
              <a:pPr algn="ctr"/>
              <a:r>
                <a:rPr lang="en-US" sz="1067" dirty="0"/>
                <a:t>Joint 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3176" y="2400999"/>
              <a:ext cx="798704" cy="49537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67" dirty="0"/>
                <a:t>Revolute</a:t>
              </a:r>
            </a:p>
            <a:p>
              <a:pPr algn="ctr"/>
              <a:r>
                <a:rPr lang="en-US" sz="1067" dirty="0"/>
                <a:t>Joint 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84125" y="1627168"/>
              <a:ext cx="1304499" cy="30204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67" dirty="0"/>
                <a:t>Translation Joint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85950" y="2762405"/>
              <a:ext cx="798704" cy="49537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67" dirty="0"/>
                <a:t>Revolute</a:t>
              </a:r>
            </a:p>
            <a:p>
              <a:pPr algn="ctr"/>
              <a:r>
                <a:rPr lang="en-US" sz="1067" dirty="0"/>
                <a:t>Joint 1</a:t>
              </a:r>
            </a:p>
          </p:txBody>
        </p:sp>
      </p:grpSp>
      <p:graphicFrame>
        <p:nvGraphicFramePr>
          <p:cNvPr id="2539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85088"/>
              </p:ext>
            </p:extLst>
          </p:nvPr>
        </p:nvGraphicFramePr>
        <p:xfrm>
          <a:off x="9520393" y="3292517"/>
          <a:ext cx="2059884" cy="305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91880" imgH="1612800" progId="Equation.DSMT4">
                  <p:embed/>
                </p:oleObj>
              </mc:Choice>
              <mc:Fallback>
                <p:oleObj name="Equation" r:id="rId5" imgW="1091880" imgH="1612800" progId="Equation.DSMT4">
                  <p:embed/>
                  <p:pic>
                    <p:nvPicPr>
                      <p:cNvPr id="2539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0393" y="3292517"/>
                        <a:ext cx="2059884" cy="30573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05269" y="2655618"/>
            <a:ext cx="3908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Slider-crank example vector </a:t>
            </a:r>
            <a:r>
              <a:rPr lang="el-GR" sz="2400" b="1" dirty="0">
                <a:latin typeface="Times New Roman" pitchFamily="18" charset="0"/>
                <a:cs typeface="Times New Roman" pitchFamily="18" charset="0"/>
              </a:rPr>
              <a:t>φ</a:t>
            </a:r>
            <a:endParaRPr lang="en-US" sz="2400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 of System Constraint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program that computes derivatives of the constraint vector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 must track which system coordinates each constraint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a function of.</a:t>
            </a:r>
          </a:p>
          <a:p>
            <a:pPr lvl="1"/>
            <a:r>
              <a:rPr lang="en-US" dirty="0"/>
              <a:t>If  is a function of body coordinate vectors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and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, then</a:t>
            </a:r>
          </a:p>
          <a:p>
            <a:pPr lvl="2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is not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and not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The row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of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 will generally have the form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Therefore, generally,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/>
              <a:t> is a sparse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71</a:t>
            </a:fld>
            <a:endParaRPr lang="en-US"/>
          </a:p>
        </p:txBody>
      </p:sp>
      <p:graphicFrame>
        <p:nvGraphicFramePr>
          <p:cNvPr id="254978" name="Object 2"/>
          <p:cNvGraphicFramePr>
            <a:graphicFrameLocks noChangeAspect="1"/>
          </p:cNvGraphicFramePr>
          <p:nvPr/>
        </p:nvGraphicFramePr>
        <p:xfrm>
          <a:off x="1979468" y="3286840"/>
          <a:ext cx="1054100" cy="5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203040" progId="Equation.DSMT4">
                  <p:embed/>
                </p:oleObj>
              </mc:Choice>
              <mc:Fallback>
                <p:oleObj name="Equation" r:id="rId2" imgW="419040" imgH="203040" progId="Equation.DSMT4">
                  <p:embed/>
                  <p:pic>
                    <p:nvPicPr>
                      <p:cNvPr id="2549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468" y="3286840"/>
                        <a:ext cx="1054100" cy="51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79" name="Object 3"/>
          <p:cNvGraphicFramePr>
            <a:graphicFrameLocks noChangeAspect="1"/>
          </p:cNvGraphicFramePr>
          <p:nvPr/>
        </p:nvGraphicFramePr>
        <p:xfrm>
          <a:off x="2046311" y="4799720"/>
          <a:ext cx="6258984" cy="64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253800" progId="Equation.DSMT4">
                  <p:embed/>
                </p:oleObj>
              </mc:Choice>
              <mc:Fallback>
                <p:oleObj name="Equation" r:id="rId4" imgW="2489040" imgH="253800" progId="Equation.DSMT4">
                  <p:embed/>
                  <p:pic>
                    <p:nvPicPr>
                      <p:cNvPr id="254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311" y="4799720"/>
                        <a:ext cx="6258984" cy="641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Constraint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constraint equations add extra variables to the equations of motion:</a:t>
            </a:r>
          </a:p>
          <a:p>
            <a:pPr lvl="1"/>
            <a:r>
              <a:rPr lang="en-US" dirty="0"/>
              <a:t>In particular, the vector of constraint forces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/>
              <a:t>. </a:t>
            </a:r>
          </a:p>
          <a:p>
            <a:r>
              <a:rPr lang="en-US" dirty="0"/>
              <a:t>There are too many unknowns and not enough equations.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Number of system equations:</a:t>
            </a:r>
          </a:p>
          <a:p>
            <a:pPr lvl="2"/>
            <a:r>
              <a:rPr lang="en-US" dirty="0" err="1"/>
              <a:t>NumBodies</a:t>
            </a:r>
            <a:r>
              <a:rPr lang="en-US" dirty="0"/>
              <a:t> * 3</a:t>
            </a:r>
          </a:p>
          <a:p>
            <a:pPr lvl="3"/>
            <a:r>
              <a:rPr lang="en-US" dirty="0"/>
              <a:t>One equation for every acceleration</a:t>
            </a:r>
          </a:p>
          <a:p>
            <a:pPr lvl="1"/>
            <a:r>
              <a:rPr lang="en-US" dirty="0"/>
              <a:t>Number of unknowns:</a:t>
            </a:r>
          </a:p>
          <a:p>
            <a:pPr lvl="2"/>
            <a:r>
              <a:rPr lang="en-US" dirty="0" err="1"/>
              <a:t>NumBodies</a:t>
            </a:r>
            <a:r>
              <a:rPr lang="en-US" dirty="0"/>
              <a:t> * 3 + </a:t>
            </a:r>
            <a:r>
              <a:rPr lang="en-US" dirty="0" err="1"/>
              <a:t>NumConstraintEqus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72</a:t>
            </a:fld>
            <a:endParaRPr lang="en-US"/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1398552" y="3331065"/>
          <a:ext cx="3458633" cy="728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03040" progId="Equation.DSMT4">
                  <p:embed/>
                </p:oleObj>
              </mc:Choice>
              <mc:Fallback>
                <p:oleObj name="Equation" r:id="rId2" imgW="965160" imgH="203040" progId="Equation.DSMT4">
                  <p:embed/>
                  <p:pic>
                    <p:nvPicPr>
                      <p:cNvPr id="1187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52" y="3331065"/>
                        <a:ext cx="3458633" cy="728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Constraint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Additional equations are required to make the system solvable. </a:t>
            </a:r>
          </a:p>
          <a:p>
            <a:r>
              <a:rPr lang="en-US" dirty="0"/>
              <a:t>There are options for the additional equations.</a:t>
            </a:r>
          </a:p>
          <a:p>
            <a:pPr lvl="1"/>
            <a:r>
              <a:rPr lang="en-US" dirty="0"/>
              <a:t>Which option is correct depends on the goal.</a:t>
            </a:r>
          </a:p>
          <a:p>
            <a:pPr lvl="1"/>
            <a:r>
              <a:rPr lang="en-US" dirty="0"/>
              <a:t>Options:</a:t>
            </a:r>
          </a:p>
          <a:p>
            <a:pPr lvl="2"/>
            <a:r>
              <a:rPr lang="en-US" dirty="0"/>
              <a:t>Constraint equations (without change)</a:t>
            </a:r>
          </a:p>
          <a:p>
            <a:pPr lvl="3"/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3"/>
            <a:r>
              <a:rPr lang="en-US" dirty="0"/>
              <a:t>This option is often used with implicit differential equation solvers</a:t>
            </a:r>
          </a:p>
          <a:p>
            <a:pPr lvl="3"/>
            <a:r>
              <a:rPr lang="en-US" dirty="0"/>
              <a:t>This will be discussed tomorrow (Day 2).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time derivatives of the constraint equations</a:t>
            </a:r>
          </a:p>
          <a:p>
            <a:pPr lvl="3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3"/>
            <a:r>
              <a:rPr lang="en-US" dirty="0"/>
              <a:t>This option is used when computing the accelerations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Constraint Equations for Acceleration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computing the system accelerations, the additional equations are the 2</a:t>
            </a:r>
            <a:r>
              <a:rPr lang="en-US" baseline="30000" dirty="0"/>
              <a:t>nd</a:t>
            </a:r>
            <a:r>
              <a:rPr lang="en-US" dirty="0"/>
              <a:t> time derivative of the constraint equations.</a:t>
            </a:r>
          </a:p>
          <a:p>
            <a:pPr lvl="1"/>
            <a:r>
              <a:rPr lang="en-US" dirty="0"/>
              <a:t>The system of equations becomes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number of equations becomes are </a:t>
            </a:r>
          </a:p>
          <a:p>
            <a:pPr lvl="2"/>
            <a:r>
              <a:rPr lang="en-US" dirty="0" err="1"/>
              <a:t>NumBodies</a:t>
            </a:r>
            <a:r>
              <a:rPr lang="en-US" dirty="0"/>
              <a:t> * 3 + </a:t>
            </a:r>
            <a:r>
              <a:rPr lang="en-US" dirty="0" err="1"/>
              <a:t>NumConstraintEqus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system of equations is now solvable.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1546751" y="2908491"/>
          <a:ext cx="2823634" cy="1559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533160" progId="Equation.DSMT4">
                  <p:embed/>
                </p:oleObj>
              </mc:Choice>
              <mc:Fallback>
                <p:oleObj name="Equation" r:id="rId2" imgW="965160" imgH="533160" progId="Equation.DSMT4">
                  <p:embed/>
                  <p:pic>
                    <p:nvPicPr>
                      <p:cNvPr id="983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751" y="2908491"/>
                        <a:ext cx="2823634" cy="1559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Gap Function as Function of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this equation?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 is a set of algebraic restrictions on the values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Conditions 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/>
              <a:t> that must ALWAYS be true.</a:t>
            </a:r>
          </a:p>
          <a:p>
            <a:pPr lvl="1"/>
            <a:r>
              <a:rPr lang="en-US" dirty="0"/>
              <a:t>The time derivatives of the restrictions must also be true.</a:t>
            </a:r>
          </a:p>
          <a:p>
            <a:pPr lvl="1"/>
            <a:r>
              <a:rPr lang="en-US" dirty="0"/>
              <a:t>These time derivatives give us equations governing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q̇</a:t>
            </a:r>
            <a:r>
              <a:rPr lang="en-US" dirty="0"/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q̈</a:t>
            </a:r>
            <a:r>
              <a:rPr lang="en-US" dirty="0"/>
              <a:t>, too.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75</a:t>
            </a:fld>
            <a:endParaRPr lang="en-US"/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224209"/>
              </p:ext>
            </p:extLst>
          </p:nvPr>
        </p:nvGraphicFramePr>
        <p:xfrm>
          <a:off x="1453521" y="1656616"/>
          <a:ext cx="1225549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330120" progId="Equation.DSMT4">
                  <p:embed/>
                </p:oleObj>
              </mc:Choice>
              <mc:Fallback>
                <p:oleObj name="Equation" r:id="rId2" imgW="419040" imgH="330120" progId="Equation.DSMT4">
                  <p:embed/>
                  <p:pic>
                    <p:nvPicPr>
                      <p:cNvPr id="157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521" y="1656616"/>
                        <a:ext cx="1225549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Gap Function as Function of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is only a function of position coordinates.</a:t>
            </a:r>
          </a:p>
          <a:p>
            <a:r>
              <a:rPr lang="en-US" dirty="0"/>
              <a:t>Be aware that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can also be a function of time.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l-GR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0</a:t>
            </a:r>
            <a:endParaRPr lang="en-US" dirty="0"/>
          </a:p>
          <a:p>
            <a:pPr lvl="1"/>
            <a:r>
              <a:rPr lang="en-US" dirty="0"/>
              <a:t>These constraints change with time.</a:t>
            </a:r>
          </a:p>
          <a:p>
            <a:pPr lvl="1"/>
            <a:r>
              <a:rPr lang="en-US" dirty="0"/>
              <a:t>Usually used to create a driving constraint.</a:t>
            </a:r>
          </a:p>
          <a:p>
            <a:pPr lvl="2"/>
            <a:r>
              <a:rPr lang="en-US" dirty="0"/>
              <a:t>For example, to make a shaft spin at a given speed to drive other parts of a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 of Gap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easiest to express the formulation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 for each component of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 independently.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77</a:t>
            </a:fld>
            <a:endParaRPr lang="en-US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441398"/>
              </p:ext>
            </p:extLst>
          </p:nvPr>
        </p:nvGraphicFramePr>
        <p:xfrm>
          <a:off x="1237687" y="3046430"/>
          <a:ext cx="1375834" cy="211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723600" progId="Equation.DSMT4">
                  <p:embed/>
                </p:oleObj>
              </mc:Choice>
              <mc:Fallback>
                <p:oleObj name="Equation" r:id="rId2" imgW="469800" imgH="723600" progId="Equation.DSMT4">
                  <p:embed/>
                  <p:pic>
                    <p:nvPicPr>
                      <p:cNvPr id="140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687" y="3046430"/>
                        <a:ext cx="1375834" cy="2116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26714"/>
              </p:ext>
            </p:extLst>
          </p:nvPr>
        </p:nvGraphicFramePr>
        <p:xfrm>
          <a:off x="4276647" y="2378625"/>
          <a:ext cx="3680882" cy="345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1180800" progId="Equation.DSMT4">
                  <p:embed/>
                </p:oleObj>
              </mc:Choice>
              <mc:Fallback>
                <p:oleObj name="Equation" r:id="rId4" imgW="1257120" imgH="1180800" progId="Equation.DSMT4">
                  <p:embed/>
                  <p:pic>
                    <p:nvPicPr>
                      <p:cNvPr id="140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647" y="2378625"/>
                        <a:ext cx="3680882" cy="3452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 of Gap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65711"/>
            <a:ext cx="11551920" cy="4612903"/>
          </a:xfrm>
        </p:spPr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only a function of position coordinates</a:t>
            </a:r>
          </a:p>
          <a:p>
            <a:pPr lvl="2"/>
            <a:r>
              <a:rPr lang="en-US" dirty="0"/>
              <a:t>(not a function of time)</a:t>
            </a:r>
          </a:p>
          <a:p>
            <a:pPr lvl="1"/>
            <a:r>
              <a:rPr lang="en-US" dirty="0"/>
              <a:t>Then: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78</a:t>
            </a:fld>
            <a:endParaRPr lang="en-US"/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283726"/>
              </p:ext>
            </p:extLst>
          </p:nvPr>
        </p:nvGraphicFramePr>
        <p:xfrm>
          <a:off x="1588167" y="3081060"/>
          <a:ext cx="174625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825480" progId="Equation.DSMT4">
                  <p:embed/>
                </p:oleObj>
              </mc:Choice>
              <mc:Fallback>
                <p:oleObj name="Equation" r:id="rId2" imgW="596880" imgH="825480" progId="Equation.DSMT4">
                  <p:embed/>
                  <p:pic>
                    <p:nvPicPr>
                      <p:cNvPr id="140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167" y="3081060"/>
                        <a:ext cx="1746250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850968"/>
              </p:ext>
            </p:extLst>
          </p:nvPr>
        </p:nvGraphicFramePr>
        <p:xfrm>
          <a:off x="5099972" y="3081059"/>
          <a:ext cx="3494617" cy="252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863280" progId="Equation.DSMT4">
                  <p:embed/>
                </p:oleObj>
              </mc:Choice>
              <mc:Fallback>
                <p:oleObj name="Equation" r:id="rId4" imgW="1193760" imgH="863280" progId="Equation.DSMT4">
                  <p:embed/>
                  <p:pic>
                    <p:nvPicPr>
                      <p:cNvPr id="156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972" y="3081059"/>
                        <a:ext cx="3494617" cy="2525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 of Gap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a function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/>
              <a:t> and time, then use the chain rule of differentiation to find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79</a:t>
            </a:fld>
            <a:endParaRPr lang="en-US"/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31109"/>
              </p:ext>
            </p:extLst>
          </p:nvPr>
        </p:nvGraphicFramePr>
        <p:xfrm>
          <a:off x="1250048" y="2215276"/>
          <a:ext cx="2297545" cy="219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825480" progId="Equation.DSMT4">
                  <p:embed/>
                </p:oleObj>
              </mc:Choice>
              <mc:Fallback>
                <p:oleObj name="Equation" r:id="rId2" imgW="863280" imgH="825480" progId="Equation.DSMT4">
                  <p:embed/>
                  <p:pic>
                    <p:nvPicPr>
                      <p:cNvPr id="983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048" y="2215276"/>
                        <a:ext cx="2297545" cy="2193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683882"/>
              </p:ext>
            </p:extLst>
          </p:nvPr>
        </p:nvGraphicFramePr>
        <p:xfrm>
          <a:off x="5133759" y="2299849"/>
          <a:ext cx="5297920" cy="425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1600200" progId="Equation.DSMT4">
                  <p:embed/>
                </p:oleObj>
              </mc:Choice>
              <mc:Fallback>
                <p:oleObj name="Equation" r:id="rId4" imgW="1993680" imgH="1600200" progId="Equation.DSMT4">
                  <p:embed/>
                  <p:pic>
                    <p:nvPicPr>
                      <p:cNvPr id="993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759" y="2299849"/>
                        <a:ext cx="5297920" cy="4255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MBD?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Multibody Dynamics (MBD)?</a:t>
            </a:r>
          </a:p>
          <a:p>
            <a:pPr lvl="1"/>
            <a:r>
              <a:rPr lang="en-US" dirty="0"/>
              <a:t>Motion of a system of connected bodies</a:t>
            </a:r>
          </a:p>
          <a:p>
            <a:r>
              <a:rPr lang="en-US" dirty="0"/>
              <a:t>What is “motion”?</a:t>
            </a:r>
          </a:p>
          <a:p>
            <a:pPr lvl="1"/>
            <a:r>
              <a:rPr lang="en-US" dirty="0"/>
              <a:t>Motion = position, velocity, and acceleration, over time</a:t>
            </a:r>
          </a:p>
          <a:p>
            <a:pPr lvl="1"/>
            <a:r>
              <a:rPr lang="en-US" dirty="0"/>
              <a:t>Mathematics of motion = the “equations of motion”</a:t>
            </a:r>
          </a:p>
          <a:p>
            <a:pPr lvl="2"/>
            <a:r>
              <a:rPr lang="en-US" dirty="0"/>
              <a:t>Really, the acceleration equations.</a:t>
            </a:r>
          </a:p>
          <a:p>
            <a:pPr lvl="1"/>
            <a:r>
              <a:rPr lang="en-US" dirty="0"/>
              <a:t>MBD starts from the acceleration equations of acceleration of a single rigid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720484"/>
              </p:ext>
            </p:extLst>
          </p:nvPr>
        </p:nvGraphicFramePr>
        <p:xfrm>
          <a:off x="5527675" y="5280025"/>
          <a:ext cx="186055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317160" progId="Equation.DSMT4">
                  <p:embed/>
                </p:oleObj>
              </mc:Choice>
              <mc:Fallback>
                <p:oleObj name="Equation" r:id="rId2" imgW="380880" imgH="317160" progId="Equation.DSMT4">
                  <p:embed/>
                  <p:pic>
                    <p:nvPicPr>
                      <p:cNvPr id="122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5280025"/>
                        <a:ext cx="1860550" cy="1557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84230" y="5387453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55216" y="6273041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rotation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4423434" y="5618286"/>
            <a:ext cx="1081168" cy="148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7342500" y="6503874"/>
            <a:ext cx="712716" cy="208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Derivatives of Gap Function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1AA41-E241-071C-C893-76F47D6300F0}"/>
              </a:ext>
            </a:extLst>
          </p:cNvPr>
          <p:cNvSpPr txBox="1"/>
          <p:nvPr/>
        </p:nvSpPr>
        <p:spPr>
          <a:xfrm>
            <a:off x="398876" y="973756"/>
            <a:ext cx="1179312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ighlight>
                  <a:srgbClr val="C0C0C0"/>
                </a:highlight>
              </a:rPr>
              <a:t>This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page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is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not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in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the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original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en-US" altLang="ko-KR" dirty="0">
                <a:highlight>
                  <a:srgbClr val="C0C0C0"/>
                </a:highlight>
              </a:rPr>
              <a:t>version of this document</a:t>
            </a:r>
            <a:r>
              <a:rPr lang="ko-KR" altLang="en-US" dirty="0">
                <a:highlight>
                  <a:srgbClr val="C0C0C0"/>
                </a:highlight>
              </a:rPr>
              <a:t>. </a:t>
            </a:r>
            <a:r>
              <a:rPr lang="ko-KR" altLang="en-US" dirty="0" err="1">
                <a:highlight>
                  <a:srgbClr val="C0C0C0"/>
                </a:highlight>
              </a:rPr>
              <a:t>It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has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been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added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by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en-US" altLang="ko-KR" dirty="0">
                <a:highlight>
                  <a:srgbClr val="C0C0C0"/>
                </a:highlight>
              </a:rPr>
              <a:t>a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reader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for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reference</a:t>
            </a:r>
            <a:r>
              <a:rPr lang="ko-KR" altLang="en-US" dirty="0">
                <a:highlight>
                  <a:srgbClr val="C0C0C0"/>
                </a:highlight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24F726-5182-8416-E25D-F5BD72AC6C20}"/>
                  </a:ext>
                </a:extLst>
              </p:cNvPr>
              <p:cNvSpPr txBox="1"/>
              <p:nvPr/>
            </p:nvSpPr>
            <p:spPr>
              <a:xfrm>
                <a:off x="566056" y="1676400"/>
                <a:ext cx="118538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:r>
                  <a:rPr lang="en-US" altLang="ko-KR" i="1" dirty="0"/>
                  <a:t>f</a:t>
                </a:r>
                <a:r>
                  <a:rPr lang="en-US" altLang="ko-KR" dirty="0"/>
                  <a:t>(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</a:t>
                </a:r>
                <a:r>
                  <a:rPr lang="en-US" altLang="ko-KR" dirty="0" err="1"/>
                  <a:t>,</a:t>
                </a:r>
                <a:r>
                  <a:rPr lang="en-US" altLang="ko-KR" i="1" dirty="0" err="1"/>
                  <a:t>t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24F726-5182-8416-E25D-F5BD72AC6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6" y="1676400"/>
                <a:ext cx="1185389" cy="332399"/>
              </a:xfrm>
              <a:prstGeom prst="rect">
                <a:avLst/>
              </a:prstGeom>
              <a:blipFill>
                <a:blip r:embed="rId2"/>
                <a:stretch>
                  <a:fillRect l="-14433" t="-27273" r="-13918" b="-5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AD8504-B2A1-6604-AB8A-1EA8FA5973AA}"/>
                  </a:ext>
                </a:extLst>
              </p:cNvPr>
              <p:cNvSpPr txBox="1"/>
              <p:nvPr/>
            </p:nvSpPr>
            <p:spPr>
              <a:xfrm>
                <a:off x="487679" y="2104492"/>
                <a:ext cx="8227423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Then, the total derivative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with respect to the parameter t is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AD8504-B2A1-6604-AB8A-1EA8FA59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" y="2104492"/>
                <a:ext cx="8227423" cy="424732"/>
              </a:xfrm>
              <a:prstGeom prst="rect">
                <a:avLst/>
              </a:prstGeom>
              <a:blipFill>
                <a:blip r:embed="rId3"/>
                <a:stretch>
                  <a:fillRect l="-889" t="-8571" b="-2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38F908-A472-123F-E1AF-3831F85273FF}"/>
                  </a:ext>
                </a:extLst>
              </p:cNvPr>
              <p:cNvSpPr txBox="1"/>
              <p:nvPr/>
            </p:nvSpPr>
            <p:spPr>
              <a:xfrm>
                <a:off x="609427" y="2617516"/>
                <a:ext cx="4104329" cy="529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𝐪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𝐪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38F908-A472-123F-E1AF-3831F852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7" y="2617516"/>
                <a:ext cx="4104329" cy="529504"/>
              </a:xfrm>
              <a:prstGeom prst="rect">
                <a:avLst/>
              </a:prstGeom>
              <a:blipFill>
                <a:blip r:embed="rId4"/>
                <a:stretch>
                  <a:fillRect l="-149"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C8077F-D724-18AF-6334-A185EC0B6997}"/>
                  </a:ext>
                </a:extLst>
              </p:cNvPr>
              <p:cNvSpPr txBox="1"/>
              <p:nvPr/>
            </p:nvSpPr>
            <p:spPr>
              <a:xfrm>
                <a:off x="4972766" y="2529224"/>
                <a:ext cx="6609807" cy="34683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1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den>
                          </m:f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400" b="1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num>
                            <m:den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den>
                      </m:f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den>
                      </m:f>
                      <m:d>
                        <m:dPr>
                          <m:ctrlP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ko-KR" sz="1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ko-KR" sz="1400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num>
                            <m:den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den>
                      </m:f>
                      <m:f>
                        <m:f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den>
                      </m:f>
                      <m:d>
                        <m:dPr>
                          <m:ctrlPr>
                            <a:rPr lang="en-US" altLang="ko-KR" sz="1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ko-KR" sz="1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4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ko-KR" sz="1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ko-KR" sz="1400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den>
                          </m:f>
                          <m:acc>
                            <m:accPr>
                              <m:chr m:val="̇"/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acc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den>
                          </m:f>
                        </m:e>
                      </m:d>
                      <m:acc>
                        <m:accPr>
                          <m:chr m:val="̇"/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ko-KR" sz="1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n-US" altLang="ko-KR" sz="1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f>
                        <m:f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ko-KR" sz="1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n-US" altLang="ko-KR" sz="14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en-US" altLang="ko-K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f>
                        <m:f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ko-K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n-US" altLang="ko-KR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ko-K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n-US" altLang="ko-KR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C8077F-D724-18AF-6334-A185EC0B6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66" y="2529224"/>
                <a:ext cx="6609807" cy="34683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47F130-1561-D954-20A6-023A42287BEE}"/>
                  </a:ext>
                </a:extLst>
              </p:cNvPr>
              <p:cNvSpPr txBox="1"/>
              <p:nvPr/>
            </p:nvSpPr>
            <p:spPr>
              <a:xfrm>
                <a:off x="398876" y="6085901"/>
                <a:ext cx="10441750" cy="506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/>
                  <a:t>If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 is not an explicit function of the parameter t,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𝐪</m:t>
                        </m:r>
                      </m:den>
                    </m:f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600" dirty="0"/>
                  <a:t> are equal to zero.   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47F130-1561-D954-20A6-023A42287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76" y="6085901"/>
                <a:ext cx="10441750" cy="506357"/>
              </a:xfrm>
              <a:prstGeom prst="rect">
                <a:avLst/>
              </a:prstGeom>
              <a:blipFill>
                <a:blip r:embed="rId6"/>
                <a:stretch>
                  <a:fillRect l="-292"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43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 of Gap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both cases,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where</a:t>
            </a:r>
          </a:p>
          <a:p>
            <a:pPr lvl="2"/>
            <a:r>
              <a:rPr lang="en-US" dirty="0"/>
              <a:t>If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NOT a function of time: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If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a function of time: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81</a:t>
            </a:fld>
            <a:endParaRPr lang="en-US"/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94480"/>
              </p:ext>
            </p:extLst>
          </p:nvPr>
        </p:nvGraphicFramePr>
        <p:xfrm>
          <a:off x="749526" y="1690251"/>
          <a:ext cx="4567766" cy="1001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342720" progId="Equation.DSMT4">
                  <p:embed/>
                </p:oleObj>
              </mc:Choice>
              <mc:Fallback>
                <p:oleObj name="Equation" r:id="rId2" imgW="1562040" imgH="342720" progId="Equation.DSMT4">
                  <p:embed/>
                  <p:pic>
                    <p:nvPicPr>
                      <p:cNvPr id="139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26" y="1690251"/>
                        <a:ext cx="4567766" cy="1001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072841"/>
              </p:ext>
            </p:extLst>
          </p:nvPr>
        </p:nvGraphicFramePr>
        <p:xfrm>
          <a:off x="1901909" y="3943895"/>
          <a:ext cx="3532717" cy="999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342720" progId="Equation.DSMT4">
                  <p:embed/>
                </p:oleObj>
              </mc:Choice>
              <mc:Fallback>
                <p:oleObj name="Equation" r:id="rId4" imgW="1206360" imgH="342720" progId="Equation.DSMT4">
                  <p:embed/>
                  <p:pic>
                    <p:nvPicPr>
                      <p:cNvPr id="139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909" y="3943895"/>
                        <a:ext cx="3532717" cy="9990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934976"/>
              </p:ext>
            </p:extLst>
          </p:nvPr>
        </p:nvGraphicFramePr>
        <p:xfrm>
          <a:off x="1901909" y="5676370"/>
          <a:ext cx="7727951" cy="1001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41320" imgH="342720" progId="Equation.DSMT4">
                  <p:embed/>
                </p:oleObj>
              </mc:Choice>
              <mc:Fallback>
                <p:oleObj name="Equation" r:id="rId6" imgW="2641320" imgH="342720" progId="Equation.DSMT4">
                  <p:embed/>
                  <p:pic>
                    <p:nvPicPr>
                      <p:cNvPr id="1392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909" y="5676370"/>
                        <a:ext cx="7727951" cy="1001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Derivatives of Gap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for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q̈ </a:t>
            </a:r>
            <a:r>
              <a:rPr lang="en-US" dirty="0"/>
              <a:t>term: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produces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system vector form: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82</a:t>
            </a:fld>
            <a:endParaRPr lang="en-US"/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631662"/>
              </p:ext>
            </p:extLst>
          </p:nvPr>
        </p:nvGraphicFramePr>
        <p:xfrm>
          <a:off x="718851" y="1806295"/>
          <a:ext cx="3604684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330120" progId="Equation.DSMT4">
                  <p:embed/>
                </p:oleObj>
              </mc:Choice>
              <mc:Fallback>
                <p:oleObj name="Equation" r:id="rId2" imgW="1231560" imgH="330120" progId="Equation.DSMT4">
                  <p:embed/>
                  <p:pic>
                    <p:nvPicPr>
                      <p:cNvPr id="139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51" y="1806295"/>
                        <a:ext cx="3604684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25989"/>
              </p:ext>
            </p:extLst>
          </p:nvPr>
        </p:nvGraphicFramePr>
        <p:xfrm>
          <a:off x="1370592" y="3429000"/>
          <a:ext cx="1559984" cy="556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90440" progId="Equation.DSMT4">
                  <p:embed/>
                </p:oleObj>
              </mc:Choice>
              <mc:Fallback>
                <p:oleObj name="Equation" r:id="rId4" imgW="533160" imgH="190440" progId="Equation.DSMT4">
                  <p:embed/>
                  <p:pic>
                    <p:nvPicPr>
                      <p:cNvPr id="139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592" y="3429000"/>
                        <a:ext cx="1559984" cy="556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873490" y="5429097"/>
          <a:ext cx="1521883" cy="55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560" imgH="190440" progId="Equation.DSMT4">
                  <p:embed/>
                </p:oleObj>
              </mc:Choice>
              <mc:Fallback>
                <p:oleObj name="Equation" r:id="rId6" imgW="520560" imgH="190440" progId="Equation.DSMT4">
                  <p:embed/>
                  <p:pic>
                    <p:nvPicPr>
                      <p:cNvPr id="158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490" y="5429097"/>
                        <a:ext cx="1521883" cy="556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5881080" y="4481870"/>
          <a:ext cx="1521883" cy="225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560" imgH="774360" progId="Equation.DSMT4">
                  <p:embed/>
                </p:oleObj>
              </mc:Choice>
              <mc:Fallback>
                <p:oleObj name="Equation" r:id="rId8" imgW="520560" imgH="774360" progId="Equation.DSMT4">
                  <p:embed/>
                  <p:pic>
                    <p:nvPicPr>
                      <p:cNvPr id="158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080" y="4481870"/>
                        <a:ext cx="1521883" cy="225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66703" y="5496635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Form for Acceleration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the 2</a:t>
            </a:r>
            <a:r>
              <a:rPr lang="en-US" baseline="30000" dirty="0"/>
              <a:t>nd</a:t>
            </a:r>
            <a:r>
              <a:rPr lang="en-US" dirty="0"/>
              <a:t> time derivative of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 with the acceleration equations produces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 matrix-vector form, this becomes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83</a:t>
            </a:fld>
            <a:endParaRPr lang="en-US"/>
          </a:p>
        </p:txBody>
      </p:sp>
      <p:graphicFrame>
        <p:nvGraphicFramePr>
          <p:cNvPr id="159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839057"/>
              </p:ext>
            </p:extLst>
          </p:nvPr>
        </p:nvGraphicFramePr>
        <p:xfrm>
          <a:off x="1504956" y="2405576"/>
          <a:ext cx="2821516" cy="114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393480" progId="Equation.DSMT4">
                  <p:embed/>
                </p:oleObj>
              </mc:Choice>
              <mc:Fallback>
                <p:oleObj name="Equation" r:id="rId2" imgW="965160" imgH="393480" progId="Equation.DSMT4">
                  <p:embed/>
                  <p:pic>
                    <p:nvPicPr>
                      <p:cNvPr id="159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6" y="2405576"/>
                        <a:ext cx="2821516" cy="1149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417573" y="4452424"/>
          <a:ext cx="3712633" cy="114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393480" progId="Equation.DSMT4">
                  <p:embed/>
                </p:oleObj>
              </mc:Choice>
              <mc:Fallback>
                <p:oleObj name="Equation" r:id="rId4" imgW="1269720" imgH="393480" progId="Equation.DSMT4">
                  <p:embed/>
                  <p:pic>
                    <p:nvPicPr>
                      <p:cNvPr id="159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573" y="4452424"/>
                        <a:ext cx="3712633" cy="1149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Form for Acceleration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3600" dirty="0"/>
              <a:t>is sometimes called “the augmented form” of the equations of motion for MBD.</a:t>
            </a:r>
          </a:p>
          <a:p>
            <a:pPr lvl="1"/>
            <a:r>
              <a:rPr lang="en-US" dirty="0"/>
              <a:t>This form is well-known in MBD.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84</a:t>
            </a:fld>
            <a:endParaRPr lang="en-US"/>
          </a:p>
        </p:txBody>
      </p:sp>
      <p:graphicFrame>
        <p:nvGraphicFramePr>
          <p:cNvPr id="160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792802"/>
              </p:ext>
            </p:extLst>
          </p:nvPr>
        </p:nvGraphicFramePr>
        <p:xfrm>
          <a:off x="1536705" y="1673380"/>
          <a:ext cx="371263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393480" progId="Equation.DSMT4">
                  <p:embed/>
                </p:oleObj>
              </mc:Choice>
              <mc:Fallback>
                <p:oleObj name="Equation" r:id="rId2" imgW="1269720" imgH="393480" progId="Equation.DSMT4">
                  <p:embed/>
                  <p:pic>
                    <p:nvPicPr>
                      <p:cNvPr id="160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5" y="1673380"/>
                        <a:ext cx="3712633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Formulations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RecurDyn uses a modification of this formulation known as a constrained recursive formulation.</a:t>
            </a:r>
          </a:p>
          <a:p>
            <a:pPr lvl="1"/>
            <a:r>
              <a:rPr lang="en-US" dirty="0"/>
              <a:t>Recursive formulations reduce the number of unknowns in the equation of motion and many constraint forces.</a:t>
            </a:r>
          </a:p>
          <a:p>
            <a:pPr lvl="1"/>
            <a:r>
              <a:rPr lang="en-US" dirty="0"/>
              <a:t>A substitution is made in which body coordinates are replaced with rigid joint coordinates.</a:t>
            </a:r>
          </a:p>
          <a:p>
            <a:pPr lvl="1"/>
            <a:r>
              <a:rPr lang="en-US" dirty="0"/>
              <a:t>The recursive formulation used in RecurDyn is complex and requires a lot of time to explain in detail.</a:t>
            </a:r>
          </a:p>
          <a:p>
            <a:pPr lvl="2"/>
            <a:r>
              <a:rPr lang="en-US" dirty="0"/>
              <a:t>A simplified version that is much easier to understand is presented here.</a:t>
            </a:r>
          </a:p>
          <a:p>
            <a:pPr lvl="2"/>
            <a:r>
              <a:rPr lang="en-US" dirty="0"/>
              <a:t>The fundamental concept of the version presented here is very similar to the version used in RecurDyn.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Formulations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215783"/>
            <a:ext cx="11551920" cy="53400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rigid joint constraints have degrees of freedom.</a:t>
            </a:r>
          </a:p>
          <a:p>
            <a:pPr lvl="1"/>
            <a:r>
              <a:rPr lang="en-US" dirty="0"/>
              <a:t>A revolute joint has 1 joint degree of freedom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joint degree of freedom is relative to the bodies.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Only fixed joints do not have joint degrees of freedom</a:t>
            </a:r>
          </a:p>
          <a:p>
            <a:pPr lvl="2"/>
            <a:r>
              <a:rPr lang="en-US" dirty="0"/>
              <a:t>Fixed joints make 2 rigid bodies act like 1 rigid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5" name="Picture 4" descr="Revolute Do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97" y="2734703"/>
            <a:ext cx="4068049" cy="2907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33144" y="3131025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Formulation Degrees of Freedom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joint degrees of freedom become coordinates of the system.</a:t>
            </a:r>
          </a:p>
          <a:p>
            <a:pPr lvl="1"/>
            <a:r>
              <a:rPr lang="en-US" dirty="0"/>
              <a:t>In this example, there are 3 joint DOFs.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5" name="Picture 4" descr="4 bar mech open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472" y="2821678"/>
            <a:ext cx="4346564" cy="2877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5230" y="4750559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78998" y="2915693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2071" y="299758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035939" y="3333978"/>
          <a:ext cx="1299634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240" imgH="571320" progId="Equation.DSMT4">
                  <p:embed/>
                </p:oleObj>
              </mc:Choice>
              <mc:Fallback>
                <p:oleObj name="Equation" r:id="rId3" imgW="444240" imgH="57132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939" y="3333978"/>
                        <a:ext cx="1299634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Formulations Body to Joint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relationship between joint degrees of freedom and body coordinates is computed.</a:t>
            </a:r>
          </a:p>
          <a:p>
            <a:pPr lvl="1"/>
            <a:r>
              <a:rPr lang="en-US" dirty="0"/>
              <a:t>This changes with the motion of the bodies, so it must be recomputed every time acceleration is needed.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88</a:t>
            </a:fld>
            <a:endParaRPr lang="en-US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838445"/>
              </p:ext>
            </p:extLst>
          </p:nvPr>
        </p:nvGraphicFramePr>
        <p:xfrm>
          <a:off x="2573591" y="4825923"/>
          <a:ext cx="1299634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71320" progId="Equation.DSMT4">
                  <p:embed/>
                </p:oleObj>
              </mc:Choice>
              <mc:Fallback>
                <p:oleObj name="Equation" r:id="rId2" imgW="444240" imgH="57132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591" y="4825923"/>
                        <a:ext cx="1299634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976821"/>
              </p:ext>
            </p:extLst>
          </p:nvPr>
        </p:nvGraphicFramePr>
        <p:xfrm>
          <a:off x="1837456" y="4018631"/>
          <a:ext cx="1263650" cy="59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203040" progId="Equation.DSMT4">
                  <p:embed/>
                </p:oleObj>
              </mc:Choice>
              <mc:Fallback>
                <p:oleObj name="Equation" r:id="rId4" imgW="431640" imgH="203040" progId="Equation.DSMT4">
                  <p:embed/>
                  <p:pic>
                    <p:nvPicPr>
                      <p:cNvPr id="292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456" y="4018631"/>
                        <a:ext cx="1263650" cy="590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872940"/>
              </p:ext>
            </p:extLst>
          </p:nvPr>
        </p:nvGraphicFramePr>
        <p:xfrm>
          <a:off x="5989379" y="4073669"/>
          <a:ext cx="1039283" cy="480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164880" progId="Equation.DSMT4">
                  <p:embed/>
                </p:oleObj>
              </mc:Choice>
              <mc:Fallback>
                <p:oleObj name="Equation" r:id="rId6" imgW="355320" imgH="164880" progId="Equation.DSMT4">
                  <p:embed/>
                  <p:pic>
                    <p:nvPicPr>
                      <p:cNvPr id="292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379" y="4073669"/>
                        <a:ext cx="1039283" cy="480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74214"/>
              </p:ext>
            </p:extLst>
          </p:nvPr>
        </p:nvGraphicFramePr>
        <p:xfrm>
          <a:off x="9088467" y="4055674"/>
          <a:ext cx="1708151" cy="516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177480" progId="Equation.DSMT4">
                  <p:embed/>
                </p:oleObj>
              </mc:Choice>
              <mc:Fallback>
                <p:oleObj name="Equation" r:id="rId8" imgW="583920" imgH="177480" progId="Equation.DSMT4">
                  <p:embed/>
                  <p:pic>
                    <p:nvPicPr>
                      <p:cNvPr id="292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8467" y="4055674"/>
                        <a:ext cx="1708151" cy="516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222434"/>
              </p:ext>
            </p:extLst>
          </p:nvPr>
        </p:nvGraphicFramePr>
        <p:xfrm>
          <a:off x="711488" y="4810791"/>
          <a:ext cx="1261534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571320" progId="Equation.DSMT4">
                  <p:embed/>
                </p:oleObj>
              </mc:Choice>
              <mc:Fallback>
                <p:oleObj name="Equation" r:id="rId10" imgW="431640" imgH="571320" progId="Equation.DSMT4">
                  <p:embed/>
                  <p:pic>
                    <p:nvPicPr>
                      <p:cNvPr id="292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488" y="4810791"/>
                        <a:ext cx="1261534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882613"/>
              </p:ext>
            </p:extLst>
          </p:nvPr>
        </p:nvGraphicFramePr>
        <p:xfrm>
          <a:off x="6001954" y="4853598"/>
          <a:ext cx="1041400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190440" progId="Equation.DSMT4">
                  <p:embed/>
                </p:oleObj>
              </mc:Choice>
              <mc:Fallback>
                <p:oleObj name="Equation" r:id="rId12" imgW="355320" imgH="190440" progId="Equation.DSMT4">
                  <p:embed/>
                  <p:pic>
                    <p:nvPicPr>
                      <p:cNvPr id="292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954" y="4853598"/>
                        <a:ext cx="1041400" cy="5545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46082" y="3240207"/>
            <a:ext cx="387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Body coordinates written as function of joint DOFs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7058" y="3240209"/>
            <a:ext cx="2829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Velocity relationship </a:t>
            </a:r>
          </a:p>
          <a:p>
            <a:r>
              <a:rPr lang="en-US" sz="2400" dirty="0"/>
              <a:t>(linear)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25305" y="3240209"/>
            <a:ext cx="3448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Acceleration relationship (also linear)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Formulations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joint accelerations are substituted for the body accelerations in the equations of motion.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/>
              <a:t> matrix is orthogonal to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. Therefore, </a:t>
            </a:r>
            <a:r>
              <a:rPr lang="en-US" dirty="0" err="1"/>
              <a:t>premultiplying</a:t>
            </a:r>
            <a:r>
              <a:rPr lang="en-US" dirty="0"/>
              <a:t> by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removes the joint constraint forces from the equations of motion.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Lagrangian</a:t>
            </a:r>
            <a:r>
              <a:rPr lang="en-US" dirty="0"/>
              <a:t> equations of motion, constraint forces aren’t included when using only joint DOFs.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89</a:t>
            </a:fld>
            <a:endParaRPr lang="en-US"/>
          </a:p>
        </p:txBody>
      </p:sp>
      <p:graphicFrame>
        <p:nvGraphicFramePr>
          <p:cNvPr id="292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66513"/>
              </p:ext>
            </p:extLst>
          </p:nvPr>
        </p:nvGraphicFramePr>
        <p:xfrm>
          <a:off x="1999077" y="1784413"/>
          <a:ext cx="1710266" cy="51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177480" progId="Equation.DSMT4">
                  <p:embed/>
                </p:oleObj>
              </mc:Choice>
              <mc:Fallback>
                <p:oleObj name="Equation" r:id="rId2" imgW="583920" imgH="177480" progId="Equation.DSMT4">
                  <p:embed/>
                  <p:pic>
                    <p:nvPicPr>
                      <p:cNvPr id="292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077" y="1784413"/>
                        <a:ext cx="1710266" cy="518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8" name="Object 6"/>
          <p:cNvGraphicFramePr>
            <a:graphicFrameLocks noChangeAspect="1"/>
          </p:cNvGraphicFramePr>
          <p:nvPr/>
        </p:nvGraphicFramePr>
        <p:xfrm>
          <a:off x="1110080" y="2302997"/>
          <a:ext cx="2821517" cy="59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203040" progId="Equation.DSMT4">
                  <p:embed/>
                </p:oleObj>
              </mc:Choice>
              <mc:Fallback>
                <p:oleObj name="Equation" r:id="rId4" imgW="965160" imgH="203040" progId="Equation.DSMT4">
                  <p:embed/>
                  <p:pic>
                    <p:nvPicPr>
                      <p:cNvPr id="294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080" y="2302997"/>
                        <a:ext cx="2821517" cy="592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9" name="Object 7"/>
          <p:cNvGraphicFramePr>
            <a:graphicFrameLocks noChangeAspect="1"/>
          </p:cNvGraphicFramePr>
          <p:nvPr/>
        </p:nvGraphicFramePr>
        <p:xfrm>
          <a:off x="5139935" y="2233688"/>
          <a:ext cx="4008967" cy="66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228600" progId="Equation.DSMT4">
                  <p:embed/>
                </p:oleObj>
              </mc:Choice>
              <mc:Fallback>
                <p:oleObj name="Equation" r:id="rId6" imgW="1371600" imgH="228600" progId="Equation.DSMT4">
                  <p:embed/>
                  <p:pic>
                    <p:nvPicPr>
                      <p:cNvPr id="294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935" y="2233688"/>
                        <a:ext cx="4008967" cy="664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0" name="Object 8"/>
          <p:cNvGraphicFramePr>
            <a:graphicFrameLocks noChangeAspect="1"/>
          </p:cNvGraphicFramePr>
          <p:nvPr/>
        </p:nvGraphicFramePr>
        <p:xfrm>
          <a:off x="1081618" y="4876806"/>
          <a:ext cx="5418667" cy="66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54000" imgH="228600" progId="Equation.DSMT4">
                  <p:embed/>
                </p:oleObj>
              </mc:Choice>
              <mc:Fallback>
                <p:oleObj name="Equation" r:id="rId8" imgW="1854000" imgH="228600" progId="Equation.DSMT4">
                  <p:embed/>
                  <p:pic>
                    <p:nvPicPr>
                      <p:cNvPr id="294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618" y="4876806"/>
                        <a:ext cx="5418667" cy="664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1" name="Object 9"/>
          <p:cNvGraphicFramePr>
            <a:graphicFrameLocks noChangeAspect="1"/>
          </p:cNvGraphicFramePr>
          <p:nvPr/>
        </p:nvGraphicFramePr>
        <p:xfrm>
          <a:off x="7711017" y="4868338"/>
          <a:ext cx="4080934" cy="66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0" imgH="228600" progId="Equation.DSMT4">
                  <p:embed/>
                </p:oleObj>
              </mc:Choice>
              <mc:Fallback>
                <p:oleObj name="Equation" r:id="rId10" imgW="1396800" imgH="228600" progId="Equation.DSMT4">
                  <p:embed/>
                  <p:pic>
                    <p:nvPicPr>
                      <p:cNvPr id="294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017" y="4868338"/>
                        <a:ext cx="4080934" cy="664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6605520" y="5178188"/>
            <a:ext cx="1073623" cy="21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724172" y="2125639"/>
            <a:ext cx="200167" cy="19106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97282" y="2560850"/>
            <a:ext cx="1073623" cy="21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Rigid Body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6630"/>
            <a:ext cx="11830049" cy="5030332"/>
          </a:xfrm>
        </p:spPr>
        <p:txBody>
          <a:bodyPr/>
          <a:lstStyle/>
          <a:p>
            <a:r>
              <a:rPr lang="en-US" dirty="0"/>
              <a:t>Single rigid body</a:t>
            </a:r>
          </a:p>
          <a:p>
            <a:pPr lvl="1"/>
            <a:r>
              <a:rPr lang="en-US" spc="-150" dirty="0"/>
              <a:t>The equations of motion are called the “Newton-Euler equations”.</a:t>
            </a:r>
          </a:p>
          <a:p>
            <a:pPr lvl="1"/>
            <a:r>
              <a:rPr lang="en-US" dirty="0"/>
              <a:t>Well-known acceleration equations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5527248" y="3378358"/>
          <a:ext cx="1860739" cy="15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317160" progId="Equation.DSMT4">
                  <p:embed/>
                </p:oleObj>
              </mc:Choice>
              <mc:Fallback>
                <p:oleObj name="Equation" r:id="rId2" imgW="380880" imgH="317160" progId="Equation.DSMT4">
                  <p:embed/>
                  <p:pic>
                    <p:nvPicPr>
                      <p:cNvPr id="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248" y="3378358"/>
                        <a:ext cx="1860739" cy="1557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0585" y="3394884"/>
            <a:ext cx="3549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Newton</a:t>
            </a:r>
          </a:p>
          <a:p>
            <a:r>
              <a:rPr lang="en-US" sz="2400" dirty="0"/>
              <a:t>(translational acceleration)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2508" y="4234976"/>
            <a:ext cx="291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Euler</a:t>
            </a:r>
          </a:p>
          <a:p>
            <a:r>
              <a:rPr lang="en-US" sz="2400" dirty="0"/>
              <a:t>(angular acceleration)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249955" y="3810383"/>
            <a:ext cx="999887" cy="30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7460784" y="4650475"/>
            <a:ext cx="621724" cy="182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Formulations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47446"/>
            <a:ext cx="11551920" cy="2684164"/>
          </a:xfrm>
        </p:spPr>
        <p:txBody>
          <a:bodyPr>
            <a:normAutofit fontScale="92500"/>
          </a:bodyPr>
          <a:lstStyle/>
          <a:p>
            <a:r>
              <a:rPr lang="en-US" dirty="0"/>
              <a:t>Only open chains of bodies can be directly formulated.</a:t>
            </a:r>
          </a:p>
          <a:p>
            <a:r>
              <a:rPr lang="en-US" dirty="0"/>
              <a:t>Closed loops of bodies require a constraint.</a:t>
            </a:r>
          </a:p>
          <a:p>
            <a:pPr lvl="1"/>
            <a:r>
              <a:rPr lang="en-US" dirty="0"/>
              <a:t>Closed loops must be “cut open” by choosing a constraint to be a “cut joint”.</a:t>
            </a:r>
          </a:p>
          <a:p>
            <a:pPr lvl="1"/>
            <a:r>
              <a:rPr lang="en-US" dirty="0"/>
              <a:t>This joint remains a constraint in the recursive equations of motion.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5" name="Picture 4" descr="4 bar me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8" y="4286810"/>
            <a:ext cx="2267017" cy="18877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7473" y="3769669"/>
            <a:ext cx="33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with a closed loop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0591" y="3757348"/>
            <a:ext cx="511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Loop opened by “cutting joint”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64528" y="5558854"/>
            <a:ext cx="2600093" cy="74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4" dirty="0"/>
              <a:t>A “cut joint” remains a constraint</a:t>
            </a:r>
          </a:p>
        </p:txBody>
      </p:sp>
      <p:pic>
        <p:nvPicPr>
          <p:cNvPr id="12" name="Picture 11" descr="4 bar mech open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251" y="4499579"/>
            <a:ext cx="2981218" cy="2170991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9207695" y="5933444"/>
            <a:ext cx="256833" cy="2228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6568" y="4588345"/>
            <a:ext cx="2506078" cy="74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4" dirty="0"/>
              <a:t>Recursive system degrees of freedom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5759361" y="5200980"/>
            <a:ext cx="1355678" cy="59140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14197" y="4818844"/>
            <a:ext cx="518616" cy="17287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114202" y="4673269"/>
            <a:ext cx="2256431" cy="16377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69457" y="5692296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9619" y="4339653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46618" y="4612607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47796"/>
              </p:ext>
            </p:extLst>
          </p:nvPr>
        </p:nvGraphicFramePr>
        <p:xfrm>
          <a:off x="4529767" y="5392048"/>
          <a:ext cx="996185" cy="127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71320" progId="Equation.DSMT4">
                  <p:embed/>
                </p:oleObj>
              </mc:Choice>
              <mc:Fallback>
                <p:oleObj name="Equation" r:id="rId4" imgW="444240" imgH="571320" progId="Equation.DSMT4">
                  <p:embed/>
                  <p:pic>
                    <p:nvPicPr>
                      <p:cNvPr id="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767" y="5392048"/>
                        <a:ext cx="996185" cy="1275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Formulations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systems with closed loops, some constraints remain in the recursive equations of motion.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Split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/>
              <a:t> into                      and  into                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</a:t>
            </a:r>
          </a:p>
          <a:p>
            <a:pPr lvl="2"/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/>
              <a:t> and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/>
              <a:t> are the recursive joints and constraint forces, which are orthogonal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/>
              <a:t>.</a:t>
            </a:r>
          </a:p>
          <a:p>
            <a:pPr lvl="2"/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/>
              <a:t> and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/>
              <a:t> are the cut joints and constraint forces, which will remain in the equations of motion.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91</a:t>
            </a:fld>
            <a:endParaRPr lang="en-US"/>
          </a:p>
        </p:txBody>
      </p:sp>
      <p:graphicFrame>
        <p:nvGraphicFramePr>
          <p:cNvPr id="295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55627"/>
              </p:ext>
            </p:extLst>
          </p:nvPr>
        </p:nvGraphicFramePr>
        <p:xfrm>
          <a:off x="3181124" y="2282752"/>
          <a:ext cx="1594213" cy="1363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380880" progId="Equation.DSMT4">
                  <p:embed/>
                </p:oleObj>
              </mc:Choice>
              <mc:Fallback>
                <p:oleObj name="Equation" r:id="rId2" imgW="444240" imgH="380880" progId="Equation.DSMT4">
                  <p:embed/>
                  <p:pic>
                    <p:nvPicPr>
                      <p:cNvPr id="295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124" y="2282752"/>
                        <a:ext cx="1594213" cy="13635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863339"/>
              </p:ext>
            </p:extLst>
          </p:nvPr>
        </p:nvGraphicFramePr>
        <p:xfrm>
          <a:off x="6814525" y="2281063"/>
          <a:ext cx="15494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380880" progId="Equation.DSMT4">
                  <p:embed/>
                </p:oleObj>
              </mc:Choice>
              <mc:Fallback>
                <p:oleObj name="Equation" r:id="rId4" imgW="431640" imgH="380880" progId="Equation.DSMT4">
                  <p:embed/>
                  <p:pic>
                    <p:nvPicPr>
                      <p:cNvPr id="295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525" y="2281063"/>
                        <a:ext cx="1549400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Formulations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6630"/>
            <a:ext cx="11606892" cy="5030332"/>
          </a:xfrm>
        </p:spPr>
        <p:txBody>
          <a:bodyPr/>
          <a:lstStyle/>
          <a:p>
            <a:r>
              <a:rPr lang="en-US" dirty="0"/>
              <a:t>Then the directly formulated equations of motion become</a:t>
            </a:r>
          </a:p>
          <a:p>
            <a:endParaRPr lang="en-US" dirty="0"/>
          </a:p>
          <a:p>
            <a:pPr lvl="1"/>
            <a:r>
              <a:rPr lang="en-US" dirty="0"/>
              <a:t>Substitution of                     and pre-multiplication by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produces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which simplifies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92</a:t>
            </a:fld>
            <a:endParaRPr lang="en-US"/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08993"/>
              </p:ext>
            </p:extLst>
          </p:nvPr>
        </p:nvGraphicFramePr>
        <p:xfrm>
          <a:off x="1204294" y="3038857"/>
          <a:ext cx="7200900" cy="66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228600" progId="Equation.DSMT4">
                  <p:embed/>
                </p:oleObj>
              </mc:Choice>
              <mc:Fallback>
                <p:oleObj name="Equation" r:id="rId2" imgW="2463480" imgH="228600" progId="Equation.DSMT4">
                  <p:embed/>
                  <p:pic>
                    <p:nvPicPr>
                      <p:cNvPr id="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294" y="3038857"/>
                        <a:ext cx="7200900" cy="664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415980"/>
              </p:ext>
            </p:extLst>
          </p:nvPr>
        </p:nvGraphicFramePr>
        <p:xfrm>
          <a:off x="1204294" y="4706868"/>
          <a:ext cx="56737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228600" progId="Equation.DSMT4">
                  <p:embed/>
                </p:oleObj>
              </mc:Choice>
              <mc:Fallback>
                <p:oleObj name="Equation" r:id="rId4" imgW="1942920" imgH="228600" progId="Equation.DSMT4">
                  <p:embed/>
                  <p:pic>
                    <p:nvPicPr>
                      <p:cNvPr id="1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294" y="4706868"/>
                        <a:ext cx="567372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3" name="Object 7"/>
          <p:cNvGraphicFramePr>
            <a:graphicFrameLocks noChangeAspect="1"/>
          </p:cNvGraphicFramePr>
          <p:nvPr/>
        </p:nvGraphicFramePr>
        <p:xfrm>
          <a:off x="1204294" y="1739524"/>
          <a:ext cx="4305300" cy="59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120" imgH="203040" progId="Equation.DSMT4">
                  <p:embed/>
                </p:oleObj>
              </mc:Choice>
              <mc:Fallback>
                <p:oleObj name="Equation" r:id="rId6" imgW="1473120" imgH="203040" progId="Equation.DSMT4">
                  <p:embed/>
                  <p:pic>
                    <p:nvPicPr>
                      <p:cNvPr id="295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294" y="1739524"/>
                        <a:ext cx="4305300" cy="590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297783"/>
              </p:ext>
            </p:extLst>
          </p:nvPr>
        </p:nvGraphicFramePr>
        <p:xfrm>
          <a:off x="3772871" y="2296057"/>
          <a:ext cx="1710266" cy="51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177480" progId="Equation.DSMT4">
                  <p:embed/>
                </p:oleObj>
              </mc:Choice>
              <mc:Fallback>
                <p:oleObj name="Equation" r:id="rId8" imgW="583920" imgH="177480" progId="Equation.DSMT4">
                  <p:embed/>
                  <p:pic>
                    <p:nvPicPr>
                      <p:cNvPr id="296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871" y="2296057"/>
                        <a:ext cx="1710266" cy="518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Formulation Final Equations of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form of the constrained recursive formulation equations of motion require additional equations.</a:t>
            </a:r>
          </a:p>
          <a:p>
            <a:pPr lvl="1"/>
            <a:r>
              <a:rPr lang="en-US" dirty="0"/>
              <a:t>The acceleration formulation becomes: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or in matrix form: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93</a:t>
            </a:fld>
            <a:endParaRPr lang="en-US"/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1418645" y="2790842"/>
          <a:ext cx="5674783" cy="125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431640" progId="Equation.DSMT4">
                  <p:embed/>
                </p:oleObj>
              </mc:Choice>
              <mc:Fallback>
                <p:oleObj name="Equation" r:id="rId2" imgW="1942920" imgH="431640" progId="Equation.DSMT4">
                  <p:embed/>
                  <p:pic>
                    <p:nvPicPr>
                      <p:cNvPr id="1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645" y="2790842"/>
                        <a:ext cx="5674783" cy="1255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1" name="Object 7"/>
          <p:cNvGraphicFramePr>
            <a:graphicFrameLocks noChangeAspect="1"/>
          </p:cNvGraphicFramePr>
          <p:nvPr/>
        </p:nvGraphicFramePr>
        <p:xfrm>
          <a:off x="1375835" y="4978404"/>
          <a:ext cx="6460067" cy="1259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431640" progId="Equation.DSMT4">
                  <p:embed/>
                </p:oleObj>
              </mc:Choice>
              <mc:Fallback>
                <p:oleObj name="Equation" r:id="rId4" imgW="2209680" imgH="431640" progId="Equation.DSMT4">
                  <p:embed/>
                  <p:pic>
                    <p:nvPicPr>
                      <p:cNvPr id="297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835" y="4978404"/>
                        <a:ext cx="6460067" cy="1259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Recursive Formulation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example of a recursive formulation</a:t>
            </a:r>
          </a:p>
          <a:p>
            <a:pPr lvl="1"/>
            <a:r>
              <a:rPr lang="en-US" dirty="0"/>
              <a:t>Note that the example formulation here is designed to be easy to understand. </a:t>
            </a:r>
          </a:p>
          <a:p>
            <a:pPr lvl="1"/>
            <a:r>
              <a:rPr lang="en-US" dirty="0"/>
              <a:t>The recursive formulation used in RecurDyn is more complex.</a:t>
            </a:r>
          </a:p>
          <a:p>
            <a:pPr lvl="2"/>
            <a:r>
              <a:rPr lang="en-US" dirty="0"/>
              <a:t>RecurDyn’s recursive formulation involves many optimizations that enable it to be computed much faster.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5" name="Picture 4" descr="4 bar mech re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42" y="4556812"/>
            <a:ext cx="5340824" cy="1477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5933" y="55330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9316" y="4562526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853" y="5536068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 3</a:t>
            </a:r>
          </a:p>
        </p:txBody>
      </p:sp>
      <p:pic>
        <p:nvPicPr>
          <p:cNvPr id="9" name="Picture 8" descr="4 bar mech open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56" y="4522283"/>
            <a:ext cx="2981218" cy="21709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80063" y="5715002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10225" y="4362358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57221" y="4635313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18488" y="5390490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31873" y="4419983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1407" y="5393525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6743" y="499015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26269" y="553910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11107" y="4577693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2525" y="458679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4414" y="556943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98865" y="5608858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Recursive Formulation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example of a recursive formulation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5" name="Picture 4" descr="4 bar mech re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26" y="4686316"/>
            <a:ext cx="5340824" cy="1477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9617" y="566253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33002" y="4692032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52536" y="5665573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 3</a:t>
            </a:r>
          </a:p>
        </p:txBody>
      </p:sp>
      <p:pic>
        <p:nvPicPr>
          <p:cNvPr id="9" name="Picture 8" descr="4 bar mech open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883" y="1764668"/>
            <a:ext cx="2981218" cy="21709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98093" y="2957386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28254" y="1604741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75250" y="1877697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6515" y="2805745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8999" y="2299261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69435" y="2635908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40425" y="511966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89953" y="566860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74789" y="4707196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76210" y="471629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58096" y="5698935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262550" y="5738361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aphicFrame>
        <p:nvGraphicFramePr>
          <p:cNvPr id="299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780044"/>
              </p:ext>
            </p:extLst>
          </p:nvPr>
        </p:nvGraphicFramePr>
        <p:xfrm>
          <a:off x="1191770" y="2520272"/>
          <a:ext cx="2390082" cy="355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1574640" progId="Equation.DSMT4">
                  <p:embed/>
                </p:oleObj>
              </mc:Choice>
              <mc:Fallback>
                <p:oleObj name="Equation" r:id="rId4" imgW="1054080" imgH="1574640" progId="Equation.DSMT4">
                  <p:embed/>
                  <p:pic>
                    <p:nvPicPr>
                      <p:cNvPr id="299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770" y="2520272"/>
                        <a:ext cx="2390082" cy="3551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885371" y="342747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2912" y="2056637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11392" y="147736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5913" y="1584281"/>
            <a:ext cx="358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body position to joint position relationship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Recursive Formulation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body velocity to joint velocity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96</a:t>
            </a:fld>
            <a:endParaRPr lang="en-US"/>
          </a:p>
        </p:txBody>
      </p:sp>
      <p:graphicFrame>
        <p:nvGraphicFramePr>
          <p:cNvPr id="301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22683"/>
              </p:ext>
            </p:extLst>
          </p:nvPr>
        </p:nvGraphicFramePr>
        <p:xfrm>
          <a:off x="1148192" y="1881559"/>
          <a:ext cx="3377045" cy="439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1663560" progId="Equation.DSMT4">
                  <p:embed/>
                </p:oleObj>
              </mc:Choice>
              <mc:Fallback>
                <p:oleObj name="Equation" r:id="rId2" imgW="1269720" imgH="1663560" progId="Equation.DSMT4">
                  <p:embed/>
                  <p:pic>
                    <p:nvPicPr>
                      <p:cNvPr id="301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192" y="1881559"/>
                        <a:ext cx="3377045" cy="4398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Recursive Formulation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46630"/>
            <a:ext cx="11830049" cy="5030332"/>
          </a:xfrm>
        </p:spPr>
        <p:txBody>
          <a:bodyPr/>
          <a:lstStyle/>
          <a:p>
            <a:r>
              <a:rPr lang="en-US" dirty="0"/>
              <a:t>Converting the velocity relationship into a matrix-vector multiplication</a:t>
            </a:r>
          </a:p>
          <a:p>
            <a:pPr lvl="1"/>
            <a:r>
              <a:rPr lang="en-US" dirty="0"/>
              <a:t>Examining the equations of the velocity relationship, it is possible to rewrite them as a series of matrix-vector multiplications.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97</a:t>
            </a:fld>
            <a:endParaRPr lang="en-US"/>
          </a:p>
        </p:txBody>
      </p:sp>
      <p:graphicFrame>
        <p:nvGraphicFramePr>
          <p:cNvPr id="302082" name="Object 2"/>
          <p:cNvGraphicFramePr>
            <a:graphicFrameLocks noChangeAspect="1"/>
          </p:cNvGraphicFramePr>
          <p:nvPr/>
        </p:nvGraphicFramePr>
        <p:xfrm>
          <a:off x="4252795" y="3499641"/>
          <a:ext cx="5246048" cy="2743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1155600" progId="Equation.DSMT4">
                  <p:embed/>
                </p:oleObj>
              </mc:Choice>
              <mc:Fallback>
                <p:oleObj name="Equation" r:id="rId2" imgW="2197080" imgH="1155600" progId="Equation.DSMT4">
                  <p:embed/>
                  <p:pic>
                    <p:nvPicPr>
                      <p:cNvPr id="302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795" y="3499641"/>
                        <a:ext cx="5246048" cy="2743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917646"/>
              </p:ext>
            </p:extLst>
          </p:nvPr>
        </p:nvGraphicFramePr>
        <p:xfrm>
          <a:off x="4252795" y="6147129"/>
          <a:ext cx="1189567" cy="516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177480" progId="Equation.DSMT4">
                  <p:embed/>
                </p:oleObj>
              </mc:Choice>
              <mc:Fallback>
                <p:oleObj name="Equation" r:id="rId4" imgW="406080" imgH="177480" progId="Equation.DSMT4">
                  <p:embed/>
                  <p:pic>
                    <p:nvPicPr>
                      <p:cNvPr id="302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795" y="6147129"/>
                        <a:ext cx="1189567" cy="516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927287"/>
              </p:ext>
            </p:extLst>
          </p:nvPr>
        </p:nvGraphicFramePr>
        <p:xfrm>
          <a:off x="1082439" y="3285975"/>
          <a:ext cx="2433976" cy="3170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1663560" progId="Equation.DSMT4">
                  <p:embed/>
                </p:oleObj>
              </mc:Choice>
              <mc:Fallback>
                <p:oleObj name="Equation" r:id="rId6" imgW="1269720" imgH="1663560" progId="Equation.DSMT4">
                  <p:embed/>
                  <p:pic>
                    <p:nvPicPr>
                      <p:cNvPr id="302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439" y="3285975"/>
                        <a:ext cx="2433976" cy="3170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Recursive Formulation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the matrix re-arrangement of the velocity equations: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98</a:t>
            </a:fld>
            <a:endParaRPr lang="en-US"/>
          </a:p>
        </p:txBody>
      </p:sp>
      <p:graphicFrame>
        <p:nvGraphicFramePr>
          <p:cNvPr id="303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098968"/>
              </p:ext>
            </p:extLst>
          </p:nvPr>
        </p:nvGraphicFramePr>
        <p:xfrm>
          <a:off x="717433" y="2891371"/>
          <a:ext cx="3888317" cy="197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927000" progId="Equation.DSMT4">
                  <p:embed/>
                </p:oleObj>
              </mc:Choice>
              <mc:Fallback>
                <p:oleObj name="Equation" r:id="rId2" imgW="1815840" imgH="927000" progId="Equation.DSMT4">
                  <p:embed/>
                  <p:pic>
                    <p:nvPicPr>
                      <p:cNvPr id="303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433" y="2891371"/>
                        <a:ext cx="3888317" cy="1976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246314"/>
              </p:ext>
            </p:extLst>
          </p:nvPr>
        </p:nvGraphicFramePr>
        <p:xfrm>
          <a:off x="1674773" y="5251325"/>
          <a:ext cx="1339849" cy="516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177480" progId="Equation.DSMT4">
                  <p:embed/>
                </p:oleObj>
              </mc:Choice>
              <mc:Fallback>
                <p:oleObj name="Equation" r:id="rId4" imgW="457200" imgH="177480" progId="Equation.DSMT4">
                  <p:embed/>
                  <p:pic>
                    <p:nvPicPr>
                      <p:cNvPr id="303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773" y="5251325"/>
                        <a:ext cx="1339849" cy="516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24078"/>
              </p:ext>
            </p:extLst>
          </p:nvPr>
        </p:nvGraphicFramePr>
        <p:xfrm>
          <a:off x="5095908" y="3143255"/>
          <a:ext cx="3498851" cy="1621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8000" imgH="761760" progId="Equation.DSMT4">
                  <p:embed/>
                </p:oleObj>
              </mc:Choice>
              <mc:Fallback>
                <p:oleObj name="Equation" r:id="rId6" imgW="1638000" imgH="761760" progId="Equation.DSMT4">
                  <p:embed/>
                  <p:pic>
                    <p:nvPicPr>
                      <p:cNvPr id="303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908" y="3143255"/>
                        <a:ext cx="3498851" cy="1621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230339"/>
              </p:ext>
            </p:extLst>
          </p:nvPr>
        </p:nvGraphicFramePr>
        <p:xfrm>
          <a:off x="6013502" y="5223745"/>
          <a:ext cx="1375834" cy="516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177480" progId="Equation.DSMT4">
                  <p:embed/>
                </p:oleObj>
              </mc:Choice>
              <mc:Fallback>
                <p:oleObj name="Equation" r:id="rId8" imgW="469800" imgH="177480" progId="Equation.DSMT4">
                  <p:embed/>
                  <p:pic>
                    <p:nvPicPr>
                      <p:cNvPr id="303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502" y="5223745"/>
                        <a:ext cx="1375834" cy="516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56359"/>
              </p:ext>
            </p:extLst>
          </p:nvPr>
        </p:nvGraphicFramePr>
        <p:xfrm>
          <a:off x="9084917" y="3305649"/>
          <a:ext cx="2292350" cy="1221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680" imgH="571320" progId="Equation.DSMT4">
                  <p:embed/>
                </p:oleObj>
              </mc:Choice>
              <mc:Fallback>
                <p:oleObj name="Equation" r:id="rId10" imgW="1066680" imgH="571320" progId="Equation.DSMT4">
                  <p:embed/>
                  <p:pic>
                    <p:nvPicPr>
                      <p:cNvPr id="303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4917" y="3305649"/>
                        <a:ext cx="2292350" cy="12213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088746"/>
              </p:ext>
            </p:extLst>
          </p:nvPr>
        </p:nvGraphicFramePr>
        <p:xfrm>
          <a:off x="9385100" y="5040237"/>
          <a:ext cx="1263650" cy="516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40" imgH="177480" progId="Equation.DSMT4">
                  <p:embed/>
                </p:oleObj>
              </mc:Choice>
              <mc:Fallback>
                <p:oleObj name="Equation" r:id="rId12" imgW="431640" imgH="177480" progId="Equation.DSMT4">
                  <p:embed/>
                  <p:pic>
                    <p:nvPicPr>
                      <p:cNvPr id="303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5100" y="5040237"/>
                        <a:ext cx="1263650" cy="516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Example Velocity Relationship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6629"/>
            <a:ext cx="11443606" cy="54091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Finally, the velocity relationship can be written as a matrix-vector product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High performance recursive formulations have much more computationally inexpensive forms of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/>
              <a:t> matrix.</a:t>
            </a:r>
          </a:p>
          <a:p>
            <a:pPr lvl="2"/>
            <a:r>
              <a:rPr lang="en-US" dirty="0"/>
              <a:t>But many modifications are required for this.</a:t>
            </a:r>
          </a:p>
          <a:p>
            <a:pPr lvl="2"/>
            <a:r>
              <a:rPr lang="en-US" dirty="0"/>
              <a:t>For example, all body velocities are expressed in their body reference frames.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99</a:t>
            </a:fld>
            <a:endParaRPr lang="en-US"/>
          </a:p>
        </p:txBody>
      </p:sp>
      <p:graphicFrame>
        <p:nvGraphicFramePr>
          <p:cNvPr id="304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239817"/>
              </p:ext>
            </p:extLst>
          </p:nvPr>
        </p:nvGraphicFramePr>
        <p:xfrm>
          <a:off x="936181" y="2901852"/>
          <a:ext cx="1411816" cy="202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698400" progId="Equation.DSMT4">
                  <p:embed/>
                </p:oleObj>
              </mc:Choice>
              <mc:Fallback>
                <p:oleObj name="Equation" r:id="rId2" imgW="482400" imgH="698400" progId="Equation.DSMT4">
                  <p:embed/>
                  <p:pic>
                    <p:nvPicPr>
                      <p:cNvPr id="304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81" y="2901852"/>
                        <a:ext cx="1411816" cy="2029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716632"/>
              </p:ext>
            </p:extLst>
          </p:nvPr>
        </p:nvGraphicFramePr>
        <p:xfrm>
          <a:off x="4603787" y="2901848"/>
          <a:ext cx="2154767" cy="516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177480" progId="Equation.DSMT4">
                  <p:embed/>
                </p:oleObj>
              </mc:Choice>
              <mc:Fallback>
                <p:oleObj name="Equation" r:id="rId4" imgW="736560" imgH="177480" progId="Equation.DSMT4">
                  <p:embed/>
                  <p:pic>
                    <p:nvPicPr>
                      <p:cNvPr id="304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87" y="2901848"/>
                        <a:ext cx="2154767" cy="516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414748"/>
              </p:ext>
            </p:extLst>
          </p:nvPr>
        </p:nvGraphicFramePr>
        <p:xfrm>
          <a:off x="9364454" y="2901853"/>
          <a:ext cx="1039284" cy="47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164880" progId="Equation.DSMT4">
                  <p:embed/>
                </p:oleObj>
              </mc:Choice>
              <mc:Fallback>
                <p:oleObj name="Equation" r:id="rId6" imgW="355320" imgH="164880" progId="Equation.DSMT4">
                  <p:embed/>
                  <p:pic>
                    <p:nvPicPr>
                      <p:cNvPr id="304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4454" y="2901853"/>
                        <a:ext cx="1039284" cy="478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173" y="1921929"/>
            <a:ext cx="2210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reduction equation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568" y="1921929"/>
            <a:ext cx="299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Combining reduction equations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49321" y="1921929"/>
            <a:ext cx="3542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body velocity - joint velocity relationship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197500</TotalTime>
  <Words>4693</Words>
  <Application>Microsoft Office PowerPoint</Application>
  <PresentationFormat>와이드스크린</PresentationFormat>
  <Paragraphs>974</Paragraphs>
  <Slides>102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102</vt:i4>
      </vt:variant>
    </vt:vector>
  </HeadingPairs>
  <TitlesOfParts>
    <vt:vector size="111" baseType="lpstr">
      <vt:lpstr>맑은 고딕</vt:lpstr>
      <vt:lpstr>Arial</vt:lpstr>
      <vt:lpstr>Calibri</vt:lpstr>
      <vt:lpstr>Calibri Light</vt:lpstr>
      <vt:lpstr>Cambria Math</vt:lpstr>
      <vt:lpstr>Times New Roman</vt:lpstr>
      <vt:lpstr>Custom Design</vt:lpstr>
      <vt:lpstr>Office Theme</vt:lpstr>
      <vt:lpstr>Equation</vt:lpstr>
      <vt:lpstr>Introduction of Math of MBD</vt:lpstr>
      <vt:lpstr>Overview</vt:lpstr>
      <vt:lpstr>Presentation Parts</vt:lpstr>
      <vt:lpstr>Part 1:</vt:lpstr>
      <vt:lpstr>Body Dynamics</vt:lpstr>
      <vt:lpstr>In this Seminar, 2D Only</vt:lpstr>
      <vt:lpstr>Body Dynamics</vt:lpstr>
      <vt:lpstr>What is MBD?</vt:lpstr>
      <vt:lpstr>Rigid Body Dynamics</vt:lpstr>
      <vt:lpstr>Rigid Body Dynamics</vt:lpstr>
      <vt:lpstr>Rigid Body Dynamics</vt:lpstr>
      <vt:lpstr>Net Force Vector</vt:lpstr>
      <vt:lpstr>Necessity of Forces</vt:lpstr>
      <vt:lpstr>What is MBD?</vt:lpstr>
      <vt:lpstr>Body Connections</vt:lpstr>
      <vt:lpstr>Body Connections</vt:lpstr>
      <vt:lpstr>Rigid Joints</vt:lpstr>
      <vt:lpstr>Rigid Joints</vt:lpstr>
      <vt:lpstr>MBD System of Equations</vt:lpstr>
      <vt:lpstr>System Force Vector f</vt:lpstr>
      <vt:lpstr>Elastic vs Constraint Connection Formulations</vt:lpstr>
      <vt:lpstr>Connection Force General Concepts</vt:lpstr>
      <vt:lpstr>Global Position of a Point on a Body</vt:lpstr>
      <vt:lpstr>Global Position of a Point on a Body</vt:lpstr>
      <vt:lpstr>Global Position of a Point on a Body</vt:lpstr>
      <vt:lpstr>Global Position of a Point on a Body</vt:lpstr>
      <vt:lpstr>Global Position of a Point on a Body</vt:lpstr>
      <vt:lpstr>Derivatives, Vectors, and Matrices</vt:lpstr>
      <vt:lpstr>Derivatives, Vectors, and Matrices</vt:lpstr>
      <vt:lpstr>Derivatives, Vectors, and Matrices</vt:lpstr>
      <vt:lpstr>Derivatives of Points on Bodies</vt:lpstr>
      <vt:lpstr>Derivatives of Points on Bodies</vt:lpstr>
      <vt:lpstr>Derivatives of Points on Bodies</vt:lpstr>
      <vt:lpstr>Derivatives of Points on Bodies</vt:lpstr>
      <vt:lpstr>Transformation of Element Forces to Body Forces</vt:lpstr>
      <vt:lpstr>Transformation of Element Forces to Body Forces</vt:lpstr>
      <vt:lpstr>Transformation of Element Forces to Body Forces</vt:lpstr>
      <vt:lpstr>Reminder</vt:lpstr>
      <vt:lpstr>System Force Vector Summation</vt:lpstr>
      <vt:lpstr>Connection Elements</vt:lpstr>
      <vt:lpstr>Elastic Connection Elements</vt:lpstr>
      <vt:lpstr>Elastic Connection Elements</vt:lpstr>
      <vt:lpstr>Elastic Connection Elements</vt:lpstr>
      <vt:lpstr>Elastic Connection Elements</vt:lpstr>
      <vt:lpstr>Elastic Connection Elements</vt:lpstr>
      <vt:lpstr>Elastic Connection Element Force Transformation</vt:lpstr>
      <vt:lpstr>Elastic Connection Element Force Transformation</vt:lpstr>
      <vt:lpstr>Elastic Element Example: Bushing</vt:lpstr>
      <vt:lpstr>Bushing Gap Function</vt:lpstr>
      <vt:lpstr>Bushing Element Force</vt:lpstr>
      <vt:lpstr>Bushing Element Body Forces</vt:lpstr>
      <vt:lpstr>Bushing Body Forces from Derivative of φ</vt:lpstr>
      <vt:lpstr>Bushing Body Forces from Derivative of φ</vt:lpstr>
      <vt:lpstr>Elastic Body Force From Derivative of φ</vt:lpstr>
      <vt:lpstr>Elastic Body Force From Derivative of φ</vt:lpstr>
      <vt:lpstr>Elastic Body Forces in System Acceleration </vt:lpstr>
      <vt:lpstr>Elastic Force Complete</vt:lpstr>
      <vt:lpstr>Rigid Joint Constraint Forces</vt:lpstr>
      <vt:lpstr>Rigid Joint Constraint Forces</vt:lpstr>
      <vt:lpstr>Rigid Joint Constraint Forces</vt:lpstr>
      <vt:lpstr>Constraint Force Differences from Elastic Forces</vt:lpstr>
      <vt:lpstr>Constraint Force Differences from Elastic Forces</vt:lpstr>
      <vt:lpstr>Constraint Force Differences from Elastic Forces</vt:lpstr>
      <vt:lpstr>Constraint Forces in Acceleration</vt:lpstr>
      <vt:lpstr>Constraint Example: Revolute Joint</vt:lpstr>
      <vt:lpstr>Constraint: Revolute Joint</vt:lpstr>
      <vt:lpstr>Constraint: Revolute Joint Body Forces</vt:lpstr>
      <vt:lpstr>Another Constraint Example</vt:lpstr>
      <vt:lpstr>Systems of Constraints</vt:lpstr>
      <vt:lpstr>Systems of Constraints</vt:lpstr>
      <vt:lpstr>Derivatives of System Constraint Vector</vt:lpstr>
      <vt:lpstr>Additional Constraint Equations</vt:lpstr>
      <vt:lpstr>Additional Constraint Equations</vt:lpstr>
      <vt:lpstr>Additional Constraint Equations for Acceleration</vt:lpstr>
      <vt:lpstr>Gap Function as Function of Time</vt:lpstr>
      <vt:lpstr>Gap Function as Function of Time</vt:lpstr>
      <vt:lpstr>Derivatives of Gap Function</vt:lpstr>
      <vt:lpstr>Derivatives of Gap Function</vt:lpstr>
      <vt:lpstr>Derivatives of Gap Function</vt:lpstr>
      <vt:lpstr>Derivatives of Gap Function </vt:lpstr>
      <vt:lpstr>Derivatives of Gap Function</vt:lpstr>
      <vt:lpstr>Derivatives of Gap Function</vt:lpstr>
      <vt:lpstr>Final Form for Acceleration</vt:lpstr>
      <vt:lpstr>Final Form for Acceleration</vt:lpstr>
      <vt:lpstr>Recursive Formulations</vt:lpstr>
      <vt:lpstr>Recursive Formulations</vt:lpstr>
      <vt:lpstr>Recursive Formulation Degrees of Freedom</vt:lpstr>
      <vt:lpstr>Recursive Formulations Body to Joint Relations</vt:lpstr>
      <vt:lpstr>Recursive Formulations</vt:lpstr>
      <vt:lpstr>Recursive Formulations</vt:lpstr>
      <vt:lpstr>Recursive Formulations</vt:lpstr>
      <vt:lpstr>Recursive Formulations</vt:lpstr>
      <vt:lpstr>Recursive Formulation Final Equations of Motion</vt:lpstr>
      <vt:lpstr>Simple Recursive Formulation Example</vt:lpstr>
      <vt:lpstr>Simple Recursive Formulation Example</vt:lpstr>
      <vt:lpstr>Simple Recursive Formulation Example</vt:lpstr>
      <vt:lpstr>Simple Recursive Formulation Example</vt:lpstr>
      <vt:lpstr>Simple Recursive Formulation Example</vt:lpstr>
      <vt:lpstr>Recursive Example Velocity Relationship Form</vt:lpstr>
      <vt:lpstr>Constraint Complexities</vt:lpstr>
      <vt:lpstr>Constraint Complexities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Sanborn</dc:creator>
  <cp:lastModifiedBy>Taero Cha</cp:lastModifiedBy>
  <cp:revision>8606</cp:revision>
  <dcterms:created xsi:type="dcterms:W3CDTF">2016-04-07T23:41:01Z</dcterms:created>
  <dcterms:modified xsi:type="dcterms:W3CDTF">2022-09-01T02:30:15Z</dcterms:modified>
</cp:coreProperties>
</file>