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6" r:id="rId2"/>
  </p:sldMasterIdLst>
  <p:notesMasterIdLst>
    <p:notesMasterId r:id="rId125"/>
  </p:notesMasterIdLst>
  <p:sldIdLst>
    <p:sldId id="256" r:id="rId3"/>
    <p:sldId id="863" r:id="rId4"/>
    <p:sldId id="909" r:id="rId5"/>
    <p:sldId id="864" r:id="rId6"/>
    <p:sldId id="914" r:id="rId7"/>
    <p:sldId id="915" r:id="rId8"/>
    <p:sldId id="1007" r:id="rId9"/>
    <p:sldId id="1008" r:id="rId10"/>
    <p:sldId id="1009" r:id="rId11"/>
    <p:sldId id="1086" r:id="rId12"/>
    <p:sldId id="1087" r:id="rId13"/>
    <p:sldId id="917" r:id="rId14"/>
    <p:sldId id="1090" r:id="rId15"/>
    <p:sldId id="1012" r:id="rId16"/>
    <p:sldId id="1014" r:id="rId17"/>
    <p:sldId id="1010" r:id="rId18"/>
    <p:sldId id="932" r:id="rId19"/>
    <p:sldId id="1011" r:id="rId20"/>
    <p:sldId id="935" r:id="rId21"/>
    <p:sldId id="934" r:id="rId22"/>
    <p:sldId id="1019" r:id="rId23"/>
    <p:sldId id="1013" r:id="rId24"/>
    <p:sldId id="924" r:id="rId25"/>
    <p:sldId id="1020" r:id="rId26"/>
    <p:sldId id="925" r:id="rId27"/>
    <p:sldId id="929" r:id="rId28"/>
    <p:sldId id="937" r:id="rId29"/>
    <p:sldId id="938" r:id="rId30"/>
    <p:sldId id="939" r:id="rId31"/>
    <p:sldId id="940" r:id="rId32"/>
    <p:sldId id="944" r:id="rId33"/>
    <p:sldId id="941" r:id="rId34"/>
    <p:sldId id="943" r:id="rId35"/>
    <p:sldId id="948" r:id="rId36"/>
    <p:sldId id="946" r:id="rId37"/>
    <p:sldId id="1088" r:id="rId38"/>
    <p:sldId id="951" r:id="rId39"/>
    <p:sldId id="1036" r:id="rId40"/>
    <p:sldId id="952" r:id="rId41"/>
    <p:sldId id="954" r:id="rId42"/>
    <p:sldId id="957" r:id="rId43"/>
    <p:sldId id="970" r:id="rId44"/>
    <p:sldId id="1089" r:id="rId45"/>
    <p:sldId id="959" r:id="rId46"/>
    <p:sldId id="1037" r:id="rId47"/>
    <p:sldId id="960" r:id="rId48"/>
    <p:sldId id="1038" r:id="rId49"/>
    <p:sldId id="967" r:id="rId50"/>
    <p:sldId id="1091" r:id="rId51"/>
    <p:sldId id="968" r:id="rId52"/>
    <p:sldId id="966" r:id="rId53"/>
    <p:sldId id="964" r:id="rId54"/>
    <p:sldId id="971" r:id="rId55"/>
    <p:sldId id="1039" r:id="rId56"/>
    <p:sldId id="961" r:id="rId57"/>
    <p:sldId id="972" r:id="rId58"/>
    <p:sldId id="974" r:id="rId59"/>
    <p:sldId id="975" r:id="rId60"/>
    <p:sldId id="1040" r:id="rId61"/>
    <p:sldId id="962" r:id="rId62"/>
    <p:sldId id="978" r:id="rId63"/>
    <p:sldId id="963" r:id="rId64"/>
    <p:sldId id="979" r:id="rId65"/>
    <p:sldId id="1041" r:id="rId66"/>
    <p:sldId id="1042" r:id="rId67"/>
    <p:sldId id="981" r:id="rId68"/>
    <p:sldId id="982" r:id="rId69"/>
    <p:sldId id="984" r:id="rId70"/>
    <p:sldId id="985" r:id="rId71"/>
    <p:sldId id="1092" r:id="rId72"/>
    <p:sldId id="1050" r:id="rId73"/>
    <p:sldId id="1053" r:id="rId74"/>
    <p:sldId id="1054" r:id="rId75"/>
    <p:sldId id="1055" r:id="rId76"/>
    <p:sldId id="1058" r:id="rId77"/>
    <p:sldId id="1056" r:id="rId78"/>
    <p:sldId id="986" r:id="rId79"/>
    <p:sldId id="1043" r:id="rId80"/>
    <p:sldId id="989" r:id="rId81"/>
    <p:sldId id="1093" r:id="rId82"/>
    <p:sldId id="1044" r:id="rId83"/>
    <p:sldId id="991" r:id="rId84"/>
    <p:sldId id="990" r:id="rId85"/>
    <p:sldId id="992" r:id="rId86"/>
    <p:sldId id="1047" r:id="rId87"/>
    <p:sldId id="993" r:id="rId88"/>
    <p:sldId id="994" r:id="rId89"/>
    <p:sldId id="996" r:id="rId90"/>
    <p:sldId id="1048" r:id="rId91"/>
    <p:sldId id="995" r:id="rId92"/>
    <p:sldId id="1000" r:id="rId93"/>
    <p:sldId id="1049" r:id="rId94"/>
    <p:sldId id="997" r:id="rId95"/>
    <p:sldId id="999" r:id="rId96"/>
    <p:sldId id="1001" r:id="rId97"/>
    <p:sldId id="1059" r:id="rId98"/>
    <p:sldId id="1060" r:id="rId99"/>
    <p:sldId id="1002" r:id="rId100"/>
    <p:sldId id="1094" r:id="rId101"/>
    <p:sldId id="1061" r:id="rId102"/>
    <p:sldId id="1062" r:id="rId103"/>
    <p:sldId id="1025" r:id="rId104"/>
    <p:sldId id="1027" r:id="rId105"/>
    <p:sldId id="1026" r:id="rId106"/>
    <p:sldId id="1029" r:id="rId107"/>
    <p:sldId id="1080" r:id="rId108"/>
    <p:sldId id="1095" r:id="rId109"/>
    <p:sldId id="1081" r:id="rId110"/>
    <p:sldId id="1096" r:id="rId111"/>
    <p:sldId id="1082" r:id="rId112"/>
    <p:sldId id="1085" r:id="rId113"/>
    <p:sldId id="1097" r:id="rId114"/>
    <p:sldId id="1084" r:id="rId115"/>
    <p:sldId id="1064" r:id="rId116"/>
    <p:sldId id="1069" r:id="rId117"/>
    <p:sldId id="1072" r:id="rId118"/>
    <p:sldId id="1074" r:id="rId119"/>
    <p:sldId id="1078" r:id="rId120"/>
    <p:sldId id="1098" r:id="rId121"/>
    <p:sldId id="1099" r:id="rId122"/>
    <p:sldId id="1079" r:id="rId123"/>
    <p:sldId id="854" r:id="rId124"/>
  </p:sldIdLst>
  <p:sldSz cx="12192000" cy="6858000"/>
  <p:notesSz cx="6858000" cy="9144000"/>
  <p:defaultTextStyle>
    <a:defPPr>
      <a:defRPr lang="en-US"/>
    </a:defPPr>
    <a:lvl1pPr marL="0" algn="l" defTabSz="586130" rtl="0" eaLnBrk="1" latinLnBrk="0" hangingPunct="1">
      <a:defRPr sz="2308" kern="1200">
        <a:solidFill>
          <a:schemeClr val="tx1"/>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784"/>
    <a:srgbClr val="000BE4"/>
    <a:srgbClr val="06F600"/>
    <a:srgbClr val="F347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5E3BC0-6635-4809-A6DA-9A84F56E47B9}" v="6" dt="2022-04-12T03:02:41.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94660"/>
  </p:normalViewPr>
  <p:slideViewPr>
    <p:cSldViewPr snapToGrid="0">
      <p:cViewPr varScale="1">
        <p:scale>
          <a:sx n="63" d="100"/>
          <a:sy n="63" d="100"/>
        </p:scale>
        <p:origin x="90" y="1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microsoft.com/office/2015/10/relationships/revisionInfo" Target="revisionInfo.xml"/><Relationship Id="rId61" Type="http://schemas.openxmlformats.org/officeDocument/2006/relationships/slide" Target="slides/slide59.xml"/><Relationship Id="rId82" Type="http://schemas.openxmlformats.org/officeDocument/2006/relationships/slide" Target="slides/slide8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다미" userId="11734197-7bda-499f-a8e0-46d35afec1e1" providerId="ADAL" clId="{C45E3BC0-6635-4809-A6DA-9A84F56E47B9}"/>
    <pc:docChg chg="modMainMaster">
      <pc:chgData name="김다미" userId="11734197-7bda-499f-a8e0-46d35afec1e1" providerId="ADAL" clId="{C45E3BC0-6635-4809-A6DA-9A84F56E47B9}" dt="2022-04-12T03:02:41.252" v="5"/>
      <pc:docMkLst>
        <pc:docMk/>
      </pc:docMkLst>
      <pc:sldMasterChg chg="addSp delSp modSp">
        <pc:chgData name="김다미" userId="11734197-7bda-499f-a8e0-46d35afec1e1" providerId="ADAL" clId="{C45E3BC0-6635-4809-A6DA-9A84F56E47B9}" dt="2022-04-12T03:02:22.244" v="1" actId="478"/>
        <pc:sldMasterMkLst>
          <pc:docMk/>
          <pc:sldMasterMk cId="2007306325" sldId="2147483660"/>
        </pc:sldMasterMkLst>
        <pc:picChg chg="del">
          <ac:chgData name="김다미" userId="11734197-7bda-499f-a8e0-46d35afec1e1" providerId="ADAL" clId="{C45E3BC0-6635-4809-A6DA-9A84F56E47B9}" dt="2022-04-12T03:02:22.244" v="1" actId="478"/>
          <ac:picMkLst>
            <pc:docMk/>
            <pc:sldMasterMk cId="2007306325" sldId="2147483660"/>
            <ac:picMk id="7" creationId="{00000000-0000-0000-0000-000000000000}"/>
          </ac:picMkLst>
        </pc:picChg>
        <pc:picChg chg="add mod">
          <ac:chgData name="김다미" userId="11734197-7bda-499f-a8e0-46d35afec1e1" providerId="ADAL" clId="{C45E3BC0-6635-4809-A6DA-9A84F56E47B9}" dt="2022-04-12T03:02:18.296" v="0"/>
          <ac:picMkLst>
            <pc:docMk/>
            <pc:sldMasterMk cId="2007306325" sldId="2147483660"/>
            <ac:picMk id="9" creationId="{56A27321-80C6-45C1-B1FF-3C0FFD5AD8C4}"/>
          </ac:picMkLst>
        </pc:picChg>
      </pc:sldMasterChg>
      <pc:sldMasterChg chg="modSldLayout">
        <pc:chgData name="김다미" userId="11734197-7bda-499f-a8e0-46d35afec1e1" providerId="ADAL" clId="{C45E3BC0-6635-4809-A6DA-9A84F56E47B9}" dt="2022-04-12T03:02:41.252" v="5"/>
        <pc:sldMasterMkLst>
          <pc:docMk/>
          <pc:sldMasterMk cId="3928239482" sldId="2147483663"/>
        </pc:sldMasterMkLst>
        <pc:sldLayoutChg chg="addSp delSp modSp">
          <pc:chgData name="김다미" userId="11734197-7bda-499f-a8e0-46d35afec1e1" providerId="ADAL" clId="{C45E3BC0-6635-4809-A6DA-9A84F56E47B9}" dt="2022-04-12T03:02:41.252" v="5"/>
          <pc:sldLayoutMkLst>
            <pc:docMk/>
            <pc:sldMasterMk cId="3928239482" sldId="2147483663"/>
            <pc:sldLayoutMk cId="2717976153" sldId="2147483661"/>
          </pc:sldLayoutMkLst>
          <pc:picChg chg="del">
            <ac:chgData name="김다미" userId="11734197-7bda-499f-a8e0-46d35afec1e1" providerId="ADAL" clId="{C45E3BC0-6635-4809-A6DA-9A84F56E47B9}" dt="2022-04-12T03:02:35.306" v="2" actId="478"/>
            <ac:picMkLst>
              <pc:docMk/>
              <pc:sldMasterMk cId="3928239482" sldId="2147483663"/>
              <pc:sldLayoutMk cId="2717976153" sldId="2147483661"/>
              <ac:picMk id="7" creationId="{00000000-0000-0000-0000-000000000000}"/>
            </ac:picMkLst>
          </pc:picChg>
          <pc:picChg chg="del">
            <ac:chgData name="김다미" userId="11734197-7bda-499f-a8e0-46d35afec1e1" providerId="ADAL" clId="{C45E3BC0-6635-4809-A6DA-9A84F56E47B9}" dt="2022-04-12T03:02:40.979" v="4" actId="478"/>
            <ac:picMkLst>
              <pc:docMk/>
              <pc:sldMasterMk cId="3928239482" sldId="2147483663"/>
              <pc:sldLayoutMk cId="2717976153" sldId="2147483661"/>
              <ac:picMk id="8" creationId="{00000000-0000-0000-0000-000000000000}"/>
            </ac:picMkLst>
          </pc:picChg>
          <pc:picChg chg="add mod">
            <ac:chgData name="김다미" userId="11734197-7bda-499f-a8e0-46d35afec1e1" providerId="ADAL" clId="{C45E3BC0-6635-4809-A6DA-9A84F56E47B9}" dt="2022-04-12T03:02:35.567" v="3"/>
            <ac:picMkLst>
              <pc:docMk/>
              <pc:sldMasterMk cId="3928239482" sldId="2147483663"/>
              <pc:sldLayoutMk cId="2717976153" sldId="2147483661"/>
              <ac:picMk id="11" creationId="{48F46F96-865E-45DA-BAD2-145304C67FCB}"/>
            </ac:picMkLst>
          </pc:picChg>
          <pc:picChg chg="add mod">
            <ac:chgData name="김다미" userId="11734197-7bda-499f-a8e0-46d35afec1e1" providerId="ADAL" clId="{C45E3BC0-6635-4809-A6DA-9A84F56E47B9}" dt="2022-04-12T03:02:41.252" v="5"/>
            <ac:picMkLst>
              <pc:docMk/>
              <pc:sldMasterMk cId="3928239482" sldId="2147483663"/>
              <pc:sldLayoutMk cId="2717976153" sldId="2147483661"/>
              <ac:picMk id="12" creationId="{9D1BFE4C-5006-474A-AF94-4130EDA6BE92}"/>
            </ac:picMkLst>
          </pc:pic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4.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70.wmf"/><Relationship Id="rId1" Type="http://schemas.openxmlformats.org/officeDocument/2006/relationships/image" Target="../media/image169.wmf"/><Relationship Id="rId4" Type="http://schemas.openxmlformats.org/officeDocument/2006/relationships/image" Target="../media/image171.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6.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77.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4" Type="http://schemas.openxmlformats.org/officeDocument/2006/relationships/image" Target="../media/image200.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01.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3.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226.wmf"/><Relationship Id="rId13" Type="http://schemas.openxmlformats.org/officeDocument/2006/relationships/image" Target="../media/image231.wmf"/><Relationship Id="rId3" Type="http://schemas.openxmlformats.org/officeDocument/2006/relationships/image" Target="../media/image221.wmf"/><Relationship Id="rId7" Type="http://schemas.openxmlformats.org/officeDocument/2006/relationships/image" Target="../media/image225.wmf"/><Relationship Id="rId12" Type="http://schemas.openxmlformats.org/officeDocument/2006/relationships/image" Target="../media/image230.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11" Type="http://schemas.openxmlformats.org/officeDocument/2006/relationships/image" Target="../media/image229.wmf"/><Relationship Id="rId5" Type="http://schemas.openxmlformats.org/officeDocument/2006/relationships/image" Target="../media/image223.wmf"/><Relationship Id="rId15" Type="http://schemas.openxmlformats.org/officeDocument/2006/relationships/image" Target="../media/image233.wmf"/><Relationship Id="rId10" Type="http://schemas.openxmlformats.org/officeDocument/2006/relationships/image" Target="../media/image228.wmf"/><Relationship Id="rId4" Type="http://schemas.openxmlformats.org/officeDocument/2006/relationships/image" Target="../media/image222.wmf"/><Relationship Id="rId9" Type="http://schemas.openxmlformats.org/officeDocument/2006/relationships/image" Target="../media/image227.wmf"/><Relationship Id="rId14" Type="http://schemas.openxmlformats.org/officeDocument/2006/relationships/image" Target="../media/image232.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32507-077D-4639-A8FD-2D12B564750C}" type="datetimeFigureOut">
              <a:rPr lang="en-US" smtClean="0"/>
              <a:pPr/>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C6DDA-7CCC-419F-8B4B-1626F7A97836}" type="slidenum">
              <a:rPr lang="en-US" smtClean="0"/>
              <a:pPr/>
              <a:t>‹#›</a:t>
            </a:fld>
            <a:endParaRPr lang="en-US"/>
          </a:p>
        </p:txBody>
      </p:sp>
    </p:spTree>
    <p:extLst>
      <p:ext uri="{BB962C8B-B14F-4D97-AF65-F5344CB8AC3E}">
        <p14:creationId xmlns:p14="http://schemas.microsoft.com/office/powerpoint/2010/main" val="1851782013"/>
      </p:ext>
    </p:extLst>
  </p:cSld>
  <p:clrMap bg1="lt1" tx1="dk1" bg2="lt2" tx2="dk2" accent1="accent1" accent2="accent2" accent3="accent3" accent4="accent4" accent5="accent5" accent6="accent6" hlink="hlink" folHlink="folHlink"/>
  <p:notesStyle>
    <a:lvl1pPr marL="0" algn="l" defTabSz="1172261" rtl="0" eaLnBrk="1" latinLnBrk="0" hangingPunct="1">
      <a:defRPr sz="1538" kern="1200">
        <a:solidFill>
          <a:schemeClr val="tx1"/>
        </a:solidFill>
        <a:latin typeface="+mn-lt"/>
        <a:ea typeface="+mn-ea"/>
        <a:cs typeface="+mn-cs"/>
      </a:defRPr>
    </a:lvl1pPr>
    <a:lvl2pPr marL="586130" algn="l" defTabSz="1172261" rtl="0" eaLnBrk="1" latinLnBrk="0" hangingPunct="1">
      <a:defRPr sz="1538" kern="1200">
        <a:solidFill>
          <a:schemeClr val="tx1"/>
        </a:solidFill>
        <a:latin typeface="+mn-lt"/>
        <a:ea typeface="+mn-ea"/>
        <a:cs typeface="+mn-cs"/>
      </a:defRPr>
    </a:lvl2pPr>
    <a:lvl3pPr marL="1172261" algn="l" defTabSz="1172261" rtl="0" eaLnBrk="1" latinLnBrk="0" hangingPunct="1">
      <a:defRPr sz="1538" kern="1200">
        <a:solidFill>
          <a:schemeClr val="tx1"/>
        </a:solidFill>
        <a:latin typeface="+mn-lt"/>
        <a:ea typeface="+mn-ea"/>
        <a:cs typeface="+mn-cs"/>
      </a:defRPr>
    </a:lvl3pPr>
    <a:lvl4pPr marL="1758391" algn="l" defTabSz="1172261" rtl="0" eaLnBrk="1" latinLnBrk="0" hangingPunct="1">
      <a:defRPr sz="1538" kern="1200">
        <a:solidFill>
          <a:schemeClr val="tx1"/>
        </a:solidFill>
        <a:latin typeface="+mn-lt"/>
        <a:ea typeface="+mn-ea"/>
        <a:cs typeface="+mn-cs"/>
      </a:defRPr>
    </a:lvl4pPr>
    <a:lvl5pPr marL="2344522" algn="l" defTabSz="1172261" rtl="0" eaLnBrk="1" latinLnBrk="0" hangingPunct="1">
      <a:defRPr sz="1538" kern="1200">
        <a:solidFill>
          <a:schemeClr val="tx1"/>
        </a:solidFill>
        <a:latin typeface="+mn-lt"/>
        <a:ea typeface="+mn-ea"/>
        <a:cs typeface="+mn-cs"/>
      </a:defRPr>
    </a:lvl5pPr>
    <a:lvl6pPr marL="2930652" algn="l" defTabSz="1172261" rtl="0" eaLnBrk="1" latinLnBrk="0" hangingPunct="1">
      <a:defRPr sz="1538" kern="1200">
        <a:solidFill>
          <a:schemeClr val="tx1"/>
        </a:solidFill>
        <a:latin typeface="+mn-lt"/>
        <a:ea typeface="+mn-ea"/>
        <a:cs typeface="+mn-cs"/>
      </a:defRPr>
    </a:lvl6pPr>
    <a:lvl7pPr marL="3516782" algn="l" defTabSz="1172261" rtl="0" eaLnBrk="1" latinLnBrk="0" hangingPunct="1">
      <a:defRPr sz="1538" kern="1200">
        <a:solidFill>
          <a:schemeClr val="tx1"/>
        </a:solidFill>
        <a:latin typeface="+mn-lt"/>
        <a:ea typeface="+mn-ea"/>
        <a:cs typeface="+mn-cs"/>
      </a:defRPr>
    </a:lvl7pPr>
    <a:lvl8pPr marL="4102913" algn="l" defTabSz="1172261" rtl="0" eaLnBrk="1" latinLnBrk="0" hangingPunct="1">
      <a:defRPr sz="1538" kern="1200">
        <a:solidFill>
          <a:schemeClr val="tx1"/>
        </a:solidFill>
        <a:latin typeface="+mn-lt"/>
        <a:ea typeface="+mn-ea"/>
        <a:cs typeface="+mn-cs"/>
      </a:defRPr>
    </a:lvl8pPr>
    <a:lvl9pPr marL="4689043" algn="l" defTabSz="1172261" rtl="0" eaLnBrk="1" latinLnBrk="0" hangingPunct="1">
      <a:defRPr sz="15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l-GR" dirty="0"/>
              <a:t>σ</a:t>
            </a:r>
            <a:endParaRPr lang="en-US" dirty="0"/>
          </a:p>
        </p:txBody>
      </p:sp>
      <p:sp>
        <p:nvSpPr>
          <p:cNvPr id="4" name="Slide Number Placeholder 3"/>
          <p:cNvSpPr>
            <a:spLocks noGrp="1"/>
          </p:cNvSpPr>
          <p:nvPr>
            <p:ph type="sldNum" sz="quarter" idx="10"/>
          </p:nvPr>
        </p:nvSpPr>
        <p:spPr/>
        <p:txBody>
          <a:bodyPr/>
          <a:lstStyle/>
          <a:p>
            <a:fld id="{BA4C6DDA-7CCC-419F-8B4B-1626F7A97836}"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C6DDA-7CCC-419F-8B4B-1626F7A97836}"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4C6DDA-7CCC-419F-8B4B-1626F7A97836}"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그림 4" descr="컴퓨터, 테이블, 앉아있는, 노트북이(가) 표시된 사진&#10;&#10;자동 생성된 설명">
            <a:extLst>
              <a:ext uri="{FF2B5EF4-FFF2-40B4-BE49-F238E27FC236}">
                <a16:creationId xmlns:a16="http://schemas.microsoft.com/office/drawing/2014/main" id="{235C9149-5490-42E0-B2D9-5E49C21D2F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그림 8">
            <a:extLst>
              <a:ext uri="{FF2B5EF4-FFF2-40B4-BE49-F238E27FC236}">
                <a16:creationId xmlns:a16="http://schemas.microsoft.com/office/drawing/2014/main" id="{761386E0-0D9A-425F-8888-6195D323181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5915" y="6589448"/>
            <a:ext cx="1027799" cy="220091"/>
          </a:xfrm>
          <a:prstGeom prst="rect">
            <a:avLst/>
          </a:prstGeom>
        </p:spPr>
      </p:pic>
      <p:pic>
        <p:nvPicPr>
          <p:cNvPr id="14" name="그림 15">
            <a:extLst>
              <a:ext uri="{FF2B5EF4-FFF2-40B4-BE49-F238E27FC236}">
                <a16:creationId xmlns:a16="http://schemas.microsoft.com/office/drawing/2014/main" id="{E439EEA7-D59B-49F3-8AE3-A1352AEF79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8529" y="203784"/>
            <a:ext cx="1042232" cy="223115"/>
          </a:xfrm>
          <a:prstGeom prst="rect">
            <a:avLst/>
          </a:prstGeom>
        </p:spPr>
      </p:pic>
    </p:spTree>
    <p:extLst>
      <p:ext uri="{BB962C8B-B14F-4D97-AF65-F5344CB8AC3E}">
        <p14:creationId xmlns:p14="http://schemas.microsoft.com/office/powerpoint/2010/main" val="271797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68E8FC88-81D4-4B16-8413-7EBDA890283D}" type="datetime1">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C5EDA-99FF-42C0-8EF9-B74F71DD094C}" type="slidenum">
              <a:rPr lang="en-US" smtClean="0"/>
              <a:pPr/>
              <a:t>‹#›</a:t>
            </a:fld>
            <a:endParaRPr lang="en-US"/>
          </a:p>
        </p:txBody>
      </p:sp>
    </p:spTree>
    <p:extLst>
      <p:ext uri="{BB962C8B-B14F-4D97-AF65-F5344CB8AC3E}">
        <p14:creationId xmlns:p14="http://schemas.microsoft.com/office/powerpoint/2010/main" val="26874735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0130" y="274467"/>
            <a:ext cx="11485193" cy="524561"/>
          </a:xfrm>
          <a:prstGeom prst="rect">
            <a:avLst/>
          </a:prstGeom>
        </p:spPr>
        <p:txBody>
          <a:bodyPr/>
          <a:lstStyle>
            <a:lvl1pPr>
              <a:defRPr b="1"/>
            </a:lvl1pPr>
          </a:lstStyle>
          <a:p>
            <a:r>
              <a:rPr lang="en-US" altLang="ko-KR" dirty="0"/>
              <a:t>Click to edit Master title style</a:t>
            </a:r>
            <a:endParaRPr lang="en-US" dirty="0"/>
          </a:p>
        </p:txBody>
      </p:sp>
      <p:sp>
        <p:nvSpPr>
          <p:cNvPr id="3" name="Content Placeholder 2"/>
          <p:cNvSpPr>
            <a:spLocks noGrp="1"/>
          </p:cNvSpPr>
          <p:nvPr>
            <p:ph idx="1"/>
          </p:nvPr>
        </p:nvSpPr>
        <p:spPr>
          <a:xfrm>
            <a:off x="432487" y="1161535"/>
            <a:ext cx="11485193" cy="5027785"/>
          </a:xfrm>
          <a:prstGeom prst="rect">
            <a:avLst/>
          </a:prstGeom>
        </p:spPr>
        <p:txBody>
          <a:bodyPr>
            <a:normAutofit/>
          </a:bodyPr>
          <a:lstStyle>
            <a:lvl1pPr latinLnBrk="0">
              <a:defRPr sz="3600"/>
            </a:lvl1pPr>
            <a:lvl2pPr latinLnBrk="0">
              <a:defRPr sz="3200"/>
            </a:lvl2pPr>
            <a:lvl3pPr latinLnBrk="0">
              <a:defRPr sz="2800"/>
            </a:lvl3pPr>
            <a:lvl4pPr latinLnBrk="0">
              <a:defRPr sz="2400"/>
            </a:lvl4pPr>
            <a:lvl5pPr latinLnBrk="0">
              <a:defRPr sz="2400"/>
            </a:lvl5p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Tree>
    <p:extLst>
      <p:ext uri="{BB962C8B-B14F-4D97-AF65-F5344CB8AC3E}">
        <p14:creationId xmlns:p14="http://schemas.microsoft.com/office/powerpoint/2010/main" val="294184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빈 화면">
    <p:spTree>
      <p:nvGrpSpPr>
        <p:cNvPr id="1" name=""/>
        <p:cNvGrpSpPr/>
        <p:nvPr/>
      </p:nvGrpSpPr>
      <p:grpSpPr>
        <a:xfrm>
          <a:off x="0" y="0"/>
          <a:ext cx="0" cy="0"/>
          <a:chOff x="0" y="0"/>
          <a:chExt cx="0" cy="0"/>
        </a:xfrm>
      </p:grpSpPr>
      <p:sp>
        <p:nvSpPr>
          <p:cNvPr id="17" name="제목 1">
            <a:extLst>
              <a:ext uri="{FF2B5EF4-FFF2-40B4-BE49-F238E27FC236}">
                <a16:creationId xmlns:a16="http://schemas.microsoft.com/office/drawing/2014/main" id="{632CF761-1D20-473B-813E-2EA804CA5909}"/>
              </a:ext>
            </a:extLst>
          </p:cNvPr>
          <p:cNvSpPr txBox="1">
            <a:spLocks/>
          </p:cNvSpPr>
          <p:nvPr userDrawn="1"/>
        </p:nvSpPr>
        <p:spPr>
          <a:xfrm>
            <a:off x="4705715" y="2852937"/>
            <a:ext cx="7079885" cy="1148681"/>
          </a:xfrm>
          <a:prstGeom prst="rect">
            <a:avLst/>
          </a:prstGeom>
        </p:spPr>
        <p:txBody>
          <a:bodyPr vert="horz" lIns="91440" tIns="45720" rIns="91440" bIns="45720" rtlCol="0" anchor="b">
            <a:noAutofit/>
          </a:bodyPr>
          <a:lstStyle>
            <a:lvl1pPr algn="r" defTabSz="914400" rtl="0" eaLnBrk="1" latinLnBrk="1" hangingPunct="1">
              <a:lnSpc>
                <a:spcPct val="90000"/>
              </a:lnSpc>
              <a:spcBef>
                <a:spcPct val="0"/>
              </a:spcBef>
              <a:buNone/>
              <a:defRPr sz="7200" kern="1200">
                <a:solidFill>
                  <a:schemeClr val="bg1"/>
                </a:solidFill>
                <a:latin typeface="+mj-lt"/>
                <a:ea typeface="+mj-ea"/>
                <a:cs typeface="+mj-cs"/>
              </a:defRPr>
            </a:lvl1pPr>
          </a:lstStyle>
          <a:p>
            <a:pPr fontAlgn="auto">
              <a:spcAft>
                <a:spcPts val="0"/>
              </a:spcAft>
            </a:pPr>
            <a:r>
              <a:rPr lang="en-US" altLang="ko-KR" sz="5400" dirty="0">
                <a:solidFill>
                  <a:srgbClr val="405784"/>
                </a:solidFill>
              </a:rPr>
              <a:t>Thank</a:t>
            </a:r>
            <a:r>
              <a:rPr lang="ko-KR" altLang="en-US" sz="5400" dirty="0">
                <a:solidFill>
                  <a:srgbClr val="405784"/>
                </a:solidFill>
              </a:rPr>
              <a:t> </a:t>
            </a:r>
            <a:r>
              <a:rPr lang="en-US" altLang="ko-KR" sz="5400" dirty="0">
                <a:solidFill>
                  <a:srgbClr val="405784"/>
                </a:solidFill>
              </a:rPr>
              <a:t>you</a:t>
            </a:r>
            <a:endParaRPr lang="ko-KR" altLang="en-US" sz="5400" dirty="0">
              <a:solidFill>
                <a:srgbClr val="405784"/>
              </a:solidFill>
            </a:endParaRPr>
          </a:p>
        </p:txBody>
      </p:sp>
      <p:pic>
        <p:nvPicPr>
          <p:cNvPr id="4" name="그림 3" descr="실내, 노트북, 테이블, 앉아있는이(가) 표시된 사진&#10;&#10;자동 생성된 설명">
            <a:extLst>
              <a:ext uri="{FF2B5EF4-FFF2-40B4-BE49-F238E27FC236}">
                <a16:creationId xmlns:a16="http://schemas.microsoft.com/office/drawing/2014/main" id="{0F3868FE-AEF4-4973-A0FC-09FBCB41595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47211"/>
          <a:stretch/>
        </p:blipFill>
        <p:spPr>
          <a:xfrm>
            <a:off x="0" y="0"/>
            <a:ext cx="12192000" cy="3620278"/>
          </a:xfrm>
          <a:prstGeom prst="rect">
            <a:avLst/>
          </a:prstGeom>
        </p:spPr>
      </p:pic>
      <p:sp>
        <p:nvSpPr>
          <p:cNvPr id="13" name="직사각형 12">
            <a:extLst>
              <a:ext uri="{FF2B5EF4-FFF2-40B4-BE49-F238E27FC236}">
                <a16:creationId xmlns:a16="http://schemas.microsoft.com/office/drawing/2014/main" id="{FDCDC1EB-C48E-4E63-90D7-F858F21DB427}"/>
              </a:ext>
            </a:extLst>
          </p:cNvPr>
          <p:cNvSpPr/>
          <p:nvPr userDrawn="1"/>
        </p:nvSpPr>
        <p:spPr>
          <a:xfrm>
            <a:off x="0" y="-5517"/>
            <a:ext cx="12192000" cy="3625795"/>
          </a:xfrm>
          <a:prstGeom prst="rect">
            <a:avLst/>
          </a:prstGeom>
          <a:solidFill>
            <a:srgbClr val="405784">
              <a:alpha val="38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제목 1">
            <a:extLst>
              <a:ext uri="{FF2B5EF4-FFF2-40B4-BE49-F238E27FC236}">
                <a16:creationId xmlns:a16="http://schemas.microsoft.com/office/drawing/2014/main" id="{0622DC9C-7386-4D99-B5EC-AFA5F406C0E4}"/>
              </a:ext>
            </a:extLst>
          </p:cNvPr>
          <p:cNvSpPr txBox="1">
            <a:spLocks/>
          </p:cNvSpPr>
          <p:nvPr userDrawn="1"/>
        </p:nvSpPr>
        <p:spPr>
          <a:xfrm>
            <a:off x="4705715" y="2699079"/>
            <a:ext cx="7079885" cy="1148680"/>
          </a:xfrm>
          <a:prstGeom prst="rect">
            <a:avLst/>
          </a:prstGeom>
        </p:spPr>
        <p:txBody>
          <a:bodyPr vert="horz" lIns="91440" tIns="45720" rIns="91440" bIns="45720" rtlCol="0" anchor="b">
            <a:noAutofit/>
          </a:bodyPr>
          <a:lstStyle>
            <a:lvl1pPr algn="r" defTabSz="914400" rtl="0" eaLnBrk="1" latinLnBrk="1" hangingPunct="1">
              <a:lnSpc>
                <a:spcPct val="90000"/>
              </a:lnSpc>
              <a:spcBef>
                <a:spcPct val="0"/>
              </a:spcBef>
              <a:buNone/>
              <a:defRPr sz="7200" kern="1200">
                <a:solidFill>
                  <a:schemeClr val="bg1"/>
                </a:solidFill>
                <a:latin typeface="+mj-lt"/>
                <a:ea typeface="+mj-ea"/>
                <a:cs typeface="+mj-cs"/>
              </a:defRPr>
            </a:lvl1pPr>
          </a:lstStyle>
          <a:p>
            <a:pPr fontAlgn="auto">
              <a:spcAft>
                <a:spcPts val="0"/>
              </a:spcAft>
            </a:pPr>
            <a:r>
              <a:rPr lang="en-US" altLang="ko-KR" sz="5400" dirty="0"/>
              <a:t>Thank</a:t>
            </a:r>
            <a:r>
              <a:rPr lang="ko-KR" altLang="en-US" sz="5400" dirty="0"/>
              <a:t> </a:t>
            </a:r>
            <a:r>
              <a:rPr lang="en-US" altLang="ko-KR" sz="5400" dirty="0"/>
              <a:t>you</a:t>
            </a:r>
            <a:endParaRPr lang="ko-KR" altLang="en-US" sz="5400" dirty="0"/>
          </a:p>
        </p:txBody>
      </p:sp>
      <p:sp>
        <p:nvSpPr>
          <p:cNvPr id="2" name="직사각형 1">
            <a:extLst>
              <a:ext uri="{FF2B5EF4-FFF2-40B4-BE49-F238E27FC236}">
                <a16:creationId xmlns:a16="http://schemas.microsoft.com/office/drawing/2014/main" id="{60338B15-E193-413C-9D33-7FB908AD1658}"/>
              </a:ext>
            </a:extLst>
          </p:cNvPr>
          <p:cNvSpPr/>
          <p:nvPr userDrawn="1"/>
        </p:nvSpPr>
        <p:spPr>
          <a:xfrm>
            <a:off x="31751" y="6605588"/>
            <a:ext cx="2101849"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6" name="그림 15">
            <a:extLst>
              <a:ext uri="{FF2B5EF4-FFF2-40B4-BE49-F238E27FC236}">
                <a16:creationId xmlns:a16="http://schemas.microsoft.com/office/drawing/2014/main" id="{70889368-E337-465B-90E2-D4F3D35D32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5914" y="6589448"/>
            <a:ext cx="1027798" cy="220090"/>
          </a:xfrm>
          <a:prstGeom prst="rect">
            <a:avLst/>
          </a:prstGeom>
        </p:spPr>
      </p:pic>
      <p:pic>
        <p:nvPicPr>
          <p:cNvPr id="11" name="그림 10">
            <a:extLst>
              <a:ext uri="{FF2B5EF4-FFF2-40B4-BE49-F238E27FC236}">
                <a16:creationId xmlns:a16="http://schemas.microsoft.com/office/drawing/2014/main" id="{580C674D-F61A-4AA0-97FA-E8F28982471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8528" y="203783"/>
            <a:ext cx="1042231" cy="223114"/>
          </a:xfrm>
          <a:prstGeom prst="rect">
            <a:avLst/>
          </a:prstGeom>
        </p:spPr>
      </p:pic>
    </p:spTree>
    <p:extLst>
      <p:ext uri="{BB962C8B-B14F-4D97-AF65-F5344CB8AC3E}">
        <p14:creationId xmlns:p14="http://schemas.microsoft.com/office/powerpoint/2010/main" val="1215388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440">
                <a:solidFill>
                  <a:schemeClr val="tx1">
                    <a:tint val="75000"/>
                  </a:schemeClr>
                </a:solidFill>
              </a:defRPr>
            </a:lvl1pPr>
          </a:lstStyle>
          <a:p>
            <a:fld id="{68E8FC88-81D4-4B16-8413-7EBDA890283D}" type="datetime1">
              <a:rPr lang="en-US" smtClean="0"/>
              <a:pPr/>
              <a:t>4/13/2022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C32C5EDA-99FF-42C0-8EF9-B74F71DD094C}" type="slidenum">
              <a:rPr lang="en-US" smtClean="0"/>
              <a:pPr/>
              <a:t>‹#›</a:t>
            </a:fld>
            <a:endParaRPr lang="en-US"/>
          </a:p>
        </p:txBody>
      </p:sp>
    </p:spTree>
    <p:extLst>
      <p:ext uri="{BB962C8B-B14F-4D97-AF65-F5344CB8AC3E}">
        <p14:creationId xmlns:p14="http://schemas.microsoft.com/office/powerpoint/2010/main" val="3928239482"/>
      </p:ext>
    </p:extLst>
  </p:cSld>
  <p:clrMap bg1="lt1" tx1="dk1" bg2="lt2" tx2="dk2" accent1="accent1" accent2="accent2" accent3="accent3" accent4="accent4" accent5="accent5" accent6="accent6" hlink="hlink" folHlink="folHlink"/>
  <p:sldLayoutIdLst>
    <p:sldLayoutId id="2147483661" r:id="rId1"/>
    <p:sldLayoutId id="2147483688" r:id="rId2"/>
  </p:sldLayoutIdLs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79" y="128520"/>
            <a:ext cx="11339242" cy="823070"/>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426379" y="1161207"/>
            <a:ext cx="11339242" cy="5015756"/>
          </a:xfrm>
          <a:prstGeom prst="rect">
            <a:avLst/>
          </a:prstGeom>
        </p:spPr>
        <p:txBody>
          <a:bodyPr vert="horz" lIns="91440" tIns="45720" rIns="91440" bIns="45720" rtlCol="0">
            <a:normAutofit/>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en-US" dirty="0"/>
          </a:p>
        </p:txBody>
      </p:sp>
      <p:sp>
        <p:nvSpPr>
          <p:cNvPr id="18" name="Slide Number Placeholder 5">
            <a:extLst>
              <a:ext uri="{FF2B5EF4-FFF2-40B4-BE49-F238E27FC236}">
                <a16:creationId xmlns:a16="http://schemas.microsoft.com/office/drawing/2014/main" id="{7DDA5F3A-0151-4287-84E8-10A9416C7296}"/>
              </a:ext>
            </a:extLst>
          </p:cNvPr>
          <p:cNvSpPr txBox="1">
            <a:spLocks/>
          </p:cNvSpPr>
          <p:nvPr userDrawn="1"/>
        </p:nvSpPr>
        <p:spPr>
          <a:xfrm>
            <a:off x="2190475" y="6555793"/>
            <a:ext cx="471117" cy="365125"/>
          </a:xfrm>
          <a:prstGeom prst="rect">
            <a:avLst/>
          </a:prstGeom>
        </p:spPr>
        <p:txBody>
          <a:bodyPr vert="horz" lIns="91440" tIns="45720" rIns="91440" bIns="45720" rtlCol="0" anchor="ctr"/>
          <a:lstStyle>
            <a:defPPr>
              <a:defRPr lang="en-US"/>
            </a:defPPr>
            <a:lvl1pPr marL="0" algn="ctr" defTabSz="586130" rtl="0" eaLnBrk="1" latinLnBrk="0" hangingPunct="1">
              <a:defRPr sz="1200" kern="1200">
                <a:solidFill>
                  <a:schemeClr val="tx1">
                    <a:tint val="75000"/>
                  </a:schemeClr>
                </a:solidFill>
                <a:latin typeface="+mn-lt"/>
                <a:ea typeface="+mn-ea"/>
                <a:cs typeface="+mn-cs"/>
              </a:defRPr>
            </a:lvl1pPr>
            <a:lvl2pPr marL="586130" algn="l" defTabSz="586130" rtl="0" eaLnBrk="1" latinLnBrk="0" hangingPunct="1">
              <a:defRPr sz="2308" kern="1200">
                <a:solidFill>
                  <a:schemeClr val="tx1"/>
                </a:solidFill>
                <a:latin typeface="+mn-lt"/>
                <a:ea typeface="+mn-ea"/>
                <a:cs typeface="+mn-cs"/>
              </a:defRPr>
            </a:lvl2pPr>
            <a:lvl3pPr marL="1172261" algn="l" defTabSz="586130" rtl="0" eaLnBrk="1" latinLnBrk="0" hangingPunct="1">
              <a:defRPr sz="2308" kern="1200">
                <a:solidFill>
                  <a:schemeClr val="tx1"/>
                </a:solidFill>
                <a:latin typeface="+mn-lt"/>
                <a:ea typeface="+mn-ea"/>
                <a:cs typeface="+mn-cs"/>
              </a:defRPr>
            </a:lvl3pPr>
            <a:lvl4pPr marL="1758391" algn="l" defTabSz="586130" rtl="0" eaLnBrk="1" latinLnBrk="0" hangingPunct="1">
              <a:defRPr sz="2308" kern="1200">
                <a:solidFill>
                  <a:schemeClr val="tx1"/>
                </a:solidFill>
                <a:latin typeface="+mn-lt"/>
                <a:ea typeface="+mn-ea"/>
                <a:cs typeface="+mn-cs"/>
              </a:defRPr>
            </a:lvl4pPr>
            <a:lvl5pPr marL="2344522" algn="l" defTabSz="586130" rtl="0" eaLnBrk="1" latinLnBrk="0" hangingPunct="1">
              <a:defRPr sz="2308" kern="1200">
                <a:solidFill>
                  <a:schemeClr val="tx1"/>
                </a:solidFill>
                <a:latin typeface="+mn-lt"/>
                <a:ea typeface="+mn-ea"/>
                <a:cs typeface="+mn-cs"/>
              </a:defRPr>
            </a:lvl5pPr>
            <a:lvl6pPr marL="2930652" algn="l" defTabSz="586130" rtl="0" eaLnBrk="1" latinLnBrk="0" hangingPunct="1">
              <a:defRPr sz="2308" kern="1200">
                <a:solidFill>
                  <a:schemeClr val="tx1"/>
                </a:solidFill>
                <a:latin typeface="+mn-lt"/>
                <a:ea typeface="+mn-ea"/>
                <a:cs typeface="+mn-cs"/>
              </a:defRPr>
            </a:lvl6pPr>
            <a:lvl7pPr marL="3516782" algn="l" defTabSz="586130" rtl="0" eaLnBrk="1" latinLnBrk="0" hangingPunct="1">
              <a:defRPr sz="2308" kern="1200">
                <a:solidFill>
                  <a:schemeClr val="tx1"/>
                </a:solidFill>
                <a:latin typeface="+mn-lt"/>
                <a:ea typeface="+mn-ea"/>
                <a:cs typeface="+mn-cs"/>
              </a:defRPr>
            </a:lvl7pPr>
            <a:lvl8pPr marL="4102913" algn="l" defTabSz="586130" rtl="0" eaLnBrk="1" latinLnBrk="0" hangingPunct="1">
              <a:defRPr sz="2308" kern="1200">
                <a:solidFill>
                  <a:schemeClr val="tx1"/>
                </a:solidFill>
                <a:latin typeface="+mn-lt"/>
                <a:ea typeface="+mn-ea"/>
                <a:cs typeface="+mn-cs"/>
              </a:defRPr>
            </a:lvl8pPr>
            <a:lvl9pPr marL="4689043" algn="l" defTabSz="586130" rtl="0" eaLnBrk="1" latinLnBrk="0" hangingPunct="1">
              <a:defRPr sz="2308" kern="1200">
                <a:solidFill>
                  <a:schemeClr val="tx1"/>
                </a:solidFill>
                <a:latin typeface="+mn-lt"/>
                <a:ea typeface="+mn-ea"/>
                <a:cs typeface="+mn-cs"/>
              </a:defRPr>
            </a:lvl9pPr>
          </a:lstStyle>
          <a:p>
            <a:fld id="{C32C5EDA-99FF-42C0-8EF9-B74F71DD094C}" type="slidenum">
              <a:rPr lang="en-US" smtClean="0"/>
              <a:pPr/>
              <a:t>‹#›</a:t>
            </a:fld>
            <a:endParaRPr lang="en-US"/>
          </a:p>
        </p:txBody>
      </p:sp>
      <p:sp>
        <p:nvSpPr>
          <p:cNvPr id="19" name="TextBox 18">
            <a:extLst>
              <a:ext uri="{FF2B5EF4-FFF2-40B4-BE49-F238E27FC236}">
                <a16:creationId xmlns:a16="http://schemas.microsoft.com/office/drawing/2014/main" id="{148D8907-FAF8-450C-B1AA-91D945AC8429}"/>
              </a:ext>
            </a:extLst>
          </p:cNvPr>
          <p:cNvSpPr txBox="1"/>
          <p:nvPr userDrawn="1"/>
        </p:nvSpPr>
        <p:spPr>
          <a:xfrm>
            <a:off x="10848143" y="6507524"/>
            <a:ext cx="1306768" cy="230832"/>
          </a:xfrm>
          <a:prstGeom prst="rect">
            <a:avLst/>
          </a:prstGeom>
          <a:noFill/>
        </p:spPr>
        <p:txBody>
          <a:bodyPr wrap="none" rtlCol="0" anchor="ctr">
            <a:spAutoFit/>
          </a:bodyPr>
          <a:lstStyle/>
          <a:p>
            <a:r>
              <a:rPr kumimoji="0" lang="en-US" altLang="ko-KR" sz="900" b="0" i="0" u="none" strike="noStrike" kern="1200" cap="none" spc="0" normalizeH="0" baseline="0" noProof="0" dirty="0">
                <a:ln>
                  <a:noFill/>
                </a:ln>
                <a:solidFill>
                  <a:srgbClr val="405784"/>
                </a:solidFill>
                <a:effectLst/>
                <a:uLnTx/>
                <a:uFillTx/>
                <a:latin typeface="Arial" pitchFamily="34" charset="0"/>
                <a:ea typeface="+mn-ea"/>
                <a:cs typeface="Arial" pitchFamily="34" charset="0"/>
              </a:rPr>
              <a:t>www.functionbay.com</a:t>
            </a:r>
            <a:endParaRPr lang="ko-KR" altLang="en-US" sz="900" b="1" dirty="0">
              <a:solidFill>
                <a:srgbClr val="405784"/>
              </a:solidFill>
              <a:latin typeface="맑은 고딕" pitchFamily="50" charset="-127"/>
              <a:ea typeface="맑은 고딕" pitchFamily="50" charset="-127"/>
            </a:endParaRPr>
          </a:p>
        </p:txBody>
      </p:sp>
      <p:sp>
        <p:nvSpPr>
          <p:cNvPr id="20" name="직사각형 10">
            <a:extLst>
              <a:ext uri="{FF2B5EF4-FFF2-40B4-BE49-F238E27FC236}">
                <a16:creationId xmlns:a16="http://schemas.microsoft.com/office/drawing/2014/main" id="{C1243431-BBE2-4E4F-BA7D-7F5FD183E177}"/>
              </a:ext>
            </a:extLst>
          </p:cNvPr>
          <p:cNvSpPr/>
          <p:nvPr userDrawn="1"/>
        </p:nvSpPr>
        <p:spPr>
          <a:xfrm>
            <a:off x="2711624" y="6717141"/>
            <a:ext cx="9480376" cy="59851"/>
          </a:xfrm>
          <a:prstGeom prst="rect">
            <a:avLst/>
          </a:prstGeom>
          <a:solidFill>
            <a:srgbClr val="40578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a:p>
        </p:txBody>
      </p:sp>
      <p:cxnSp>
        <p:nvCxnSpPr>
          <p:cNvPr id="21" name="직선 연결선 7">
            <a:extLst>
              <a:ext uri="{FF2B5EF4-FFF2-40B4-BE49-F238E27FC236}">
                <a16:creationId xmlns:a16="http://schemas.microsoft.com/office/drawing/2014/main" id="{AA6CC6EB-1E86-441A-BA67-0A0ED43F8CDE}"/>
              </a:ext>
            </a:extLst>
          </p:cNvPr>
          <p:cNvCxnSpPr/>
          <p:nvPr userDrawn="1"/>
        </p:nvCxnSpPr>
        <p:spPr>
          <a:xfrm>
            <a:off x="1155701" y="916214"/>
            <a:ext cx="11029952" cy="0"/>
          </a:xfrm>
          <a:prstGeom prst="line">
            <a:avLst/>
          </a:prstGeom>
          <a:ln w="9525">
            <a:solidFill>
              <a:srgbClr val="405784"/>
            </a:solidFill>
          </a:ln>
        </p:spPr>
        <p:style>
          <a:lnRef idx="1">
            <a:schemeClr val="accent1"/>
          </a:lnRef>
          <a:fillRef idx="0">
            <a:schemeClr val="accent1"/>
          </a:fillRef>
          <a:effectRef idx="0">
            <a:schemeClr val="accent1"/>
          </a:effectRef>
          <a:fontRef idx="minor">
            <a:schemeClr val="tx1"/>
          </a:fontRef>
        </p:style>
      </p:cxnSp>
      <p:cxnSp>
        <p:nvCxnSpPr>
          <p:cNvPr id="22" name="직선 연결선 13">
            <a:extLst>
              <a:ext uri="{FF2B5EF4-FFF2-40B4-BE49-F238E27FC236}">
                <a16:creationId xmlns:a16="http://schemas.microsoft.com/office/drawing/2014/main" id="{9B53FF00-2976-469A-96B4-9F7A6EF2BD9C}"/>
              </a:ext>
            </a:extLst>
          </p:cNvPr>
          <p:cNvCxnSpPr/>
          <p:nvPr userDrawn="1"/>
        </p:nvCxnSpPr>
        <p:spPr>
          <a:xfrm>
            <a:off x="12093872" y="4763"/>
            <a:ext cx="0" cy="2132856"/>
          </a:xfrm>
          <a:prstGeom prst="line">
            <a:avLst/>
          </a:prstGeom>
          <a:ln w="3175">
            <a:solidFill>
              <a:srgbClr val="405784"/>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74F10C5-C577-41C3-8E8F-772B5DF72B0D}"/>
              </a:ext>
            </a:extLst>
          </p:cNvPr>
          <p:cNvSpPr txBox="1"/>
          <p:nvPr userDrawn="1"/>
        </p:nvSpPr>
        <p:spPr>
          <a:xfrm>
            <a:off x="1165292" y="6681822"/>
            <a:ext cx="930209" cy="121613"/>
          </a:xfrm>
          <a:prstGeom prst="rect">
            <a:avLst/>
          </a:prstGeom>
          <a:noFill/>
        </p:spPr>
        <p:txBody>
          <a:bodyPr wrap="none" rtlCol="0" anchor="ctr">
            <a:noAutofit/>
          </a:bodyPr>
          <a:lstStyle/>
          <a:p>
            <a:pPr algn="ctr"/>
            <a:r>
              <a:rPr lang="ko-KR" altLang="en-US" sz="800" b="0" i="0" dirty="0">
                <a:solidFill>
                  <a:srgbClr val="405784"/>
                </a:solidFill>
                <a:latin typeface="Arial" panose="020B0604020202020204" pitchFamily="34" charset="0"/>
                <a:ea typeface="맑은 고딕" pitchFamily="50" charset="-127"/>
                <a:cs typeface="Arial" panose="020B0604020202020204" pitchFamily="34" charset="0"/>
              </a:rPr>
              <a:t>ⓒ </a:t>
            </a:r>
            <a:r>
              <a:rPr lang="en-US" altLang="ko-KR" sz="800" b="0" i="0" dirty="0" err="1">
                <a:solidFill>
                  <a:srgbClr val="405784"/>
                </a:solidFill>
                <a:latin typeface="Arial" panose="020B0604020202020204" pitchFamily="34" charset="0"/>
                <a:ea typeface="맑은 고딕" pitchFamily="50" charset="-127"/>
                <a:cs typeface="Arial" panose="020B0604020202020204" pitchFamily="34" charset="0"/>
              </a:rPr>
              <a:t>FunctionBay</a:t>
            </a:r>
            <a:r>
              <a:rPr lang="en-US" altLang="ko-KR" sz="800" b="0" i="0" dirty="0">
                <a:solidFill>
                  <a:srgbClr val="405784"/>
                </a:solidFill>
                <a:latin typeface="Arial" panose="020B0604020202020204" pitchFamily="34" charset="0"/>
                <a:ea typeface="맑은 고딕" pitchFamily="50" charset="-127"/>
                <a:cs typeface="Arial" panose="020B0604020202020204" pitchFamily="34" charset="0"/>
              </a:rPr>
              <a:t>, Inc.</a:t>
            </a:r>
            <a:endParaRPr lang="ko-KR" altLang="en-US" sz="800" b="0" i="0" dirty="0">
              <a:solidFill>
                <a:srgbClr val="405784"/>
              </a:solidFill>
              <a:latin typeface="Arial" panose="020B0604020202020204" pitchFamily="34" charset="0"/>
              <a:ea typeface="맑은 고딕" pitchFamily="50" charset="-127"/>
              <a:cs typeface="Arial" panose="020B0604020202020204" pitchFamily="34" charset="0"/>
            </a:endParaRPr>
          </a:p>
        </p:txBody>
      </p:sp>
      <p:pic>
        <p:nvPicPr>
          <p:cNvPr id="24" name="그림 16" descr="텍스트이(가) 표시된 사진&#10;&#10;자동 생성된 설명">
            <a:extLst>
              <a:ext uri="{FF2B5EF4-FFF2-40B4-BE49-F238E27FC236}">
                <a16:creationId xmlns:a16="http://schemas.microsoft.com/office/drawing/2014/main" id="{51FBF400-9CEF-4710-BE0F-E6058311780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7025" y="6647752"/>
            <a:ext cx="861348" cy="184392"/>
          </a:xfrm>
          <a:prstGeom prst="rect">
            <a:avLst/>
          </a:prstGeom>
        </p:spPr>
      </p:pic>
      <p:cxnSp>
        <p:nvCxnSpPr>
          <p:cNvPr id="25" name="직선 연결선 14">
            <a:extLst>
              <a:ext uri="{FF2B5EF4-FFF2-40B4-BE49-F238E27FC236}">
                <a16:creationId xmlns:a16="http://schemas.microsoft.com/office/drawing/2014/main" id="{664FA878-3235-4578-839C-B525501EBD3C}"/>
              </a:ext>
            </a:extLst>
          </p:cNvPr>
          <p:cNvCxnSpPr>
            <a:cxnSpLocks/>
          </p:cNvCxnSpPr>
          <p:nvPr userDrawn="1"/>
        </p:nvCxnSpPr>
        <p:spPr>
          <a:xfrm>
            <a:off x="361951" y="916214"/>
            <a:ext cx="793752" cy="0"/>
          </a:xfrm>
          <a:prstGeom prst="line">
            <a:avLst/>
          </a:prstGeom>
          <a:ln w="38100">
            <a:solidFill>
              <a:srgbClr val="40578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203744"/>
      </p:ext>
    </p:extLst>
  </p:cSld>
  <p:clrMap bg1="lt1" tx1="dk1" bg2="lt2" tx2="dk2" accent1="accent1" accent2="accent2" accent3="accent3" accent4="accent4" accent5="accent5" accent6="accent6" hlink="hlink" folHlink="folHlink"/>
  <p:sldLayoutIdLst>
    <p:sldLayoutId id="2147483678" r:id="rId1"/>
    <p:sldLayoutId id="2147483689" r:id="rId2"/>
  </p:sldLayoutIdLst>
  <p:hf hdr="0" ftr="0" dt="0"/>
  <p:txStyles>
    <p:titleStyle>
      <a:lvl1pPr algn="l" defTabSz="914400" rtl="0" eaLnBrk="1" latinLnBrk="1" hangingPunct="1">
        <a:lnSpc>
          <a:spcPct val="90000"/>
        </a:lnSpc>
        <a:spcBef>
          <a:spcPct val="0"/>
        </a:spcBef>
        <a:buNone/>
        <a:defRPr sz="4400" b="1" kern="1200">
          <a:solidFill>
            <a:srgbClr val="405784"/>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3.xml"/><Relationship Id="rId1" Type="http://schemas.openxmlformats.org/officeDocument/2006/relationships/vmlDrawing" Target="../drawings/vmlDrawing77.vml"/><Relationship Id="rId6" Type="http://schemas.openxmlformats.org/officeDocument/2006/relationships/image" Target="../media/image201.wmf"/><Relationship Id="rId5" Type="http://schemas.openxmlformats.org/officeDocument/2006/relationships/oleObject" Target="../embeddings/oleObject172.bin"/><Relationship Id="rId4" Type="http://schemas.openxmlformats.org/officeDocument/2006/relationships/image" Target="../media/image23.wmf"/></Relationships>
</file>

<file path=ppt/slides/_rels/slide101.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206.wmf"/><Relationship Id="rId2" Type="http://schemas.openxmlformats.org/officeDocument/2006/relationships/slideLayout" Target="../slideLayouts/slideLayout3.xml"/><Relationship Id="rId1" Type="http://schemas.openxmlformats.org/officeDocument/2006/relationships/vmlDrawing" Target="../drawings/vmlDrawing78.vml"/><Relationship Id="rId6" Type="http://schemas.openxmlformats.org/officeDocument/2006/relationships/image" Target="../media/image203.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176.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3.xml"/><Relationship Id="rId1" Type="http://schemas.openxmlformats.org/officeDocument/2006/relationships/vmlDrawing" Target="../drawings/vmlDrawing79.vml"/><Relationship Id="rId4" Type="http://schemas.openxmlformats.org/officeDocument/2006/relationships/image" Target="../media/image207.wmf"/></Relationships>
</file>

<file path=ppt/slides/_rels/slide103.x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212.wmf"/><Relationship Id="rId2" Type="http://schemas.openxmlformats.org/officeDocument/2006/relationships/slideLayout" Target="../slideLayouts/slideLayout3.xml"/><Relationship Id="rId1" Type="http://schemas.openxmlformats.org/officeDocument/2006/relationships/vmlDrawing" Target="../drawings/vmlDrawing80.vml"/><Relationship Id="rId6" Type="http://schemas.openxmlformats.org/officeDocument/2006/relationships/image" Target="../media/image209.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182.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3.xml"/><Relationship Id="rId1" Type="http://schemas.openxmlformats.org/officeDocument/2006/relationships/vmlDrawing" Target="../drawings/vmlDrawing81.vml"/><Relationship Id="rId4" Type="http://schemas.openxmlformats.org/officeDocument/2006/relationships/image" Target="../media/image209.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3.xml"/><Relationship Id="rId1" Type="http://schemas.openxmlformats.org/officeDocument/2006/relationships/vmlDrawing" Target="../drawings/vmlDrawing82.vml"/><Relationship Id="rId4" Type="http://schemas.openxmlformats.org/officeDocument/2006/relationships/image" Target="../media/image213.wmf"/></Relationships>
</file>

<file path=ppt/slides/_rels/slide106.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3.xml"/><Relationship Id="rId1" Type="http://schemas.openxmlformats.org/officeDocument/2006/relationships/vmlDrawing" Target="../drawings/vmlDrawing83.vml"/><Relationship Id="rId5" Type="http://schemas.openxmlformats.org/officeDocument/2006/relationships/image" Target="../media/image218.png"/><Relationship Id="rId4" Type="http://schemas.openxmlformats.org/officeDocument/2006/relationships/image" Target="../media/image217.wmf"/></Relationships>
</file>

<file path=ppt/slides/_rels/slide113.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191.bin"/><Relationship Id="rId18" Type="http://schemas.openxmlformats.org/officeDocument/2006/relationships/image" Target="../media/image225.wmf"/><Relationship Id="rId26" Type="http://schemas.openxmlformats.org/officeDocument/2006/relationships/image" Target="../media/image229.wmf"/><Relationship Id="rId3" Type="http://schemas.openxmlformats.org/officeDocument/2006/relationships/image" Target="../media/image234.png"/><Relationship Id="rId21" Type="http://schemas.openxmlformats.org/officeDocument/2006/relationships/oleObject" Target="../embeddings/oleObject195.bin"/><Relationship Id="rId34" Type="http://schemas.openxmlformats.org/officeDocument/2006/relationships/image" Target="../media/image233.wmf"/><Relationship Id="rId7" Type="http://schemas.openxmlformats.org/officeDocument/2006/relationships/oleObject" Target="../embeddings/oleObject188.bin"/><Relationship Id="rId12" Type="http://schemas.openxmlformats.org/officeDocument/2006/relationships/image" Target="../media/image222.wmf"/><Relationship Id="rId17" Type="http://schemas.openxmlformats.org/officeDocument/2006/relationships/oleObject" Target="../embeddings/oleObject193.bin"/><Relationship Id="rId25" Type="http://schemas.openxmlformats.org/officeDocument/2006/relationships/oleObject" Target="../embeddings/oleObject197.bin"/><Relationship Id="rId33" Type="http://schemas.openxmlformats.org/officeDocument/2006/relationships/oleObject" Target="../embeddings/oleObject201.bin"/><Relationship Id="rId2" Type="http://schemas.openxmlformats.org/officeDocument/2006/relationships/slideLayout" Target="../slideLayouts/slideLayout3.xml"/><Relationship Id="rId16" Type="http://schemas.openxmlformats.org/officeDocument/2006/relationships/image" Target="../media/image224.wmf"/><Relationship Id="rId20" Type="http://schemas.openxmlformats.org/officeDocument/2006/relationships/image" Target="../media/image226.wmf"/><Relationship Id="rId29" Type="http://schemas.openxmlformats.org/officeDocument/2006/relationships/oleObject" Target="../embeddings/oleObject199.bin"/><Relationship Id="rId1" Type="http://schemas.openxmlformats.org/officeDocument/2006/relationships/vmlDrawing" Target="../drawings/vmlDrawing84.vml"/><Relationship Id="rId6" Type="http://schemas.openxmlformats.org/officeDocument/2006/relationships/image" Target="../media/image219.wmf"/><Relationship Id="rId11" Type="http://schemas.openxmlformats.org/officeDocument/2006/relationships/oleObject" Target="../embeddings/oleObject190.bin"/><Relationship Id="rId24" Type="http://schemas.openxmlformats.org/officeDocument/2006/relationships/image" Target="../media/image228.wmf"/><Relationship Id="rId32" Type="http://schemas.openxmlformats.org/officeDocument/2006/relationships/image" Target="../media/image232.wmf"/><Relationship Id="rId5" Type="http://schemas.openxmlformats.org/officeDocument/2006/relationships/oleObject" Target="../embeddings/oleObject187.bin"/><Relationship Id="rId15" Type="http://schemas.openxmlformats.org/officeDocument/2006/relationships/oleObject" Target="../embeddings/oleObject192.bin"/><Relationship Id="rId23" Type="http://schemas.openxmlformats.org/officeDocument/2006/relationships/oleObject" Target="../embeddings/oleObject196.bin"/><Relationship Id="rId28" Type="http://schemas.openxmlformats.org/officeDocument/2006/relationships/image" Target="../media/image230.wmf"/><Relationship Id="rId10" Type="http://schemas.openxmlformats.org/officeDocument/2006/relationships/image" Target="../media/image221.wmf"/><Relationship Id="rId19" Type="http://schemas.openxmlformats.org/officeDocument/2006/relationships/oleObject" Target="../embeddings/oleObject194.bin"/><Relationship Id="rId31" Type="http://schemas.openxmlformats.org/officeDocument/2006/relationships/oleObject" Target="../embeddings/oleObject200.bin"/><Relationship Id="rId4" Type="http://schemas.openxmlformats.org/officeDocument/2006/relationships/image" Target="../media/image235.png"/><Relationship Id="rId9" Type="http://schemas.openxmlformats.org/officeDocument/2006/relationships/oleObject" Target="../embeddings/oleObject189.bin"/><Relationship Id="rId14" Type="http://schemas.openxmlformats.org/officeDocument/2006/relationships/image" Target="../media/image223.wmf"/><Relationship Id="rId22" Type="http://schemas.openxmlformats.org/officeDocument/2006/relationships/image" Target="../media/image227.wmf"/><Relationship Id="rId27" Type="http://schemas.openxmlformats.org/officeDocument/2006/relationships/oleObject" Target="../embeddings/oleObject198.bin"/><Relationship Id="rId30" Type="http://schemas.openxmlformats.org/officeDocument/2006/relationships/image" Target="../media/image231.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236.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202.bin"/><Relationship Id="rId7" Type="http://schemas.openxmlformats.org/officeDocument/2006/relationships/image" Target="../media/image239.wmf"/><Relationship Id="rId2" Type="http://schemas.openxmlformats.org/officeDocument/2006/relationships/slideLayout" Target="../slideLayouts/slideLayout3.xml"/><Relationship Id="rId1" Type="http://schemas.openxmlformats.org/officeDocument/2006/relationships/vmlDrawing" Target="../drawings/vmlDrawing85.vml"/><Relationship Id="rId6" Type="http://schemas.openxmlformats.org/officeDocument/2006/relationships/oleObject" Target="../embeddings/oleObject203.bin"/><Relationship Id="rId5" Type="http://schemas.openxmlformats.org/officeDocument/2006/relationships/image" Target="../media/image236.png"/><Relationship Id="rId4" Type="http://schemas.openxmlformats.org/officeDocument/2006/relationships/image" Target="../media/image238.wmf"/><Relationship Id="rId9" Type="http://schemas.openxmlformats.org/officeDocument/2006/relationships/image" Target="../media/image240.wmf"/></Relationships>
</file>

<file path=ppt/slides/_rels/slide117.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3.xml"/><Relationship Id="rId5" Type="http://schemas.openxmlformats.org/officeDocument/2006/relationships/image" Target="../media/image244.png"/><Relationship Id="rId4" Type="http://schemas.openxmlformats.org/officeDocument/2006/relationships/image" Target="../media/image243.png"/></Relationships>
</file>

<file path=ppt/slides/_rels/slide118.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3.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20.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247.png"/><Relationship Id="rId2" Type="http://schemas.openxmlformats.org/officeDocument/2006/relationships/image" Target="../media/image246.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7.wmf"/><Relationship Id="rId18"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image" Target="../media/image22.png"/><Relationship Id="rId12" Type="http://schemas.openxmlformats.org/officeDocument/2006/relationships/oleObject" Target="../embeddings/oleObject6.bin"/><Relationship Id="rId17" Type="http://schemas.openxmlformats.org/officeDocument/2006/relationships/image" Target="../media/image19.wmf"/><Relationship Id="rId2" Type="http://schemas.openxmlformats.org/officeDocument/2006/relationships/slideLayout" Target="../slideLayouts/slideLayout3.xml"/><Relationship Id="rId16"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image" Target="../media/image16.wmf"/><Relationship Id="rId5" Type="http://schemas.openxmlformats.org/officeDocument/2006/relationships/oleObject" Target="../embeddings/oleObject3.bin"/><Relationship Id="rId15" Type="http://schemas.openxmlformats.org/officeDocument/2006/relationships/image" Target="../media/image18.wmf"/><Relationship Id="rId10" Type="http://schemas.openxmlformats.org/officeDocument/2006/relationships/oleObject" Target="../embeddings/oleObject5.bin"/><Relationship Id="rId19" Type="http://schemas.openxmlformats.org/officeDocument/2006/relationships/image" Target="../media/image20.wmf"/><Relationship Id="rId4" Type="http://schemas.openxmlformats.org/officeDocument/2006/relationships/image" Target="../media/image21.png"/><Relationship Id="rId9" Type="http://schemas.openxmlformats.org/officeDocument/2006/relationships/image" Target="../media/image15.wmf"/><Relationship Id="rId1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7.png"/><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16.bin"/><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1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26.bin"/><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29.bin"/><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6.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43.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37.bin"/><Relationship Id="rId4" Type="http://schemas.openxmlformats.org/officeDocument/2006/relationships/image" Target="../media/image4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39.bin"/><Relationship Id="rId4" Type="http://schemas.openxmlformats.org/officeDocument/2006/relationships/image" Target="../media/image4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3.xml"/><Relationship Id="rId1" Type="http://schemas.openxmlformats.org/officeDocument/2006/relationships/vmlDrawing" Target="../drawings/vmlDrawing17.vml"/><Relationship Id="rId5" Type="http://schemas.openxmlformats.org/officeDocument/2006/relationships/image" Target="../media/image52.png"/><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54.wmf"/></Relationships>
</file>

<file path=ppt/slides/_rels/slide3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2.xml"/><Relationship Id="rId7" Type="http://schemas.openxmlformats.org/officeDocument/2006/relationships/image" Target="../media/image56.w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oleObject" Target="../embeddings/oleObject43.bin"/><Relationship Id="rId5" Type="http://schemas.openxmlformats.org/officeDocument/2006/relationships/image" Target="../media/image55.wmf"/><Relationship Id="rId4"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59.png"/><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45.bin"/><Relationship Id="rId4" Type="http://schemas.openxmlformats.org/officeDocument/2006/relationships/image" Target="../media/image57.wmf"/></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1.wmf"/><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oleObject" Target="../embeddings/oleObject47.bin"/><Relationship Id="rId5" Type="http://schemas.openxmlformats.org/officeDocument/2006/relationships/image" Target="../media/image60.wmf"/><Relationship Id="rId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64.wmf"/><Relationship Id="rId5" Type="http://schemas.openxmlformats.org/officeDocument/2006/relationships/oleObject" Target="../embeddings/oleObject49.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66.wmf"/><Relationship Id="rId5" Type="http://schemas.openxmlformats.org/officeDocument/2006/relationships/oleObject" Target="../embeddings/oleObject51.bin"/><Relationship Id="rId4" Type="http://schemas.openxmlformats.org/officeDocument/2006/relationships/image" Target="../media/image65.wmf"/></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image" Target="../media/image67.wmf"/><Relationship Id="rId5" Type="http://schemas.openxmlformats.org/officeDocument/2006/relationships/oleObject" Target="../embeddings/oleObject52.bin"/><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70.wmf"/></Relationships>
</file>

<file path=ppt/slides/_rels/slide38.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75.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72.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5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77.wmf"/><Relationship Id="rId5" Type="http://schemas.openxmlformats.org/officeDocument/2006/relationships/oleObject" Target="../embeddings/oleObject60.bin"/><Relationship Id="rId4" Type="http://schemas.openxmlformats.org/officeDocument/2006/relationships/image" Target="../media/image7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image" Target="../media/image79.wmf"/><Relationship Id="rId5" Type="http://schemas.openxmlformats.org/officeDocument/2006/relationships/oleObject" Target="../embeddings/oleObject62.bin"/><Relationship Id="rId4" Type="http://schemas.openxmlformats.org/officeDocument/2006/relationships/image" Target="../media/image78.wmf"/></Relationships>
</file>

<file path=ppt/slides/_rels/slide4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64.bin"/><Relationship Id="rId7" Type="http://schemas.openxmlformats.org/officeDocument/2006/relationships/image" Target="../media/image68.png"/><Relationship Id="rId12" Type="http://schemas.openxmlformats.org/officeDocument/2006/relationships/image" Target="../media/image83.wmf"/><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image" Target="../media/image82.wmf"/><Relationship Id="rId11" Type="http://schemas.openxmlformats.org/officeDocument/2006/relationships/oleObject" Target="../embeddings/oleObject67.bin"/><Relationship Id="rId5" Type="http://schemas.openxmlformats.org/officeDocument/2006/relationships/oleObject" Target="../embeddings/oleObject65.bin"/><Relationship Id="rId10" Type="http://schemas.openxmlformats.org/officeDocument/2006/relationships/image" Target="../media/image67.wmf"/><Relationship Id="rId4" Type="http://schemas.openxmlformats.org/officeDocument/2006/relationships/image" Target="../media/image81.wmf"/><Relationship Id="rId9" Type="http://schemas.openxmlformats.org/officeDocument/2006/relationships/oleObject" Target="../embeddings/oleObject66.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86.png"/><Relationship Id="rId2" Type="http://schemas.openxmlformats.org/officeDocument/2006/relationships/slideLayout" Target="../slideLayouts/slideLayout3.xml"/><Relationship Id="rId1" Type="http://schemas.openxmlformats.org/officeDocument/2006/relationships/vmlDrawing" Target="../drawings/vmlDrawing30.vml"/><Relationship Id="rId6" Type="http://schemas.openxmlformats.org/officeDocument/2006/relationships/image" Target="../media/image85.wmf"/><Relationship Id="rId5" Type="http://schemas.openxmlformats.org/officeDocument/2006/relationships/oleObject" Target="../embeddings/oleObject69.bin"/><Relationship Id="rId4" Type="http://schemas.openxmlformats.org/officeDocument/2006/relationships/image" Target="../media/image8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vmlDrawing" Target="../drawings/vmlDrawing31.vml"/><Relationship Id="rId4" Type="http://schemas.openxmlformats.org/officeDocument/2006/relationships/image" Target="../media/image8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89.wmf"/><Relationship Id="rId5" Type="http://schemas.openxmlformats.org/officeDocument/2006/relationships/oleObject" Target="../embeddings/oleObject72.bin"/><Relationship Id="rId4" Type="http://schemas.openxmlformats.org/officeDocument/2006/relationships/image" Target="../media/image88.wmf"/></Relationships>
</file>

<file path=ppt/slides/_rels/slide45.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image" Target="../media/image91.wmf"/><Relationship Id="rId5" Type="http://schemas.openxmlformats.org/officeDocument/2006/relationships/oleObject" Target="../embeddings/oleObject74.bin"/><Relationship Id="rId4" Type="http://schemas.openxmlformats.org/officeDocument/2006/relationships/image" Target="../media/image90.wmf"/></Relationships>
</file>

<file path=ppt/slides/_rels/slide46.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3.xml"/><Relationship Id="rId1" Type="http://schemas.openxmlformats.org/officeDocument/2006/relationships/vmlDrawing" Target="../drawings/vmlDrawing34.vml"/><Relationship Id="rId6" Type="http://schemas.openxmlformats.org/officeDocument/2006/relationships/image" Target="../media/image94.wmf"/><Relationship Id="rId5" Type="http://schemas.openxmlformats.org/officeDocument/2006/relationships/oleObject" Target="../embeddings/oleObject77.bin"/><Relationship Id="rId4" Type="http://schemas.openxmlformats.org/officeDocument/2006/relationships/image" Target="../media/image9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image" Target="../media/image97.wmf"/><Relationship Id="rId5" Type="http://schemas.openxmlformats.org/officeDocument/2006/relationships/oleObject" Target="../embeddings/oleObject80.bin"/><Relationship Id="rId4" Type="http://schemas.openxmlformats.org/officeDocument/2006/relationships/image" Target="../media/image96.wmf"/></Relationships>
</file>

<file path=ppt/slides/_rels/slide48.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3.xml"/><Relationship Id="rId1" Type="http://schemas.openxmlformats.org/officeDocument/2006/relationships/vmlDrawing" Target="../drawings/vmlDrawing36.vml"/><Relationship Id="rId6" Type="http://schemas.openxmlformats.org/officeDocument/2006/relationships/image" Target="../media/image99.wmf"/><Relationship Id="rId5" Type="http://schemas.openxmlformats.org/officeDocument/2006/relationships/oleObject" Target="../embeddings/oleObject82.bin"/><Relationship Id="rId4" Type="http://schemas.openxmlformats.org/officeDocument/2006/relationships/image" Target="../media/image98.wmf"/><Relationship Id="rId9"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3.xml"/><Relationship Id="rId4" Type="http://schemas.openxmlformats.org/officeDocument/2006/relationships/image" Target="../media/image1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105.wmf"/><Relationship Id="rId5" Type="http://schemas.openxmlformats.org/officeDocument/2006/relationships/oleObject" Target="../embeddings/oleObject85.bin"/><Relationship Id="rId4" Type="http://schemas.openxmlformats.org/officeDocument/2006/relationships/image" Target="../media/image104.wmf"/></Relationships>
</file>

<file path=ppt/slides/_rels/slide5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107.wmf"/><Relationship Id="rId5" Type="http://schemas.openxmlformats.org/officeDocument/2006/relationships/oleObject" Target="../embeddings/oleObject87.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89.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vmlDrawing" Target="../drawings/vmlDrawing39.vml"/><Relationship Id="rId4" Type="http://schemas.openxmlformats.org/officeDocument/2006/relationships/image" Target="../media/image11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vmlDrawing" Target="../drawings/vmlDrawing40.vml"/><Relationship Id="rId6" Type="http://schemas.openxmlformats.org/officeDocument/2006/relationships/image" Target="../media/image112.wmf"/><Relationship Id="rId5" Type="http://schemas.openxmlformats.org/officeDocument/2006/relationships/oleObject" Target="../embeddings/oleObject92.bin"/><Relationship Id="rId4" Type="http://schemas.openxmlformats.org/officeDocument/2006/relationships/image" Target="../media/image111.wmf"/></Relationships>
</file>

<file path=ppt/slides/_rels/slide54.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3.xml"/><Relationship Id="rId1" Type="http://schemas.openxmlformats.org/officeDocument/2006/relationships/vmlDrawing" Target="../drawings/vmlDrawing41.vml"/><Relationship Id="rId6" Type="http://schemas.openxmlformats.org/officeDocument/2006/relationships/image" Target="../media/image114.wmf"/><Relationship Id="rId5" Type="http://schemas.openxmlformats.org/officeDocument/2006/relationships/oleObject" Target="../embeddings/oleObject94.bin"/><Relationship Id="rId4" Type="http://schemas.openxmlformats.org/officeDocument/2006/relationships/image" Target="../media/image11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3.xml"/><Relationship Id="rId1" Type="http://schemas.openxmlformats.org/officeDocument/2006/relationships/vmlDrawing" Target="../drawings/vmlDrawing42.vml"/><Relationship Id="rId4" Type="http://schemas.openxmlformats.org/officeDocument/2006/relationships/image" Target="../media/image11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image" Target="../media/image118.wmf"/><Relationship Id="rId5" Type="http://schemas.openxmlformats.org/officeDocument/2006/relationships/oleObject" Target="../embeddings/oleObject98.bin"/><Relationship Id="rId4" Type="http://schemas.openxmlformats.org/officeDocument/2006/relationships/image" Target="../media/image117.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3.xml"/><Relationship Id="rId4" Type="http://schemas.openxmlformats.org/officeDocument/2006/relationships/image" Target="../media/image121.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9.bin"/><Relationship Id="rId7" Type="http://schemas.openxmlformats.org/officeDocument/2006/relationships/image" Target="../media/image120.png"/><Relationship Id="rId2" Type="http://schemas.openxmlformats.org/officeDocument/2006/relationships/slideLayout" Target="../slideLayouts/slideLayout3.xml"/><Relationship Id="rId1" Type="http://schemas.openxmlformats.org/officeDocument/2006/relationships/vmlDrawing" Target="../drawings/vmlDrawing44.vml"/><Relationship Id="rId6" Type="http://schemas.openxmlformats.org/officeDocument/2006/relationships/image" Target="../media/image123.wmf"/><Relationship Id="rId5" Type="http://schemas.openxmlformats.org/officeDocument/2006/relationships/oleObject" Target="../embeddings/oleObject100.bin"/><Relationship Id="rId4" Type="http://schemas.openxmlformats.org/officeDocument/2006/relationships/image" Target="../media/image122.wmf"/></Relationships>
</file>

<file path=ppt/slides/_rels/slide64.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oleObject" Target="../embeddings/oleObject101.bin"/><Relationship Id="rId7" Type="http://schemas.openxmlformats.org/officeDocument/2006/relationships/image" Target="../media/image126.png"/><Relationship Id="rId2" Type="http://schemas.openxmlformats.org/officeDocument/2006/relationships/slideLayout" Target="../slideLayouts/slideLayout3.xml"/><Relationship Id="rId1" Type="http://schemas.openxmlformats.org/officeDocument/2006/relationships/vmlDrawing" Target="../drawings/vmlDrawing45.vml"/><Relationship Id="rId6" Type="http://schemas.openxmlformats.org/officeDocument/2006/relationships/image" Target="../media/image125.wmf"/><Relationship Id="rId5" Type="http://schemas.openxmlformats.org/officeDocument/2006/relationships/oleObject" Target="../embeddings/oleObject102.bin"/><Relationship Id="rId4" Type="http://schemas.openxmlformats.org/officeDocument/2006/relationships/image" Target="../media/image124.wmf"/><Relationship Id="rId9" Type="http://schemas.openxmlformats.org/officeDocument/2006/relationships/image" Target="../media/image128.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3.xml"/><Relationship Id="rId1" Type="http://schemas.openxmlformats.org/officeDocument/2006/relationships/vmlDrawing" Target="../drawings/vmlDrawing46.vml"/><Relationship Id="rId6" Type="http://schemas.openxmlformats.org/officeDocument/2006/relationships/image" Target="../media/image130.wmf"/><Relationship Id="rId5" Type="http://schemas.openxmlformats.org/officeDocument/2006/relationships/oleObject" Target="../embeddings/oleObject104.bin"/><Relationship Id="rId4" Type="http://schemas.openxmlformats.org/officeDocument/2006/relationships/image" Target="../media/image12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3.xml"/><Relationship Id="rId1" Type="http://schemas.openxmlformats.org/officeDocument/2006/relationships/vmlDrawing" Target="../drawings/vmlDrawing47.vml"/><Relationship Id="rId6" Type="http://schemas.openxmlformats.org/officeDocument/2006/relationships/image" Target="../media/image132.wmf"/><Relationship Id="rId5" Type="http://schemas.openxmlformats.org/officeDocument/2006/relationships/oleObject" Target="../embeddings/oleObject106.bin"/><Relationship Id="rId4" Type="http://schemas.openxmlformats.org/officeDocument/2006/relationships/image" Target="../media/image13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3.xml"/><Relationship Id="rId4" Type="http://schemas.openxmlformats.org/officeDocument/2006/relationships/image" Target="../media/image1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3.xml"/><Relationship Id="rId4" Type="http://schemas.openxmlformats.org/officeDocument/2006/relationships/image" Target="../media/image139.pn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3.xml"/><Relationship Id="rId1" Type="http://schemas.openxmlformats.org/officeDocument/2006/relationships/vmlDrawing" Target="../drawings/vmlDrawing48.vml"/><Relationship Id="rId4" Type="http://schemas.openxmlformats.org/officeDocument/2006/relationships/image" Target="../media/image140.wmf"/></Relationships>
</file>

<file path=ppt/slides/_rels/slide72.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3.xml"/><Relationship Id="rId1" Type="http://schemas.openxmlformats.org/officeDocument/2006/relationships/vmlDrawing" Target="../drawings/vmlDrawing49.vml"/><Relationship Id="rId6" Type="http://schemas.openxmlformats.org/officeDocument/2006/relationships/image" Target="../media/image142.wmf"/><Relationship Id="rId5" Type="http://schemas.openxmlformats.org/officeDocument/2006/relationships/oleObject" Target="../embeddings/oleObject109.bin"/><Relationship Id="rId4" Type="http://schemas.openxmlformats.org/officeDocument/2006/relationships/image" Target="../media/image141.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3.xml"/><Relationship Id="rId1" Type="http://schemas.openxmlformats.org/officeDocument/2006/relationships/vmlDrawing" Target="../drawings/vmlDrawing50.vml"/><Relationship Id="rId6" Type="http://schemas.openxmlformats.org/officeDocument/2006/relationships/image" Target="../media/image25.wmf"/><Relationship Id="rId5" Type="http://schemas.openxmlformats.org/officeDocument/2006/relationships/oleObject" Target="../embeddings/oleObject112.bin"/><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3.xml"/><Relationship Id="rId1" Type="http://schemas.openxmlformats.org/officeDocument/2006/relationships/vmlDrawing" Target="../drawings/vmlDrawing51.vml"/><Relationship Id="rId4" Type="http://schemas.openxmlformats.org/officeDocument/2006/relationships/image" Target="../media/image144.wmf"/></Relationships>
</file>

<file path=ppt/slides/_rels/slide75.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3.xml"/><Relationship Id="rId1" Type="http://schemas.openxmlformats.org/officeDocument/2006/relationships/vmlDrawing" Target="../drawings/vmlDrawing52.vml"/><Relationship Id="rId6" Type="http://schemas.openxmlformats.org/officeDocument/2006/relationships/image" Target="../media/image146.wmf"/><Relationship Id="rId5" Type="http://schemas.openxmlformats.org/officeDocument/2006/relationships/oleObject" Target="../embeddings/oleObject115.bin"/><Relationship Id="rId4" Type="http://schemas.openxmlformats.org/officeDocument/2006/relationships/image" Target="../media/image145.wmf"/></Relationships>
</file>

<file path=ppt/slides/_rels/slide76.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3.xml"/><Relationship Id="rId1" Type="http://schemas.openxmlformats.org/officeDocument/2006/relationships/vmlDrawing" Target="../drawings/vmlDrawing53.vml"/><Relationship Id="rId6" Type="http://schemas.openxmlformats.org/officeDocument/2006/relationships/image" Target="../media/image149.wmf"/><Relationship Id="rId11" Type="http://schemas.openxmlformats.org/officeDocument/2006/relationships/image" Target="../media/image152.png"/><Relationship Id="rId5" Type="http://schemas.openxmlformats.org/officeDocument/2006/relationships/oleObject" Target="../embeddings/oleObject118.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20.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3.xml"/><Relationship Id="rId1" Type="http://schemas.openxmlformats.org/officeDocument/2006/relationships/vmlDrawing" Target="../drawings/vmlDrawing54.vml"/><Relationship Id="rId4" Type="http://schemas.openxmlformats.org/officeDocument/2006/relationships/image" Target="../media/image153.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3.xml"/><Relationship Id="rId1" Type="http://schemas.openxmlformats.org/officeDocument/2006/relationships/vmlDrawing" Target="../drawings/vmlDrawing55.vml"/><Relationship Id="rId6" Type="http://schemas.openxmlformats.org/officeDocument/2006/relationships/image" Target="../media/image155.wmf"/><Relationship Id="rId5" Type="http://schemas.openxmlformats.org/officeDocument/2006/relationships/oleObject" Target="../embeddings/oleObject123.bin"/><Relationship Id="rId4" Type="http://schemas.openxmlformats.org/officeDocument/2006/relationships/image" Target="../media/image154.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image" Target="../media/image157.wmf"/><Relationship Id="rId2" Type="http://schemas.openxmlformats.org/officeDocument/2006/relationships/slideLayout" Target="../slideLayouts/slideLayout3.xml"/><Relationship Id="rId1" Type="http://schemas.openxmlformats.org/officeDocument/2006/relationships/vmlDrawing" Target="../drawings/vmlDrawing56.vml"/><Relationship Id="rId6" Type="http://schemas.openxmlformats.org/officeDocument/2006/relationships/oleObject" Target="../embeddings/oleObject125.bin"/><Relationship Id="rId5" Type="http://schemas.openxmlformats.org/officeDocument/2006/relationships/image" Target="../media/image158.png"/><Relationship Id="rId4" Type="http://schemas.openxmlformats.org/officeDocument/2006/relationships/image" Target="../media/image15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3.xml"/><Relationship Id="rId1" Type="http://schemas.openxmlformats.org/officeDocument/2006/relationships/vmlDrawing" Target="../drawings/vmlDrawing57.vml"/><Relationship Id="rId6" Type="http://schemas.openxmlformats.org/officeDocument/2006/relationships/image" Target="../media/image158.png"/><Relationship Id="rId5" Type="http://schemas.openxmlformats.org/officeDocument/2006/relationships/image" Target="../media/image160.png"/><Relationship Id="rId4" Type="http://schemas.openxmlformats.org/officeDocument/2006/relationships/image" Target="../media/image159.wmf"/></Relationships>
</file>

<file path=ppt/slides/_rels/slide81.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3.xml"/><Relationship Id="rId1" Type="http://schemas.openxmlformats.org/officeDocument/2006/relationships/vmlDrawing" Target="../drawings/vmlDrawing58.vml"/><Relationship Id="rId6" Type="http://schemas.openxmlformats.org/officeDocument/2006/relationships/image" Target="../media/image162.wmf"/><Relationship Id="rId11" Type="http://schemas.openxmlformats.org/officeDocument/2006/relationships/image" Target="../media/image139.png"/><Relationship Id="rId5" Type="http://schemas.openxmlformats.org/officeDocument/2006/relationships/oleObject" Target="../embeddings/oleObject128.bin"/><Relationship Id="rId10" Type="http://schemas.openxmlformats.org/officeDocument/2006/relationships/image" Target="../media/image138.png"/><Relationship Id="rId4" Type="http://schemas.openxmlformats.org/officeDocument/2006/relationships/image" Target="../media/image161.wmf"/><Relationship Id="rId9" Type="http://schemas.openxmlformats.org/officeDocument/2006/relationships/image" Target="../media/image137.png"/></Relationships>
</file>

<file path=ppt/slides/_rels/slide82.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3.xml"/><Relationship Id="rId1" Type="http://schemas.openxmlformats.org/officeDocument/2006/relationships/vmlDrawing" Target="../drawings/vmlDrawing59.vml"/><Relationship Id="rId6" Type="http://schemas.openxmlformats.org/officeDocument/2006/relationships/image" Target="../media/image165.wmf"/><Relationship Id="rId5" Type="http://schemas.openxmlformats.org/officeDocument/2006/relationships/oleObject" Target="../embeddings/oleObject131.bin"/><Relationship Id="rId4" Type="http://schemas.openxmlformats.org/officeDocument/2006/relationships/image" Target="../media/image164.wmf"/></Relationships>
</file>

<file path=ppt/slides/_rels/slide83.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3.xml"/><Relationship Id="rId1" Type="http://schemas.openxmlformats.org/officeDocument/2006/relationships/vmlDrawing" Target="../drawings/vmlDrawing60.vml"/><Relationship Id="rId6" Type="http://schemas.openxmlformats.org/officeDocument/2006/relationships/image" Target="../media/image167.wmf"/><Relationship Id="rId5" Type="http://schemas.openxmlformats.org/officeDocument/2006/relationships/oleObject" Target="../embeddings/oleObject134.bin"/><Relationship Id="rId4" Type="http://schemas.openxmlformats.org/officeDocument/2006/relationships/image" Target="../media/image166.wmf"/></Relationships>
</file>

<file path=ppt/slides/_rels/slide84.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3.xml"/><Relationship Id="rId1" Type="http://schemas.openxmlformats.org/officeDocument/2006/relationships/vmlDrawing" Target="../drawings/vmlDrawing61.vml"/><Relationship Id="rId6" Type="http://schemas.openxmlformats.org/officeDocument/2006/relationships/image" Target="../media/image170.wmf"/><Relationship Id="rId5" Type="http://schemas.openxmlformats.org/officeDocument/2006/relationships/oleObject" Target="../embeddings/oleObject137.bin"/><Relationship Id="rId10" Type="http://schemas.openxmlformats.org/officeDocument/2006/relationships/image" Target="../media/image171.wmf"/><Relationship Id="rId4" Type="http://schemas.openxmlformats.org/officeDocument/2006/relationships/image" Target="../media/image169.wmf"/><Relationship Id="rId9" Type="http://schemas.openxmlformats.org/officeDocument/2006/relationships/oleObject" Target="../embeddings/oleObject139.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3.xml"/><Relationship Id="rId1" Type="http://schemas.openxmlformats.org/officeDocument/2006/relationships/vmlDrawing" Target="../drawings/vmlDrawing62.vml"/><Relationship Id="rId6" Type="http://schemas.openxmlformats.org/officeDocument/2006/relationships/image" Target="../media/image173.wmf"/><Relationship Id="rId5" Type="http://schemas.openxmlformats.org/officeDocument/2006/relationships/oleObject" Target="../embeddings/oleObject141.bin"/><Relationship Id="rId4" Type="http://schemas.openxmlformats.org/officeDocument/2006/relationships/image" Target="../media/image172.wmf"/></Relationships>
</file>

<file path=ppt/slides/_rels/slide86.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3.xml"/><Relationship Id="rId1" Type="http://schemas.openxmlformats.org/officeDocument/2006/relationships/vmlDrawing" Target="../drawings/vmlDrawing63.vml"/><Relationship Id="rId6" Type="http://schemas.openxmlformats.org/officeDocument/2006/relationships/image" Target="../media/image175.wmf"/><Relationship Id="rId5" Type="http://schemas.openxmlformats.org/officeDocument/2006/relationships/oleObject" Target="../embeddings/oleObject143.bin"/><Relationship Id="rId10" Type="http://schemas.openxmlformats.org/officeDocument/2006/relationships/image" Target="../media/image176.wmf"/><Relationship Id="rId4" Type="http://schemas.openxmlformats.org/officeDocument/2006/relationships/image" Target="../media/image174.wmf"/><Relationship Id="rId9" Type="http://schemas.openxmlformats.org/officeDocument/2006/relationships/oleObject" Target="../embeddings/oleObject145.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3.xml"/><Relationship Id="rId1" Type="http://schemas.openxmlformats.org/officeDocument/2006/relationships/vmlDrawing" Target="../drawings/vmlDrawing64.vml"/><Relationship Id="rId4" Type="http://schemas.openxmlformats.org/officeDocument/2006/relationships/image" Target="../media/image177.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3.xml"/><Relationship Id="rId1" Type="http://schemas.openxmlformats.org/officeDocument/2006/relationships/vmlDrawing" Target="../drawings/vmlDrawing65.vml"/><Relationship Id="rId4" Type="http://schemas.openxmlformats.org/officeDocument/2006/relationships/image" Target="../media/image178.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3.xml"/><Relationship Id="rId1" Type="http://schemas.openxmlformats.org/officeDocument/2006/relationships/vmlDrawing" Target="../drawings/vmlDrawing66.vml"/><Relationship Id="rId6" Type="http://schemas.openxmlformats.org/officeDocument/2006/relationships/image" Target="../media/image180.wmf"/><Relationship Id="rId5" Type="http://schemas.openxmlformats.org/officeDocument/2006/relationships/oleObject" Target="../embeddings/oleObject149.bin"/><Relationship Id="rId4" Type="http://schemas.openxmlformats.org/officeDocument/2006/relationships/image" Target="../media/image179.w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3.xml"/><Relationship Id="rId1" Type="http://schemas.openxmlformats.org/officeDocument/2006/relationships/vmlDrawing" Target="../drawings/vmlDrawing67.vml"/><Relationship Id="rId6" Type="http://schemas.openxmlformats.org/officeDocument/2006/relationships/image" Target="../media/image182.wmf"/><Relationship Id="rId5" Type="http://schemas.openxmlformats.org/officeDocument/2006/relationships/oleObject" Target="../embeddings/oleObject151.bin"/><Relationship Id="rId4" Type="http://schemas.openxmlformats.org/officeDocument/2006/relationships/image" Target="../media/image181.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3.xml"/><Relationship Id="rId1" Type="http://schemas.openxmlformats.org/officeDocument/2006/relationships/vmlDrawing" Target="../drawings/vmlDrawing68.vml"/><Relationship Id="rId6" Type="http://schemas.openxmlformats.org/officeDocument/2006/relationships/image" Target="../media/image185.wmf"/><Relationship Id="rId5" Type="http://schemas.openxmlformats.org/officeDocument/2006/relationships/oleObject" Target="../embeddings/oleObject154.bin"/><Relationship Id="rId4" Type="http://schemas.openxmlformats.org/officeDocument/2006/relationships/image" Target="../media/image184.wmf"/></Relationships>
</file>

<file path=ppt/slides/_rels/slide92.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3.xml"/><Relationship Id="rId1" Type="http://schemas.openxmlformats.org/officeDocument/2006/relationships/vmlDrawing" Target="../drawings/vmlDrawing69.vml"/><Relationship Id="rId6" Type="http://schemas.openxmlformats.org/officeDocument/2006/relationships/image" Target="../media/image187.wmf"/><Relationship Id="rId5" Type="http://schemas.openxmlformats.org/officeDocument/2006/relationships/oleObject" Target="../embeddings/oleObject156.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158.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3.xml"/><Relationship Id="rId1" Type="http://schemas.openxmlformats.org/officeDocument/2006/relationships/vmlDrawing" Target="../drawings/vmlDrawing70.vml"/><Relationship Id="rId6" Type="http://schemas.openxmlformats.org/officeDocument/2006/relationships/image" Target="../media/image191.wmf"/><Relationship Id="rId5" Type="http://schemas.openxmlformats.org/officeDocument/2006/relationships/oleObject" Target="../embeddings/oleObject160.bin"/><Relationship Id="rId4" Type="http://schemas.openxmlformats.org/officeDocument/2006/relationships/image" Target="../media/image190.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3.xml"/><Relationship Id="rId1" Type="http://schemas.openxmlformats.org/officeDocument/2006/relationships/vmlDrawing" Target="../drawings/vmlDrawing71.vml"/><Relationship Id="rId6" Type="http://schemas.openxmlformats.org/officeDocument/2006/relationships/image" Target="../media/image193.wmf"/><Relationship Id="rId5" Type="http://schemas.openxmlformats.org/officeDocument/2006/relationships/oleObject" Target="../embeddings/oleObject162.bin"/><Relationship Id="rId4" Type="http://schemas.openxmlformats.org/officeDocument/2006/relationships/image" Target="../media/image192.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3.xml"/><Relationship Id="rId1" Type="http://schemas.openxmlformats.org/officeDocument/2006/relationships/vmlDrawing" Target="../drawings/vmlDrawing72.vml"/><Relationship Id="rId4" Type="http://schemas.openxmlformats.org/officeDocument/2006/relationships/image" Target="../media/image194.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3.xml"/><Relationship Id="rId1" Type="http://schemas.openxmlformats.org/officeDocument/2006/relationships/vmlDrawing" Target="../drawings/vmlDrawing73.vml"/><Relationship Id="rId4" Type="http://schemas.openxmlformats.org/officeDocument/2006/relationships/image" Target="../media/image195.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3.xml"/><Relationship Id="rId1" Type="http://schemas.openxmlformats.org/officeDocument/2006/relationships/vmlDrawing" Target="../drawings/vmlDrawing74.vml"/><Relationship Id="rId4" Type="http://schemas.openxmlformats.org/officeDocument/2006/relationships/image" Target="../media/image196.wmf"/></Relationships>
</file>

<file path=ppt/slides/_rels/slide98.x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3.xml"/><Relationship Id="rId1" Type="http://schemas.openxmlformats.org/officeDocument/2006/relationships/vmlDrawing" Target="../drawings/vmlDrawing75.vml"/><Relationship Id="rId6" Type="http://schemas.openxmlformats.org/officeDocument/2006/relationships/image" Target="../media/image198.wmf"/><Relationship Id="rId5" Type="http://schemas.openxmlformats.org/officeDocument/2006/relationships/oleObject" Target="../embeddings/oleObject167.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169.bin"/></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76.vml"/><Relationship Id="rId5" Type="http://schemas.openxmlformats.org/officeDocument/2006/relationships/image" Target="../media/image201.wmf"/><Relationship Id="rId4" Type="http://schemas.openxmlformats.org/officeDocument/2006/relationships/oleObject" Target="../embeddings/oleObject17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3959169-0F83-488E-9BF9-ABA9DD744F5C}"/>
              </a:ext>
            </a:extLst>
          </p:cNvPr>
          <p:cNvSpPr txBox="1">
            <a:spLocks/>
          </p:cNvSpPr>
          <p:nvPr/>
        </p:nvSpPr>
        <p:spPr>
          <a:xfrm>
            <a:off x="1635219" y="1368507"/>
            <a:ext cx="10363200" cy="1111816"/>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r>
              <a:rPr lang="en-US" sz="4800" b="1" dirty="0">
                <a:solidFill>
                  <a:schemeClr val="bg1"/>
                </a:solidFill>
                <a:latin typeface="Arial" panose="020B0604020202020204" pitchFamily="34" charset="0"/>
                <a:cs typeface="Arial" panose="020B0604020202020204" pitchFamily="34" charset="0"/>
              </a:rPr>
              <a:t>Introduction of Math of MBD</a:t>
            </a:r>
          </a:p>
        </p:txBody>
      </p:sp>
      <p:sp>
        <p:nvSpPr>
          <p:cNvPr id="9" name="부제목 2">
            <a:extLst>
              <a:ext uri="{FF2B5EF4-FFF2-40B4-BE49-F238E27FC236}">
                <a16:creationId xmlns:a16="http://schemas.microsoft.com/office/drawing/2014/main" id="{8155A003-09B7-4354-A5B5-736DC7F1BD6F}"/>
              </a:ext>
            </a:extLst>
          </p:cNvPr>
          <p:cNvSpPr txBox="1">
            <a:spLocks/>
          </p:cNvSpPr>
          <p:nvPr/>
        </p:nvSpPr>
        <p:spPr>
          <a:xfrm>
            <a:off x="2879249" y="5100021"/>
            <a:ext cx="9144000" cy="301957"/>
          </a:xfrm>
          <a:prstGeom prst="rect">
            <a:avLst/>
          </a:prstGeom>
        </p:spPr>
        <p:txBody>
          <a:bodyPr vert="horz" lIns="121920" tIns="60960" rIns="121920" bIns="6096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1867" dirty="0"/>
              <a:t>2022/04/08</a:t>
            </a:r>
          </a:p>
        </p:txBody>
      </p:sp>
      <p:sp>
        <p:nvSpPr>
          <p:cNvPr id="10" name="텍스트 개체 틀 3">
            <a:extLst>
              <a:ext uri="{FF2B5EF4-FFF2-40B4-BE49-F238E27FC236}">
                <a16:creationId xmlns:a16="http://schemas.microsoft.com/office/drawing/2014/main" id="{665D03F2-E80D-4892-8BB9-42B87955B069}"/>
              </a:ext>
            </a:extLst>
          </p:cNvPr>
          <p:cNvSpPr txBox="1">
            <a:spLocks/>
          </p:cNvSpPr>
          <p:nvPr/>
        </p:nvSpPr>
        <p:spPr>
          <a:xfrm>
            <a:off x="3870419" y="3933416"/>
            <a:ext cx="8128000" cy="6385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ko-KR" sz="2666" b="1" dirty="0">
                <a:solidFill>
                  <a:schemeClr val="bg1"/>
                </a:solidFill>
                <a:latin typeface="Arial" panose="020B0604020202020204" pitchFamily="34" charset="0"/>
                <a:cs typeface="Arial" panose="020B0604020202020204" pitchFamily="34" charset="0"/>
              </a:rPr>
              <a:t>Graham Sanborn</a:t>
            </a:r>
            <a:endParaRPr lang="ko-KR" altLang="en-US" sz="2666" b="1" dirty="0">
              <a:solidFill>
                <a:schemeClr val="bg1"/>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DA4AFE9D-0A82-4779-858F-35960BA762B6}"/>
              </a:ext>
            </a:extLst>
          </p:cNvPr>
          <p:cNvSpPr txBox="1">
            <a:spLocks/>
          </p:cNvSpPr>
          <p:nvPr/>
        </p:nvSpPr>
        <p:spPr>
          <a:xfrm>
            <a:off x="1635219" y="2473481"/>
            <a:ext cx="10363200" cy="1292087"/>
          </a:xfrm>
          <a:prstGeom prst="rect">
            <a:avLst/>
          </a:prstGeom>
        </p:spPr>
        <p:txBody>
          <a:bodyPr vert="horz" lIns="121920" tIns="60960" rIns="121920" bIns="6096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Arial" panose="020B0604020202020204" pitchFamily="34" charset="0"/>
                <a:ea typeface="+mj-ea"/>
                <a:cs typeface="Arial" panose="020B0604020202020204" pitchFamily="34" charset="0"/>
              </a:defRPr>
            </a:lvl1pPr>
          </a:lstStyle>
          <a:p>
            <a:pPr algn="r"/>
            <a:r>
              <a:rPr lang="en-US" sz="3600" dirty="0">
                <a:solidFill>
                  <a:schemeClr val="bg1"/>
                </a:solidFill>
              </a:rPr>
              <a:t>Part 3: Special Features in MBD</a:t>
            </a:r>
          </a:p>
          <a:p>
            <a:pPr algn="r"/>
            <a:r>
              <a:rPr lang="en-US" sz="3600" dirty="0">
                <a:solidFill>
                  <a:schemeClr val="bg1"/>
                </a:solidFill>
              </a:rPr>
              <a:t>Flexible Bodies &amp; Contact</a:t>
            </a:r>
          </a:p>
          <a:p>
            <a:pPr algn="r"/>
            <a:endParaRPr lang="en-US" sz="3600" dirty="0">
              <a:solidFill>
                <a:schemeClr val="bg1"/>
              </a:solidFill>
            </a:endParaRPr>
          </a:p>
        </p:txBody>
      </p:sp>
      <p:sp>
        <p:nvSpPr>
          <p:cNvPr id="12" name="TextBox 11">
            <a:extLst>
              <a:ext uri="{FF2B5EF4-FFF2-40B4-BE49-F238E27FC236}">
                <a16:creationId xmlns:a16="http://schemas.microsoft.com/office/drawing/2014/main" id="{40712FE8-E0C7-4D25-96E6-CF81A1EB9E5C}"/>
              </a:ext>
            </a:extLst>
          </p:cNvPr>
          <p:cNvSpPr txBox="1"/>
          <p:nvPr/>
        </p:nvSpPr>
        <p:spPr>
          <a:xfrm>
            <a:off x="7447111" y="6503542"/>
            <a:ext cx="4744889" cy="317908"/>
          </a:xfrm>
          <a:prstGeom prst="rect">
            <a:avLst/>
          </a:prstGeom>
          <a:noFill/>
        </p:spPr>
        <p:txBody>
          <a:bodyPr wrap="none" rtlCol="0">
            <a:spAutoFit/>
          </a:bodyPr>
          <a:lstStyle/>
          <a:p>
            <a:pPr algn="r"/>
            <a:r>
              <a:rPr lang="en-US" sz="1466" dirty="0">
                <a:latin typeface="Arial" panose="020B0604020202020204" pitchFamily="34" charset="0"/>
                <a:cs typeface="Arial" panose="020B0604020202020204" pitchFamily="34" charset="0"/>
              </a:rPr>
              <a:t>Copyright © 2022 </a:t>
            </a:r>
            <a:r>
              <a:rPr lang="en-US" sz="1466" dirty="0" err="1">
                <a:latin typeface="Arial" panose="020B0604020202020204" pitchFamily="34" charset="0"/>
                <a:cs typeface="Arial" panose="020B0604020202020204" pitchFamily="34" charset="0"/>
              </a:rPr>
              <a:t>FunctionBay</a:t>
            </a:r>
            <a:r>
              <a:rPr lang="en-US" sz="1466" dirty="0">
                <a:latin typeface="Arial" panose="020B0604020202020204" pitchFamily="34" charset="0"/>
                <a:cs typeface="Arial" panose="020B0604020202020204" pitchFamily="34" charset="0"/>
              </a:rPr>
              <a:t>, Inc. All rights reserved.</a:t>
            </a:r>
          </a:p>
        </p:txBody>
      </p:sp>
      <p:cxnSp>
        <p:nvCxnSpPr>
          <p:cNvPr id="13" name="직선 연결선 10">
            <a:extLst>
              <a:ext uri="{FF2B5EF4-FFF2-40B4-BE49-F238E27FC236}">
                <a16:creationId xmlns:a16="http://schemas.microsoft.com/office/drawing/2014/main" id="{D314440F-EDD3-4047-B25C-9B24811D7213}"/>
              </a:ext>
            </a:extLst>
          </p:cNvPr>
          <p:cNvCxnSpPr/>
          <p:nvPr/>
        </p:nvCxnSpPr>
        <p:spPr>
          <a:xfrm>
            <a:off x="5789931" y="4442541"/>
            <a:ext cx="6172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텍스트 개체 틀 4">
            <a:extLst>
              <a:ext uri="{FF2B5EF4-FFF2-40B4-BE49-F238E27FC236}">
                <a16:creationId xmlns:a16="http://schemas.microsoft.com/office/drawing/2014/main" id="{3C0216A8-0DC4-4F19-A925-04C25B80F0A0}"/>
              </a:ext>
            </a:extLst>
          </p:cNvPr>
          <p:cNvSpPr txBox="1">
            <a:spLocks/>
          </p:cNvSpPr>
          <p:nvPr/>
        </p:nvSpPr>
        <p:spPr>
          <a:xfrm>
            <a:off x="6703433" y="4516336"/>
            <a:ext cx="5294986" cy="289326"/>
          </a:xfrm>
          <a:prstGeom prst="rect">
            <a:avLst/>
          </a:prstGeom>
        </p:spPr>
        <p:txBody>
          <a:bodyPr anchor="b">
            <a:noAutofit/>
          </a:bodyPr>
          <a:lstStyle>
            <a:lvl1pPr marL="180975" indent="0" algn="l" defTabSz="914400" rtl="0" eaLnBrk="1" latinLnBrk="1"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542925" indent="0" algn="r"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2pPr>
            <a:lvl3pPr marL="895350" indent="0" algn="r"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1162050" indent="0" algn="r"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r" defTabSz="914400" rtl="0" eaLnBrk="1" latinLnBrk="1"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spcAft>
                <a:spcPts val="0"/>
              </a:spcAft>
            </a:pPr>
            <a:r>
              <a:rPr lang="en-US" altLang="ko-KR" sz="1600" b="0" i="0" dirty="0">
                <a:solidFill>
                  <a:schemeClr val="bg1"/>
                </a:solidFill>
                <a:latin typeface="Arial" panose="020B0604020202020204" pitchFamily="34" charset="0"/>
                <a:cs typeface="Arial" panose="020B0604020202020204" pitchFamily="34" charset="0"/>
              </a:rPr>
              <a:t>FunctionBay, Inc. R&amp;D Group.</a:t>
            </a:r>
          </a:p>
        </p:txBody>
      </p:sp>
    </p:spTree>
    <p:extLst>
      <p:ext uri="{BB962C8B-B14F-4D97-AF65-F5344CB8AC3E}">
        <p14:creationId xmlns:p14="http://schemas.microsoft.com/office/powerpoint/2010/main" val="97893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Finite Element Method (FEM)</a:t>
            </a:r>
          </a:p>
        </p:txBody>
      </p:sp>
      <p:sp>
        <p:nvSpPr>
          <p:cNvPr id="3" name="Content Placeholder 2"/>
          <p:cNvSpPr>
            <a:spLocks noGrp="1"/>
          </p:cNvSpPr>
          <p:nvPr>
            <p:ph idx="1"/>
          </p:nvPr>
        </p:nvSpPr>
        <p:spPr/>
        <p:txBody>
          <a:bodyPr/>
          <a:lstStyle/>
          <a:p>
            <a:r>
              <a:rPr lang="en-US" dirty="0"/>
              <a:t>The elements can change shape.</a:t>
            </a:r>
          </a:p>
          <a:p>
            <a:pPr lvl="1"/>
            <a:r>
              <a:rPr lang="en-US" dirty="0"/>
              <a:t>The shapes are controlled by the “nodes”.</a:t>
            </a:r>
          </a:p>
        </p:txBody>
      </p:sp>
      <p:pic>
        <p:nvPicPr>
          <p:cNvPr id="6" name="Picture 5" descr="shape controlled by nodes.png"/>
          <p:cNvPicPr>
            <a:picLocks noChangeAspect="1"/>
          </p:cNvPicPr>
          <p:nvPr/>
        </p:nvPicPr>
        <p:blipFill>
          <a:blip r:embed="rId2"/>
          <a:stretch>
            <a:fillRect/>
          </a:stretch>
        </p:blipFill>
        <p:spPr>
          <a:xfrm>
            <a:off x="2666211" y="2728792"/>
            <a:ext cx="6922027" cy="1856269"/>
          </a:xfrm>
          <a:prstGeom prst="rect">
            <a:avLst/>
          </a:prstGeom>
        </p:spPr>
      </p:pic>
      <p:sp>
        <p:nvSpPr>
          <p:cNvPr id="7" name="TextBox 6"/>
          <p:cNvSpPr txBox="1"/>
          <p:nvPr/>
        </p:nvSpPr>
        <p:spPr>
          <a:xfrm>
            <a:off x="1307158" y="2562931"/>
            <a:ext cx="1103187" cy="518604"/>
          </a:xfrm>
          <a:prstGeom prst="rect">
            <a:avLst/>
          </a:prstGeom>
          <a:noFill/>
        </p:spPr>
        <p:txBody>
          <a:bodyPr wrap="none" rtlCol="0">
            <a:spAutoFit/>
          </a:bodyPr>
          <a:lstStyle/>
          <a:p>
            <a:r>
              <a:rPr lang="en-US" sz="2770" dirty="0"/>
              <a:t>Nodes</a:t>
            </a:r>
          </a:p>
        </p:txBody>
      </p:sp>
      <p:cxnSp>
        <p:nvCxnSpPr>
          <p:cNvPr id="9" name="Straight Arrow Connector 8"/>
          <p:cNvCxnSpPr>
            <a:stCxn id="7" idx="3"/>
          </p:cNvCxnSpPr>
          <p:nvPr/>
        </p:nvCxnSpPr>
        <p:spPr>
          <a:xfrm>
            <a:off x="2410345" y="2822233"/>
            <a:ext cx="197873" cy="187449"/>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a:off x="2410345" y="2822233"/>
            <a:ext cx="205712" cy="1410133"/>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a:off x="2410345" y="2822233"/>
            <a:ext cx="1444070" cy="2031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2534" y="4820194"/>
            <a:ext cx="7839262" cy="518604"/>
          </a:xfrm>
          <a:prstGeom prst="rect">
            <a:avLst/>
          </a:prstGeom>
          <a:noFill/>
        </p:spPr>
        <p:txBody>
          <a:bodyPr wrap="none" rtlCol="0">
            <a:spAutoFit/>
          </a:bodyPr>
          <a:lstStyle/>
          <a:p>
            <a:r>
              <a:rPr lang="en-US" sz="2770" dirty="0"/>
              <a:t>Moving the nodes changes the shape of the element.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Derivation</a:t>
            </a:r>
          </a:p>
        </p:txBody>
      </p:sp>
      <p:sp>
        <p:nvSpPr>
          <p:cNvPr id="3" name="Content Placeholder 2"/>
          <p:cNvSpPr>
            <a:spLocks noGrp="1"/>
          </p:cNvSpPr>
          <p:nvPr>
            <p:ph idx="1"/>
          </p:nvPr>
        </p:nvSpPr>
        <p:spPr/>
        <p:txBody>
          <a:bodyPr>
            <a:normAutofit lnSpcReduction="10000"/>
          </a:bodyPr>
          <a:lstStyle/>
          <a:p>
            <a:r>
              <a:rPr lang="en-US" dirty="0"/>
              <a:t>The equations of motion for an </a:t>
            </a:r>
            <a:r>
              <a:rPr lang="en-US" dirty="0" err="1"/>
              <a:t>RFlex</a:t>
            </a:r>
            <a:r>
              <a:rPr lang="en-US" dirty="0"/>
              <a:t> body must be derived from a proper source.</a:t>
            </a:r>
          </a:p>
          <a:p>
            <a:endParaRPr lang="en-US" dirty="0"/>
          </a:p>
          <a:p>
            <a:endParaRPr lang="en-US" dirty="0"/>
          </a:p>
          <a:p>
            <a:endParaRPr lang="en-US" dirty="0"/>
          </a:p>
          <a:p>
            <a:endParaRPr lang="en-US" dirty="0"/>
          </a:p>
          <a:p>
            <a:endParaRPr lang="en-US" dirty="0"/>
          </a:p>
          <a:p>
            <a:pPr lvl="1"/>
            <a:r>
              <a:rPr lang="en-US" dirty="0"/>
              <a:t>The key difference between finite element formulations is the expression for </a:t>
            </a:r>
            <a:r>
              <a:rPr lang="en-US" b="1" dirty="0">
                <a:latin typeface="Times New Roman" pitchFamily="18" charset="0"/>
                <a:cs typeface="Times New Roman" pitchFamily="18" charset="0"/>
              </a:rPr>
              <a:t>r</a:t>
            </a:r>
            <a:r>
              <a:rPr lang="en-US" dirty="0"/>
              <a:t>.</a:t>
            </a:r>
          </a:p>
        </p:txBody>
      </p:sp>
      <p:graphicFrame>
        <p:nvGraphicFramePr>
          <p:cNvPr id="6" name="Object 2"/>
          <p:cNvGraphicFramePr>
            <a:graphicFrameLocks noChangeAspect="1"/>
          </p:cNvGraphicFramePr>
          <p:nvPr/>
        </p:nvGraphicFramePr>
        <p:xfrm>
          <a:off x="2762250" y="2272067"/>
          <a:ext cx="4779646" cy="902970"/>
        </p:xfrm>
        <a:graphic>
          <a:graphicData uri="http://schemas.openxmlformats.org/presentationml/2006/ole">
            <mc:AlternateContent xmlns:mc="http://schemas.openxmlformats.org/markup-compatibility/2006">
              <mc:Choice xmlns:v="urn:schemas-microsoft-com:vml" Requires="v">
                <p:oleObj spid="_x0000_s78856" name="Equation" r:id="rId3" imgW="1409400" imgH="266400" progId="Equation.DSMT4">
                  <p:embed/>
                </p:oleObj>
              </mc:Choice>
              <mc:Fallback>
                <p:oleObj name="Equation" r:id="rId3" imgW="1409400" imgH="266400" progId="Equation.DSMT4">
                  <p:embed/>
                  <p:pic>
                    <p:nvPicPr>
                      <p:cNvPr id="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2272067"/>
                        <a:ext cx="4779646" cy="902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587436" y="4193100"/>
            <a:ext cx="7854394" cy="461665"/>
          </a:xfrm>
          <a:prstGeom prst="rect">
            <a:avLst/>
          </a:prstGeom>
          <a:noFill/>
        </p:spPr>
        <p:txBody>
          <a:bodyPr wrap="none" rtlCol="0">
            <a:spAutoFit/>
          </a:bodyPr>
          <a:lstStyle/>
          <a:p>
            <a:r>
              <a:rPr lang="en-US" sz="2400" dirty="0"/>
              <a:t>Gradient (change </a:t>
            </a:r>
            <a:r>
              <a:rPr lang="en-US" sz="2400" dirty="0" err="1"/>
              <a:t>w.r.t</a:t>
            </a:r>
            <a:r>
              <a:rPr lang="en-US" sz="2400" dirty="0"/>
              <a:t>. position) of stress = pressure force/</a:t>
            </a:r>
            <a:r>
              <a:rPr lang="en-US" sz="2400" dirty="0" err="1"/>
              <a:t>vol</a:t>
            </a:r>
            <a:endParaRPr lang="en-US" sz="2400" dirty="0"/>
          </a:p>
        </p:txBody>
      </p:sp>
      <p:cxnSp>
        <p:nvCxnSpPr>
          <p:cNvPr id="8" name="Straight Arrow Connector 7"/>
          <p:cNvCxnSpPr/>
          <p:nvPr/>
        </p:nvCxnSpPr>
        <p:spPr>
          <a:xfrm rot="5400000" flipH="1" flipV="1">
            <a:off x="3959594" y="3864757"/>
            <a:ext cx="754805" cy="3586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rot="5400000">
            <a:off x="4267375" y="2913885"/>
            <a:ext cx="186538" cy="73151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cxnSp>
        <p:nvCxnSpPr>
          <p:cNvPr id="10" name="Straight Arrow Connector 9"/>
          <p:cNvCxnSpPr/>
          <p:nvPr/>
        </p:nvCxnSpPr>
        <p:spPr>
          <a:xfrm rot="16200000" flipV="1">
            <a:off x="5170140" y="3414830"/>
            <a:ext cx="352304" cy="1703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rot="5400000">
            <a:off x="5238801" y="2816578"/>
            <a:ext cx="186538" cy="44542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2" name="TextBox 11"/>
          <p:cNvSpPr txBox="1"/>
          <p:nvPr/>
        </p:nvSpPr>
        <p:spPr>
          <a:xfrm>
            <a:off x="4846721" y="3546119"/>
            <a:ext cx="2759153" cy="461665"/>
          </a:xfrm>
          <a:prstGeom prst="rect">
            <a:avLst/>
          </a:prstGeom>
          <a:noFill/>
        </p:spPr>
        <p:txBody>
          <a:bodyPr wrap="none" rtlCol="0">
            <a:spAutoFit/>
          </a:bodyPr>
          <a:lstStyle/>
          <a:p>
            <a:r>
              <a:rPr lang="en-US" sz="2400" dirty="0"/>
              <a:t>Gravity force density</a:t>
            </a:r>
          </a:p>
        </p:txBody>
      </p:sp>
      <p:cxnSp>
        <p:nvCxnSpPr>
          <p:cNvPr id="13" name="Straight Arrow Connector 12"/>
          <p:cNvCxnSpPr/>
          <p:nvPr/>
        </p:nvCxnSpPr>
        <p:spPr>
          <a:xfrm rot="10800000">
            <a:off x="6397227" y="3152751"/>
            <a:ext cx="478103" cy="27432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ight Brace 13"/>
          <p:cNvSpPr/>
          <p:nvPr/>
        </p:nvSpPr>
        <p:spPr>
          <a:xfrm rot="5400000">
            <a:off x="6072212" y="2827029"/>
            <a:ext cx="186538" cy="44542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5" name="TextBox 14"/>
          <p:cNvSpPr txBox="1"/>
          <p:nvPr/>
        </p:nvSpPr>
        <p:spPr>
          <a:xfrm>
            <a:off x="6947735" y="3195917"/>
            <a:ext cx="2915029" cy="461665"/>
          </a:xfrm>
          <a:prstGeom prst="rect">
            <a:avLst/>
          </a:prstGeom>
          <a:noFill/>
        </p:spPr>
        <p:txBody>
          <a:bodyPr wrap="none" rtlCol="0">
            <a:spAutoFit/>
          </a:bodyPr>
          <a:lstStyle/>
          <a:p>
            <a:r>
              <a:rPr lang="en-US" sz="2400" dirty="0"/>
              <a:t>density * acceleration</a:t>
            </a:r>
          </a:p>
        </p:txBody>
      </p:sp>
      <p:cxnSp>
        <p:nvCxnSpPr>
          <p:cNvPr id="16" name="Straight Arrow Connector 15"/>
          <p:cNvCxnSpPr/>
          <p:nvPr/>
        </p:nvCxnSpPr>
        <p:spPr>
          <a:xfrm rot="5400000" flipH="1" flipV="1">
            <a:off x="2834988" y="3276851"/>
            <a:ext cx="527737" cy="35792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rot="5400000">
            <a:off x="3274147" y="2811353"/>
            <a:ext cx="186538" cy="44542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8" name="TextBox 17"/>
          <p:cNvSpPr txBox="1"/>
          <p:nvPr/>
        </p:nvSpPr>
        <p:spPr>
          <a:xfrm>
            <a:off x="1006747" y="3674016"/>
            <a:ext cx="2765822" cy="461665"/>
          </a:xfrm>
          <a:prstGeom prst="rect">
            <a:avLst/>
          </a:prstGeom>
          <a:noFill/>
        </p:spPr>
        <p:txBody>
          <a:bodyPr wrap="none" rtlCol="0">
            <a:spAutoFit/>
          </a:bodyPr>
          <a:lstStyle/>
          <a:p>
            <a:r>
              <a:rPr lang="en-US" sz="2400" dirty="0"/>
              <a:t>Virtual displacement</a:t>
            </a:r>
          </a:p>
        </p:txBody>
      </p:sp>
      <p:graphicFrame>
        <p:nvGraphicFramePr>
          <p:cNvPr id="460804" name="Object 4"/>
          <p:cNvGraphicFramePr>
            <a:graphicFrameLocks noChangeAspect="1"/>
          </p:cNvGraphicFramePr>
          <p:nvPr/>
        </p:nvGraphicFramePr>
        <p:xfrm>
          <a:off x="3649612" y="5820601"/>
          <a:ext cx="4440554" cy="788670"/>
        </p:xfrm>
        <a:graphic>
          <a:graphicData uri="http://schemas.openxmlformats.org/presentationml/2006/ole">
            <mc:AlternateContent xmlns:mc="http://schemas.openxmlformats.org/markup-compatibility/2006">
              <mc:Choice xmlns:v="urn:schemas-microsoft-com:vml" Requires="v">
                <p:oleObj spid="_x0000_s78857" name="Equation" r:id="rId5" imgW="1295280" imgH="228600" progId="Equation.DSMT4">
                  <p:embed/>
                </p:oleObj>
              </mc:Choice>
              <mc:Fallback>
                <p:oleObj name="Equation" r:id="rId5" imgW="1295280" imgH="228600" progId="Equation.DSMT4">
                  <p:embed/>
                  <p:pic>
                    <p:nvPicPr>
                      <p:cNvPr id="4608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612" y="5820601"/>
                        <a:ext cx="4440554"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Equations of Motion</a:t>
            </a:r>
          </a:p>
        </p:txBody>
      </p:sp>
      <p:sp>
        <p:nvSpPr>
          <p:cNvPr id="3" name="Content Placeholder 2"/>
          <p:cNvSpPr>
            <a:spLocks noGrp="1"/>
          </p:cNvSpPr>
          <p:nvPr>
            <p:ph idx="1"/>
          </p:nvPr>
        </p:nvSpPr>
        <p:spPr>
          <a:xfrm>
            <a:off x="432487" y="1161535"/>
            <a:ext cx="11485193" cy="5421998"/>
          </a:xfrm>
        </p:spPr>
        <p:txBody>
          <a:bodyPr>
            <a:normAutofit fontScale="85000" lnSpcReduction="20000"/>
          </a:bodyPr>
          <a:lstStyle/>
          <a:p>
            <a:r>
              <a:rPr lang="en-US" dirty="0"/>
              <a:t>After all terms are computed, the </a:t>
            </a:r>
            <a:r>
              <a:rPr lang="en-US" dirty="0" err="1"/>
              <a:t>RFlex</a:t>
            </a:r>
            <a:r>
              <a:rPr lang="en-US" dirty="0"/>
              <a:t> equations of motion for a single body look like:</a:t>
            </a:r>
          </a:p>
          <a:p>
            <a:endParaRPr lang="en-US" dirty="0"/>
          </a:p>
          <a:p>
            <a:endParaRPr lang="en-US" dirty="0"/>
          </a:p>
          <a:p>
            <a:endParaRPr lang="en-US" dirty="0"/>
          </a:p>
          <a:p>
            <a:endParaRPr lang="en-US" dirty="0"/>
          </a:p>
          <a:p>
            <a:endParaRPr lang="en-US" dirty="0"/>
          </a:p>
          <a:p>
            <a:endParaRPr lang="en-US" dirty="0"/>
          </a:p>
          <a:p>
            <a:pPr lvl="1"/>
            <a:r>
              <a:rPr lang="en-US" dirty="0"/>
              <a:t>and </a:t>
            </a:r>
            <a:r>
              <a:rPr lang="en-US" b="1" dirty="0" err="1">
                <a:latin typeface="Times New Roman" pitchFamily="18" charset="0"/>
                <a:ea typeface="Tahoma" pitchFamily="34" charset="0"/>
                <a:cs typeface="Times New Roman" pitchFamily="18" charset="0"/>
              </a:rPr>
              <a:t>Q</a:t>
            </a:r>
            <a:r>
              <a:rPr lang="en-US" i="1" baseline="30000" dirty="0" err="1">
                <a:latin typeface="Times New Roman" pitchFamily="18" charset="0"/>
                <a:ea typeface="Tahoma" pitchFamily="34" charset="0"/>
                <a:cs typeface="Times New Roman" pitchFamily="18" charset="0"/>
              </a:rPr>
              <a:t>d</a:t>
            </a:r>
            <a:r>
              <a:rPr lang="en-US" dirty="0"/>
              <a:t> is a vector of mass and velocity components commonly referred to as the “quadratic velocity terms”</a:t>
            </a:r>
          </a:p>
          <a:p>
            <a:pPr lvl="2"/>
            <a:r>
              <a:rPr lang="en-US" dirty="0"/>
              <a:t>For example</a:t>
            </a:r>
          </a:p>
          <a:p>
            <a:pPr lvl="3"/>
            <a:r>
              <a:rPr lang="en-US" dirty="0" err="1"/>
              <a:t>Coriolis</a:t>
            </a:r>
            <a:r>
              <a:rPr lang="en-US" dirty="0"/>
              <a:t> terms</a:t>
            </a:r>
          </a:p>
          <a:p>
            <a:pPr lvl="3"/>
            <a:r>
              <a:rPr lang="en-US" dirty="0"/>
              <a:t>Gyroscopic force terms</a:t>
            </a:r>
          </a:p>
        </p:txBody>
      </p:sp>
      <p:graphicFrame>
        <p:nvGraphicFramePr>
          <p:cNvPr id="474114" name="Object 2"/>
          <p:cNvGraphicFramePr>
            <a:graphicFrameLocks noChangeAspect="1"/>
          </p:cNvGraphicFramePr>
          <p:nvPr>
            <p:extLst>
              <p:ext uri="{D42A27DB-BD31-4B8C-83A1-F6EECF244321}">
                <p14:modId xmlns:p14="http://schemas.microsoft.com/office/powerpoint/2010/main" val="4156954489"/>
              </p:ext>
            </p:extLst>
          </p:nvPr>
        </p:nvGraphicFramePr>
        <p:xfrm>
          <a:off x="1818514" y="1983597"/>
          <a:ext cx="5095874" cy="613410"/>
        </p:xfrm>
        <a:graphic>
          <a:graphicData uri="http://schemas.openxmlformats.org/presentationml/2006/ole">
            <mc:AlternateContent xmlns:mc="http://schemas.openxmlformats.org/markup-compatibility/2006">
              <mc:Choice xmlns:v="urn:schemas-microsoft-com:vml" Requires="v">
                <p:oleObj spid="_x0000_s79889" name="Equation" r:id="rId3" imgW="1485720" imgH="177480" progId="Equation.DSMT4">
                  <p:embed/>
                </p:oleObj>
              </mc:Choice>
              <mc:Fallback>
                <p:oleObj name="Equation" r:id="rId3" imgW="1485720" imgH="177480" progId="Equation.DSMT4">
                  <p:embed/>
                  <p:pic>
                    <p:nvPicPr>
                      <p:cNvPr id="4741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514" y="1983597"/>
                        <a:ext cx="5095874"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15" name="Object 3"/>
          <p:cNvGraphicFramePr>
            <a:graphicFrameLocks noChangeAspect="1"/>
          </p:cNvGraphicFramePr>
          <p:nvPr>
            <p:extLst>
              <p:ext uri="{D42A27DB-BD31-4B8C-83A1-F6EECF244321}">
                <p14:modId xmlns:p14="http://schemas.microsoft.com/office/powerpoint/2010/main" val="3600949693"/>
              </p:ext>
            </p:extLst>
          </p:nvPr>
        </p:nvGraphicFramePr>
        <p:xfrm>
          <a:off x="2897852" y="2965943"/>
          <a:ext cx="2767366" cy="1304886"/>
        </p:xfrm>
        <a:graphic>
          <a:graphicData uri="http://schemas.openxmlformats.org/presentationml/2006/ole">
            <mc:AlternateContent xmlns:mc="http://schemas.openxmlformats.org/markup-compatibility/2006">
              <mc:Choice xmlns:v="urn:schemas-microsoft-com:vml" Requires="v">
                <p:oleObj spid="_x0000_s79890" name="Equation" r:id="rId5" imgW="1218960" imgH="571320" progId="Equation.DSMT4">
                  <p:embed/>
                </p:oleObj>
              </mc:Choice>
              <mc:Fallback>
                <p:oleObj name="Equation" r:id="rId5" imgW="1218960" imgH="571320" progId="Equation.DSMT4">
                  <p:embed/>
                  <p:pic>
                    <p:nvPicPr>
                      <p:cNvPr id="47411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7852" y="2965943"/>
                        <a:ext cx="2767366" cy="1304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16" name="Object 4"/>
          <p:cNvGraphicFramePr>
            <a:graphicFrameLocks noChangeAspect="1"/>
          </p:cNvGraphicFramePr>
          <p:nvPr>
            <p:extLst>
              <p:ext uri="{D42A27DB-BD31-4B8C-83A1-F6EECF244321}">
                <p14:modId xmlns:p14="http://schemas.microsoft.com/office/powerpoint/2010/main" val="597706088"/>
              </p:ext>
            </p:extLst>
          </p:nvPr>
        </p:nvGraphicFramePr>
        <p:xfrm>
          <a:off x="6460765" y="2999261"/>
          <a:ext cx="1920240" cy="1238250"/>
        </p:xfrm>
        <a:graphic>
          <a:graphicData uri="http://schemas.openxmlformats.org/presentationml/2006/ole">
            <mc:AlternateContent xmlns:mc="http://schemas.openxmlformats.org/markup-compatibility/2006">
              <mc:Choice xmlns:v="urn:schemas-microsoft-com:vml" Requires="v">
                <p:oleObj spid="_x0000_s79891" name="Equation" r:id="rId7" imgW="850680" imgH="545760" progId="Equation.DSMT4">
                  <p:embed/>
                </p:oleObj>
              </mc:Choice>
              <mc:Fallback>
                <p:oleObj name="Equation" r:id="rId7" imgW="850680" imgH="545760" progId="Equation.DSMT4">
                  <p:embed/>
                  <p:pic>
                    <p:nvPicPr>
                      <p:cNvPr id="4741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0765" y="2999261"/>
                        <a:ext cx="192024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17" name="Object 5"/>
          <p:cNvGraphicFramePr>
            <a:graphicFrameLocks noChangeAspect="1"/>
          </p:cNvGraphicFramePr>
          <p:nvPr>
            <p:extLst>
              <p:ext uri="{D42A27DB-BD31-4B8C-83A1-F6EECF244321}">
                <p14:modId xmlns:p14="http://schemas.microsoft.com/office/powerpoint/2010/main" val="3445747032"/>
              </p:ext>
            </p:extLst>
          </p:nvPr>
        </p:nvGraphicFramePr>
        <p:xfrm>
          <a:off x="9176552" y="2999261"/>
          <a:ext cx="1977390" cy="1238250"/>
        </p:xfrm>
        <a:graphic>
          <a:graphicData uri="http://schemas.openxmlformats.org/presentationml/2006/ole">
            <mc:AlternateContent xmlns:mc="http://schemas.openxmlformats.org/markup-compatibility/2006">
              <mc:Choice xmlns:v="urn:schemas-microsoft-com:vml" Requires="v">
                <p:oleObj spid="_x0000_s79892" name="Equation" r:id="rId9" imgW="876240" imgH="545760" progId="Equation.DSMT4">
                  <p:embed/>
                </p:oleObj>
              </mc:Choice>
              <mc:Fallback>
                <p:oleObj name="Equation" r:id="rId9" imgW="876240" imgH="545760" progId="Equation.DSMT4">
                  <p:embed/>
                  <p:pic>
                    <p:nvPicPr>
                      <p:cNvPr id="474117"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76552" y="2999261"/>
                        <a:ext cx="197739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18" name="Object 6"/>
          <p:cNvGraphicFramePr>
            <a:graphicFrameLocks noChangeAspect="1"/>
          </p:cNvGraphicFramePr>
          <p:nvPr>
            <p:extLst>
              <p:ext uri="{D42A27DB-BD31-4B8C-83A1-F6EECF244321}">
                <p14:modId xmlns:p14="http://schemas.microsoft.com/office/powerpoint/2010/main" val="936065433"/>
              </p:ext>
            </p:extLst>
          </p:nvPr>
        </p:nvGraphicFramePr>
        <p:xfrm>
          <a:off x="984070" y="2999261"/>
          <a:ext cx="1118236" cy="1238250"/>
        </p:xfrm>
        <a:graphic>
          <a:graphicData uri="http://schemas.openxmlformats.org/presentationml/2006/ole">
            <mc:AlternateContent xmlns:mc="http://schemas.openxmlformats.org/markup-compatibility/2006">
              <mc:Choice xmlns:v="urn:schemas-microsoft-com:vml" Requires="v">
                <p:oleObj spid="_x0000_s79893" name="Equation" r:id="rId11" imgW="495000" imgH="545760" progId="Equation.DSMT4">
                  <p:embed/>
                </p:oleObj>
              </mc:Choice>
              <mc:Fallback>
                <p:oleObj name="Equation" r:id="rId11" imgW="495000" imgH="545760" progId="Equation.DSMT4">
                  <p:embed/>
                  <p:pic>
                    <p:nvPicPr>
                      <p:cNvPr id="47411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4070" y="2999261"/>
                        <a:ext cx="1118236"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MFBD = MBD + FFlex + </a:t>
            </a:r>
            <a:r>
              <a:rPr lang="en-US" dirty="0" err="1"/>
              <a:t>RFlex</a:t>
            </a:r>
            <a:endParaRPr lang="en-US" dirty="0"/>
          </a:p>
        </p:txBody>
      </p:sp>
      <p:sp>
        <p:nvSpPr>
          <p:cNvPr id="3" name="Content Placeholder 2"/>
          <p:cNvSpPr>
            <a:spLocks noGrp="1"/>
          </p:cNvSpPr>
          <p:nvPr>
            <p:ph idx="1"/>
          </p:nvPr>
        </p:nvSpPr>
        <p:spPr/>
        <p:txBody>
          <a:bodyPr>
            <a:normAutofit lnSpcReduction="10000"/>
          </a:bodyPr>
          <a:lstStyle/>
          <a:p>
            <a:r>
              <a:rPr lang="en-US" dirty="0"/>
              <a:t>RecurDyn’s DAEs combine all 3 body types into 1 system of equations.</a:t>
            </a:r>
          </a:p>
          <a:p>
            <a:r>
              <a:rPr lang="en-US" dirty="0"/>
              <a:t>The system equations of motion:</a:t>
            </a:r>
          </a:p>
          <a:p>
            <a:pPr lvl="1"/>
            <a:endParaRPr lang="en-US" dirty="0"/>
          </a:p>
          <a:p>
            <a:endParaRPr lang="en-US" dirty="0"/>
          </a:p>
          <a:p>
            <a:endParaRPr lang="en-US" dirty="0"/>
          </a:p>
          <a:p>
            <a:pPr lvl="1"/>
            <a:r>
              <a:rPr lang="en-US" dirty="0"/>
              <a:t>All matrices and vectors include parts for</a:t>
            </a:r>
          </a:p>
          <a:p>
            <a:pPr lvl="2"/>
            <a:r>
              <a:rPr lang="en-US" dirty="0"/>
              <a:t>Rigid bodies</a:t>
            </a:r>
          </a:p>
          <a:p>
            <a:pPr lvl="2"/>
            <a:r>
              <a:rPr lang="en-US" dirty="0"/>
              <a:t>Full Flex bodies</a:t>
            </a:r>
          </a:p>
          <a:p>
            <a:pPr lvl="2"/>
            <a:r>
              <a:rPr lang="en-US" dirty="0"/>
              <a:t>Reduced Flex bodies</a:t>
            </a:r>
          </a:p>
        </p:txBody>
      </p:sp>
      <p:graphicFrame>
        <p:nvGraphicFramePr>
          <p:cNvPr id="417796" name="Object 4"/>
          <p:cNvGraphicFramePr>
            <a:graphicFrameLocks noChangeAspect="1"/>
          </p:cNvGraphicFramePr>
          <p:nvPr>
            <p:extLst>
              <p:ext uri="{D42A27DB-BD31-4B8C-83A1-F6EECF244321}">
                <p14:modId xmlns:p14="http://schemas.microsoft.com/office/powerpoint/2010/main" val="3200049482"/>
              </p:ext>
            </p:extLst>
          </p:nvPr>
        </p:nvGraphicFramePr>
        <p:xfrm>
          <a:off x="1572715" y="2782253"/>
          <a:ext cx="3272790" cy="1293494"/>
        </p:xfrm>
        <a:graphic>
          <a:graphicData uri="http://schemas.openxmlformats.org/presentationml/2006/ole">
            <mc:AlternateContent xmlns:mc="http://schemas.openxmlformats.org/markup-compatibility/2006">
              <mc:Choice xmlns:v="urn:schemas-microsoft-com:vml" Requires="v">
                <p:oleObj spid="_x0000_s80901" name="Equation" r:id="rId3" imgW="965160" imgH="380880" progId="Equation.DSMT4">
                  <p:embed/>
                </p:oleObj>
              </mc:Choice>
              <mc:Fallback>
                <p:oleObj name="Equation" r:id="rId3" imgW="965160" imgH="380880" progId="Equation.DSMT4">
                  <p:embed/>
                  <p:pic>
                    <p:nvPicPr>
                      <p:cNvPr id="417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715" y="2782253"/>
                        <a:ext cx="3272790" cy="1293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Equations of Motion</a:t>
            </a:r>
          </a:p>
        </p:txBody>
      </p:sp>
      <p:sp>
        <p:nvSpPr>
          <p:cNvPr id="3" name="Content Placeholder 2"/>
          <p:cNvSpPr>
            <a:spLocks noGrp="1"/>
          </p:cNvSpPr>
          <p:nvPr>
            <p:ph idx="1"/>
          </p:nvPr>
        </p:nvSpPr>
        <p:spPr/>
        <p:txBody>
          <a:bodyPr/>
          <a:lstStyle/>
          <a:p>
            <a:r>
              <a:rPr lang="en-US" dirty="0"/>
              <a:t>The system equations of motion:</a:t>
            </a:r>
          </a:p>
          <a:p>
            <a:pPr lvl="1"/>
            <a:r>
              <a:rPr lang="en-US" dirty="0"/>
              <a:t>Each matrix and vector contains sub-matrices and sub-vectors of parts for rigid, </a:t>
            </a:r>
            <a:r>
              <a:rPr lang="en-US" dirty="0" err="1"/>
              <a:t>RFlex</a:t>
            </a:r>
            <a:r>
              <a:rPr lang="en-US" dirty="0"/>
              <a:t>, and FFlex bodies.</a:t>
            </a:r>
          </a:p>
          <a:p>
            <a:pPr lvl="1"/>
            <a:r>
              <a:rPr lang="en-US" dirty="0"/>
              <a:t>Superscript meaning:</a:t>
            </a:r>
          </a:p>
          <a:p>
            <a:pPr lvl="2"/>
            <a:r>
              <a:rPr lang="en-US" i="1" baseline="30000" dirty="0"/>
              <a:t>r</a:t>
            </a:r>
            <a:r>
              <a:rPr lang="en-US" dirty="0"/>
              <a:t> : rigid</a:t>
            </a:r>
          </a:p>
          <a:p>
            <a:pPr lvl="2"/>
            <a:r>
              <a:rPr lang="en-US" i="1" baseline="30000" dirty="0"/>
              <a:t>d</a:t>
            </a:r>
            <a:r>
              <a:rPr lang="en-US" dirty="0"/>
              <a:t> : reduced flex (</a:t>
            </a:r>
            <a:r>
              <a:rPr lang="en-US" dirty="0" err="1"/>
              <a:t>RFlex</a:t>
            </a:r>
            <a:r>
              <a:rPr lang="en-US" dirty="0"/>
              <a:t>)</a:t>
            </a:r>
          </a:p>
          <a:p>
            <a:pPr lvl="2"/>
            <a:r>
              <a:rPr lang="en-US" i="1" baseline="30000" dirty="0"/>
              <a:t>f</a:t>
            </a:r>
            <a:r>
              <a:rPr lang="en-US" dirty="0"/>
              <a:t> : full flex (FFlex)</a:t>
            </a:r>
          </a:p>
          <a:p>
            <a:endParaRPr lang="en-US" dirty="0"/>
          </a:p>
        </p:txBody>
      </p:sp>
      <p:graphicFrame>
        <p:nvGraphicFramePr>
          <p:cNvPr id="417794" name="Object 2"/>
          <p:cNvGraphicFramePr>
            <a:graphicFrameLocks noChangeAspect="1"/>
          </p:cNvGraphicFramePr>
          <p:nvPr/>
        </p:nvGraphicFramePr>
        <p:xfrm>
          <a:off x="809497" y="4472483"/>
          <a:ext cx="3659506" cy="1941194"/>
        </p:xfrm>
        <a:graphic>
          <a:graphicData uri="http://schemas.openxmlformats.org/presentationml/2006/ole">
            <mc:AlternateContent xmlns:mc="http://schemas.openxmlformats.org/markup-compatibility/2006">
              <mc:Choice xmlns:v="urn:schemas-microsoft-com:vml" Requires="v">
                <p:oleObj spid="_x0000_s81932" name="Equation" r:id="rId3" imgW="1079280" imgH="571320" progId="Equation.DSMT4">
                  <p:embed/>
                </p:oleObj>
              </mc:Choice>
              <mc:Fallback>
                <p:oleObj name="Equation" r:id="rId3" imgW="1079280" imgH="571320" progId="Equation.DSMT4">
                  <p:embed/>
                  <p:pic>
                    <p:nvPicPr>
                      <p:cNvPr id="41779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497" y="4472483"/>
                        <a:ext cx="3659506" cy="1941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7795" name="Object 3"/>
          <p:cNvGraphicFramePr>
            <a:graphicFrameLocks noChangeAspect="1"/>
          </p:cNvGraphicFramePr>
          <p:nvPr>
            <p:extLst>
              <p:ext uri="{D42A27DB-BD31-4B8C-83A1-F6EECF244321}">
                <p14:modId xmlns:p14="http://schemas.microsoft.com/office/powerpoint/2010/main" val="2498258745"/>
              </p:ext>
            </p:extLst>
          </p:nvPr>
        </p:nvGraphicFramePr>
        <p:xfrm>
          <a:off x="7581067" y="2916611"/>
          <a:ext cx="2592886" cy="1024778"/>
        </p:xfrm>
        <a:graphic>
          <a:graphicData uri="http://schemas.openxmlformats.org/presentationml/2006/ole">
            <mc:AlternateContent xmlns:mc="http://schemas.openxmlformats.org/markup-compatibility/2006">
              <mc:Choice xmlns:v="urn:schemas-microsoft-com:vml" Requires="v">
                <p:oleObj spid="_x0000_s81933" name="Equation" r:id="rId5" imgW="965160" imgH="380880" progId="Equation.DSMT4">
                  <p:embed/>
                </p:oleObj>
              </mc:Choice>
              <mc:Fallback>
                <p:oleObj name="Equation" r:id="rId5" imgW="965160" imgH="380880" progId="Equation.DSMT4">
                  <p:embed/>
                  <p:pic>
                    <p:nvPicPr>
                      <p:cNvPr id="41779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067" y="2916611"/>
                        <a:ext cx="2592886" cy="1024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1" name="Object 5"/>
          <p:cNvGraphicFramePr>
            <a:graphicFrameLocks noChangeAspect="1"/>
          </p:cNvGraphicFramePr>
          <p:nvPr/>
        </p:nvGraphicFramePr>
        <p:xfrm>
          <a:off x="5055560" y="4473436"/>
          <a:ext cx="1504950" cy="1939290"/>
        </p:xfrm>
        <a:graphic>
          <a:graphicData uri="http://schemas.openxmlformats.org/presentationml/2006/ole">
            <mc:AlternateContent xmlns:mc="http://schemas.openxmlformats.org/markup-compatibility/2006">
              <mc:Choice xmlns:v="urn:schemas-microsoft-com:vml" Requires="v">
                <p:oleObj spid="_x0000_s81934" name="Equation" r:id="rId7" imgW="444240" imgH="571320" progId="Equation.DSMT4">
                  <p:embed/>
                </p:oleObj>
              </mc:Choice>
              <mc:Fallback>
                <p:oleObj name="Equation" r:id="rId7" imgW="444240" imgH="571320" progId="Equation.DSMT4">
                  <p:embed/>
                  <p:pic>
                    <p:nvPicPr>
                      <p:cNvPr id="41882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5560" y="4473436"/>
                        <a:ext cx="1504950" cy="1939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8822" name="Object 6"/>
          <p:cNvGraphicFramePr>
            <a:graphicFrameLocks noChangeAspect="1"/>
          </p:cNvGraphicFramePr>
          <p:nvPr/>
        </p:nvGraphicFramePr>
        <p:xfrm>
          <a:off x="7084468" y="4451529"/>
          <a:ext cx="1676400" cy="1983104"/>
        </p:xfrm>
        <a:graphic>
          <a:graphicData uri="http://schemas.openxmlformats.org/presentationml/2006/ole">
            <mc:AlternateContent xmlns:mc="http://schemas.openxmlformats.org/markup-compatibility/2006">
              <mc:Choice xmlns:v="urn:schemas-microsoft-com:vml" Requires="v">
                <p:oleObj spid="_x0000_s81935" name="Equation" r:id="rId9" imgW="495000" imgH="583920" progId="Equation.DSMT4">
                  <p:embed/>
                </p:oleObj>
              </mc:Choice>
              <mc:Fallback>
                <p:oleObj name="Equation" r:id="rId9" imgW="495000" imgH="583920" progId="Equation.DSMT4">
                  <p:embed/>
                  <p:pic>
                    <p:nvPicPr>
                      <p:cNvPr id="41882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4468" y="4451529"/>
                        <a:ext cx="1676400" cy="19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5990" name="Object 6"/>
          <p:cNvGraphicFramePr>
            <a:graphicFrameLocks noChangeAspect="1"/>
          </p:cNvGraphicFramePr>
          <p:nvPr/>
        </p:nvGraphicFramePr>
        <p:xfrm>
          <a:off x="9543340" y="4451529"/>
          <a:ext cx="1676400" cy="1983104"/>
        </p:xfrm>
        <a:graphic>
          <a:graphicData uri="http://schemas.openxmlformats.org/presentationml/2006/ole">
            <mc:AlternateContent xmlns:mc="http://schemas.openxmlformats.org/markup-compatibility/2006">
              <mc:Choice xmlns:v="urn:schemas-microsoft-com:vml" Requires="v">
                <p:oleObj spid="_x0000_s81936" name="Equation" r:id="rId11" imgW="495000" imgH="583920" progId="Equation.DSMT4">
                  <p:embed/>
                </p:oleObj>
              </mc:Choice>
              <mc:Fallback>
                <p:oleObj name="Equation" r:id="rId11" imgW="495000" imgH="583920" progId="Equation.DSMT4">
                  <p:embed/>
                  <p:pic>
                    <p:nvPicPr>
                      <p:cNvPr id="42599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43340" y="4451529"/>
                        <a:ext cx="1676400" cy="19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Equations of Motion</a:t>
            </a:r>
          </a:p>
        </p:txBody>
      </p:sp>
      <p:sp>
        <p:nvSpPr>
          <p:cNvPr id="3" name="Content Placeholder 2"/>
          <p:cNvSpPr>
            <a:spLocks noGrp="1"/>
          </p:cNvSpPr>
          <p:nvPr>
            <p:ph idx="1"/>
          </p:nvPr>
        </p:nvSpPr>
        <p:spPr/>
        <p:txBody>
          <a:bodyPr>
            <a:normAutofit fontScale="77500" lnSpcReduction="20000"/>
          </a:bodyPr>
          <a:lstStyle/>
          <a:p>
            <a:r>
              <a:rPr lang="en-US" dirty="0"/>
              <a:t>Constraints:</a:t>
            </a:r>
          </a:p>
          <a:p>
            <a:pPr lvl="1"/>
            <a:r>
              <a:rPr lang="en-US" dirty="0"/>
              <a:t>Constraints can be defined between any body types.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For example, a constraint </a:t>
            </a:r>
            <a:r>
              <a:rPr lang="el-GR" b="1" dirty="0">
                <a:latin typeface="Times New Roman" pitchFamily="18" charset="0"/>
                <a:cs typeface="Times New Roman" pitchFamily="18" charset="0"/>
              </a:rPr>
              <a:t>φ</a:t>
            </a:r>
            <a:r>
              <a:rPr lang="en-US" i="1" baseline="-25000" dirty="0" err="1">
                <a:latin typeface="Times New Roman" pitchFamily="18" charset="0"/>
                <a:cs typeface="Times New Roman" pitchFamily="18" charset="0"/>
              </a:rPr>
              <a:t>i</a:t>
            </a:r>
            <a:r>
              <a:rPr lang="en-US" dirty="0"/>
              <a:t> can constrain a rigid body to an FFlex node.</a:t>
            </a:r>
          </a:p>
          <a:p>
            <a:pPr lvl="2"/>
            <a:r>
              <a:rPr lang="en-US" dirty="0"/>
              <a:t>Any combination of body types is possible in a constraint.</a:t>
            </a:r>
          </a:p>
          <a:p>
            <a:r>
              <a:rPr lang="en-US" dirty="0" err="1"/>
              <a:t>RFlex</a:t>
            </a:r>
            <a:r>
              <a:rPr lang="en-US" dirty="0"/>
              <a:t> matrices and FFlex forces are contained in the elastic force vector </a:t>
            </a:r>
            <a:r>
              <a:rPr lang="en-US" b="1" dirty="0" err="1">
                <a:latin typeface="Times New Roman" pitchFamily="18" charset="0"/>
                <a:cs typeface="Times New Roman" pitchFamily="18" charset="0"/>
              </a:rPr>
              <a:t>f</a:t>
            </a:r>
            <a:r>
              <a:rPr lang="en-US" i="1" baseline="30000" dirty="0" err="1">
                <a:latin typeface="Times New Roman" pitchFamily="18" charset="0"/>
                <a:cs typeface="Times New Roman" pitchFamily="18" charset="0"/>
              </a:rPr>
              <a:t>e</a:t>
            </a:r>
            <a:r>
              <a:rPr lang="en-US" dirty="0"/>
              <a:t>.</a:t>
            </a:r>
          </a:p>
          <a:p>
            <a:pPr lvl="1"/>
            <a:r>
              <a:rPr lang="en-US" dirty="0"/>
              <a:t>There is no system FFlex stiffness matrix.</a:t>
            </a:r>
          </a:p>
          <a:p>
            <a:pPr lvl="1"/>
            <a:r>
              <a:rPr lang="en-US" dirty="0"/>
              <a:t>Each FFlex element is evaluated independently.</a:t>
            </a:r>
          </a:p>
          <a:p>
            <a:endParaRPr lang="en-US" dirty="0"/>
          </a:p>
          <a:p>
            <a:endParaRPr lang="en-US" dirty="0"/>
          </a:p>
        </p:txBody>
      </p:sp>
      <p:graphicFrame>
        <p:nvGraphicFramePr>
          <p:cNvPr id="417795" name="Object 3"/>
          <p:cNvGraphicFramePr>
            <a:graphicFrameLocks noChangeAspect="1"/>
          </p:cNvGraphicFramePr>
          <p:nvPr/>
        </p:nvGraphicFramePr>
        <p:xfrm>
          <a:off x="1823739" y="1778565"/>
          <a:ext cx="3272790" cy="1293494"/>
        </p:xfrm>
        <a:graphic>
          <a:graphicData uri="http://schemas.openxmlformats.org/presentationml/2006/ole">
            <mc:AlternateContent xmlns:mc="http://schemas.openxmlformats.org/markup-compatibility/2006">
              <mc:Choice xmlns:v="urn:schemas-microsoft-com:vml" Requires="v">
                <p:oleObj spid="_x0000_s82949" name="Equation" r:id="rId3" imgW="965160" imgH="380880" progId="Equation.DSMT4">
                  <p:embed/>
                </p:oleObj>
              </mc:Choice>
              <mc:Fallback>
                <p:oleObj name="Equation" r:id="rId3" imgW="965160" imgH="380880" progId="Equation.DSMT4">
                  <p:embed/>
                  <p:pic>
                    <p:nvPicPr>
                      <p:cNvPr id="417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739" y="1778565"/>
                        <a:ext cx="3272790" cy="1293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1" name="Straight Arrow Connector 40"/>
          <p:cNvCxnSpPr>
            <a:stCxn id="51" idx="1"/>
          </p:cNvCxnSpPr>
          <p:nvPr/>
        </p:nvCxnSpPr>
        <p:spPr>
          <a:xfrm flipH="1" flipV="1">
            <a:off x="3282314" y="2445417"/>
            <a:ext cx="1034525" cy="90498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1" idx="1"/>
          </p:cNvCxnSpPr>
          <p:nvPr/>
        </p:nvCxnSpPr>
        <p:spPr>
          <a:xfrm flipH="1" flipV="1">
            <a:off x="3705497" y="2359201"/>
            <a:ext cx="611342" cy="99119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1" idx="1"/>
          </p:cNvCxnSpPr>
          <p:nvPr/>
        </p:nvCxnSpPr>
        <p:spPr>
          <a:xfrm flipH="1" flipV="1">
            <a:off x="4152247" y="2359201"/>
            <a:ext cx="164592" cy="99119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6839" y="2664824"/>
            <a:ext cx="4991261" cy="1371145"/>
          </a:xfrm>
          <a:prstGeom prst="rect">
            <a:avLst/>
          </a:prstGeom>
          <a:noFill/>
        </p:spPr>
        <p:txBody>
          <a:bodyPr wrap="square" rtlCol="0">
            <a:spAutoFit/>
          </a:bodyPr>
          <a:lstStyle/>
          <a:p>
            <a:r>
              <a:rPr lang="en-US" sz="2770" dirty="0"/>
              <a:t>Contains connection forces and constraints for any body to any other body</a:t>
            </a:r>
          </a:p>
        </p:txBody>
      </p:sp>
      <p:cxnSp>
        <p:nvCxnSpPr>
          <p:cNvPr id="63" name="Straight Arrow Connector 62"/>
          <p:cNvCxnSpPr>
            <a:stCxn id="51" idx="1"/>
          </p:cNvCxnSpPr>
          <p:nvPr/>
        </p:nvCxnSpPr>
        <p:spPr>
          <a:xfrm flipH="1" flipV="1">
            <a:off x="2994768" y="2720713"/>
            <a:ext cx="1322071" cy="62968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the System Equations of Motion</a:t>
            </a:r>
          </a:p>
        </p:txBody>
      </p:sp>
      <p:sp>
        <p:nvSpPr>
          <p:cNvPr id="3" name="Content Placeholder 2"/>
          <p:cNvSpPr>
            <a:spLocks noGrp="1"/>
          </p:cNvSpPr>
          <p:nvPr>
            <p:ph idx="1"/>
          </p:nvPr>
        </p:nvSpPr>
        <p:spPr/>
        <p:txBody>
          <a:bodyPr/>
          <a:lstStyle/>
          <a:p>
            <a:r>
              <a:rPr lang="en-US" dirty="0"/>
              <a:t>RecurDyn solves the entire system of DAEs together with a single numerical DAE solver.</a:t>
            </a:r>
          </a:p>
          <a:p>
            <a:pPr lvl="1"/>
            <a:r>
              <a:rPr lang="en-US" dirty="0"/>
              <a:t>A single time step is used for all equations of motion.</a:t>
            </a:r>
          </a:p>
          <a:p>
            <a:pPr lvl="1"/>
            <a:r>
              <a:rPr lang="en-US" dirty="0"/>
              <a:t>The DAEs are solved as a “monolithic system”.</a:t>
            </a:r>
          </a:p>
          <a:p>
            <a:pPr lvl="2"/>
            <a:r>
              <a:rPr lang="en-US" dirty="0"/>
              <a:t>It is not “co-simulation”, which uses different solvers for different parts.</a:t>
            </a:r>
          </a:p>
        </p:txBody>
      </p:sp>
      <p:graphicFrame>
        <p:nvGraphicFramePr>
          <p:cNvPr id="419843" name="Object 3"/>
          <p:cNvGraphicFramePr>
            <a:graphicFrameLocks noChangeAspect="1"/>
          </p:cNvGraphicFramePr>
          <p:nvPr>
            <p:extLst>
              <p:ext uri="{D42A27DB-BD31-4B8C-83A1-F6EECF244321}">
                <p14:modId xmlns:p14="http://schemas.microsoft.com/office/powerpoint/2010/main" val="3668958252"/>
              </p:ext>
            </p:extLst>
          </p:nvPr>
        </p:nvGraphicFramePr>
        <p:xfrm>
          <a:off x="2911396" y="4036670"/>
          <a:ext cx="4943474" cy="2152650"/>
        </p:xfrm>
        <a:graphic>
          <a:graphicData uri="http://schemas.openxmlformats.org/presentationml/2006/ole">
            <mc:AlternateContent xmlns:mc="http://schemas.openxmlformats.org/markup-compatibility/2006">
              <mc:Choice xmlns:v="urn:schemas-microsoft-com:vml" Requires="v">
                <p:oleObj spid="_x0000_s83972" name="Equation" r:id="rId3" imgW="1841400" imgH="799920" progId="Equation.DSMT4">
                  <p:embed/>
                </p:oleObj>
              </mc:Choice>
              <mc:Fallback>
                <p:oleObj name="Equation" r:id="rId3" imgW="1841400" imgH="799920" progId="Equation.DSMT4">
                  <p:embed/>
                  <p:pic>
                    <p:nvPicPr>
                      <p:cNvPr id="419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396" y="4036670"/>
                        <a:ext cx="4943474"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585366" y="5927470"/>
            <a:ext cx="2310080" cy="535531"/>
          </a:xfrm>
          <a:prstGeom prst="rect">
            <a:avLst/>
          </a:prstGeom>
          <a:noFill/>
        </p:spPr>
        <p:txBody>
          <a:bodyPr wrap="square" rtlCol="0">
            <a:spAutoFit/>
          </a:bodyPr>
          <a:lstStyle/>
          <a:p>
            <a:r>
              <a:rPr lang="en-US" sz="1440" dirty="0"/>
              <a:t>(The equations shown here are the Newmark method)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FFlex RBE (FDR) and RBE3</a:t>
            </a:r>
          </a:p>
        </p:txBody>
      </p:sp>
      <p:sp>
        <p:nvSpPr>
          <p:cNvPr id="3" name="Content Placeholder 2"/>
          <p:cNvSpPr>
            <a:spLocks noGrp="1"/>
          </p:cNvSpPr>
          <p:nvPr>
            <p:ph idx="1"/>
          </p:nvPr>
        </p:nvSpPr>
        <p:spPr/>
        <p:txBody>
          <a:bodyPr/>
          <a:lstStyle/>
          <a:p>
            <a:r>
              <a:rPr lang="en-US" dirty="0"/>
              <a:t>Connections to FFlex bodies</a:t>
            </a:r>
          </a:p>
          <a:p>
            <a:pPr lvl="1"/>
            <a:r>
              <a:rPr lang="en-US" dirty="0"/>
              <a:t>Should not attach constraints or elastic elements to a single node of an FFlex body.</a:t>
            </a:r>
          </a:p>
          <a:p>
            <a:pPr lvl="2"/>
            <a:r>
              <a:rPr lang="en-US" dirty="0"/>
              <a:t>This creates very unrealistic deformation in the body.</a:t>
            </a:r>
          </a:p>
          <a:p>
            <a:pPr lvl="1"/>
            <a:r>
              <a:rPr lang="en-US" dirty="0"/>
              <a:t>Should distribute connection forces over a large region of the mesh.</a:t>
            </a:r>
          </a:p>
        </p:txBody>
      </p:sp>
      <p:pic>
        <p:nvPicPr>
          <p:cNvPr id="10" name="Picture 9" descr="RBE 2a.png"/>
          <p:cNvPicPr>
            <a:picLocks noChangeAspect="1"/>
          </p:cNvPicPr>
          <p:nvPr/>
        </p:nvPicPr>
        <p:blipFill>
          <a:blip r:embed="rId2" cstate="print"/>
          <a:stretch>
            <a:fillRect/>
          </a:stretch>
        </p:blipFill>
        <p:spPr>
          <a:xfrm>
            <a:off x="3385554" y="4933020"/>
            <a:ext cx="6084173" cy="1384529"/>
          </a:xfrm>
          <a:prstGeom prst="rect">
            <a:avLst/>
          </a:prstGeom>
        </p:spPr>
      </p:pic>
      <p:sp>
        <p:nvSpPr>
          <p:cNvPr id="6" name="TextBox 5"/>
          <p:cNvSpPr txBox="1"/>
          <p:nvPr/>
        </p:nvSpPr>
        <p:spPr>
          <a:xfrm>
            <a:off x="4581098" y="3807591"/>
            <a:ext cx="3693084" cy="1015663"/>
          </a:xfrm>
          <a:prstGeom prst="rect">
            <a:avLst/>
          </a:prstGeom>
          <a:noFill/>
        </p:spPr>
        <p:txBody>
          <a:bodyPr wrap="square" rtlCol="0">
            <a:spAutoFit/>
          </a:bodyPr>
          <a:lstStyle/>
          <a:p>
            <a:r>
              <a:rPr lang="en-US" sz="2000" dirty="0"/>
              <a:t>The force of a connection here should be distributed over many nodes</a:t>
            </a:r>
          </a:p>
        </p:txBody>
      </p:sp>
      <p:cxnSp>
        <p:nvCxnSpPr>
          <p:cNvPr id="8" name="Straight Arrow Connector 7"/>
          <p:cNvCxnSpPr/>
          <p:nvPr/>
        </p:nvCxnSpPr>
        <p:spPr>
          <a:xfrm rot="5400000">
            <a:off x="3643497" y="4753516"/>
            <a:ext cx="1261054" cy="38486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FFlex RBE (FDR) and RBE3</a:t>
            </a:r>
          </a:p>
        </p:txBody>
      </p:sp>
      <p:sp>
        <p:nvSpPr>
          <p:cNvPr id="3" name="Content Placeholder 2"/>
          <p:cNvSpPr>
            <a:spLocks noGrp="1"/>
          </p:cNvSpPr>
          <p:nvPr>
            <p:ph idx="1"/>
          </p:nvPr>
        </p:nvSpPr>
        <p:spPr/>
        <p:txBody>
          <a:bodyPr/>
          <a:lstStyle/>
          <a:p>
            <a:r>
              <a:rPr lang="en-US" dirty="0"/>
              <a:t>Connections to FFlex bodies</a:t>
            </a:r>
          </a:p>
          <a:p>
            <a:pPr lvl="1"/>
            <a:r>
              <a:rPr lang="en-US" dirty="0"/>
              <a:t>This is done with “Rigid Body Elements” (RBE).</a:t>
            </a:r>
          </a:p>
          <a:p>
            <a:pPr lvl="1"/>
            <a:r>
              <a:rPr lang="en-US" dirty="0"/>
              <a:t>There are 2 kinds of RBE elements in RecurDyn.</a:t>
            </a:r>
          </a:p>
          <a:p>
            <a:pPr lvl="2"/>
            <a:r>
              <a:rPr lang="en-US" dirty="0"/>
              <a:t>RBE “Rigid Body Element” elements</a:t>
            </a:r>
          </a:p>
          <a:p>
            <a:pPr lvl="3"/>
            <a:r>
              <a:rPr lang="en-US" dirty="0"/>
              <a:t>(also called FDR “Force Distributing Rigid”) elements</a:t>
            </a:r>
          </a:p>
          <a:p>
            <a:pPr lvl="2"/>
            <a:r>
              <a:rPr lang="en-US" dirty="0"/>
              <a:t>RBE3 elements</a:t>
            </a:r>
          </a:p>
          <a:p>
            <a:pPr lvl="3"/>
            <a:r>
              <a:rPr lang="en-US" dirty="0"/>
              <a:t>(also called Interpolation) elements.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RBE Elements</a:t>
            </a:r>
          </a:p>
        </p:txBody>
      </p:sp>
      <p:sp>
        <p:nvSpPr>
          <p:cNvPr id="3" name="Content Placeholder 2"/>
          <p:cNvSpPr>
            <a:spLocks noGrp="1"/>
          </p:cNvSpPr>
          <p:nvPr>
            <p:ph idx="1"/>
          </p:nvPr>
        </p:nvSpPr>
        <p:spPr/>
        <p:txBody>
          <a:bodyPr>
            <a:normAutofit/>
          </a:bodyPr>
          <a:lstStyle/>
          <a:p>
            <a:r>
              <a:rPr lang="en-US" dirty="0"/>
              <a:t>RBE elements are like RBE2 elements in NASTRAN</a:t>
            </a:r>
          </a:p>
          <a:p>
            <a:pPr lvl="1"/>
            <a:r>
              <a:rPr lang="en-US" dirty="0"/>
              <a:t>Truly a rigid element.</a:t>
            </a:r>
          </a:p>
          <a:p>
            <a:pPr lvl="1"/>
            <a:r>
              <a:rPr lang="en-US" dirty="0"/>
              <a:t>Constrains a group nodes together.</a:t>
            </a:r>
          </a:p>
          <a:p>
            <a:pPr lvl="2"/>
            <a:r>
              <a:rPr lang="en-US" dirty="0"/>
              <a:t>Their relative positions are completely constrained.</a:t>
            </a:r>
          </a:p>
          <a:p>
            <a:pPr lvl="2"/>
            <a:r>
              <a:rPr lang="en-US" dirty="0"/>
              <a:t>Constrains position and rotation of nodes.</a:t>
            </a:r>
          </a:p>
          <a:p>
            <a:pPr lvl="1"/>
            <a:endParaRPr lang="en-US" dirty="0"/>
          </a:p>
        </p:txBody>
      </p:sp>
      <p:pic>
        <p:nvPicPr>
          <p:cNvPr id="5" name="Picture 4" descr="RBE 3.png"/>
          <p:cNvPicPr>
            <a:picLocks noChangeAspect="1"/>
          </p:cNvPicPr>
          <p:nvPr/>
        </p:nvPicPr>
        <p:blipFill>
          <a:blip r:embed="rId2"/>
          <a:stretch>
            <a:fillRect/>
          </a:stretch>
        </p:blipFill>
        <p:spPr>
          <a:xfrm>
            <a:off x="1731447" y="4170631"/>
            <a:ext cx="8704542" cy="1980827"/>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BE 5a.png"/>
          <p:cNvPicPr>
            <a:picLocks noChangeAspect="1"/>
          </p:cNvPicPr>
          <p:nvPr/>
        </p:nvPicPr>
        <p:blipFill>
          <a:blip r:embed="rId2"/>
          <a:stretch>
            <a:fillRect/>
          </a:stretch>
        </p:blipFill>
        <p:spPr>
          <a:xfrm>
            <a:off x="5665000" y="4047732"/>
            <a:ext cx="4619558" cy="2545694"/>
          </a:xfrm>
          <a:prstGeom prst="rect">
            <a:avLst/>
          </a:prstGeom>
        </p:spPr>
      </p:pic>
      <p:sp>
        <p:nvSpPr>
          <p:cNvPr id="2" name="Title 1"/>
          <p:cNvSpPr>
            <a:spLocks noGrp="1"/>
          </p:cNvSpPr>
          <p:nvPr>
            <p:ph type="title"/>
          </p:nvPr>
        </p:nvSpPr>
        <p:spPr/>
        <p:txBody>
          <a:bodyPr>
            <a:normAutofit fontScale="90000"/>
          </a:bodyPr>
          <a:lstStyle/>
          <a:p>
            <a:r>
              <a:rPr lang="en-US" dirty="0"/>
              <a:t>RBE Elements</a:t>
            </a:r>
          </a:p>
        </p:txBody>
      </p:sp>
      <p:sp>
        <p:nvSpPr>
          <p:cNvPr id="3" name="Content Placeholder 2"/>
          <p:cNvSpPr>
            <a:spLocks noGrp="1"/>
          </p:cNvSpPr>
          <p:nvPr>
            <p:ph idx="1"/>
          </p:nvPr>
        </p:nvSpPr>
        <p:spPr/>
        <p:txBody>
          <a:bodyPr>
            <a:normAutofit/>
          </a:bodyPr>
          <a:lstStyle/>
          <a:p>
            <a:r>
              <a:rPr lang="en-US" dirty="0"/>
              <a:t>RBE elements are like RBE2 elements in NASTRAN</a:t>
            </a:r>
          </a:p>
          <a:p>
            <a:pPr lvl="1"/>
            <a:r>
              <a:rPr lang="en-US" dirty="0"/>
              <a:t>The constrained nodes act like a rigid body.</a:t>
            </a:r>
          </a:p>
          <a:p>
            <a:pPr lvl="1"/>
            <a:r>
              <a:rPr lang="en-US" dirty="0"/>
              <a:t>The part of the mesh that is constrained by an RBE element cannot deform.</a:t>
            </a:r>
          </a:p>
          <a:p>
            <a:pPr lvl="2"/>
            <a:r>
              <a:rPr lang="en-US" dirty="0"/>
              <a:t>This part of the mesh becomes rigid.</a:t>
            </a:r>
          </a:p>
          <a:p>
            <a:pPr lvl="1"/>
            <a:r>
              <a:rPr lang="en-US" dirty="0"/>
              <a:t>Note: A constraint version and a stiff elastic version are implemented in RecurDyn.</a:t>
            </a:r>
          </a:p>
        </p:txBody>
      </p:sp>
      <p:sp>
        <p:nvSpPr>
          <p:cNvPr id="7" name="Rounded Rectangle 6"/>
          <p:cNvSpPr/>
          <p:nvPr/>
        </p:nvSpPr>
        <p:spPr>
          <a:xfrm>
            <a:off x="6230597" y="4323610"/>
            <a:ext cx="1727807" cy="17278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sp>
        <p:nvSpPr>
          <p:cNvPr id="8" name="TextBox 7"/>
          <p:cNvSpPr txBox="1"/>
          <p:nvPr/>
        </p:nvSpPr>
        <p:spPr>
          <a:xfrm>
            <a:off x="2272125" y="4680802"/>
            <a:ext cx="2947918" cy="1015663"/>
          </a:xfrm>
          <a:prstGeom prst="rect">
            <a:avLst/>
          </a:prstGeom>
          <a:noFill/>
        </p:spPr>
        <p:txBody>
          <a:bodyPr wrap="square" rtlCol="0">
            <a:spAutoFit/>
          </a:bodyPr>
          <a:lstStyle/>
          <a:p>
            <a:r>
              <a:rPr lang="en-US" sz="2000" dirty="0"/>
              <a:t>The nodes constrained with an RBE element move like a rigid body</a:t>
            </a:r>
          </a:p>
        </p:txBody>
      </p:sp>
      <p:cxnSp>
        <p:nvCxnSpPr>
          <p:cNvPr id="9" name="Straight Arrow Connector 8"/>
          <p:cNvCxnSpPr>
            <a:cxnSpLocks/>
          </p:cNvCxnSpPr>
          <p:nvPr/>
        </p:nvCxnSpPr>
        <p:spPr>
          <a:xfrm flipV="1">
            <a:off x="4846320" y="5003270"/>
            <a:ext cx="1441596" cy="23929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Finite Element Method (FEM)</a:t>
            </a:r>
          </a:p>
        </p:txBody>
      </p:sp>
      <p:sp>
        <p:nvSpPr>
          <p:cNvPr id="3" name="Content Placeholder 2"/>
          <p:cNvSpPr>
            <a:spLocks noGrp="1"/>
          </p:cNvSpPr>
          <p:nvPr>
            <p:ph idx="1"/>
          </p:nvPr>
        </p:nvSpPr>
        <p:spPr/>
        <p:txBody>
          <a:bodyPr>
            <a:normAutofit lnSpcReduction="10000"/>
          </a:bodyPr>
          <a:lstStyle/>
          <a:p>
            <a:r>
              <a:rPr lang="en-US" dirty="0"/>
              <a:t>Each element behaves like an elastic spring.</a:t>
            </a:r>
          </a:p>
          <a:p>
            <a:pPr lvl="1"/>
            <a:r>
              <a:rPr lang="en-US" dirty="0"/>
              <a:t>The spring forces are applied to the nodes.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Elements make forces to pull the nodes back to their original position.</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8" name="Picture 7" descr="Element as spring.png"/>
          <p:cNvPicPr>
            <a:picLocks noChangeAspect="1"/>
          </p:cNvPicPr>
          <p:nvPr/>
        </p:nvPicPr>
        <p:blipFill>
          <a:blip r:embed="rId2"/>
          <a:stretch>
            <a:fillRect/>
          </a:stretch>
        </p:blipFill>
        <p:spPr>
          <a:xfrm>
            <a:off x="3846578" y="2406961"/>
            <a:ext cx="2523743" cy="2523743"/>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RBE3 Element</a:t>
            </a:r>
          </a:p>
        </p:txBody>
      </p:sp>
      <p:sp>
        <p:nvSpPr>
          <p:cNvPr id="3" name="Content Placeholder 2"/>
          <p:cNvSpPr>
            <a:spLocks noGrp="1"/>
          </p:cNvSpPr>
          <p:nvPr>
            <p:ph idx="1"/>
          </p:nvPr>
        </p:nvSpPr>
        <p:spPr/>
        <p:txBody>
          <a:bodyPr>
            <a:normAutofit/>
          </a:bodyPr>
          <a:lstStyle/>
          <a:p>
            <a:r>
              <a:rPr lang="en-US" dirty="0"/>
              <a:t>RBE3 elements are like RBE3 elements in NASTRAN.</a:t>
            </a:r>
          </a:p>
          <a:p>
            <a:pPr lvl="1"/>
            <a:r>
              <a:rPr lang="en-US" dirty="0"/>
              <a:t>A non-rigid, force-distributing element.</a:t>
            </a:r>
          </a:p>
          <a:p>
            <a:pPr lvl="1"/>
            <a:r>
              <a:rPr lang="en-US" dirty="0"/>
              <a:t>A constraint.</a:t>
            </a:r>
          </a:p>
          <a:p>
            <a:pPr lvl="2"/>
            <a:r>
              <a:rPr lang="en-US" dirty="0"/>
              <a:t>There is no elastic option for this element.</a:t>
            </a:r>
          </a:p>
          <a:p>
            <a:pPr lvl="1"/>
            <a:r>
              <a:rPr lang="en-US" dirty="0"/>
              <a:t>2 parts in the RBE3 constraint.</a:t>
            </a:r>
          </a:p>
          <a:p>
            <a:pPr lvl="2"/>
            <a:r>
              <a:rPr lang="en-US" dirty="0"/>
              <a:t>Position (translation)</a:t>
            </a:r>
          </a:p>
          <a:p>
            <a:pPr lvl="2"/>
            <a:r>
              <a:rPr lang="en-US" dirty="0"/>
              <a:t>Rotation</a:t>
            </a:r>
          </a:p>
          <a:p>
            <a:pPr lvl="1"/>
            <a:r>
              <a:rPr lang="en-US" dirty="0"/>
              <a:t>The RBE3 element allows the slave nodes to move.</a:t>
            </a:r>
          </a:p>
          <a:p>
            <a:pPr lvl="2"/>
            <a:r>
              <a:rPr lang="en-US" dirty="0"/>
              <a:t>The RBE3 element will not make a part of the mesh rigid.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RBE3 Element</a:t>
            </a:r>
          </a:p>
        </p:txBody>
      </p:sp>
      <p:sp>
        <p:nvSpPr>
          <p:cNvPr id="3" name="Content Placeholder 2"/>
          <p:cNvSpPr>
            <a:spLocks noGrp="1"/>
          </p:cNvSpPr>
          <p:nvPr>
            <p:ph idx="1"/>
          </p:nvPr>
        </p:nvSpPr>
        <p:spPr/>
        <p:txBody>
          <a:bodyPr>
            <a:normAutofit/>
          </a:bodyPr>
          <a:lstStyle/>
          <a:p>
            <a:r>
              <a:rPr lang="en-US" dirty="0"/>
              <a:t>RBE3 elements are like RBE3 elements in NASTRAN.</a:t>
            </a:r>
          </a:p>
          <a:p>
            <a:pPr lvl="1"/>
            <a:r>
              <a:rPr lang="en-US" dirty="0"/>
              <a:t>Be aware:</a:t>
            </a:r>
          </a:p>
          <a:p>
            <a:pPr lvl="2"/>
            <a:r>
              <a:rPr lang="en-US" dirty="0"/>
              <a:t>The RBE3 element cannot be used in all cases.</a:t>
            </a:r>
          </a:p>
          <a:p>
            <a:pPr lvl="3"/>
            <a:r>
              <a:rPr lang="en-US" dirty="0"/>
              <a:t>The slave nodes cannot be co-linear.</a:t>
            </a:r>
          </a:p>
          <a:p>
            <a:pPr lvl="3"/>
            <a:r>
              <a:rPr lang="en-US" dirty="0"/>
              <a:t>It is best if the master node is not close to any slave nodes.</a:t>
            </a:r>
          </a:p>
          <a:p>
            <a:pPr lvl="2"/>
            <a:r>
              <a:rPr lang="en-US" dirty="0"/>
              <a:t>RBE ≠ RBE3.</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RBE3 Element</a:t>
            </a:r>
          </a:p>
        </p:txBody>
      </p:sp>
      <p:sp>
        <p:nvSpPr>
          <p:cNvPr id="3" name="Content Placeholder 2"/>
          <p:cNvSpPr>
            <a:spLocks noGrp="1"/>
          </p:cNvSpPr>
          <p:nvPr>
            <p:ph idx="1"/>
          </p:nvPr>
        </p:nvSpPr>
        <p:spPr/>
        <p:txBody>
          <a:bodyPr/>
          <a:lstStyle/>
          <a:p>
            <a:r>
              <a:rPr lang="en-US" dirty="0"/>
              <a:t>Position constraint</a:t>
            </a:r>
          </a:p>
          <a:p>
            <a:pPr lvl="1"/>
            <a:r>
              <a:rPr lang="en-US" dirty="0"/>
              <a:t>There is a master node and a set of slave nodes.</a:t>
            </a:r>
          </a:p>
          <a:p>
            <a:pPr lvl="1"/>
            <a:r>
              <a:rPr lang="en-US" dirty="0"/>
              <a:t>The master node is constrained to be in the average location of the slave nodes.</a:t>
            </a:r>
          </a:p>
        </p:txBody>
      </p:sp>
      <p:graphicFrame>
        <p:nvGraphicFramePr>
          <p:cNvPr id="486402" name="Object 2"/>
          <p:cNvGraphicFramePr>
            <a:graphicFrameLocks noChangeAspect="1"/>
          </p:cNvGraphicFramePr>
          <p:nvPr/>
        </p:nvGraphicFramePr>
        <p:xfrm>
          <a:off x="4243056" y="2947201"/>
          <a:ext cx="2863214" cy="853440"/>
        </p:xfrm>
        <a:graphic>
          <a:graphicData uri="http://schemas.openxmlformats.org/presentationml/2006/ole">
            <mc:AlternateContent xmlns:mc="http://schemas.openxmlformats.org/markup-compatibility/2006">
              <mc:Choice xmlns:v="urn:schemas-microsoft-com:vml" Requires="v">
                <p:oleObj spid="_x0000_s84996" name="Equation" r:id="rId3" imgW="1066680" imgH="317160" progId="Equation.DSMT4">
                  <p:embed/>
                </p:oleObj>
              </mc:Choice>
              <mc:Fallback>
                <p:oleObj name="Equation" r:id="rId3" imgW="1066680" imgH="317160" progId="Equation.DSMT4">
                  <p:embed/>
                  <p:pic>
                    <p:nvPicPr>
                      <p:cNvPr id="4864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056" y="2947201"/>
                        <a:ext cx="2863214" cy="853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RBE3 1.png"/>
          <p:cNvPicPr>
            <a:picLocks noChangeAspect="1"/>
          </p:cNvPicPr>
          <p:nvPr/>
        </p:nvPicPr>
        <p:blipFill>
          <a:blip r:embed="rId5"/>
          <a:stretch>
            <a:fillRect/>
          </a:stretch>
        </p:blipFill>
        <p:spPr>
          <a:xfrm>
            <a:off x="3286713" y="4014978"/>
            <a:ext cx="4619558" cy="2545694"/>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RBE3 Element</a:t>
            </a:r>
          </a:p>
        </p:txBody>
      </p:sp>
      <p:sp>
        <p:nvSpPr>
          <p:cNvPr id="3" name="Content Placeholder 2"/>
          <p:cNvSpPr>
            <a:spLocks noGrp="1"/>
          </p:cNvSpPr>
          <p:nvPr>
            <p:ph idx="1"/>
          </p:nvPr>
        </p:nvSpPr>
        <p:spPr/>
        <p:txBody>
          <a:bodyPr>
            <a:normAutofit/>
          </a:bodyPr>
          <a:lstStyle/>
          <a:p>
            <a:r>
              <a:rPr lang="en-US" sz="3200" dirty="0"/>
              <a:t>Rotation constraint</a:t>
            </a:r>
          </a:p>
          <a:p>
            <a:pPr lvl="1"/>
            <a:r>
              <a:rPr lang="en-US" sz="2800" dirty="0"/>
              <a:t>The orientation of the master node is constrained to the position of the slave nodes.</a:t>
            </a:r>
          </a:p>
          <a:p>
            <a:pPr lvl="2"/>
            <a:r>
              <a:rPr lang="en-US" sz="2400" dirty="0"/>
              <a:t>The orientation of the master node is the orientation that minimizes the angular differences between the current directions to the slave nodes.</a:t>
            </a:r>
          </a:p>
          <a:p>
            <a:pPr lvl="3"/>
            <a:r>
              <a:rPr lang="en-US" sz="2000" dirty="0"/>
              <a:t>Minimizes the squares of the angles.</a:t>
            </a:r>
          </a:p>
        </p:txBody>
      </p:sp>
      <p:sp>
        <p:nvSpPr>
          <p:cNvPr id="6" name="TextBox 5"/>
          <p:cNvSpPr txBox="1"/>
          <p:nvPr/>
        </p:nvSpPr>
        <p:spPr>
          <a:xfrm>
            <a:off x="1611308" y="4846107"/>
            <a:ext cx="2376100" cy="400110"/>
          </a:xfrm>
          <a:prstGeom prst="rect">
            <a:avLst/>
          </a:prstGeom>
          <a:noFill/>
        </p:spPr>
        <p:txBody>
          <a:bodyPr wrap="none" rtlCol="0">
            <a:spAutoFit/>
          </a:bodyPr>
          <a:lstStyle/>
          <a:p>
            <a:r>
              <a:rPr lang="en-US" sz="2000" dirty="0"/>
              <a:t>RBE3 Original Config.</a:t>
            </a:r>
          </a:p>
        </p:txBody>
      </p:sp>
      <p:pic>
        <p:nvPicPr>
          <p:cNvPr id="7" name="Picture 6" descr="RBE3 2.png"/>
          <p:cNvPicPr>
            <a:picLocks noChangeAspect="1"/>
          </p:cNvPicPr>
          <p:nvPr/>
        </p:nvPicPr>
        <p:blipFill>
          <a:blip r:embed="rId3"/>
          <a:stretch>
            <a:fillRect/>
          </a:stretch>
        </p:blipFill>
        <p:spPr>
          <a:xfrm>
            <a:off x="4474286" y="4749234"/>
            <a:ext cx="1596546" cy="1596546"/>
          </a:xfrm>
          <a:prstGeom prst="rect">
            <a:avLst/>
          </a:prstGeom>
        </p:spPr>
      </p:pic>
      <p:pic>
        <p:nvPicPr>
          <p:cNvPr id="8" name="Picture 7" descr="RBE3 3.png"/>
          <p:cNvPicPr>
            <a:picLocks noChangeAspect="1"/>
          </p:cNvPicPr>
          <p:nvPr/>
        </p:nvPicPr>
        <p:blipFill>
          <a:blip r:embed="rId4"/>
          <a:stretch>
            <a:fillRect/>
          </a:stretch>
        </p:blipFill>
        <p:spPr>
          <a:xfrm>
            <a:off x="9252076" y="4056301"/>
            <a:ext cx="2112269" cy="2112269"/>
          </a:xfrm>
          <a:prstGeom prst="rect">
            <a:avLst/>
          </a:prstGeom>
        </p:spPr>
      </p:pic>
      <p:sp>
        <p:nvSpPr>
          <p:cNvPr id="9" name="TextBox 8"/>
          <p:cNvSpPr txBox="1"/>
          <p:nvPr/>
        </p:nvSpPr>
        <p:spPr>
          <a:xfrm>
            <a:off x="7346848" y="3866282"/>
            <a:ext cx="2376100" cy="400110"/>
          </a:xfrm>
          <a:prstGeom prst="rect">
            <a:avLst/>
          </a:prstGeom>
          <a:noFill/>
        </p:spPr>
        <p:txBody>
          <a:bodyPr wrap="none" rtlCol="0">
            <a:spAutoFit/>
          </a:bodyPr>
          <a:lstStyle/>
          <a:p>
            <a:r>
              <a:rPr lang="en-US" sz="2000" dirty="0"/>
              <a:t>RBE3 Original Config.</a:t>
            </a:r>
          </a:p>
        </p:txBody>
      </p:sp>
      <p:sp>
        <p:nvSpPr>
          <p:cNvPr id="10" name="TextBox 9"/>
          <p:cNvSpPr txBox="1"/>
          <p:nvPr/>
        </p:nvSpPr>
        <p:spPr>
          <a:xfrm>
            <a:off x="1463339" y="5558425"/>
            <a:ext cx="2511545" cy="757130"/>
          </a:xfrm>
          <a:prstGeom prst="rect">
            <a:avLst/>
          </a:prstGeom>
          <a:noFill/>
        </p:spPr>
        <p:txBody>
          <a:bodyPr wrap="square" rtlCol="0">
            <a:spAutoFit/>
          </a:bodyPr>
          <a:lstStyle/>
          <a:p>
            <a:r>
              <a:rPr lang="en-US" sz="1440" dirty="0"/>
              <a:t>Blue lines are the directions to the nodes in the initial configuration</a:t>
            </a:r>
          </a:p>
        </p:txBody>
      </p:sp>
      <p:sp>
        <p:nvSpPr>
          <p:cNvPr id="21" name="TextBox 20"/>
          <p:cNvSpPr txBox="1"/>
          <p:nvPr/>
        </p:nvSpPr>
        <p:spPr>
          <a:xfrm>
            <a:off x="7385302" y="5663714"/>
            <a:ext cx="2731664" cy="757130"/>
          </a:xfrm>
          <a:prstGeom prst="rect">
            <a:avLst/>
          </a:prstGeom>
          <a:noFill/>
        </p:spPr>
        <p:txBody>
          <a:bodyPr wrap="square" rtlCol="0">
            <a:spAutoFit/>
          </a:bodyPr>
          <a:lstStyle/>
          <a:p>
            <a:r>
              <a:rPr lang="en-US" sz="1440" dirty="0"/>
              <a:t>Current orientation of master node minimizes the angular differences to the slave nodes.</a:t>
            </a:r>
          </a:p>
        </p:txBody>
      </p:sp>
      <p:sp>
        <p:nvSpPr>
          <p:cNvPr id="26" name="TextBox 25"/>
          <p:cNvSpPr txBox="1"/>
          <p:nvPr/>
        </p:nvSpPr>
        <p:spPr>
          <a:xfrm>
            <a:off x="10171884" y="3684350"/>
            <a:ext cx="442750" cy="350865"/>
          </a:xfrm>
          <a:prstGeom prst="rect">
            <a:avLst/>
          </a:prstGeom>
          <a:noFill/>
        </p:spPr>
        <p:txBody>
          <a:bodyPr wrap="none" rtlCol="0">
            <a:spAutoFit/>
          </a:bodyPr>
          <a:lstStyle/>
          <a:p>
            <a:r>
              <a:rPr lang="el-GR" sz="1680" i="1" dirty="0">
                <a:latin typeface="Times New Roman" pitchFamily="18" charset="0"/>
                <a:cs typeface="Times New Roman" pitchFamily="18" charset="0"/>
              </a:rPr>
              <a:t>θ</a:t>
            </a:r>
            <a:r>
              <a:rPr lang="en-US" sz="1680" i="1" baseline="-25000" dirty="0">
                <a:latin typeface="Times New Roman" pitchFamily="18" charset="0"/>
                <a:cs typeface="Times New Roman" pitchFamily="18" charset="0"/>
              </a:rPr>
              <a:t>φ</a:t>
            </a:r>
            <a:r>
              <a:rPr lang="en-US" sz="1680" baseline="30000" dirty="0">
                <a:latin typeface="Times New Roman" pitchFamily="18" charset="0"/>
                <a:cs typeface="Times New Roman" pitchFamily="18" charset="0"/>
              </a:rPr>
              <a:t>4</a:t>
            </a:r>
          </a:p>
        </p:txBody>
      </p:sp>
      <p:sp>
        <p:nvSpPr>
          <p:cNvPr id="27" name="TextBox 26"/>
          <p:cNvSpPr txBox="1"/>
          <p:nvPr/>
        </p:nvSpPr>
        <p:spPr>
          <a:xfrm>
            <a:off x="11304648" y="4620586"/>
            <a:ext cx="442750" cy="350865"/>
          </a:xfrm>
          <a:prstGeom prst="rect">
            <a:avLst/>
          </a:prstGeom>
          <a:noFill/>
        </p:spPr>
        <p:txBody>
          <a:bodyPr wrap="none" rtlCol="0">
            <a:spAutoFit/>
          </a:bodyPr>
          <a:lstStyle/>
          <a:p>
            <a:r>
              <a:rPr lang="el-GR" sz="1680" i="1" dirty="0">
                <a:latin typeface="Times New Roman" pitchFamily="18" charset="0"/>
                <a:cs typeface="Times New Roman" pitchFamily="18" charset="0"/>
              </a:rPr>
              <a:t>θ</a:t>
            </a:r>
            <a:r>
              <a:rPr lang="en-US" sz="1680" i="1" baseline="-25000" dirty="0">
                <a:latin typeface="Times New Roman" pitchFamily="18" charset="0"/>
                <a:cs typeface="Times New Roman" pitchFamily="18" charset="0"/>
              </a:rPr>
              <a:t>φ</a:t>
            </a:r>
            <a:r>
              <a:rPr lang="en-US" sz="1680" baseline="30000" dirty="0">
                <a:latin typeface="Times New Roman" pitchFamily="18" charset="0"/>
                <a:cs typeface="Times New Roman" pitchFamily="18" charset="0"/>
              </a:rPr>
              <a:t>1</a:t>
            </a:r>
          </a:p>
        </p:txBody>
      </p:sp>
      <p:sp>
        <p:nvSpPr>
          <p:cNvPr id="28" name="TextBox 27"/>
          <p:cNvSpPr txBox="1"/>
          <p:nvPr/>
        </p:nvSpPr>
        <p:spPr>
          <a:xfrm>
            <a:off x="8798920" y="4874436"/>
            <a:ext cx="442750" cy="350865"/>
          </a:xfrm>
          <a:prstGeom prst="rect">
            <a:avLst/>
          </a:prstGeom>
          <a:noFill/>
        </p:spPr>
        <p:txBody>
          <a:bodyPr wrap="none" rtlCol="0">
            <a:spAutoFit/>
          </a:bodyPr>
          <a:lstStyle/>
          <a:p>
            <a:r>
              <a:rPr lang="el-GR" sz="1680" i="1" dirty="0">
                <a:latin typeface="Times New Roman" pitchFamily="18" charset="0"/>
                <a:cs typeface="Times New Roman" pitchFamily="18" charset="0"/>
              </a:rPr>
              <a:t>θ</a:t>
            </a:r>
            <a:r>
              <a:rPr lang="en-US" sz="1680" i="1" baseline="-25000" dirty="0">
                <a:latin typeface="Times New Roman" pitchFamily="18" charset="0"/>
                <a:cs typeface="Times New Roman" pitchFamily="18" charset="0"/>
              </a:rPr>
              <a:t>φ</a:t>
            </a:r>
            <a:r>
              <a:rPr lang="en-US" sz="1680" baseline="30000" dirty="0">
                <a:latin typeface="Times New Roman" pitchFamily="18" charset="0"/>
                <a:cs typeface="Times New Roman" pitchFamily="18" charset="0"/>
              </a:rPr>
              <a:t>3</a:t>
            </a:r>
          </a:p>
        </p:txBody>
      </p:sp>
      <p:sp>
        <p:nvSpPr>
          <p:cNvPr id="29" name="TextBox 28"/>
          <p:cNvSpPr txBox="1"/>
          <p:nvPr/>
        </p:nvSpPr>
        <p:spPr>
          <a:xfrm>
            <a:off x="10395708" y="6069979"/>
            <a:ext cx="442750" cy="350865"/>
          </a:xfrm>
          <a:prstGeom prst="rect">
            <a:avLst/>
          </a:prstGeom>
          <a:noFill/>
        </p:spPr>
        <p:txBody>
          <a:bodyPr wrap="none" rtlCol="0">
            <a:spAutoFit/>
          </a:bodyPr>
          <a:lstStyle/>
          <a:p>
            <a:r>
              <a:rPr lang="el-GR" sz="1680" i="1" dirty="0">
                <a:latin typeface="Times New Roman" pitchFamily="18" charset="0"/>
                <a:cs typeface="Times New Roman" pitchFamily="18" charset="0"/>
              </a:rPr>
              <a:t>θ</a:t>
            </a:r>
            <a:r>
              <a:rPr lang="en-US" sz="1680" i="1" baseline="-25000" dirty="0">
                <a:latin typeface="Times New Roman" pitchFamily="18" charset="0"/>
                <a:cs typeface="Times New Roman" pitchFamily="18" charset="0"/>
              </a:rPr>
              <a:t>φ</a:t>
            </a:r>
            <a:r>
              <a:rPr lang="en-US" sz="1680" baseline="30000" dirty="0">
                <a:latin typeface="Times New Roman" pitchFamily="18" charset="0"/>
                <a:cs typeface="Times New Roman" pitchFamily="18" charset="0"/>
              </a:rPr>
              <a:t>2</a:t>
            </a:r>
          </a:p>
        </p:txBody>
      </p:sp>
      <p:graphicFrame>
        <p:nvGraphicFramePr>
          <p:cNvPr id="583681" name="Object 1"/>
          <p:cNvGraphicFramePr>
            <a:graphicFrameLocks noChangeAspect="1"/>
          </p:cNvGraphicFramePr>
          <p:nvPr>
            <p:extLst>
              <p:ext uri="{D42A27DB-BD31-4B8C-83A1-F6EECF244321}">
                <p14:modId xmlns:p14="http://schemas.microsoft.com/office/powerpoint/2010/main" val="1404992906"/>
              </p:ext>
            </p:extLst>
          </p:nvPr>
        </p:nvGraphicFramePr>
        <p:xfrm>
          <a:off x="2203146" y="3519727"/>
          <a:ext cx="2974132" cy="722958"/>
        </p:xfrm>
        <a:graphic>
          <a:graphicData uri="http://schemas.openxmlformats.org/presentationml/2006/ole">
            <mc:AlternateContent xmlns:mc="http://schemas.openxmlformats.org/markup-compatibility/2006">
              <mc:Choice xmlns:v="urn:schemas-microsoft-com:vml" Requires="v">
                <p:oleObj spid="_x0000_s86048" name="Equation" r:id="rId5" imgW="1307880" imgH="317160" progId="Equation.DSMT4">
                  <p:embed/>
                </p:oleObj>
              </mc:Choice>
              <mc:Fallback>
                <p:oleObj name="Equation" r:id="rId5" imgW="1307880" imgH="317160" progId="Equation.DSMT4">
                  <p:embed/>
                  <p:pic>
                    <p:nvPicPr>
                      <p:cNvPr id="58368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146" y="3519727"/>
                        <a:ext cx="2974132" cy="722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2" name="Object 2"/>
          <p:cNvGraphicFramePr>
            <a:graphicFrameLocks noChangeAspect="1"/>
          </p:cNvGraphicFramePr>
          <p:nvPr>
            <p:extLst>
              <p:ext uri="{D42A27DB-BD31-4B8C-83A1-F6EECF244321}">
                <p14:modId xmlns:p14="http://schemas.microsoft.com/office/powerpoint/2010/main" val="3183085418"/>
              </p:ext>
            </p:extLst>
          </p:nvPr>
        </p:nvGraphicFramePr>
        <p:xfrm>
          <a:off x="5136622" y="5558425"/>
          <a:ext cx="352740" cy="351430"/>
        </p:xfrm>
        <a:graphic>
          <a:graphicData uri="http://schemas.openxmlformats.org/presentationml/2006/ole">
            <mc:AlternateContent xmlns:mc="http://schemas.openxmlformats.org/markup-compatibility/2006">
              <mc:Choice xmlns:v="urn:schemas-microsoft-com:vml" Requires="v">
                <p:oleObj spid="_x0000_s86049" name="Equation" r:id="rId7" imgW="190440" imgH="190440" progId="Equation.DSMT4">
                  <p:embed/>
                </p:oleObj>
              </mc:Choice>
              <mc:Fallback>
                <p:oleObj name="Equation" r:id="rId7" imgW="190440" imgH="190440" progId="Equation.DSMT4">
                  <p:embed/>
                  <p:pic>
                    <p:nvPicPr>
                      <p:cNvPr id="583682"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6622" y="5558425"/>
                        <a:ext cx="352740" cy="351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3" name="Object 3"/>
          <p:cNvGraphicFramePr>
            <a:graphicFrameLocks noChangeAspect="1"/>
          </p:cNvGraphicFramePr>
          <p:nvPr>
            <p:extLst>
              <p:ext uri="{D42A27DB-BD31-4B8C-83A1-F6EECF244321}">
                <p14:modId xmlns:p14="http://schemas.microsoft.com/office/powerpoint/2010/main" val="2843002503"/>
              </p:ext>
            </p:extLst>
          </p:nvPr>
        </p:nvGraphicFramePr>
        <p:xfrm>
          <a:off x="6051447" y="4626084"/>
          <a:ext cx="329566" cy="375284"/>
        </p:xfrm>
        <a:graphic>
          <a:graphicData uri="http://schemas.openxmlformats.org/presentationml/2006/ole">
            <mc:AlternateContent xmlns:mc="http://schemas.openxmlformats.org/markup-compatibility/2006">
              <mc:Choice xmlns:v="urn:schemas-microsoft-com:vml" Requires="v">
                <p:oleObj spid="_x0000_s86050" name="Equation" r:id="rId9" imgW="177480" imgH="203040" progId="Equation.DSMT4">
                  <p:embed/>
                </p:oleObj>
              </mc:Choice>
              <mc:Fallback>
                <p:oleObj name="Equation" r:id="rId9" imgW="177480" imgH="203040" progId="Equation.DSMT4">
                  <p:embed/>
                  <p:pic>
                    <p:nvPicPr>
                      <p:cNvPr id="583683"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51447" y="4626084"/>
                        <a:ext cx="329566" cy="375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4" name="Object 4"/>
          <p:cNvGraphicFramePr>
            <a:graphicFrameLocks noChangeAspect="1"/>
          </p:cNvGraphicFramePr>
          <p:nvPr>
            <p:extLst>
              <p:ext uri="{D42A27DB-BD31-4B8C-83A1-F6EECF244321}">
                <p14:modId xmlns:p14="http://schemas.microsoft.com/office/powerpoint/2010/main" val="676456133"/>
              </p:ext>
            </p:extLst>
          </p:nvPr>
        </p:nvGraphicFramePr>
        <p:xfrm>
          <a:off x="4145454" y="6036893"/>
          <a:ext cx="329564" cy="375286"/>
        </p:xfrm>
        <a:graphic>
          <a:graphicData uri="http://schemas.openxmlformats.org/presentationml/2006/ole">
            <mc:AlternateContent xmlns:mc="http://schemas.openxmlformats.org/markup-compatibility/2006">
              <mc:Choice xmlns:v="urn:schemas-microsoft-com:vml" Requires="v">
                <p:oleObj spid="_x0000_s86051" name="Equation" r:id="rId11" imgW="177480" imgH="203040" progId="Equation.DSMT4">
                  <p:embed/>
                </p:oleObj>
              </mc:Choice>
              <mc:Fallback>
                <p:oleObj name="Equation" r:id="rId11" imgW="177480" imgH="203040" progId="Equation.DSMT4">
                  <p:embed/>
                  <p:pic>
                    <p:nvPicPr>
                      <p:cNvPr id="583684"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5454" y="6036893"/>
                        <a:ext cx="329564" cy="375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5" name="Object 5"/>
          <p:cNvGraphicFramePr>
            <a:graphicFrameLocks noChangeAspect="1"/>
          </p:cNvGraphicFramePr>
          <p:nvPr>
            <p:extLst>
              <p:ext uri="{D42A27DB-BD31-4B8C-83A1-F6EECF244321}">
                <p14:modId xmlns:p14="http://schemas.microsoft.com/office/powerpoint/2010/main" val="936130156"/>
              </p:ext>
            </p:extLst>
          </p:nvPr>
        </p:nvGraphicFramePr>
        <p:xfrm>
          <a:off x="6097083" y="6064187"/>
          <a:ext cx="329564" cy="375286"/>
        </p:xfrm>
        <a:graphic>
          <a:graphicData uri="http://schemas.openxmlformats.org/presentationml/2006/ole">
            <mc:AlternateContent xmlns:mc="http://schemas.openxmlformats.org/markup-compatibility/2006">
              <mc:Choice xmlns:v="urn:schemas-microsoft-com:vml" Requires="v">
                <p:oleObj spid="_x0000_s86052" name="Equation" r:id="rId13" imgW="177480" imgH="203040" progId="Equation.DSMT4">
                  <p:embed/>
                </p:oleObj>
              </mc:Choice>
              <mc:Fallback>
                <p:oleObj name="Equation" r:id="rId13" imgW="177480" imgH="203040" progId="Equation.DSMT4">
                  <p:embed/>
                  <p:pic>
                    <p:nvPicPr>
                      <p:cNvPr id="583685"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7083" y="6064187"/>
                        <a:ext cx="329564" cy="375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6" name="Object 6"/>
          <p:cNvGraphicFramePr>
            <a:graphicFrameLocks noChangeAspect="1"/>
          </p:cNvGraphicFramePr>
          <p:nvPr>
            <p:extLst>
              <p:ext uri="{D42A27DB-BD31-4B8C-83A1-F6EECF244321}">
                <p14:modId xmlns:p14="http://schemas.microsoft.com/office/powerpoint/2010/main" val="1532276256"/>
              </p:ext>
            </p:extLst>
          </p:nvPr>
        </p:nvGraphicFramePr>
        <p:xfrm>
          <a:off x="4191855" y="4568393"/>
          <a:ext cx="329564" cy="375286"/>
        </p:xfrm>
        <a:graphic>
          <a:graphicData uri="http://schemas.openxmlformats.org/presentationml/2006/ole">
            <mc:AlternateContent xmlns:mc="http://schemas.openxmlformats.org/markup-compatibility/2006">
              <mc:Choice xmlns:v="urn:schemas-microsoft-com:vml" Requires="v">
                <p:oleObj spid="_x0000_s86053" name="Equation" r:id="rId15" imgW="177480" imgH="203040" progId="Equation.DSMT4">
                  <p:embed/>
                </p:oleObj>
              </mc:Choice>
              <mc:Fallback>
                <p:oleObj name="Equation" r:id="rId15" imgW="177480" imgH="203040" progId="Equation.DSMT4">
                  <p:embed/>
                  <p:pic>
                    <p:nvPicPr>
                      <p:cNvPr id="583686"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855" y="4568393"/>
                        <a:ext cx="329564" cy="375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687" name="Object 7"/>
          <p:cNvGraphicFramePr>
            <a:graphicFrameLocks noChangeAspect="1"/>
          </p:cNvGraphicFramePr>
          <p:nvPr>
            <p:extLst>
              <p:ext uri="{D42A27DB-BD31-4B8C-83A1-F6EECF244321}">
                <p14:modId xmlns:p14="http://schemas.microsoft.com/office/powerpoint/2010/main" val="1454468838"/>
              </p:ext>
            </p:extLst>
          </p:nvPr>
        </p:nvGraphicFramePr>
        <p:xfrm>
          <a:off x="11212041" y="4291786"/>
          <a:ext cx="329564" cy="375286"/>
        </p:xfrm>
        <a:graphic>
          <a:graphicData uri="http://schemas.openxmlformats.org/presentationml/2006/ole">
            <mc:AlternateContent xmlns:mc="http://schemas.openxmlformats.org/markup-compatibility/2006">
              <mc:Choice xmlns:v="urn:schemas-microsoft-com:vml" Requires="v">
                <p:oleObj spid="_x0000_s86054" name="Equation" r:id="rId17" imgW="177480" imgH="203040" progId="Equation.DSMT4">
                  <p:embed/>
                </p:oleObj>
              </mc:Choice>
              <mc:Fallback>
                <p:oleObj name="Equation" r:id="rId17" imgW="177480" imgH="203040" progId="Equation.DSMT4">
                  <p:embed/>
                  <p:pic>
                    <p:nvPicPr>
                      <p:cNvPr id="583687" name="Object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12041" y="4291786"/>
                        <a:ext cx="329564" cy="375286"/>
                      </a:xfrm>
                      <a:prstGeom prst="rect">
                        <a:avLst/>
                      </a:prstGeom>
                      <a:noFill/>
                    </p:spPr>
                  </p:pic>
                </p:oleObj>
              </mc:Fallback>
            </mc:AlternateContent>
          </a:graphicData>
        </a:graphic>
      </p:graphicFrame>
      <p:graphicFrame>
        <p:nvGraphicFramePr>
          <p:cNvPr id="583688" name="Object 8"/>
          <p:cNvGraphicFramePr>
            <a:graphicFrameLocks noChangeAspect="1"/>
          </p:cNvGraphicFramePr>
          <p:nvPr>
            <p:extLst>
              <p:ext uri="{D42A27DB-BD31-4B8C-83A1-F6EECF244321}">
                <p14:modId xmlns:p14="http://schemas.microsoft.com/office/powerpoint/2010/main" val="2329366893"/>
              </p:ext>
            </p:extLst>
          </p:nvPr>
        </p:nvGraphicFramePr>
        <p:xfrm>
          <a:off x="8985808" y="4543019"/>
          <a:ext cx="281940" cy="352426"/>
        </p:xfrm>
        <a:graphic>
          <a:graphicData uri="http://schemas.openxmlformats.org/presentationml/2006/ole">
            <mc:AlternateContent xmlns:mc="http://schemas.openxmlformats.org/markup-compatibility/2006">
              <mc:Choice xmlns:v="urn:schemas-microsoft-com:vml" Requires="v">
                <p:oleObj spid="_x0000_s86055" name="Equation" r:id="rId19" imgW="152280" imgH="190440" progId="Equation.DSMT4">
                  <p:embed/>
                </p:oleObj>
              </mc:Choice>
              <mc:Fallback>
                <p:oleObj name="Equation" r:id="rId19" imgW="152280" imgH="190440" progId="Equation.DSMT4">
                  <p:embed/>
                  <p:pic>
                    <p:nvPicPr>
                      <p:cNvPr id="583688" name="Object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85808" y="4543019"/>
                        <a:ext cx="281940" cy="352426"/>
                      </a:xfrm>
                      <a:prstGeom prst="rect">
                        <a:avLst/>
                      </a:prstGeom>
                      <a:noFill/>
                    </p:spPr>
                  </p:pic>
                </p:oleObj>
              </mc:Fallback>
            </mc:AlternateContent>
          </a:graphicData>
        </a:graphic>
      </p:graphicFrame>
      <p:graphicFrame>
        <p:nvGraphicFramePr>
          <p:cNvPr id="583689" name="Object 9"/>
          <p:cNvGraphicFramePr>
            <a:graphicFrameLocks noChangeAspect="1"/>
          </p:cNvGraphicFramePr>
          <p:nvPr>
            <p:extLst>
              <p:ext uri="{D42A27DB-BD31-4B8C-83A1-F6EECF244321}">
                <p14:modId xmlns:p14="http://schemas.microsoft.com/office/powerpoint/2010/main" val="23898761"/>
              </p:ext>
            </p:extLst>
          </p:nvPr>
        </p:nvGraphicFramePr>
        <p:xfrm>
          <a:off x="10872895" y="5934780"/>
          <a:ext cx="329564" cy="375284"/>
        </p:xfrm>
        <a:graphic>
          <a:graphicData uri="http://schemas.openxmlformats.org/presentationml/2006/ole">
            <mc:AlternateContent xmlns:mc="http://schemas.openxmlformats.org/markup-compatibility/2006">
              <mc:Choice xmlns:v="urn:schemas-microsoft-com:vml" Requires="v">
                <p:oleObj spid="_x0000_s86056" name="Equation" r:id="rId21" imgW="177480" imgH="203040" progId="Equation.DSMT4">
                  <p:embed/>
                </p:oleObj>
              </mc:Choice>
              <mc:Fallback>
                <p:oleObj name="Equation" r:id="rId21" imgW="177480" imgH="203040" progId="Equation.DSMT4">
                  <p:embed/>
                  <p:pic>
                    <p:nvPicPr>
                      <p:cNvPr id="583689" name="Object 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872895" y="5934780"/>
                        <a:ext cx="329564" cy="375284"/>
                      </a:xfrm>
                      <a:prstGeom prst="rect">
                        <a:avLst/>
                      </a:prstGeom>
                      <a:noFill/>
                    </p:spPr>
                  </p:pic>
                </p:oleObj>
              </mc:Fallback>
            </mc:AlternateContent>
          </a:graphicData>
        </a:graphic>
      </p:graphicFrame>
      <p:graphicFrame>
        <p:nvGraphicFramePr>
          <p:cNvPr id="583690" name="Object 10"/>
          <p:cNvGraphicFramePr>
            <a:graphicFrameLocks noChangeAspect="1"/>
          </p:cNvGraphicFramePr>
          <p:nvPr>
            <p:extLst>
              <p:ext uri="{D42A27DB-BD31-4B8C-83A1-F6EECF244321}">
                <p14:modId xmlns:p14="http://schemas.microsoft.com/office/powerpoint/2010/main" val="750052130"/>
              </p:ext>
            </p:extLst>
          </p:nvPr>
        </p:nvGraphicFramePr>
        <p:xfrm>
          <a:off x="9860457" y="3776071"/>
          <a:ext cx="329564" cy="375286"/>
        </p:xfrm>
        <a:graphic>
          <a:graphicData uri="http://schemas.openxmlformats.org/presentationml/2006/ole">
            <mc:AlternateContent xmlns:mc="http://schemas.openxmlformats.org/markup-compatibility/2006">
              <mc:Choice xmlns:v="urn:schemas-microsoft-com:vml" Requires="v">
                <p:oleObj spid="_x0000_s86057" name="Equation" r:id="rId23" imgW="177480" imgH="203040" progId="Equation.DSMT4">
                  <p:embed/>
                </p:oleObj>
              </mc:Choice>
              <mc:Fallback>
                <p:oleObj name="Equation" r:id="rId23" imgW="177480" imgH="203040" progId="Equation.DSMT4">
                  <p:embed/>
                  <p:pic>
                    <p:nvPicPr>
                      <p:cNvPr id="58369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860457" y="3776071"/>
                        <a:ext cx="329564" cy="375286"/>
                      </a:xfrm>
                      <a:prstGeom prst="rect">
                        <a:avLst/>
                      </a:prstGeom>
                      <a:noFill/>
                    </p:spPr>
                  </p:pic>
                </p:oleObj>
              </mc:Fallback>
            </mc:AlternateContent>
          </a:graphicData>
        </a:graphic>
      </p:graphicFrame>
      <p:graphicFrame>
        <p:nvGraphicFramePr>
          <p:cNvPr id="583691" name="Object 11"/>
          <p:cNvGraphicFramePr>
            <a:graphicFrameLocks noChangeAspect="1"/>
          </p:cNvGraphicFramePr>
          <p:nvPr>
            <p:extLst>
              <p:ext uri="{D42A27DB-BD31-4B8C-83A1-F6EECF244321}">
                <p14:modId xmlns:p14="http://schemas.microsoft.com/office/powerpoint/2010/main" val="3594340018"/>
              </p:ext>
            </p:extLst>
          </p:nvPr>
        </p:nvGraphicFramePr>
        <p:xfrm>
          <a:off x="10565052" y="3731489"/>
          <a:ext cx="283846" cy="350520"/>
        </p:xfrm>
        <a:graphic>
          <a:graphicData uri="http://schemas.openxmlformats.org/presentationml/2006/ole">
            <mc:AlternateContent xmlns:mc="http://schemas.openxmlformats.org/markup-compatibility/2006">
              <mc:Choice xmlns:v="urn:schemas-microsoft-com:vml" Requires="v">
                <p:oleObj spid="_x0000_s86058" name="Equation" r:id="rId25" imgW="152280" imgH="190440" progId="Equation.DSMT4">
                  <p:embed/>
                </p:oleObj>
              </mc:Choice>
              <mc:Fallback>
                <p:oleObj name="Equation" r:id="rId25" imgW="152280" imgH="190440" progId="Equation.DSMT4">
                  <p:embed/>
                  <p:pic>
                    <p:nvPicPr>
                      <p:cNvPr id="583691" name="Object 1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65052" y="3731489"/>
                        <a:ext cx="283846" cy="350520"/>
                      </a:xfrm>
                      <a:prstGeom prst="rect">
                        <a:avLst/>
                      </a:prstGeom>
                      <a:noFill/>
                    </p:spPr>
                  </p:pic>
                </p:oleObj>
              </mc:Fallback>
            </mc:AlternateContent>
          </a:graphicData>
        </a:graphic>
      </p:graphicFrame>
      <p:graphicFrame>
        <p:nvGraphicFramePr>
          <p:cNvPr id="583692" name="Object 12"/>
          <p:cNvGraphicFramePr>
            <a:graphicFrameLocks noChangeAspect="1"/>
          </p:cNvGraphicFramePr>
          <p:nvPr>
            <p:extLst>
              <p:ext uri="{D42A27DB-BD31-4B8C-83A1-F6EECF244321}">
                <p14:modId xmlns:p14="http://schemas.microsoft.com/office/powerpoint/2010/main" val="4252421636"/>
              </p:ext>
            </p:extLst>
          </p:nvPr>
        </p:nvGraphicFramePr>
        <p:xfrm>
          <a:off x="9096696" y="5213976"/>
          <a:ext cx="329564" cy="375286"/>
        </p:xfrm>
        <a:graphic>
          <a:graphicData uri="http://schemas.openxmlformats.org/presentationml/2006/ole">
            <mc:AlternateContent xmlns:mc="http://schemas.openxmlformats.org/markup-compatibility/2006">
              <mc:Choice xmlns:v="urn:schemas-microsoft-com:vml" Requires="v">
                <p:oleObj spid="_x0000_s86059" name="Equation" r:id="rId27" imgW="177480" imgH="203040" progId="Equation.DSMT4">
                  <p:embed/>
                </p:oleObj>
              </mc:Choice>
              <mc:Fallback>
                <p:oleObj name="Equation" r:id="rId27" imgW="177480" imgH="203040" progId="Equation.DSMT4">
                  <p:embed/>
                  <p:pic>
                    <p:nvPicPr>
                      <p:cNvPr id="583692" name="Object 1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96696" y="5213976"/>
                        <a:ext cx="329564" cy="375286"/>
                      </a:xfrm>
                      <a:prstGeom prst="rect">
                        <a:avLst/>
                      </a:prstGeom>
                      <a:noFill/>
                    </p:spPr>
                  </p:pic>
                </p:oleObj>
              </mc:Fallback>
            </mc:AlternateContent>
          </a:graphicData>
        </a:graphic>
      </p:graphicFrame>
      <p:graphicFrame>
        <p:nvGraphicFramePr>
          <p:cNvPr id="583693" name="Object 13"/>
          <p:cNvGraphicFramePr>
            <a:graphicFrameLocks noChangeAspect="1"/>
          </p:cNvGraphicFramePr>
          <p:nvPr>
            <p:extLst>
              <p:ext uri="{D42A27DB-BD31-4B8C-83A1-F6EECF244321}">
                <p14:modId xmlns:p14="http://schemas.microsoft.com/office/powerpoint/2010/main" val="1071511831"/>
              </p:ext>
            </p:extLst>
          </p:nvPr>
        </p:nvGraphicFramePr>
        <p:xfrm>
          <a:off x="10088802" y="5998439"/>
          <a:ext cx="281940" cy="352426"/>
        </p:xfrm>
        <a:graphic>
          <a:graphicData uri="http://schemas.openxmlformats.org/presentationml/2006/ole">
            <mc:AlternateContent xmlns:mc="http://schemas.openxmlformats.org/markup-compatibility/2006">
              <mc:Choice xmlns:v="urn:schemas-microsoft-com:vml" Requires="v">
                <p:oleObj spid="_x0000_s86060" name="Equation" r:id="rId29" imgW="152280" imgH="190440" progId="Equation.DSMT4">
                  <p:embed/>
                </p:oleObj>
              </mc:Choice>
              <mc:Fallback>
                <p:oleObj name="Equation" r:id="rId29" imgW="152280" imgH="190440" progId="Equation.DSMT4">
                  <p:embed/>
                  <p:pic>
                    <p:nvPicPr>
                      <p:cNvPr id="583693" name="Object 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088802" y="5998439"/>
                        <a:ext cx="281940" cy="352426"/>
                      </a:xfrm>
                      <a:prstGeom prst="rect">
                        <a:avLst/>
                      </a:prstGeom>
                      <a:noFill/>
                    </p:spPr>
                  </p:pic>
                </p:oleObj>
              </mc:Fallback>
            </mc:AlternateContent>
          </a:graphicData>
        </a:graphic>
      </p:graphicFrame>
      <p:graphicFrame>
        <p:nvGraphicFramePr>
          <p:cNvPr id="583694" name="Object 14"/>
          <p:cNvGraphicFramePr>
            <a:graphicFrameLocks noChangeAspect="1"/>
          </p:cNvGraphicFramePr>
          <p:nvPr>
            <p:extLst>
              <p:ext uri="{D42A27DB-BD31-4B8C-83A1-F6EECF244321}">
                <p14:modId xmlns:p14="http://schemas.microsoft.com/office/powerpoint/2010/main" val="948290483"/>
              </p:ext>
            </p:extLst>
          </p:nvPr>
        </p:nvGraphicFramePr>
        <p:xfrm>
          <a:off x="11319432" y="5009745"/>
          <a:ext cx="281940" cy="350520"/>
        </p:xfrm>
        <a:graphic>
          <a:graphicData uri="http://schemas.openxmlformats.org/presentationml/2006/ole">
            <mc:AlternateContent xmlns:mc="http://schemas.openxmlformats.org/markup-compatibility/2006">
              <mc:Choice xmlns:v="urn:schemas-microsoft-com:vml" Requires="v">
                <p:oleObj spid="_x0000_s86061" name="Equation" r:id="rId31" imgW="152280" imgH="190440" progId="Equation.DSMT4">
                  <p:embed/>
                </p:oleObj>
              </mc:Choice>
              <mc:Fallback>
                <p:oleObj name="Equation" r:id="rId31" imgW="152280" imgH="190440" progId="Equation.DSMT4">
                  <p:embed/>
                  <p:pic>
                    <p:nvPicPr>
                      <p:cNvPr id="583694" name="Object 1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319432" y="5009745"/>
                        <a:ext cx="281940" cy="350520"/>
                      </a:xfrm>
                      <a:prstGeom prst="rect">
                        <a:avLst/>
                      </a:prstGeom>
                      <a:noFill/>
                    </p:spPr>
                  </p:pic>
                </p:oleObj>
              </mc:Fallback>
            </mc:AlternateContent>
          </a:graphicData>
        </a:graphic>
      </p:graphicFrame>
      <p:graphicFrame>
        <p:nvGraphicFramePr>
          <p:cNvPr id="583695" name="Object 15"/>
          <p:cNvGraphicFramePr>
            <a:graphicFrameLocks noChangeAspect="1"/>
          </p:cNvGraphicFramePr>
          <p:nvPr>
            <p:extLst>
              <p:ext uri="{D42A27DB-BD31-4B8C-83A1-F6EECF244321}">
                <p14:modId xmlns:p14="http://schemas.microsoft.com/office/powerpoint/2010/main" val="1475656106"/>
              </p:ext>
            </p:extLst>
          </p:nvPr>
        </p:nvGraphicFramePr>
        <p:xfrm>
          <a:off x="10025938" y="5114519"/>
          <a:ext cx="304800" cy="327660"/>
        </p:xfrm>
        <a:graphic>
          <a:graphicData uri="http://schemas.openxmlformats.org/presentationml/2006/ole">
            <mc:AlternateContent xmlns:mc="http://schemas.openxmlformats.org/markup-compatibility/2006">
              <mc:Choice xmlns:v="urn:schemas-microsoft-com:vml" Requires="v">
                <p:oleObj spid="_x0000_s86062" name="Equation" r:id="rId33" imgW="164880" imgH="177480" progId="Equation.DSMT4">
                  <p:embed/>
                </p:oleObj>
              </mc:Choice>
              <mc:Fallback>
                <p:oleObj name="Equation" r:id="rId33" imgW="164880" imgH="177480" progId="Equation.DSMT4">
                  <p:embed/>
                  <p:pic>
                    <p:nvPicPr>
                      <p:cNvPr id="583695" name="Object 1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025938" y="5114519"/>
                        <a:ext cx="304800" cy="327660"/>
                      </a:xfrm>
                      <a:prstGeom prst="rect">
                        <a:avLst/>
                      </a:prstGeom>
                      <a:noFill/>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Contact</a:t>
            </a:r>
          </a:p>
        </p:txBody>
      </p:sp>
      <p:sp>
        <p:nvSpPr>
          <p:cNvPr id="3" name="Content Placeholder 2"/>
          <p:cNvSpPr>
            <a:spLocks noGrp="1"/>
          </p:cNvSpPr>
          <p:nvPr>
            <p:ph idx="1"/>
          </p:nvPr>
        </p:nvSpPr>
        <p:spPr/>
        <p:txBody>
          <a:bodyPr>
            <a:normAutofit fontScale="85000" lnSpcReduction="20000"/>
          </a:bodyPr>
          <a:lstStyle/>
          <a:p>
            <a:r>
              <a:rPr lang="en-US" dirty="0"/>
              <a:t>In MBD, “Contact” is an algorithm that calculates forces caused by bodies touching each other.</a:t>
            </a:r>
          </a:p>
          <a:p>
            <a:pPr lvl="1"/>
            <a:r>
              <a:rPr lang="en-US" dirty="0"/>
              <a:t>It prevents interpenetration of bodies.</a:t>
            </a:r>
          </a:p>
          <a:p>
            <a:pPr lvl="1"/>
            <a:r>
              <a:rPr lang="en-US" dirty="0"/>
              <a:t>It creates friction forces and slipping forces.</a:t>
            </a:r>
          </a:p>
          <a:p>
            <a:r>
              <a:rPr lang="en-US" dirty="0"/>
              <a:t>RecurDyn uses a penalty-based contact formulation.</a:t>
            </a:r>
          </a:p>
          <a:p>
            <a:pPr lvl="1"/>
            <a:r>
              <a:rPr lang="en-US" dirty="0"/>
              <a:t>Penetration between the bodies is permitted.</a:t>
            </a:r>
          </a:p>
          <a:p>
            <a:pPr lvl="2"/>
            <a:r>
              <a:rPr lang="en-US" dirty="0"/>
              <a:t>The normal force of contact is proportional to the amount of penetration.</a:t>
            </a:r>
          </a:p>
          <a:p>
            <a:pPr lvl="1"/>
            <a:r>
              <a:rPr lang="en-US" dirty="0"/>
              <a:t>Contact between any 2 bodies is permitted. </a:t>
            </a:r>
          </a:p>
          <a:p>
            <a:pPr lvl="2"/>
            <a:r>
              <a:rPr lang="en-US" dirty="0"/>
              <a:t>Rigid</a:t>
            </a:r>
          </a:p>
          <a:p>
            <a:pPr lvl="2"/>
            <a:r>
              <a:rPr lang="en-US" dirty="0"/>
              <a:t>FFlex</a:t>
            </a:r>
          </a:p>
          <a:p>
            <a:pPr lvl="2"/>
            <a:r>
              <a:rPr lang="en-US" dirty="0" err="1"/>
              <a:t>RFlex</a:t>
            </a:r>
            <a:endParaRPr lang="en-US" dirty="0"/>
          </a:p>
          <a:p>
            <a:pPr lvl="1"/>
            <a:r>
              <a:rPr lang="en-US" dirty="0"/>
              <a:t>The algorithm is mostly the same for all 3 body types.</a:t>
            </a:r>
          </a:p>
          <a:p>
            <a:pPr lvl="1"/>
            <a:r>
              <a:rPr lang="en-US" dirty="0"/>
              <a:t>There are various contact algorithms implemented in </a:t>
            </a:r>
            <a:r>
              <a:rPr lang="en-US" dirty="0" err="1"/>
              <a:t>RecruDyn</a:t>
            </a:r>
            <a:r>
              <a:rPr lang="en-US" dirty="0"/>
              <a:t>.</a:t>
            </a:r>
          </a:p>
          <a:p>
            <a:pPr lvl="2"/>
            <a:r>
              <a:rPr lang="en-US" dirty="0"/>
              <a:t>Only </a:t>
            </a:r>
            <a:r>
              <a:rPr lang="en-US" dirty="0" err="1"/>
              <a:t>GeoContact</a:t>
            </a:r>
            <a:r>
              <a:rPr lang="en-US" dirty="0"/>
              <a:t> is discussed in this document.</a:t>
            </a:r>
          </a:p>
          <a:p>
            <a:pPr lvl="1"/>
            <a:endParaRPr lang="en-US" dirty="0"/>
          </a:p>
          <a:p>
            <a:pPr lvl="1"/>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Contact Detection</a:t>
            </a:r>
          </a:p>
        </p:txBody>
      </p:sp>
      <p:sp>
        <p:nvSpPr>
          <p:cNvPr id="3" name="Content Placeholder 2"/>
          <p:cNvSpPr>
            <a:spLocks noGrp="1"/>
          </p:cNvSpPr>
          <p:nvPr>
            <p:ph idx="1"/>
          </p:nvPr>
        </p:nvSpPr>
        <p:spPr>
          <a:xfrm>
            <a:off x="432488" y="1161534"/>
            <a:ext cx="8907118" cy="5696465"/>
          </a:xfrm>
        </p:spPr>
        <p:txBody>
          <a:bodyPr>
            <a:normAutofit fontScale="85000" lnSpcReduction="20000"/>
          </a:bodyPr>
          <a:lstStyle/>
          <a:p>
            <a:r>
              <a:rPr lang="en-US" dirty="0"/>
              <a:t>Contact is detected by processing mesh geometry.</a:t>
            </a:r>
          </a:p>
          <a:p>
            <a:pPr lvl="1"/>
            <a:r>
              <a:rPr lang="en-US" dirty="0"/>
              <a:t>Bodies are meshed.</a:t>
            </a:r>
          </a:p>
          <a:p>
            <a:pPr lvl="2"/>
            <a:r>
              <a:rPr lang="en-US" dirty="0"/>
              <a:t>Polygons, Vertices</a:t>
            </a:r>
          </a:p>
          <a:p>
            <a:pPr lvl="1"/>
            <a:r>
              <a:rPr lang="en-US" dirty="0"/>
              <a:t>Detection:</a:t>
            </a:r>
          </a:p>
          <a:p>
            <a:pPr lvl="2"/>
            <a:r>
              <a:rPr lang="en-US" dirty="0"/>
              <a:t>Find vertices of one body passing through the mesh polygons of the other.</a:t>
            </a:r>
          </a:p>
          <a:p>
            <a:pPr lvl="2"/>
            <a:r>
              <a:rPr lang="en-US" dirty="0"/>
              <a:t>Any vertex that is inside of the other mesh is considered to be in contact.</a:t>
            </a:r>
          </a:p>
          <a:p>
            <a:pPr lvl="1"/>
            <a:r>
              <a:rPr lang="en-US" dirty="0"/>
              <a:t>Contact location</a:t>
            </a:r>
          </a:p>
          <a:p>
            <a:pPr lvl="2"/>
            <a:r>
              <a:rPr lang="en-US" dirty="0"/>
              <a:t>For any vertex inside the other mesh, a point on the mesh is found as the matching point of contact on the mesh.</a:t>
            </a:r>
          </a:p>
          <a:p>
            <a:pPr lvl="2"/>
            <a:r>
              <a:rPr lang="en-US" dirty="0"/>
              <a:t>The line from the vertex to the surface must be perpendicular to the surface of the mesh.</a:t>
            </a:r>
          </a:p>
          <a:p>
            <a:r>
              <a:rPr lang="en-US" dirty="0"/>
              <a:t>Every vertex can make contact independently.</a:t>
            </a:r>
          </a:p>
          <a:p>
            <a:pPr lvl="1"/>
            <a:r>
              <a:rPr lang="en-US" dirty="0"/>
              <a:t>If more than 1 vertex has passed through the other mesh, then each vertex is treated as a point of contact.</a:t>
            </a:r>
          </a:p>
        </p:txBody>
      </p:sp>
      <p:pic>
        <p:nvPicPr>
          <p:cNvPr id="8" name="Picture 7" descr="Contact 1.png"/>
          <p:cNvPicPr>
            <a:picLocks noChangeAspect="1"/>
          </p:cNvPicPr>
          <p:nvPr/>
        </p:nvPicPr>
        <p:blipFill>
          <a:blip r:embed="rId2"/>
          <a:stretch>
            <a:fillRect/>
          </a:stretch>
        </p:blipFill>
        <p:spPr>
          <a:xfrm>
            <a:off x="10177417" y="4263984"/>
            <a:ext cx="1722510" cy="1513165"/>
          </a:xfrm>
          <a:prstGeom prst="rect">
            <a:avLst/>
          </a:prstGeom>
        </p:spPr>
      </p:pic>
      <p:pic>
        <p:nvPicPr>
          <p:cNvPr id="9" name="Picture 8" descr="Contact 0.png"/>
          <p:cNvPicPr>
            <a:picLocks noChangeAspect="1"/>
          </p:cNvPicPr>
          <p:nvPr/>
        </p:nvPicPr>
        <p:blipFill>
          <a:blip r:embed="rId3"/>
          <a:stretch>
            <a:fillRect/>
          </a:stretch>
        </p:blipFill>
        <p:spPr>
          <a:xfrm>
            <a:off x="9785148" y="1361197"/>
            <a:ext cx="2038364" cy="1880437"/>
          </a:xfrm>
          <a:prstGeom prst="rect">
            <a:avLst/>
          </a:prstGeom>
        </p:spPr>
      </p:pic>
      <p:sp>
        <p:nvSpPr>
          <p:cNvPr id="10" name="TextBox 9"/>
          <p:cNvSpPr txBox="1"/>
          <p:nvPr/>
        </p:nvSpPr>
        <p:spPr>
          <a:xfrm>
            <a:off x="10835212" y="1289917"/>
            <a:ext cx="1064715" cy="400110"/>
          </a:xfrm>
          <a:prstGeom prst="rect">
            <a:avLst/>
          </a:prstGeom>
          <a:noFill/>
        </p:spPr>
        <p:txBody>
          <a:bodyPr wrap="none" rtlCol="0">
            <a:spAutoFit/>
          </a:bodyPr>
          <a:lstStyle/>
          <a:p>
            <a:r>
              <a:rPr lang="en-US" sz="2000" dirty="0"/>
              <a:t>2 bodies</a:t>
            </a:r>
          </a:p>
        </p:txBody>
      </p:sp>
      <p:sp>
        <p:nvSpPr>
          <p:cNvPr id="11" name="TextBox 10"/>
          <p:cNvSpPr txBox="1"/>
          <p:nvPr/>
        </p:nvSpPr>
        <p:spPr>
          <a:xfrm>
            <a:off x="9631679" y="3614268"/>
            <a:ext cx="2560321" cy="707886"/>
          </a:xfrm>
          <a:prstGeom prst="rect">
            <a:avLst/>
          </a:prstGeom>
          <a:noFill/>
        </p:spPr>
        <p:txBody>
          <a:bodyPr wrap="square" rtlCol="0">
            <a:spAutoFit/>
          </a:bodyPr>
          <a:lstStyle/>
          <a:p>
            <a:r>
              <a:rPr lang="en-US" sz="2000" dirty="0"/>
              <a:t>Contact detected between the bodies</a:t>
            </a:r>
          </a:p>
        </p:txBody>
      </p:sp>
      <p:sp>
        <p:nvSpPr>
          <p:cNvPr id="12" name="TextBox 11"/>
          <p:cNvSpPr txBox="1"/>
          <p:nvPr/>
        </p:nvSpPr>
        <p:spPr>
          <a:xfrm>
            <a:off x="9555051" y="5891334"/>
            <a:ext cx="2560321" cy="535531"/>
          </a:xfrm>
          <a:prstGeom prst="rect">
            <a:avLst/>
          </a:prstGeom>
          <a:noFill/>
        </p:spPr>
        <p:txBody>
          <a:bodyPr wrap="square" rtlCol="0">
            <a:spAutoFit/>
          </a:bodyPr>
          <a:lstStyle/>
          <a:p>
            <a:r>
              <a:rPr lang="en-US" sz="1440" dirty="0"/>
              <a:t>Red lines are penetration lines to closest points on polygons.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Contact Normal Force</a:t>
            </a:r>
          </a:p>
        </p:txBody>
      </p:sp>
      <p:sp>
        <p:nvSpPr>
          <p:cNvPr id="3" name="Content Placeholder 2"/>
          <p:cNvSpPr>
            <a:spLocks noGrp="1"/>
          </p:cNvSpPr>
          <p:nvPr>
            <p:ph idx="1"/>
          </p:nvPr>
        </p:nvSpPr>
        <p:spPr/>
        <p:txBody>
          <a:bodyPr>
            <a:normAutofit/>
          </a:bodyPr>
          <a:lstStyle/>
          <a:p>
            <a:r>
              <a:rPr lang="en-US" dirty="0"/>
              <a:t>The contact normal force is implemented as a spring.</a:t>
            </a:r>
          </a:p>
          <a:p>
            <a:pPr lvl="1"/>
            <a:r>
              <a:rPr lang="en-US" dirty="0"/>
              <a:t>The contact normal force is proportional to the penetration.</a:t>
            </a:r>
          </a:p>
          <a:p>
            <a:pPr lvl="2"/>
            <a:endParaRPr lang="en-US" dirty="0"/>
          </a:p>
          <a:p>
            <a:pPr lvl="2"/>
            <a:endParaRPr lang="en-US" dirty="0"/>
          </a:p>
          <a:p>
            <a:pPr lvl="2"/>
            <a:endParaRPr lang="en-US" dirty="0"/>
          </a:p>
          <a:p>
            <a:pPr lvl="2"/>
            <a:endParaRPr lang="en-US" dirty="0"/>
          </a:p>
          <a:p>
            <a:pPr lvl="2"/>
            <a:r>
              <a:rPr lang="en-US" dirty="0"/>
              <a:t>(this above formula does not include damping)</a:t>
            </a:r>
          </a:p>
        </p:txBody>
      </p:sp>
      <p:grpSp>
        <p:nvGrpSpPr>
          <p:cNvPr id="15" name="Group 14"/>
          <p:cNvGrpSpPr/>
          <p:nvPr/>
        </p:nvGrpSpPr>
        <p:grpSpPr>
          <a:xfrm>
            <a:off x="3790950" y="2095502"/>
            <a:ext cx="5293581" cy="1722053"/>
            <a:chOff x="1115752" y="2182978"/>
            <a:chExt cx="4411317" cy="1435044"/>
          </a:xfrm>
        </p:grpSpPr>
        <p:graphicFrame>
          <p:nvGraphicFramePr>
            <p:cNvPr id="475138" name="Object 2"/>
            <p:cNvGraphicFramePr>
              <a:graphicFrameLocks noChangeAspect="1"/>
            </p:cNvGraphicFramePr>
            <p:nvPr/>
          </p:nvGraphicFramePr>
          <p:xfrm>
            <a:off x="1115752" y="2182978"/>
            <a:ext cx="1546225" cy="673100"/>
          </p:xfrm>
          <a:graphic>
            <a:graphicData uri="http://schemas.openxmlformats.org/presentationml/2006/ole">
              <mc:AlternateContent xmlns:mc="http://schemas.openxmlformats.org/markup-compatibility/2006">
                <mc:Choice xmlns:v="urn:schemas-microsoft-com:vml" Requires="v">
                  <p:oleObj spid="_x0000_s87045" name="Equation" r:id="rId3" imgW="583920" imgH="253800" progId="Equation.DSMT4">
                    <p:embed/>
                  </p:oleObj>
                </mc:Choice>
                <mc:Fallback>
                  <p:oleObj name="Equation" r:id="rId3" imgW="583920" imgH="253800" progId="Equation.DSMT4">
                    <p:embed/>
                    <p:pic>
                      <p:nvPicPr>
                        <p:cNvPr id="4751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752" y="2182978"/>
                          <a:ext cx="1546225"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603993" y="2570166"/>
              <a:ext cx="2923076" cy="292388"/>
            </a:xfrm>
            <a:prstGeom prst="rect">
              <a:avLst/>
            </a:prstGeom>
            <a:noFill/>
          </p:spPr>
          <p:txBody>
            <a:bodyPr wrap="none" rtlCol="0">
              <a:spAutoFit/>
            </a:bodyPr>
            <a:lstStyle/>
            <a:p>
              <a:r>
                <a:rPr lang="en-US" sz="1680" dirty="0"/>
                <a:t>User-definable exponent (default is 1)</a:t>
              </a:r>
            </a:p>
          </p:txBody>
        </p:sp>
        <p:sp>
          <p:nvSpPr>
            <p:cNvPr id="7" name="TextBox 6"/>
            <p:cNvSpPr txBox="1"/>
            <p:nvPr/>
          </p:nvSpPr>
          <p:spPr>
            <a:xfrm>
              <a:off x="2593107" y="2970761"/>
              <a:ext cx="1009625" cy="292388"/>
            </a:xfrm>
            <a:prstGeom prst="rect">
              <a:avLst/>
            </a:prstGeom>
            <a:noFill/>
          </p:spPr>
          <p:txBody>
            <a:bodyPr wrap="none" rtlCol="0">
              <a:spAutoFit/>
            </a:bodyPr>
            <a:lstStyle/>
            <a:p>
              <a:r>
                <a:rPr lang="en-US" sz="1680" dirty="0"/>
                <a:t>Penetration</a:t>
              </a:r>
            </a:p>
          </p:txBody>
        </p:sp>
        <p:sp>
          <p:nvSpPr>
            <p:cNvPr id="8" name="TextBox 7"/>
            <p:cNvSpPr txBox="1"/>
            <p:nvPr/>
          </p:nvSpPr>
          <p:spPr>
            <a:xfrm>
              <a:off x="2249118" y="3325634"/>
              <a:ext cx="2468892" cy="292388"/>
            </a:xfrm>
            <a:prstGeom prst="rect">
              <a:avLst/>
            </a:prstGeom>
            <a:noFill/>
          </p:spPr>
          <p:txBody>
            <a:bodyPr wrap="none" rtlCol="0">
              <a:spAutoFit/>
            </a:bodyPr>
            <a:lstStyle/>
            <a:p>
              <a:r>
                <a:rPr lang="en-US" sz="1680" dirty="0"/>
                <a:t>User-definable contact stiffness</a:t>
              </a:r>
            </a:p>
          </p:txBody>
        </p:sp>
        <p:cxnSp>
          <p:nvCxnSpPr>
            <p:cNvPr id="10" name="Straight Arrow Connector 9"/>
            <p:cNvCxnSpPr>
              <a:stCxn id="6" idx="1"/>
            </p:cNvCxnSpPr>
            <p:nvPr/>
          </p:nvCxnSpPr>
          <p:spPr>
            <a:xfrm flipH="1" flipV="1">
              <a:off x="2401520" y="2530981"/>
              <a:ext cx="202472" cy="185379"/>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2202310" y="2704059"/>
              <a:ext cx="424542" cy="339636"/>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836553" y="2880410"/>
              <a:ext cx="698861" cy="352695"/>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3" name="Picture 12" descr="Contact 1.png"/>
          <p:cNvPicPr>
            <a:picLocks noChangeAspect="1"/>
          </p:cNvPicPr>
          <p:nvPr/>
        </p:nvPicPr>
        <p:blipFill>
          <a:blip r:embed="rId5"/>
          <a:srcRect l="3732" t="36804" r="24605" b="18381"/>
          <a:stretch>
            <a:fillRect/>
          </a:stretch>
        </p:blipFill>
        <p:spPr>
          <a:xfrm>
            <a:off x="5320682" y="4551572"/>
            <a:ext cx="3741380" cy="2055352"/>
          </a:xfrm>
          <a:prstGeom prst="rect">
            <a:avLst/>
          </a:prstGeom>
        </p:spPr>
      </p:pic>
      <p:sp>
        <p:nvSpPr>
          <p:cNvPr id="17" name="Left Brace 16"/>
          <p:cNvSpPr/>
          <p:nvPr/>
        </p:nvSpPr>
        <p:spPr>
          <a:xfrm rot="8100000">
            <a:off x="6563814" y="5476281"/>
            <a:ext cx="186538" cy="52452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graphicFrame>
        <p:nvGraphicFramePr>
          <p:cNvPr id="475139" name="Object 3"/>
          <p:cNvGraphicFramePr>
            <a:graphicFrameLocks noChangeAspect="1"/>
          </p:cNvGraphicFramePr>
          <p:nvPr>
            <p:extLst>
              <p:ext uri="{D42A27DB-BD31-4B8C-83A1-F6EECF244321}">
                <p14:modId xmlns:p14="http://schemas.microsoft.com/office/powerpoint/2010/main" val="764731678"/>
              </p:ext>
            </p:extLst>
          </p:nvPr>
        </p:nvGraphicFramePr>
        <p:xfrm>
          <a:off x="6710440" y="5312492"/>
          <a:ext cx="320040" cy="375286"/>
        </p:xfrm>
        <a:graphic>
          <a:graphicData uri="http://schemas.openxmlformats.org/presentationml/2006/ole">
            <mc:AlternateContent xmlns:mc="http://schemas.openxmlformats.org/markup-compatibility/2006">
              <mc:Choice xmlns:v="urn:schemas-microsoft-com:vml" Requires="v">
                <p:oleObj spid="_x0000_s87046" name="Equation" r:id="rId6" imgW="139680" imgH="164880" progId="Equation.DSMT4">
                  <p:embed/>
                </p:oleObj>
              </mc:Choice>
              <mc:Fallback>
                <p:oleObj name="Equation" r:id="rId6" imgW="139680" imgH="164880" progId="Equation.DSMT4">
                  <p:embed/>
                  <p:pic>
                    <p:nvPicPr>
                      <p:cNvPr id="47513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0440" y="5312492"/>
                        <a:ext cx="320040" cy="375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Left Brace 17"/>
          <p:cNvSpPr/>
          <p:nvPr/>
        </p:nvSpPr>
        <p:spPr>
          <a:xfrm rot="10800000">
            <a:off x="7888373" y="5189803"/>
            <a:ext cx="186538" cy="524526"/>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graphicFrame>
        <p:nvGraphicFramePr>
          <p:cNvPr id="19" name="Object 3"/>
          <p:cNvGraphicFramePr>
            <a:graphicFrameLocks noChangeAspect="1"/>
          </p:cNvGraphicFramePr>
          <p:nvPr>
            <p:extLst>
              <p:ext uri="{D42A27DB-BD31-4B8C-83A1-F6EECF244321}">
                <p14:modId xmlns:p14="http://schemas.microsoft.com/office/powerpoint/2010/main" val="718560319"/>
              </p:ext>
            </p:extLst>
          </p:nvPr>
        </p:nvGraphicFramePr>
        <p:xfrm>
          <a:off x="8148716" y="5261058"/>
          <a:ext cx="348614" cy="375284"/>
        </p:xfrm>
        <a:graphic>
          <a:graphicData uri="http://schemas.openxmlformats.org/presentationml/2006/ole">
            <mc:AlternateContent xmlns:mc="http://schemas.openxmlformats.org/markup-compatibility/2006">
              <mc:Choice xmlns:v="urn:schemas-microsoft-com:vml" Requires="v">
                <p:oleObj spid="_x0000_s87047" name="Equation" r:id="rId8" imgW="152280" imgH="164880" progId="Equation.DSMT4">
                  <p:embed/>
                </p:oleObj>
              </mc:Choice>
              <mc:Fallback>
                <p:oleObj name="Equation" r:id="rId8" imgW="152280" imgH="164880" progId="Equation.DSMT4">
                  <p:embed/>
                  <p:pic>
                    <p:nvPicPr>
                      <p:cNvPr id="19"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8716" y="5261058"/>
                        <a:ext cx="348614" cy="375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Size and Contact</a:t>
            </a:r>
          </a:p>
        </p:txBody>
      </p:sp>
      <p:sp>
        <p:nvSpPr>
          <p:cNvPr id="3" name="Content Placeholder 2"/>
          <p:cNvSpPr>
            <a:spLocks noGrp="1"/>
          </p:cNvSpPr>
          <p:nvPr>
            <p:ph idx="1"/>
          </p:nvPr>
        </p:nvSpPr>
        <p:spPr/>
        <p:txBody>
          <a:bodyPr/>
          <a:lstStyle/>
          <a:p>
            <a:r>
              <a:rPr lang="en-US" dirty="0"/>
              <a:t>Accuracy depends on solver time step size.</a:t>
            </a:r>
          </a:p>
          <a:p>
            <a:pPr lvl="1"/>
            <a:r>
              <a:rPr lang="en-US" dirty="0"/>
              <a:t>For a contact to produce accurate results:</a:t>
            </a:r>
          </a:p>
          <a:p>
            <a:pPr lvl="2"/>
            <a:r>
              <a:rPr lang="en-US" dirty="0"/>
              <a:t>Start of contact:</a:t>
            </a:r>
          </a:p>
          <a:p>
            <a:pPr lvl="3"/>
            <a:r>
              <a:rPr lang="en-US" dirty="0"/>
              <a:t>It must be detected soon after penetration begins.</a:t>
            </a:r>
          </a:p>
          <a:p>
            <a:pPr lvl="2"/>
            <a:endParaRPr lang="en-US" dirty="0"/>
          </a:p>
          <a:p>
            <a:pPr lvl="2"/>
            <a:endParaRPr lang="en-US" dirty="0"/>
          </a:p>
          <a:p>
            <a:pPr lvl="2"/>
            <a:endParaRPr lang="en-US" dirty="0"/>
          </a:p>
          <a:p>
            <a:pPr lvl="2"/>
            <a:endParaRPr lang="en-US" dirty="0"/>
          </a:p>
          <a:p>
            <a:pPr lvl="2"/>
            <a:r>
              <a:rPr lang="en-US" dirty="0"/>
              <a:t>End of contact</a:t>
            </a:r>
          </a:p>
          <a:p>
            <a:pPr lvl="3"/>
            <a:r>
              <a:rPr lang="en-US" dirty="0"/>
              <a:t>It must only exit a small amount in the time step that contact ends.</a:t>
            </a:r>
          </a:p>
        </p:txBody>
      </p:sp>
      <p:pic>
        <p:nvPicPr>
          <p:cNvPr id="5" name="Picture 4" descr="Contact 2.png"/>
          <p:cNvPicPr>
            <a:picLocks noChangeAspect="1"/>
          </p:cNvPicPr>
          <p:nvPr/>
        </p:nvPicPr>
        <p:blipFill>
          <a:blip r:embed="rId2"/>
          <a:stretch>
            <a:fillRect/>
          </a:stretch>
        </p:blipFill>
        <p:spPr>
          <a:xfrm>
            <a:off x="2533318" y="3027065"/>
            <a:ext cx="1982272" cy="1692727"/>
          </a:xfrm>
          <a:prstGeom prst="rect">
            <a:avLst/>
          </a:prstGeom>
        </p:spPr>
      </p:pic>
      <p:pic>
        <p:nvPicPr>
          <p:cNvPr id="6" name="Picture 5" descr="Contact 4.png"/>
          <p:cNvPicPr>
            <a:picLocks noChangeAspect="1"/>
          </p:cNvPicPr>
          <p:nvPr/>
        </p:nvPicPr>
        <p:blipFill>
          <a:blip r:embed="rId3"/>
          <a:stretch>
            <a:fillRect/>
          </a:stretch>
        </p:blipFill>
        <p:spPr>
          <a:xfrm>
            <a:off x="5292744" y="3698550"/>
            <a:ext cx="1982272" cy="988908"/>
          </a:xfrm>
          <a:prstGeom prst="rect">
            <a:avLst/>
          </a:prstGeom>
        </p:spPr>
      </p:pic>
      <p:pic>
        <p:nvPicPr>
          <p:cNvPr id="7" name="Picture 6" descr="Contact 3.png"/>
          <p:cNvPicPr>
            <a:picLocks noChangeAspect="1"/>
          </p:cNvPicPr>
          <p:nvPr/>
        </p:nvPicPr>
        <p:blipFill>
          <a:blip r:embed="rId4"/>
          <a:stretch>
            <a:fillRect/>
          </a:stretch>
        </p:blipFill>
        <p:spPr>
          <a:xfrm>
            <a:off x="2279468" y="5793243"/>
            <a:ext cx="2441453" cy="844907"/>
          </a:xfrm>
          <a:prstGeom prst="rect">
            <a:avLst/>
          </a:prstGeom>
        </p:spPr>
      </p:pic>
      <p:pic>
        <p:nvPicPr>
          <p:cNvPr id="8" name="Picture 7" descr="Contact 6.png"/>
          <p:cNvPicPr>
            <a:picLocks noChangeAspect="1"/>
          </p:cNvPicPr>
          <p:nvPr/>
        </p:nvPicPr>
        <p:blipFill>
          <a:blip r:embed="rId5"/>
          <a:stretch>
            <a:fillRect/>
          </a:stretch>
        </p:blipFill>
        <p:spPr>
          <a:xfrm>
            <a:off x="5456518" y="5585140"/>
            <a:ext cx="2441453" cy="1047905"/>
          </a:xfrm>
          <a:prstGeom prst="rect">
            <a:avLst/>
          </a:prstGeom>
        </p:spPr>
      </p:pic>
      <p:sp>
        <p:nvSpPr>
          <p:cNvPr id="9" name="TextBox 8"/>
          <p:cNvSpPr txBox="1"/>
          <p:nvPr/>
        </p:nvSpPr>
        <p:spPr>
          <a:xfrm>
            <a:off x="1911596" y="3401006"/>
            <a:ext cx="1197764" cy="461665"/>
          </a:xfrm>
          <a:prstGeom prst="rect">
            <a:avLst/>
          </a:prstGeom>
          <a:noFill/>
        </p:spPr>
        <p:txBody>
          <a:bodyPr wrap="none" rtlCol="0">
            <a:spAutoFit/>
          </a:bodyPr>
          <a:lstStyle/>
          <a:p>
            <a:r>
              <a:rPr lang="en-US" sz="2400" dirty="0"/>
              <a:t>time = </a:t>
            </a:r>
            <a:r>
              <a:rPr lang="en-US" sz="2400" i="1" dirty="0" err="1"/>
              <a:t>t</a:t>
            </a:r>
            <a:r>
              <a:rPr lang="en-US" sz="2400" i="1" baseline="-25000" dirty="0" err="1"/>
              <a:t>i</a:t>
            </a:r>
            <a:endParaRPr lang="en-US" sz="2400" i="1" baseline="-25000" dirty="0"/>
          </a:p>
        </p:txBody>
      </p:sp>
      <p:cxnSp>
        <p:nvCxnSpPr>
          <p:cNvPr id="11" name="Straight Arrow Connector 10"/>
          <p:cNvCxnSpPr/>
          <p:nvPr/>
        </p:nvCxnSpPr>
        <p:spPr>
          <a:xfrm rot="5400000">
            <a:off x="3217687" y="3953741"/>
            <a:ext cx="450377" cy="19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25783" y="3608453"/>
            <a:ext cx="1404552" cy="461665"/>
          </a:xfrm>
          <a:prstGeom prst="rect">
            <a:avLst/>
          </a:prstGeom>
          <a:noFill/>
        </p:spPr>
        <p:txBody>
          <a:bodyPr wrap="none" rtlCol="0">
            <a:spAutoFit/>
          </a:bodyPr>
          <a:lstStyle/>
          <a:p>
            <a:r>
              <a:rPr lang="en-US" sz="2400" dirty="0"/>
              <a:t>time = </a:t>
            </a:r>
            <a:r>
              <a:rPr lang="en-US" sz="2400" i="1" dirty="0"/>
              <a:t>t</a:t>
            </a:r>
            <a:r>
              <a:rPr lang="en-US" sz="2400" i="1" baseline="-25000" dirty="0"/>
              <a:t>i</a:t>
            </a:r>
            <a:r>
              <a:rPr lang="en-US" sz="2400" baseline="-25000" dirty="0"/>
              <a:t>+1</a:t>
            </a:r>
          </a:p>
        </p:txBody>
      </p:sp>
      <p:sp>
        <p:nvSpPr>
          <p:cNvPr id="14" name="TextBox 13"/>
          <p:cNvSpPr txBox="1"/>
          <p:nvPr/>
        </p:nvSpPr>
        <p:spPr>
          <a:xfrm>
            <a:off x="1529460" y="5794663"/>
            <a:ext cx="1197764" cy="461665"/>
          </a:xfrm>
          <a:prstGeom prst="rect">
            <a:avLst/>
          </a:prstGeom>
          <a:noFill/>
        </p:spPr>
        <p:txBody>
          <a:bodyPr wrap="none" rtlCol="0">
            <a:spAutoFit/>
          </a:bodyPr>
          <a:lstStyle/>
          <a:p>
            <a:r>
              <a:rPr lang="en-US" sz="2400" dirty="0"/>
              <a:t>time = </a:t>
            </a:r>
            <a:r>
              <a:rPr lang="en-US" sz="2400" i="1" dirty="0" err="1"/>
              <a:t>t</a:t>
            </a:r>
            <a:r>
              <a:rPr lang="en-US" sz="2400" i="1" baseline="-25000" dirty="0" err="1"/>
              <a:t>i</a:t>
            </a:r>
            <a:endParaRPr lang="en-US" sz="2400" i="1" baseline="-25000" dirty="0"/>
          </a:p>
        </p:txBody>
      </p:sp>
      <p:sp>
        <p:nvSpPr>
          <p:cNvPr id="15" name="TextBox 14"/>
          <p:cNvSpPr txBox="1"/>
          <p:nvPr/>
        </p:nvSpPr>
        <p:spPr>
          <a:xfrm>
            <a:off x="6953080" y="5682752"/>
            <a:ext cx="1404552" cy="461665"/>
          </a:xfrm>
          <a:prstGeom prst="rect">
            <a:avLst/>
          </a:prstGeom>
          <a:noFill/>
        </p:spPr>
        <p:txBody>
          <a:bodyPr wrap="none" rtlCol="0">
            <a:spAutoFit/>
          </a:bodyPr>
          <a:lstStyle/>
          <a:p>
            <a:r>
              <a:rPr lang="en-US" sz="2400" dirty="0"/>
              <a:t>time = </a:t>
            </a:r>
            <a:r>
              <a:rPr lang="en-US" sz="2400" i="1" dirty="0"/>
              <a:t>t</a:t>
            </a:r>
            <a:r>
              <a:rPr lang="en-US" sz="2400" i="1" baseline="-25000" dirty="0"/>
              <a:t>i</a:t>
            </a:r>
            <a:r>
              <a:rPr lang="en-US" sz="2400" baseline="-25000" dirty="0"/>
              <a:t>+1</a:t>
            </a:r>
          </a:p>
        </p:txBody>
      </p:sp>
      <p:cxnSp>
        <p:nvCxnSpPr>
          <p:cNvPr id="16" name="Straight Arrow Connector 15"/>
          <p:cNvCxnSpPr/>
          <p:nvPr/>
        </p:nvCxnSpPr>
        <p:spPr>
          <a:xfrm rot="16200000" flipV="1">
            <a:off x="3303670" y="6062161"/>
            <a:ext cx="265718" cy="368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Size and Contact</a:t>
            </a:r>
          </a:p>
        </p:txBody>
      </p:sp>
      <p:sp>
        <p:nvSpPr>
          <p:cNvPr id="3" name="Content Placeholder 2"/>
          <p:cNvSpPr>
            <a:spLocks noGrp="1"/>
          </p:cNvSpPr>
          <p:nvPr>
            <p:ph idx="1"/>
          </p:nvPr>
        </p:nvSpPr>
        <p:spPr/>
        <p:txBody>
          <a:bodyPr>
            <a:normAutofit/>
          </a:bodyPr>
          <a:lstStyle/>
          <a:p>
            <a:r>
              <a:rPr lang="en-US" dirty="0"/>
              <a:t>At the start of the time step:</a:t>
            </a:r>
          </a:p>
          <a:p>
            <a:pPr lvl="1"/>
            <a:r>
              <a:rPr lang="en-US" dirty="0"/>
              <a:t>If there is no penetration, no contact force is used.</a:t>
            </a:r>
          </a:p>
          <a:p>
            <a:pPr lvl="1"/>
            <a:endParaRPr lang="en-US" dirty="0"/>
          </a:p>
          <a:p>
            <a:pPr lvl="1"/>
            <a:endParaRPr lang="en-US" dirty="0"/>
          </a:p>
        </p:txBody>
      </p:sp>
      <p:pic>
        <p:nvPicPr>
          <p:cNvPr id="5" name="Picture 4" descr="Contact 3.png"/>
          <p:cNvPicPr>
            <a:picLocks noChangeAspect="1"/>
          </p:cNvPicPr>
          <p:nvPr/>
        </p:nvPicPr>
        <p:blipFill>
          <a:blip r:embed="rId2"/>
          <a:stretch>
            <a:fillRect/>
          </a:stretch>
        </p:blipFill>
        <p:spPr>
          <a:xfrm>
            <a:off x="7053458" y="3072055"/>
            <a:ext cx="2441453" cy="844907"/>
          </a:xfrm>
          <a:prstGeom prst="rect">
            <a:avLst/>
          </a:prstGeom>
        </p:spPr>
      </p:pic>
      <p:pic>
        <p:nvPicPr>
          <p:cNvPr id="6" name="Picture 5" descr="Contact 6.png"/>
          <p:cNvPicPr>
            <a:picLocks noChangeAspect="1"/>
          </p:cNvPicPr>
          <p:nvPr/>
        </p:nvPicPr>
        <p:blipFill>
          <a:blip r:embed="rId3"/>
          <a:stretch>
            <a:fillRect/>
          </a:stretch>
        </p:blipFill>
        <p:spPr>
          <a:xfrm>
            <a:off x="2328451" y="2869056"/>
            <a:ext cx="2441453" cy="1047905"/>
          </a:xfrm>
          <a:prstGeom prst="rect">
            <a:avLst/>
          </a:prstGeom>
        </p:spPr>
      </p:pic>
      <p:sp>
        <p:nvSpPr>
          <p:cNvPr id="7" name="TextBox 6"/>
          <p:cNvSpPr txBox="1"/>
          <p:nvPr/>
        </p:nvSpPr>
        <p:spPr>
          <a:xfrm>
            <a:off x="1379334" y="3964675"/>
            <a:ext cx="5081840" cy="944874"/>
          </a:xfrm>
          <a:prstGeom prst="rect">
            <a:avLst/>
          </a:prstGeom>
          <a:noFill/>
        </p:spPr>
        <p:txBody>
          <a:bodyPr wrap="none" rtlCol="0">
            <a:spAutoFit/>
          </a:bodyPr>
          <a:lstStyle/>
          <a:p>
            <a:r>
              <a:rPr lang="en-US" sz="2770" dirty="0"/>
              <a:t>No contact at start of time step.</a:t>
            </a:r>
          </a:p>
          <a:p>
            <a:r>
              <a:rPr lang="en-US" sz="2770" dirty="0"/>
              <a:t>Contact not used during this time </a:t>
            </a:r>
            <a:endParaRPr lang="en-US" sz="2770" i="1" baseline="-25000" dirty="0"/>
          </a:p>
        </p:txBody>
      </p:sp>
      <p:sp>
        <p:nvSpPr>
          <p:cNvPr id="8" name="TextBox 7"/>
          <p:cNvSpPr txBox="1"/>
          <p:nvPr/>
        </p:nvSpPr>
        <p:spPr>
          <a:xfrm>
            <a:off x="6328011" y="2901515"/>
            <a:ext cx="1354858" cy="518604"/>
          </a:xfrm>
          <a:prstGeom prst="rect">
            <a:avLst/>
          </a:prstGeom>
          <a:noFill/>
        </p:spPr>
        <p:txBody>
          <a:bodyPr wrap="none" rtlCol="0">
            <a:spAutoFit/>
          </a:bodyPr>
          <a:lstStyle/>
          <a:p>
            <a:r>
              <a:rPr lang="en-US" sz="2770" dirty="0"/>
              <a:t>time = </a:t>
            </a:r>
            <a:r>
              <a:rPr lang="en-US" sz="2770" i="1" dirty="0" err="1"/>
              <a:t>t</a:t>
            </a:r>
            <a:r>
              <a:rPr lang="en-US" sz="2770" i="1" baseline="-25000" dirty="0" err="1"/>
              <a:t>i</a:t>
            </a:r>
            <a:endParaRPr lang="en-US" sz="2770" baseline="-25000" dirty="0"/>
          </a:p>
        </p:txBody>
      </p:sp>
      <p:sp>
        <p:nvSpPr>
          <p:cNvPr id="9" name="TextBox 8"/>
          <p:cNvSpPr txBox="1"/>
          <p:nvPr/>
        </p:nvSpPr>
        <p:spPr>
          <a:xfrm>
            <a:off x="6508164" y="3964675"/>
            <a:ext cx="5221301" cy="944874"/>
          </a:xfrm>
          <a:prstGeom prst="rect">
            <a:avLst/>
          </a:prstGeom>
          <a:noFill/>
        </p:spPr>
        <p:txBody>
          <a:bodyPr wrap="none" rtlCol="0">
            <a:spAutoFit/>
          </a:bodyPr>
          <a:lstStyle/>
          <a:p>
            <a:r>
              <a:rPr lang="en-US" sz="2770" dirty="0"/>
              <a:t>Contact exists at start of time step.</a:t>
            </a:r>
          </a:p>
          <a:p>
            <a:r>
              <a:rPr lang="en-US" sz="2770" dirty="0"/>
              <a:t>Contact is used during this time </a:t>
            </a:r>
            <a:endParaRPr lang="en-US" sz="2770" i="1" baseline="-25000" dirty="0"/>
          </a:p>
        </p:txBody>
      </p:sp>
      <p:sp>
        <p:nvSpPr>
          <p:cNvPr id="10" name="TextBox 9"/>
          <p:cNvSpPr txBox="1"/>
          <p:nvPr/>
        </p:nvSpPr>
        <p:spPr>
          <a:xfrm>
            <a:off x="1687773" y="2838736"/>
            <a:ext cx="1354858" cy="518604"/>
          </a:xfrm>
          <a:prstGeom prst="rect">
            <a:avLst/>
          </a:prstGeom>
          <a:noFill/>
        </p:spPr>
        <p:txBody>
          <a:bodyPr wrap="none" rtlCol="0">
            <a:spAutoFit/>
          </a:bodyPr>
          <a:lstStyle/>
          <a:p>
            <a:r>
              <a:rPr lang="en-US" sz="2770" dirty="0"/>
              <a:t>time = </a:t>
            </a:r>
            <a:r>
              <a:rPr lang="en-US" sz="2770" i="1" dirty="0" err="1"/>
              <a:t>t</a:t>
            </a:r>
            <a:r>
              <a:rPr lang="en-US" sz="2770" i="1" baseline="-25000" dirty="0" err="1"/>
              <a:t>i</a:t>
            </a:r>
            <a:endParaRPr lang="en-US" sz="2770" baseline="-250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Size and Contact</a:t>
            </a:r>
          </a:p>
        </p:txBody>
      </p:sp>
      <p:sp>
        <p:nvSpPr>
          <p:cNvPr id="3" name="Content Placeholder 2"/>
          <p:cNvSpPr>
            <a:spLocks noGrp="1"/>
          </p:cNvSpPr>
          <p:nvPr>
            <p:ph idx="1"/>
          </p:nvPr>
        </p:nvSpPr>
        <p:spPr/>
        <p:txBody>
          <a:bodyPr>
            <a:normAutofit/>
          </a:bodyPr>
          <a:lstStyle/>
          <a:p>
            <a:r>
              <a:rPr lang="en-US" dirty="0"/>
              <a:t>At the start of the time step:</a:t>
            </a:r>
          </a:p>
          <a:p>
            <a:pPr lvl="1"/>
            <a:r>
              <a:rPr lang="en-US" dirty="0"/>
              <a:t>At the start of new contact</a:t>
            </a:r>
          </a:p>
          <a:p>
            <a:pPr lvl="2"/>
            <a:r>
              <a:rPr lang="en-US" dirty="0"/>
              <a:t>If the vertex penetrates deeply before the beginning of the first detection, a huge normal force is calculated.</a:t>
            </a:r>
          </a:p>
          <a:p>
            <a:pPr lvl="2"/>
            <a:r>
              <a:rPr lang="en-US" dirty="0"/>
              <a:t>This force adds energy to the system.</a:t>
            </a:r>
          </a:p>
          <a:p>
            <a:pPr lvl="2"/>
            <a:r>
              <a:rPr lang="en-US" dirty="0"/>
              <a:t>It can add a huge amount of energy.</a:t>
            </a:r>
          </a:p>
        </p:txBody>
      </p:sp>
      <p:pic>
        <p:nvPicPr>
          <p:cNvPr id="5" name="Picture 4" descr="Contact 5.png"/>
          <p:cNvPicPr>
            <a:picLocks noChangeAspect="1"/>
          </p:cNvPicPr>
          <p:nvPr/>
        </p:nvPicPr>
        <p:blipFill>
          <a:blip r:embed="rId2"/>
          <a:stretch>
            <a:fillRect/>
          </a:stretch>
        </p:blipFill>
        <p:spPr>
          <a:xfrm>
            <a:off x="6414742" y="4627901"/>
            <a:ext cx="2441453" cy="844907"/>
          </a:xfrm>
          <a:prstGeom prst="rect">
            <a:avLst/>
          </a:prstGeom>
        </p:spPr>
      </p:pic>
      <p:pic>
        <p:nvPicPr>
          <p:cNvPr id="6" name="Picture 5" descr="Contact 6.png"/>
          <p:cNvPicPr>
            <a:picLocks noChangeAspect="1"/>
          </p:cNvPicPr>
          <p:nvPr/>
        </p:nvPicPr>
        <p:blipFill>
          <a:blip r:embed="rId3"/>
          <a:stretch>
            <a:fillRect/>
          </a:stretch>
        </p:blipFill>
        <p:spPr>
          <a:xfrm>
            <a:off x="2877091" y="4411610"/>
            <a:ext cx="2441453" cy="1047905"/>
          </a:xfrm>
          <a:prstGeom prst="rect">
            <a:avLst/>
          </a:prstGeom>
        </p:spPr>
      </p:pic>
      <p:sp>
        <p:nvSpPr>
          <p:cNvPr id="7" name="TextBox 6"/>
          <p:cNvSpPr txBox="1"/>
          <p:nvPr/>
        </p:nvSpPr>
        <p:spPr>
          <a:xfrm>
            <a:off x="2361973" y="5561464"/>
            <a:ext cx="6862093" cy="978729"/>
          </a:xfrm>
          <a:prstGeom prst="rect">
            <a:avLst/>
          </a:prstGeom>
          <a:noFill/>
        </p:spPr>
        <p:txBody>
          <a:bodyPr wrap="square" rtlCol="0">
            <a:spAutoFit/>
          </a:bodyPr>
          <a:lstStyle/>
          <a:p>
            <a:r>
              <a:rPr lang="en-US" sz="1920" dirty="0"/>
              <a:t>The node penetrates too deeply. The penetration is deeper than the expected maximum penetration for this contact. The normal contact reaction force will be too large.</a:t>
            </a:r>
            <a:endParaRPr lang="en-US" sz="1920" i="1" baseline="-25000" dirty="0"/>
          </a:p>
        </p:txBody>
      </p:sp>
      <p:sp>
        <p:nvSpPr>
          <p:cNvPr id="8" name="TextBox 7"/>
          <p:cNvSpPr txBox="1"/>
          <p:nvPr/>
        </p:nvSpPr>
        <p:spPr>
          <a:xfrm>
            <a:off x="2105395" y="4517411"/>
            <a:ext cx="1547218" cy="518604"/>
          </a:xfrm>
          <a:prstGeom prst="rect">
            <a:avLst/>
          </a:prstGeom>
          <a:noFill/>
        </p:spPr>
        <p:txBody>
          <a:bodyPr wrap="none" rtlCol="0">
            <a:spAutoFit/>
          </a:bodyPr>
          <a:lstStyle/>
          <a:p>
            <a:r>
              <a:rPr lang="en-US" sz="2770" dirty="0"/>
              <a:t>time = </a:t>
            </a:r>
            <a:r>
              <a:rPr lang="en-US" sz="2770" i="1" dirty="0"/>
              <a:t>t</a:t>
            </a:r>
            <a:r>
              <a:rPr lang="en-US" sz="2770" i="1" baseline="-25000" dirty="0"/>
              <a:t>i</a:t>
            </a:r>
            <a:r>
              <a:rPr lang="en-US" sz="2770" baseline="-25000" dirty="0"/>
              <a:t>-1</a:t>
            </a:r>
          </a:p>
        </p:txBody>
      </p:sp>
      <p:sp>
        <p:nvSpPr>
          <p:cNvPr id="9" name="TextBox 8"/>
          <p:cNvSpPr txBox="1"/>
          <p:nvPr/>
        </p:nvSpPr>
        <p:spPr>
          <a:xfrm>
            <a:off x="5743889" y="4569272"/>
            <a:ext cx="1354858" cy="518604"/>
          </a:xfrm>
          <a:prstGeom prst="rect">
            <a:avLst/>
          </a:prstGeom>
          <a:noFill/>
        </p:spPr>
        <p:txBody>
          <a:bodyPr wrap="none" rtlCol="0">
            <a:spAutoFit/>
          </a:bodyPr>
          <a:lstStyle/>
          <a:p>
            <a:r>
              <a:rPr lang="en-US" sz="2770" dirty="0"/>
              <a:t>time = </a:t>
            </a:r>
            <a:r>
              <a:rPr lang="en-US" sz="2770" i="1" dirty="0" err="1"/>
              <a:t>t</a:t>
            </a:r>
            <a:r>
              <a:rPr lang="en-US" sz="2770" i="1" baseline="-25000" dirty="0" err="1"/>
              <a:t>i</a:t>
            </a:r>
            <a:endParaRPr lang="en-US" sz="2770" baseline="-25000" dirty="0"/>
          </a:p>
        </p:txBody>
      </p:sp>
      <p:sp>
        <p:nvSpPr>
          <p:cNvPr id="10" name="TextBox 9"/>
          <p:cNvSpPr txBox="1"/>
          <p:nvPr/>
        </p:nvSpPr>
        <p:spPr>
          <a:xfrm>
            <a:off x="9054836" y="4899547"/>
            <a:ext cx="2429300" cy="609398"/>
          </a:xfrm>
          <a:prstGeom prst="rect">
            <a:avLst/>
          </a:prstGeom>
          <a:noFill/>
        </p:spPr>
        <p:txBody>
          <a:bodyPr wrap="square" rtlCol="0">
            <a:spAutoFit/>
          </a:bodyPr>
          <a:lstStyle/>
          <a:p>
            <a:r>
              <a:rPr lang="en-US" sz="1680" dirty="0"/>
              <a:t>Expected maximum penetration</a:t>
            </a:r>
            <a:endParaRPr lang="en-US" sz="1680" baseline="-25000" dirty="0"/>
          </a:p>
        </p:txBody>
      </p:sp>
      <p:cxnSp>
        <p:nvCxnSpPr>
          <p:cNvPr id="11" name="Straight Arrow Connector 10"/>
          <p:cNvCxnSpPr/>
          <p:nvPr/>
        </p:nvCxnSpPr>
        <p:spPr>
          <a:xfrm rot="5400000">
            <a:off x="3873732" y="5072873"/>
            <a:ext cx="302028" cy="95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8653592" y="5142476"/>
            <a:ext cx="406702" cy="2729"/>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Finite Element Method</a:t>
            </a:r>
          </a:p>
        </p:txBody>
      </p:sp>
      <p:sp>
        <p:nvSpPr>
          <p:cNvPr id="3" name="Content Placeholder 2"/>
          <p:cNvSpPr>
            <a:spLocks noGrp="1"/>
          </p:cNvSpPr>
          <p:nvPr>
            <p:ph idx="1"/>
          </p:nvPr>
        </p:nvSpPr>
        <p:spPr/>
        <p:txBody>
          <a:bodyPr>
            <a:normAutofit/>
          </a:bodyPr>
          <a:lstStyle/>
          <a:p>
            <a:r>
              <a:rPr lang="en-US" dirty="0"/>
              <a:t>The finite element method has 2 main parts</a:t>
            </a:r>
          </a:p>
          <a:p>
            <a:pPr lvl="1"/>
            <a:r>
              <a:rPr lang="en-US" dirty="0"/>
              <a:t>Nodes: Mass</a:t>
            </a:r>
          </a:p>
          <a:p>
            <a:pPr lvl="2"/>
            <a:r>
              <a:rPr lang="en-US" dirty="0"/>
              <a:t>Nodal masses become the mass matrix.</a:t>
            </a:r>
          </a:p>
          <a:p>
            <a:pPr lvl="1"/>
            <a:r>
              <a:rPr lang="en-US" dirty="0"/>
              <a:t>Element: Force</a:t>
            </a:r>
          </a:p>
          <a:p>
            <a:pPr lvl="2"/>
            <a:r>
              <a:rPr lang="en-US" dirty="0"/>
              <a:t>Element forces become the force vector.</a:t>
            </a:r>
          </a:p>
        </p:txBody>
      </p:sp>
      <p:graphicFrame>
        <p:nvGraphicFramePr>
          <p:cNvPr id="315393" name="Object 1"/>
          <p:cNvGraphicFramePr>
            <a:graphicFrameLocks noChangeAspect="1"/>
          </p:cNvGraphicFramePr>
          <p:nvPr/>
        </p:nvGraphicFramePr>
        <p:xfrm>
          <a:off x="4530960" y="4550827"/>
          <a:ext cx="2508211" cy="818006"/>
        </p:xfrm>
        <a:graphic>
          <a:graphicData uri="http://schemas.openxmlformats.org/presentationml/2006/ole">
            <mc:AlternateContent xmlns:mc="http://schemas.openxmlformats.org/markup-compatibility/2006">
              <mc:Choice xmlns:v="urn:schemas-microsoft-com:vml" Requires="v">
                <p:oleObj spid="_x0000_s2052" name="Equation" r:id="rId3" imgW="545760" imgH="177480" progId="Equation.DSMT4">
                  <p:embed/>
                </p:oleObj>
              </mc:Choice>
              <mc:Fallback>
                <p:oleObj name="Equation" r:id="rId3" imgW="545760" imgH="177480" progId="Equation.DSMT4">
                  <p:embed/>
                  <p:pic>
                    <p:nvPicPr>
                      <p:cNvPr id="31539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960" y="4550827"/>
                        <a:ext cx="2508211" cy="818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472209" y="5643154"/>
            <a:ext cx="4215962" cy="518604"/>
          </a:xfrm>
          <a:prstGeom prst="rect">
            <a:avLst/>
          </a:prstGeom>
          <a:noFill/>
        </p:spPr>
        <p:txBody>
          <a:bodyPr wrap="none" rtlCol="0">
            <a:spAutoFit/>
          </a:bodyPr>
          <a:lstStyle/>
          <a:p>
            <a:r>
              <a:rPr lang="en-US" sz="2770" dirty="0"/>
              <a:t>Element forces (and gravity)</a:t>
            </a:r>
          </a:p>
        </p:txBody>
      </p:sp>
      <p:cxnSp>
        <p:nvCxnSpPr>
          <p:cNvPr id="10" name="Straight Arrow Connector 9"/>
          <p:cNvCxnSpPr/>
          <p:nvPr/>
        </p:nvCxnSpPr>
        <p:spPr>
          <a:xfrm rot="16200000" flipV="1">
            <a:off x="6448699" y="5439375"/>
            <a:ext cx="391885" cy="6270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39736" y="3866606"/>
            <a:ext cx="2167581" cy="518604"/>
          </a:xfrm>
          <a:prstGeom prst="rect">
            <a:avLst/>
          </a:prstGeom>
          <a:noFill/>
        </p:spPr>
        <p:txBody>
          <a:bodyPr wrap="none" rtlCol="0">
            <a:spAutoFit/>
          </a:bodyPr>
          <a:lstStyle/>
          <a:p>
            <a:r>
              <a:rPr lang="en-US" sz="2770" dirty="0"/>
              <a:t>Nodal masses</a:t>
            </a:r>
          </a:p>
        </p:txBody>
      </p:sp>
      <p:cxnSp>
        <p:nvCxnSpPr>
          <p:cNvPr id="14" name="Straight Arrow Connector 13"/>
          <p:cNvCxnSpPr/>
          <p:nvPr/>
        </p:nvCxnSpPr>
        <p:spPr>
          <a:xfrm rot="16200000" flipH="1">
            <a:off x="4638185" y="4412633"/>
            <a:ext cx="321346" cy="862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Size and Contact</a:t>
            </a:r>
          </a:p>
        </p:txBody>
      </p:sp>
      <p:sp>
        <p:nvSpPr>
          <p:cNvPr id="3" name="Content Placeholder 2"/>
          <p:cNvSpPr>
            <a:spLocks noGrp="1"/>
          </p:cNvSpPr>
          <p:nvPr>
            <p:ph idx="1"/>
          </p:nvPr>
        </p:nvSpPr>
        <p:spPr/>
        <p:txBody>
          <a:bodyPr>
            <a:normAutofit/>
          </a:bodyPr>
          <a:lstStyle/>
          <a:p>
            <a:r>
              <a:rPr lang="en-US" dirty="0"/>
              <a:t>At the start of the time step:</a:t>
            </a:r>
          </a:p>
          <a:p>
            <a:pPr lvl="1"/>
            <a:r>
              <a:rPr lang="en-US" dirty="0"/>
              <a:t>At the end of an existing contact</a:t>
            </a:r>
          </a:p>
          <a:p>
            <a:pPr lvl="2"/>
            <a:r>
              <a:rPr lang="en-US" dirty="0"/>
              <a:t>If the vertex escapes the surface a large distance during its last step of contact, the spring will remove energy from the bodies.</a:t>
            </a:r>
          </a:p>
          <a:p>
            <a:pPr lvl="2"/>
            <a:r>
              <a:rPr lang="en-US" dirty="0"/>
              <a:t>It will apply an unrealistic cohesive force, pulling the bodies back together.</a:t>
            </a:r>
          </a:p>
          <a:p>
            <a:pPr lvl="2"/>
            <a:endParaRPr lang="en-US" dirty="0"/>
          </a:p>
          <a:p>
            <a:pPr lvl="1"/>
            <a:endParaRPr lang="en-US" dirty="0"/>
          </a:p>
        </p:txBody>
      </p:sp>
      <p:pic>
        <p:nvPicPr>
          <p:cNvPr id="5" name="Picture 4" descr="Contact 2.png"/>
          <p:cNvPicPr>
            <a:picLocks noChangeAspect="1"/>
          </p:cNvPicPr>
          <p:nvPr/>
        </p:nvPicPr>
        <p:blipFill>
          <a:blip r:embed="rId2"/>
          <a:stretch>
            <a:fillRect/>
          </a:stretch>
        </p:blipFill>
        <p:spPr>
          <a:xfrm>
            <a:off x="6562139" y="3611758"/>
            <a:ext cx="2441453" cy="2084837"/>
          </a:xfrm>
          <a:prstGeom prst="rect">
            <a:avLst/>
          </a:prstGeom>
        </p:spPr>
      </p:pic>
      <p:pic>
        <p:nvPicPr>
          <p:cNvPr id="6" name="Picture 5" descr="Contact 4.png"/>
          <p:cNvPicPr>
            <a:picLocks noChangeAspect="1"/>
          </p:cNvPicPr>
          <p:nvPr/>
        </p:nvPicPr>
        <p:blipFill>
          <a:blip r:embed="rId3"/>
          <a:stretch>
            <a:fillRect/>
          </a:stretch>
        </p:blipFill>
        <p:spPr>
          <a:xfrm>
            <a:off x="2590488" y="4454468"/>
            <a:ext cx="2441453" cy="1217983"/>
          </a:xfrm>
          <a:prstGeom prst="rect">
            <a:avLst/>
          </a:prstGeom>
        </p:spPr>
      </p:pic>
      <p:sp>
        <p:nvSpPr>
          <p:cNvPr id="7" name="TextBox 6"/>
          <p:cNvSpPr txBox="1"/>
          <p:nvPr/>
        </p:nvSpPr>
        <p:spPr>
          <a:xfrm>
            <a:off x="822960" y="5758593"/>
            <a:ext cx="11082363" cy="683264"/>
          </a:xfrm>
          <a:prstGeom prst="rect">
            <a:avLst/>
          </a:prstGeom>
          <a:noFill/>
        </p:spPr>
        <p:txBody>
          <a:bodyPr wrap="square" rtlCol="0">
            <a:spAutoFit/>
          </a:bodyPr>
          <a:lstStyle/>
          <a:p>
            <a:r>
              <a:rPr lang="en-US" sz="1920" dirty="0"/>
              <a:t>The node starts the time step in contact, so contact is used during this step. The node travels far out of the mesh during the step. An unrealistic amount of energy will be lost because the contact was applied too long.</a:t>
            </a:r>
            <a:endParaRPr lang="en-US" sz="1920" i="1" baseline="-25000" dirty="0"/>
          </a:p>
        </p:txBody>
      </p:sp>
      <p:sp>
        <p:nvSpPr>
          <p:cNvPr id="8" name="TextBox 7"/>
          <p:cNvSpPr txBox="1"/>
          <p:nvPr/>
        </p:nvSpPr>
        <p:spPr>
          <a:xfrm>
            <a:off x="6076894" y="4088477"/>
            <a:ext cx="1593706" cy="518604"/>
          </a:xfrm>
          <a:prstGeom prst="rect">
            <a:avLst/>
          </a:prstGeom>
          <a:noFill/>
        </p:spPr>
        <p:txBody>
          <a:bodyPr wrap="none" rtlCol="0">
            <a:spAutoFit/>
          </a:bodyPr>
          <a:lstStyle/>
          <a:p>
            <a:r>
              <a:rPr lang="en-US" sz="2770" dirty="0"/>
              <a:t>time = </a:t>
            </a:r>
            <a:r>
              <a:rPr lang="en-US" sz="2770" i="1" dirty="0"/>
              <a:t>t</a:t>
            </a:r>
            <a:r>
              <a:rPr lang="en-US" sz="2770" i="1" baseline="-25000" dirty="0"/>
              <a:t>i</a:t>
            </a:r>
            <a:r>
              <a:rPr lang="en-US" sz="2770" baseline="-25000" dirty="0"/>
              <a:t>+1</a:t>
            </a:r>
          </a:p>
        </p:txBody>
      </p:sp>
      <p:sp>
        <p:nvSpPr>
          <p:cNvPr id="9" name="TextBox 8"/>
          <p:cNvSpPr txBox="1"/>
          <p:nvPr/>
        </p:nvSpPr>
        <p:spPr>
          <a:xfrm>
            <a:off x="1756013" y="4746300"/>
            <a:ext cx="1354858" cy="518604"/>
          </a:xfrm>
          <a:prstGeom prst="rect">
            <a:avLst/>
          </a:prstGeom>
          <a:noFill/>
        </p:spPr>
        <p:txBody>
          <a:bodyPr wrap="none" rtlCol="0">
            <a:spAutoFit/>
          </a:bodyPr>
          <a:lstStyle/>
          <a:p>
            <a:r>
              <a:rPr lang="en-US" sz="2770" dirty="0"/>
              <a:t>time = </a:t>
            </a:r>
            <a:r>
              <a:rPr lang="en-US" sz="2770" i="1" dirty="0" err="1"/>
              <a:t>t</a:t>
            </a:r>
            <a:r>
              <a:rPr lang="en-US" sz="2770" i="1" baseline="-25000" dirty="0" err="1"/>
              <a:t>i</a:t>
            </a:r>
            <a:endParaRPr lang="en-US" sz="2770" baseline="-25000" dirty="0"/>
          </a:p>
        </p:txBody>
      </p:sp>
      <p:sp>
        <p:nvSpPr>
          <p:cNvPr id="10" name="TextBox 9"/>
          <p:cNvSpPr txBox="1"/>
          <p:nvPr/>
        </p:nvSpPr>
        <p:spPr>
          <a:xfrm>
            <a:off x="8866495" y="4080682"/>
            <a:ext cx="3188345" cy="867930"/>
          </a:xfrm>
          <a:prstGeom prst="rect">
            <a:avLst/>
          </a:prstGeom>
          <a:noFill/>
        </p:spPr>
        <p:txBody>
          <a:bodyPr wrap="square" rtlCol="0">
            <a:spAutoFit/>
          </a:bodyPr>
          <a:lstStyle/>
          <a:p>
            <a:r>
              <a:rPr lang="en-US" sz="1680" dirty="0"/>
              <a:t>Between </a:t>
            </a:r>
            <a:r>
              <a:rPr lang="en-US" sz="1680" i="1" dirty="0" err="1">
                <a:latin typeface="Times New Roman" pitchFamily="18" charset="0"/>
                <a:cs typeface="Times New Roman" pitchFamily="18" charset="0"/>
              </a:rPr>
              <a:t>t</a:t>
            </a:r>
            <a:r>
              <a:rPr lang="en-US" sz="1680" i="1" baseline="-25000" dirty="0" err="1">
                <a:latin typeface="Times New Roman" pitchFamily="18" charset="0"/>
                <a:cs typeface="Times New Roman" pitchFamily="18" charset="0"/>
              </a:rPr>
              <a:t>i</a:t>
            </a:r>
            <a:r>
              <a:rPr lang="en-US" sz="1680" dirty="0"/>
              <a:t> and </a:t>
            </a:r>
            <a:r>
              <a:rPr lang="en-US" sz="1680" i="1" dirty="0">
                <a:latin typeface="Times New Roman" pitchFamily="18" charset="0"/>
                <a:cs typeface="Times New Roman" pitchFamily="18" charset="0"/>
              </a:rPr>
              <a:t>t</a:t>
            </a:r>
            <a:r>
              <a:rPr lang="en-US" sz="1680" i="1" baseline="-25000" dirty="0">
                <a:latin typeface="Times New Roman" pitchFamily="18" charset="0"/>
                <a:cs typeface="Times New Roman" pitchFamily="18" charset="0"/>
              </a:rPr>
              <a:t>i</a:t>
            </a:r>
            <a:r>
              <a:rPr lang="en-US" sz="1680" baseline="-25000" dirty="0">
                <a:latin typeface="Times New Roman" pitchFamily="18" charset="0"/>
                <a:cs typeface="Times New Roman" pitchFamily="18" charset="0"/>
              </a:rPr>
              <a:t>+1</a:t>
            </a:r>
            <a:r>
              <a:rPr lang="en-US" sz="1680" dirty="0"/>
              <a:t>, the contact force will unrealistically pull the node down (like a cohesion force)</a:t>
            </a:r>
            <a:endParaRPr lang="en-US" sz="1680" baseline="-25000" dirty="0"/>
          </a:p>
        </p:txBody>
      </p:sp>
      <p:cxnSp>
        <p:nvCxnSpPr>
          <p:cNvPr id="11" name="Straight Arrow Connector 10"/>
          <p:cNvCxnSpPr/>
          <p:nvPr/>
        </p:nvCxnSpPr>
        <p:spPr>
          <a:xfrm rot="10800000" flipV="1">
            <a:off x="8252348" y="4552894"/>
            <a:ext cx="406702" cy="2729"/>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Size and Contact</a:t>
            </a:r>
          </a:p>
        </p:txBody>
      </p:sp>
      <p:sp>
        <p:nvSpPr>
          <p:cNvPr id="3" name="Content Placeholder 2"/>
          <p:cNvSpPr>
            <a:spLocks noGrp="1"/>
          </p:cNvSpPr>
          <p:nvPr>
            <p:ph idx="1"/>
          </p:nvPr>
        </p:nvSpPr>
        <p:spPr>
          <a:xfrm>
            <a:off x="432487" y="1161535"/>
            <a:ext cx="11485193" cy="3760985"/>
          </a:xfrm>
        </p:spPr>
        <p:txBody>
          <a:bodyPr>
            <a:normAutofit fontScale="92500" lnSpcReduction="10000"/>
          </a:bodyPr>
          <a:lstStyle/>
          <a:p>
            <a:r>
              <a:rPr lang="en-US" dirty="0"/>
              <a:t>Solution: Use small time steps when contact is about to begin or end.</a:t>
            </a:r>
          </a:p>
          <a:p>
            <a:pPr lvl="1"/>
            <a:r>
              <a:rPr lang="en-US" dirty="0"/>
              <a:t>This will minimize:</a:t>
            </a:r>
          </a:p>
          <a:p>
            <a:pPr lvl="2"/>
            <a:r>
              <a:rPr lang="en-US" dirty="0"/>
              <a:t>The penetration before the first time step that contact is detected.</a:t>
            </a:r>
          </a:p>
          <a:p>
            <a:pPr lvl="2"/>
            <a:r>
              <a:rPr lang="en-US" dirty="0"/>
              <a:t>The separation of the vertex from the mesh on the last time step of contact.</a:t>
            </a:r>
          </a:p>
          <a:p>
            <a:pPr lvl="1"/>
            <a:r>
              <a:rPr lang="en-US" dirty="0"/>
              <a:t>Bounding boxes:</a:t>
            </a:r>
          </a:p>
          <a:p>
            <a:pPr lvl="2"/>
            <a:r>
              <a:rPr lang="en-US" dirty="0"/>
              <a:t>RecurDyn has an option to detect when contact surfaces are close. When they are close, the solver can reduce the maximum time step by a fixed factor.</a:t>
            </a:r>
          </a:p>
        </p:txBody>
      </p:sp>
      <p:pic>
        <p:nvPicPr>
          <p:cNvPr id="5" name="Picture 4" descr="Contact 7.png"/>
          <p:cNvPicPr>
            <a:picLocks noChangeAspect="1"/>
          </p:cNvPicPr>
          <p:nvPr/>
        </p:nvPicPr>
        <p:blipFill>
          <a:blip r:embed="rId2" cstate="print"/>
          <a:stretch>
            <a:fillRect/>
          </a:stretch>
        </p:blipFill>
        <p:spPr>
          <a:xfrm>
            <a:off x="3164461" y="4674947"/>
            <a:ext cx="1958195" cy="1766500"/>
          </a:xfrm>
          <a:prstGeom prst="rect">
            <a:avLst/>
          </a:prstGeom>
        </p:spPr>
      </p:pic>
      <p:pic>
        <p:nvPicPr>
          <p:cNvPr id="6" name="Picture 5" descr="Contact 8.png"/>
          <p:cNvPicPr>
            <a:picLocks noChangeAspect="1"/>
          </p:cNvPicPr>
          <p:nvPr/>
        </p:nvPicPr>
        <p:blipFill>
          <a:blip r:embed="rId3" cstate="print"/>
          <a:stretch>
            <a:fillRect/>
          </a:stretch>
        </p:blipFill>
        <p:spPr>
          <a:xfrm>
            <a:off x="6390434" y="4765798"/>
            <a:ext cx="2146740" cy="1643972"/>
          </a:xfrm>
          <a:prstGeom prst="rect">
            <a:avLst/>
          </a:prstGeom>
        </p:spPr>
      </p:pic>
      <p:sp>
        <p:nvSpPr>
          <p:cNvPr id="7" name="TextBox 6"/>
          <p:cNvSpPr txBox="1"/>
          <p:nvPr/>
        </p:nvSpPr>
        <p:spPr>
          <a:xfrm>
            <a:off x="915309" y="5800372"/>
            <a:ext cx="2593075" cy="609398"/>
          </a:xfrm>
          <a:prstGeom prst="rect">
            <a:avLst/>
          </a:prstGeom>
          <a:noFill/>
        </p:spPr>
        <p:txBody>
          <a:bodyPr wrap="square" rtlCol="0">
            <a:spAutoFit/>
          </a:bodyPr>
          <a:lstStyle/>
          <a:p>
            <a:r>
              <a:rPr lang="en-US" sz="1680" dirty="0"/>
              <a:t>Bounding boxes around the contact surfaces</a:t>
            </a:r>
            <a:endParaRPr lang="en-US" sz="1680" baseline="-25000" dirty="0"/>
          </a:p>
        </p:txBody>
      </p:sp>
      <p:sp>
        <p:nvSpPr>
          <p:cNvPr id="8" name="TextBox 7"/>
          <p:cNvSpPr txBox="1"/>
          <p:nvPr/>
        </p:nvSpPr>
        <p:spPr>
          <a:xfrm>
            <a:off x="7573829" y="4674947"/>
            <a:ext cx="4331494" cy="867930"/>
          </a:xfrm>
          <a:prstGeom prst="rect">
            <a:avLst/>
          </a:prstGeom>
          <a:noFill/>
        </p:spPr>
        <p:txBody>
          <a:bodyPr wrap="square" rtlCol="0">
            <a:spAutoFit/>
          </a:bodyPr>
          <a:lstStyle/>
          <a:p>
            <a:r>
              <a:rPr lang="en-US" sz="1680" dirty="0"/>
              <a:t>When the bounding boxes intersect, the maximum time step is reduced by fixed factor to improve contact response.</a:t>
            </a:r>
            <a:endParaRPr lang="en-US" sz="1680" baseline="-25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546350"/>
            <a:ext cx="10398125" cy="1547813"/>
          </a:xfrm>
        </p:spPr>
        <p:txBody>
          <a:bodyPr>
            <a:normAutofit/>
          </a:bodyPr>
          <a:lstStyle/>
          <a:p>
            <a:pPr algn="ctr"/>
            <a:r>
              <a:rPr lang="en-US" sz="5760" dirty="0"/>
              <a:t>Thank You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Finite Element Formulation Techniques</a:t>
            </a:r>
          </a:p>
        </p:txBody>
      </p:sp>
      <p:sp>
        <p:nvSpPr>
          <p:cNvPr id="3" name="Content Placeholder 2"/>
          <p:cNvSpPr>
            <a:spLocks noGrp="1"/>
          </p:cNvSpPr>
          <p:nvPr>
            <p:ph idx="1"/>
          </p:nvPr>
        </p:nvSpPr>
        <p:spPr/>
        <p:txBody>
          <a:bodyPr/>
          <a:lstStyle/>
          <a:p>
            <a:r>
              <a:rPr lang="en-US" dirty="0"/>
              <a:t>The Basis of the finite element method:</a:t>
            </a:r>
          </a:p>
          <a:p>
            <a:pPr lvl="1"/>
            <a:r>
              <a:rPr lang="en-US" dirty="0"/>
              <a:t>Stresses acting on the face of a tiny cube.</a:t>
            </a:r>
          </a:p>
        </p:txBody>
      </p:sp>
      <p:pic>
        <p:nvPicPr>
          <p:cNvPr id="6" name="Picture 5" descr="Stress derivative.png"/>
          <p:cNvPicPr>
            <a:picLocks noChangeAspect="1"/>
          </p:cNvPicPr>
          <p:nvPr/>
        </p:nvPicPr>
        <p:blipFill>
          <a:blip r:embed="rId4" cstate="print"/>
          <a:stretch>
            <a:fillRect/>
          </a:stretch>
        </p:blipFill>
        <p:spPr>
          <a:xfrm>
            <a:off x="2787829" y="2272394"/>
            <a:ext cx="1722824" cy="1722824"/>
          </a:xfrm>
          <a:prstGeom prst="rect">
            <a:avLst/>
          </a:prstGeom>
        </p:spPr>
      </p:pic>
      <p:graphicFrame>
        <p:nvGraphicFramePr>
          <p:cNvPr id="549897" name="Object 9"/>
          <p:cNvGraphicFramePr>
            <a:graphicFrameLocks noChangeAspect="1"/>
          </p:cNvGraphicFramePr>
          <p:nvPr>
            <p:extLst>
              <p:ext uri="{D42A27DB-BD31-4B8C-83A1-F6EECF244321}">
                <p14:modId xmlns:p14="http://schemas.microsoft.com/office/powerpoint/2010/main" val="3876789982"/>
              </p:ext>
            </p:extLst>
          </p:nvPr>
        </p:nvGraphicFramePr>
        <p:xfrm>
          <a:off x="1038949" y="4877406"/>
          <a:ext cx="3870960" cy="1684020"/>
        </p:xfrm>
        <a:graphic>
          <a:graphicData uri="http://schemas.openxmlformats.org/presentationml/2006/ole">
            <mc:AlternateContent xmlns:mc="http://schemas.openxmlformats.org/markup-compatibility/2006">
              <mc:Choice xmlns:v="urn:schemas-microsoft-com:vml" Requires="v">
                <p:oleObj spid="_x0000_s3088" name="Equation" r:id="rId5" imgW="1523880" imgH="660240" progId="Equation.DSMT4">
                  <p:embed/>
                </p:oleObj>
              </mc:Choice>
              <mc:Fallback>
                <p:oleObj name="Equation" r:id="rId5" imgW="1523880" imgH="660240" progId="Equation.DSMT4">
                  <p:embed/>
                  <p:pic>
                    <p:nvPicPr>
                      <p:cNvPr id="54989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949" y="4877406"/>
                        <a:ext cx="3870960" cy="16840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Stress derivative only x.png"/>
          <p:cNvPicPr>
            <a:picLocks noChangeAspect="1"/>
          </p:cNvPicPr>
          <p:nvPr/>
        </p:nvPicPr>
        <p:blipFill>
          <a:blip r:embed="rId7"/>
          <a:stretch>
            <a:fillRect/>
          </a:stretch>
        </p:blipFill>
        <p:spPr>
          <a:xfrm>
            <a:off x="7558567" y="2926023"/>
            <a:ext cx="3715082" cy="3715082"/>
          </a:xfrm>
          <a:prstGeom prst="rect">
            <a:avLst/>
          </a:prstGeom>
        </p:spPr>
      </p:pic>
      <p:graphicFrame>
        <p:nvGraphicFramePr>
          <p:cNvPr id="549891" name="Object 3"/>
          <p:cNvGraphicFramePr>
            <a:graphicFrameLocks noChangeAspect="1"/>
          </p:cNvGraphicFramePr>
          <p:nvPr>
            <p:extLst>
              <p:ext uri="{D42A27DB-BD31-4B8C-83A1-F6EECF244321}">
                <p14:modId xmlns:p14="http://schemas.microsoft.com/office/powerpoint/2010/main" val="2099384171"/>
              </p:ext>
            </p:extLst>
          </p:nvPr>
        </p:nvGraphicFramePr>
        <p:xfrm>
          <a:off x="6864228" y="3922611"/>
          <a:ext cx="1194434" cy="453390"/>
        </p:xfrm>
        <a:graphic>
          <a:graphicData uri="http://schemas.openxmlformats.org/presentationml/2006/ole">
            <mc:AlternateContent xmlns:mc="http://schemas.openxmlformats.org/markup-compatibility/2006">
              <mc:Choice xmlns:v="urn:schemas-microsoft-com:vml" Requires="v">
                <p:oleObj spid="_x0000_s3089" name="Equation" r:id="rId8" imgW="469800" imgH="177480" progId="Equation.DSMT4">
                  <p:embed/>
                </p:oleObj>
              </mc:Choice>
              <mc:Fallback>
                <p:oleObj name="Equation" r:id="rId8" imgW="469800" imgH="177480" progId="Equation.DSMT4">
                  <p:embed/>
                  <p:pic>
                    <p:nvPicPr>
                      <p:cNvPr id="549891"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64228" y="3922611"/>
                        <a:ext cx="1194434" cy="45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9892" name="Object 4"/>
          <p:cNvGraphicFramePr>
            <a:graphicFrameLocks noChangeAspect="1"/>
          </p:cNvGraphicFramePr>
          <p:nvPr>
            <p:extLst>
              <p:ext uri="{D42A27DB-BD31-4B8C-83A1-F6EECF244321}">
                <p14:modId xmlns:p14="http://schemas.microsoft.com/office/powerpoint/2010/main" val="1012174179"/>
              </p:ext>
            </p:extLst>
          </p:nvPr>
        </p:nvGraphicFramePr>
        <p:xfrm>
          <a:off x="9978841" y="5219255"/>
          <a:ext cx="2097404" cy="485776"/>
        </p:xfrm>
        <a:graphic>
          <a:graphicData uri="http://schemas.openxmlformats.org/presentationml/2006/ole">
            <mc:AlternateContent xmlns:mc="http://schemas.openxmlformats.org/markup-compatibility/2006">
              <mc:Choice xmlns:v="urn:schemas-microsoft-com:vml" Requires="v">
                <p:oleObj spid="_x0000_s3090" name="Equation" r:id="rId10" imgW="825480" imgH="190440" progId="Equation.DSMT4">
                  <p:embed/>
                </p:oleObj>
              </mc:Choice>
              <mc:Fallback>
                <p:oleObj name="Equation" r:id="rId10" imgW="825480" imgH="190440" progId="Equation.DSMT4">
                  <p:embed/>
                  <p:pic>
                    <p:nvPicPr>
                      <p:cNvPr id="549892"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78841" y="5219255"/>
                        <a:ext cx="2097404" cy="4857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9893" name="Object 5"/>
          <p:cNvGraphicFramePr>
            <a:graphicFrameLocks noChangeAspect="1"/>
          </p:cNvGraphicFramePr>
          <p:nvPr>
            <p:extLst>
              <p:ext uri="{D42A27DB-BD31-4B8C-83A1-F6EECF244321}">
                <p14:modId xmlns:p14="http://schemas.microsoft.com/office/powerpoint/2010/main" val="3503864796"/>
              </p:ext>
            </p:extLst>
          </p:nvPr>
        </p:nvGraphicFramePr>
        <p:xfrm>
          <a:off x="6996268" y="4608620"/>
          <a:ext cx="2354580" cy="582930"/>
        </p:xfrm>
        <a:graphic>
          <a:graphicData uri="http://schemas.openxmlformats.org/presentationml/2006/ole">
            <mc:AlternateContent xmlns:mc="http://schemas.openxmlformats.org/markup-compatibility/2006">
              <mc:Choice xmlns:v="urn:schemas-microsoft-com:vml" Requires="v">
                <p:oleObj spid="_x0000_s3091" name="Equation" r:id="rId12" imgW="927000" imgH="228600" progId="Equation.DSMT4">
                  <p:embed/>
                </p:oleObj>
              </mc:Choice>
              <mc:Fallback>
                <p:oleObj name="Equation" r:id="rId12" imgW="927000" imgH="228600" progId="Equation.DSMT4">
                  <p:embed/>
                  <p:pic>
                    <p:nvPicPr>
                      <p:cNvPr id="549893"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96268" y="4608620"/>
                        <a:ext cx="2354580" cy="582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9894" name="Object 6"/>
          <p:cNvGraphicFramePr>
            <a:graphicFrameLocks noChangeAspect="1"/>
          </p:cNvGraphicFramePr>
          <p:nvPr>
            <p:extLst>
              <p:ext uri="{D42A27DB-BD31-4B8C-83A1-F6EECF244321}">
                <p14:modId xmlns:p14="http://schemas.microsoft.com/office/powerpoint/2010/main" val="3915288650"/>
              </p:ext>
            </p:extLst>
          </p:nvPr>
        </p:nvGraphicFramePr>
        <p:xfrm>
          <a:off x="10472668" y="4089196"/>
          <a:ext cx="1194434" cy="485776"/>
        </p:xfrm>
        <a:graphic>
          <a:graphicData uri="http://schemas.openxmlformats.org/presentationml/2006/ole">
            <mc:AlternateContent xmlns:mc="http://schemas.openxmlformats.org/markup-compatibility/2006">
              <mc:Choice xmlns:v="urn:schemas-microsoft-com:vml" Requires="v">
                <p:oleObj spid="_x0000_s3092" name="Equation" r:id="rId14" imgW="469800" imgH="190440" progId="Equation.DSMT4">
                  <p:embed/>
                </p:oleObj>
              </mc:Choice>
              <mc:Fallback>
                <p:oleObj name="Equation" r:id="rId14" imgW="469800" imgH="190440" progId="Equation.DSMT4">
                  <p:embed/>
                  <p:pic>
                    <p:nvPicPr>
                      <p:cNvPr id="549894"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72668" y="4089196"/>
                        <a:ext cx="1194434" cy="4857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9895" name="Object 7"/>
          <p:cNvGraphicFramePr>
            <a:graphicFrameLocks noChangeAspect="1"/>
          </p:cNvGraphicFramePr>
          <p:nvPr>
            <p:extLst>
              <p:ext uri="{D42A27DB-BD31-4B8C-83A1-F6EECF244321}">
                <p14:modId xmlns:p14="http://schemas.microsoft.com/office/powerpoint/2010/main" val="817432514"/>
              </p:ext>
            </p:extLst>
          </p:nvPr>
        </p:nvGraphicFramePr>
        <p:xfrm>
          <a:off x="8663746" y="5277502"/>
          <a:ext cx="1194434" cy="453390"/>
        </p:xfrm>
        <a:graphic>
          <a:graphicData uri="http://schemas.openxmlformats.org/presentationml/2006/ole">
            <mc:AlternateContent xmlns:mc="http://schemas.openxmlformats.org/markup-compatibility/2006">
              <mc:Choice xmlns:v="urn:schemas-microsoft-com:vml" Requires="v">
                <p:oleObj spid="_x0000_s3093" name="Equation" r:id="rId16" imgW="469800" imgH="177480" progId="Equation.DSMT4">
                  <p:embed/>
                </p:oleObj>
              </mc:Choice>
              <mc:Fallback>
                <p:oleObj name="Equation" r:id="rId16" imgW="469800" imgH="177480" progId="Equation.DSMT4">
                  <p:embed/>
                  <p:pic>
                    <p:nvPicPr>
                      <p:cNvPr id="549895"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63746" y="5277502"/>
                        <a:ext cx="1194434" cy="45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9896" name="Object 8"/>
          <p:cNvGraphicFramePr>
            <a:graphicFrameLocks noChangeAspect="1"/>
          </p:cNvGraphicFramePr>
          <p:nvPr>
            <p:extLst>
              <p:ext uri="{D42A27DB-BD31-4B8C-83A1-F6EECF244321}">
                <p14:modId xmlns:p14="http://schemas.microsoft.com/office/powerpoint/2010/main" val="1066818989"/>
              </p:ext>
            </p:extLst>
          </p:nvPr>
        </p:nvGraphicFramePr>
        <p:xfrm>
          <a:off x="9327393" y="3067050"/>
          <a:ext cx="2322196" cy="550544"/>
        </p:xfrm>
        <a:graphic>
          <a:graphicData uri="http://schemas.openxmlformats.org/presentationml/2006/ole">
            <mc:AlternateContent xmlns:mc="http://schemas.openxmlformats.org/markup-compatibility/2006">
              <mc:Choice xmlns:v="urn:schemas-microsoft-com:vml" Requires="v">
                <p:oleObj spid="_x0000_s3094" name="Equation" r:id="rId18" imgW="914400" imgH="215640" progId="Equation.DSMT4">
                  <p:embed/>
                </p:oleObj>
              </mc:Choice>
              <mc:Fallback>
                <p:oleObj name="Equation" r:id="rId18" imgW="914400" imgH="215640" progId="Equation.DSMT4">
                  <p:embed/>
                  <p:pic>
                    <p:nvPicPr>
                      <p:cNvPr id="549896" name="Object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27393" y="3067050"/>
                        <a:ext cx="2322196" cy="550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7391917" y="2254679"/>
            <a:ext cx="4593828" cy="707886"/>
          </a:xfrm>
          <a:prstGeom prst="rect">
            <a:avLst/>
          </a:prstGeom>
          <a:noFill/>
        </p:spPr>
        <p:txBody>
          <a:bodyPr wrap="square" rtlCol="0">
            <a:spAutoFit/>
          </a:bodyPr>
          <a:lstStyle/>
          <a:p>
            <a:r>
              <a:rPr lang="en-US" sz="2000" dirty="0"/>
              <a:t>Infinitesimal x forces from stress acting on faces of an infinitesimal cube</a:t>
            </a:r>
          </a:p>
        </p:txBody>
      </p:sp>
      <p:sp>
        <p:nvSpPr>
          <p:cNvPr id="30" name="TextBox 29"/>
          <p:cNvSpPr txBox="1"/>
          <p:nvPr/>
        </p:nvSpPr>
        <p:spPr>
          <a:xfrm>
            <a:off x="824513" y="4089196"/>
            <a:ext cx="5300796" cy="707886"/>
          </a:xfrm>
          <a:prstGeom prst="rect">
            <a:avLst/>
          </a:prstGeom>
          <a:noFill/>
        </p:spPr>
        <p:txBody>
          <a:bodyPr wrap="square" rtlCol="0">
            <a:spAutoFit/>
          </a:bodyPr>
          <a:lstStyle/>
          <a:p>
            <a:r>
              <a:rPr lang="en-US" sz="2000" dirty="0"/>
              <a:t>Net infinitesimal x, y, and z forces from stress acting on an infinitesimal cube</a:t>
            </a:r>
          </a:p>
        </p:txBody>
      </p:sp>
      <p:sp>
        <p:nvSpPr>
          <p:cNvPr id="48" name="TextBox 47"/>
          <p:cNvSpPr txBox="1"/>
          <p:nvPr/>
        </p:nvSpPr>
        <p:spPr>
          <a:xfrm>
            <a:off x="769319" y="2347598"/>
            <a:ext cx="1906174" cy="498598"/>
          </a:xfrm>
          <a:prstGeom prst="rect">
            <a:avLst/>
          </a:prstGeom>
          <a:noFill/>
        </p:spPr>
        <p:txBody>
          <a:bodyPr wrap="square" rtlCol="0">
            <a:spAutoFit/>
          </a:bodyPr>
          <a:lstStyle/>
          <a:p>
            <a:r>
              <a:rPr lang="en-US" sz="1320" dirty="0"/>
              <a:t>An infinitesimal cube has stresses on every 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Finite Element Formulation Techniques</a:t>
            </a:r>
          </a:p>
        </p:txBody>
      </p:sp>
      <p:sp>
        <p:nvSpPr>
          <p:cNvPr id="3" name="Content Placeholder 2"/>
          <p:cNvSpPr>
            <a:spLocks noGrp="1"/>
          </p:cNvSpPr>
          <p:nvPr>
            <p:ph idx="1"/>
          </p:nvPr>
        </p:nvSpPr>
        <p:spPr/>
        <p:txBody>
          <a:bodyPr>
            <a:normAutofit lnSpcReduction="10000"/>
          </a:bodyPr>
          <a:lstStyle/>
          <a:p>
            <a:r>
              <a:rPr lang="en-US" dirty="0"/>
              <a:t>The finite element formulation can be derived through many methods.</a:t>
            </a:r>
          </a:p>
          <a:p>
            <a:pPr lvl="1"/>
            <a:r>
              <a:rPr lang="en-US" dirty="0"/>
              <a:t>One common method to derive FEM is virtual work:</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This integral is:</a:t>
            </a:r>
          </a:p>
          <a:p>
            <a:pPr lvl="2"/>
            <a:r>
              <a:rPr lang="en-US" dirty="0" err="1"/>
              <a:t>VirtualDisplacement</a:t>
            </a:r>
            <a:r>
              <a:rPr lang="en-US" dirty="0"/>
              <a:t> * (f/</a:t>
            </a:r>
            <a:r>
              <a:rPr lang="en-US" dirty="0" err="1"/>
              <a:t>vol</a:t>
            </a:r>
            <a:r>
              <a:rPr lang="en-US" dirty="0"/>
              <a:t> = m/</a:t>
            </a:r>
            <a:r>
              <a:rPr lang="en-US" dirty="0" err="1"/>
              <a:t>vol</a:t>
            </a:r>
            <a:r>
              <a:rPr lang="en-US" dirty="0"/>
              <a:t> * a)</a:t>
            </a:r>
          </a:p>
          <a:p>
            <a:pPr lvl="1"/>
            <a:endParaRPr lang="en-US" dirty="0"/>
          </a:p>
          <a:p>
            <a:pPr lvl="1"/>
            <a:endParaRPr lang="en-US" dirty="0"/>
          </a:p>
          <a:p>
            <a:pPr lvl="1"/>
            <a:endParaRPr lang="en-US" dirty="0"/>
          </a:p>
        </p:txBody>
      </p:sp>
      <p:grpSp>
        <p:nvGrpSpPr>
          <p:cNvPr id="24" name="Group 23"/>
          <p:cNvGrpSpPr/>
          <p:nvPr/>
        </p:nvGrpSpPr>
        <p:grpSpPr>
          <a:xfrm>
            <a:off x="1006748" y="2499361"/>
            <a:ext cx="11053534" cy="2439637"/>
            <a:chOff x="112592" y="3263331"/>
            <a:chExt cx="9211278" cy="2033031"/>
          </a:xfrm>
        </p:grpSpPr>
        <p:graphicFrame>
          <p:nvGraphicFramePr>
            <p:cNvPr id="387074" name="Object 2"/>
            <p:cNvGraphicFramePr>
              <a:graphicFrameLocks noChangeAspect="1"/>
            </p:cNvGraphicFramePr>
            <p:nvPr/>
          </p:nvGraphicFramePr>
          <p:xfrm>
            <a:off x="1575511" y="3263331"/>
            <a:ext cx="3983038" cy="752475"/>
          </p:xfrm>
          <a:graphic>
            <a:graphicData uri="http://schemas.openxmlformats.org/presentationml/2006/ole">
              <mc:AlternateContent xmlns:mc="http://schemas.openxmlformats.org/markup-compatibility/2006">
                <mc:Choice xmlns:v="urn:schemas-microsoft-com:vml" Requires="v">
                  <p:oleObj spid="_x0000_s4100" name="Equation" r:id="rId3" imgW="1409400" imgH="266400" progId="Equation.DSMT4">
                    <p:embed/>
                  </p:oleObj>
                </mc:Choice>
                <mc:Fallback>
                  <p:oleObj name="Equation" r:id="rId3" imgW="1409400" imgH="266400" progId="Equation.DSMT4">
                    <p:embed/>
                    <p:pic>
                      <p:nvPicPr>
                        <p:cNvPr id="387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511" y="3263331"/>
                          <a:ext cx="3983038"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793229" y="4864192"/>
              <a:ext cx="7530641" cy="432170"/>
            </a:xfrm>
            <a:prstGeom prst="rect">
              <a:avLst/>
            </a:prstGeom>
            <a:noFill/>
          </p:spPr>
          <p:txBody>
            <a:bodyPr wrap="none" rtlCol="0">
              <a:spAutoFit/>
            </a:bodyPr>
            <a:lstStyle/>
            <a:p>
              <a:r>
                <a:rPr lang="en-US" sz="2770" dirty="0"/>
                <a:t>Gradient (change </a:t>
              </a:r>
              <a:r>
                <a:rPr lang="en-US" sz="2770" dirty="0" err="1"/>
                <a:t>w.r.t</a:t>
              </a:r>
              <a:r>
                <a:rPr lang="en-US" sz="2770" dirty="0"/>
                <a:t>. position) of stress = pressure force/</a:t>
              </a:r>
              <a:r>
                <a:rPr lang="en-US" sz="2770" dirty="0" err="1"/>
                <a:t>vol</a:t>
              </a:r>
              <a:endParaRPr lang="en-US" sz="2770" dirty="0"/>
            </a:p>
          </p:txBody>
        </p:sp>
        <p:cxnSp>
          <p:nvCxnSpPr>
            <p:cNvPr id="7" name="Straight Arrow Connector 6"/>
            <p:cNvCxnSpPr/>
            <p:nvPr/>
          </p:nvCxnSpPr>
          <p:spPr>
            <a:xfrm rot="5400000" flipH="1" flipV="1">
              <a:off x="2573298" y="4590573"/>
              <a:ext cx="629004" cy="2988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rot="5400000">
              <a:off x="2829782" y="3798179"/>
              <a:ext cx="155448" cy="60959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cxnSp>
          <p:nvCxnSpPr>
            <p:cNvPr id="10" name="Straight Arrow Connector 9"/>
            <p:cNvCxnSpPr/>
            <p:nvPr/>
          </p:nvCxnSpPr>
          <p:spPr>
            <a:xfrm rot="16200000" flipV="1">
              <a:off x="3582085" y="4215634"/>
              <a:ext cx="293587" cy="1419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rot="5400000">
              <a:off x="3639304" y="3717090"/>
              <a:ext cx="155448" cy="37118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4" name="TextBox 13"/>
            <p:cNvSpPr txBox="1"/>
            <p:nvPr/>
          </p:nvSpPr>
          <p:spPr>
            <a:xfrm>
              <a:off x="3312570" y="4325041"/>
              <a:ext cx="2627697" cy="432170"/>
            </a:xfrm>
            <a:prstGeom prst="rect">
              <a:avLst/>
            </a:prstGeom>
            <a:noFill/>
          </p:spPr>
          <p:txBody>
            <a:bodyPr wrap="none" rtlCol="0">
              <a:spAutoFit/>
            </a:bodyPr>
            <a:lstStyle/>
            <a:p>
              <a:r>
                <a:rPr lang="en-US" sz="2770" dirty="0"/>
                <a:t>Gravity force density</a:t>
              </a:r>
            </a:p>
          </p:txBody>
        </p:sp>
        <p:cxnSp>
          <p:nvCxnSpPr>
            <p:cNvPr id="15" name="Straight Arrow Connector 14"/>
            <p:cNvCxnSpPr/>
            <p:nvPr/>
          </p:nvCxnSpPr>
          <p:spPr>
            <a:xfrm rot="10800000">
              <a:off x="4604658" y="3997234"/>
              <a:ext cx="398419" cy="22860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rot="5400000">
              <a:off x="4333813" y="3725799"/>
              <a:ext cx="155448" cy="37118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9" name="TextBox 18"/>
            <p:cNvSpPr txBox="1"/>
            <p:nvPr/>
          </p:nvSpPr>
          <p:spPr>
            <a:xfrm>
              <a:off x="5063415" y="4033206"/>
              <a:ext cx="2785485" cy="432170"/>
            </a:xfrm>
            <a:prstGeom prst="rect">
              <a:avLst/>
            </a:prstGeom>
            <a:noFill/>
          </p:spPr>
          <p:txBody>
            <a:bodyPr wrap="none" rtlCol="0">
              <a:spAutoFit/>
            </a:bodyPr>
            <a:lstStyle/>
            <a:p>
              <a:r>
                <a:rPr lang="en-US" sz="2770" dirty="0"/>
                <a:t>density * acceleration</a:t>
              </a:r>
            </a:p>
          </p:txBody>
        </p:sp>
        <p:cxnSp>
          <p:nvCxnSpPr>
            <p:cNvPr id="20" name="Straight Arrow Connector 19"/>
            <p:cNvCxnSpPr/>
            <p:nvPr/>
          </p:nvCxnSpPr>
          <p:spPr>
            <a:xfrm rot="5400000" flipH="1" flipV="1">
              <a:off x="1636125" y="4100651"/>
              <a:ext cx="439781" cy="29826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rot="5400000">
              <a:off x="2002092" y="3712736"/>
              <a:ext cx="155448" cy="37118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22" name="TextBox 21"/>
            <p:cNvSpPr txBox="1"/>
            <p:nvPr/>
          </p:nvSpPr>
          <p:spPr>
            <a:xfrm>
              <a:off x="112592" y="4431622"/>
              <a:ext cx="2637207" cy="432170"/>
            </a:xfrm>
            <a:prstGeom prst="rect">
              <a:avLst/>
            </a:prstGeom>
            <a:noFill/>
          </p:spPr>
          <p:txBody>
            <a:bodyPr wrap="none" rtlCol="0">
              <a:spAutoFit/>
            </a:bodyPr>
            <a:lstStyle/>
            <a:p>
              <a:r>
                <a:rPr lang="en-US" sz="2770" dirty="0"/>
                <a:t>Virtual displacement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Finite Element Formulation Techniques</a:t>
            </a:r>
          </a:p>
        </p:txBody>
      </p:sp>
      <p:sp>
        <p:nvSpPr>
          <p:cNvPr id="3" name="Content Placeholder 2"/>
          <p:cNvSpPr>
            <a:spLocks noGrp="1"/>
          </p:cNvSpPr>
          <p:nvPr>
            <p:ph idx="1"/>
          </p:nvPr>
        </p:nvSpPr>
        <p:spPr/>
        <p:txBody>
          <a:bodyPr>
            <a:normAutofit/>
          </a:bodyPr>
          <a:lstStyle/>
          <a:p>
            <a:r>
              <a:rPr lang="en-US" dirty="0"/>
              <a:t>Derivation requires math</a:t>
            </a:r>
          </a:p>
          <a:p>
            <a:pPr lvl="1"/>
            <a:r>
              <a:rPr lang="en-US" dirty="0"/>
              <a:t>Lots of math.</a:t>
            </a:r>
          </a:p>
          <a:p>
            <a:pPr lvl="1"/>
            <a:r>
              <a:rPr lang="en-US" dirty="0"/>
              <a:t>There are no simple books.</a:t>
            </a:r>
          </a:p>
          <a:p>
            <a:pPr lvl="2"/>
            <a:r>
              <a:rPr lang="en-US" dirty="0"/>
              <a:t>Maybe recommend:</a:t>
            </a:r>
          </a:p>
          <a:p>
            <a:pPr lvl="3"/>
            <a:r>
              <a:rPr lang="en-US" dirty="0"/>
              <a:t>Computational Continuum Mechanics (</a:t>
            </a:r>
            <a:r>
              <a:rPr lang="en-US" dirty="0" err="1"/>
              <a:t>Shabana</a:t>
            </a:r>
            <a:r>
              <a:rPr lang="en-US" dirty="0"/>
              <a:t>, 2008)</a:t>
            </a:r>
          </a:p>
          <a:p>
            <a:pPr lvl="1"/>
            <a:endParaRPr lang="en-US" dirty="0"/>
          </a:p>
          <a:p>
            <a:r>
              <a:rPr lang="en-US" dirty="0"/>
              <a:t>A simpler derivation is shown in this document.</a:t>
            </a:r>
          </a:p>
          <a:p>
            <a:pPr lvl="1"/>
            <a:r>
              <a:rPr lang="en-US" dirty="0"/>
              <a:t>Possible to get basic understanding of FEM without a rigorous derivation.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Finite Element Mass</a:t>
            </a:r>
          </a:p>
        </p:txBody>
      </p:sp>
      <p:sp>
        <p:nvSpPr>
          <p:cNvPr id="3" name="Content Placeholder 2"/>
          <p:cNvSpPr>
            <a:spLocks noGrp="1"/>
          </p:cNvSpPr>
          <p:nvPr>
            <p:ph idx="1"/>
          </p:nvPr>
        </p:nvSpPr>
        <p:spPr>
          <a:xfrm>
            <a:off x="432487" y="1161535"/>
            <a:ext cx="11485193" cy="5421998"/>
          </a:xfrm>
        </p:spPr>
        <p:txBody>
          <a:bodyPr>
            <a:normAutofit fontScale="85000" lnSpcReduction="20000"/>
          </a:bodyPr>
          <a:lstStyle/>
          <a:p>
            <a:r>
              <a:rPr lang="en-US" dirty="0"/>
              <a:t>Various methods to formulate mass matrix.</a:t>
            </a:r>
          </a:p>
          <a:p>
            <a:pPr lvl="1"/>
            <a:r>
              <a:rPr lang="en-US" dirty="0"/>
              <a:t>Simplest is lumped mass </a:t>
            </a:r>
          </a:p>
          <a:p>
            <a:pPr lvl="2"/>
            <a:r>
              <a:rPr lang="en-US" dirty="0"/>
              <a:t>Each node gets a mass like a rigid body</a:t>
            </a:r>
          </a:p>
          <a:p>
            <a:pPr lvl="2"/>
            <a:r>
              <a:rPr lang="en-US" dirty="0"/>
              <a:t>Fast and easy to compute.</a:t>
            </a:r>
          </a:p>
          <a:p>
            <a:pPr lvl="2"/>
            <a:r>
              <a:rPr lang="en-US" dirty="0"/>
              <a:t>Reasonably accurate.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Another method: “Consistent mass”</a:t>
            </a:r>
          </a:p>
          <a:p>
            <a:pPr lvl="2"/>
            <a:r>
              <a:rPr lang="en-US" dirty="0"/>
              <a:t>Consult a text for information about this formulation.</a:t>
            </a:r>
          </a:p>
        </p:txBody>
      </p:sp>
      <p:graphicFrame>
        <p:nvGraphicFramePr>
          <p:cNvPr id="391170" name="Object 2"/>
          <p:cNvGraphicFramePr>
            <a:graphicFrameLocks noChangeAspect="1"/>
          </p:cNvGraphicFramePr>
          <p:nvPr>
            <p:extLst>
              <p:ext uri="{D42A27DB-BD31-4B8C-83A1-F6EECF244321}">
                <p14:modId xmlns:p14="http://schemas.microsoft.com/office/powerpoint/2010/main" val="3073271664"/>
              </p:ext>
            </p:extLst>
          </p:nvPr>
        </p:nvGraphicFramePr>
        <p:xfrm>
          <a:off x="7275795" y="3312634"/>
          <a:ext cx="3165679" cy="1848338"/>
        </p:xfrm>
        <a:graphic>
          <a:graphicData uri="http://schemas.openxmlformats.org/presentationml/2006/ole">
            <mc:AlternateContent xmlns:mc="http://schemas.openxmlformats.org/markup-compatibility/2006">
              <mc:Choice xmlns:v="urn:schemas-microsoft-com:vml" Requires="v">
                <p:oleObj spid="_x0000_s5128" name="Equation" r:id="rId3" imgW="1244520" imgH="723600" progId="Equation.DSMT4">
                  <p:embed/>
                </p:oleObj>
              </mc:Choice>
              <mc:Fallback>
                <p:oleObj name="Equation" r:id="rId3" imgW="1244520" imgH="723600" progId="Equation.DSMT4">
                  <p:embed/>
                  <p:pic>
                    <p:nvPicPr>
                      <p:cNvPr id="391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5795" y="3312634"/>
                        <a:ext cx="3165679" cy="184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64526409"/>
              </p:ext>
            </p:extLst>
          </p:nvPr>
        </p:nvGraphicFramePr>
        <p:xfrm>
          <a:off x="1585395" y="3296570"/>
          <a:ext cx="3358460" cy="1880467"/>
        </p:xfrm>
        <a:graphic>
          <a:graphicData uri="http://schemas.openxmlformats.org/presentationml/2006/ole">
            <mc:AlternateContent xmlns:mc="http://schemas.openxmlformats.org/markup-compatibility/2006">
              <mc:Choice xmlns:v="urn:schemas-microsoft-com:vml" Requires="v">
                <p:oleObj spid="_x0000_s5129" name="Equation" r:id="rId5" imgW="1320480" imgH="736560" progId="Equation.DSMT4">
                  <p:embed/>
                </p:oleObj>
              </mc:Choice>
              <mc:Fallback>
                <p:oleObj name="Equation" r:id="rId5" imgW="1320480" imgH="736560" progId="Equation.DSMT4">
                  <p:embed/>
                  <p:pic>
                    <p:nvPicPr>
                      <p:cNvPr id="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395" y="3296570"/>
                        <a:ext cx="3358460" cy="1880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333896" y="2910396"/>
            <a:ext cx="3050835" cy="518604"/>
          </a:xfrm>
          <a:prstGeom prst="rect">
            <a:avLst/>
          </a:prstGeom>
          <a:noFill/>
        </p:spPr>
        <p:txBody>
          <a:bodyPr wrap="none" rtlCol="0">
            <a:spAutoFit/>
          </a:bodyPr>
          <a:lstStyle/>
          <a:p>
            <a:r>
              <a:rPr lang="en-US" sz="2770" dirty="0"/>
              <a:t>System mass matrix</a:t>
            </a:r>
          </a:p>
        </p:txBody>
      </p:sp>
      <p:sp>
        <p:nvSpPr>
          <p:cNvPr id="9" name="TextBox 8"/>
          <p:cNvSpPr txBox="1"/>
          <p:nvPr/>
        </p:nvSpPr>
        <p:spPr>
          <a:xfrm>
            <a:off x="7951948" y="2910396"/>
            <a:ext cx="2863284" cy="518604"/>
          </a:xfrm>
          <a:prstGeom prst="rect">
            <a:avLst/>
          </a:prstGeom>
          <a:noFill/>
        </p:spPr>
        <p:txBody>
          <a:bodyPr wrap="none" rtlCol="0">
            <a:spAutoFit/>
          </a:bodyPr>
          <a:lstStyle/>
          <a:p>
            <a:r>
              <a:rPr lang="en-US" sz="2770" dirty="0"/>
              <a:t>Nodal mass matrix</a:t>
            </a:r>
          </a:p>
        </p:txBody>
      </p:sp>
      <p:sp>
        <p:nvSpPr>
          <p:cNvPr id="10" name="TextBox 9"/>
          <p:cNvSpPr txBox="1"/>
          <p:nvPr/>
        </p:nvSpPr>
        <p:spPr>
          <a:xfrm>
            <a:off x="3282261" y="5225192"/>
            <a:ext cx="1842171" cy="313932"/>
          </a:xfrm>
          <a:prstGeom prst="rect">
            <a:avLst/>
          </a:prstGeom>
          <a:noFill/>
        </p:spPr>
        <p:txBody>
          <a:bodyPr wrap="none" rtlCol="0">
            <a:spAutoFit/>
          </a:bodyPr>
          <a:lstStyle/>
          <a:p>
            <a:r>
              <a:rPr lang="en-US" sz="1440" i="1" dirty="0" err="1">
                <a:latin typeface="Tahoma" pitchFamily="34" charset="0"/>
                <a:ea typeface="Tahoma" pitchFamily="34" charset="0"/>
                <a:cs typeface="Tahoma" pitchFamily="34" charset="0"/>
              </a:rPr>
              <a:t>n</a:t>
            </a:r>
            <a:r>
              <a:rPr lang="en-US" sz="1440" i="1" baseline="-25000" dirty="0" err="1">
                <a:latin typeface="Tahoma" pitchFamily="34" charset="0"/>
                <a:ea typeface="Tahoma" pitchFamily="34" charset="0"/>
                <a:cs typeface="Tahoma" pitchFamily="34" charset="0"/>
              </a:rPr>
              <a:t>n</a:t>
            </a:r>
            <a:r>
              <a:rPr lang="en-US" sz="1440" dirty="0"/>
              <a:t> = Number of nodes</a:t>
            </a:r>
          </a:p>
        </p:txBody>
      </p:sp>
      <p:sp>
        <p:nvSpPr>
          <p:cNvPr id="11" name="TextBox 10"/>
          <p:cNvSpPr txBox="1"/>
          <p:nvPr/>
        </p:nvSpPr>
        <p:spPr>
          <a:xfrm>
            <a:off x="8588099" y="5251545"/>
            <a:ext cx="2795958" cy="313932"/>
          </a:xfrm>
          <a:prstGeom prst="rect">
            <a:avLst/>
          </a:prstGeom>
          <a:noFill/>
        </p:spPr>
        <p:txBody>
          <a:bodyPr wrap="none" rtlCol="0">
            <a:spAutoFit/>
          </a:bodyPr>
          <a:lstStyle/>
          <a:p>
            <a:r>
              <a:rPr lang="en-US" sz="1440" i="1" dirty="0" err="1">
                <a:latin typeface="Tahoma" pitchFamily="34" charset="0"/>
                <a:ea typeface="Tahoma" pitchFamily="34" charset="0"/>
                <a:cs typeface="Tahoma" pitchFamily="34" charset="0"/>
              </a:rPr>
              <a:t>n</a:t>
            </a:r>
            <a:r>
              <a:rPr lang="en-US" sz="1440" i="1" baseline="-25000" dirty="0" err="1">
                <a:latin typeface="Tahoma" pitchFamily="34" charset="0"/>
                <a:ea typeface="Tahoma" pitchFamily="34" charset="0"/>
                <a:cs typeface="Tahoma" pitchFamily="34" charset="0"/>
              </a:rPr>
              <a:t>nc</a:t>
            </a:r>
            <a:r>
              <a:rPr lang="en-US" sz="1440" dirty="0"/>
              <a:t> = Number of nodal coordinates</a:t>
            </a:r>
          </a:p>
        </p:txBody>
      </p:sp>
      <p:cxnSp>
        <p:nvCxnSpPr>
          <p:cNvPr id="12" name="Straight Arrow Connector 11"/>
          <p:cNvCxnSpPr/>
          <p:nvPr/>
        </p:nvCxnSpPr>
        <p:spPr>
          <a:xfrm flipV="1">
            <a:off x="3611445" y="5060601"/>
            <a:ext cx="854310" cy="24296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98567" y="5094564"/>
            <a:ext cx="854310" cy="242969"/>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MBD Spring Force Formulation</a:t>
            </a:r>
          </a:p>
        </p:txBody>
      </p:sp>
      <p:sp>
        <p:nvSpPr>
          <p:cNvPr id="3" name="Content Placeholder 2"/>
          <p:cNvSpPr>
            <a:spLocks noGrp="1"/>
          </p:cNvSpPr>
          <p:nvPr>
            <p:ph idx="1"/>
          </p:nvPr>
        </p:nvSpPr>
        <p:spPr/>
        <p:txBody>
          <a:bodyPr>
            <a:normAutofit/>
          </a:bodyPr>
          <a:lstStyle/>
          <a:p>
            <a:r>
              <a:rPr lang="en-US" dirty="0"/>
              <a:t>A finite element’s force is like a spring’s force.</a:t>
            </a:r>
          </a:p>
          <a:p>
            <a:pPr lvl="1"/>
            <a:r>
              <a:rPr lang="en-US" dirty="0"/>
              <a:t>First, recall the MBD spring force formulation from Part 1:</a:t>
            </a:r>
          </a:p>
          <a:p>
            <a:pPr lvl="2"/>
            <a:endParaRPr lang="en-US" dirty="0"/>
          </a:p>
          <a:p>
            <a:pPr lvl="2"/>
            <a:endParaRPr lang="en-US" dirty="0"/>
          </a:p>
          <a:p>
            <a:pPr lvl="2"/>
            <a:endParaRPr lang="en-US" dirty="0"/>
          </a:p>
          <a:p>
            <a:pPr lvl="2"/>
            <a:endParaRPr lang="en-US" dirty="0"/>
          </a:p>
          <a:p>
            <a:pPr lvl="2"/>
            <a:endParaRPr lang="en-US" dirty="0"/>
          </a:p>
        </p:txBody>
      </p:sp>
      <p:graphicFrame>
        <p:nvGraphicFramePr>
          <p:cNvPr id="313346" name="Object 2"/>
          <p:cNvGraphicFramePr>
            <a:graphicFrameLocks noChangeAspect="1"/>
          </p:cNvGraphicFramePr>
          <p:nvPr/>
        </p:nvGraphicFramePr>
        <p:xfrm>
          <a:off x="5337810" y="4002406"/>
          <a:ext cx="1811656" cy="628650"/>
        </p:xfrm>
        <a:graphic>
          <a:graphicData uri="http://schemas.openxmlformats.org/presentationml/2006/ole">
            <mc:AlternateContent xmlns:mc="http://schemas.openxmlformats.org/markup-compatibility/2006">
              <mc:Choice xmlns:v="urn:schemas-microsoft-com:vml" Requires="v">
                <p:oleObj spid="_x0000_s6148" name="Equation" r:id="rId3" imgW="622080" imgH="215640" progId="Equation.DSMT4">
                  <p:embed/>
                </p:oleObj>
              </mc:Choice>
              <mc:Fallback>
                <p:oleObj name="Equation" r:id="rId3" imgW="622080" imgH="215640" progId="Equation.DSMT4">
                  <p:embed/>
                  <p:pic>
                    <p:nvPicPr>
                      <p:cNvPr id="3133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7810" y="4002406"/>
                        <a:ext cx="1811656"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447128" y="3529312"/>
            <a:ext cx="2050561" cy="518604"/>
          </a:xfrm>
          <a:prstGeom prst="rect">
            <a:avLst/>
          </a:prstGeom>
          <a:noFill/>
        </p:spPr>
        <p:txBody>
          <a:bodyPr wrap="none" rtlCol="0">
            <a:spAutoFit/>
          </a:bodyPr>
          <a:lstStyle/>
          <a:p>
            <a:r>
              <a:rPr lang="en-US" sz="2770" dirty="0"/>
              <a:t>Gap function</a:t>
            </a:r>
          </a:p>
        </p:txBody>
      </p:sp>
      <p:sp>
        <p:nvSpPr>
          <p:cNvPr id="8" name="TextBox 7"/>
          <p:cNvSpPr txBox="1"/>
          <p:nvPr/>
        </p:nvSpPr>
        <p:spPr>
          <a:xfrm>
            <a:off x="6139672" y="5030564"/>
            <a:ext cx="4538422" cy="518604"/>
          </a:xfrm>
          <a:prstGeom prst="rect">
            <a:avLst/>
          </a:prstGeom>
          <a:noFill/>
        </p:spPr>
        <p:txBody>
          <a:bodyPr wrap="none" rtlCol="0">
            <a:spAutoFit/>
          </a:bodyPr>
          <a:lstStyle/>
          <a:p>
            <a:r>
              <a:rPr lang="en-US" sz="2770" dirty="0"/>
              <a:t>Matrix of stiffness coefficients</a:t>
            </a:r>
          </a:p>
        </p:txBody>
      </p:sp>
      <p:sp>
        <p:nvSpPr>
          <p:cNvPr id="9" name="TextBox 8"/>
          <p:cNvSpPr txBox="1"/>
          <p:nvPr/>
        </p:nvSpPr>
        <p:spPr>
          <a:xfrm>
            <a:off x="1325880" y="5488934"/>
            <a:ext cx="6121248" cy="944874"/>
          </a:xfrm>
          <a:prstGeom prst="rect">
            <a:avLst/>
          </a:prstGeom>
          <a:noFill/>
        </p:spPr>
        <p:txBody>
          <a:bodyPr wrap="square" rtlCol="0">
            <a:spAutoFit/>
          </a:bodyPr>
          <a:lstStyle/>
          <a:p>
            <a:r>
              <a:rPr lang="en-US" sz="2770" dirty="0"/>
              <a:t>Multiply by derivative of gap function to transform element force into body forces</a:t>
            </a:r>
          </a:p>
        </p:txBody>
      </p:sp>
      <p:cxnSp>
        <p:nvCxnSpPr>
          <p:cNvPr id="11" name="Straight Arrow Connector 10"/>
          <p:cNvCxnSpPr/>
          <p:nvPr/>
        </p:nvCxnSpPr>
        <p:spPr>
          <a:xfrm rot="10800000" flipV="1">
            <a:off x="7078643" y="3873235"/>
            <a:ext cx="466751" cy="31935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6546379" y="4708479"/>
            <a:ext cx="458564" cy="8188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136571" y="4454630"/>
            <a:ext cx="1877542" cy="114149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25032" y="2655854"/>
            <a:ext cx="3606757" cy="518604"/>
          </a:xfrm>
          <a:prstGeom prst="rect">
            <a:avLst/>
          </a:prstGeom>
          <a:noFill/>
        </p:spPr>
        <p:txBody>
          <a:bodyPr wrap="none" rtlCol="0">
            <a:spAutoFit/>
          </a:bodyPr>
          <a:lstStyle/>
          <a:p>
            <a:r>
              <a:rPr lang="en-US" sz="2770" dirty="0"/>
              <a:t>Element’s internal force</a:t>
            </a:r>
          </a:p>
        </p:txBody>
      </p:sp>
      <p:cxnSp>
        <p:nvCxnSpPr>
          <p:cNvPr id="22" name="Straight Arrow Connector 21"/>
          <p:cNvCxnSpPr/>
          <p:nvPr/>
        </p:nvCxnSpPr>
        <p:spPr>
          <a:xfrm rot="16200000" flipH="1">
            <a:off x="6435090" y="3333750"/>
            <a:ext cx="617220" cy="533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rot="16200000">
            <a:off x="6690612" y="3674124"/>
            <a:ext cx="186538" cy="445420"/>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pic>
        <p:nvPicPr>
          <p:cNvPr id="18" name="Picture 17" descr="Spring big Connected Bodies.png"/>
          <p:cNvPicPr>
            <a:picLocks noChangeAspect="1"/>
          </p:cNvPicPr>
          <p:nvPr/>
        </p:nvPicPr>
        <p:blipFill>
          <a:blip r:embed="rId5" cstate="print"/>
          <a:stretch>
            <a:fillRect/>
          </a:stretch>
        </p:blipFill>
        <p:spPr>
          <a:xfrm>
            <a:off x="965524" y="2344002"/>
            <a:ext cx="3332376" cy="31276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Finite Element Force Formulation</a:t>
            </a:r>
          </a:p>
        </p:txBody>
      </p:sp>
      <p:sp>
        <p:nvSpPr>
          <p:cNvPr id="3" name="Content Placeholder 2"/>
          <p:cNvSpPr>
            <a:spLocks noGrp="1"/>
          </p:cNvSpPr>
          <p:nvPr>
            <p:ph idx="1"/>
          </p:nvPr>
        </p:nvSpPr>
        <p:spPr/>
        <p:txBody>
          <a:bodyPr>
            <a:normAutofit/>
          </a:bodyPr>
          <a:lstStyle/>
          <a:p>
            <a:r>
              <a:rPr lang="en-US" dirty="0"/>
              <a:t>A finite element’s force is like a spring’s force.</a:t>
            </a:r>
          </a:p>
          <a:p>
            <a:pPr lvl="1"/>
            <a:r>
              <a:rPr lang="en-US" dirty="0"/>
              <a:t>The FE elastic force formulation is very similar</a:t>
            </a:r>
          </a:p>
          <a:p>
            <a:pPr lvl="2"/>
            <a:r>
              <a:rPr lang="en-US" dirty="0"/>
              <a:t>But it uses an integration over the volume of the element.</a:t>
            </a:r>
          </a:p>
          <a:p>
            <a:pPr lvl="2"/>
            <a:r>
              <a:rPr lang="en-US" dirty="0"/>
              <a:t>(for a linear elastic material)</a:t>
            </a:r>
          </a:p>
          <a:p>
            <a:pPr lvl="2"/>
            <a:endParaRPr lang="en-US" dirty="0"/>
          </a:p>
        </p:txBody>
      </p:sp>
      <p:graphicFrame>
        <p:nvGraphicFramePr>
          <p:cNvPr id="314371" name="Object 3"/>
          <p:cNvGraphicFramePr>
            <a:graphicFrameLocks noChangeAspect="1"/>
          </p:cNvGraphicFramePr>
          <p:nvPr/>
        </p:nvGraphicFramePr>
        <p:xfrm>
          <a:off x="4973956" y="4295776"/>
          <a:ext cx="2366010" cy="741044"/>
        </p:xfrm>
        <a:graphic>
          <a:graphicData uri="http://schemas.openxmlformats.org/presentationml/2006/ole">
            <mc:AlternateContent xmlns:mc="http://schemas.openxmlformats.org/markup-compatibility/2006">
              <mc:Choice xmlns:v="urn:schemas-microsoft-com:vml" Requires="v">
                <p:oleObj spid="_x0000_s7172" name="Equation" r:id="rId3" imgW="812520" imgH="253800" progId="Equation.DSMT4">
                  <p:embed/>
                </p:oleObj>
              </mc:Choice>
              <mc:Fallback>
                <p:oleObj name="Equation" r:id="rId3" imgW="812520" imgH="253800" progId="Equation.DSMT4">
                  <p:embed/>
                  <p:pic>
                    <p:nvPicPr>
                      <p:cNvPr id="3143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956" y="4295776"/>
                        <a:ext cx="2366010" cy="74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7049212" y="3768060"/>
            <a:ext cx="4934364" cy="518604"/>
          </a:xfrm>
          <a:prstGeom prst="rect">
            <a:avLst/>
          </a:prstGeom>
          <a:noFill/>
        </p:spPr>
        <p:txBody>
          <a:bodyPr wrap="none" rtlCol="0">
            <a:spAutoFit/>
          </a:bodyPr>
          <a:lstStyle/>
          <a:p>
            <a:r>
              <a:rPr lang="en-US" sz="2770" dirty="0"/>
              <a:t>strain (change of shape) function</a:t>
            </a:r>
          </a:p>
        </p:txBody>
      </p:sp>
      <p:sp>
        <p:nvSpPr>
          <p:cNvPr id="16" name="TextBox 15"/>
          <p:cNvSpPr txBox="1"/>
          <p:nvPr/>
        </p:nvSpPr>
        <p:spPr>
          <a:xfrm>
            <a:off x="6139672" y="5438125"/>
            <a:ext cx="4514890" cy="518604"/>
          </a:xfrm>
          <a:prstGeom prst="rect">
            <a:avLst/>
          </a:prstGeom>
          <a:noFill/>
        </p:spPr>
        <p:txBody>
          <a:bodyPr wrap="none" rtlCol="0">
            <a:spAutoFit/>
          </a:bodyPr>
          <a:lstStyle/>
          <a:p>
            <a:r>
              <a:rPr lang="en-US" sz="2770" dirty="0"/>
              <a:t>Matrix of stiffness coefficients</a:t>
            </a:r>
          </a:p>
        </p:txBody>
      </p:sp>
      <p:sp>
        <p:nvSpPr>
          <p:cNvPr id="18" name="TextBox 17"/>
          <p:cNvSpPr txBox="1"/>
          <p:nvPr/>
        </p:nvSpPr>
        <p:spPr>
          <a:xfrm>
            <a:off x="1005840" y="5725995"/>
            <a:ext cx="5364480" cy="944874"/>
          </a:xfrm>
          <a:prstGeom prst="rect">
            <a:avLst/>
          </a:prstGeom>
          <a:noFill/>
        </p:spPr>
        <p:txBody>
          <a:bodyPr wrap="square" rtlCol="0">
            <a:spAutoFit/>
          </a:bodyPr>
          <a:lstStyle/>
          <a:p>
            <a:r>
              <a:rPr lang="en-US" sz="2770" dirty="0"/>
              <a:t>Multiply by derivative of strain to transform stress into nodal forces</a:t>
            </a:r>
          </a:p>
        </p:txBody>
      </p:sp>
      <p:cxnSp>
        <p:nvCxnSpPr>
          <p:cNvPr id="19" name="Straight Arrow Connector 18"/>
          <p:cNvCxnSpPr/>
          <p:nvPr/>
        </p:nvCxnSpPr>
        <p:spPr>
          <a:xfrm rot="5400000">
            <a:off x="6863443" y="4185907"/>
            <a:ext cx="436518" cy="36785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V="1">
            <a:off x="6465979" y="5035638"/>
            <a:ext cx="517237" cy="1840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5196840" y="4890734"/>
            <a:ext cx="907001" cy="91570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03134" y="3063415"/>
            <a:ext cx="3728906" cy="518604"/>
          </a:xfrm>
          <a:prstGeom prst="rect">
            <a:avLst/>
          </a:prstGeom>
          <a:noFill/>
        </p:spPr>
        <p:txBody>
          <a:bodyPr wrap="none" rtlCol="0">
            <a:spAutoFit/>
          </a:bodyPr>
          <a:lstStyle/>
          <a:p>
            <a:r>
              <a:rPr lang="en-US" sz="2770" dirty="0"/>
              <a:t>Element’s internal stress</a:t>
            </a:r>
          </a:p>
        </p:txBody>
      </p:sp>
      <p:cxnSp>
        <p:nvCxnSpPr>
          <p:cNvPr id="23" name="Straight Arrow Connector 22"/>
          <p:cNvCxnSpPr/>
          <p:nvPr/>
        </p:nvCxnSpPr>
        <p:spPr>
          <a:xfrm rot="5400000">
            <a:off x="6570186" y="3656295"/>
            <a:ext cx="619176" cy="21946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rot="16200000">
            <a:off x="6654336" y="4117963"/>
            <a:ext cx="186538" cy="372864"/>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pic>
        <p:nvPicPr>
          <p:cNvPr id="17" name="Picture 16" descr="Element as spring.png"/>
          <p:cNvPicPr>
            <a:picLocks noChangeAspect="1"/>
          </p:cNvPicPr>
          <p:nvPr/>
        </p:nvPicPr>
        <p:blipFill>
          <a:blip r:embed="rId5"/>
          <a:stretch>
            <a:fillRect/>
          </a:stretch>
        </p:blipFill>
        <p:spPr>
          <a:xfrm>
            <a:off x="1731420" y="3558631"/>
            <a:ext cx="1622406" cy="16224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and Finite Element Force Similarities</a:t>
            </a:r>
          </a:p>
        </p:txBody>
      </p:sp>
      <p:sp>
        <p:nvSpPr>
          <p:cNvPr id="3" name="Content Placeholder 2"/>
          <p:cNvSpPr>
            <a:spLocks noGrp="1"/>
          </p:cNvSpPr>
          <p:nvPr>
            <p:ph idx="1"/>
          </p:nvPr>
        </p:nvSpPr>
        <p:spPr/>
        <p:txBody>
          <a:bodyPr/>
          <a:lstStyle/>
          <a:p>
            <a:r>
              <a:rPr lang="en-US" dirty="0"/>
              <a:t>MBD and FE forces</a:t>
            </a:r>
          </a:p>
          <a:p>
            <a:pPr lvl="1"/>
            <a:r>
              <a:rPr lang="en-US" dirty="0"/>
              <a:t>Many of the force formulations are very similar in dynamics.</a:t>
            </a:r>
          </a:p>
          <a:p>
            <a:pPr lvl="2"/>
            <a:r>
              <a:rPr lang="en-US" dirty="0"/>
              <a:t>Spring elastic forces</a:t>
            </a:r>
          </a:p>
          <a:p>
            <a:pPr lvl="2"/>
            <a:r>
              <a:rPr lang="en-US" dirty="0"/>
              <a:t>Constraint forces</a:t>
            </a:r>
          </a:p>
          <a:p>
            <a:pPr lvl="2"/>
            <a:r>
              <a:rPr lang="en-US" dirty="0"/>
              <a:t>Finite element elastic forces</a:t>
            </a:r>
          </a:p>
        </p:txBody>
      </p:sp>
      <p:graphicFrame>
        <p:nvGraphicFramePr>
          <p:cNvPr id="323585" name="Object 1"/>
          <p:cNvGraphicFramePr>
            <a:graphicFrameLocks noChangeAspect="1"/>
          </p:cNvGraphicFramePr>
          <p:nvPr/>
        </p:nvGraphicFramePr>
        <p:xfrm>
          <a:off x="2286927" y="4413125"/>
          <a:ext cx="1811654" cy="628650"/>
        </p:xfrm>
        <a:graphic>
          <a:graphicData uri="http://schemas.openxmlformats.org/presentationml/2006/ole">
            <mc:AlternateContent xmlns:mc="http://schemas.openxmlformats.org/markup-compatibility/2006">
              <mc:Choice xmlns:v="urn:schemas-microsoft-com:vml" Requires="v">
                <p:oleObj spid="_x0000_s8200" name="Equation" r:id="rId3" imgW="622080" imgH="215640" progId="Equation.DSMT4">
                  <p:embed/>
                </p:oleObj>
              </mc:Choice>
              <mc:Fallback>
                <p:oleObj name="Equation" r:id="rId3" imgW="622080" imgH="215640" progId="Equation.DSMT4">
                  <p:embed/>
                  <p:pic>
                    <p:nvPicPr>
                      <p:cNvPr id="32358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927" y="4413125"/>
                        <a:ext cx="1811654"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586" name="Object 2"/>
          <p:cNvGraphicFramePr>
            <a:graphicFrameLocks noChangeAspect="1"/>
          </p:cNvGraphicFramePr>
          <p:nvPr/>
        </p:nvGraphicFramePr>
        <p:xfrm>
          <a:off x="7715089" y="4413126"/>
          <a:ext cx="2366010" cy="741044"/>
        </p:xfrm>
        <a:graphic>
          <a:graphicData uri="http://schemas.openxmlformats.org/presentationml/2006/ole">
            <mc:AlternateContent xmlns:mc="http://schemas.openxmlformats.org/markup-compatibility/2006">
              <mc:Choice xmlns:v="urn:schemas-microsoft-com:vml" Requires="v">
                <p:oleObj spid="_x0000_s8201" name="Equation" r:id="rId5" imgW="812520" imgH="253800" progId="Equation.DSMT4">
                  <p:embed/>
                </p:oleObj>
              </mc:Choice>
              <mc:Fallback>
                <p:oleObj name="Equation" r:id="rId5" imgW="812520" imgH="253800" progId="Equation.DSMT4">
                  <p:embed/>
                  <p:pic>
                    <p:nvPicPr>
                      <p:cNvPr id="32358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089" y="4413126"/>
                        <a:ext cx="2366010" cy="74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326060" y="3995928"/>
            <a:ext cx="1906484" cy="518604"/>
          </a:xfrm>
          <a:prstGeom prst="rect">
            <a:avLst/>
          </a:prstGeom>
          <a:noFill/>
        </p:spPr>
        <p:txBody>
          <a:bodyPr wrap="none" rtlCol="0">
            <a:spAutoFit/>
          </a:bodyPr>
          <a:lstStyle/>
          <a:p>
            <a:r>
              <a:rPr lang="en-US" sz="2770" dirty="0"/>
              <a:t>Spring force</a:t>
            </a:r>
          </a:p>
        </p:txBody>
      </p:sp>
      <p:sp>
        <p:nvSpPr>
          <p:cNvPr id="8" name="TextBox 7"/>
          <p:cNvSpPr txBox="1"/>
          <p:nvPr/>
        </p:nvSpPr>
        <p:spPr>
          <a:xfrm>
            <a:off x="7705346" y="3995928"/>
            <a:ext cx="3098925" cy="518604"/>
          </a:xfrm>
          <a:prstGeom prst="rect">
            <a:avLst/>
          </a:prstGeom>
          <a:noFill/>
        </p:spPr>
        <p:txBody>
          <a:bodyPr wrap="none" rtlCol="0">
            <a:spAutoFit/>
          </a:bodyPr>
          <a:lstStyle/>
          <a:p>
            <a:r>
              <a:rPr lang="en-US" sz="2770" dirty="0"/>
              <a:t>Finite element force</a:t>
            </a:r>
          </a:p>
        </p:txBody>
      </p:sp>
      <p:graphicFrame>
        <p:nvGraphicFramePr>
          <p:cNvPr id="9" name="Object 1"/>
          <p:cNvGraphicFramePr>
            <a:graphicFrameLocks noChangeAspect="1"/>
          </p:cNvGraphicFramePr>
          <p:nvPr/>
        </p:nvGraphicFramePr>
        <p:xfrm>
          <a:off x="5185791" y="4413125"/>
          <a:ext cx="1442086" cy="1110614"/>
        </p:xfrm>
        <a:graphic>
          <a:graphicData uri="http://schemas.openxmlformats.org/presentationml/2006/ole">
            <mc:AlternateContent xmlns:mc="http://schemas.openxmlformats.org/markup-compatibility/2006">
              <mc:Choice xmlns:v="urn:schemas-microsoft-com:vml" Requires="v">
                <p:oleObj spid="_x0000_s8202" name="Equation" r:id="rId7" imgW="495000" imgH="380880" progId="Equation.DSMT4">
                  <p:embed/>
                </p:oleObj>
              </mc:Choice>
              <mc:Fallback>
                <p:oleObj name="Equation" r:id="rId7" imgW="495000" imgH="380880" progId="Equation.DSMT4">
                  <p:embed/>
                  <p:pic>
                    <p:nvPicPr>
                      <p:cNvPr id="9"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791" y="4413125"/>
                        <a:ext cx="1442086" cy="1110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922956" y="3995928"/>
            <a:ext cx="2512226" cy="518604"/>
          </a:xfrm>
          <a:prstGeom prst="rect">
            <a:avLst/>
          </a:prstGeom>
          <a:noFill/>
        </p:spPr>
        <p:txBody>
          <a:bodyPr wrap="none" rtlCol="0">
            <a:spAutoFit/>
          </a:bodyPr>
          <a:lstStyle/>
          <a:p>
            <a:r>
              <a:rPr lang="en-US" sz="2770" dirty="0"/>
              <a:t>Constraint 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a:t>
            </a:r>
          </a:p>
        </p:txBody>
      </p:sp>
      <p:sp>
        <p:nvSpPr>
          <p:cNvPr id="3" name="Content Placeholder 2"/>
          <p:cNvSpPr>
            <a:spLocks noGrp="1"/>
          </p:cNvSpPr>
          <p:nvPr>
            <p:ph idx="1"/>
          </p:nvPr>
        </p:nvSpPr>
        <p:spPr/>
        <p:txBody>
          <a:bodyPr/>
          <a:lstStyle/>
          <a:p>
            <a:r>
              <a:rPr lang="en-US" dirty="0"/>
              <a:t>Goal</a:t>
            </a:r>
          </a:p>
          <a:p>
            <a:pPr lvl="1"/>
            <a:r>
              <a:rPr lang="en-US" dirty="0"/>
              <a:t>Introduce the mathematics of Multibody Dynamics</a:t>
            </a:r>
          </a:p>
          <a:p>
            <a:endParaRPr lang="en-US" dirty="0"/>
          </a:p>
          <a:p>
            <a:r>
              <a:rPr lang="en-US" dirty="0"/>
              <a:t>3 Parts:</a:t>
            </a:r>
          </a:p>
          <a:p>
            <a:pPr lvl="1"/>
            <a:r>
              <a:rPr lang="en-US" dirty="0"/>
              <a:t>MBD Equations of Motion</a:t>
            </a:r>
          </a:p>
          <a:p>
            <a:pPr lvl="1"/>
            <a:r>
              <a:rPr lang="en-US" dirty="0"/>
              <a:t>Solving the Equation of Motion</a:t>
            </a:r>
          </a:p>
          <a:p>
            <a:pPr lvl="1"/>
            <a:r>
              <a:rPr lang="en-US" dirty="0"/>
              <a:t>Special Features</a:t>
            </a:r>
          </a:p>
          <a:p>
            <a:pPr lvl="2"/>
            <a:r>
              <a:rPr lang="en-US" dirty="0"/>
              <a:t>Flexible bodies</a:t>
            </a:r>
          </a:p>
          <a:p>
            <a:pPr lvl="2"/>
            <a:r>
              <a:rPr lang="en-US" dirty="0"/>
              <a:t>Contact</a:t>
            </a:r>
          </a:p>
          <a:p>
            <a:pPr lvl="2"/>
            <a:endParaRPr lang="en-US"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127159E7-1888-4424-A273-79E90970EA3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 Energy and Force</a:t>
            </a:r>
          </a:p>
        </p:txBody>
      </p:sp>
      <p:sp>
        <p:nvSpPr>
          <p:cNvPr id="3" name="Content Placeholder 2"/>
          <p:cNvSpPr>
            <a:spLocks noGrp="1"/>
          </p:cNvSpPr>
          <p:nvPr>
            <p:ph idx="1"/>
          </p:nvPr>
        </p:nvSpPr>
        <p:spPr/>
        <p:txBody>
          <a:bodyPr/>
          <a:lstStyle/>
          <a:p>
            <a:r>
              <a:rPr lang="en-US" dirty="0"/>
              <a:t>The forces are related to energy.</a:t>
            </a:r>
          </a:p>
          <a:p>
            <a:pPr lvl="1"/>
            <a:r>
              <a:rPr lang="en-US" dirty="0"/>
              <a:t>Spring energy:				Spring force:</a:t>
            </a:r>
          </a:p>
          <a:p>
            <a:pPr lvl="1"/>
            <a:endParaRPr lang="en-US" dirty="0"/>
          </a:p>
          <a:p>
            <a:pPr lvl="1"/>
            <a:endParaRPr lang="en-US" dirty="0"/>
          </a:p>
          <a:p>
            <a:pPr lvl="1"/>
            <a:endParaRPr lang="en-US" dirty="0"/>
          </a:p>
          <a:p>
            <a:pPr lvl="1"/>
            <a:endParaRPr lang="en-US" dirty="0"/>
          </a:p>
          <a:p>
            <a:pPr lvl="1"/>
            <a:r>
              <a:rPr lang="en-US" dirty="0"/>
              <a:t>FE energy:				FE force:</a:t>
            </a:r>
          </a:p>
          <a:p>
            <a:pPr lvl="2"/>
            <a:r>
              <a:rPr lang="en-US" dirty="0"/>
              <a:t>(for linear elastic materials)</a:t>
            </a:r>
          </a:p>
        </p:txBody>
      </p:sp>
      <p:graphicFrame>
        <p:nvGraphicFramePr>
          <p:cNvPr id="317442" name="Object 2"/>
          <p:cNvGraphicFramePr>
            <a:graphicFrameLocks noChangeAspect="1"/>
          </p:cNvGraphicFramePr>
          <p:nvPr>
            <p:extLst>
              <p:ext uri="{D42A27DB-BD31-4B8C-83A1-F6EECF244321}">
                <p14:modId xmlns:p14="http://schemas.microsoft.com/office/powerpoint/2010/main" val="2600343793"/>
              </p:ext>
            </p:extLst>
          </p:nvPr>
        </p:nvGraphicFramePr>
        <p:xfrm>
          <a:off x="2135724" y="2292943"/>
          <a:ext cx="1922144" cy="925830"/>
        </p:xfrm>
        <a:graphic>
          <a:graphicData uri="http://schemas.openxmlformats.org/presentationml/2006/ole">
            <mc:AlternateContent xmlns:mc="http://schemas.openxmlformats.org/markup-compatibility/2006">
              <mc:Choice xmlns:v="urn:schemas-microsoft-com:vml" Requires="v">
                <p:oleObj spid="_x0000_s9226" name="Equation" r:id="rId3" imgW="660240" imgH="317160" progId="Equation.DSMT4">
                  <p:embed/>
                </p:oleObj>
              </mc:Choice>
              <mc:Fallback>
                <p:oleObj name="Equation" r:id="rId3" imgW="660240" imgH="317160" progId="Equation.DSMT4">
                  <p:embed/>
                  <p:pic>
                    <p:nvPicPr>
                      <p:cNvPr id="3174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724" y="2292943"/>
                        <a:ext cx="1922144" cy="925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44" name="Object 4"/>
          <p:cNvGraphicFramePr>
            <a:graphicFrameLocks noChangeAspect="1"/>
          </p:cNvGraphicFramePr>
          <p:nvPr>
            <p:extLst>
              <p:ext uri="{D42A27DB-BD31-4B8C-83A1-F6EECF244321}">
                <p14:modId xmlns:p14="http://schemas.microsoft.com/office/powerpoint/2010/main" val="4197959142"/>
              </p:ext>
            </p:extLst>
          </p:nvPr>
        </p:nvGraphicFramePr>
        <p:xfrm>
          <a:off x="7482840" y="2428741"/>
          <a:ext cx="2659380" cy="628650"/>
        </p:xfrm>
        <a:graphic>
          <a:graphicData uri="http://schemas.openxmlformats.org/presentationml/2006/ole">
            <mc:AlternateContent xmlns:mc="http://schemas.openxmlformats.org/markup-compatibility/2006">
              <mc:Choice xmlns:v="urn:schemas-microsoft-com:vml" Requires="v">
                <p:oleObj spid="_x0000_s9227" name="Equation" r:id="rId5" imgW="914400" imgH="215640" progId="Equation.DSMT4">
                  <p:embed/>
                </p:oleObj>
              </mc:Choice>
              <mc:Fallback>
                <p:oleObj name="Equation" r:id="rId5" imgW="914400" imgH="215640" progId="Equation.DSMT4">
                  <p:embed/>
                  <p:pic>
                    <p:nvPicPr>
                      <p:cNvPr id="3174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2840" y="2428741"/>
                        <a:ext cx="265938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45" name="Object 5"/>
          <p:cNvGraphicFramePr>
            <a:graphicFrameLocks noChangeAspect="1"/>
          </p:cNvGraphicFramePr>
          <p:nvPr>
            <p:extLst>
              <p:ext uri="{D42A27DB-BD31-4B8C-83A1-F6EECF244321}">
                <p14:modId xmlns:p14="http://schemas.microsoft.com/office/powerpoint/2010/main" val="2135296717"/>
              </p:ext>
            </p:extLst>
          </p:nvPr>
        </p:nvGraphicFramePr>
        <p:xfrm>
          <a:off x="2127505" y="5263490"/>
          <a:ext cx="2442210" cy="925830"/>
        </p:xfrm>
        <a:graphic>
          <a:graphicData uri="http://schemas.openxmlformats.org/presentationml/2006/ole">
            <mc:AlternateContent xmlns:mc="http://schemas.openxmlformats.org/markup-compatibility/2006">
              <mc:Choice xmlns:v="urn:schemas-microsoft-com:vml" Requires="v">
                <p:oleObj spid="_x0000_s9228" name="Equation" r:id="rId7" imgW="838080" imgH="317160" progId="Equation.DSMT4">
                  <p:embed/>
                </p:oleObj>
              </mc:Choice>
              <mc:Fallback>
                <p:oleObj name="Equation" r:id="rId7" imgW="838080" imgH="317160" progId="Equation.DSMT4">
                  <p:embed/>
                  <p:pic>
                    <p:nvPicPr>
                      <p:cNvPr id="31744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7505" y="5263490"/>
                        <a:ext cx="2442210" cy="925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46" name="Object 6"/>
          <p:cNvGraphicFramePr>
            <a:graphicFrameLocks noChangeAspect="1"/>
          </p:cNvGraphicFramePr>
          <p:nvPr>
            <p:extLst>
              <p:ext uri="{D42A27DB-BD31-4B8C-83A1-F6EECF244321}">
                <p14:modId xmlns:p14="http://schemas.microsoft.com/office/powerpoint/2010/main" val="2099135932"/>
              </p:ext>
            </p:extLst>
          </p:nvPr>
        </p:nvGraphicFramePr>
        <p:xfrm>
          <a:off x="7503796" y="5288146"/>
          <a:ext cx="3251834" cy="741044"/>
        </p:xfrm>
        <a:graphic>
          <a:graphicData uri="http://schemas.openxmlformats.org/presentationml/2006/ole">
            <mc:AlternateContent xmlns:mc="http://schemas.openxmlformats.org/markup-compatibility/2006">
              <mc:Choice xmlns:v="urn:schemas-microsoft-com:vml" Requires="v">
                <p:oleObj spid="_x0000_s9229" name="Equation" r:id="rId9" imgW="1117440" imgH="253800" progId="Equation.DSMT4">
                  <p:embed/>
                </p:oleObj>
              </mc:Choice>
              <mc:Fallback>
                <p:oleObj name="Equation" r:id="rId9" imgW="1117440" imgH="253800" progId="Equation.DSMT4">
                  <p:embed/>
                  <p:pic>
                    <p:nvPicPr>
                      <p:cNvPr id="31744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3796" y="5288146"/>
                        <a:ext cx="3251834" cy="74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Energy vs. Energy Density</a:t>
            </a:r>
          </a:p>
        </p:txBody>
      </p:sp>
      <p:sp>
        <p:nvSpPr>
          <p:cNvPr id="3" name="Content Placeholder 2"/>
          <p:cNvSpPr>
            <a:spLocks noGrp="1"/>
          </p:cNvSpPr>
          <p:nvPr>
            <p:ph idx="1"/>
          </p:nvPr>
        </p:nvSpPr>
        <p:spPr/>
        <p:txBody>
          <a:bodyPr/>
          <a:lstStyle/>
          <a:p>
            <a:r>
              <a:rPr lang="en-US" dirty="0"/>
              <a:t>One difference between spring energy and finite element energy</a:t>
            </a:r>
          </a:p>
          <a:p>
            <a:pPr lvl="1"/>
            <a:r>
              <a:rPr lang="en-US" dirty="0"/>
              <a:t>The spring formulation uses energy.</a:t>
            </a:r>
          </a:p>
          <a:p>
            <a:pPr lvl="1"/>
            <a:r>
              <a:rPr lang="en-US" dirty="0"/>
              <a:t>The FE formulation uses energy density.</a:t>
            </a:r>
          </a:p>
        </p:txBody>
      </p:sp>
      <p:graphicFrame>
        <p:nvGraphicFramePr>
          <p:cNvPr id="420868" name="Object 4"/>
          <p:cNvGraphicFramePr>
            <a:graphicFrameLocks noChangeAspect="1"/>
          </p:cNvGraphicFramePr>
          <p:nvPr>
            <p:extLst>
              <p:ext uri="{D42A27DB-BD31-4B8C-83A1-F6EECF244321}">
                <p14:modId xmlns:p14="http://schemas.microsoft.com/office/powerpoint/2010/main" val="1408849362"/>
              </p:ext>
            </p:extLst>
          </p:nvPr>
        </p:nvGraphicFramePr>
        <p:xfrm>
          <a:off x="2422111" y="4840606"/>
          <a:ext cx="1922144" cy="925830"/>
        </p:xfrm>
        <a:graphic>
          <a:graphicData uri="http://schemas.openxmlformats.org/presentationml/2006/ole">
            <mc:AlternateContent xmlns:mc="http://schemas.openxmlformats.org/markup-compatibility/2006">
              <mc:Choice xmlns:v="urn:schemas-microsoft-com:vml" Requires="v">
                <p:oleObj spid="_x0000_s10248" name="Equation" r:id="rId3" imgW="660240" imgH="317160" progId="Equation.DSMT4">
                  <p:embed/>
                </p:oleObj>
              </mc:Choice>
              <mc:Fallback>
                <p:oleObj name="Equation" r:id="rId3" imgW="660240" imgH="317160" progId="Equation.DSMT4">
                  <p:embed/>
                  <p:pic>
                    <p:nvPicPr>
                      <p:cNvPr id="420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111" y="4840606"/>
                        <a:ext cx="1922144" cy="925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9" name="Object 5"/>
          <p:cNvGraphicFramePr>
            <a:graphicFrameLocks noChangeAspect="1"/>
          </p:cNvGraphicFramePr>
          <p:nvPr/>
        </p:nvGraphicFramePr>
        <p:xfrm>
          <a:off x="6614087" y="3844275"/>
          <a:ext cx="2442210" cy="925830"/>
        </p:xfrm>
        <a:graphic>
          <a:graphicData uri="http://schemas.openxmlformats.org/presentationml/2006/ole">
            <mc:AlternateContent xmlns:mc="http://schemas.openxmlformats.org/markup-compatibility/2006">
              <mc:Choice xmlns:v="urn:schemas-microsoft-com:vml" Requires="v">
                <p:oleObj spid="_x0000_s10249" name="Equation" r:id="rId5" imgW="838080" imgH="317160" progId="Equation.DSMT4">
                  <p:embed/>
                </p:oleObj>
              </mc:Choice>
              <mc:Fallback>
                <p:oleObj name="Equation" r:id="rId5" imgW="838080" imgH="317160" progId="Equation.DSMT4">
                  <p:embed/>
                  <p:pic>
                    <p:nvPicPr>
                      <p:cNvPr id="4208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4087" y="3844275"/>
                        <a:ext cx="2442210" cy="9258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70" name="Object 6"/>
          <p:cNvGraphicFramePr>
            <a:graphicFrameLocks noChangeAspect="1"/>
          </p:cNvGraphicFramePr>
          <p:nvPr/>
        </p:nvGraphicFramePr>
        <p:xfrm>
          <a:off x="6694170" y="4839653"/>
          <a:ext cx="1813560" cy="927736"/>
        </p:xfrm>
        <a:graphic>
          <a:graphicData uri="http://schemas.openxmlformats.org/presentationml/2006/ole">
            <mc:AlternateContent xmlns:mc="http://schemas.openxmlformats.org/markup-compatibility/2006">
              <mc:Choice xmlns:v="urn:schemas-microsoft-com:vml" Requires="v">
                <p:oleObj spid="_x0000_s10250" name="Equation" r:id="rId7" imgW="622080" imgH="317160" progId="Equation.DSMT4">
                  <p:embed/>
                </p:oleObj>
              </mc:Choice>
              <mc:Fallback>
                <p:oleObj name="Equation" r:id="rId7" imgW="622080" imgH="317160" progId="Equation.DSMT4">
                  <p:embed/>
                  <p:pic>
                    <p:nvPicPr>
                      <p:cNvPr id="4208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4170" y="4839653"/>
                        <a:ext cx="1813560" cy="927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286222" y="6034612"/>
            <a:ext cx="1170513" cy="518604"/>
          </a:xfrm>
          <a:prstGeom prst="rect">
            <a:avLst/>
          </a:prstGeom>
          <a:noFill/>
        </p:spPr>
        <p:txBody>
          <a:bodyPr wrap="none" rtlCol="0">
            <a:spAutoFit/>
          </a:bodyPr>
          <a:lstStyle/>
          <a:p>
            <a:r>
              <a:rPr lang="en-US" sz="2770" dirty="0"/>
              <a:t>Energy</a:t>
            </a:r>
          </a:p>
        </p:txBody>
      </p:sp>
      <p:sp>
        <p:nvSpPr>
          <p:cNvPr id="12" name="Right Brace 11"/>
          <p:cNvSpPr/>
          <p:nvPr/>
        </p:nvSpPr>
        <p:spPr>
          <a:xfrm rot="5400000">
            <a:off x="3682823" y="5214311"/>
            <a:ext cx="186538" cy="1176724"/>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3" name="TextBox 12"/>
          <p:cNvSpPr txBox="1"/>
          <p:nvPr/>
        </p:nvSpPr>
        <p:spPr>
          <a:xfrm>
            <a:off x="7084419" y="6034612"/>
            <a:ext cx="2294154" cy="518604"/>
          </a:xfrm>
          <a:prstGeom prst="rect">
            <a:avLst/>
          </a:prstGeom>
          <a:noFill/>
        </p:spPr>
        <p:txBody>
          <a:bodyPr wrap="none" rtlCol="0">
            <a:spAutoFit/>
          </a:bodyPr>
          <a:lstStyle/>
          <a:p>
            <a:r>
              <a:rPr lang="en-US" sz="2770" dirty="0"/>
              <a:t>Energy density</a:t>
            </a:r>
          </a:p>
        </p:txBody>
      </p:sp>
      <p:sp>
        <p:nvSpPr>
          <p:cNvPr id="14" name="Right Brace 13"/>
          <p:cNvSpPr/>
          <p:nvPr/>
        </p:nvSpPr>
        <p:spPr>
          <a:xfrm rot="5400000">
            <a:off x="7893291" y="5214311"/>
            <a:ext cx="186538" cy="1176724"/>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15" name="TextBox 14"/>
          <p:cNvSpPr txBox="1"/>
          <p:nvPr/>
        </p:nvSpPr>
        <p:spPr>
          <a:xfrm>
            <a:off x="3122100" y="3331156"/>
            <a:ext cx="1091966" cy="518604"/>
          </a:xfrm>
          <a:prstGeom prst="rect">
            <a:avLst/>
          </a:prstGeom>
          <a:noFill/>
        </p:spPr>
        <p:txBody>
          <a:bodyPr wrap="none" rtlCol="0">
            <a:spAutoFit/>
          </a:bodyPr>
          <a:lstStyle/>
          <a:p>
            <a:r>
              <a:rPr lang="en-US" sz="2770" dirty="0"/>
              <a:t>Spring</a:t>
            </a:r>
          </a:p>
        </p:txBody>
      </p:sp>
      <p:sp>
        <p:nvSpPr>
          <p:cNvPr id="16" name="TextBox 15"/>
          <p:cNvSpPr txBox="1"/>
          <p:nvPr/>
        </p:nvSpPr>
        <p:spPr>
          <a:xfrm>
            <a:off x="6920297" y="3331156"/>
            <a:ext cx="2261453" cy="518604"/>
          </a:xfrm>
          <a:prstGeom prst="rect">
            <a:avLst/>
          </a:prstGeom>
          <a:noFill/>
        </p:spPr>
        <p:txBody>
          <a:bodyPr wrap="none" rtlCol="0">
            <a:spAutoFit/>
          </a:bodyPr>
          <a:lstStyle/>
          <a:p>
            <a:r>
              <a:rPr lang="en-US" sz="2770" dirty="0"/>
              <a:t>Finite Element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 Between Energy and Force</a:t>
            </a:r>
          </a:p>
        </p:txBody>
      </p:sp>
      <p:sp>
        <p:nvSpPr>
          <p:cNvPr id="3" name="Content Placeholder 2"/>
          <p:cNvSpPr>
            <a:spLocks noGrp="1"/>
          </p:cNvSpPr>
          <p:nvPr>
            <p:ph idx="1"/>
          </p:nvPr>
        </p:nvSpPr>
        <p:spPr/>
        <p:txBody>
          <a:bodyPr>
            <a:normAutofit fontScale="92500" lnSpcReduction="20000"/>
          </a:bodyPr>
          <a:lstStyle/>
          <a:p>
            <a:r>
              <a:rPr lang="en-US" dirty="0"/>
              <a:t>There is a relationship between energy and force</a:t>
            </a:r>
          </a:p>
          <a:p>
            <a:pPr lvl="1"/>
            <a:r>
              <a:rPr lang="en-US" dirty="0"/>
              <a:t>The force on a coordinate is the derivative of energy </a:t>
            </a:r>
            <a:r>
              <a:rPr lang="en-US" dirty="0" err="1"/>
              <a:t>w.r.t</a:t>
            </a:r>
            <a:r>
              <a:rPr lang="en-US" dirty="0"/>
              <a:t>. that coordinate.</a:t>
            </a:r>
          </a:p>
          <a:p>
            <a:pPr lvl="1"/>
            <a:endParaRPr lang="en-US" dirty="0"/>
          </a:p>
          <a:p>
            <a:pPr lvl="1"/>
            <a:endParaRPr lang="en-US" dirty="0"/>
          </a:p>
          <a:p>
            <a:pPr lvl="1"/>
            <a:r>
              <a:rPr lang="en-US" dirty="0"/>
              <a:t>This can be seen in the definition of work:</a:t>
            </a:r>
          </a:p>
          <a:p>
            <a:pPr lvl="2"/>
            <a:r>
              <a:rPr lang="en-US" dirty="0"/>
              <a:t>Work is the change in energy.</a:t>
            </a:r>
          </a:p>
          <a:p>
            <a:pPr lvl="2"/>
            <a:r>
              <a:rPr lang="en-US" dirty="0"/>
              <a:t>Work = force x displacement.</a:t>
            </a:r>
          </a:p>
          <a:p>
            <a:pPr lvl="2"/>
            <a:endParaRPr lang="en-US" dirty="0"/>
          </a:p>
          <a:p>
            <a:pPr lvl="2"/>
            <a:endParaRPr lang="en-US" dirty="0"/>
          </a:p>
          <a:p>
            <a:pPr lvl="2"/>
            <a:endParaRPr lang="en-US" dirty="0"/>
          </a:p>
          <a:p>
            <a:pPr lvl="1"/>
            <a:r>
              <a:rPr lang="en-US" dirty="0"/>
              <a:t>Therefore, if there is an expression for the strain energy, it can be used to find the nodal forces directly.</a:t>
            </a:r>
          </a:p>
        </p:txBody>
      </p:sp>
      <p:graphicFrame>
        <p:nvGraphicFramePr>
          <p:cNvPr id="388099" name="Object 3"/>
          <p:cNvGraphicFramePr>
            <a:graphicFrameLocks noChangeAspect="1"/>
          </p:cNvGraphicFramePr>
          <p:nvPr>
            <p:extLst>
              <p:ext uri="{D42A27DB-BD31-4B8C-83A1-F6EECF244321}">
                <p14:modId xmlns:p14="http://schemas.microsoft.com/office/powerpoint/2010/main" val="519545032"/>
              </p:ext>
            </p:extLst>
          </p:nvPr>
        </p:nvGraphicFramePr>
        <p:xfrm>
          <a:off x="2170503" y="2418528"/>
          <a:ext cx="1108710" cy="556260"/>
        </p:xfrm>
        <a:graphic>
          <a:graphicData uri="http://schemas.openxmlformats.org/presentationml/2006/ole">
            <mc:AlternateContent xmlns:mc="http://schemas.openxmlformats.org/markup-compatibility/2006">
              <mc:Choice xmlns:v="urn:schemas-microsoft-com:vml" Requires="v">
                <p:oleObj spid="_x0000_s11275" name="Equation" r:id="rId3" imgW="380880" imgH="190440" progId="Equation.DSMT4">
                  <p:embed/>
                </p:oleObj>
              </mc:Choice>
              <mc:Fallback>
                <p:oleObj name="Equation" r:id="rId3" imgW="380880" imgH="190440" progId="Equation.DSMT4">
                  <p:embed/>
                  <p:pic>
                    <p:nvPicPr>
                      <p:cNvPr id="3880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503" y="2418528"/>
                        <a:ext cx="1108710" cy="556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0" name="Object 4"/>
          <p:cNvGraphicFramePr>
            <a:graphicFrameLocks noChangeAspect="1"/>
          </p:cNvGraphicFramePr>
          <p:nvPr>
            <p:extLst>
              <p:ext uri="{D42A27DB-BD31-4B8C-83A1-F6EECF244321}">
                <p14:modId xmlns:p14="http://schemas.microsoft.com/office/powerpoint/2010/main" val="4147229048"/>
              </p:ext>
            </p:extLst>
          </p:nvPr>
        </p:nvGraphicFramePr>
        <p:xfrm>
          <a:off x="2310167" y="4341072"/>
          <a:ext cx="1478280" cy="481964"/>
        </p:xfrm>
        <a:graphic>
          <a:graphicData uri="http://schemas.openxmlformats.org/presentationml/2006/ole">
            <mc:AlternateContent xmlns:mc="http://schemas.openxmlformats.org/markup-compatibility/2006">
              <mc:Choice xmlns:v="urn:schemas-microsoft-com:vml" Requires="v">
                <p:oleObj spid="_x0000_s11276" name="Equation" r:id="rId5" imgW="507960" imgH="164880" progId="Equation.DSMT4">
                  <p:embed/>
                </p:oleObj>
              </mc:Choice>
              <mc:Fallback>
                <p:oleObj name="Equation" r:id="rId5" imgW="507960" imgH="164880" progId="Equation.DSMT4">
                  <p:embed/>
                  <p:pic>
                    <p:nvPicPr>
                      <p:cNvPr id="3881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0167" y="4341072"/>
                        <a:ext cx="1478280" cy="481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8101" name="Object 5"/>
          <p:cNvGraphicFramePr>
            <a:graphicFrameLocks noChangeAspect="1"/>
          </p:cNvGraphicFramePr>
          <p:nvPr>
            <p:extLst>
              <p:ext uri="{D42A27DB-BD31-4B8C-83A1-F6EECF244321}">
                <p14:modId xmlns:p14="http://schemas.microsoft.com/office/powerpoint/2010/main" val="2896052919"/>
              </p:ext>
            </p:extLst>
          </p:nvPr>
        </p:nvGraphicFramePr>
        <p:xfrm>
          <a:off x="6045055" y="4100089"/>
          <a:ext cx="1183006" cy="963930"/>
        </p:xfrm>
        <a:graphic>
          <a:graphicData uri="http://schemas.openxmlformats.org/presentationml/2006/ole">
            <mc:AlternateContent xmlns:mc="http://schemas.openxmlformats.org/markup-compatibility/2006">
              <mc:Choice xmlns:v="urn:schemas-microsoft-com:vml" Requires="v">
                <p:oleObj spid="_x0000_s11277" name="Equation" r:id="rId7" imgW="406080" imgH="330120" progId="Equation.DSMT4">
                  <p:embed/>
                </p:oleObj>
              </mc:Choice>
              <mc:Fallback>
                <p:oleObj name="Equation" r:id="rId7" imgW="406080" imgH="330120" progId="Equation.DSMT4">
                  <p:embed/>
                  <p:pic>
                    <p:nvPicPr>
                      <p:cNvPr id="38810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5055" y="4100089"/>
                        <a:ext cx="1183006" cy="963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4003331" y="4552554"/>
            <a:ext cx="1747810" cy="78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Stress-Strain Relationship</a:t>
            </a:r>
          </a:p>
        </p:txBody>
      </p:sp>
      <p:sp>
        <p:nvSpPr>
          <p:cNvPr id="3" name="Content Placeholder 2"/>
          <p:cNvSpPr>
            <a:spLocks noGrp="1"/>
          </p:cNvSpPr>
          <p:nvPr>
            <p:ph idx="1"/>
          </p:nvPr>
        </p:nvSpPr>
        <p:spPr/>
        <p:txBody>
          <a:bodyPr>
            <a:normAutofit/>
          </a:bodyPr>
          <a:lstStyle/>
          <a:p>
            <a:r>
              <a:rPr lang="en-US" dirty="0"/>
              <a:t>The finite element elastic force for a linear stress-strain relationship is</a:t>
            </a:r>
          </a:p>
          <a:p>
            <a:endParaRPr lang="en-US" dirty="0"/>
          </a:p>
          <a:p>
            <a:endParaRPr lang="en-US" dirty="0"/>
          </a:p>
          <a:p>
            <a:pPr lvl="1"/>
            <a:r>
              <a:rPr lang="en-US" dirty="0"/>
              <a:t>where </a:t>
            </a:r>
            <a:r>
              <a:rPr lang="en-US" b="1" dirty="0">
                <a:latin typeface="Times New Roman" pitchFamily="18" charset="0"/>
                <a:cs typeface="Times New Roman" pitchFamily="18" charset="0"/>
              </a:rPr>
              <a:t>D</a:t>
            </a:r>
            <a:r>
              <a:rPr lang="el-GR" b="1" dirty="0">
                <a:latin typeface="Times New Roman" pitchFamily="18" charset="0"/>
                <a:cs typeface="Times New Roman" pitchFamily="18" charset="0"/>
              </a:rPr>
              <a:t>ε</a:t>
            </a:r>
            <a:r>
              <a:rPr lang="en-US" dirty="0"/>
              <a:t> is equal to the stress at a point in the element.</a:t>
            </a:r>
          </a:p>
          <a:p>
            <a:endParaRPr lang="en-US" dirty="0"/>
          </a:p>
        </p:txBody>
      </p:sp>
      <p:graphicFrame>
        <p:nvGraphicFramePr>
          <p:cNvPr id="304131" name="Object 3"/>
          <p:cNvGraphicFramePr>
            <a:graphicFrameLocks noChangeAspect="1"/>
          </p:cNvGraphicFramePr>
          <p:nvPr/>
        </p:nvGraphicFramePr>
        <p:xfrm>
          <a:off x="1836022" y="3893509"/>
          <a:ext cx="1036320" cy="443864"/>
        </p:xfrm>
        <a:graphic>
          <a:graphicData uri="http://schemas.openxmlformats.org/presentationml/2006/ole">
            <mc:AlternateContent xmlns:mc="http://schemas.openxmlformats.org/markup-compatibility/2006">
              <mc:Choice xmlns:v="urn:schemas-microsoft-com:vml" Requires="v">
                <p:oleObj spid="_x0000_s12294" name="Equation" r:id="rId3" imgW="355320" imgH="152280" progId="Equation.DSMT4">
                  <p:embed/>
                </p:oleObj>
              </mc:Choice>
              <mc:Fallback>
                <p:oleObj name="Equation" r:id="rId3" imgW="355320" imgH="152280" progId="Equation.DSMT4">
                  <p:embed/>
                  <p:pic>
                    <p:nvPicPr>
                      <p:cNvPr id="3041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022" y="3893509"/>
                        <a:ext cx="1036320" cy="443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5" name="Object 9"/>
          <p:cNvGraphicFramePr>
            <a:graphicFrameLocks noChangeAspect="1"/>
          </p:cNvGraphicFramePr>
          <p:nvPr>
            <p:extLst>
              <p:ext uri="{D42A27DB-BD31-4B8C-83A1-F6EECF244321}">
                <p14:modId xmlns:p14="http://schemas.microsoft.com/office/powerpoint/2010/main" val="124587017"/>
              </p:ext>
            </p:extLst>
          </p:nvPr>
        </p:nvGraphicFramePr>
        <p:xfrm>
          <a:off x="1332249" y="2344431"/>
          <a:ext cx="2183130" cy="741044"/>
        </p:xfrm>
        <a:graphic>
          <a:graphicData uri="http://schemas.openxmlformats.org/presentationml/2006/ole">
            <mc:AlternateContent xmlns:mc="http://schemas.openxmlformats.org/markup-compatibility/2006">
              <mc:Choice xmlns:v="urn:schemas-microsoft-com:vml" Requires="v">
                <p:oleObj spid="_x0000_s12295" name="Equation" r:id="rId5" imgW="749160" imgH="253800" progId="Equation.DSMT4">
                  <p:embed/>
                </p:oleObj>
              </mc:Choice>
              <mc:Fallback>
                <p:oleObj name="Equation" r:id="rId5" imgW="749160" imgH="253800" progId="Equation.DSMT4">
                  <p:embed/>
                  <p:pic>
                    <p:nvPicPr>
                      <p:cNvPr id="30618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2249" y="2344431"/>
                        <a:ext cx="2183130" cy="74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Stress-Strain Relationship</a:t>
            </a:r>
          </a:p>
        </p:txBody>
      </p:sp>
      <p:sp>
        <p:nvSpPr>
          <p:cNvPr id="3" name="Content Placeholder 2"/>
          <p:cNvSpPr>
            <a:spLocks noGrp="1"/>
          </p:cNvSpPr>
          <p:nvPr>
            <p:ph idx="1"/>
          </p:nvPr>
        </p:nvSpPr>
        <p:spPr/>
        <p:txBody>
          <a:bodyPr>
            <a:normAutofit/>
          </a:bodyPr>
          <a:lstStyle/>
          <a:p>
            <a:r>
              <a:rPr lang="en-US" dirty="0"/>
              <a:t>The stress and strain are expressed in vector form in this equation.</a:t>
            </a:r>
          </a:p>
        </p:txBody>
      </p:sp>
      <p:graphicFrame>
        <p:nvGraphicFramePr>
          <p:cNvPr id="306179" name="Object 3"/>
          <p:cNvGraphicFramePr>
            <a:graphicFrameLocks noChangeAspect="1"/>
          </p:cNvGraphicFramePr>
          <p:nvPr/>
        </p:nvGraphicFramePr>
        <p:xfrm>
          <a:off x="1098003" y="3089103"/>
          <a:ext cx="1382996" cy="3031158"/>
        </p:xfrm>
        <a:graphic>
          <a:graphicData uri="http://schemas.openxmlformats.org/presentationml/2006/ole">
            <mc:AlternateContent xmlns:mc="http://schemas.openxmlformats.org/markup-compatibility/2006">
              <mc:Choice xmlns:v="urn:schemas-microsoft-com:vml" Requires="v">
                <p:oleObj spid="_x0000_s13324" name="Equation" r:id="rId3" imgW="482400" imgH="1054080" progId="Equation.DSMT4">
                  <p:embed/>
                </p:oleObj>
              </mc:Choice>
              <mc:Fallback>
                <p:oleObj name="Equation" r:id="rId3" imgW="482400" imgH="1054080" progId="Equation.DSMT4">
                  <p:embed/>
                  <p:pic>
                    <p:nvPicPr>
                      <p:cNvPr id="306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003" y="3089103"/>
                        <a:ext cx="1382996" cy="3031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3233683" y="3089101"/>
          <a:ext cx="1456037" cy="3031159"/>
        </p:xfrm>
        <a:graphic>
          <a:graphicData uri="http://schemas.openxmlformats.org/presentationml/2006/ole">
            <mc:AlternateContent xmlns:mc="http://schemas.openxmlformats.org/markup-compatibility/2006">
              <mc:Choice xmlns:v="urn:schemas-microsoft-com:vml" Requires="v">
                <p:oleObj spid="_x0000_s13325" name="Equation" r:id="rId5" imgW="507960" imgH="1054080" progId="Equation.DSMT4">
                  <p:embed/>
                </p:oleObj>
              </mc:Choice>
              <mc:Fallback>
                <p:oleObj name="Equation" r:id="rId5" imgW="507960" imgH="1054080" progId="Equation.DSMT4">
                  <p:embed/>
                  <p:pic>
                    <p:nvPicPr>
                      <p:cNvPr id="30618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3683" y="3089101"/>
                        <a:ext cx="1456037" cy="3031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2" name="Object 6"/>
          <p:cNvGraphicFramePr>
            <a:graphicFrameLocks noChangeAspect="1"/>
          </p:cNvGraphicFramePr>
          <p:nvPr/>
        </p:nvGraphicFramePr>
        <p:xfrm>
          <a:off x="5557538" y="3088301"/>
          <a:ext cx="5861686" cy="3032760"/>
        </p:xfrm>
        <a:graphic>
          <a:graphicData uri="http://schemas.openxmlformats.org/presentationml/2006/ole">
            <mc:AlternateContent xmlns:mc="http://schemas.openxmlformats.org/markup-compatibility/2006">
              <mc:Choice xmlns:v="urn:schemas-microsoft-com:vml" Requires="v">
                <p:oleObj spid="_x0000_s13326" name="Equation" r:id="rId7" imgW="2044440" imgH="1054080" progId="Equation.DSMT4">
                  <p:embed/>
                </p:oleObj>
              </mc:Choice>
              <mc:Fallback>
                <p:oleObj name="Equation" r:id="rId7" imgW="2044440" imgH="1054080" progId="Equation.DSMT4">
                  <p:embed/>
                  <p:pic>
                    <p:nvPicPr>
                      <p:cNvPr id="30618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7538" y="3088301"/>
                        <a:ext cx="5861686" cy="3032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969901" y="2632298"/>
            <a:ext cx="2042547" cy="518604"/>
          </a:xfrm>
          <a:prstGeom prst="rect">
            <a:avLst/>
          </a:prstGeom>
          <a:noFill/>
        </p:spPr>
        <p:txBody>
          <a:bodyPr wrap="none" rtlCol="0">
            <a:spAutoFit/>
          </a:bodyPr>
          <a:lstStyle/>
          <a:p>
            <a:r>
              <a:rPr lang="en-US" sz="2770" dirty="0"/>
              <a:t>Stress vector</a:t>
            </a:r>
          </a:p>
        </p:txBody>
      </p:sp>
      <p:sp>
        <p:nvSpPr>
          <p:cNvPr id="11" name="TextBox 10"/>
          <p:cNvSpPr txBox="1"/>
          <p:nvPr/>
        </p:nvSpPr>
        <p:spPr>
          <a:xfrm>
            <a:off x="3265454" y="2632298"/>
            <a:ext cx="2024913" cy="518604"/>
          </a:xfrm>
          <a:prstGeom prst="rect">
            <a:avLst/>
          </a:prstGeom>
          <a:noFill/>
        </p:spPr>
        <p:txBody>
          <a:bodyPr wrap="none" rtlCol="0">
            <a:spAutoFit/>
          </a:bodyPr>
          <a:lstStyle/>
          <a:p>
            <a:r>
              <a:rPr lang="en-US" sz="2770" dirty="0"/>
              <a:t>Strain vector</a:t>
            </a:r>
          </a:p>
        </p:txBody>
      </p:sp>
      <p:sp>
        <p:nvSpPr>
          <p:cNvPr id="12" name="TextBox 11"/>
          <p:cNvSpPr txBox="1"/>
          <p:nvPr/>
        </p:nvSpPr>
        <p:spPr>
          <a:xfrm>
            <a:off x="7034965" y="2632298"/>
            <a:ext cx="3191066" cy="518604"/>
          </a:xfrm>
          <a:prstGeom prst="rect">
            <a:avLst/>
          </a:prstGeom>
          <a:noFill/>
        </p:spPr>
        <p:txBody>
          <a:bodyPr wrap="none" rtlCol="0">
            <a:spAutoFit/>
          </a:bodyPr>
          <a:lstStyle/>
          <a:p>
            <a:r>
              <a:rPr lang="en-US" sz="2770" dirty="0"/>
              <a:t>Elastic </a:t>
            </a:r>
            <a:r>
              <a:rPr lang="en-US" sz="2770" dirty="0" err="1"/>
              <a:t>moduli</a:t>
            </a:r>
            <a:r>
              <a:rPr lang="en-US" sz="2770" dirty="0"/>
              <a:t> matrix</a:t>
            </a:r>
          </a:p>
        </p:txBody>
      </p:sp>
      <p:graphicFrame>
        <p:nvGraphicFramePr>
          <p:cNvPr id="421895" name="Object 7"/>
          <p:cNvGraphicFramePr>
            <a:graphicFrameLocks noChangeAspect="1"/>
          </p:cNvGraphicFramePr>
          <p:nvPr>
            <p:extLst>
              <p:ext uri="{D42A27DB-BD31-4B8C-83A1-F6EECF244321}">
                <p14:modId xmlns:p14="http://schemas.microsoft.com/office/powerpoint/2010/main" val="2620992360"/>
              </p:ext>
            </p:extLst>
          </p:nvPr>
        </p:nvGraphicFramePr>
        <p:xfrm>
          <a:off x="8125309" y="1913184"/>
          <a:ext cx="1036320" cy="443866"/>
        </p:xfrm>
        <a:graphic>
          <a:graphicData uri="http://schemas.openxmlformats.org/presentationml/2006/ole">
            <mc:AlternateContent xmlns:mc="http://schemas.openxmlformats.org/markup-compatibility/2006">
              <mc:Choice xmlns:v="urn:schemas-microsoft-com:vml" Requires="v">
                <p:oleObj spid="_x0000_s13327" name="Equation" r:id="rId9" imgW="355320" imgH="152280" progId="Equation.DSMT4">
                  <p:embed/>
                </p:oleObj>
              </mc:Choice>
              <mc:Fallback>
                <p:oleObj name="Equation" r:id="rId9" imgW="355320" imgH="152280" progId="Equation.DSMT4">
                  <p:embed/>
                  <p:pic>
                    <p:nvPicPr>
                      <p:cNvPr id="42189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25309" y="1913184"/>
                        <a:ext cx="1036320" cy="443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1896" name="Object 8"/>
          <p:cNvGraphicFramePr>
            <a:graphicFrameLocks noChangeAspect="1"/>
          </p:cNvGraphicFramePr>
          <p:nvPr>
            <p:extLst>
              <p:ext uri="{D42A27DB-BD31-4B8C-83A1-F6EECF244321}">
                <p14:modId xmlns:p14="http://schemas.microsoft.com/office/powerpoint/2010/main" val="3968665944"/>
              </p:ext>
            </p:extLst>
          </p:nvPr>
        </p:nvGraphicFramePr>
        <p:xfrm>
          <a:off x="4775836" y="1783075"/>
          <a:ext cx="2369820" cy="741046"/>
        </p:xfrm>
        <a:graphic>
          <a:graphicData uri="http://schemas.openxmlformats.org/presentationml/2006/ole">
            <mc:AlternateContent xmlns:mc="http://schemas.openxmlformats.org/markup-compatibility/2006">
              <mc:Choice xmlns:v="urn:schemas-microsoft-com:vml" Requires="v">
                <p:oleObj spid="_x0000_s13328" name="Equation" r:id="rId11" imgW="812520" imgH="253800" progId="Equation.DSMT4">
                  <p:embed/>
                </p:oleObj>
              </mc:Choice>
              <mc:Fallback>
                <p:oleObj name="Equation" r:id="rId11" imgW="812520" imgH="253800" progId="Equation.DSMT4">
                  <p:embed/>
                  <p:pic>
                    <p:nvPicPr>
                      <p:cNvPr id="42189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5836" y="1783075"/>
                        <a:ext cx="2369820" cy="7410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526080" y="6043407"/>
            <a:ext cx="2941831" cy="535531"/>
          </a:xfrm>
          <a:prstGeom prst="rect">
            <a:avLst/>
          </a:prstGeom>
          <a:noFill/>
        </p:spPr>
        <p:txBody>
          <a:bodyPr wrap="none" rtlCol="0">
            <a:spAutoFit/>
          </a:bodyPr>
          <a:lstStyle/>
          <a:p>
            <a:r>
              <a:rPr lang="en-US" sz="1440" dirty="0"/>
              <a:t>(Example: a linear isotropic material)</a:t>
            </a:r>
          </a:p>
          <a:p>
            <a:r>
              <a:rPr lang="el-GR" sz="1440" i="1" dirty="0">
                <a:latin typeface="Times New Roman" pitchFamily="18" charset="0"/>
                <a:cs typeface="Times New Roman" pitchFamily="18" charset="0"/>
              </a:rPr>
              <a:t>μ</a:t>
            </a:r>
            <a:r>
              <a:rPr lang="en-US" sz="1440" dirty="0"/>
              <a:t> and </a:t>
            </a:r>
            <a:r>
              <a:rPr lang="el-GR" sz="1440" i="1" dirty="0">
                <a:latin typeface="Times New Roman" pitchFamily="18" charset="0"/>
                <a:cs typeface="Times New Roman" pitchFamily="18" charset="0"/>
              </a:rPr>
              <a:t>λ</a:t>
            </a:r>
            <a:r>
              <a:rPr lang="en-US" sz="1440" dirty="0"/>
              <a:t> are lame’s parameters.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Vector Notation</a:t>
            </a:r>
          </a:p>
        </p:txBody>
      </p:sp>
      <p:sp>
        <p:nvSpPr>
          <p:cNvPr id="3" name="Content Placeholder 2"/>
          <p:cNvSpPr>
            <a:spLocks noGrp="1"/>
          </p:cNvSpPr>
          <p:nvPr>
            <p:ph idx="1"/>
          </p:nvPr>
        </p:nvSpPr>
        <p:spPr>
          <a:xfrm>
            <a:off x="432487" y="1161535"/>
            <a:ext cx="11652833" cy="5027785"/>
          </a:xfrm>
        </p:spPr>
        <p:txBody>
          <a:bodyPr>
            <a:normAutofit fontScale="92500"/>
          </a:bodyPr>
          <a:lstStyle/>
          <a:p>
            <a:r>
              <a:rPr lang="en-US" dirty="0"/>
              <a:t>It is possible to derive the finite element force using tensor notation rather than vector notation for the stress and strain.</a:t>
            </a:r>
          </a:p>
          <a:p>
            <a:pPr lvl="1"/>
            <a:endParaRPr lang="en-US" dirty="0"/>
          </a:p>
          <a:p>
            <a:pPr lvl="1"/>
            <a:endParaRPr lang="en-US" dirty="0"/>
          </a:p>
          <a:p>
            <a:pPr lvl="1"/>
            <a:endParaRPr lang="en-US" dirty="0"/>
          </a:p>
          <a:p>
            <a:pPr lvl="1"/>
            <a:r>
              <a:rPr lang="en-US" dirty="0"/>
              <a:t>Over-bar “ ‾‾ ” means “tensor form”.</a:t>
            </a:r>
          </a:p>
          <a:p>
            <a:pPr lvl="2"/>
            <a:r>
              <a:rPr lang="en-US" b="1" dirty="0">
                <a:latin typeface="Times New Roman" pitchFamily="18" charset="0"/>
                <a:cs typeface="Times New Roman" pitchFamily="18" charset="0"/>
              </a:rPr>
              <a:t>ε</a:t>
            </a:r>
            <a:r>
              <a:rPr lang="en-US" dirty="0"/>
              <a:t>̅ is a 2</a:t>
            </a:r>
            <a:r>
              <a:rPr lang="en-US" baseline="30000" dirty="0"/>
              <a:t>nd</a:t>
            </a:r>
            <a:r>
              <a:rPr lang="en-US" dirty="0"/>
              <a:t> order tensor (3x3)</a:t>
            </a:r>
          </a:p>
          <a:p>
            <a:pPr lvl="2"/>
            <a:r>
              <a:rPr lang="en-US" b="1" dirty="0">
                <a:latin typeface="Times New Roman" pitchFamily="18" charset="0"/>
                <a:cs typeface="Times New Roman" pitchFamily="18" charset="0"/>
              </a:rPr>
              <a:t>D̅</a:t>
            </a:r>
            <a:r>
              <a:rPr lang="en-US" dirty="0"/>
              <a:t>  is a 4</a:t>
            </a:r>
            <a:r>
              <a:rPr lang="en-US" baseline="30000" dirty="0"/>
              <a:t>th</a:t>
            </a:r>
            <a:r>
              <a:rPr lang="en-US" dirty="0"/>
              <a:t> order tensor (3x3x3x3)</a:t>
            </a:r>
          </a:p>
          <a:p>
            <a:r>
              <a:rPr lang="en-US" dirty="0"/>
              <a:t>However, in this document, vector notation is used in most cases.</a:t>
            </a:r>
          </a:p>
          <a:p>
            <a:endParaRPr lang="en-US" dirty="0"/>
          </a:p>
          <a:p>
            <a:endParaRPr lang="en-US" dirty="0"/>
          </a:p>
        </p:txBody>
      </p:sp>
      <p:graphicFrame>
        <p:nvGraphicFramePr>
          <p:cNvPr id="308229" name="Object 5"/>
          <p:cNvGraphicFramePr>
            <a:graphicFrameLocks noChangeAspect="1"/>
          </p:cNvGraphicFramePr>
          <p:nvPr>
            <p:extLst>
              <p:ext uri="{D42A27DB-BD31-4B8C-83A1-F6EECF244321}">
                <p14:modId xmlns:p14="http://schemas.microsoft.com/office/powerpoint/2010/main" val="2459449004"/>
              </p:ext>
            </p:extLst>
          </p:nvPr>
        </p:nvGraphicFramePr>
        <p:xfrm>
          <a:off x="1929766" y="2463166"/>
          <a:ext cx="2737484" cy="741044"/>
        </p:xfrm>
        <a:graphic>
          <a:graphicData uri="http://schemas.openxmlformats.org/presentationml/2006/ole">
            <mc:AlternateContent xmlns:mc="http://schemas.openxmlformats.org/markup-compatibility/2006">
              <mc:Choice xmlns:v="urn:schemas-microsoft-com:vml" Requires="v">
                <p:oleObj spid="_x0000_s14341" name="Equation" r:id="rId3" imgW="939600" imgH="253800" progId="Equation.DSMT4">
                  <p:embed/>
                </p:oleObj>
              </mc:Choice>
              <mc:Fallback>
                <p:oleObj name="Equation" r:id="rId3" imgW="939600" imgH="253800" progId="Equation.DSMT4">
                  <p:embed/>
                  <p:pic>
                    <p:nvPicPr>
                      <p:cNvPr id="3082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9766" y="2463166"/>
                        <a:ext cx="2737484" cy="74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Strain as Function of Nodal Coordinates</a:t>
            </a:r>
          </a:p>
        </p:txBody>
      </p:sp>
      <p:sp>
        <p:nvSpPr>
          <p:cNvPr id="3" name="Content Placeholder 2"/>
          <p:cNvSpPr>
            <a:spLocks noGrp="1"/>
          </p:cNvSpPr>
          <p:nvPr>
            <p:ph idx="1"/>
          </p:nvPr>
        </p:nvSpPr>
        <p:spPr/>
        <p:txBody>
          <a:bodyPr/>
          <a:lstStyle/>
          <a:p>
            <a:r>
              <a:rPr lang="en-US" dirty="0"/>
              <a:t>To evaluate the element force, strain is needed.</a:t>
            </a:r>
          </a:p>
          <a:p>
            <a:endParaRPr lang="en-US" dirty="0"/>
          </a:p>
          <a:p>
            <a:endParaRPr lang="en-US" dirty="0"/>
          </a:p>
          <a:p>
            <a:r>
              <a:rPr lang="en-US" dirty="0"/>
              <a:t>Strain is a function of nodal coordinates.</a:t>
            </a:r>
          </a:p>
          <a:p>
            <a:endParaRPr lang="en-US" dirty="0"/>
          </a:p>
          <a:p>
            <a:endParaRPr lang="en-US" dirty="0"/>
          </a:p>
          <a:p>
            <a:pPr lvl="1"/>
            <a:r>
              <a:rPr lang="en-US" dirty="0"/>
              <a:t>The definition of strain is found in continuum mechanics.</a:t>
            </a:r>
          </a:p>
        </p:txBody>
      </p:sp>
      <p:graphicFrame>
        <p:nvGraphicFramePr>
          <p:cNvPr id="312322" name="Object 2"/>
          <p:cNvGraphicFramePr>
            <a:graphicFrameLocks noChangeAspect="1"/>
          </p:cNvGraphicFramePr>
          <p:nvPr>
            <p:extLst>
              <p:ext uri="{D42A27DB-BD31-4B8C-83A1-F6EECF244321}">
                <p14:modId xmlns:p14="http://schemas.microsoft.com/office/powerpoint/2010/main" val="3383301757"/>
              </p:ext>
            </p:extLst>
          </p:nvPr>
        </p:nvGraphicFramePr>
        <p:xfrm>
          <a:off x="1728980" y="3675427"/>
          <a:ext cx="1567816" cy="788670"/>
        </p:xfrm>
        <a:graphic>
          <a:graphicData uri="http://schemas.openxmlformats.org/presentationml/2006/ole">
            <mc:AlternateContent xmlns:mc="http://schemas.openxmlformats.org/markup-compatibility/2006">
              <mc:Choice xmlns:v="urn:schemas-microsoft-com:vml" Requires="v">
                <p:oleObj spid="_x0000_s15366" name="Equation" r:id="rId3" imgW="457200" imgH="228600" progId="Equation.DSMT4">
                  <p:embed/>
                </p:oleObj>
              </mc:Choice>
              <mc:Fallback>
                <p:oleObj name="Equation" r:id="rId3" imgW="457200" imgH="228600" progId="Equation.DSMT4">
                  <p:embed/>
                  <p:pic>
                    <p:nvPicPr>
                      <p:cNvPr id="312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980" y="3675427"/>
                        <a:ext cx="1567816"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323" name="Object 3"/>
          <p:cNvGraphicFramePr>
            <a:graphicFrameLocks noChangeAspect="1"/>
          </p:cNvGraphicFramePr>
          <p:nvPr>
            <p:extLst>
              <p:ext uri="{D42A27DB-BD31-4B8C-83A1-F6EECF244321}">
                <p14:modId xmlns:p14="http://schemas.microsoft.com/office/powerpoint/2010/main" val="672166862"/>
              </p:ext>
            </p:extLst>
          </p:nvPr>
        </p:nvGraphicFramePr>
        <p:xfrm>
          <a:off x="1358592" y="1789829"/>
          <a:ext cx="2369820" cy="741046"/>
        </p:xfrm>
        <a:graphic>
          <a:graphicData uri="http://schemas.openxmlformats.org/presentationml/2006/ole">
            <mc:AlternateContent xmlns:mc="http://schemas.openxmlformats.org/markup-compatibility/2006">
              <mc:Choice xmlns:v="urn:schemas-microsoft-com:vml" Requires="v">
                <p:oleObj spid="_x0000_s15367" name="Equation" r:id="rId5" imgW="812520" imgH="253800" progId="Equation.DSMT4">
                  <p:embed/>
                </p:oleObj>
              </mc:Choice>
              <mc:Fallback>
                <p:oleObj name="Equation" r:id="rId5" imgW="812520" imgH="253800" progId="Equation.DSMT4">
                  <p:embed/>
                  <p:pic>
                    <p:nvPicPr>
                      <p:cNvPr id="3123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8592" y="1789829"/>
                        <a:ext cx="2369820" cy="7410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Strain as Function of Nodal Coordinates</a:t>
            </a:r>
          </a:p>
        </p:txBody>
      </p:sp>
      <p:sp>
        <p:nvSpPr>
          <p:cNvPr id="3" name="Content Placeholder 2"/>
          <p:cNvSpPr>
            <a:spLocks noGrp="1"/>
          </p:cNvSpPr>
          <p:nvPr>
            <p:ph idx="1"/>
          </p:nvPr>
        </p:nvSpPr>
        <p:spPr/>
        <p:txBody>
          <a:bodyPr/>
          <a:lstStyle/>
          <a:p>
            <a:r>
              <a:rPr lang="en-US" dirty="0"/>
              <a:t>What is </a:t>
            </a:r>
            <a:r>
              <a:rPr lang="el-GR" b="1" dirty="0">
                <a:latin typeface="Times New Roman" pitchFamily="18" charset="0"/>
                <a:cs typeface="Times New Roman" pitchFamily="18" charset="0"/>
              </a:rPr>
              <a:t>ε</a:t>
            </a:r>
            <a:r>
              <a:rPr lang="en-US" dirty="0"/>
              <a:t>?</a:t>
            </a:r>
          </a:p>
          <a:p>
            <a:endParaRPr lang="en-US" dirty="0"/>
          </a:p>
          <a:p>
            <a:endParaRPr lang="en-US" dirty="0"/>
          </a:p>
          <a:p>
            <a:pPr lvl="1"/>
            <a:r>
              <a:rPr lang="en-US" dirty="0"/>
              <a:t>Strain is function of the derivative of the displacement field </a:t>
            </a:r>
            <a:r>
              <a:rPr lang="en-US" dirty="0" err="1"/>
              <a:t>w.r.t</a:t>
            </a:r>
            <a:r>
              <a:rPr lang="en-US" dirty="0"/>
              <a:t>. position in the field.</a:t>
            </a:r>
          </a:p>
          <a:p>
            <a:pPr lvl="1"/>
            <a:endParaRPr lang="en-US" dirty="0"/>
          </a:p>
          <a:p>
            <a:pPr lvl="1"/>
            <a:endParaRPr lang="en-US" dirty="0"/>
          </a:p>
          <a:p>
            <a:pPr lvl="1"/>
            <a:endParaRPr lang="en-US" dirty="0"/>
          </a:p>
          <a:p>
            <a:pPr lvl="2"/>
            <a:r>
              <a:rPr lang="en-US" dirty="0"/>
              <a:t>(</a:t>
            </a:r>
            <a:r>
              <a:rPr lang="el-GR" b="1" dirty="0">
                <a:latin typeface="Times New Roman" pitchFamily="18" charset="0"/>
                <a:cs typeface="Times New Roman" pitchFamily="18" charset="0"/>
              </a:rPr>
              <a:t>ε̅</a:t>
            </a:r>
            <a:r>
              <a:rPr lang="en-US" i="1" baseline="-25000" dirty="0">
                <a:latin typeface="Times New Roman" pitchFamily="18" charset="0"/>
                <a:cs typeface="Times New Roman" pitchFamily="18" charset="0"/>
              </a:rPr>
              <a:t>l</a:t>
            </a:r>
            <a:r>
              <a:rPr lang="en-US" dirty="0"/>
              <a:t> is the small strain formulation)</a:t>
            </a:r>
          </a:p>
          <a:p>
            <a:pPr lvl="1"/>
            <a:endParaRPr lang="en-US" dirty="0"/>
          </a:p>
          <a:p>
            <a:pPr lvl="1"/>
            <a:endParaRPr lang="en-US" dirty="0"/>
          </a:p>
        </p:txBody>
      </p:sp>
      <p:graphicFrame>
        <p:nvGraphicFramePr>
          <p:cNvPr id="312322" name="Object 2"/>
          <p:cNvGraphicFramePr>
            <a:graphicFrameLocks noChangeAspect="1"/>
          </p:cNvGraphicFramePr>
          <p:nvPr>
            <p:extLst>
              <p:ext uri="{D42A27DB-BD31-4B8C-83A1-F6EECF244321}">
                <p14:modId xmlns:p14="http://schemas.microsoft.com/office/powerpoint/2010/main" val="1180349365"/>
              </p:ext>
            </p:extLst>
          </p:nvPr>
        </p:nvGraphicFramePr>
        <p:xfrm>
          <a:off x="1529716" y="1796416"/>
          <a:ext cx="1567814" cy="788670"/>
        </p:xfrm>
        <a:graphic>
          <a:graphicData uri="http://schemas.openxmlformats.org/presentationml/2006/ole">
            <mc:AlternateContent xmlns:mc="http://schemas.openxmlformats.org/markup-compatibility/2006">
              <mc:Choice xmlns:v="urn:schemas-microsoft-com:vml" Requires="v">
                <p:oleObj spid="_x0000_s16390" name="Equation" r:id="rId3" imgW="457200" imgH="228600" progId="Equation.DSMT4">
                  <p:embed/>
                </p:oleObj>
              </mc:Choice>
              <mc:Fallback>
                <p:oleObj name="Equation" r:id="rId3" imgW="457200" imgH="228600" progId="Equation.DSMT4">
                  <p:embed/>
                  <p:pic>
                    <p:nvPicPr>
                      <p:cNvPr id="312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716" y="1796416"/>
                        <a:ext cx="1567814"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3" name="Object 3"/>
          <p:cNvGraphicFramePr>
            <a:graphicFrameLocks noChangeAspect="1"/>
          </p:cNvGraphicFramePr>
          <p:nvPr>
            <p:extLst>
              <p:ext uri="{D42A27DB-BD31-4B8C-83A1-F6EECF244321}">
                <p14:modId xmlns:p14="http://schemas.microsoft.com/office/powerpoint/2010/main" val="2132862598"/>
              </p:ext>
            </p:extLst>
          </p:nvPr>
        </p:nvGraphicFramePr>
        <p:xfrm>
          <a:off x="2183130" y="3857626"/>
          <a:ext cx="2827020" cy="1095374"/>
        </p:xfrm>
        <a:graphic>
          <a:graphicData uri="http://schemas.openxmlformats.org/presentationml/2006/ole">
            <mc:AlternateContent xmlns:mc="http://schemas.openxmlformats.org/markup-compatibility/2006">
              <mc:Choice xmlns:v="urn:schemas-microsoft-com:vml" Requires="v">
                <p:oleObj spid="_x0000_s16391" name="Equation" r:id="rId5" imgW="825480" imgH="317160" progId="Equation.DSMT4">
                  <p:embed/>
                </p:oleObj>
              </mc:Choice>
              <mc:Fallback>
                <p:oleObj name="Equation" r:id="rId5" imgW="825480" imgH="317160" progId="Equation.DSMT4">
                  <p:embed/>
                  <p:pic>
                    <p:nvPicPr>
                      <p:cNvPr id="3276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130" y="3857626"/>
                        <a:ext cx="2827020" cy="1095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Displacement Field</a:t>
            </a:r>
          </a:p>
        </p:txBody>
      </p:sp>
      <p:sp>
        <p:nvSpPr>
          <p:cNvPr id="3" name="Content Placeholder 2"/>
          <p:cNvSpPr>
            <a:spLocks noGrp="1"/>
          </p:cNvSpPr>
          <p:nvPr>
            <p:ph idx="1"/>
          </p:nvPr>
        </p:nvSpPr>
        <p:spPr>
          <a:xfrm>
            <a:off x="432487" y="1161535"/>
            <a:ext cx="11759513" cy="5027785"/>
          </a:xfrm>
        </p:spPr>
        <p:txBody>
          <a:bodyPr>
            <a:normAutofit/>
          </a:bodyPr>
          <a:lstStyle/>
          <a:p>
            <a:r>
              <a:rPr lang="el-GR" b="1" dirty="0">
                <a:latin typeface="Times New Roman" pitchFamily="18" charset="0"/>
                <a:cs typeface="Times New Roman" pitchFamily="18" charset="0"/>
              </a:rPr>
              <a:t>ε</a:t>
            </a:r>
            <a:r>
              <a:rPr lang="en-US" dirty="0"/>
              <a:t> is found from an element’s displacement field.</a:t>
            </a:r>
          </a:p>
          <a:p>
            <a:pPr lvl="1"/>
            <a:r>
              <a:rPr lang="en-US" dirty="0"/>
              <a:t>An element’s displacement field starts with its nodal coordinates.</a:t>
            </a:r>
          </a:p>
        </p:txBody>
      </p:sp>
      <p:graphicFrame>
        <p:nvGraphicFramePr>
          <p:cNvPr id="328706" name="Object 2"/>
          <p:cNvGraphicFramePr>
            <a:graphicFrameLocks noChangeAspect="1"/>
          </p:cNvGraphicFramePr>
          <p:nvPr/>
        </p:nvGraphicFramePr>
        <p:xfrm>
          <a:off x="1035775" y="3004456"/>
          <a:ext cx="2743200" cy="3724276"/>
        </p:xfrm>
        <a:graphic>
          <a:graphicData uri="http://schemas.openxmlformats.org/presentationml/2006/ole">
            <mc:AlternateContent xmlns:mc="http://schemas.openxmlformats.org/markup-compatibility/2006">
              <mc:Choice xmlns:v="urn:schemas-microsoft-com:vml" Requires="v">
                <p:oleObj spid="_x0000_s17412" name="Equation" r:id="rId3" imgW="799920" imgH="1079280" progId="Equation.DSMT4">
                  <p:embed/>
                </p:oleObj>
              </mc:Choice>
              <mc:Fallback>
                <p:oleObj name="Equation" r:id="rId3" imgW="799920" imgH="1079280" progId="Equation.DSMT4">
                  <p:embed/>
                  <p:pic>
                    <p:nvPicPr>
                      <p:cNvPr id="3287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775" y="3004456"/>
                        <a:ext cx="2743200" cy="3724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descr="Triangle element.png"/>
          <p:cNvPicPr>
            <a:picLocks noChangeAspect="1"/>
          </p:cNvPicPr>
          <p:nvPr/>
        </p:nvPicPr>
        <p:blipFill>
          <a:blip r:embed="rId5"/>
          <a:stretch>
            <a:fillRect/>
          </a:stretch>
        </p:blipFill>
        <p:spPr>
          <a:xfrm>
            <a:off x="6733274" y="3454497"/>
            <a:ext cx="3470939" cy="3046751"/>
          </a:xfrm>
          <a:prstGeom prst="rect">
            <a:avLst/>
          </a:prstGeom>
        </p:spPr>
      </p:pic>
      <p:sp>
        <p:nvSpPr>
          <p:cNvPr id="9" name="TextBox 8"/>
          <p:cNvSpPr txBox="1"/>
          <p:nvPr/>
        </p:nvSpPr>
        <p:spPr>
          <a:xfrm>
            <a:off x="7798033" y="3097716"/>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1</a:t>
            </a:r>
          </a:p>
        </p:txBody>
      </p:sp>
      <p:sp>
        <p:nvSpPr>
          <p:cNvPr id="10" name="TextBox 9"/>
          <p:cNvSpPr txBox="1"/>
          <p:nvPr/>
        </p:nvSpPr>
        <p:spPr>
          <a:xfrm>
            <a:off x="10183310" y="5240024"/>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3</a:t>
            </a:r>
          </a:p>
        </p:txBody>
      </p:sp>
      <p:sp>
        <p:nvSpPr>
          <p:cNvPr id="11" name="TextBox 10"/>
          <p:cNvSpPr txBox="1"/>
          <p:nvPr/>
        </p:nvSpPr>
        <p:spPr>
          <a:xfrm>
            <a:off x="6337605" y="6292890"/>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2</a:t>
            </a:r>
          </a:p>
        </p:txBody>
      </p:sp>
      <p:sp>
        <p:nvSpPr>
          <p:cNvPr id="12" name="TextBox 11"/>
          <p:cNvSpPr txBox="1"/>
          <p:nvPr/>
        </p:nvSpPr>
        <p:spPr>
          <a:xfrm>
            <a:off x="750678" y="2570770"/>
            <a:ext cx="5272597" cy="461665"/>
          </a:xfrm>
          <a:prstGeom prst="rect">
            <a:avLst/>
          </a:prstGeom>
          <a:noFill/>
        </p:spPr>
        <p:txBody>
          <a:bodyPr wrap="none" rtlCol="0">
            <a:spAutoFit/>
          </a:bodyPr>
          <a:lstStyle/>
          <a:p>
            <a:r>
              <a:rPr lang="en-US" sz="2400" dirty="0"/>
              <a:t>The element vector of nodal coordinates</a:t>
            </a:r>
          </a:p>
        </p:txBody>
      </p:sp>
      <p:sp>
        <p:nvSpPr>
          <p:cNvPr id="13" name="TextBox 12"/>
          <p:cNvSpPr txBox="1"/>
          <p:nvPr/>
        </p:nvSpPr>
        <p:spPr>
          <a:xfrm>
            <a:off x="6771292" y="2374827"/>
            <a:ext cx="3515046" cy="830997"/>
          </a:xfrm>
          <a:prstGeom prst="rect">
            <a:avLst/>
          </a:prstGeom>
          <a:noFill/>
        </p:spPr>
        <p:txBody>
          <a:bodyPr wrap="square" rtlCol="0">
            <a:spAutoFit/>
          </a:bodyPr>
          <a:lstStyle/>
          <a:p>
            <a:r>
              <a:rPr lang="en-US" sz="2400" dirty="0"/>
              <a:t>An element, defined by those nodal coordinates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Parameterization</a:t>
            </a:r>
          </a:p>
        </p:txBody>
      </p:sp>
      <p:sp>
        <p:nvSpPr>
          <p:cNvPr id="3" name="Content Placeholder 2"/>
          <p:cNvSpPr>
            <a:spLocks noGrp="1"/>
          </p:cNvSpPr>
          <p:nvPr>
            <p:ph idx="1"/>
          </p:nvPr>
        </p:nvSpPr>
        <p:spPr>
          <a:xfrm>
            <a:off x="432488" y="1161535"/>
            <a:ext cx="5660476" cy="5027785"/>
          </a:xfrm>
        </p:spPr>
        <p:txBody>
          <a:bodyPr>
            <a:normAutofit/>
          </a:bodyPr>
          <a:lstStyle/>
          <a:p>
            <a:r>
              <a:rPr lang="en-US" dirty="0"/>
              <a:t>Every element’s volume is parameterized.</a:t>
            </a:r>
          </a:p>
          <a:p>
            <a:pPr lvl="1"/>
            <a:r>
              <a:rPr lang="en-US" dirty="0"/>
              <a:t>A material point is uniquely identified by a unique set of parameters </a:t>
            </a:r>
            <a:r>
              <a:rPr lang="en-US" dirty="0">
                <a:latin typeface="Times New Roman" pitchFamily="18" charset="0"/>
                <a:cs typeface="Times New Roman" pitchFamily="18" charset="0"/>
              </a:rPr>
              <a:t>(</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l-GR" dirty="0">
                <a:latin typeface="Times New Roman" pitchFamily="18" charset="0"/>
                <a:cs typeface="Times New Roman" pitchFamily="18" charset="0"/>
              </a:rPr>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a:t>
            </a:r>
            <a:r>
              <a:rPr lang="en-US" dirty="0">
                <a:latin typeface="Arial"/>
                <a:cs typeface="Arial"/>
              </a:rPr>
              <a:t>.</a:t>
            </a:r>
          </a:p>
          <a:p>
            <a:pPr lvl="2"/>
            <a:r>
              <a:rPr lang="en-US" dirty="0">
                <a:latin typeface="Arial"/>
                <a:cs typeface="Arial"/>
              </a:rPr>
              <a:t>3D elements usually have 3 parameters.</a:t>
            </a:r>
          </a:p>
        </p:txBody>
      </p:sp>
      <p:pic>
        <p:nvPicPr>
          <p:cNvPr id="15" name="Picture 14" descr="Triangle element parameterized.png"/>
          <p:cNvPicPr>
            <a:picLocks noChangeAspect="1"/>
          </p:cNvPicPr>
          <p:nvPr/>
        </p:nvPicPr>
        <p:blipFill>
          <a:blip r:embed="rId2"/>
          <a:stretch>
            <a:fillRect/>
          </a:stretch>
        </p:blipFill>
        <p:spPr>
          <a:xfrm>
            <a:off x="5821681" y="1445226"/>
            <a:ext cx="5000462" cy="4458540"/>
          </a:xfrm>
          <a:prstGeom prst="rect">
            <a:avLst/>
          </a:prstGeom>
        </p:spPr>
      </p:pic>
      <p:sp>
        <p:nvSpPr>
          <p:cNvPr id="7" name="TextBox 6"/>
          <p:cNvSpPr txBox="1"/>
          <p:nvPr/>
        </p:nvSpPr>
        <p:spPr>
          <a:xfrm>
            <a:off x="7906512" y="1026742"/>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1</a:t>
            </a:r>
          </a:p>
        </p:txBody>
      </p:sp>
      <p:sp>
        <p:nvSpPr>
          <p:cNvPr id="8" name="TextBox 7"/>
          <p:cNvSpPr txBox="1"/>
          <p:nvPr/>
        </p:nvSpPr>
        <p:spPr>
          <a:xfrm>
            <a:off x="10315302" y="4313356"/>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3</a:t>
            </a:r>
          </a:p>
        </p:txBody>
      </p:sp>
      <p:sp>
        <p:nvSpPr>
          <p:cNvPr id="9" name="TextBox 8"/>
          <p:cNvSpPr txBox="1"/>
          <p:nvPr/>
        </p:nvSpPr>
        <p:spPr>
          <a:xfrm>
            <a:off x="5489883" y="5820809"/>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2</a:t>
            </a:r>
          </a:p>
        </p:txBody>
      </p:sp>
      <p:sp>
        <p:nvSpPr>
          <p:cNvPr id="10" name="TextBox 9"/>
          <p:cNvSpPr txBox="1"/>
          <p:nvPr/>
        </p:nvSpPr>
        <p:spPr>
          <a:xfrm>
            <a:off x="5009171" y="5567390"/>
            <a:ext cx="1010213"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1</a:t>
            </a:r>
            <a:endParaRPr lang="en-US" sz="2770" baseline="30000" dirty="0">
              <a:latin typeface="Times New Roman" pitchFamily="18" charset="0"/>
              <a:cs typeface="Times New Roman" pitchFamily="18" charset="0"/>
            </a:endParaRPr>
          </a:p>
        </p:txBody>
      </p:sp>
      <p:sp>
        <p:nvSpPr>
          <p:cNvPr id="16" name="TextBox 15"/>
          <p:cNvSpPr txBox="1"/>
          <p:nvPr/>
        </p:nvSpPr>
        <p:spPr>
          <a:xfrm>
            <a:off x="5411508" y="4417858"/>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3/4</a:t>
            </a:r>
            <a:endParaRPr lang="en-US" sz="2770" baseline="30000" dirty="0">
              <a:latin typeface="Times New Roman" pitchFamily="18" charset="0"/>
              <a:cs typeface="Times New Roman" pitchFamily="18" charset="0"/>
            </a:endParaRPr>
          </a:p>
        </p:txBody>
      </p:sp>
      <p:sp>
        <p:nvSpPr>
          <p:cNvPr id="17" name="TextBox 16"/>
          <p:cNvSpPr txBox="1"/>
          <p:nvPr/>
        </p:nvSpPr>
        <p:spPr>
          <a:xfrm>
            <a:off x="5876545" y="3370217"/>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1/2</a:t>
            </a:r>
            <a:endParaRPr lang="en-US" sz="2770" baseline="30000" dirty="0">
              <a:latin typeface="Times New Roman" pitchFamily="18" charset="0"/>
              <a:cs typeface="Times New Roman" pitchFamily="18" charset="0"/>
            </a:endParaRPr>
          </a:p>
        </p:txBody>
      </p:sp>
      <p:sp>
        <p:nvSpPr>
          <p:cNvPr id="18" name="TextBox 17"/>
          <p:cNvSpPr txBox="1"/>
          <p:nvPr/>
        </p:nvSpPr>
        <p:spPr>
          <a:xfrm>
            <a:off x="6388609" y="2228524"/>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1/4</a:t>
            </a:r>
            <a:endParaRPr lang="en-US" sz="2770" baseline="30000" dirty="0">
              <a:latin typeface="Times New Roman" pitchFamily="18" charset="0"/>
              <a:cs typeface="Times New Roman" pitchFamily="18" charset="0"/>
            </a:endParaRPr>
          </a:p>
        </p:txBody>
      </p:sp>
      <p:sp>
        <p:nvSpPr>
          <p:cNvPr id="19" name="TextBox 18"/>
          <p:cNvSpPr txBox="1"/>
          <p:nvPr/>
        </p:nvSpPr>
        <p:spPr>
          <a:xfrm>
            <a:off x="7101842" y="1170431"/>
            <a:ext cx="1010213"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0</a:t>
            </a:r>
            <a:endParaRPr lang="en-US" sz="2770" baseline="30000" dirty="0">
              <a:latin typeface="Times New Roman" pitchFamily="18" charset="0"/>
              <a:cs typeface="Times New Roman" pitchFamily="18" charset="0"/>
            </a:endParaRPr>
          </a:p>
        </p:txBody>
      </p:sp>
      <p:sp>
        <p:nvSpPr>
          <p:cNvPr id="20" name="TextBox 19"/>
          <p:cNvSpPr txBox="1"/>
          <p:nvPr/>
        </p:nvSpPr>
        <p:spPr>
          <a:xfrm>
            <a:off x="10615750" y="3759491"/>
            <a:ext cx="1010213"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1</a:t>
            </a:r>
            <a:endParaRPr lang="en-US" sz="2770" baseline="30000" dirty="0">
              <a:latin typeface="Times New Roman" pitchFamily="18" charset="0"/>
              <a:cs typeface="Times New Roman" pitchFamily="18" charset="0"/>
            </a:endParaRPr>
          </a:p>
        </p:txBody>
      </p:sp>
      <p:sp>
        <p:nvSpPr>
          <p:cNvPr id="21" name="TextBox 20"/>
          <p:cNvSpPr txBox="1"/>
          <p:nvPr/>
        </p:nvSpPr>
        <p:spPr>
          <a:xfrm>
            <a:off x="9936634" y="3080222"/>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3/4</a:t>
            </a:r>
            <a:endParaRPr lang="en-US" sz="2770" baseline="30000" dirty="0">
              <a:latin typeface="Times New Roman" pitchFamily="18" charset="0"/>
              <a:cs typeface="Times New Roman" pitchFamily="18" charset="0"/>
            </a:endParaRPr>
          </a:p>
        </p:txBody>
      </p:sp>
      <p:sp>
        <p:nvSpPr>
          <p:cNvPr id="22" name="TextBox 21"/>
          <p:cNvSpPr txBox="1"/>
          <p:nvPr/>
        </p:nvSpPr>
        <p:spPr>
          <a:xfrm>
            <a:off x="9249375" y="2416628"/>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1/2</a:t>
            </a:r>
            <a:endParaRPr lang="en-US" sz="2770" baseline="30000" dirty="0">
              <a:latin typeface="Times New Roman" pitchFamily="18" charset="0"/>
              <a:cs typeface="Times New Roman" pitchFamily="18" charset="0"/>
            </a:endParaRPr>
          </a:p>
        </p:txBody>
      </p:sp>
      <p:sp>
        <p:nvSpPr>
          <p:cNvPr id="23" name="TextBox 22"/>
          <p:cNvSpPr txBox="1"/>
          <p:nvPr/>
        </p:nvSpPr>
        <p:spPr>
          <a:xfrm>
            <a:off x="8562268" y="1760874"/>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1/4</a:t>
            </a:r>
            <a:endParaRPr lang="en-US" sz="2770" baseline="30000" dirty="0">
              <a:latin typeface="Times New Roman" pitchFamily="18" charset="0"/>
              <a:cs typeface="Times New Roman" pitchFamily="18" charset="0"/>
            </a:endParaRPr>
          </a:p>
        </p:txBody>
      </p:sp>
      <p:sp>
        <p:nvSpPr>
          <p:cNvPr id="24" name="TextBox 23"/>
          <p:cNvSpPr txBox="1"/>
          <p:nvPr/>
        </p:nvSpPr>
        <p:spPr>
          <a:xfrm>
            <a:off x="8201734" y="1251421"/>
            <a:ext cx="1010213"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0</a:t>
            </a:r>
            <a:endParaRPr lang="en-US" sz="2770" baseline="30000" dirty="0">
              <a:latin typeface="Times New Roman" pitchFamily="18" charset="0"/>
              <a:cs typeface="Times New Roman" pitchFamily="18" charset="0"/>
            </a:endParaRPr>
          </a:p>
        </p:txBody>
      </p:sp>
      <p:sp>
        <p:nvSpPr>
          <p:cNvPr id="26" name="TextBox 25"/>
          <p:cNvSpPr txBox="1"/>
          <p:nvPr/>
        </p:nvSpPr>
        <p:spPr>
          <a:xfrm>
            <a:off x="7485210" y="5412774"/>
            <a:ext cx="4729180" cy="944874"/>
          </a:xfrm>
          <a:prstGeom prst="rect">
            <a:avLst/>
          </a:prstGeom>
          <a:noFill/>
        </p:spPr>
        <p:txBody>
          <a:bodyPr wrap="none" rtlCol="0">
            <a:spAutoFit/>
          </a:bodyPr>
          <a:lstStyle/>
          <a:p>
            <a:r>
              <a:rPr lang="en-US" sz="2770" dirty="0"/>
              <a:t>A 2D triangle element example.</a:t>
            </a:r>
          </a:p>
          <a:p>
            <a:r>
              <a:rPr lang="en-US" sz="2770" dirty="0"/>
              <a:t>Only has parameters </a:t>
            </a:r>
            <a:r>
              <a:rPr lang="en-US" sz="2770" dirty="0">
                <a:latin typeface="Times New Roman" pitchFamily="18" charset="0"/>
                <a:cs typeface="Times New Roman" pitchFamily="18" charset="0"/>
              </a:rPr>
              <a:t>(</a:t>
            </a:r>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a:t>
            </a:r>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a:t>
            </a:r>
            <a:r>
              <a:rPr lang="en-US" sz="277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Presentation Parts</a:t>
            </a:r>
          </a:p>
        </p:txBody>
      </p:sp>
      <p:sp>
        <p:nvSpPr>
          <p:cNvPr id="3" name="Content Placeholder 2"/>
          <p:cNvSpPr>
            <a:spLocks noGrp="1"/>
          </p:cNvSpPr>
          <p:nvPr>
            <p:ph idx="1"/>
          </p:nvPr>
        </p:nvSpPr>
        <p:spPr/>
        <p:txBody>
          <a:bodyPr>
            <a:normAutofit lnSpcReduction="10000"/>
          </a:bodyPr>
          <a:lstStyle/>
          <a:p>
            <a:r>
              <a:rPr lang="en-US" dirty="0"/>
              <a:t>MBD requires 2 parts:</a:t>
            </a:r>
          </a:p>
          <a:p>
            <a:pPr lvl="1"/>
            <a:r>
              <a:rPr lang="en-US" dirty="0"/>
              <a:t>Equations of motion</a:t>
            </a:r>
          </a:p>
          <a:p>
            <a:pPr lvl="2"/>
            <a:r>
              <a:rPr lang="en-US" dirty="0"/>
              <a:t>f = ma</a:t>
            </a:r>
          </a:p>
          <a:p>
            <a:pPr lvl="1"/>
            <a:r>
              <a:rPr lang="en-US" dirty="0"/>
              <a:t>The solution to the equations of motion</a:t>
            </a:r>
          </a:p>
          <a:p>
            <a:pPr lvl="2"/>
            <a:r>
              <a:rPr lang="en-US" dirty="0"/>
              <a:t>time stepping</a:t>
            </a:r>
          </a:p>
          <a:p>
            <a:pPr lvl="1"/>
            <a:endParaRPr lang="en-US" dirty="0"/>
          </a:p>
          <a:p>
            <a:r>
              <a:rPr lang="en-US" dirty="0"/>
              <a:t>MBD’s capabilities can be significantly extended with additional features.</a:t>
            </a:r>
          </a:p>
          <a:p>
            <a:pPr lvl="1"/>
            <a:r>
              <a:rPr lang="en-US" dirty="0"/>
              <a:t>Flexible bodies</a:t>
            </a:r>
          </a:p>
          <a:p>
            <a:pPr lvl="1"/>
            <a:r>
              <a:rPr lang="en-US" dirty="0"/>
              <a:t>Contact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Position of a Point in an Element</a:t>
            </a:r>
          </a:p>
        </p:txBody>
      </p:sp>
      <p:sp>
        <p:nvSpPr>
          <p:cNvPr id="3" name="Content Placeholder 2"/>
          <p:cNvSpPr>
            <a:spLocks noGrp="1"/>
          </p:cNvSpPr>
          <p:nvPr>
            <p:ph idx="1"/>
          </p:nvPr>
        </p:nvSpPr>
        <p:spPr/>
        <p:txBody>
          <a:bodyPr/>
          <a:lstStyle/>
          <a:p>
            <a:r>
              <a:rPr lang="en-US" dirty="0"/>
              <a:t>Location of a point </a:t>
            </a:r>
            <a:r>
              <a:rPr lang="en-US" b="1" dirty="0">
                <a:latin typeface="Times New Roman" pitchFamily="18" charset="0"/>
                <a:cs typeface="Times New Roman" pitchFamily="18" charset="0"/>
              </a:rPr>
              <a:t>r</a:t>
            </a:r>
            <a:r>
              <a:rPr lang="en-US" dirty="0"/>
              <a:t> defined by parameters </a:t>
            </a:r>
            <a:r>
              <a:rPr lang="el-GR" b="1" dirty="0">
                <a:latin typeface="Times New Roman" pitchFamily="18" charset="0"/>
                <a:cs typeface="Times New Roman" pitchFamily="18" charset="0"/>
              </a:rPr>
              <a:t>ξ</a:t>
            </a:r>
            <a:r>
              <a:rPr lang="en-US" i="1"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l-GR" dirty="0">
                <a:latin typeface="Times New Roman" pitchFamily="18" charset="0"/>
                <a:cs typeface="Times New Roman" pitchFamily="18" charset="0"/>
              </a:rPr>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a:t>
            </a:r>
            <a:r>
              <a:rPr lang="en-US" dirty="0"/>
              <a:t> is usually a weighted average of the nodal coordinates </a:t>
            </a:r>
            <a:r>
              <a:rPr lang="en-US" b="1" dirty="0">
                <a:latin typeface="Times New Roman" pitchFamily="18" charset="0"/>
                <a:cs typeface="Times New Roman" pitchFamily="18" charset="0"/>
              </a:rPr>
              <a:t>q</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b="1" dirty="0">
                <a:latin typeface="Times New Roman" pitchFamily="18" charset="0"/>
                <a:cs typeface="Times New Roman" pitchFamily="18" charset="0"/>
              </a:rPr>
              <a:t>q</a:t>
            </a:r>
            <a:r>
              <a:rPr lang="en-US" i="1" baseline="30000" dirty="0">
                <a:latin typeface="Times New Roman" pitchFamily="18" charset="0"/>
                <a:cs typeface="Times New Roman" pitchFamily="18" charset="0"/>
              </a:rPr>
              <a:t>n</a:t>
            </a:r>
            <a:r>
              <a:rPr lang="en-US" dirty="0"/>
              <a:t>.</a:t>
            </a:r>
          </a:p>
          <a:p>
            <a:pPr lvl="1"/>
            <a:r>
              <a:rPr lang="en-US" dirty="0"/>
              <a:t>The weighting functions are called “shape functions”. </a:t>
            </a:r>
          </a:p>
          <a:p>
            <a:pPr lvl="2"/>
            <a:r>
              <a:rPr lang="en-US" dirty="0"/>
              <a:t>Shape functions: </a:t>
            </a:r>
            <a:r>
              <a:rPr lang="en-US" i="1" dirty="0" err="1">
                <a:latin typeface="Times New Roman" pitchFamily="18" charset="0"/>
                <a:cs typeface="Times New Roman" pitchFamily="18" charset="0"/>
              </a:rPr>
              <a:t>n</a:t>
            </a:r>
            <a:r>
              <a:rPr lang="en-US" i="1" baseline="30000" dirty="0" err="1">
                <a:latin typeface="Times New Roman" pitchFamily="18" charset="0"/>
                <a:cs typeface="Times New Roman" pitchFamily="18" charset="0"/>
              </a:rPr>
              <a:t>i</a:t>
            </a:r>
            <a:endParaRPr lang="en-US" i="1" baseline="30000" dirty="0">
              <a:latin typeface="Times New Roman" pitchFamily="18" charset="0"/>
              <a:cs typeface="Times New Roman" pitchFamily="18" charset="0"/>
            </a:endParaRPr>
          </a:p>
          <a:p>
            <a:pPr lvl="1"/>
            <a:endParaRPr lang="en-US" dirty="0"/>
          </a:p>
        </p:txBody>
      </p:sp>
      <p:graphicFrame>
        <p:nvGraphicFramePr>
          <p:cNvPr id="329730" name="Object 2"/>
          <p:cNvGraphicFramePr>
            <a:graphicFrameLocks noChangeAspect="1"/>
          </p:cNvGraphicFramePr>
          <p:nvPr>
            <p:extLst>
              <p:ext uri="{D42A27DB-BD31-4B8C-83A1-F6EECF244321}">
                <p14:modId xmlns:p14="http://schemas.microsoft.com/office/powerpoint/2010/main" val="2679280188"/>
              </p:ext>
            </p:extLst>
          </p:nvPr>
        </p:nvGraphicFramePr>
        <p:xfrm>
          <a:off x="1810315" y="4612464"/>
          <a:ext cx="3482340" cy="613410"/>
        </p:xfrm>
        <a:graphic>
          <a:graphicData uri="http://schemas.openxmlformats.org/presentationml/2006/ole">
            <mc:AlternateContent xmlns:mc="http://schemas.openxmlformats.org/markup-compatibility/2006">
              <mc:Choice xmlns:v="urn:schemas-microsoft-com:vml" Requires="v">
                <p:oleObj spid="_x0000_s18436" name="Equation" r:id="rId3" imgW="1015920" imgH="177480" progId="Equation.DSMT4">
                  <p:embed/>
                </p:oleObj>
              </mc:Choice>
              <mc:Fallback>
                <p:oleObj name="Equation" r:id="rId3" imgW="1015920" imgH="177480" progId="Equation.DSMT4">
                  <p:embed/>
                  <p:pic>
                    <p:nvPicPr>
                      <p:cNvPr id="3297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0315" y="4612464"/>
                        <a:ext cx="3482340"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161983" y="5670716"/>
            <a:ext cx="5815823" cy="518604"/>
          </a:xfrm>
          <a:prstGeom prst="rect">
            <a:avLst/>
          </a:prstGeom>
          <a:noFill/>
        </p:spPr>
        <p:txBody>
          <a:bodyPr wrap="none" rtlCol="0">
            <a:spAutoFit/>
          </a:bodyPr>
          <a:lstStyle/>
          <a:p>
            <a:r>
              <a:rPr lang="en-US" sz="2770" dirty="0"/>
              <a:t>Weighted average of nodal coordinates</a:t>
            </a:r>
          </a:p>
        </p:txBody>
      </p:sp>
      <p:sp>
        <p:nvSpPr>
          <p:cNvPr id="7" name="Right Brace 6"/>
          <p:cNvSpPr/>
          <p:nvPr/>
        </p:nvSpPr>
        <p:spPr>
          <a:xfrm rot="5400000">
            <a:off x="3762885" y="4058387"/>
            <a:ext cx="186538" cy="2760782"/>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
        <p:nvSpPr>
          <p:cNvPr id="8" name="TextBox 7"/>
          <p:cNvSpPr txBox="1"/>
          <p:nvPr/>
        </p:nvSpPr>
        <p:spPr>
          <a:xfrm>
            <a:off x="2188109" y="3682550"/>
            <a:ext cx="5666936" cy="518604"/>
          </a:xfrm>
          <a:prstGeom prst="rect">
            <a:avLst/>
          </a:prstGeom>
          <a:noFill/>
        </p:spPr>
        <p:txBody>
          <a:bodyPr wrap="none" rtlCol="0">
            <a:spAutoFit/>
          </a:bodyPr>
          <a:lstStyle/>
          <a:p>
            <a:r>
              <a:rPr lang="en-US" sz="2770" dirty="0"/>
              <a:t>Weighting functions (shape functions)</a:t>
            </a:r>
          </a:p>
        </p:txBody>
      </p:sp>
      <p:cxnSp>
        <p:nvCxnSpPr>
          <p:cNvPr id="10" name="Straight Arrow Connector 9"/>
          <p:cNvCxnSpPr/>
          <p:nvPr/>
        </p:nvCxnSpPr>
        <p:spPr>
          <a:xfrm rot="5400000">
            <a:off x="2592543" y="4265386"/>
            <a:ext cx="501614" cy="219456"/>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3015779" y="4249710"/>
            <a:ext cx="619180" cy="431075"/>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39015" y="4163497"/>
            <a:ext cx="1128631" cy="595666"/>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Shape Functions</a:t>
            </a:r>
          </a:p>
        </p:txBody>
      </p:sp>
      <p:sp>
        <p:nvSpPr>
          <p:cNvPr id="3" name="Content Placeholder 2"/>
          <p:cNvSpPr>
            <a:spLocks noGrp="1"/>
          </p:cNvSpPr>
          <p:nvPr>
            <p:ph idx="1"/>
          </p:nvPr>
        </p:nvSpPr>
        <p:spPr/>
        <p:txBody>
          <a:bodyPr>
            <a:normAutofit lnSpcReduction="10000"/>
          </a:bodyPr>
          <a:lstStyle/>
          <a:p>
            <a:r>
              <a:rPr lang="en-US" dirty="0"/>
              <a:t>Shape functions </a:t>
            </a:r>
            <a:r>
              <a:rPr lang="en-US" i="1" dirty="0" err="1">
                <a:latin typeface="Times New Roman" pitchFamily="18" charset="0"/>
                <a:cs typeface="Times New Roman" pitchFamily="18" charset="0"/>
              </a:rPr>
              <a:t>n</a:t>
            </a:r>
            <a:r>
              <a:rPr lang="en-US" i="1" baseline="30000" dirty="0" err="1">
                <a:latin typeface="Times New Roman" pitchFamily="18" charset="0"/>
                <a:cs typeface="Times New Roman" pitchFamily="18" charset="0"/>
              </a:rPr>
              <a:t>i</a:t>
            </a:r>
            <a:r>
              <a:rPr lang="en-US" dirty="0"/>
              <a:t> are a function of only the parameters</a:t>
            </a:r>
          </a:p>
          <a:p>
            <a:pPr marL="0" indent="0">
              <a:buNone/>
            </a:pPr>
            <a:r>
              <a:rPr lang="en-US" dirty="0"/>
              <a:t>   </a:t>
            </a:r>
            <a:r>
              <a:rPr lang="el-GR" b="1" dirty="0">
                <a:latin typeface="Times New Roman" pitchFamily="18" charset="0"/>
                <a:cs typeface="Times New Roman" pitchFamily="18" charset="0"/>
              </a:rPr>
              <a:t>ξ</a:t>
            </a:r>
            <a:r>
              <a:rPr lang="en-US" i="1" dirty="0">
                <a:latin typeface="Times New Roman" pitchFamily="18" charset="0"/>
                <a:cs typeface="Times New Roman" pitchFamily="18" charset="0"/>
              </a:rPr>
              <a:t> =</a:t>
            </a:r>
            <a:r>
              <a:rPr lang="en-US" dirty="0"/>
              <a:t> </a:t>
            </a:r>
            <a:r>
              <a:rPr lang="en-US" dirty="0">
                <a:latin typeface="Times New Roman" pitchFamily="18" charset="0"/>
                <a:cs typeface="Times New Roman" pitchFamily="18" charset="0"/>
              </a:rPr>
              <a:t>(</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l-GR" dirty="0">
                <a:latin typeface="Times New Roman" pitchFamily="18" charset="0"/>
                <a:cs typeface="Times New Roman" pitchFamily="18" charset="0"/>
              </a:rPr>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a:t>
            </a:r>
            <a:r>
              <a:rPr lang="en-US" dirty="0"/>
              <a:t>.</a:t>
            </a:r>
          </a:p>
          <a:p>
            <a:pPr lvl="1"/>
            <a:r>
              <a:rPr lang="en-US" dirty="0"/>
              <a:t>For example, the shape functions for a 2D triangle are: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Note that</a:t>
            </a:r>
          </a:p>
        </p:txBody>
      </p:sp>
      <p:graphicFrame>
        <p:nvGraphicFramePr>
          <p:cNvPr id="332802" name="Object 2"/>
          <p:cNvGraphicFramePr>
            <a:graphicFrameLocks noChangeAspect="1"/>
          </p:cNvGraphicFramePr>
          <p:nvPr>
            <p:extLst>
              <p:ext uri="{D42A27DB-BD31-4B8C-83A1-F6EECF244321}">
                <p14:modId xmlns:p14="http://schemas.microsoft.com/office/powerpoint/2010/main" val="3822496655"/>
              </p:ext>
            </p:extLst>
          </p:nvPr>
        </p:nvGraphicFramePr>
        <p:xfrm>
          <a:off x="1882250" y="2894103"/>
          <a:ext cx="2306956" cy="1971676"/>
        </p:xfrm>
        <a:graphic>
          <a:graphicData uri="http://schemas.openxmlformats.org/presentationml/2006/ole">
            <mc:AlternateContent xmlns:mc="http://schemas.openxmlformats.org/markup-compatibility/2006">
              <mc:Choice xmlns:v="urn:schemas-microsoft-com:vml" Requires="v">
                <p:oleObj spid="_x0000_s19464" name="Equation" r:id="rId4" imgW="672840" imgH="571320" progId="Equation.DSMT4">
                  <p:embed/>
                </p:oleObj>
              </mc:Choice>
              <mc:Fallback>
                <p:oleObj name="Equation" r:id="rId4" imgW="672840" imgH="571320" progId="Equation.DSMT4">
                  <p:embed/>
                  <p:pic>
                    <p:nvPicPr>
                      <p:cNvPr id="33280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250" y="2894103"/>
                        <a:ext cx="2306956" cy="1971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3" name="Object 3"/>
          <p:cNvGraphicFramePr>
            <a:graphicFrameLocks noChangeAspect="1"/>
          </p:cNvGraphicFramePr>
          <p:nvPr>
            <p:extLst>
              <p:ext uri="{D42A27DB-BD31-4B8C-83A1-F6EECF244321}">
                <p14:modId xmlns:p14="http://schemas.microsoft.com/office/powerpoint/2010/main" val="781317050"/>
              </p:ext>
            </p:extLst>
          </p:nvPr>
        </p:nvGraphicFramePr>
        <p:xfrm>
          <a:off x="3252208" y="5293096"/>
          <a:ext cx="1436370" cy="701040"/>
        </p:xfrm>
        <a:graphic>
          <a:graphicData uri="http://schemas.openxmlformats.org/presentationml/2006/ole">
            <mc:AlternateContent xmlns:mc="http://schemas.openxmlformats.org/markup-compatibility/2006">
              <mc:Choice xmlns:v="urn:schemas-microsoft-com:vml" Requires="v">
                <p:oleObj spid="_x0000_s19465" name="Equation" r:id="rId6" imgW="419040" imgH="203040" progId="Equation.DSMT4">
                  <p:embed/>
                </p:oleObj>
              </mc:Choice>
              <mc:Fallback>
                <p:oleObj name="Equation" r:id="rId6" imgW="419040" imgH="203040" progId="Equation.DSMT4">
                  <p:embed/>
                  <p:pic>
                    <p:nvPicPr>
                      <p:cNvPr id="33280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208" y="5293096"/>
                        <a:ext cx="1436370"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11"/>
          <p:cNvGrpSpPr/>
          <p:nvPr/>
        </p:nvGrpSpPr>
        <p:grpSpPr>
          <a:xfrm>
            <a:off x="6819684" y="2894103"/>
            <a:ext cx="4350563" cy="3609696"/>
            <a:chOff x="3894909" y="836024"/>
            <a:chExt cx="5273662" cy="4375597"/>
          </a:xfrm>
        </p:grpSpPr>
        <p:pic>
          <p:nvPicPr>
            <p:cNvPr id="13" name="Picture 12" descr="Triangle element parameterized.png"/>
            <p:cNvPicPr>
              <a:picLocks noChangeAspect="1"/>
            </p:cNvPicPr>
            <p:nvPr/>
          </p:nvPicPr>
          <p:blipFill>
            <a:blip r:embed="rId8"/>
            <a:stretch>
              <a:fillRect/>
            </a:stretch>
          </p:blipFill>
          <p:spPr>
            <a:xfrm>
              <a:off x="4572001" y="1184761"/>
              <a:ext cx="4167052" cy="3715450"/>
            </a:xfrm>
            <a:prstGeom prst="rect">
              <a:avLst/>
            </a:prstGeom>
          </p:spPr>
        </p:pic>
        <p:sp>
          <p:nvSpPr>
            <p:cNvPr id="14" name="TextBox 13"/>
            <p:cNvSpPr txBox="1"/>
            <p:nvPr/>
          </p:nvSpPr>
          <p:spPr>
            <a:xfrm>
              <a:off x="6309360" y="836024"/>
              <a:ext cx="422047" cy="38054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30000" dirty="0">
                  <a:latin typeface="Times New Roman" pitchFamily="18" charset="0"/>
                  <a:cs typeface="Times New Roman" pitchFamily="18" charset="0"/>
                </a:rPr>
                <a:t>1</a:t>
              </a:r>
            </a:p>
          </p:txBody>
        </p:sp>
        <p:sp>
          <p:nvSpPr>
            <p:cNvPr id="15" name="TextBox 14"/>
            <p:cNvSpPr txBox="1"/>
            <p:nvPr/>
          </p:nvSpPr>
          <p:spPr>
            <a:xfrm>
              <a:off x="8316686" y="3574868"/>
              <a:ext cx="422047" cy="38054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30000" dirty="0">
                  <a:latin typeface="Times New Roman" pitchFamily="18" charset="0"/>
                  <a:cs typeface="Times New Roman" pitchFamily="18" charset="0"/>
                </a:rPr>
                <a:t>3</a:t>
              </a:r>
            </a:p>
          </p:txBody>
        </p:sp>
        <p:sp>
          <p:nvSpPr>
            <p:cNvPr id="16" name="TextBox 15"/>
            <p:cNvSpPr txBox="1"/>
            <p:nvPr/>
          </p:nvSpPr>
          <p:spPr>
            <a:xfrm>
              <a:off x="4295503" y="4831079"/>
              <a:ext cx="422047" cy="38054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30000" dirty="0">
                  <a:latin typeface="Times New Roman" pitchFamily="18" charset="0"/>
                  <a:cs typeface="Times New Roman" pitchFamily="18" charset="0"/>
                </a:rPr>
                <a:t>2</a:t>
              </a:r>
            </a:p>
          </p:txBody>
        </p:sp>
        <p:sp>
          <p:nvSpPr>
            <p:cNvPr id="17" name="TextBox 16"/>
            <p:cNvSpPr txBox="1"/>
            <p:nvPr/>
          </p:nvSpPr>
          <p:spPr>
            <a:xfrm>
              <a:off x="3894909" y="4619898"/>
              <a:ext cx="744606"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1</a:t>
              </a:r>
              <a:endParaRPr lang="en-US" sz="1440" baseline="30000" dirty="0">
                <a:latin typeface="Times New Roman" pitchFamily="18" charset="0"/>
                <a:cs typeface="Times New Roman" pitchFamily="18" charset="0"/>
              </a:endParaRPr>
            </a:p>
          </p:txBody>
        </p:sp>
        <p:sp>
          <p:nvSpPr>
            <p:cNvPr id="18" name="TextBox 17"/>
            <p:cNvSpPr txBox="1"/>
            <p:nvPr/>
          </p:nvSpPr>
          <p:spPr>
            <a:xfrm>
              <a:off x="4164875" y="3661953"/>
              <a:ext cx="919488"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3/4</a:t>
              </a:r>
              <a:endParaRPr lang="en-US" sz="1440" baseline="30000" dirty="0">
                <a:latin typeface="Times New Roman" pitchFamily="18" charset="0"/>
                <a:cs typeface="Times New Roman" pitchFamily="18" charset="0"/>
              </a:endParaRPr>
            </a:p>
          </p:txBody>
        </p:sp>
        <p:sp>
          <p:nvSpPr>
            <p:cNvPr id="19" name="TextBox 18"/>
            <p:cNvSpPr txBox="1"/>
            <p:nvPr/>
          </p:nvSpPr>
          <p:spPr>
            <a:xfrm>
              <a:off x="4617722" y="2788920"/>
              <a:ext cx="919488"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1/2</a:t>
              </a:r>
              <a:endParaRPr lang="en-US" sz="1440" baseline="30000" dirty="0">
                <a:latin typeface="Times New Roman" pitchFamily="18" charset="0"/>
                <a:cs typeface="Times New Roman" pitchFamily="18" charset="0"/>
              </a:endParaRPr>
            </a:p>
          </p:txBody>
        </p:sp>
        <p:sp>
          <p:nvSpPr>
            <p:cNvPr id="20" name="TextBox 19"/>
            <p:cNvSpPr txBox="1"/>
            <p:nvPr/>
          </p:nvSpPr>
          <p:spPr>
            <a:xfrm>
              <a:off x="5044442" y="1837509"/>
              <a:ext cx="919488"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1/4</a:t>
              </a:r>
              <a:endParaRPr lang="en-US" sz="1440" baseline="30000" dirty="0">
                <a:latin typeface="Times New Roman" pitchFamily="18" charset="0"/>
                <a:cs typeface="Times New Roman" pitchFamily="18" charset="0"/>
              </a:endParaRPr>
            </a:p>
          </p:txBody>
        </p:sp>
        <p:sp>
          <p:nvSpPr>
            <p:cNvPr id="21" name="TextBox 20"/>
            <p:cNvSpPr txBox="1"/>
            <p:nvPr/>
          </p:nvSpPr>
          <p:spPr>
            <a:xfrm>
              <a:off x="5468984" y="975360"/>
              <a:ext cx="744606"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0</a:t>
              </a:r>
              <a:endParaRPr lang="en-US" sz="1440" baseline="30000" dirty="0">
                <a:latin typeface="Times New Roman" pitchFamily="18" charset="0"/>
                <a:cs typeface="Times New Roman" pitchFamily="18" charset="0"/>
              </a:endParaRPr>
            </a:p>
          </p:txBody>
        </p:sp>
        <p:sp>
          <p:nvSpPr>
            <p:cNvPr id="22" name="TextBox 21"/>
            <p:cNvSpPr txBox="1"/>
            <p:nvPr/>
          </p:nvSpPr>
          <p:spPr>
            <a:xfrm>
              <a:off x="8423965" y="3032560"/>
              <a:ext cx="744606"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1</a:t>
              </a:r>
              <a:endParaRPr lang="en-US" sz="1440" baseline="30000" dirty="0">
                <a:latin typeface="Times New Roman" pitchFamily="18" charset="0"/>
                <a:cs typeface="Times New Roman" pitchFamily="18" charset="0"/>
              </a:endParaRPr>
            </a:p>
          </p:txBody>
        </p:sp>
        <p:sp>
          <p:nvSpPr>
            <p:cNvPr id="23" name="TextBox 22"/>
            <p:cNvSpPr txBox="1"/>
            <p:nvPr/>
          </p:nvSpPr>
          <p:spPr>
            <a:xfrm>
              <a:off x="8001127" y="2547257"/>
              <a:ext cx="919488"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3/4</a:t>
              </a:r>
              <a:endParaRPr lang="en-US" sz="1440" baseline="30000" dirty="0">
                <a:latin typeface="Times New Roman" pitchFamily="18" charset="0"/>
                <a:cs typeface="Times New Roman" pitchFamily="18" charset="0"/>
              </a:endParaRPr>
            </a:p>
          </p:txBody>
        </p:sp>
        <p:sp>
          <p:nvSpPr>
            <p:cNvPr id="24" name="TextBox 23"/>
            <p:cNvSpPr txBox="1"/>
            <p:nvPr/>
          </p:nvSpPr>
          <p:spPr>
            <a:xfrm>
              <a:off x="7386852" y="1961606"/>
              <a:ext cx="919488"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1/2</a:t>
              </a:r>
              <a:endParaRPr lang="en-US" sz="1440" baseline="30000" dirty="0">
                <a:latin typeface="Times New Roman" pitchFamily="18" charset="0"/>
                <a:cs typeface="Times New Roman" pitchFamily="18" charset="0"/>
              </a:endParaRPr>
            </a:p>
          </p:txBody>
        </p:sp>
        <p:sp>
          <p:nvSpPr>
            <p:cNvPr id="25" name="TextBox 24"/>
            <p:cNvSpPr txBox="1"/>
            <p:nvPr/>
          </p:nvSpPr>
          <p:spPr>
            <a:xfrm>
              <a:off x="6855823" y="1447801"/>
              <a:ext cx="919488"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1/4</a:t>
              </a:r>
              <a:endParaRPr lang="en-US" sz="1440" baseline="30000" dirty="0">
                <a:latin typeface="Times New Roman" pitchFamily="18" charset="0"/>
                <a:cs typeface="Times New Roman" pitchFamily="18" charset="0"/>
              </a:endParaRPr>
            </a:p>
          </p:txBody>
        </p:sp>
        <p:sp>
          <p:nvSpPr>
            <p:cNvPr id="26" name="TextBox 25"/>
            <p:cNvSpPr txBox="1"/>
            <p:nvPr/>
          </p:nvSpPr>
          <p:spPr>
            <a:xfrm>
              <a:off x="6555378" y="1023258"/>
              <a:ext cx="744607" cy="38054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0</a:t>
              </a:r>
              <a:endParaRPr lang="en-US" sz="1440" baseline="30000" dirty="0">
                <a:latin typeface="Times New Roman" pitchFamily="18" charset="0"/>
                <a:cs typeface="Times New Roman"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Points in an Element</a:t>
            </a:r>
          </a:p>
        </p:txBody>
      </p:sp>
      <p:sp>
        <p:nvSpPr>
          <p:cNvPr id="3" name="Content Placeholder 2"/>
          <p:cNvSpPr>
            <a:spLocks noGrp="1"/>
          </p:cNvSpPr>
          <p:nvPr>
            <p:ph idx="1"/>
          </p:nvPr>
        </p:nvSpPr>
        <p:spPr/>
        <p:txBody>
          <a:bodyPr/>
          <a:lstStyle/>
          <a:p>
            <a:r>
              <a:rPr lang="en-US" dirty="0"/>
              <a:t>For example:</a:t>
            </a:r>
          </a:p>
          <a:p>
            <a:pPr lvl="1"/>
            <a:r>
              <a:rPr lang="en-US" dirty="0"/>
              <a:t>The midpoint of a 2D triangle element.</a:t>
            </a:r>
          </a:p>
          <a:p>
            <a:pPr lvl="2"/>
            <a:endParaRPr lang="en-US" dirty="0"/>
          </a:p>
        </p:txBody>
      </p:sp>
      <p:graphicFrame>
        <p:nvGraphicFramePr>
          <p:cNvPr id="329730" name="Object 2"/>
          <p:cNvGraphicFramePr>
            <a:graphicFrameLocks noChangeAspect="1"/>
          </p:cNvGraphicFramePr>
          <p:nvPr/>
        </p:nvGraphicFramePr>
        <p:xfrm>
          <a:off x="1397346" y="4189096"/>
          <a:ext cx="1350644" cy="1927860"/>
        </p:xfrm>
        <a:graphic>
          <a:graphicData uri="http://schemas.openxmlformats.org/presentationml/2006/ole">
            <mc:AlternateContent xmlns:mc="http://schemas.openxmlformats.org/markup-compatibility/2006">
              <mc:Choice xmlns:v="urn:schemas-microsoft-com:vml" Requires="v">
                <p:oleObj spid="_x0000_s20486" name="Equation" r:id="rId3" imgW="393480" imgH="558720" progId="Equation.DSMT4">
                  <p:embed/>
                </p:oleObj>
              </mc:Choice>
              <mc:Fallback>
                <p:oleObj name="Equation" r:id="rId3" imgW="393480" imgH="558720" progId="Equation.DSMT4">
                  <p:embed/>
                  <p:pic>
                    <p:nvPicPr>
                      <p:cNvPr id="3297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346" y="4189096"/>
                        <a:ext cx="1350644" cy="1927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55" name="Object 3"/>
          <p:cNvGraphicFramePr>
            <a:graphicFrameLocks noChangeAspect="1"/>
          </p:cNvGraphicFramePr>
          <p:nvPr/>
        </p:nvGraphicFramePr>
        <p:xfrm>
          <a:off x="968612" y="2478350"/>
          <a:ext cx="4394836" cy="1183006"/>
        </p:xfrm>
        <a:graphic>
          <a:graphicData uri="http://schemas.openxmlformats.org/presentationml/2006/ole">
            <mc:AlternateContent xmlns:mc="http://schemas.openxmlformats.org/markup-compatibility/2006">
              <mc:Choice xmlns:v="urn:schemas-microsoft-com:vml" Requires="v">
                <p:oleObj spid="_x0000_s20487" name="Equation" r:id="rId5" imgW="1282680" imgH="342720" progId="Equation.DSMT4">
                  <p:embed/>
                </p:oleObj>
              </mc:Choice>
              <mc:Fallback>
                <p:oleObj name="Equation" r:id="rId5" imgW="1282680" imgH="342720" progId="Equation.DSMT4">
                  <p:embed/>
                  <p:pic>
                    <p:nvPicPr>
                      <p:cNvPr id="3307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612" y="2478350"/>
                        <a:ext cx="4394836" cy="1183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Triangle elem midpoint.png"/>
          <p:cNvPicPr>
            <a:picLocks noChangeAspect="1"/>
          </p:cNvPicPr>
          <p:nvPr/>
        </p:nvPicPr>
        <p:blipFill>
          <a:blip r:embed="rId7"/>
          <a:stretch>
            <a:fillRect/>
          </a:stretch>
        </p:blipFill>
        <p:spPr>
          <a:xfrm>
            <a:off x="6337004" y="2293187"/>
            <a:ext cx="4453787" cy="3971111"/>
          </a:xfrm>
          <a:prstGeom prst="rect">
            <a:avLst/>
          </a:prstGeom>
        </p:spPr>
      </p:pic>
      <p:sp>
        <p:nvSpPr>
          <p:cNvPr id="8" name="TextBox 7"/>
          <p:cNvSpPr txBox="1"/>
          <p:nvPr/>
        </p:nvSpPr>
        <p:spPr>
          <a:xfrm>
            <a:off x="8016239" y="1951591"/>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1</a:t>
            </a:r>
          </a:p>
        </p:txBody>
      </p:sp>
      <p:sp>
        <p:nvSpPr>
          <p:cNvPr id="9" name="TextBox 8"/>
          <p:cNvSpPr txBox="1"/>
          <p:nvPr/>
        </p:nvSpPr>
        <p:spPr>
          <a:xfrm>
            <a:off x="10534589" y="4666052"/>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3</a:t>
            </a:r>
          </a:p>
        </p:txBody>
      </p:sp>
      <p:sp>
        <p:nvSpPr>
          <p:cNvPr id="10" name="TextBox 9"/>
          <p:cNvSpPr txBox="1"/>
          <p:nvPr/>
        </p:nvSpPr>
        <p:spPr>
          <a:xfrm>
            <a:off x="5960145" y="6149993"/>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2</a:t>
            </a:r>
          </a:p>
        </p:txBody>
      </p:sp>
      <p:sp>
        <p:nvSpPr>
          <p:cNvPr id="11" name="TextBox 10"/>
          <p:cNvSpPr txBox="1"/>
          <p:nvPr/>
        </p:nvSpPr>
        <p:spPr>
          <a:xfrm>
            <a:off x="6589776" y="3362380"/>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1/3</a:t>
            </a:r>
            <a:endParaRPr lang="en-US" sz="2770" baseline="30000" dirty="0">
              <a:latin typeface="Times New Roman" pitchFamily="18" charset="0"/>
              <a:cs typeface="Times New Roman" pitchFamily="18" charset="0"/>
            </a:endParaRPr>
          </a:p>
        </p:txBody>
      </p:sp>
      <p:sp>
        <p:nvSpPr>
          <p:cNvPr id="12" name="TextBox 11"/>
          <p:cNvSpPr txBox="1"/>
          <p:nvPr/>
        </p:nvSpPr>
        <p:spPr>
          <a:xfrm>
            <a:off x="9037756" y="2769326"/>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1/3</a:t>
            </a:r>
            <a:endParaRPr lang="en-US" sz="2770" baseline="30000" dirty="0">
              <a:latin typeface="Times New Roman" pitchFamily="18" charset="0"/>
              <a:cs typeface="Times New Roman" pitchFamily="18" charset="0"/>
            </a:endParaRPr>
          </a:p>
        </p:txBody>
      </p:sp>
      <p:sp>
        <p:nvSpPr>
          <p:cNvPr id="13" name="TextBox 12"/>
          <p:cNvSpPr txBox="1"/>
          <p:nvPr/>
        </p:nvSpPr>
        <p:spPr>
          <a:xfrm>
            <a:off x="9050818" y="4146150"/>
            <a:ext cx="1665841" cy="518604"/>
          </a:xfrm>
          <a:prstGeom prst="rect">
            <a:avLst/>
          </a:prstGeom>
          <a:solidFill>
            <a:schemeClr val="bg1"/>
          </a:solidFill>
          <a:ln>
            <a:solidFill>
              <a:schemeClr val="accent1"/>
            </a:solidFill>
          </a:ln>
        </p:spPr>
        <p:txBody>
          <a:bodyPr wrap="none" rtlCol="0">
            <a:spAutoFit/>
          </a:bodyPr>
          <a:lstStyle/>
          <a:p>
            <a:r>
              <a:rPr lang="en-US" sz="2770" b="1" dirty="0">
                <a:latin typeface="Times New Roman" pitchFamily="18" charset="0"/>
                <a:cs typeface="Times New Roman" pitchFamily="18" charset="0"/>
              </a:rPr>
              <a:t>r</a:t>
            </a:r>
            <a:r>
              <a:rPr lang="en-US" sz="2770" dirty="0">
                <a:latin typeface="Times New Roman" pitchFamily="18" charset="0"/>
                <a:cs typeface="Times New Roman" pitchFamily="18" charset="0"/>
              </a:rPr>
              <a:t>(1/3, 1/3)</a:t>
            </a:r>
            <a:endParaRPr lang="en-US" sz="2770" baseline="30000" dirty="0">
              <a:latin typeface="Times New Roman" pitchFamily="18" charset="0"/>
              <a:cs typeface="Times New Roman" pitchFamily="18" charset="0"/>
            </a:endParaRPr>
          </a:p>
        </p:txBody>
      </p:sp>
      <p:cxnSp>
        <p:nvCxnSpPr>
          <p:cNvPr id="14" name="Straight Arrow Connector 13"/>
          <p:cNvCxnSpPr/>
          <p:nvPr/>
        </p:nvCxnSpPr>
        <p:spPr>
          <a:xfrm rot="10800000" flipV="1">
            <a:off x="8596231" y="4367749"/>
            <a:ext cx="454586" cy="5272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Points in an Element</a:t>
            </a:r>
          </a:p>
        </p:txBody>
      </p:sp>
      <p:sp>
        <p:nvSpPr>
          <p:cNvPr id="3" name="Content Placeholder 2"/>
          <p:cNvSpPr>
            <a:spLocks noGrp="1"/>
          </p:cNvSpPr>
          <p:nvPr>
            <p:ph idx="1"/>
          </p:nvPr>
        </p:nvSpPr>
        <p:spPr/>
        <p:txBody>
          <a:bodyPr/>
          <a:lstStyle/>
          <a:p>
            <a:r>
              <a:rPr lang="en-US" dirty="0"/>
              <a:t>For example:</a:t>
            </a:r>
          </a:p>
          <a:p>
            <a:pPr lvl="1"/>
            <a:r>
              <a:rPr lang="en-US" dirty="0"/>
              <a:t>A point on the edge between </a:t>
            </a:r>
            <a:r>
              <a:rPr lang="en-US" b="1" dirty="0">
                <a:latin typeface="Times New Roman" pitchFamily="18" charset="0"/>
                <a:cs typeface="Times New Roman" pitchFamily="18" charset="0"/>
              </a:rPr>
              <a:t>q</a:t>
            </a:r>
            <a:r>
              <a:rPr lang="en-US" baseline="-25000" dirty="0">
                <a:latin typeface="Times New Roman" pitchFamily="18" charset="0"/>
                <a:cs typeface="Times New Roman" pitchFamily="18" charset="0"/>
              </a:rPr>
              <a:t>2</a:t>
            </a:r>
            <a:r>
              <a:rPr lang="en-US" dirty="0"/>
              <a:t> and </a:t>
            </a:r>
            <a:r>
              <a:rPr lang="en-US" b="1" dirty="0">
                <a:latin typeface="Times New Roman" pitchFamily="18" charset="0"/>
                <a:cs typeface="Times New Roman" pitchFamily="18" charset="0"/>
              </a:rPr>
              <a:t>q</a:t>
            </a:r>
            <a:r>
              <a:rPr lang="en-US" baseline="-25000" dirty="0">
                <a:latin typeface="Times New Roman" pitchFamily="18" charset="0"/>
                <a:cs typeface="Times New Roman" pitchFamily="18" charset="0"/>
              </a:rPr>
              <a:t>3</a:t>
            </a:r>
            <a:r>
              <a:rPr lang="en-US" dirty="0"/>
              <a:t>, 25% of the distance from </a:t>
            </a:r>
            <a:r>
              <a:rPr lang="en-US" b="1" dirty="0">
                <a:latin typeface="Times New Roman" pitchFamily="18" charset="0"/>
                <a:cs typeface="Times New Roman" pitchFamily="18" charset="0"/>
              </a:rPr>
              <a:t>q</a:t>
            </a:r>
            <a:r>
              <a:rPr lang="en-US" baseline="-25000" dirty="0">
                <a:latin typeface="Times New Roman" pitchFamily="18" charset="0"/>
                <a:cs typeface="Times New Roman" pitchFamily="18" charset="0"/>
              </a:rPr>
              <a:t>2</a:t>
            </a:r>
            <a:r>
              <a:rPr lang="en-US" dirty="0"/>
              <a:t> to </a:t>
            </a:r>
            <a:r>
              <a:rPr lang="en-US" b="1" dirty="0">
                <a:latin typeface="Times New Roman" pitchFamily="18" charset="0"/>
                <a:cs typeface="Times New Roman" pitchFamily="18" charset="0"/>
              </a:rPr>
              <a:t>q</a:t>
            </a:r>
            <a:r>
              <a:rPr lang="en-US" baseline="-25000" dirty="0">
                <a:latin typeface="Times New Roman" pitchFamily="18" charset="0"/>
                <a:cs typeface="Times New Roman" pitchFamily="18" charset="0"/>
              </a:rPr>
              <a:t>3</a:t>
            </a:r>
            <a:r>
              <a:rPr lang="en-US" dirty="0"/>
              <a:t>. </a:t>
            </a:r>
          </a:p>
          <a:p>
            <a:pPr lvl="2"/>
            <a:endParaRPr lang="en-US" dirty="0"/>
          </a:p>
        </p:txBody>
      </p:sp>
      <p:pic>
        <p:nvPicPr>
          <p:cNvPr id="17" name="Picture 16" descr="Triangle elem point 2.png"/>
          <p:cNvPicPr>
            <a:picLocks noChangeAspect="1"/>
          </p:cNvPicPr>
          <p:nvPr/>
        </p:nvPicPr>
        <p:blipFill>
          <a:blip r:embed="rId3"/>
          <a:stretch>
            <a:fillRect/>
          </a:stretch>
        </p:blipFill>
        <p:spPr>
          <a:xfrm>
            <a:off x="6337003" y="2294486"/>
            <a:ext cx="4454966" cy="3972162"/>
          </a:xfrm>
          <a:prstGeom prst="rect">
            <a:avLst/>
          </a:prstGeom>
        </p:spPr>
      </p:pic>
      <p:graphicFrame>
        <p:nvGraphicFramePr>
          <p:cNvPr id="329730" name="Object 2"/>
          <p:cNvGraphicFramePr>
            <a:graphicFrameLocks noChangeAspect="1"/>
          </p:cNvGraphicFramePr>
          <p:nvPr/>
        </p:nvGraphicFramePr>
        <p:xfrm>
          <a:off x="1214140" y="4242108"/>
          <a:ext cx="1436370" cy="1927860"/>
        </p:xfrm>
        <a:graphic>
          <a:graphicData uri="http://schemas.openxmlformats.org/presentationml/2006/ole">
            <mc:AlternateContent xmlns:mc="http://schemas.openxmlformats.org/markup-compatibility/2006">
              <mc:Choice xmlns:v="urn:schemas-microsoft-com:vml" Requires="v">
                <p:oleObj spid="_x0000_s21510" name="Equation" r:id="rId4" imgW="419040" imgH="558720" progId="Equation.DSMT4">
                  <p:embed/>
                </p:oleObj>
              </mc:Choice>
              <mc:Fallback>
                <p:oleObj name="Equation" r:id="rId4" imgW="419040" imgH="558720" progId="Equation.DSMT4">
                  <p:embed/>
                  <p:pic>
                    <p:nvPicPr>
                      <p:cNvPr id="3297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140" y="4242108"/>
                        <a:ext cx="1436370" cy="1927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0755" name="Object 3"/>
          <p:cNvGraphicFramePr>
            <a:graphicFrameLocks noChangeAspect="1"/>
          </p:cNvGraphicFramePr>
          <p:nvPr/>
        </p:nvGraphicFramePr>
        <p:xfrm>
          <a:off x="878696" y="2665802"/>
          <a:ext cx="4570096" cy="1183006"/>
        </p:xfrm>
        <a:graphic>
          <a:graphicData uri="http://schemas.openxmlformats.org/presentationml/2006/ole">
            <mc:AlternateContent xmlns:mc="http://schemas.openxmlformats.org/markup-compatibility/2006">
              <mc:Choice xmlns:v="urn:schemas-microsoft-com:vml" Requires="v">
                <p:oleObj spid="_x0000_s21511" name="Equation" r:id="rId6" imgW="1333440" imgH="342720" progId="Equation.DSMT4">
                  <p:embed/>
                </p:oleObj>
              </mc:Choice>
              <mc:Fallback>
                <p:oleObj name="Equation" r:id="rId6" imgW="1333440" imgH="342720" progId="Equation.DSMT4">
                  <p:embed/>
                  <p:pic>
                    <p:nvPicPr>
                      <p:cNvPr id="33075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8696" y="2665802"/>
                        <a:ext cx="4570096" cy="1183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016239" y="1951591"/>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1</a:t>
            </a:r>
          </a:p>
        </p:txBody>
      </p:sp>
      <p:sp>
        <p:nvSpPr>
          <p:cNvPr id="9" name="TextBox 8"/>
          <p:cNvSpPr txBox="1"/>
          <p:nvPr/>
        </p:nvSpPr>
        <p:spPr>
          <a:xfrm>
            <a:off x="10534589" y="4666052"/>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3</a:t>
            </a:r>
          </a:p>
        </p:txBody>
      </p:sp>
      <p:sp>
        <p:nvSpPr>
          <p:cNvPr id="10" name="TextBox 9"/>
          <p:cNvSpPr txBox="1"/>
          <p:nvPr/>
        </p:nvSpPr>
        <p:spPr>
          <a:xfrm>
            <a:off x="5960145" y="6149993"/>
            <a:ext cx="500458"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2</a:t>
            </a:r>
          </a:p>
        </p:txBody>
      </p:sp>
      <p:sp>
        <p:nvSpPr>
          <p:cNvPr id="11" name="TextBox 10"/>
          <p:cNvSpPr txBox="1"/>
          <p:nvPr/>
        </p:nvSpPr>
        <p:spPr>
          <a:xfrm>
            <a:off x="5813842" y="4914247"/>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1</a:t>
            </a:r>
            <a:r>
              <a:rPr lang="en-US" sz="2770" dirty="0">
                <a:latin typeface="Times New Roman" pitchFamily="18" charset="0"/>
                <a:cs typeface="Times New Roman" pitchFamily="18" charset="0"/>
              </a:rPr>
              <a:t> = 3/4</a:t>
            </a:r>
            <a:endParaRPr lang="en-US" sz="2770" baseline="30000" dirty="0">
              <a:latin typeface="Times New Roman" pitchFamily="18" charset="0"/>
              <a:cs typeface="Times New Roman" pitchFamily="18" charset="0"/>
            </a:endParaRPr>
          </a:p>
        </p:txBody>
      </p:sp>
      <p:sp>
        <p:nvSpPr>
          <p:cNvPr id="12" name="TextBox 11"/>
          <p:cNvSpPr txBox="1"/>
          <p:nvPr/>
        </p:nvSpPr>
        <p:spPr>
          <a:xfrm>
            <a:off x="8841813" y="2581222"/>
            <a:ext cx="1287532" cy="518604"/>
          </a:xfrm>
          <a:prstGeom prst="rect">
            <a:avLst/>
          </a:prstGeom>
          <a:noFill/>
        </p:spPr>
        <p:txBody>
          <a:bodyPr wrap="none" rtlCol="0">
            <a:spAutoFit/>
          </a:bodyPr>
          <a:lstStyle/>
          <a:p>
            <a:r>
              <a:rPr lang="el-GR" sz="2770" i="1" dirty="0">
                <a:latin typeface="Times New Roman" pitchFamily="18" charset="0"/>
                <a:cs typeface="Times New Roman" pitchFamily="18" charset="0"/>
              </a:rPr>
              <a:t>ξ</a:t>
            </a:r>
            <a:r>
              <a:rPr lang="en-US" sz="2770" baseline="-25000" dirty="0">
                <a:latin typeface="Times New Roman" pitchFamily="18" charset="0"/>
                <a:cs typeface="Times New Roman" pitchFamily="18" charset="0"/>
              </a:rPr>
              <a:t>2</a:t>
            </a:r>
            <a:r>
              <a:rPr lang="en-US" sz="2770" dirty="0">
                <a:latin typeface="Times New Roman" pitchFamily="18" charset="0"/>
                <a:cs typeface="Times New Roman" pitchFamily="18" charset="0"/>
              </a:rPr>
              <a:t> = 1/4</a:t>
            </a:r>
            <a:endParaRPr lang="en-US" sz="2770" baseline="30000" dirty="0">
              <a:latin typeface="Times New Roman" pitchFamily="18" charset="0"/>
              <a:cs typeface="Times New Roman" pitchFamily="18" charset="0"/>
            </a:endParaRPr>
          </a:p>
        </p:txBody>
      </p:sp>
      <p:sp>
        <p:nvSpPr>
          <p:cNvPr id="13" name="TextBox 12"/>
          <p:cNvSpPr txBox="1"/>
          <p:nvPr/>
        </p:nvSpPr>
        <p:spPr>
          <a:xfrm>
            <a:off x="8086780" y="5784233"/>
            <a:ext cx="1665841" cy="518604"/>
          </a:xfrm>
          <a:prstGeom prst="rect">
            <a:avLst/>
          </a:prstGeom>
          <a:solidFill>
            <a:schemeClr val="bg1"/>
          </a:solidFill>
          <a:ln>
            <a:solidFill>
              <a:schemeClr val="accent1"/>
            </a:solidFill>
          </a:ln>
        </p:spPr>
        <p:txBody>
          <a:bodyPr wrap="none" rtlCol="0">
            <a:spAutoFit/>
          </a:bodyPr>
          <a:lstStyle/>
          <a:p>
            <a:r>
              <a:rPr lang="en-US" sz="2770" b="1" dirty="0">
                <a:latin typeface="Times New Roman" pitchFamily="18" charset="0"/>
                <a:cs typeface="Times New Roman" pitchFamily="18" charset="0"/>
              </a:rPr>
              <a:t>r</a:t>
            </a:r>
            <a:r>
              <a:rPr lang="en-US" sz="2770" dirty="0">
                <a:latin typeface="Times New Roman" pitchFamily="18" charset="0"/>
                <a:cs typeface="Times New Roman" pitchFamily="18" charset="0"/>
              </a:rPr>
              <a:t>(3/4, 1/4)</a:t>
            </a:r>
            <a:endParaRPr lang="en-US" sz="2770" baseline="30000" dirty="0">
              <a:latin typeface="Times New Roman" pitchFamily="18" charset="0"/>
              <a:cs typeface="Times New Roman" pitchFamily="18" charset="0"/>
            </a:endParaRPr>
          </a:p>
        </p:txBody>
      </p:sp>
      <p:cxnSp>
        <p:nvCxnSpPr>
          <p:cNvPr id="15" name="Straight Arrow Connector 14"/>
          <p:cNvCxnSpPr>
            <a:stCxn id="13" idx="1"/>
          </p:cNvCxnSpPr>
          <p:nvPr/>
        </p:nvCxnSpPr>
        <p:spPr>
          <a:xfrm flipH="1" flipV="1">
            <a:off x="7585165" y="5948825"/>
            <a:ext cx="501615" cy="9471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Matrix of Shape Functions</a:t>
            </a:r>
          </a:p>
        </p:txBody>
      </p:sp>
      <p:sp>
        <p:nvSpPr>
          <p:cNvPr id="3" name="Content Placeholder 2"/>
          <p:cNvSpPr>
            <a:spLocks noGrp="1"/>
          </p:cNvSpPr>
          <p:nvPr>
            <p:ph idx="1"/>
          </p:nvPr>
        </p:nvSpPr>
        <p:spPr/>
        <p:txBody>
          <a:bodyPr/>
          <a:lstStyle/>
          <a:p>
            <a:r>
              <a:rPr lang="en-US" dirty="0"/>
              <a:t>The shape functions </a:t>
            </a:r>
            <a:r>
              <a:rPr lang="en-US" i="1" dirty="0" err="1">
                <a:latin typeface="Times New Roman" pitchFamily="18" charset="0"/>
                <a:cs typeface="Times New Roman" pitchFamily="18" charset="0"/>
              </a:rPr>
              <a:t>n</a:t>
            </a:r>
            <a:r>
              <a:rPr lang="en-US" i="1" baseline="30000" dirty="0" err="1">
                <a:latin typeface="Times New Roman" pitchFamily="18" charset="0"/>
                <a:cs typeface="Times New Roman" pitchFamily="18" charset="0"/>
              </a:rPr>
              <a:t>i</a:t>
            </a:r>
            <a:r>
              <a:rPr lang="en-US" dirty="0"/>
              <a:t> are usually written as a matrix </a:t>
            </a:r>
            <a:r>
              <a:rPr lang="en-US" b="1" dirty="0">
                <a:latin typeface="Times New Roman" pitchFamily="18" charset="0"/>
                <a:cs typeface="Times New Roman" pitchFamily="18" charset="0"/>
              </a:rPr>
              <a:t>N</a:t>
            </a:r>
            <a:r>
              <a:rPr lang="en-US" dirty="0"/>
              <a:t>.</a:t>
            </a:r>
          </a:p>
          <a:p>
            <a:endParaRPr lang="en-US" dirty="0"/>
          </a:p>
          <a:p>
            <a:endParaRPr lang="en-US" dirty="0"/>
          </a:p>
          <a:p>
            <a:endParaRPr lang="en-US" dirty="0"/>
          </a:p>
          <a:p>
            <a:endParaRPr lang="en-US" dirty="0"/>
          </a:p>
          <a:p>
            <a:endParaRPr lang="en-US" dirty="0"/>
          </a:p>
          <a:p>
            <a:r>
              <a:rPr lang="en-US" dirty="0"/>
              <a:t>Then the position of a point can be written</a:t>
            </a:r>
          </a:p>
        </p:txBody>
      </p:sp>
      <p:graphicFrame>
        <p:nvGraphicFramePr>
          <p:cNvPr id="336899" name="Object 3"/>
          <p:cNvGraphicFramePr>
            <a:graphicFrameLocks noChangeAspect="1"/>
          </p:cNvGraphicFramePr>
          <p:nvPr>
            <p:extLst>
              <p:ext uri="{D42A27DB-BD31-4B8C-83A1-F6EECF244321}">
                <p14:modId xmlns:p14="http://schemas.microsoft.com/office/powerpoint/2010/main" val="3871582002"/>
              </p:ext>
            </p:extLst>
          </p:nvPr>
        </p:nvGraphicFramePr>
        <p:xfrm>
          <a:off x="3392806" y="1670686"/>
          <a:ext cx="4130040" cy="3242310"/>
        </p:xfrm>
        <a:graphic>
          <a:graphicData uri="http://schemas.openxmlformats.org/presentationml/2006/ole">
            <mc:AlternateContent xmlns:mc="http://schemas.openxmlformats.org/markup-compatibility/2006">
              <mc:Choice xmlns:v="urn:schemas-microsoft-com:vml" Requires="v">
                <p:oleObj spid="_x0000_s22534" name="Equation" r:id="rId3" imgW="1206360" imgH="939600" progId="Equation.DSMT4">
                  <p:embed/>
                </p:oleObj>
              </mc:Choice>
              <mc:Fallback>
                <p:oleObj name="Equation" r:id="rId3" imgW="1206360" imgH="939600" progId="Equation.DSMT4">
                  <p:embed/>
                  <p:pic>
                    <p:nvPicPr>
                      <p:cNvPr id="3368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806" y="1670686"/>
                        <a:ext cx="4130040" cy="3242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6900" name="Object 4"/>
          <p:cNvGraphicFramePr>
            <a:graphicFrameLocks noChangeAspect="1"/>
          </p:cNvGraphicFramePr>
          <p:nvPr/>
        </p:nvGraphicFramePr>
        <p:xfrm>
          <a:off x="1716406" y="5572126"/>
          <a:ext cx="1346834" cy="613410"/>
        </p:xfrm>
        <a:graphic>
          <a:graphicData uri="http://schemas.openxmlformats.org/presentationml/2006/ole">
            <mc:AlternateContent xmlns:mc="http://schemas.openxmlformats.org/markup-compatibility/2006">
              <mc:Choice xmlns:v="urn:schemas-microsoft-com:vml" Requires="v">
                <p:oleObj spid="_x0000_s22535" name="Equation" r:id="rId5" imgW="393480" imgH="177480" progId="Equation.DSMT4">
                  <p:embed/>
                </p:oleObj>
              </mc:Choice>
              <mc:Fallback>
                <p:oleObj name="Equation" r:id="rId5" imgW="393480" imgH="177480" progId="Equation.DSMT4">
                  <p:embed/>
                  <p:pic>
                    <p:nvPicPr>
                      <p:cNvPr id="3369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6406" y="5572126"/>
                        <a:ext cx="1346834"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Calculating Deformation</a:t>
            </a:r>
          </a:p>
        </p:txBody>
      </p:sp>
      <p:sp>
        <p:nvSpPr>
          <p:cNvPr id="3" name="Content Placeholder 2"/>
          <p:cNvSpPr>
            <a:spLocks noGrp="1"/>
          </p:cNvSpPr>
          <p:nvPr>
            <p:ph idx="1"/>
          </p:nvPr>
        </p:nvSpPr>
        <p:spPr/>
        <p:txBody>
          <a:bodyPr/>
          <a:lstStyle/>
          <a:p>
            <a:r>
              <a:rPr lang="en-US" dirty="0"/>
              <a:t>Strain is a measure of deformation.</a:t>
            </a:r>
          </a:p>
          <a:p>
            <a:pPr lvl="1"/>
            <a:r>
              <a:rPr lang="en-US" dirty="0"/>
              <a:t>To calculate deformation, an undeformed version of the element is required.</a:t>
            </a:r>
          </a:p>
          <a:p>
            <a:r>
              <a:rPr lang="en-US" dirty="0"/>
              <a:t>Every element has 2 important configurations:</a:t>
            </a:r>
          </a:p>
          <a:p>
            <a:pPr lvl="1"/>
            <a:r>
              <a:rPr lang="en-US" dirty="0"/>
              <a:t>The current configuration</a:t>
            </a:r>
          </a:p>
          <a:p>
            <a:pPr lvl="1"/>
            <a:endParaRPr lang="en-US" dirty="0"/>
          </a:p>
          <a:p>
            <a:pPr lvl="1"/>
            <a:endParaRPr lang="en-US" dirty="0"/>
          </a:p>
          <a:p>
            <a:pPr lvl="1"/>
            <a:r>
              <a:rPr lang="en-US" dirty="0"/>
              <a:t>An undeformed configuration.</a:t>
            </a:r>
          </a:p>
          <a:p>
            <a:endParaRPr lang="en-US" dirty="0"/>
          </a:p>
        </p:txBody>
      </p:sp>
      <p:graphicFrame>
        <p:nvGraphicFramePr>
          <p:cNvPr id="334850" name="Object 2"/>
          <p:cNvGraphicFramePr>
            <a:graphicFrameLocks noChangeAspect="1"/>
          </p:cNvGraphicFramePr>
          <p:nvPr>
            <p:extLst>
              <p:ext uri="{D42A27DB-BD31-4B8C-83A1-F6EECF244321}">
                <p14:modId xmlns:p14="http://schemas.microsoft.com/office/powerpoint/2010/main" val="3305069255"/>
              </p:ext>
            </p:extLst>
          </p:nvPr>
        </p:nvGraphicFramePr>
        <p:xfrm>
          <a:off x="1813560" y="5403907"/>
          <a:ext cx="1392556" cy="657226"/>
        </p:xfrm>
        <a:graphic>
          <a:graphicData uri="http://schemas.openxmlformats.org/presentationml/2006/ole">
            <mc:AlternateContent xmlns:mc="http://schemas.openxmlformats.org/markup-compatibility/2006">
              <mc:Choice xmlns:v="urn:schemas-microsoft-com:vml" Requires="v">
                <p:oleObj spid="_x0000_s23558" name="Equation" r:id="rId3" imgW="406080" imgH="190440" progId="Equation.DSMT4">
                  <p:embed/>
                </p:oleObj>
              </mc:Choice>
              <mc:Fallback>
                <p:oleObj name="Equation" r:id="rId3" imgW="406080" imgH="190440" progId="Equation.DSMT4">
                  <p:embed/>
                  <p:pic>
                    <p:nvPicPr>
                      <p:cNvPr id="3348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60" y="5403907"/>
                        <a:ext cx="1392556" cy="657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4851" name="Object 3"/>
          <p:cNvGraphicFramePr>
            <a:graphicFrameLocks noChangeAspect="1"/>
          </p:cNvGraphicFramePr>
          <p:nvPr/>
        </p:nvGraphicFramePr>
        <p:xfrm>
          <a:off x="1889760" y="3703321"/>
          <a:ext cx="1350646" cy="613410"/>
        </p:xfrm>
        <a:graphic>
          <a:graphicData uri="http://schemas.openxmlformats.org/presentationml/2006/ole">
            <mc:AlternateContent xmlns:mc="http://schemas.openxmlformats.org/markup-compatibility/2006">
              <mc:Choice xmlns:v="urn:schemas-microsoft-com:vml" Requires="v">
                <p:oleObj spid="_x0000_s23559" name="Equation" r:id="rId5" imgW="393480" imgH="177480" progId="Equation.DSMT4">
                  <p:embed/>
                </p:oleObj>
              </mc:Choice>
              <mc:Fallback>
                <p:oleObj name="Equation" r:id="rId5" imgW="393480" imgH="177480" progId="Equation.DSMT4">
                  <p:embed/>
                  <p:pic>
                    <p:nvPicPr>
                      <p:cNvPr id="3348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760" y="3703321"/>
                        <a:ext cx="1350646"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575906" y="5626044"/>
            <a:ext cx="7708136" cy="518604"/>
          </a:xfrm>
          <a:prstGeom prst="rect">
            <a:avLst/>
          </a:prstGeom>
          <a:noFill/>
        </p:spPr>
        <p:txBody>
          <a:bodyPr wrap="none" rtlCol="0">
            <a:spAutoFit/>
          </a:bodyPr>
          <a:lstStyle/>
          <a:p>
            <a:r>
              <a:rPr lang="en-US" sz="2770" dirty="0"/>
              <a:t>Nodal coordinates of the undeformed configuration.</a:t>
            </a:r>
          </a:p>
        </p:txBody>
      </p:sp>
      <p:cxnSp>
        <p:nvCxnSpPr>
          <p:cNvPr id="8" name="Straight Arrow Connector 7"/>
          <p:cNvCxnSpPr>
            <a:cxnSpLocks/>
          </p:cNvCxnSpPr>
          <p:nvPr/>
        </p:nvCxnSpPr>
        <p:spPr>
          <a:xfrm flipH="1">
            <a:off x="3206117" y="5824058"/>
            <a:ext cx="301142" cy="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Calculating Deformation</a:t>
            </a:r>
          </a:p>
        </p:txBody>
      </p:sp>
      <p:sp>
        <p:nvSpPr>
          <p:cNvPr id="3" name="Content Placeholder 2"/>
          <p:cNvSpPr>
            <a:spLocks noGrp="1"/>
          </p:cNvSpPr>
          <p:nvPr>
            <p:ph idx="1"/>
          </p:nvPr>
        </p:nvSpPr>
        <p:spPr/>
        <p:txBody>
          <a:bodyPr/>
          <a:lstStyle/>
          <a:p>
            <a:r>
              <a:rPr lang="en-US" dirty="0"/>
              <a:t>The deformation gradient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d</a:t>
            </a:r>
            <a:r>
              <a:rPr lang="en-US" b="1" dirty="0" err="1">
                <a:latin typeface="Times New Roman" pitchFamily="18" charset="0"/>
                <a:cs typeface="Times New Roman" pitchFamily="18" charset="0"/>
              </a:rPr>
              <a:t>r</a:t>
            </a:r>
            <a:r>
              <a:rPr lang="en-US" b="1" dirty="0">
                <a:latin typeface="Times New Roman" pitchFamily="18" charset="0"/>
                <a:cs typeface="Times New Roman" pitchFamily="18" charset="0"/>
              </a:rPr>
              <a:t>/</a:t>
            </a:r>
            <a:r>
              <a:rPr lang="en-US" i="1" dirty="0" err="1">
                <a:latin typeface="Times New Roman" pitchFamily="18" charset="0"/>
                <a:cs typeface="Times New Roman" pitchFamily="18" charset="0"/>
              </a:rPr>
              <a:t>d</a:t>
            </a:r>
            <a:r>
              <a:rPr lang="en-US" b="1" dirty="0" err="1">
                <a:latin typeface="Times New Roman" pitchFamily="18" charset="0"/>
                <a:cs typeface="Times New Roman" pitchFamily="18" charset="0"/>
              </a:rPr>
              <a:t>x</a:t>
            </a:r>
            <a:r>
              <a:rPr lang="en-US" dirty="0"/>
              <a:t>.</a:t>
            </a:r>
          </a:p>
          <a:p>
            <a:pPr lvl="2"/>
            <a:r>
              <a:rPr lang="en-US" dirty="0"/>
              <a:t>Draw axis-aligned vectors on the undeformed element.</a:t>
            </a:r>
          </a:p>
          <a:p>
            <a:pPr lvl="2"/>
            <a:r>
              <a:rPr lang="en-US" dirty="0"/>
              <a:t>The columns of </a:t>
            </a:r>
            <a:r>
              <a:rPr lang="en-US" b="1" dirty="0">
                <a:latin typeface="Times New Roman" pitchFamily="18" charset="0"/>
                <a:cs typeface="Times New Roman" pitchFamily="18" charset="0"/>
              </a:rPr>
              <a:t>F</a:t>
            </a:r>
            <a:r>
              <a:rPr lang="en-US" dirty="0"/>
              <a:t> are the current direction of those vectors.</a:t>
            </a:r>
          </a:p>
        </p:txBody>
      </p:sp>
      <p:pic>
        <p:nvPicPr>
          <p:cNvPr id="18" name="Picture 17" descr="Def Grad def 1b.png"/>
          <p:cNvPicPr>
            <a:picLocks noChangeAspect="1"/>
          </p:cNvPicPr>
          <p:nvPr/>
        </p:nvPicPr>
        <p:blipFill>
          <a:blip r:embed="rId3" cstate="print"/>
          <a:stretch>
            <a:fillRect/>
          </a:stretch>
        </p:blipFill>
        <p:spPr>
          <a:xfrm>
            <a:off x="6439129" y="4227243"/>
            <a:ext cx="4666193" cy="1207010"/>
          </a:xfrm>
          <a:prstGeom prst="rect">
            <a:avLst/>
          </a:prstGeom>
        </p:spPr>
      </p:pic>
      <p:pic>
        <p:nvPicPr>
          <p:cNvPr id="5" name="Picture 4" descr="Def Grad Undef 1.png"/>
          <p:cNvPicPr>
            <a:picLocks noChangeAspect="1"/>
          </p:cNvPicPr>
          <p:nvPr/>
        </p:nvPicPr>
        <p:blipFill>
          <a:blip r:embed="rId4"/>
          <a:stretch>
            <a:fillRect/>
          </a:stretch>
        </p:blipFill>
        <p:spPr>
          <a:xfrm>
            <a:off x="1099371" y="4130987"/>
            <a:ext cx="2136958" cy="2136958"/>
          </a:xfrm>
          <a:prstGeom prst="rect">
            <a:avLst/>
          </a:prstGeom>
        </p:spPr>
      </p:pic>
      <p:sp>
        <p:nvSpPr>
          <p:cNvPr id="7" name="TextBox 6"/>
          <p:cNvSpPr txBox="1"/>
          <p:nvPr/>
        </p:nvSpPr>
        <p:spPr>
          <a:xfrm>
            <a:off x="735006" y="3731321"/>
            <a:ext cx="4015330" cy="518604"/>
          </a:xfrm>
          <a:prstGeom prst="rect">
            <a:avLst/>
          </a:prstGeom>
          <a:noFill/>
        </p:spPr>
        <p:txBody>
          <a:bodyPr wrap="none" rtlCol="0">
            <a:spAutoFit/>
          </a:bodyPr>
          <a:lstStyle/>
          <a:p>
            <a:r>
              <a:rPr lang="en-US" sz="2770" dirty="0"/>
              <a:t>Undeformed configuration</a:t>
            </a:r>
          </a:p>
        </p:txBody>
      </p:sp>
      <p:sp>
        <p:nvSpPr>
          <p:cNvPr id="8" name="TextBox 7"/>
          <p:cNvSpPr txBox="1"/>
          <p:nvPr/>
        </p:nvSpPr>
        <p:spPr>
          <a:xfrm>
            <a:off x="7483388" y="3774031"/>
            <a:ext cx="3278975" cy="518604"/>
          </a:xfrm>
          <a:prstGeom prst="rect">
            <a:avLst/>
          </a:prstGeom>
          <a:noFill/>
        </p:spPr>
        <p:txBody>
          <a:bodyPr wrap="none" rtlCol="0">
            <a:spAutoFit/>
          </a:bodyPr>
          <a:lstStyle/>
          <a:p>
            <a:r>
              <a:rPr lang="en-US" sz="2770" dirty="0"/>
              <a:t>Current configuration</a:t>
            </a:r>
          </a:p>
        </p:txBody>
      </p:sp>
      <p:sp>
        <p:nvSpPr>
          <p:cNvPr id="11" name="TextBox 10"/>
          <p:cNvSpPr txBox="1"/>
          <p:nvPr/>
        </p:nvSpPr>
        <p:spPr>
          <a:xfrm>
            <a:off x="1028066" y="6207584"/>
            <a:ext cx="2782390" cy="535531"/>
          </a:xfrm>
          <a:prstGeom prst="rect">
            <a:avLst/>
          </a:prstGeom>
          <a:noFill/>
        </p:spPr>
        <p:txBody>
          <a:bodyPr wrap="square" rtlCol="0">
            <a:spAutoFit/>
          </a:bodyPr>
          <a:lstStyle/>
          <a:p>
            <a:r>
              <a:rPr lang="en-US" sz="1440" dirty="0"/>
              <a:t>Axis-aligned lines drawn on the undeformed element. </a:t>
            </a:r>
          </a:p>
        </p:txBody>
      </p:sp>
      <p:sp>
        <p:nvSpPr>
          <p:cNvPr id="15" name="TextBox 14"/>
          <p:cNvSpPr txBox="1"/>
          <p:nvPr/>
        </p:nvSpPr>
        <p:spPr>
          <a:xfrm>
            <a:off x="2546765" y="5332939"/>
            <a:ext cx="3453821" cy="387798"/>
          </a:xfrm>
          <a:prstGeom prst="rect">
            <a:avLst/>
          </a:prstGeom>
          <a:noFill/>
        </p:spPr>
        <p:txBody>
          <a:bodyPr wrap="square" rtlCol="0">
            <a:spAutoFit/>
          </a:bodyPr>
          <a:lstStyle/>
          <a:p>
            <a:r>
              <a:rPr lang="en-US" sz="1920" b="1" dirty="0" err="1"/>
              <a:t>v</a:t>
            </a:r>
            <a:r>
              <a:rPr lang="en-US" sz="1920" dirty="0" err="1">
                <a:latin typeface="Times New Roman" pitchFamily="18" charset="0"/>
                <a:cs typeface="Times New Roman" pitchFamily="18" charset="0"/>
              </a:rPr>
              <a:t>ʹ</a:t>
            </a:r>
            <a:r>
              <a:rPr lang="en-US" sz="1920" i="1" baseline="-25000" dirty="0" err="1"/>
              <a:t>x</a:t>
            </a:r>
            <a:r>
              <a:rPr lang="en-US" sz="1920" dirty="0"/>
              <a:t> = [1  0]</a:t>
            </a:r>
            <a:r>
              <a:rPr lang="en-US" sz="1920" i="1" baseline="30000" dirty="0"/>
              <a:t>T</a:t>
            </a:r>
            <a:r>
              <a:rPr lang="en-US" sz="1920" dirty="0"/>
              <a:t> = undeformed x-axis</a:t>
            </a:r>
          </a:p>
        </p:txBody>
      </p:sp>
      <p:sp>
        <p:nvSpPr>
          <p:cNvPr id="16" name="TextBox 15"/>
          <p:cNvSpPr txBox="1"/>
          <p:nvPr/>
        </p:nvSpPr>
        <p:spPr>
          <a:xfrm>
            <a:off x="2014029" y="4855860"/>
            <a:ext cx="3414062" cy="387798"/>
          </a:xfrm>
          <a:prstGeom prst="rect">
            <a:avLst/>
          </a:prstGeom>
          <a:noFill/>
        </p:spPr>
        <p:txBody>
          <a:bodyPr wrap="square" rtlCol="0">
            <a:spAutoFit/>
          </a:bodyPr>
          <a:lstStyle/>
          <a:p>
            <a:r>
              <a:rPr lang="en-US" sz="1920" b="1" dirty="0" err="1"/>
              <a:t>v</a:t>
            </a:r>
            <a:r>
              <a:rPr lang="en-US" sz="1920" dirty="0" err="1">
                <a:latin typeface="Times New Roman" pitchFamily="18" charset="0"/>
                <a:cs typeface="Times New Roman" pitchFamily="18" charset="0"/>
              </a:rPr>
              <a:t>ʹ</a:t>
            </a:r>
            <a:r>
              <a:rPr lang="en-US" sz="1920" i="1" baseline="-25000" dirty="0" err="1"/>
              <a:t>y</a:t>
            </a:r>
            <a:r>
              <a:rPr lang="en-US" sz="1920" dirty="0"/>
              <a:t>  = [0  1]</a:t>
            </a:r>
            <a:r>
              <a:rPr lang="en-US" sz="1920" i="1" baseline="30000" dirty="0"/>
              <a:t>T</a:t>
            </a:r>
            <a:r>
              <a:rPr lang="en-US" sz="1920" dirty="0"/>
              <a:t> = undeformed y-axis</a:t>
            </a:r>
          </a:p>
        </p:txBody>
      </p:sp>
      <p:sp>
        <p:nvSpPr>
          <p:cNvPr id="17" name="TextBox 16"/>
          <p:cNvSpPr txBox="1"/>
          <p:nvPr/>
        </p:nvSpPr>
        <p:spPr>
          <a:xfrm>
            <a:off x="8446630" y="4259514"/>
            <a:ext cx="3024452" cy="387798"/>
          </a:xfrm>
          <a:prstGeom prst="rect">
            <a:avLst/>
          </a:prstGeom>
          <a:noFill/>
        </p:spPr>
        <p:txBody>
          <a:bodyPr wrap="square" rtlCol="0">
            <a:spAutoFit/>
          </a:bodyPr>
          <a:lstStyle/>
          <a:p>
            <a:r>
              <a:rPr lang="en-US" sz="1920" dirty="0"/>
              <a:t>Current </a:t>
            </a:r>
            <a:r>
              <a:rPr lang="en-US" sz="1920" b="1" dirty="0" err="1"/>
              <a:t>v</a:t>
            </a:r>
            <a:r>
              <a:rPr lang="en-US" sz="1920" i="1" baseline="-25000" dirty="0" err="1"/>
              <a:t>x</a:t>
            </a:r>
            <a:r>
              <a:rPr lang="en-US" sz="1920" dirty="0"/>
              <a:t> = [0.83  0.56]</a:t>
            </a:r>
            <a:r>
              <a:rPr lang="en-US" sz="1920" i="1" baseline="30000" dirty="0"/>
              <a:t>T</a:t>
            </a:r>
            <a:endParaRPr lang="en-US" sz="1920" dirty="0"/>
          </a:p>
        </p:txBody>
      </p:sp>
      <p:sp>
        <p:nvSpPr>
          <p:cNvPr id="19" name="TextBox 18"/>
          <p:cNvSpPr txBox="1"/>
          <p:nvPr/>
        </p:nvSpPr>
        <p:spPr>
          <a:xfrm>
            <a:off x="7468621" y="4760444"/>
            <a:ext cx="2428103" cy="387798"/>
          </a:xfrm>
          <a:prstGeom prst="rect">
            <a:avLst/>
          </a:prstGeom>
          <a:noFill/>
        </p:spPr>
        <p:txBody>
          <a:bodyPr wrap="square" rtlCol="0">
            <a:spAutoFit/>
          </a:bodyPr>
          <a:lstStyle/>
          <a:p>
            <a:r>
              <a:rPr lang="en-US" sz="1920" dirty="0"/>
              <a:t>Current </a:t>
            </a:r>
            <a:r>
              <a:rPr lang="en-US" sz="1920" b="1" dirty="0" err="1"/>
              <a:t>v</a:t>
            </a:r>
            <a:r>
              <a:rPr lang="en-US" sz="1920" i="1" baseline="-25000" dirty="0" err="1"/>
              <a:t>y</a:t>
            </a:r>
            <a:r>
              <a:rPr lang="en-US" sz="1920" dirty="0"/>
              <a:t> = [1.8  0]</a:t>
            </a:r>
            <a:r>
              <a:rPr lang="en-US" sz="1920" i="1" baseline="30000" dirty="0"/>
              <a:t>T</a:t>
            </a:r>
            <a:endParaRPr lang="en-US" sz="1920" dirty="0"/>
          </a:p>
        </p:txBody>
      </p:sp>
      <p:graphicFrame>
        <p:nvGraphicFramePr>
          <p:cNvPr id="500739" name="Object 3"/>
          <p:cNvGraphicFramePr>
            <a:graphicFrameLocks noChangeAspect="1"/>
          </p:cNvGraphicFramePr>
          <p:nvPr/>
        </p:nvGraphicFramePr>
        <p:xfrm>
          <a:off x="6134265" y="5284905"/>
          <a:ext cx="2967328" cy="832298"/>
        </p:xfrm>
        <a:graphic>
          <a:graphicData uri="http://schemas.openxmlformats.org/presentationml/2006/ole">
            <mc:AlternateContent xmlns:mc="http://schemas.openxmlformats.org/markup-compatibility/2006">
              <mc:Choice xmlns:v="urn:schemas-microsoft-com:vml" Requires="v">
                <p:oleObj spid="_x0000_s24581" name="Equation" r:id="rId5" imgW="1320480" imgH="368280" progId="Equation.DSMT4">
                  <p:embed/>
                </p:oleObj>
              </mc:Choice>
              <mc:Fallback>
                <p:oleObj name="Equation" r:id="rId5" imgW="1320480" imgH="368280" progId="Equation.DSMT4">
                  <p:embed/>
                  <p:pic>
                    <p:nvPicPr>
                      <p:cNvPr id="5007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265" y="5284905"/>
                        <a:ext cx="2967328" cy="832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2727431" y="3021974"/>
            <a:ext cx="6303329" cy="518604"/>
          </a:xfrm>
          <a:prstGeom prst="rect">
            <a:avLst/>
          </a:prstGeom>
          <a:noFill/>
        </p:spPr>
        <p:txBody>
          <a:bodyPr wrap="none" rtlCol="0">
            <a:spAutoFit/>
          </a:bodyPr>
          <a:lstStyle/>
          <a:p>
            <a:r>
              <a:rPr lang="en-US" sz="2770" dirty="0"/>
              <a:t>2D example of the deformation gradient </a:t>
            </a:r>
            <a:r>
              <a:rPr lang="en-US" sz="2770" b="1" dirty="0">
                <a:latin typeface="Times New Roman" pitchFamily="18" charset="0"/>
                <a:cs typeface="Times New Roman" pitchFamily="18" charset="0"/>
              </a:rPr>
              <a:t>F</a:t>
            </a:r>
            <a:endParaRPr lang="en-US" sz="277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Mathematics of Deformation</a:t>
            </a:r>
          </a:p>
        </p:txBody>
      </p:sp>
      <p:sp>
        <p:nvSpPr>
          <p:cNvPr id="3" name="Content Placeholder 2"/>
          <p:cNvSpPr>
            <a:spLocks noGrp="1"/>
          </p:cNvSpPr>
          <p:nvPr>
            <p:ph idx="1"/>
          </p:nvPr>
        </p:nvSpPr>
        <p:spPr/>
        <p:txBody>
          <a:bodyPr/>
          <a:lstStyle/>
          <a:p>
            <a:r>
              <a:rPr lang="en-US" dirty="0"/>
              <a:t>The deformation gradient is fundamental measure of deformation.</a:t>
            </a:r>
          </a:p>
          <a:p>
            <a:pPr lvl="1"/>
            <a:r>
              <a:rPr lang="en-US" dirty="0"/>
              <a:t>Used to formulate strain.</a:t>
            </a:r>
          </a:p>
          <a:p>
            <a:pPr lvl="1"/>
            <a:r>
              <a:rPr lang="en-US" dirty="0"/>
              <a:t>Can be easily computed.</a:t>
            </a:r>
          </a:p>
          <a:p>
            <a:pPr lvl="1"/>
            <a:endParaRPr lang="en-US" dirty="0"/>
          </a:p>
          <a:p>
            <a:pPr lvl="1"/>
            <a:endParaRPr lang="en-US" dirty="0"/>
          </a:p>
          <a:p>
            <a:pPr lvl="1"/>
            <a:endParaRPr lang="en-US" dirty="0"/>
          </a:p>
          <a:p>
            <a:pPr lvl="1"/>
            <a:endParaRPr lang="en-US" dirty="0"/>
          </a:p>
          <a:p>
            <a:pPr lvl="1"/>
            <a:endParaRPr lang="en-US" dirty="0"/>
          </a:p>
        </p:txBody>
      </p:sp>
      <p:graphicFrame>
        <p:nvGraphicFramePr>
          <p:cNvPr id="337922" name="Object 2"/>
          <p:cNvGraphicFramePr>
            <a:graphicFrameLocks noChangeAspect="1"/>
          </p:cNvGraphicFramePr>
          <p:nvPr>
            <p:extLst>
              <p:ext uri="{D42A27DB-BD31-4B8C-83A1-F6EECF244321}">
                <p14:modId xmlns:p14="http://schemas.microsoft.com/office/powerpoint/2010/main" val="3802595082"/>
              </p:ext>
            </p:extLst>
          </p:nvPr>
        </p:nvGraphicFramePr>
        <p:xfrm>
          <a:off x="1679830" y="3352030"/>
          <a:ext cx="1263014" cy="1095374"/>
        </p:xfrm>
        <a:graphic>
          <a:graphicData uri="http://schemas.openxmlformats.org/presentationml/2006/ole">
            <mc:AlternateContent xmlns:mc="http://schemas.openxmlformats.org/markup-compatibility/2006">
              <mc:Choice xmlns:v="urn:schemas-microsoft-com:vml" Requires="v">
                <p:oleObj spid="_x0000_s25604" name="Equation" r:id="rId3" imgW="368280" imgH="317160" progId="Equation.DSMT4">
                  <p:embed/>
                </p:oleObj>
              </mc:Choice>
              <mc:Fallback>
                <p:oleObj name="Equation" r:id="rId3" imgW="368280" imgH="317160" progId="Equation.DSMT4">
                  <p:embed/>
                  <p:pic>
                    <p:nvPicPr>
                      <p:cNvPr id="3379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830" y="3352030"/>
                        <a:ext cx="1263014" cy="1095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Def Grad def 1b.png"/>
          <p:cNvPicPr>
            <a:picLocks noChangeAspect="1"/>
          </p:cNvPicPr>
          <p:nvPr/>
        </p:nvPicPr>
        <p:blipFill>
          <a:blip r:embed="rId5" cstate="print"/>
          <a:stretch>
            <a:fillRect/>
          </a:stretch>
        </p:blipFill>
        <p:spPr>
          <a:xfrm>
            <a:off x="6510976" y="3839710"/>
            <a:ext cx="4666193" cy="1207010"/>
          </a:xfrm>
          <a:prstGeom prst="rect">
            <a:avLst/>
          </a:prstGeom>
        </p:spPr>
      </p:pic>
      <p:pic>
        <p:nvPicPr>
          <p:cNvPr id="7" name="Picture 6" descr="Def Grad Undef 1.png"/>
          <p:cNvPicPr>
            <a:picLocks noChangeAspect="1"/>
          </p:cNvPicPr>
          <p:nvPr/>
        </p:nvPicPr>
        <p:blipFill>
          <a:blip r:embed="rId6"/>
          <a:stretch>
            <a:fillRect/>
          </a:stretch>
        </p:blipFill>
        <p:spPr>
          <a:xfrm>
            <a:off x="3914188" y="3559507"/>
            <a:ext cx="2136958" cy="213695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Mathematics of Deformation</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r</a:t>
            </a:r>
            <a:r>
              <a:rPr lang="en-US" dirty="0"/>
              <a:t> and </a:t>
            </a:r>
            <a:r>
              <a:rPr lang="en-US" b="1" dirty="0">
                <a:latin typeface="Times New Roman" pitchFamily="18" charset="0"/>
                <a:cs typeface="Times New Roman" pitchFamily="18" charset="0"/>
              </a:rPr>
              <a:t>x</a:t>
            </a:r>
            <a:r>
              <a:rPr lang="en-US" dirty="0"/>
              <a:t> are both functions of </a:t>
            </a:r>
            <a:r>
              <a:rPr lang="el-GR" b="1" dirty="0">
                <a:latin typeface="Times New Roman" pitchFamily="18" charset="0"/>
                <a:cs typeface="Times New Roman" pitchFamily="18" charset="0"/>
              </a:rPr>
              <a:t>ξ</a:t>
            </a:r>
            <a:r>
              <a:rPr lang="en-US" dirty="0"/>
              <a:t>.</a:t>
            </a:r>
          </a:p>
          <a:p>
            <a:endParaRPr lang="en-US" dirty="0"/>
          </a:p>
          <a:p>
            <a:pPr lvl="1"/>
            <a:endParaRPr lang="en-US" dirty="0"/>
          </a:p>
          <a:p>
            <a:pPr lvl="1"/>
            <a:r>
              <a:rPr lang="en-US" dirty="0"/>
              <a:t>So we can calculate the derivatives of </a:t>
            </a:r>
            <a:r>
              <a:rPr lang="en-US" b="1" dirty="0">
                <a:latin typeface="Times New Roman" pitchFamily="18" charset="0"/>
                <a:cs typeface="Times New Roman" pitchFamily="18" charset="0"/>
              </a:rPr>
              <a:t>r</a:t>
            </a:r>
            <a:r>
              <a:rPr lang="en-US" dirty="0"/>
              <a:t> and </a:t>
            </a:r>
            <a:r>
              <a:rPr lang="en-US" b="1" dirty="0">
                <a:latin typeface="Times New Roman" pitchFamily="18" charset="0"/>
                <a:cs typeface="Times New Roman" pitchFamily="18" charset="0"/>
              </a:rPr>
              <a:t>x</a:t>
            </a:r>
            <a:r>
              <a:rPr lang="en-US" dirty="0"/>
              <a:t> </a:t>
            </a:r>
            <a:r>
              <a:rPr lang="en-US" dirty="0" err="1"/>
              <a:t>w.r.t</a:t>
            </a:r>
            <a:r>
              <a:rPr lang="en-US" dirty="0"/>
              <a:t>. </a:t>
            </a:r>
            <a:r>
              <a:rPr lang="el-GR" b="1" dirty="0">
                <a:latin typeface="Times New Roman" pitchFamily="18" charset="0"/>
                <a:cs typeface="Times New Roman" pitchFamily="18" charset="0"/>
              </a:rPr>
              <a:t>ξ</a:t>
            </a:r>
            <a:r>
              <a:rPr lang="en-US" dirty="0"/>
              <a:t>.</a:t>
            </a:r>
          </a:p>
        </p:txBody>
      </p:sp>
      <p:graphicFrame>
        <p:nvGraphicFramePr>
          <p:cNvPr id="437250" name="Object 2"/>
          <p:cNvGraphicFramePr>
            <a:graphicFrameLocks noChangeAspect="1"/>
          </p:cNvGraphicFramePr>
          <p:nvPr>
            <p:extLst>
              <p:ext uri="{D42A27DB-BD31-4B8C-83A1-F6EECF244321}">
                <p14:modId xmlns:p14="http://schemas.microsoft.com/office/powerpoint/2010/main" val="278079299"/>
              </p:ext>
            </p:extLst>
          </p:nvPr>
        </p:nvGraphicFramePr>
        <p:xfrm>
          <a:off x="3648076" y="1787125"/>
          <a:ext cx="1392554" cy="657224"/>
        </p:xfrm>
        <a:graphic>
          <a:graphicData uri="http://schemas.openxmlformats.org/presentationml/2006/ole">
            <mc:AlternateContent xmlns:mc="http://schemas.openxmlformats.org/markup-compatibility/2006">
              <mc:Choice xmlns:v="urn:schemas-microsoft-com:vml" Requires="v">
                <p:oleObj spid="_x0000_s26636" name="Equation" r:id="rId3" imgW="406080" imgH="190440" progId="Equation.DSMT4">
                  <p:embed/>
                </p:oleObj>
              </mc:Choice>
              <mc:Fallback>
                <p:oleObj name="Equation" r:id="rId3" imgW="406080" imgH="190440" progId="Equation.DSMT4">
                  <p:embed/>
                  <p:pic>
                    <p:nvPicPr>
                      <p:cNvPr id="4372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1787125"/>
                        <a:ext cx="1392554"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1" name="Object 3"/>
          <p:cNvGraphicFramePr>
            <a:graphicFrameLocks noChangeAspect="1"/>
          </p:cNvGraphicFramePr>
          <p:nvPr>
            <p:extLst>
              <p:ext uri="{D42A27DB-BD31-4B8C-83A1-F6EECF244321}">
                <p14:modId xmlns:p14="http://schemas.microsoft.com/office/powerpoint/2010/main" val="4039598822"/>
              </p:ext>
            </p:extLst>
          </p:nvPr>
        </p:nvGraphicFramePr>
        <p:xfrm>
          <a:off x="1655446" y="1825225"/>
          <a:ext cx="1350644" cy="613410"/>
        </p:xfrm>
        <a:graphic>
          <a:graphicData uri="http://schemas.openxmlformats.org/presentationml/2006/ole">
            <mc:AlternateContent xmlns:mc="http://schemas.openxmlformats.org/markup-compatibility/2006">
              <mc:Choice xmlns:v="urn:schemas-microsoft-com:vml" Requires="v">
                <p:oleObj spid="_x0000_s26637" name="Equation" r:id="rId5" imgW="393480" imgH="177480" progId="Equation.DSMT4">
                  <p:embed/>
                </p:oleObj>
              </mc:Choice>
              <mc:Fallback>
                <p:oleObj name="Equation" r:id="rId5" imgW="393480" imgH="177480" progId="Equation.DSMT4">
                  <p:embed/>
                  <p:pic>
                    <p:nvPicPr>
                      <p:cNvPr id="4372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446" y="1825225"/>
                        <a:ext cx="1350644"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2" name="Object 4"/>
          <p:cNvGraphicFramePr>
            <a:graphicFrameLocks noChangeAspect="1"/>
          </p:cNvGraphicFramePr>
          <p:nvPr>
            <p:extLst>
              <p:ext uri="{D42A27DB-BD31-4B8C-83A1-F6EECF244321}">
                <p14:modId xmlns:p14="http://schemas.microsoft.com/office/powerpoint/2010/main" val="2841762992"/>
              </p:ext>
            </p:extLst>
          </p:nvPr>
        </p:nvGraphicFramePr>
        <p:xfrm>
          <a:off x="5895268" y="1797685"/>
          <a:ext cx="1653540" cy="701040"/>
        </p:xfrm>
        <a:graphic>
          <a:graphicData uri="http://schemas.openxmlformats.org/presentationml/2006/ole">
            <mc:AlternateContent xmlns:mc="http://schemas.openxmlformats.org/markup-compatibility/2006">
              <mc:Choice xmlns:v="urn:schemas-microsoft-com:vml" Requires="v">
                <p:oleObj spid="_x0000_s26638" name="Equation" r:id="rId7" imgW="482400" imgH="203040" progId="Equation.DSMT4">
                  <p:embed/>
                </p:oleObj>
              </mc:Choice>
              <mc:Fallback>
                <p:oleObj name="Equation" r:id="rId7" imgW="482400" imgH="203040" progId="Equation.DSMT4">
                  <p:embed/>
                  <p:pic>
                    <p:nvPicPr>
                      <p:cNvPr id="43725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5268" y="1797685"/>
                        <a:ext cx="1653540"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3" name="Object 5"/>
          <p:cNvGraphicFramePr>
            <a:graphicFrameLocks noChangeAspect="1"/>
          </p:cNvGraphicFramePr>
          <p:nvPr>
            <p:extLst>
              <p:ext uri="{D42A27DB-BD31-4B8C-83A1-F6EECF244321}">
                <p14:modId xmlns:p14="http://schemas.microsoft.com/office/powerpoint/2010/main" val="1951349002"/>
              </p:ext>
            </p:extLst>
          </p:nvPr>
        </p:nvGraphicFramePr>
        <p:xfrm>
          <a:off x="1655217" y="3613786"/>
          <a:ext cx="4834890" cy="788670"/>
        </p:xfrm>
        <a:graphic>
          <a:graphicData uri="http://schemas.openxmlformats.org/presentationml/2006/ole">
            <mc:AlternateContent xmlns:mc="http://schemas.openxmlformats.org/markup-compatibility/2006">
              <mc:Choice xmlns:v="urn:schemas-microsoft-com:vml" Requires="v">
                <p:oleObj spid="_x0000_s26639" name="Equation" r:id="rId9" imgW="1409400" imgH="228600" progId="Equation.DSMT4">
                  <p:embed/>
                </p:oleObj>
              </mc:Choice>
              <mc:Fallback>
                <p:oleObj name="Equation" r:id="rId9" imgW="1409400" imgH="228600" progId="Equation.DSMT4">
                  <p:embed/>
                  <p:pic>
                    <p:nvPicPr>
                      <p:cNvPr id="43725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217" y="3613786"/>
                        <a:ext cx="483489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7254" name="Object 6"/>
          <p:cNvGraphicFramePr>
            <a:graphicFrameLocks noChangeAspect="1"/>
          </p:cNvGraphicFramePr>
          <p:nvPr>
            <p:extLst>
              <p:ext uri="{D42A27DB-BD31-4B8C-83A1-F6EECF244321}">
                <p14:modId xmlns:p14="http://schemas.microsoft.com/office/powerpoint/2010/main" val="648742944"/>
              </p:ext>
            </p:extLst>
          </p:nvPr>
        </p:nvGraphicFramePr>
        <p:xfrm>
          <a:off x="1655446" y="4624058"/>
          <a:ext cx="4920616" cy="788670"/>
        </p:xfrm>
        <a:graphic>
          <a:graphicData uri="http://schemas.openxmlformats.org/presentationml/2006/ole">
            <mc:AlternateContent xmlns:mc="http://schemas.openxmlformats.org/markup-compatibility/2006">
              <mc:Choice xmlns:v="urn:schemas-microsoft-com:vml" Requires="v">
                <p:oleObj spid="_x0000_s26640" name="Equation" r:id="rId11" imgW="1434960" imgH="228600" progId="Equation.DSMT4">
                  <p:embed/>
                </p:oleObj>
              </mc:Choice>
              <mc:Fallback>
                <p:oleObj name="Equation" r:id="rId11" imgW="1434960" imgH="228600" progId="Equation.DSMT4">
                  <p:embed/>
                  <p:pic>
                    <p:nvPicPr>
                      <p:cNvPr id="43725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5446" y="4624058"/>
                        <a:ext cx="4920616"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Mathematics of Deformation</a:t>
            </a:r>
          </a:p>
        </p:txBody>
      </p:sp>
      <p:sp>
        <p:nvSpPr>
          <p:cNvPr id="3" name="Content Placeholder 2"/>
          <p:cNvSpPr>
            <a:spLocks noGrp="1"/>
          </p:cNvSpPr>
          <p:nvPr>
            <p:ph idx="1"/>
          </p:nvPr>
        </p:nvSpPr>
        <p:spPr/>
        <p:txBody>
          <a:bodyPr>
            <a:normAutofit fontScale="92500" lnSpcReduction="10000"/>
          </a:bodyPr>
          <a:lstStyle/>
          <a:p>
            <a:r>
              <a:rPr lang="en-US" dirty="0"/>
              <a:t>For example, </a:t>
            </a:r>
            <a:r>
              <a:rPr lang="en-US" b="1" dirty="0">
                <a:latin typeface="Times New Roman" pitchFamily="18" charset="0"/>
                <a:cs typeface="Times New Roman" pitchFamily="18" charset="0"/>
              </a:rPr>
              <a:t>N</a:t>
            </a:r>
            <a:r>
              <a:rPr lang="en-US" dirty="0"/>
              <a:t> for a 2D triangular element is</a:t>
            </a:r>
          </a:p>
          <a:p>
            <a:endParaRPr lang="en-US" dirty="0"/>
          </a:p>
          <a:p>
            <a:endParaRPr lang="en-US" dirty="0"/>
          </a:p>
          <a:p>
            <a:endParaRPr lang="en-US" dirty="0"/>
          </a:p>
          <a:p>
            <a:r>
              <a:rPr lang="en-US" dirty="0"/>
              <a:t>So its derivatives </a:t>
            </a:r>
            <a:r>
              <a:rPr lang="en-US" dirty="0" err="1"/>
              <a:t>w.r.t</a:t>
            </a:r>
            <a:r>
              <a:rPr lang="en-US" dirty="0"/>
              <a:t>.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1</a:t>
            </a:r>
            <a:r>
              <a:rPr lang="en-US" dirty="0"/>
              <a:t> and </a:t>
            </a:r>
            <a:r>
              <a:rPr lang="el-GR" i="1" dirty="0">
                <a:latin typeface="Times New Roman" pitchFamily="18" charset="0"/>
                <a:cs typeface="Times New Roman" pitchFamily="18" charset="0"/>
              </a:rPr>
              <a:t>ξ</a:t>
            </a:r>
            <a:r>
              <a:rPr lang="en-US" baseline="-25000" dirty="0">
                <a:latin typeface="Times New Roman" pitchFamily="18" charset="0"/>
                <a:cs typeface="Times New Roman" pitchFamily="18" charset="0"/>
              </a:rPr>
              <a:t>2</a:t>
            </a:r>
            <a:r>
              <a:rPr lang="en-US" dirty="0"/>
              <a:t> are</a:t>
            </a:r>
          </a:p>
          <a:p>
            <a:endParaRPr lang="en-US" dirty="0"/>
          </a:p>
          <a:p>
            <a:endParaRPr lang="en-US" dirty="0"/>
          </a:p>
          <a:p>
            <a:endParaRPr lang="en-US" dirty="0"/>
          </a:p>
          <a:p>
            <a:r>
              <a:rPr lang="en-US" dirty="0"/>
              <a:t>Now </a:t>
            </a:r>
            <a:r>
              <a:rPr lang="en-US" b="1" dirty="0">
                <a:latin typeface="Times New Roman" pitchFamily="18" charset="0"/>
                <a:cs typeface="Times New Roman" pitchFamily="18" charset="0"/>
              </a:rPr>
              <a:t>r</a:t>
            </a:r>
            <a:r>
              <a:rPr lang="en-US" baseline="-25000" dirty="0">
                <a:latin typeface="Times New Roman" pitchFamily="18" charset="0"/>
                <a:cs typeface="Times New Roman" pitchFamily="18" charset="0"/>
              </a:rPr>
              <a:t>,</a:t>
            </a:r>
            <a:r>
              <a:rPr lang="el-GR" b="1" baseline="-25000" dirty="0">
                <a:latin typeface="Times New Roman" pitchFamily="18" charset="0"/>
                <a:cs typeface="Times New Roman" pitchFamily="18" charset="0"/>
              </a:rPr>
              <a:t>ξ</a:t>
            </a:r>
            <a:r>
              <a:rPr lang="en-US" dirty="0"/>
              <a:t> and </a:t>
            </a:r>
            <a:r>
              <a:rPr lang="en-US" b="1" dirty="0">
                <a:latin typeface="Times New Roman" pitchFamily="18" charset="0"/>
                <a:cs typeface="Times New Roman" pitchFamily="18" charset="0"/>
              </a:rPr>
              <a:t>x</a:t>
            </a:r>
            <a:r>
              <a:rPr lang="en-US" baseline="-25000" dirty="0">
                <a:latin typeface="Times New Roman" pitchFamily="18" charset="0"/>
                <a:cs typeface="Times New Roman" pitchFamily="18" charset="0"/>
              </a:rPr>
              <a:t>,</a:t>
            </a:r>
            <a:r>
              <a:rPr lang="el-GR" b="1" baseline="-25000" dirty="0">
                <a:latin typeface="Times New Roman" pitchFamily="18" charset="0"/>
                <a:cs typeface="Times New Roman" pitchFamily="18" charset="0"/>
              </a:rPr>
              <a:t>ξ</a:t>
            </a:r>
            <a:r>
              <a:rPr lang="en-US" dirty="0"/>
              <a:t> can be computed.</a:t>
            </a:r>
          </a:p>
        </p:txBody>
      </p:sp>
      <p:graphicFrame>
        <p:nvGraphicFramePr>
          <p:cNvPr id="339972" name="Object 4"/>
          <p:cNvGraphicFramePr>
            <a:graphicFrameLocks noChangeAspect="1"/>
          </p:cNvGraphicFramePr>
          <p:nvPr/>
        </p:nvGraphicFramePr>
        <p:xfrm>
          <a:off x="1379820" y="4068808"/>
          <a:ext cx="2912746" cy="1402080"/>
        </p:xfrm>
        <a:graphic>
          <a:graphicData uri="http://schemas.openxmlformats.org/presentationml/2006/ole">
            <mc:AlternateContent xmlns:mc="http://schemas.openxmlformats.org/markup-compatibility/2006">
              <mc:Choice xmlns:v="urn:schemas-microsoft-com:vml" Requires="v">
                <p:oleObj spid="_x0000_s27656" name="Equation" r:id="rId3" imgW="850680" imgH="406080" progId="Equation.DSMT4">
                  <p:embed/>
                </p:oleObj>
              </mc:Choice>
              <mc:Fallback>
                <p:oleObj name="Equation" r:id="rId3" imgW="850680" imgH="406080" progId="Equation.DSMT4">
                  <p:embed/>
                  <p:pic>
                    <p:nvPicPr>
                      <p:cNvPr id="339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820" y="4068808"/>
                        <a:ext cx="2912746" cy="1402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75" name="Object 7"/>
          <p:cNvGraphicFramePr>
            <a:graphicFrameLocks noChangeAspect="1"/>
          </p:cNvGraphicFramePr>
          <p:nvPr>
            <p:extLst>
              <p:ext uri="{D42A27DB-BD31-4B8C-83A1-F6EECF244321}">
                <p14:modId xmlns:p14="http://schemas.microsoft.com/office/powerpoint/2010/main" val="300747436"/>
              </p:ext>
            </p:extLst>
          </p:nvPr>
        </p:nvGraphicFramePr>
        <p:xfrm>
          <a:off x="1321636" y="1652990"/>
          <a:ext cx="5400676" cy="1489710"/>
        </p:xfrm>
        <a:graphic>
          <a:graphicData uri="http://schemas.openxmlformats.org/presentationml/2006/ole">
            <mc:AlternateContent xmlns:mc="http://schemas.openxmlformats.org/markup-compatibility/2006">
              <mc:Choice xmlns:v="urn:schemas-microsoft-com:vml" Requires="v">
                <p:oleObj spid="_x0000_s27657" name="Equation" r:id="rId5" imgW="1574640" imgH="431640" progId="Equation.DSMT4">
                  <p:embed/>
                </p:oleObj>
              </mc:Choice>
              <mc:Fallback>
                <p:oleObj name="Equation" r:id="rId5" imgW="1574640" imgH="431640" progId="Equation.DSMT4">
                  <p:embed/>
                  <p:pic>
                    <p:nvPicPr>
                      <p:cNvPr id="3399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1636" y="1652990"/>
                        <a:ext cx="5400676" cy="1489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3:</a:t>
            </a:r>
          </a:p>
        </p:txBody>
      </p:sp>
      <p:sp>
        <p:nvSpPr>
          <p:cNvPr id="3" name="Content Placeholder 2"/>
          <p:cNvSpPr>
            <a:spLocks noGrp="1"/>
          </p:cNvSpPr>
          <p:nvPr>
            <p:ph idx="1"/>
          </p:nvPr>
        </p:nvSpPr>
        <p:spPr/>
        <p:txBody>
          <a:bodyPr/>
          <a:lstStyle/>
          <a:p>
            <a:r>
              <a:rPr lang="en-US" dirty="0"/>
              <a:t>Flexible Bodies and Contact</a:t>
            </a:r>
          </a:p>
        </p:txBody>
      </p:sp>
      <p:graphicFrame>
        <p:nvGraphicFramePr>
          <p:cNvPr id="167938" name="Object 2"/>
          <p:cNvGraphicFramePr>
            <a:graphicFrameLocks noChangeAspect="1"/>
          </p:cNvGraphicFramePr>
          <p:nvPr/>
        </p:nvGraphicFramePr>
        <p:xfrm>
          <a:off x="4280059" y="1670511"/>
          <a:ext cx="3343042" cy="1092575"/>
        </p:xfrm>
        <a:graphic>
          <a:graphicData uri="http://schemas.openxmlformats.org/presentationml/2006/ole">
            <mc:AlternateContent xmlns:mc="http://schemas.openxmlformats.org/markup-compatibility/2006">
              <mc:Choice xmlns:v="urn:schemas-microsoft-com:vml" Requires="v">
                <p:oleObj spid="_x0000_s1028" name="Equation" r:id="rId3" imgW="774360" imgH="253800" progId="Equation.DSMT4">
                  <p:embed/>
                </p:oleObj>
              </mc:Choice>
              <mc:Fallback>
                <p:oleObj name="Equation" r:id="rId3" imgW="774360" imgH="253800" progId="Equation.DSMT4">
                  <p:embed/>
                  <p:pic>
                    <p:nvPicPr>
                      <p:cNvPr id="1679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059" y="1670511"/>
                        <a:ext cx="3343042" cy="1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descr="RFlex point on body.png"/>
          <p:cNvPicPr>
            <a:picLocks noChangeAspect="1"/>
          </p:cNvPicPr>
          <p:nvPr/>
        </p:nvPicPr>
        <p:blipFill>
          <a:blip r:embed="rId5"/>
          <a:stretch>
            <a:fillRect/>
          </a:stretch>
        </p:blipFill>
        <p:spPr>
          <a:xfrm>
            <a:off x="3420660" y="2906973"/>
            <a:ext cx="5099185" cy="373796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Mathematics of Deformation</a:t>
            </a:r>
          </a:p>
        </p:txBody>
      </p:sp>
      <p:sp>
        <p:nvSpPr>
          <p:cNvPr id="3" name="Content Placeholder 2"/>
          <p:cNvSpPr>
            <a:spLocks noGrp="1"/>
          </p:cNvSpPr>
          <p:nvPr>
            <p:ph idx="1"/>
          </p:nvPr>
        </p:nvSpPr>
        <p:spPr/>
        <p:txBody>
          <a:bodyPr/>
          <a:lstStyle/>
          <a:p>
            <a:r>
              <a:rPr lang="en-US" dirty="0"/>
              <a:t>Compute </a:t>
            </a:r>
            <a:r>
              <a:rPr lang="en-US" i="1" dirty="0" err="1">
                <a:latin typeface="Times New Roman" pitchFamily="18" charset="0"/>
                <a:cs typeface="Times New Roman" pitchFamily="18" charset="0"/>
              </a:rPr>
              <a:t>d</a:t>
            </a:r>
            <a:r>
              <a:rPr lang="en-US" b="1" dirty="0" err="1">
                <a:latin typeface="Times New Roman" pitchFamily="18" charset="0"/>
                <a:cs typeface="Times New Roman" pitchFamily="18" charset="0"/>
              </a:rPr>
              <a:t>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d</a:t>
            </a:r>
            <a:r>
              <a:rPr lang="en-US" b="1" dirty="0" err="1">
                <a:latin typeface="Times New Roman" pitchFamily="18" charset="0"/>
                <a:cs typeface="Times New Roman" pitchFamily="18" charset="0"/>
              </a:rPr>
              <a:t>x</a:t>
            </a:r>
            <a:r>
              <a:rPr lang="en-US" dirty="0"/>
              <a:t> using the chain rule of differentiation.</a:t>
            </a:r>
          </a:p>
          <a:p>
            <a:endParaRPr lang="en-US" dirty="0"/>
          </a:p>
          <a:p>
            <a:endParaRPr lang="en-US" dirty="0"/>
          </a:p>
          <a:p>
            <a:endParaRPr lang="en-US" dirty="0"/>
          </a:p>
          <a:p>
            <a:r>
              <a:rPr lang="en-US" i="1" dirty="0">
                <a:latin typeface="Times New Roman" pitchFamily="18" charset="0"/>
                <a:cs typeface="Times New Roman" pitchFamily="18" charset="0"/>
              </a:rPr>
              <a:t>d</a:t>
            </a:r>
            <a:r>
              <a:rPr lang="el-GR" b="1" dirty="0">
                <a:latin typeface="Times New Roman" pitchFamily="18" charset="0"/>
                <a:cs typeface="Times New Roman" pitchFamily="18" charset="0"/>
              </a:rPr>
              <a:t>ξ</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d</a:t>
            </a:r>
            <a:r>
              <a:rPr lang="en-US" b="1" dirty="0" err="1">
                <a:latin typeface="Times New Roman" pitchFamily="18" charset="0"/>
                <a:cs typeface="Times New Roman" pitchFamily="18" charset="0"/>
              </a:rPr>
              <a:t>x</a:t>
            </a:r>
            <a:r>
              <a:rPr lang="en-US" dirty="0"/>
              <a:t> </a:t>
            </a:r>
            <a:r>
              <a:rPr lang="en-US" dirty="0">
                <a:latin typeface="Arial"/>
                <a:cs typeface="Arial"/>
              </a:rPr>
              <a:t>is the inverse of </a:t>
            </a:r>
            <a:r>
              <a:rPr lang="en-US" i="1" dirty="0" err="1">
                <a:latin typeface="Times New Roman" pitchFamily="18" charset="0"/>
                <a:cs typeface="Times New Roman" pitchFamily="18" charset="0"/>
              </a:rPr>
              <a:t>d</a:t>
            </a:r>
            <a:r>
              <a:rPr lang="en-US" b="1" dirty="0" err="1">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d</a:t>
            </a:r>
            <a:r>
              <a:rPr lang="el-GR" b="1" dirty="0">
                <a:latin typeface="Times New Roman" pitchFamily="18" charset="0"/>
                <a:cs typeface="Times New Roman" pitchFamily="18" charset="0"/>
              </a:rPr>
              <a:t>ξ</a:t>
            </a:r>
            <a:r>
              <a:rPr lang="en-US" dirty="0"/>
              <a:t>. </a:t>
            </a:r>
          </a:p>
          <a:p>
            <a:r>
              <a:rPr lang="en-US" dirty="0"/>
              <a:t>So:</a:t>
            </a:r>
          </a:p>
        </p:txBody>
      </p:sp>
      <p:graphicFrame>
        <p:nvGraphicFramePr>
          <p:cNvPr id="339971" name="Object 3"/>
          <p:cNvGraphicFramePr>
            <a:graphicFrameLocks noChangeAspect="1"/>
          </p:cNvGraphicFramePr>
          <p:nvPr>
            <p:extLst>
              <p:ext uri="{D42A27DB-BD31-4B8C-83A1-F6EECF244321}">
                <p14:modId xmlns:p14="http://schemas.microsoft.com/office/powerpoint/2010/main" val="2684652578"/>
              </p:ext>
            </p:extLst>
          </p:nvPr>
        </p:nvGraphicFramePr>
        <p:xfrm>
          <a:off x="6721987" y="3250747"/>
          <a:ext cx="2091690" cy="1358264"/>
        </p:xfrm>
        <a:graphic>
          <a:graphicData uri="http://schemas.openxmlformats.org/presentationml/2006/ole">
            <mc:AlternateContent xmlns:mc="http://schemas.openxmlformats.org/markup-compatibility/2006">
              <mc:Choice xmlns:v="urn:schemas-microsoft-com:vml" Requires="v">
                <p:oleObj spid="_x0000_s28680" name="Equation" r:id="rId3" imgW="609480" imgH="393480" progId="Equation.DSMT4">
                  <p:embed/>
                </p:oleObj>
              </mc:Choice>
              <mc:Fallback>
                <p:oleObj name="Equation" r:id="rId3" imgW="609480" imgH="393480" progId="Equation.DSMT4">
                  <p:embed/>
                  <p:pic>
                    <p:nvPicPr>
                      <p:cNvPr id="3399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987" y="3250747"/>
                        <a:ext cx="2091690" cy="1358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0" name="Object 4"/>
          <p:cNvGraphicFramePr>
            <a:graphicFrameLocks noChangeAspect="1"/>
          </p:cNvGraphicFramePr>
          <p:nvPr>
            <p:extLst>
              <p:ext uri="{D42A27DB-BD31-4B8C-83A1-F6EECF244321}">
                <p14:modId xmlns:p14="http://schemas.microsoft.com/office/powerpoint/2010/main" val="2834167743"/>
              </p:ext>
            </p:extLst>
          </p:nvPr>
        </p:nvGraphicFramePr>
        <p:xfrm>
          <a:off x="1458198" y="1939072"/>
          <a:ext cx="1960244" cy="1139190"/>
        </p:xfrm>
        <a:graphic>
          <a:graphicData uri="http://schemas.openxmlformats.org/presentationml/2006/ole">
            <mc:AlternateContent xmlns:mc="http://schemas.openxmlformats.org/markup-compatibility/2006">
              <mc:Choice xmlns:v="urn:schemas-microsoft-com:vml" Requires="v">
                <p:oleObj spid="_x0000_s28681" name="Equation" r:id="rId5" imgW="571320" imgH="330120" progId="Equation.DSMT4">
                  <p:embed/>
                </p:oleObj>
              </mc:Choice>
              <mc:Fallback>
                <p:oleObj name="Equation" r:id="rId5" imgW="571320" imgH="330120" progId="Equation.DSMT4">
                  <p:embed/>
                  <p:pic>
                    <p:nvPicPr>
                      <p:cNvPr id="3420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8198" y="1939072"/>
                        <a:ext cx="1960244" cy="1139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1" name="Object 5"/>
          <p:cNvGraphicFramePr>
            <a:graphicFrameLocks noChangeAspect="1"/>
          </p:cNvGraphicFramePr>
          <p:nvPr/>
        </p:nvGraphicFramePr>
        <p:xfrm>
          <a:off x="1740951" y="4609011"/>
          <a:ext cx="2569846" cy="1358266"/>
        </p:xfrm>
        <a:graphic>
          <a:graphicData uri="http://schemas.openxmlformats.org/presentationml/2006/ole">
            <mc:AlternateContent xmlns:mc="http://schemas.openxmlformats.org/markup-compatibility/2006">
              <mc:Choice xmlns:v="urn:schemas-microsoft-com:vml" Requires="v">
                <p:oleObj spid="_x0000_s28682" name="Equation" r:id="rId7" imgW="749160" imgH="393480" progId="Equation.DSMT4">
                  <p:embed/>
                </p:oleObj>
              </mc:Choice>
              <mc:Fallback>
                <p:oleObj name="Equation" r:id="rId7" imgW="749160" imgH="393480" progId="Equation.DSMT4">
                  <p:embed/>
                  <p:pic>
                    <p:nvPicPr>
                      <p:cNvPr id="34202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0951" y="4609011"/>
                        <a:ext cx="2569846" cy="1358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Strain</a:t>
            </a:r>
          </a:p>
        </p:txBody>
      </p:sp>
      <p:sp>
        <p:nvSpPr>
          <p:cNvPr id="3" name="Content Placeholder 2"/>
          <p:cNvSpPr>
            <a:spLocks noGrp="1"/>
          </p:cNvSpPr>
          <p:nvPr>
            <p:ph idx="1"/>
          </p:nvPr>
        </p:nvSpPr>
        <p:spPr/>
        <p:txBody>
          <a:bodyPr/>
          <a:lstStyle/>
          <a:p>
            <a:r>
              <a:rPr lang="en-US" dirty="0"/>
              <a:t>Nonlinear strain is the change in length of an infinitesimal vector on the undeformed body.</a:t>
            </a:r>
          </a:p>
          <a:p>
            <a:pPr lvl="1"/>
            <a:r>
              <a:rPr lang="en-US" dirty="0"/>
              <a:t>This strain is the “Green-Lagrange strain”.</a:t>
            </a:r>
          </a:p>
        </p:txBody>
      </p:sp>
      <p:graphicFrame>
        <p:nvGraphicFramePr>
          <p:cNvPr id="345090" name="Object 2"/>
          <p:cNvGraphicFramePr>
            <a:graphicFrameLocks noChangeAspect="1"/>
          </p:cNvGraphicFramePr>
          <p:nvPr>
            <p:extLst>
              <p:ext uri="{D42A27DB-BD31-4B8C-83A1-F6EECF244321}">
                <p14:modId xmlns:p14="http://schemas.microsoft.com/office/powerpoint/2010/main" val="1186219508"/>
              </p:ext>
            </p:extLst>
          </p:nvPr>
        </p:nvGraphicFramePr>
        <p:xfrm>
          <a:off x="1382618" y="2786228"/>
          <a:ext cx="4941852" cy="2205227"/>
        </p:xfrm>
        <a:graphic>
          <a:graphicData uri="http://schemas.openxmlformats.org/presentationml/2006/ole">
            <mc:AlternateContent xmlns:mc="http://schemas.openxmlformats.org/markup-compatibility/2006">
              <mc:Choice xmlns:v="urn:schemas-microsoft-com:vml" Requires="v">
                <p:oleObj spid="_x0000_s29706" name="Equation" r:id="rId3" imgW="1688760" imgH="749160" progId="Equation.DSMT4">
                  <p:embed/>
                </p:oleObj>
              </mc:Choice>
              <mc:Fallback>
                <p:oleObj name="Equation" r:id="rId3" imgW="1688760" imgH="749160" progId="Equation.DSMT4">
                  <p:embed/>
                  <p:pic>
                    <p:nvPicPr>
                      <p:cNvPr id="3450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618" y="2786228"/>
                        <a:ext cx="4941852" cy="2205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1" name="Object 3"/>
          <p:cNvGraphicFramePr>
            <a:graphicFrameLocks noChangeAspect="1"/>
          </p:cNvGraphicFramePr>
          <p:nvPr/>
        </p:nvGraphicFramePr>
        <p:xfrm>
          <a:off x="1435120" y="5456137"/>
          <a:ext cx="2156473" cy="934418"/>
        </p:xfrm>
        <a:graphic>
          <a:graphicData uri="http://schemas.openxmlformats.org/presentationml/2006/ole">
            <mc:AlternateContent xmlns:mc="http://schemas.openxmlformats.org/markup-compatibility/2006">
              <mc:Choice xmlns:v="urn:schemas-microsoft-com:vml" Requires="v">
                <p:oleObj spid="_x0000_s29707" name="Equation" r:id="rId5" imgW="736560" imgH="317160" progId="Equation.DSMT4">
                  <p:embed/>
                </p:oleObj>
              </mc:Choice>
              <mc:Fallback>
                <p:oleObj name="Equation" r:id="rId5" imgW="736560" imgH="317160" progId="Equation.DSMT4">
                  <p:embed/>
                  <p:pic>
                    <p:nvPicPr>
                      <p:cNvPr id="3450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120" y="5456137"/>
                        <a:ext cx="2156473" cy="934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Def Grad def 1b.png"/>
          <p:cNvPicPr>
            <a:picLocks noChangeAspect="1"/>
          </p:cNvPicPr>
          <p:nvPr/>
        </p:nvPicPr>
        <p:blipFill>
          <a:blip r:embed="rId7" cstate="print"/>
          <a:stretch>
            <a:fillRect/>
          </a:stretch>
        </p:blipFill>
        <p:spPr>
          <a:xfrm>
            <a:off x="6721288" y="5050201"/>
            <a:ext cx="4666193" cy="1207010"/>
          </a:xfrm>
          <a:prstGeom prst="rect">
            <a:avLst/>
          </a:prstGeom>
        </p:spPr>
      </p:pic>
      <p:pic>
        <p:nvPicPr>
          <p:cNvPr id="8" name="Picture 7" descr="Def Grad Undef 1.png"/>
          <p:cNvPicPr>
            <a:picLocks noChangeAspect="1"/>
          </p:cNvPicPr>
          <p:nvPr/>
        </p:nvPicPr>
        <p:blipFill>
          <a:blip r:embed="rId8"/>
          <a:stretch>
            <a:fillRect/>
          </a:stretch>
        </p:blipFill>
        <p:spPr>
          <a:xfrm>
            <a:off x="8239527" y="2438040"/>
            <a:ext cx="2136958" cy="2136958"/>
          </a:xfrm>
          <a:prstGeom prst="rect">
            <a:avLst/>
          </a:prstGeom>
        </p:spPr>
      </p:pic>
      <p:sp>
        <p:nvSpPr>
          <p:cNvPr id="9" name="TextBox 8"/>
          <p:cNvSpPr txBox="1"/>
          <p:nvPr/>
        </p:nvSpPr>
        <p:spPr>
          <a:xfrm>
            <a:off x="7727495" y="3929989"/>
            <a:ext cx="3453821" cy="387798"/>
          </a:xfrm>
          <a:prstGeom prst="rect">
            <a:avLst/>
          </a:prstGeom>
          <a:noFill/>
        </p:spPr>
        <p:txBody>
          <a:bodyPr wrap="square" rtlCol="0">
            <a:spAutoFit/>
          </a:bodyPr>
          <a:lstStyle/>
          <a:p>
            <a:r>
              <a:rPr lang="en-US" sz="1920" b="1" dirty="0" err="1"/>
              <a:t>v</a:t>
            </a:r>
            <a:r>
              <a:rPr lang="en-US" sz="1920" dirty="0" err="1">
                <a:latin typeface="Times New Roman" pitchFamily="18" charset="0"/>
                <a:cs typeface="Times New Roman" pitchFamily="18" charset="0"/>
              </a:rPr>
              <a:t>ʹ</a:t>
            </a:r>
            <a:r>
              <a:rPr lang="en-US" sz="1920" i="1" baseline="-25000" dirty="0" err="1"/>
              <a:t>x</a:t>
            </a:r>
            <a:r>
              <a:rPr lang="en-US" sz="1920" dirty="0"/>
              <a:t> = [1  0]</a:t>
            </a:r>
            <a:r>
              <a:rPr lang="en-US" sz="1920" i="1" baseline="30000" dirty="0"/>
              <a:t>T</a:t>
            </a:r>
            <a:r>
              <a:rPr lang="en-US" sz="1920" dirty="0"/>
              <a:t> = undeformed x-axis</a:t>
            </a:r>
          </a:p>
        </p:txBody>
      </p:sp>
      <p:sp>
        <p:nvSpPr>
          <p:cNvPr id="10" name="TextBox 9"/>
          <p:cNvSpPr txBox="1"/>
          <p:nvPr/>
        </p:nvSpPr>
        <p:spPr>
          <a:xfrm>
            <a:off x="7735560" y="3037511"/>
            <a:ext cx="3414062" cy="387798"/>
          </a:xfrm>
          <a:prstGeom prst="rect">
            <a:avLst/>
          </a:prstGeom>
          <a:noFill/>
        </p:spPr>
        <p:txBody>
          <a:bodyPr wrap="square" rtlCol="0">
            <a:spAutoFit/>
          </a:bodyPr>
          <a:lstStyle/>
          <a:p>
            <a:r>
              <a:rPr lang="en-US" sz="1920" b="1" dirty="0" err="1"/>
              <a:t>v</a:t>
            </a:r>
            <a:r>
              <a:rPr lang="en-US" sz="1920" dirty="0" err="1">
                <a:latin typeface="Times New Roman" pitchFamily="18" charset="0"/>
                <a:cs typeface="Times New Roman" pitchFamily="18" charset="0"/>
              </a:rPr>
              <a:t>ʹ</a:t>
            </a:r>
            <a:r>
              <a:rPr lang="en-US" sz="1920" i="1" baseline="-25000" dirty="0" err="1"/>
              <a:t>y</a:t>
            </a:r>
            <a:r>
              <a:rPr lang="en-US" sz="1920" dirty="0"/>
              <a:t>  = [0  1]</a:t>
            </a:r>
            <a:r>
              <a:rPr lang="en-US" sz="1920" i="1" baseline="30000" dirty="0"/>
              <a:t>T</a:t>
            </a:r>
            <a:r>
              <a:rPr lang="en-US" sz="1920" dirty="0"/>
              <a:t> = undeformed y-axis</a:t>
            </a:r>
          </a:p>
        </p:txBody>
      </p:sp>
      <p:sp>
        <p:nvSpPr>
          <p:cNvPr id="11" name="TextBox 10"/>
          <p:cNvSpPr txBox="1"/>
          <p:nvPr/>
        </p:nvSpPr>
        <p:spPr>
          <a:xfrm>
            <a:off x="8446630" y="5129500"/>
            <a:ext cx="3024452" cy="387798"/>
          </a:xfrm>
          <a:prstGeom prst="rect">
            <a:avLst/>
          </a:prstGeom>
          <a:noFill/>
        </p:spPr>
        <p:txBody>
          <a:bodyPr wrap="square" rtlCol="0">
            <a:spAutoFit/>
          </a:bodyPr>
          <a:lstStyle/>
          <a:p>
            <a:r>
              <a:rPr lang="en-US" sz="1920" dirty="0"/>
              <a:t>Current </a:t>
            </a:r>
            <a:r>
              <a:rPr lang="en-US" sz="1920" b="1" dirty="0" err="1"/>
              <a:t>v</a:t>
            </a:r>
            <a:r>
              <a:rPr lang="en-US" sz="1920" i="1" baseline="-25000" dirty="0" err="1"/>
              <a:t>x</a:t>
            </a:r>
            <a:r>
              <a:rPr lang="en-US" sz="1920" dirty="0"/>
              <a:t> = [0.83  0.56]</a:t>
            </a:r>
            <a:r>
              <a:rPr lang="en-US" sz="1920" i="1" baseline="30000" dirty="0"/>
              <a:t>T</a:t>
            </a:r>
            <a:endParaRPr lang="en-US" sz="1920" dirty="0"/>
          </a:p>
        </p:txBody>
      </p:sp>
      <p:sp>
        <p:nvSpPr>
          <p:cNvPr id="12" name="TextBox 11"/>
          <p:cNvSpPr txBox="1"/>
          <p:nvPr/>
        </p:nvSpPr>
        <p:spPr>
          <a:xfrm>
            <a:off x="8189691" y="5700971"/>
            <a:ext cx="2428103" cy="387798"/>
          </a:xfrm>
          <a:prstGeom prst="rect">
            <a:avLst/>
          </a:prstGeom>
          <a:noFill/>
        </p:spPr>
        <p:txBody>
          <a:bodyPr wrap="square" rtlCol="0">
            <a:spAutoFit/>
          </a:bodyPr>
          <a:lstStyle/>
          <a:p>
            <a:r>
              <a:rPr lang="en-US" sz="1920" dirty="0"/>
              <a:t>Current </a:t>
            </a:r>
            <a:r>
              <a:rPr lang="en-US" sz="1920" b="1" dirty="0" err="1"/>
              <a:t>v</a:t>
            </a:r>
            <a:r>
              <a:rPr lang="en-US" sz="1920" i="1" baseline="-25000" dirty="0" err="1"/>
              <a:t>y</a:t>
            </a:r>
            <a:r>
              <a:rPr lang="en-US" sz="1920" dirty="0"/>
              <a:t> = [1.8  0]</a:t>
            </a:r>
            <a:r>
              <a:rPr lang="en-US" sz="1920" i="1" baseline="30000" dirty="0"/>
              <a:t>T</a:t>
            </a:r>
            <a:endParaRPr lang="en-US" sz="1920" dirty="0"/>
          </a:p>
        </p:txBody>
      </p:sp>
      <p:graphicFrame>
        <p:nvGraphicFramePr>
          <p:cNvPr id="13" name="Object 3"/>
          <p:cNvGraphicFramePr>
            <a:graphicFrameLocks noChangeAspect="1"/>
          </p:cNvGraphicFramePr>
          <p:nvPr/>
        </p:nvGraphicFramePr>
        <p:xfrm>
          <a:off x="5068336" y="4775453"/>
          <a:ext cx="2967328" cy="832298"/>
        </p:xfrm>
        <a:graphic>
          <a:graphicData uri="http://schemas.openxmlformats.org/presentationml/2006/ole">
            <mc:AlternateContent xmlns:mc="http://schemas.openxmlformats.org/markup-compatibility/2006">
              <mc:Choice xmlns:v="urn:schemas-microsoft-com:vml" Requires="v">
                <p:oleObj spid="_x0000_s29708" name="Equation" r:id="rId9" imgW="1320480" imgH="368280" progId="Equation.DSMT4">
                  <p:embed/>
                </p:oleObj>
              </mc:Choice>
              <mc:Fallback>
                <p:oleObj name="Equation" r:id="rId9" imgW="1320480" imgH="368280" progId="Equation.DSMT4">
                  <p:embed/>
                  <p:pic>
                    <p:nvPicPr>
                      <p:cNvPr id="13"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8336" y="4775453"/>
                        <a:ext cx="2967328" cy="832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3" name="Object 5"/>
          <p:cNvGraphicFramePr>
            <a:graphicFrameLocks noChangeAspect="1"/>
          </p:cNvGraphicFramePr>
          <p:nvPr/>
        </p:nvGraphicFramePr>
        <p:xfrm>
          <a:off x="5162170" y="5821518"/>
          <a:ext cx="2425064" cy="832484"/>
        </p:xfrm>
        <a:graphic>
          <a:graphicData uri="http://schemas.openxmlformats.org/presentationml/2006/ole">
            <mc:AlternateContent xmlns:mc="http://schemas.openxmlformats.org/markup-compatibility/2006">
              <mc:Choice xmlns:v="urn:schemas-microsoft-com:vml" Requires="v">
                <p:oleObj spid="_x0000_s29709" name="Equation" r:id="rId11" imgW="1079280" imgH="368280" progId="Equation.DSMT4">
                  <p:embed/>
                </p:oleObj>
              </mc:Choice>
              <mc:Fallback>
                <p:oleObj name="Equation" r:id="rId11" imgW="1079280" imgH="368280" progId="Equation.DSMT4">
                  <p:embed/>
                  <p:pic>
                    <p:nvPicPr>
                      <p:cNvPr id="345093"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2170" y="5821518"/>
                        <a:ext cx="2425064" cy="832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Displacement Gradient</a:t>
            </a:r>
          </a:p>
        </p:txBody>
      </p:sp>
      <p:sp>
        <p:nvSpPr>
          <p:cNvPr id="3" name="Content Placeholder 2"/>
          <p:cNvSpPr>
            <a:spLocks noGrp="1"/>
          </p:cNvSpPr>
          <p:nvPr>
            <p:ph idx="1"/>
          </p:nvPr>
        </p:nvSpPr>
        <p:spPr/>
        <p:txBody>
          <a:bodyPr/>
          <a:lstStyle/>
          <a:p>
            <a:r>
              <a:rPr lang="en-US" dirty="0"/>
              <a:t>Displacement </a:t>
            </a:r>
            <a:r>
              <a:rPr lang="en-US" b="1" dirty="0">
                <a:latin typeface="Times New Roman" pitchFamily="18" charset="0"/>
                <a:cs typeface="Times New Roman" pitchFamily="18" charset="0"/>
              </a:rPr>
              <a:t>u</a:t>
            </a:r>
          </a:p>
          <a:p>
            <a:pPr lvl="1"/>
            <a:r>
              <a:rPr lang="en-US" dirty="0"/>
              <a:t>Change in position from undeformed position </a:t>
            </a:r>
            <a:r>
              <a:rPr lang="en-US" b="1" dirty="0">
                <a:latin typeface="Times New Roman" pitchFamily="18" charset="0"/>
                <a:cs typeface="Times New Roman" pitchFamily="18" charset="0"/>
              </a:rPr>
              <a:t>x</a:t>
            </a:r>
            <a:r>
              <a:rPr lang="en-US" dirty="0"/>
              <a:t> to current position </a:t>
            </a:r>
            <a:r>
              <a:rPr lang="en-US" b="1" dirty="0">
                <a:latin typeface="Times New Roman" pitchFamily="18" charset="0"/>
                <a:cs typeface="Times New Roman" pitchFamily="18" charset="0"/>
              </a:rPr>
              <a:t>r</a:t>
            </a:r>
            <a:r>
              <a:rPr lang="en-US" dirty="0"/>
              <a:t>.</a:t>
            </a:r>
          </a:p>
          <a:p>
            <a:pPr lvl="1"/>
            <a:endParaRPr lang="en-US" dirty="0"/>
          </a:p>
          <a:p>
            <a:pPr lvl="1"/>
            <a:endParaRPr lang="en-US" dirty="0"/>
          </a:p>
          <a:p>
            <a:pPr lvl="1"/>
            <a:endParaRPr lang="en-US" dirty="0"/>
          </a:p>
          <a:p>
            <a:pPr lvl="1"/>
            <a:endParaRPr lang="en-US" dirty="0"/>
          </a:p>
        </p:txBody>
      </p:sp>
      <p:graphicFrame>
        <p:nvGraphicFramePr>
          <p:cNvPr id="355330" name="Object 2"/>
          <p:cNvGraphicFramePr>
            <a:graphicFrameLocks noChangeAspect="1"/>
          </p:cNvGraphicFramePr>
          <p:nvPr/>
        </p:nvGraphicFramePr>
        <p:xfrm>
          <a:off x="785840" y="4187300"/>
          <a:ext cx="4150996" cy="706756"/>
        </p:xfrm>
        <a:graphic>
          <a:graphicData uri="http://schemas.openxmlformats.org/presentationml/2006/ole">
            <mc:AlternateContent xmlns:mc="http://schemas.openxmlformats.org/markup-compatibility/2006">
              <mc:Choice xmlns:v="urn:schemas-microsoft-com:vml" Requires="v">
                <p:oleObj spid="_x0000_s30726" name="Equation" r:id="rId3" imgW="1346040" imgH="228600" progId="Equation.DSMT4">
                  <p:embed/>
                </p:oleObj>
              </mc:Choice>
              <mc:Fallback>
                <p:oleObj name="Equation" r:id="rId3" imgW="1346040" imgH="228600" progId="Equation.DSMT4">
                  <p:embed/>
                  <p:pic>
                    <p:nvPicPr>
                      <p:cNvPr id="3553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40" y="4187300"/>
                        <a:ext cx="4150996" cy="706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32" name="Object 4"/>
          <p:cNvGraphicFramePr>
            <a:graphicFrameLocks noChangeAspect="1"/>
          </p:cNvGraphicFramePr>
          <p:nvPr/>
        </p:nvGraphicFramePr>
        <p:xfrm>
          <a:off x="825844" y="4935312"/>
          <a:ext cx="1762124" cy="588644"/>
        </p:xfrm>
        <a:graphic>
          <a:graphicData uri="http://schemas.openxmlformats.org/presentationml/2006/ole">
            <mc:AlternateContent xmlns:mc="http://schemas.openxmlformats.org/markup-compatibility/2006">
              <mc:Choice xmlns:v="urn:schemas-microsoft-com:vml" Requires="v">
                <p:oleObj spid="_x0000_s30727" name="Equation" r:id="rId5" imgW="571320" imgH="190440" progId="Equation.DSMT4">
                  <p:embed/>
                </p:oleObj>
              </mc:Choice>
              <mc:Fallback>
                <p:oleObj name="Equation" r:id="rId5" imgW="571320" imgH="190440" progId="Equation.DSMT4">
                  <p:embed/>
                  <p:pic>
                    <p:nvPicPr>
                      <p:cNvPr id="3553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844" y="4935312"/>
                        <a:ext cx="1762124" cy="588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Displacement.png"/>
          <p:cNvPicPr>
            <a:picLocks noChangeAspect="1"/>
          </p:cNvPicPr>
          <p:nvPr/>
        </p:nvPicPr>
        <p:blipFill>
          <a:blip r:embed="rId7"/>
          <a:stretch>
            <a:fillRect/>
          </a:stretch>
        </p:blipFill>
        <p:spPr>
          <a:xfrm>
            <a:off x="5626012" y="2751038"/>
            <a:ext cx="5597820" cy="2862728"/>
          </a:xfrm>
          <a:prstGeom prst="rect">
            <a:avLst/>
          </a:prstGeom>
        </p:spPr>
      </p:pic>
      <p:sp>
        <p:nvSpPr>
          <p:cNvPr id="10" name="TextBox 9"/>
          <p:cNvSpPr txBox="1"/>
          <p:nvPr/>
        </p:nvSpPr>
        <p:spPr>
          <a:xfrm>
            <a:off x="9630808" y="2343475"/>
            <a:ext cx="1943161" cy="518604"/>
          </a:xfrm>
          <a:prstGeom prst="rect">
            <a:avLst/>
          </a:prstGeom>
          <a:noFill/>
        </p:spPr>
        <p:txBody>
          <a:bodyPr wrap="none" rtlCol="0">
            <a:spAutoFit/>
          </a:bodyPr>
          <a:lstStyle/>
          <a:p>
            <a:r>
              <a:rPr lang="en-US" sz="2770" b="1" dirty="0">
                <a:latin typeface="Times New Roman" pitchFamily="18" charset="0"/>
                <a:cs typeface="Times New Roman" pitchFamily="18" charset="0"/>
              </a:rPr>
              <a:t>x</a:t>
            </a:r>
            <a:r>
              <a:rPr lang="en-US" sz="2770" dirty="0">
                <a:latin typeface="Times New Roman" pitchFamily="18" charset="0"/>
                <a:cs typeface="Times New Roman" pitchFamily="18" charset="0"/>
              </a:rPr>
              <a:t>(0, 0) = </a:t>
            </a:r>
            <a:r>
              <a:rPr lang="en-US" sz="2770" b="1" dirty="0">
                <a:latin typeface="Times New Roman" pitchFamily="18" charset="0"/>
                <a:cs typeface="Times New Roman" pitchFamily="18" charset="0"/>
              </a:rPr>
              <a:t>q</a:t>
            </a:r>
            <a:r>
              <a:rPr lang="en-US" sz="2770" baseline="-25000" dirty="0">
                <a:latin typeface="Times New Roman" pitchFamily="18" charset="0"/>
                <a:cs typeface="Times New Roman" pitchFamily="18" charset="0"/>
              </a:rPr>
              <a:t>0</a:t>
            </a:r>
            <a:r>
              <a:rPr lang="en-US" sz="2770" baseline="30000" dirty="0">
                <a:latin typeface="Times New Roman" pitchFamily="18" charset="0"/>
                <a:cs typeface="Times New Roman" pitchFamily="18" charset="0"/>
              </a:rPr>
              <a:t>1</a:t>
            </a:r>
          </a:p>
        </p:txBody>
      </p:sp>
      <p:sp>
        <p:nvSpPr>
          <p:cNvPr id="11" name="TextBox 10"/>
          <p:cNvSpPr txBox="1"/>
          <p:nvPr/>
        </p:nvSpPr>
        <p:spPr>
          <a:xfrm>
            <a:off x="4248910" y="2675272"/>
            <a:ext cx="1803699" cy="518604"/>
          </a:xfrm>
          <a:prstGeom prst="rect">
            <a:avLst/>
          </a:prstGeom>
          <a:noFill/>
        </p:spPr>
        <p:txBody>
          <a:bodyPr wrap="none" rtlCol="0">
            <a:spAutoFit/>
          </a:bodyPr>
          <a:lstStyle/>
          <a:p>
            <a:r>
              <a:rPr lang="en-US" sz="2770" b="1" dirty="0">
                <a:latin typeface="Times New Roman" pitchFamily="18" charset="0"/>
                <a:cs typeface="Times New Roman" pitchFamily="18" charset="0"/>
              </a:rPr>
              <a:t>r</a:t>
            </a:r>
            <a:r>
              <a:rPr lang="en-US" sz="2770" dirty="0">
                <a:latin typeface="Times New Roman" pitchFamily="18" charset="0"/>
                <a:cs typeface="Times New Roman" pitchFamily="18" charset="0"/>
              </a:rPr>
              <a:t>(0, 0) = </a:t>
            </a:r>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1</a:t>
            </a:r>
          </a:p>
        </p:txBody>
      </p:sp>
      <p:sp>
        <p:nvSpPr>
          <p:cNvPr id="12" name="TextBox 11"/>
          <p:cNvSpPr txBox="1"/>
          <p:nvPr/>
        </p:nvSpPr>
        <p:spPr>
          <a:xfrm>
            <a:off x="7869935" y="5457661"/>
            <a:ext cx="1313180"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2</a:t>
            </a:r>
            <a:r>
              <a:rPr lang="en-US" sz="2770" b="1" dirty="0">
                <a:latin typeface="Times New Roman" pitchFamily="18" charset="0"/>
                <a:cs typeface="Times New Roman" pitchFamily="18" charset="0"/>
              </a:rPr>
              <a:t> = q</a:t>
            </a:r>
            <a:r>
              <a:rPr lang="en-US" sz="2770" baseline="-25000" dirty="0">
                <a:latin typeface="Times New Roman" pitchFamily="18" charset="0"/>
                <a:cs typeface="Times New Roman" pitchFamily="18" charset="0"/>
              </a:rPr>
              <a:t>0</a:t>
            </a:r>
            <a:r>
              <a:rPr lang="en-US" sz="2770" baseline="30000" dirty="0">
                <a:latin typeface="Times New Roman" pitchFamily="18" charset="0"/>
                <a:cs typeface="Times New Roman" pitchFamily="18" charset="0"/>
              </a:rPr>
              <a:t>2</a:t>
            </a:r>
          </a:p>
        </p:txBody>
      </p:sp>
      <p:sp>
        <p:nvSpPr>
          <p:cNvPr id="13" name="TextBox 12"/>
          <p:cNvSpPr txBox="1"/>
          <p:nvPr/>
        </p:nvSpPr>
        <p:spPr>
          <a:xfrm>
            <a:off x="10362224" y="5468112"/>
            <a:ext cx="1313180" cy="518604"/>
          </a:xfrm>
          <a:prstGeom prst="rect">
            <a:avLst/>
          </a:prstGeom>
          <a:noFill/>
        </p:spPr>
        <p:txBody>
          <a:bodyPr wrap="none" rtlCol="0">
            <a:spAutoFit/>
          </a:bodyPr>
          <a:lstStyle/>
          <a:p>
            <a:r>
              <a:rPr lang="en-US" sz="2770" b="1" dirty="0">
                <a:latin typeface="Times New Roman" pitchFamily="18" charset="0"/>
                <a:cs typeface="Times New Roman" pitchFamily="18" charset="0"/>
              </a:rPr>
              <a:t>q</a:t>
            </a:r>
            <a:r>
              <a:rPr lang="en-US" sz="2770" baseline="30000" dirty="0">
                <a:latin typeface="Times New Roman" pitchFamily="18" charset="0"/>
                <a:cs typeface="Times New Roman" pitchFamily="18" charset="0"/>
              </a:rPr>
              <a:t>3</a:t>
            </a:r>
            <a:r>
              <a:rPr lang="en-US" sz="2770" b="1" dirty="0">
                <a:latin typeface="Times New Roman" pitchFamily="18" charset="0"/>
                <a:cs typeface="Times New Roman" pitchFamily="18" charset="0"/>
              </a:rPr>
              <a:t> = q</a:t>
            </a:r>
            <a:r>
              <a:rPr lang="en-US" sz="2770" baseline="-25000" dirty="0">
                <a:latin typeface="Times New Roman" pitchFamily="18" charset="0"/>
                <a:cs typeface="Times New Roman" pitchFamily="18" charset="0"/>
              </a:rPr>
              <a:t>0</a:t>
            </a:r>
            <a:r>
              <a:rPr lang="en-US" sz="2770" baseline="30000" dirty="0">
                <a:latin typeface="Times New Roman" pitchFamily="18" charset="0"/>
                <a:cs typeface="Times New Roman" pitchFamily="18" charset="0"/>
              </a:rPr>
              <a:t>3</a:t>
            </a:r>
          </a:p>
        </p:txBody>
      </p:sp>
      <p:sp>
        <p:nvSpPr>
          <p:cNvPr id="14" name="TextBox 13"/>
          <p:cNvSpPr txBox="1"/>
          <p:nvPr/>
        </p:nvSpPr>
        <p:spPr>
          <a:xfrm>
            <a:off x="9745760" y="4566774"/>
            <a:ext cx="1686680" cy="518604"/>
          </a:xfrm>
          <a:prstGeom prst="rect">
            <a:avLst/>
          </a:prstGeom>
          <a:noFill/>
        </p:spPr>
        <p:txBody>
          <a:bodyPr wrap="none" rtlCol="0">
            <a:spAutoFit/>
          </a:bodyPr>
          <a:lstStyle/>
          <a:p>
            <a:r>
              <a:rPr lang="en-US" sz="2770" b="1" dirty="0">
                <a:latin typeface="Times New Roman" pitchFamily="18" charset="0"/>
                <a:cs typeface="Times New Roman" pitchFamily="18" charset="0"/>
              </a:rPr>
              <a:t>x</a:t>
            </a:r>
            <a:r>
              <a:rPr lang="en-US" sz="2770" dirty="0">
                <a:latin typeface="Times New Roman" pitchFamily="18" charset="0"/>
                <a:cs typeface="Times New Roman" pitchFamily="18" charset="0"/>
              </a:rPr>
              <a:t>(1/3, 1/3)</a:t>
            </a:r>
            <a:endParaRPr lang="en-US" sz="2770" baseline="30000" dirty="0">
              <a:latin typeface="Times New Roman" pitchFamily="18" charset="0"/>
              <a:cs typeface="Times New Roman" pitchFamily="18" charset="0"/>
            </a:endParaRPr>
          </a:p>
        </p:txBody>
      </p:sp>
      <p:sp>
        <p:nvSpPr>
          <p:cNvPr id="15" name="TextBox 14"/>
          <p:cNvSpPr txBox="1"/>
          <p:nvPr/>
        </p:nvSpPr>
        <p:spPr>
          <a:xfrm>
            <a:off x="8212182" y="4616413"/>
            <a:ext cx="1665841" cy="518604"/>
          </a:xfrm>
          <a:prstGeom prst="rect">
            <a:avLst/>
          </a:prstGeom>
          <a:noFill/>
        </p:spPr>
        <p:txBody>
          <a:bodyPr wrap="none" rtlCol="0">
            <a:spAutoFit/>
          </a:bodyPr>
          <a:lstStyle/>
          <a:p>
            <a:r>
              <a:rPr lang="en-US" sz="2770" b="1" dirty="0">
                <a:latin typeface="Times New Roman" pitchFamily="18" charset="0"/>
                <a:cs typeface="Times New Roman" pitchFamily="18" charset="0"/>
              </a:rPr>
              <a:t>r</a:t>
            </a:r>
            <a:r>
              <a:rPr lang="en-US" sz="2770" dirty="0">
                <a:latin typeface="Times New Roman" pitchFamily="18" charset="0"/>
                <a:cs typeface="Times New Roman" pitchFamily="18" charset="0"/>
              </a:rPr>
              <a:t>(1/3, 1/3)</a:t>
            </a:r>
            <a:endParaRPr lang="en-US" sz="2770" baseline="30000" dirty="0">
              <a:latin typeface="Times New Roman" pitchFamily="18" charset="0"/>
              <a:cs typeface="Times New Roman" pitchFamily="18" charset="0"/>
            </a:endParaRPr>
          </a:p>
        </p:txBody>
      </p:sp>
      <p:sp>
        <p:nvSpPr>
          <p:cNvPr id="16" name="TextBox 15"/>
          <p:cNvSpPr txBox="1"/>
          <p:nvPr/>
        </p:nvSpPr>
        <p:spPr>
          <a:xfrm>
            <a:off x="8747758" y="4086061"/>
            <a:ext cx="1705916" cy="518604"/>
          </a:xfrm>
          <a:prstGeom prst="rect">
            <a:avLst/>
          </a:prstGeom>
          <a:noFill/>
        </p:spPr>
        <p:txBody>
          <a:bodyPr wrap="none" rtlCol="0">
            <a:spAutoFit/>
          </a:bodyPr>
          <a:lstStyle/>
          <a:p>
            <a:r>
              <a:rPr lang="en-US" sz="2770" b="1" dirty="0">
                <a:latin typeface="Times New Roman" pitchFamily="18" charset="0"/>
                <a:cs typeface="Times New Roman" pitchFamily="18" charset="0"/>
              </a:rPr>
              <a:t>u</a:t>
            </a:r>
            <a:r>
              <a:rPr lang="en-US" sz="2770" dirty="0">
                <a:latin typeface="Times New Roman" pitchFamily="18" charset="0"/>
                <a:cs typeface="Times New Roman" pitchFamily="18" charset="0"/>
              </a:rPr>
              <a:t>(1/3, 1/3)</a:t>
            </a:r>
            <a:endParaRPr lang="en-US" sz="2770" baseline="30000" dirty="0">
              <a:latin typeface="Times New Roman" pitchFamily="18" charset="0"/>
              <a:cs typeface="Times New Roman" pitchFamily="18" charset="0"/>
            </a:endParaRPr>
          </a:p>
        </p:txBody>
      </p:sp>
      <p:sp>
        <p:nvSpPr>
          <p:cNvPr id="17" name="TextBox 16"/>
          <p:cNvSpPr txBox="1"/>
          <p:nvPr/>
        </p:nvSpPr>
        <p:spPr>
          <a:xfrm>
            <a:off x="7159315" y="2364377"/>
            <a:ext cx="1151277" cy="518604"/>
          </a:xfrm>
          <a:prstGeom prst="rect">
            <a:avLst/>
          </a:prstGeom>
          <a:noFill/>
        </p:spPr>
        <p:txBody>
          <a:bodyPr wrap="none" rtlCol="0">
            <a:spAutoFit/>
          </a:bodyPr>
          <a:lstStyle/>
          <a:p>
            <a:r>
              <a:rPr lang="en-US" sz="2770" b="1" dirty="0">
                <a:latin typeface="Times New Roman" pitchFamily="18" charset="0"/>
                <a:cs typeface="Times New Roman" pitchFamily="18" charset="0"/>
              </a:rPr>
              <a:t>u</a:t>
            </a:r>
            <a:r>
              <a:rPr lang="en-US" sz="2770" dirty="0">
                <a:latin typeface="Times New Roman" pitchFamily="18" charset="0"/>
                <a:cs typeface="Times New Roman" pitchFamily="18" charset="0"/>
              </a:rPr>
              <a:t>(0, 0)</a:t>
            </a:r>
            <a:endParaRPr lang="en-US" sz="2770" baseline="300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Displacement Gradient</a:t>
            </a:r>
          </a:p>
        </p:txBody>
      </p:sp>
      <p:sp>
        <p:nvSpPr>
          <p:cNvPr id="3" name="Content Placeholder 2"/>
          <p:cNvSpPr>
            <a:spLocks noGrp="1"/>
          </p:cNvSpPr>
          <p:nvPr>
            <p:ph idx="1"/>
          </p:nvPr>
        </p:nvSpPr>
        <p:spPr/>
        <p:txBody>
          <a:bodyPr/>
          <a:lstStyle/>
          <a:p>
            <a:r>
              <a:rPr lang="en-US" dirty="0"/>
              <a:t>The displacement gradient </a:t>
            </a:r>
            <a:r>
              <a:rPr lang="en-US" b="1" dirty="0">
                <a:latin typeface="Times New Roman" pitchFamily="18" charset="0"/>
                <a:cs typeface="Times New Roman" pitchFamily="18" charset="0"/>
              </a:rPr>
              <a:t>H</a:t>
            </a:r>
            <a:r>
              <a:rPr lang="en-US" dirty="0"/>
              <a:t> is related to the deformation gradient </a:t>
            </a:r>
            <a:r>
              <a:rPr lang="en-US" b="1" dirty="0">
                <a:latin typeface="Times New Roman" pitchFamily="18" charset="0"/>
                <a:cs typeface="Times New Roman" pitchFamily="18" charset="0"/>
              </a:rPr>
              <a:t>F</a:t>
            </a:r>
            <a:r>
              <a:rPr lang="en-US" dirty="0"/>
              <a:t>.</a:t>
            </a:r>
          </a:p>
        </p:txBody>
      </p:sp>
      <p:graphicFrame>
        <p:nvGraphicFramePr>
          <p:cNvPr id="355331" name="Object 3"/>
          <p:cNvGraphicFramePr>
            <a:graphicFrameLocks noChangeAspect="1"/>
          </p:cNvGraphicFramePr>
          <p:nvPr/>
        </p:nvGraphicFramePr>
        <p:xfrm>
          <a:off x="4783783" y="2378692"/>
          <a:ext cx="1916430" cy="3303270"/>
        </p:xfrm>
        <a:graphic>
          <a:graphicData uri="http://schemas.openxmlformats.org/presentationml/2006/ole">
            <mc:AlternateContent xmlns:mc="http://schemas.openxmlformats.org/markup-compatibility/2006">
              <mc:Choice xmlns:v="urn:schemas-microsoft-com:vml" Requires="v">
                <p:oleObj spid="_x0000_s31748" name="Equation" r:id="rId3" imgW="622080" imgH="1066680" progId="Equation.DSMT4">
                  <p:embed/>
                </p:oleObj>
              </mc:Choice>
              <mc:Fallback>
                <p:oleObj name="Equation" r:id="rId3" imgW="622080" imgH="1066680" progId="Equation.DSMT4">
                  <p:embed/>
                  <p:pic>
                    <p:nvPicPr>
                      <p:cNvPr id="3553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783" y="2378692"/>
                        <a:ext cx="1916430" cy="3303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Green-Lagrange Strain using </a:t>
            </a:r>
            <a:r>
              <a:rPr lang="en-US" b="1" dirty="0">
                <a:latin typeface="Times New Roman" pitchFamily="18" charset="0"/>
                <a:cs typeface="Times New Roman" pitchFamily="18" charset="0"/>
              </a:rPr>
              <a:t>H</a:t>
            </a:r>
          </a:p>
        </p:txBody>
      </p:sp>
      <p:sp>
        <p:nvSpPr>
          <p:cNvPr id="3" name="Content Placeholder 2"/>
          <p:cNvSpPr>
            <a:spLocks noGrp="1"/>
          </p:cNvSpPr>
          <p:nvPr>
            <p:ph idx="1"/>
          </p:nvPr>
        </p:nvSpPr>
        <p:spPr/>
        <p:txBody>
          <a:bodyPr/>
          <a:lstStyle/>
          <a:p>
            <a:r>
              <a:rPr lang="en-US" dirty="0"/>
              <a:t>Strain using the displacement gradient</a:t>
            </a:r>
          </a:p>
          <a:p>
            <a:pPr lvl="1"/>
            <a:r>
              <a:rPr lang="en-US" dirty="0"/>
              <a:t>Noting that the conversion from </a:t>
            </a:r>
            <a:r>
              <a:rPr lang="en-US" b="1" dirty="0">
                <a:latin typeface="Times New Roman" pitchFamily="18" charset="0"/>
                <a:cs typeface="Times New Roman" pitchFamily="18" charset="0"/>
              </a:rPr>
              <a:t>F</a:t>
            </a:r>
            <a:r>
              <a:rPr lang="en-US" dirty="0"/>
              <a:t> to </a:t>
            </a:r>
            <a:r>
              <a:rPr lang="en-US" b="1" dirty="0">
                <a:latin typeface="Times New Roman" pitchFamily="18" charset="0"/>
                <a:cs typeface="Times New Roman" pitchFamily="18" charset="0"/>
              </a:rPr>
              <a:t>H</a:t>
            </a:r>
            <a:r>
              <a:rPr lang="en-US" dirty="0"/>
              <a:t> is</a:t>
            </a:r>
          </a:p>
          <a:p>
            <a:pPr lvl="1"/>
            <a:endParaRPr lang="en-US" dirty="0"/>
          </a:p>
          <a:p>
            <a:pPr lvl="1"/>
            <a:endParaRPr lang="en-US" dirty="0"/>
          </a:p>
          <a:p>
            <a:pPr lvl="1"/>
            <a:r>
              <a:rPr lang="en-US" dirty="0"/>
              <a:t>Then the Green-Lagrange strain tensor can be written </a:t>
            </a:r>
          </a:p>
          <a:p>
            <a:endParaRPr lang="en-US" dirty="0"/>
          </a:p>
          <a:p>
            <a:endParaRPr lang="en-US" dirty="0"/>
          </a:p>
        </p:txBody>
      </p:sp>
      <p:graphicFrame>
        <p:nvGraphicFramePr>
          <p:cNvPr id="347138" name="Object 2"/>
          <p:cNvGraphicFramePr>
            <a:graphicFrameLocks noChangeAspect="1"/>
          </p:cNvGraphicFramePr>
          <p:nvPr/>
        </p:nvGraphicFramePr>
        <p:xfrm>
          <a:off x="1781119" y="3498232"/>
          <a:ext cx="5884546" cy="1095376"/>
        </p:xfrm>
        <a:graphic>
          <a:graphicData uri="http://schemas.openxmlformats.org/presentationml/2006/ole">
            <mc:AlternateContent xmlns:mc="http://schemas.openxmlformats.org/markup-compatibility/2006">
              <mc:Choice xmlns:v="urn:schemas-microsoft-com:vml" Requires="v">
                <p:oleObj spid="_x0000_s32774" name="Equation" r:id="rId3" imgW="1714320" imgH="317160" progId="Equation.DSMT4">
                  <p:embed/>
                </p:oleObj>
              </mc:Choice>
              <mc:Fallback>
                <p:oleObj name="Equation" r:id="rId3" imgW="1714320" imgH="317160" progId="Equation.DSMT4">
                  <p:embed/>
                  <p:pic>
                    <p:nvPicPr>
                      <p:cNvPr id="3471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119" y="3498232"/>
                        <a:ext cx="5884546" cy="1095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1" name="Object 5"/>
          <p:cNvGraphicFramePr>
            <a:graphicFrameLocks noChangeAspect="1"/>
          </p:cNvGraphicFramePr>
          <p:nvPr>
            <p:extLst>
              <p:ext uri="{D42A27DB-BD31-4B8C-83A1-F6EECF244321}">
                <p14:modId xmlns:p14="http://schemas.microsoft.com/office/powerpoint/2010/main" val="2698971613"/>
              </p:ext>
            </p:extLst>
          </p:nvPr>
        </p:nvGraphicFramePr>
        <p:xfrm>
          <a:off x="1933519" y="2310493"/>
          <a:ext cx="1653540" cy="481966"/>
        </p:xfrm>
        <a:graphic>
          <a:graphicData uri="http://schemas.openxmlformats.org/presentationml/2006/ole">
            <mc:AlternateContent xmlns:mc="http://schemas.openxmlformats.org/markup-compatibility/2006">
              <mc:Choice xmlns:v="urn:schemas-microsoft-com:vml" Requires="v">
                <p:oleObj spid="_x0000_s32775" name="Equation" r:id="rId5" imgW="482400" imgH="139680" progId="Equation.DSMT4">
                  <p:embed/>
                </p:oleObj>
              </mc:Choice>
              <mc:Fallback>
                <p:oleObj name="Equation" r:id="rId5" imgW="482400" imgH="139680" progId="Equation.DSMT4">
                  <p:embed/>
                  <p:pic>
                    <p:nvPicPr>
                      <p:cNvPr id="3471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519" y="2310493"/>
                        <a:ext cx="1653540" cy="481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Strain</a:t>
            </a:r>
          </a:p>
        </p:txBody>
      </p:sp>
      <p:sp>
        <p:nvSpPr>
          <p:cNvPr id="3" name="Content Placeholder 2"/>
          <p:cNvSpPr>
            <a:spLocks noGrp="1"/>
          </p:cNvSpPr>
          <p:nvPr>
            <p:ph idx="1"/>
          </p:nvPr>
        </p:nvSpPr>
        <p:spPr/>
        <p:txBody>
          <a:bodyPr/>
          <a:lstStyle/>
          <a:p>
            <a:r>
              <a:rPr lang="en-US" dirty="0"/>
              <a:t>If only considering small displacements, then the nonlinear term </a:t>
            </a:r>
            <a:r>
              <a:rPr lang="en-US" b="1" dirty="0">
                <a:latin typeface="Times New Roman" pitchFamily="18" charset="0"/>
                <a:cs typeface="Times New Roman" pitchFamily="18" charset="0"/>
              </a:rPr>
              <a:t>H</a:t>
            </a:r>
            <a:r>
              <a:rPr lang="en-US" i="1" baseline="30000" dirty="0">
                <a:latin typeface="Times New Roman" pitchFamily="18" charset="0"/>
                <a:cs typeface="Times New Roman" pitchFamily="18" charset="0"/>
              </a:rPr>
              <a:t>T</a:t>
            </a:r>
            <a:r>
              <a:rPr lang="en-US" b="1" dirty="0">
                <a:latin typeface="Times New Roman" pitchFamily="18" charset="0"/>
                <a:cs typeface="Times New Roman" pitchFamily="18" charset="0"/>
              </a:rPr>
              <a:t>H</a:t>
            </a:r>
            <a:r>
              <a:rPr lang="en-US" dirty="0"/>
              <a:t> is composed of small values squared.</a:t>
            </a:r>
          </a:p>
          <a:p>
            <a:pPr lvl="1"/>
            <a:r>
              <a:rPr lang="en-US" dirty="0"/>
              <a:t>So the values are so small that they can be ignored.</a:t>
            </a:r>
          </a:p>
          <a:p>
            <a:endParaRPr lang="en-US" dirty="0"/>
          </a:p>
          <a:p>
            <a:endParaRPr lang="en-US" dirty="0"/>
          </a:p>
          <a:p>
            <a:endParaRPr lang="en-US" dirty="0"/>
          </a:p>
          <a:p>
            <a:r>
              <a:rPr lang="en-US" dirty="0"/>
              <a:t>This produces linear strain:</a:t>
            </a:r>
          </a:p>
        </p:txBody>
      </p:sp>
      <p:graphicFrame>
        <p:nvGraphicFramePr>
          <p:cNvPr id="347139" name="Object 3"/>
          <p:cNvGraphicFramePr>
            <a:graphicFrameLocks noChangeAspect="1"/>
          </p:cNvGraphicFramePr>
          <p:nvPr/>
        </p:nvGraphicFramePr>
        <p:xfrm>
          <a:off x="1898903" y="3125505"/>
          <a:ext cx="1569720" cy="569596"/>
        </p:xfrm>
        <a:graphic>
          <a:graphicData uri="http://schemas.openxmlformats.org/presentationml/2006/ole">
            <mc:AlternateContent xmlns:mc="http://schemas.openxmlformats.org/markup-compatibility/2006">
              <mc:Choice xmlns:v="urn:schemas-microsoft-com:vml" Requires="v">
                <p:oleObj spid="_x0000_s33800" name="Equation" r:id="rId3" imgW="457200" imgH="164880" progId="Equation.DSMT4">
                  <p:embed/>
                </p:oleObj>
              </mc:Choice>
              <mc:Fallback>
                <p:oleObj name="Equation" r:id="rId3" imgW="457200" imgH="164880" progId="Equation.DSMT4">
                  <p:embed/>
                  <p:pic>
                    <p:nvPicPr>
                      <p:cNvPr id="3471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903" y="3125505"/>
                        <a:ext cx="1569720" cy="56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0" name="Object 4"/>
          <p:cNvGraphicFramePr>
            <a:graphicFrameLocks noChangeAspect="1"/>
          </p:cNvGraphicFramePr>
          <p:nvPr/>
        </p:nvGraphicFramePr>
        <p:xfrm>
          <a:off x="1463422" y="5319958"/>
          <a:ext cx="3181350" cy="1095376"/>
        </p:xfrm>
        <a:graphic>
          <a:graphicData uri="http://schemas.openxmlformats.org/presentationml/2006/ole">
            <mc:AlternateContent xmlns:mc="http://schemas.openxmlformats.org/markup-compatibility/2006">
              <mc:Choice xmlns:v="urn:schemas-microsoft-com:vml" Requires="v">
                <p:oleObj spid="_x0000_s33801" name="Equation" r:id="rId5" imgW="927000" imgH="317160" progId="Equation.DSMT4">
                  <p:embed/>
                </p:oleObj>
              </mc:Choice>
              <mc:Fallback>
                <p:oleObj name="Equation" r:id="rId5" imgW="927000" imgH="317160" progId="Equation.DSMT4">
                  <p:embed/>
                  <p:pic>
                    <p:nvPicPr>
                      <p:cNvPr id="34714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422" y="5319958"/>
                        <a:ext cx="3181350" cy="1095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278" name="Object 6"/>
          <p:cNvGraphicFramePr>
            <a:graphicFrameLocks noChangeAspect="1"/>
          </p:cNvGraphicFramePr>
          <p:nvPr/>
        </p:nvGraphicFramePr>
        <p:xfrm>
          <a:off x="5504796" y="3340553"/>
          <a:ext cx="3703320" cy="1095374"/>
        </p:xfrm>
        <a:graphic>
          <a:graphicData uri="http://schemas.openxmlformats.org/presentationml/2006/ole">
            <mc:AlternateContent xmlns:mc="http://schemas.openxmlformats.org/markup-compatibility/2006">
              <mc:Choice xmlns:v="urn:schemas-microsoft-com:vml" Requires="v">
                <p:oleObj spid="_x0000_s33802" name="Equation" r:id="rId7" imgW="1079280" imgH="317160" progId="Equation.DSMT4">
                  <p:embed/>
                </p:oleObj>
              </mc:Choice>
              <mc:Fallback>
                <p:oleObj name="Equation" r:id="rId7" imgW="1079280" imgH="317160" progId="Equation.DSMT4">
                  <p:embed/>
                  <p:pic>
                    <p:nvPicPr>
                      <p:cNvPr id="43827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4796" y="3340553"/>
                        <a:ext cx="3703320" cy="1095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9199735" y="2954818"/>
            <a:ext cx="369012" cy="535531"/>
          </a:xfrm>
          <a:prstGeom prst="rect">
            <a:avLst/>
          </a:prstGeom>
          <a:noFill/>
        </p:spPr>
        <p:txBody>
          <a:bodyPr wrap="none" rtlCol="0">
            <a:spAutoFit/>
          </a:bodyPr>
          <a:lstStyle/>
          <a:p>
            <a:r>
              <a:rPr lang="en-US" sz="2880" b="1" dirty="0">
                <a:latin typeface="Times New Roman" pitchFamily="18" charset="0"/>
                <a:cs typeface="Times New Roman" pitchFamily="18" charset="0"/>
              </a:rPr>
              <a:t>0</a:t>
            </a:r>
          </a:p>
        </p:txBody>
      </p:sp>
      <p:cxnSp>
        <p:nvCxnSpPr>
          <p:cNvPr id="12" name="Straight Arrow Connector 11"/>
          <p:cNvCxnSpPr/>
          <p:nvPr/>
        </p:nvCxnSpPr>
        <p:spPr>
          <a:xfrm flipV="1">
            <a:off x="8235695" y="3331027"/>
            <a:ext cx="1097280" cy="82296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Strain</a:t>
            </a:r>
          </a:p>
        </p:txBody>
      </p:sp>
      <p:sp>
        <p:nvSpPr>
          <p:cNvPr id="3" name="Content Placeholder 2"/>
          <p:cNvSpPr>
            <a:spLocks noGrp="1"/>
          </p:cNvSpPr>
          <p:nvPr>
            <p:ph idx="1"/>
          </p:nvPr>
        </p:nvSpPr>
        <p:spPr/>
        <p:txBody>
          <a:bodyPr/>
          <a:lstStyle/>
          <a:p>
            <a:r>
              <a:rPr lang="en-US" dirty="0"/>
              <a:t>Small strain can be written in vector form as well.</a:t>
            </a:r>
          </a:p>
        </p:txBody>
      </p:sp>
      <p:graphicFrame>
        <p:nvGraphicFramePr>
          <p:cNvPr id="348163" name="Object 3"/>
          <p:cNvGraphicFramePr>
            <a:graphicFrameLocks noChangeAspect="1"/>
          </p:cNvGraphicFramePr>
          <p:nvPr/>
        </p:nvGraphicFramePr>
        <p:xfrm>
          <a:off x="7060801" y="4311016"/>
          <a:ext cx="4294306" cy="1960586"/>
        </p:xfrm>
        <a:graphic>
          <a:graphicData uri="http://schemas.openxmlformats.org/presentationml/2006/ole">
            <mc:AlternateContent xmlns:mc="http://schemas.openxmlformats.org/markup-compatibility/2006">
              <mc:Choice xmlns:v="urn:schemas-microsoft-com:vml" Requires="v">
                <p:oleObj spid="_x0000_s34824" name="Equation" r:id="rId3" imgW="1930320" imgH="876240" progId="Equation.DSMT4">
                  <p:embed/>
                </p:oleObj>
              </mc:Choice>
              <mc:Fallback>
                <p:oleObj name="Equation" r:id="rId3" imgW="1930320" imgH="876240" progId="Equation.DSMT4">
                  <p:embed/>
                  <p:pic>
                    <p:nvPicPr>
                      <p:cNvPr id="348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801" y="4311016"/>
                        <a:ext cx="4294306" cy="1960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4" name="Object 4"/>
          <p:cNvGraphicFramePr>
            <a:graphicFrameLocks noChangeAspect="1"/>
          </p:cNvGraphicFramePr>
          <p:nvPr/>
        </p:nvGraphicFramePr>
        <p:xfrm>
          <a:off x="7204601" y="2075474"/>
          <a:ext cx="2344694" cy="1960501"/>
        </p:xfrm>
        <a:graphic>
          <a:graphicData uri="http://schemas.openxmlformats.org/presentationml/2006/ole">
            <mc:AlternateContent xmlns:mc="http://schemas.openxmlformats.org/markup-compatibility/2006">
              <mc:Choice xmlns:v="urn:schemas-microsoft-com:vml" Requires="v">
                <p:oleObj spid="_x0000_s34825" name="Equation" r:id="rId5" imgW="1054080" imgH="876240" progId="Equation.DSMT4">
                  <p:embed/>
                </p:oleObj>
              </mc:Choice>
              <mc:Fallback>
                <p:oleObj name="Equation" r:id="rId5" imgW="1054080" imgH="876240" progId="Equation.DSMT4">
                  <p:embed/>
                  <p:pic>
                    <p:nvPicPr>
                      <p:cNvPr id="3481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601" y="2075474"/>
                        <a:ext cx="2344694" cy="1960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5" name="Object 5"/>
          <p:cNvGraphicFramePr>
            <a:graphicFrameLocks noChangeAspect="1"/>
          </p:cNvGraphicFramePr>
          <p:nvPr/>
        </p:nvGraphicFramePr>
        <p:xfrm>
          <a:off x="1229650" y="2106605"/>
          <a:ext cx="2468010" cy="3417244"/>
        </p:xfrm>
        <a:graphic>
          <a:graphicData uri="http://schemas.openxmlformats.org/presentationml/2006/ole">
            <mc:AlternateContent xmlns:mc="http://schemas.openxmlformats.org/markup-compatibility/2006">
              <mc:Choice xmlns:v="urn:schemas-microsoft-com:vml" Requires="v">
                <p:oleObj spid="_x0000_s34826" name="Equation" r:id="rId7" imgW="774360" imgH="1066680" progId="Equation.DSMT4">
                  <p:embed/>
                </p:oleObj>
              </mc:Choice>
              <mc:Fallback>
                <p:oleObj name="Equation" r:id="rId7" imgW="774360" imgH="1066680" progId="Equation.DSMT4">
                  <p:embed/>
                  <p:pic>
                    <p:nvPicPr>
                      <p:cNvPr id="34816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9650" y="2106605"/>
                        <a:ext cx="2468010" cy="3417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dirty="0"/>
              <a:t>Small strain can be written in the form</a:t>
            </a:r>
          </a:p>
          <a:p>
            <a:endParaRPr lang="en-US" dirty="0"/>
          </a:p>
          <a:p>
            <a:endParaRPr lang="en-US" dirty="0"/>
          </a:p>
          <a:p>
            <a:pPr lvl="1"/>
            <a:r>
              <a:rPr lang="en-US" dirty="0"/>
              <a:t>where </a:t>
            </a:r>
            <a:r>
              <a:rPr lang="en-US" b="1" dirty="0">
                <a:latin typeface="Times New Roman" pitchFamily="18" charset="0"/>
                <a:cs typeface="Times New Roman" pitchFamily="18" charset="0"/>
              </a:rPr>
              <a:t>B</a:t>
            </a:r>
            <a:r>
              <a:rPr lang="en-US" dirty="0"/>
              <a:t> is a function of only parameters </a:t>
            </a:r>
            <a:r>
              <a:rPr lang="el-GR" b="1" dirty="0">
                <a:latin typeface="Times New Roman" pitchFamily="18" charset="0"/>
                <a:cs typeface="Times New Roman" pitchFamily="18" charset="0"/>
              </a:rPr>
              <a:t>ξ</a:t>
            </a:r>
            <a:r>
              <a:rPr lang="en-US" dirty="0"/>
              <a:t>.</a:t>
            </a:r>
          </a:p>
          <a:p>
            <a:pPr lvl="1"/>
            <a:r>
              <a:rPr lang="en-US" dirty="0"/>
              <a:t>But to achieve this, derivatives of </a:t>
            </a:r>
            <a:r>
              <a:rPr lang="en-US" b="1" dirty="0">
                <a:latin typeface="Times New Roman" pitchFamily="18" charset="0"/>
                <a:cs typeface="Times New Roman" pitchFamily="18" charset="0"/>
              </a:rPr>
              <a:t>N</a:t>
            </a:r>
            <a:r>
              <a:rPr lang="en-US" dirty="0"/>
              <a:t> </a:t>
            </a:r>
            <a:r>
              <a:rPr lang="en-US" dirty="0" err="1"/>
              <a:t>w.r.t</a:t>
            </a:r>
            <a:r>
              <a:rPr lang="en-US" dirty="0"/>
              <a:t>. </a:t>
            </a:r>
            <a:r>
              <a:rPr lang="en-US" b="1" dirty="0">
                <a:latin typeface="Times New Roman" pitchFamily="18" charset="0"/>
                <a:cs typeface="Times New Roman" pitchFamily="18" charset="0"/>
              </a:rPr>
              <a:t>x</a:t>
            </a:r>
            <a:r>
              <a:rPr lang="en-US" dirty="0"/>
              <a:t> are needed.</a:t>
            </a:r>
          </a:p>
          <a:p>
            <a:pPr lvl="1"/>
            <a:r>
              <a:rPr lang="en-US" dirty="0"/>
              <a:t>If we have that, the elements of </a:t>
            </a:r>
            <a:r>
              <a:rPr lang="en-US" b="1" dirty="0">
                <a:latin typeface="Times New Roman" pitchFamily="18" charset="0"/>
                <a:cs typeface="Times New Roman" pitchFamily="18" charset="0"/>
              </a:rPr>
              <a:t>H</a:t>
            </a:r>
            <a:r>
              <a:rPr lang="en-US" dirty="0"/>
              <a:t> can be written:</a:t>
            </a:r>
          </a:p>
        </p:txBody>
      </p:sp>
      <p:graphicFrame>
        <p:nvGraphicFramePr>
          <p:cNvPr id="439298" name="Object 2"/>
          <p:cNvGraphicFramePr>
            <a:graphicFrameLocks noChangeAspect="1"/>
          </p:cNvGraphicFramePr>
          <p:nvPr>
            <p:extLst>
              <p:ext uri="{D42A27DB-BD31-4B8C-83A1-F6EECF244321}">
                <p14:modId xmlns:p14="http://schemas.microsoft.com/office/powerpoint/2010/main" val="102322124"/>
              </p:ext>
            </p:extLst>
          </p:nvPr>
        </p:nvGraphicFramePr>
        <p:xfrm>
          <a:off x="1920241" y="1687830"/>
          <a:ext cx="1541144" cy="701040"/>
        </p:xfrm>
        <a:graphic>
          <a:graphicData uri="http://schemas.openxmlformats.org/presentationml/2006/ole">
            <mc:AlternateContent xmlns:mc="http://schemas.openxmlformats.org/markup-compatibility/2006">
              <mc:Choice xmlns:v="urn:schemas-microsoft-com:vml" Requires="v">
                <p:oleObj spid="_x0000_s35846" name="Equation" r:id="rId3" imgW="419040" imgH="190440" progId="Equation.DSMT4">
                  <p:embed/>
                </p:oleObj>
              </mc:Choice>
              <mc:Fallback>
                <p:oleObj name="Equation" r:id="rId3" imgW="419040" imgH="190440" progId="Equation.DSMT4">
                  <p:embed/>
                  <p:pic>
                    <p:nvPicPr>
                      <p:cNvPr id="4392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241" y="1687830"/>
                        <a:ext cx="1541144"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299" name="Object 3"/>
          <p:cNvGraphicFramePr>
            <a:graphicFrameLocks noChangeAspect="1"/>
          </p:cNvGraphicFramePr>
          <p:nvPr/>
        </p:nvGraphicFramePr>
        <p:xfrm>
          <a:off x="1920241" y="4451986"/>
          <a:ext cx="4865370" cy="718184"/>
        </p:xfrm>
        <a:graphic>
          <a:graphicData uri="http://schemas.openxmlformats.org/presentationml/2006/ole">
            <mc:AlternateContent xmlns:mc="http://schemas.openxmlformats.org/markup-compatibility/2006">
              <mc:Choice xmlns:v="urn:schemas-microsoft-com:vml" Requires="v">
                <p:oleObj spid="_x0000_s35847" name="Equation" r:id="rId5" imgW="1562040" imgH="228600" progId="Equation.DSMT4">
                  <p:embed/>
                </p:oleObj>
              </mc:Choice>
              <mc:Fallback>
                <p:oleObj name="Equation" r:id="rId5" imgW="1562040" imgH="228600" progId="Equation.DSMT4">
                  <p:embed/>
                  <p:pic>
                    <p:nvPicPr>
                      <p:cNvPr id="4392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241" y="4451986"/>
                        <a:ext cx="4865370" cy="718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N</a:t>
            </a:r>
            <a:r>
              <a:rPr lang="en-US" dirty="0"/>
              <a:t> is a function of </a:t>
            </a:r>
            <a:r>
              <a:rPr lang="el-GR" b="1" dirty="0">
                <a:latin typeface="Times New Roman" pitchFamily="18" charset="0"/>
                <a:cs typeface="Times New Roman" pitchFamily="18" charset="0"/>
              </a:rPr>
              <a:t>ξ</a:t>
            </a:r>
            <a:r>
              <a:rPr lang="en-US" dirty="0">
                <a:latin typeface="Arial"/>
                <a:cs typeface="Arial"/>
              </a:rPr>
              <a:t>, not </a:t>
            </a:r>
            <a:r>
              <a:rPr lang="en-US" b="1" dirty="0">
                <a:latin typeface="Times New Roman" pitchFamily="18" charset="0"/>
                <a:cs typeface="Times New Roman" pitchFamily="18" charset="0"/>
              </a:rPr>
              <a:t>x</a:t>
            </a:r>
            <a:r>
              <a:rPr lang="en-US" dirty="0">
                <a:latin typeface="Arial"/>
                <a:cs typeface="Arial"/>
              </a:rPr>
              <a:t>.</a:t>
            </a:r>
          </a:p>
          <a:p>
            <a:pPr lvl="1"/>
            <a:endParaRPr lang="en-US" dirty="0">
              <a:latin typeface="Arial"/>
              <a:cs typeface="Arial"/>
            </a:endParaRPr>
          </a:p>
          <a:p>
            <a:pPr lvl="1"/>
            <a:endParaRPr lang="en-US" dirty="0">
              <a:latin typeface="Arial"/>
              <a:cs typeface="Arial"/>
            </a:endParaRPr>
          </a:p>
          <a:p>
            <a:pPr lvl="1"/>
            <a:r>
              <a:rPr lang="en-US" dirty="0">
                <a:latin typeface="Arial"/>
                <a:cs typeface="Arial"/>
              </a:rPr>
              <a:t>But we want this.</a:t>
            </a:r>
          </a:p>
          <a:p>
            <a:pPr lvl="1"/>
            <a:endParaRPr lang="en-US" dirty="0">
              <a:latin typeface="Arial"/>
              <a:cs typeface="Arial"/>
            </a:endParaRPr>
          </a:p>
          <a:p>
            <a:pPr lvl="1"/>
            <a:endParaRPr lang="en-US" dirty="0">
              <a:latin typeface="Arial"/>
              <a:cs typeface="Arial"/>
            </a:endParaRPr>
          </a:p>
          <a:p>
            <a:pPr lvl="1"/>
            <a:r>
              <a:rPr lang="en-US" dirty="0">
                <a:latin typeface="Arial"/>
                <a:cs typeface="Arial"/>
              </a:rPr>
              <a:t>We can use this to convert between them</a:t>
            </a:r>
            <a:endParaRPr lang="en-US" dirty="0"/>
          </a:p>
        </p:txBody>
      </p:sp>
      <p:graphicFrame>
        <p:nvGraphicFramePr>
          <p:cNvPr id="352258" name="Object 2"/>
          <p:cNvGraphicFramePr>
            <a:graphicFrameLocks noChangeAspect="1"/>
          </p:cNvGraphicFramePr>
          <p:nvPr>
            <p:extLst>
              <p:ext uri="{D42A27DB-BD31-4B8C-83A1-F6EECF244321}">
                <p14:modId xmlns:p14="http://schemas.microsoft.com/office/powerpoint/2010/main" val="2197160791"/>
              </p:ext>
            </p:extLst>
          </p:nvPr>
        </p:nvGraphicFramePr>
        <p:xfrm>
          <a:off x="1498321" y="1666442"/>
          <a:ext cx="1655446" cy="701040"/>
        </p:xfrm>
        <a:graphic>
          <a:graphicData uri="http://schemas.openxmlformats.org/presentationml/2006/ole">
            <mc:AlternateContent xmlns:mc="http://schemas.openxmlformats.org/markup-compatibility/2006">
              <mc:Choice xmlns:v="urn:schemas-microsoft-com:vml" Requires="v">
                <p:oleObj spid="_x0000_s36872" name="Equation" r:id="rId3" imgW="482400" imgH="203040" progId="Equation.DSMT4">
                  <p:embed/>
                </p:oleObj>
              </mc:Choice>
              <mc:Fallback>
                <p:oleObj name="Equation" r:id="rId3" imgW="482400" imgH="203040" progId="Equation.DSMT4">
                  <p:embed/>
                  <p:pic>
                    <p:nvPicPr>
                      <p:cNvPr id="3522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321" y="1666442"/>
                        <a:ext cx="1655446"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2259" name="Object 3"/>
          <p:cNvGraphicFramePr>
            <a:graphicFrameLocks noChangeAspect="1"/>
          </p:cNvGraphicFramePr>
          <p:nvPr>
            <p:extLst>
              <p:ext uri="{D42A27DB-BD31-4B8C-83A1-F6EECF244321}">
                <p14:modId xmlns:p14="http://schemas.microsoft.com/office/powerpoint/2010/main" val="2549213031"/>
              </p:ext>
            </p:extLst>
          </p:nvPr>
        </p:nvGraphicFramePr>
        <p:xfrm>
          <a:off x="1479349" y="4611859"/>
          <a:ext cx="5225416" cy="1971674"/>
        </p:xfrm>
        <a:graphic>
          <a:graphicData uri="http://schemas.openxmlformats.org/presentationml/2006/ole">
            <mc:AlternateContent xmlns:mc="http://schemas.openxmlformats.org/markup-compatibility/2006">
              <mc:Choice xmlns:v="urn:schemas-microsoft-com:vml" Requires="v">
                <p:oleObj spid="_x0000_s36873" name="Equation" r:id="rId5" imgW="1523880" imgH="571320" progId="Equation.DSMT4">
                  <p:embed/>
                </p:oleObj>
              </mc:Choice>
              <mc:Fallback>
                <p:oleObj name="Equation" r:id="rId5" imgW="1523880" imgH="571320" progId="Equation.DSMT4">
                  <p:embed/>
                  <p:pic>
                    <p:nvPicPr>
                      <p:cNvPr id="35225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349" y="4611859"/>
                        <a:ext cx="5225416" cy="1971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2260" name="Object 4"/>
          <p:cNvGraphicFramePr>
            <a:graphicFrameLocks noChangeAspect="1"/>
          </p:cNvGraphicFramePr>
          <p:nvPr>
            <p:extLst>
              <p:ext uri="{D42A27DB-BD31-4B8C-83A1-F6EECF244321}">
                <p14:modId xmlns:p14="http://schemas.microsoft.com/office/powerpoint/2010/main" val="1425413512"/>
              </p:ext>
            </p:extLst>
          </p:nvPr>
        </p:nvGraphicFramePr>
        <p:xfrm>
          <a:off x="1507885" y="3281092"/>
          <a:ext cx="3743326" cy="788670"/>
        </p:xfrm>
        <a:graphic>
          <a:graphicData uri="http://schemas.openxmlformats.org/presentationml/2006/ole">
            <mc:AlternateContent xmlns:mc="http://schemas.openxmlformats.org/markup-compatibility/2006">
              <mc:Choice xmlns:v="urn:schemas-microsoft-com:vml" Requires="v">
                <p:oleObj spid="_x0000_s36874" name="Equation" r:id="rId7" imgW="1091880" imgH="228600" progId="Equation.DSMT4">
                  <p:embed/>
                </p:oleObj>
              </mc:Choice>
              <mc:Fallback>
                <p:oleObj name="Equation" r:id="rId7" imgW="1091880" imgH="228600" progId="Equation.DSMT4">
                  <p:embed/>
                  <p:pic>
                    <p:nvPicPr>
                      <p:cNvPr id="35226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7885" y="3281092"/>
                        <a:ext cx="3743326"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Triangle element parameterized.png"/>
          <p:cNvPicPr>
            <a:picLocks noChangeAspect="1"/>
          </p:cNvPicPr>
          <p:nvPr/>
        </p:nvPicPr>
        <p:blipFill>
          <a:blip r:embed="rId9"/>
          <a:stretch>
            <a:fillRect/>
          </a:stretch>
        </p:blipFill>
        <p:spPr>
          <a:xfrm>
            <a:off x="7499364" y="747761"/>
            <a:ext cx="3437653" cy="3065101"/>
          </a:xfrm>
          <a:prstGeom prst="rect">
            <a:avLst/>
          </a:prstGeom>
        </p:spPr>
      </p:pic>
      <p:sp>
        <p:nvSpPr>
          <p:cNvPr id="10" name="TextBox 9"/>
          <p:cNvSpPr txBox="1"/>
          <p:nvPr/>
        </p:nvSpPr>
        <p:spPr>
          <a:xfrm>
            <a:off x="8932617" y="460066"/>
            <a:ext cx="348172"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30000" dirty="0">
                <a:latin typeface="Times New Roman" pitchFamily="18" charset="0"/>
                <a:cs typeface="Times New Roman" pitchFamily="18" charset="0"/>
              </a:rPr>
              <a:t>1</a:t>
            </a:r>
          </a:p>
        </p:txBody>
      </p:sp>
      <p:sp>
        <p:nvSpPr>
          <p:cNvPr id="11" name="TextBox 10"/>
          <p:cNvSpPr txBox="1"/>
          <p:nvPr/>
        </p:nvSpPr>
        <p:spPr>
          <a:xfrm>
            <a:off x="10588581" y="2719506"/>
            <a:ext cx="348172"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30000" dirty="0">
                <a:latin typeface="Times New Roman" pitchFamily="18" charset="0"/>
                <a:cs typeface="Times New Roman" pitchFamily="18" charset="0"/>
              </a:rPr>
              <a:t>3</a:t>
            </a:r>
          </a:p>
        </p:txBody>
      </p:sp>
      <p:sp>
        <p:nvSpPr>
          <p:cNvPr id="12" name="TextBox 11"/>
          <p:cNvSpPr txBox="1"/>
          <p:nvPr/>
        </p:nvSpPr>
        <p:spPr>
          <a:xfrm>
            <a:off x="7271264" y="3755830"/>
            <a:ext cx="348172"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30000" dirty="0">
                <a:latin typeface="Times New Roman" pitchFamily="18" charset="0"/>
                <a:cs typeface="Times New Roman" pitchFamily="18" charset="0"/>
              </a:rPr>
              <a:t>2</a:t>
            </a:r>
          </a:p>
        </p:txBody>
      </p:sp>
      <p:sp>
        <p:nvSpPr>
          <p:cNvPr id="13" name="TextBox 12"/>
          <p:cNvSpPr txBox="1"/>
          <p:nvPr/>
        </p:nvSpPr>
        <p:spPr>
          <a:xfrm>
            <a:off x="6940791" y="3581614"/>
            <a:ext cx="61427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1</a:t>
            </a:r>
            <a:endParaRPr lang="en-US" sz="1440" baseline="30000" dirty="0">
              <a:latin typeface="Times New Roman" pitchFamily="18" charset="0"/>
              <a:cs typeface="Times New Roman" pitchFamily="18" charset="0"/>
            </a:endParaRPr>
          </a:p>
        </p:txBody>
      </p:sp>
      <p:sp>
        <p:nvSpPr>
          <p:cNvPr id="14" name="TextBox 13"/>
          <p:cNvSpPr txBox="1"/>
          <p:nvPr/>
        </p:nvSpPr>
        <p:spPr>
          <a:xfrm>
            <a:off x="7163502" y="2791347"/>
            <a:ext cx="75854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3/4</a:t>
            </a:r>
            <a:endParaRPr lang="en-US" sz="1440" baseline="30000" dirty="0">
              <a:latin typeface="Times New Roman" pitchFamily="18" charset="0"/>
              <a:cs typeface="Times New Roman" pitchFamily="18" charset="0"/>
            </a:endParaRPr>
          </a:p>
        </p:txBody>
      </p:sp>
      <p:sp>
        <p:nvSpPr>
          <p:cNvPr id="15" name="TextBox 14"/>
          <p:cNvSpPr txBox="1"/>
          <p:nvPr/>
        </p:nvSpPr>
        <p:spPr>
          <a:xfrm>
            <a:off x="7537083" y="2071129"/>
            <a:ext cx="75854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1/2</a:t>
            </a:r>
            <a:endParaRPr lang="en-US" sz="1440" baseline="30000" dirty="0">
              <a:latin typeface="Times New Roman" pitchFamily="18" charset="0"/>
              <a:cs typeface="Times New Roman" pitchFamily="18" charset="0"/>
            </a:endParaRPr>
          </a:p>
        </p:txBody>
      </p:sp>
      <p:sp>
        <p:nvSpPr>
          <p:cNvPr id="16" name="TextBox 15"/>
          <p:cNvSpPr txBox="1"/>
          <p:nvPr/>
        </p:nvSpPr>
        <p:spPr>
          <a:xfrm>
            <a:off x="7889110" y="1286252"/>
            <a:ext cx="75854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1/4</a:t>
            </a:r>
            <a:endParaRPr lang="en-US" sz="1440" baseline="30000" dirty="0">
              <a:latin typeface="Times New Roman" pitchFamily="18" charset="0"/>
              <a:cs typeface="Times New Roman" pitchFamily="18" charset="0"/>
            </a:endParaRPr>
          </a:p>
        </p:txBody>
      </p:sp>
      <p:sp>
        <p:nvSpPr>
          <p:cNvPr id="17" name="TextBox 16"/>
          <p:cNvSpPr txBox="1"/>
          <p:nvPr/>
        </p:nvSpPr>
        <p:spPr>
          <a:xfrm>
            <a:off x="8239341" y="575013"/>
            <a:ext cx="61427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1</a:t>
            </a:r>
            <a:r>
              <a:rPr lang="en-US" sz="1440" dirty="0">
                <a:latin typeface="Times New Roman" pitchFamily="18" charset="0"/>
                <a:cs typeface="Times New Roman" pitchFamily="18" charset="0"/>
              </a:rPr>
              <a:t> = 0</a:t>
            </a:r>
            <a:endParaRPr lang="en-US" sz="1440" baseline="30000" dirty="0">
              <a:latin typeface="Times New Roman" pitchFamily="18" charset="0"/>
              <a:cs typeface="Times New Roman" pitchFamily="18" charset="0"/>
            </a:endParaRPr>
          </a:p>
        </p:txBody>
      </p:sp>
      <p:sp>
        <p:nvSpPr>
          <p:cNvPr id="18" name="TextBox 17"/>
          <p:cNvSpPr txBox="1"/>
          <p:nvPr/>
        </p:nvSpPr>
        <p:spPr>
          <a:xfrm>
            <a:off x="10677083" y="2272123"/>
            <a:ext cx="61427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1</a:t>
            </a:r>
            <a:endParaRPr lang="en-US" sz="1440" baseline="30000" dirty="0">
              <a:latin typeface="Times New Roman" pitchFamily="18" charset="0"/>
              <a:cs typeface="Times New Roman" pitchFamily="18" charset="0"/>
            </a:endParaRPr>
          </a:p>
        </p:txBody>
      </p:sp>
      <p:sp>
        <p:nvSpPr>
          <p:cNvPr id="19" name="TextBox 18"/>
          <p:cNvSpPr txBox="1"/>
          <p:nvPr/>
        </p:nvSpPr>
        <p:spPr>
          <a:xfrm>
            <a:off x="10328260" y="1871767"/>
            <a:ext cx="75854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3/4</a:t>
            </a:r>
            <a:endParaRPr lang="en-US" sz="1440" baseline="30000" dirty="0">
              <a:latin typeface="Times New Roman" pitchFamily="18" charset="0"/>
              <a:cs typeface="Times New Roman" pitchFamily="18" charset="0"/>
            </a:endParaRPr>
          </a:p>
        </p:txBody>
      </p:sp>
      <p:sp>
        <p:nvSpPr>
          <p:cNvPr id="20" name="TextBox 19"/>
          <p:cNvSpPr txBox="1"/>
          <p:nvPr/>
        </p:nvSpPr>
        <p:spPr>
          <a:xfrm>
            <a:off x="9821506" y="1388628"/>
            <a:ext cx="75854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1/2</a:t>
            </a:r>
            <a:endParaRPr lang="en-US" sz="1440" baseline="30000" dirty="0">
              <a:latin typeface="Times New Roman" pitchFamily="18" charset="0"/>
              <a:cs typeface="Times New Roman" pitchFamily="18" charset="0"/>
            </a:endParaRPr>
          </a:p>
        </p:txBody>
      </p:sp>
      <p:sp>
        <p:nvSpPr>
          <p:cNvPr id="21" name="TextBox 20"/>
          <p:cNvSpPr txBox="1"/>
          <p:nvPr/>
        </p:nvSpPr>
        <p:spPr>
          <a:xfrm>
            <a:off x="9383428" y="964759"/>
            <a:ext cx="75854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1/4</a:t>
            </a:r>
            <a:endParaRPr lang="en-US" sz="1440" baseline="30000" dirty="0">
              <a:latin typeface="Times New Roman" pitchFamily="18" charset="0"/>
              <a:cs typeface="Times New Roman" pitchFamily="18" charset="0"/>
            </a:endParaRPr>
          </a:p>
        </p:txBody>
      </p:sp>
      <p:sp>
        <p:nvSpPr>
          <p:cNvPr id="22" name="TextBox 21"/>
          <p:cNvSpPr txBox="1"/>
          <p:nvPr/>
        </p:nvSpPr>
        <p:spPr>
          <a:xfrm>
            <a:off x="9135573" y="614527"/>
            <a:ext cx="614271" cy="313932"/>
          </a:xfrm>
          <a:prstGeom prst="rect">
            <a:avLst/>
          </a:prstGeom>
          <a:noFill/>
        </p:spPr>
        <p:txBody>
          <a:bodyPr wrap="none" rtlCol="0">
            <a:spAutoFit/>
          </a:bodyPr>
          <a:lstStyle/>
          <a:p>
            <a:r>
              <a:rPr lang="el-GR" sz="1440" i="1" dirty="0">
                <a:latin typeface="Times New Roman" pitchFamily="18" charset="0"/>
                <a:cs typeface="Times New Roman" pitchFamily="18" charset="0"/>
              </a:rPr>
              <a:t>ξ</a:t>
            </a:r>
            <a:r>
              <a:rPr lang="en-US" sz="1440" baseline="-25000" dirty="0">
                <a:latin typeface="Times New Roman" pitchFamily="18" charset="0"/>
                <a:cs typeface="Times New Roman" pitchFamily="18" charset="0"/>
              </a:rPr>
              <a:t>2</a:t>
            </a:r>
            <a:r>
              <a:rPr lang="en-US" sz="1440" dirty="0">
                <a:latin typeface="Times New Roman" pitchFamily="18" charset="0"/>
                <a:cs typeface="Times New Roman" pitchFamily="18" charset="0"/>
              </a:rPr>
              <a:t> = 0</a:t>
            </a:r>
            <a:endParaRPr lang="en-US" sz="1440" baseline="300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dirty="0"/>
              <a:t>Derivatives </a:t>
            </a:r>
            <a:r>
              <a:rPr lang="en-US" b="1" dirty="0" err="1">
                <a:latin typeface="Times New Roman" pitchFamily="18" charset="0"/>
                <a:cs typeface="Times New Roman" pitchFamily="18" charset="0"/>
              </a:rPr>
              <a:t>N</a:t>
            </a:r>
            <a:r>
              <a:rPr lang="en-US" baseline="-25000" dirty="0" err="1">
                <a:latin typeface="Times New Roman" pitchFamily="18" charset="0"/>
                <a:cs typeface="Times New Roman" pitchFamily="18" charset="0"/>
              </a:rPr>
              <a:t>,</a:t>
            </a:r>
            <a:r>
              <a:rPr lang="en-US" b="1" baseline="-25000" dirty="0" err="1">
                <a:latin typeface="Times New Roman" pitchFamily="18" charset="0"/>
                <a:cs typeface="Times New Roman" pitchFamily="18" charset="0"/>
              </a:rPr>
              <a:t>x</a:t>
            </a:r>
            <a:r>
              <a:rPr lang="en-US" dirty="0"/>
              <a:t>:</a:t>
            </a:r>
          </a:p>
          <a:p>
            <a:pPr lvl="1"/>
            <a:r>
              <a:rPr lang="en-US" dirty="0"/>
              <a:t>Shape functions in the undeformed configuration</a:t>
            </a:r>
          </a:p>
        </p:txBody>
      </p:sp>
      <p:sp>
        <p:nvSpPr>
          <p:cNvPr id="8" name="TextBox 7"/>
          <p:cNvSpPr txBox="1"/>
          <p:nvPr/>
        </p:nvSpPr>
        <p:spPr>
          <a:xfrm>
            <a:off x="2384586" y="2751037"/>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1</a:t>
            </a:r>
          </a:p>
        </p:txBody>
      </p:sp>
      <p:sp>
        <p:nvSpPr>
          <p:cNvPr id="9" name="TextBox 8"/>
          <p:cNvSpPr txBox="1"/>
          <p:nvPr/>
        </p:nvSpPr>
        <p:spPr>
          <a:xfrm>
            <a:off x="4079740" y="4877236"/>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3</a:t>
            </a:r>
          </a:p>
        </p:txBody>
      </p:sp>
      <p:sp>
        <p:nvSpPr>
          <p:cNvPr id="10" name="TextBox 9"/>
          <p:cNvSpPr txBox="1"/>
          <p:nvPr/>
        </p:nvSpPr>
        <p:spPr>
          <a:xfrm>
            <a:off x="903501" y="5944912"/>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2</a:t>
            </a:r>
          </a:p>
        </p:txBody>
      </p:sp>
      <p:sp>
        <p:nvSpPr>
          <p:cNvPr id="11" name="TextBox 10"/>
          <p:cNvSpPr txBox="1"/>
          <p:nvPr/>
        </p:nvSpPr>
        <p:spPr>
          <a:xfrm>
            <a:off x="5827955" y="2800677"/>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1</a:t>
            </a:r>
          </a:p>
        </p:txBody>
      </p:sp>
      <p:sp>
        <p:nvSpPr>
          <p:cNvPr id="12" name="TextBox 11"/>
          <p:cNvSpPr txBox="1"/>
          <p:nvPr/>
        </p:nvSpPr>
        <p:spPr>
          <a:xfrm>
            <a:off x="7523109" y="4926875"/>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3</a:t>
            </a:r>
          </a:p>
        </p:txBody>
      </p:sp>
      <p:sp>
        <p:nvSpPr>
          <p:cNvPr id="13" name="TextBox 12"/>
          <p:cNvSpPr txBox="1"/>
          <p:nvPr/>
        </p:nvSpPr>
        <p:spPr>
          <a:xfrm>
            <a:off x="4346869" y="5994551"/>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2</a:t>
            </a:r>
          </a:p>
        </p:txBody>
      </p:sp>
      <p:sp>
        <p:nvSpPr>
          <p:cNvPr id="14" name="TextBox 13"/>
          <p:cNvSpPr txBox="1"/>
          <p:nvPr/>
        </p:nvSpPr>
        <p:spPr>
          <a:xfrm>
            <a:off x="9334025" y="2717075"/>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1</a:t>
            </a:r>
          </a:p>
        </p:txBody>
      </p:sp>
      <p:sp>
        <p:nvSpPr>
          <p:cNvPr id="15" name="TextBox 14"/>
          <p:cNvSpPr txBox="1"/>
          <p:nvPr/>
        </p:nvSpPr>
        <p:spPr>
          <a:xfrm>
            <a:off x="11029179" y="4843273"/>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3</a:t>
            </a:r>
          </a:p>
        </p:txBody>
      </p:sp>
      <p:sp>
        <p:nvSpPr>
          <p:cNvPr id="16" name="TextBox 15"/>
          <p:cNvSpPr txBox="1"/>
          <p:nvPr/>
        </p:nvSpPr>
        <p:spPr>
          <a:xfrm>
            <a:off x="7852939" y="5910949"/>
            <a:ext cx="409086" cy="313932"/>
          </a:xfrm>
          <a:prstGeom prst="rect">
            <a:avLst/>
          </a:prstGeom>
          <a:noFill/>
        </p:spPr>
        <p:txBody>
          <a:bodyPr wrap="none" rtlCol="0">
            <a:spAutoFit/>
          </a:bodyPr>
          <a:lstStyle/>
          <a:p>
            <a:r>
              <a:rPr lang="en-US" sz="1440" b="1" dirty="0">
                <a:latin typeface="Times New Roman" pitchFamily="18" charset="0"/>
                <a:cs typeface="Times New Roman" pitchFamily="18" charset="0"/>
              </a:rPr>
              <a:t>q</a:t>
            </a:r>
            <a:r>
              <a:rPr lang="en-US" sz="1440" baseline="-25000" dirty="0">
                <a:latin typeface="Times New Roman" pitchFamily="18" charset="0"/>
                <a:cs typeface="Times New Roman" pitchFamily="18" charset="0"/>
              </a:rPr>
              <a:t>0</a:t>
            </a:r>
            <a:r>
              <a:rPr lang="en-US" sz="1440" baseline="30000" dirty="0">
                <a:latin typeface="Times New Roman" pitchFamily="18" charset="0"/>
                <a:cs typeface="Times New Roman" pitchFamily="18" charset="0"/>
              </a:rPr>
              <a:t>2</a:t>
            </a:r>
          </a:p>
        </p:txBody>
      </p:sp>
      <p:sp>
        <p:nvSpPr>
          <p:cNvPr id="18" name="TextBox 17"/>
          <p:cNvSpPr txBox="1"/>
          <p:nvPr/>
        </p:nvSpPr>
        <p:spPr>
          <a:xfrm>
            <a:off x="2199094" y="2095281"/>
            <a:ext cx="441146" cy="461665"/>
          </a:xfrm>
          <a:prstGeom prst="rect">
            <a:avLst/>
          </a:prstGeom>
          <a:noFill/>
        </p:spPr>
        <p:txBody>
          <a:bodyPr wrap="none" rtlCol="0">
            <a:spAutoFit/>
          </a:bodyPr>
          <a:lstStyle/>
          <a:p>
            <a:r>
              <a:rPr lang="en-US" sz="2400"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1</a:t>
            </a:r>
            <a:endParaRPr lang="en-US" sz="2400" baseline="30000" dirty="0">
              <a:latin typeface="Times New Roman" pitchFamily="18" charset="0"/>
              <a:cs typeface="Times New Roman" pitchFamily="18" charset="0"/>
            </a:endParaRPr>
          </a:p>
        </p:txBody>
      </p:sp>
      <p:sp>
        <p:nvSpPr>
          <p:cNvPr id="19" name="TextBox 18"/>
          <p:cNvSpPr txBox="1"/>
          <p:nvPr/>
        </p:nvSpPr>
        <p:spPr>
          <a:xfrm>
            <a:off x="5705164" y="2215459"/>
            <a:ext cx="441146" cy="461665"/>
          </a:xfrm>
          <a:prstGeom prst="rect">
            <a:avLst/>
          </a:prstGeom>
          <a:noFill/>
        </p:spPr>
        <p:txBody>
          <a:bodyPr wrap="none" rtlCol="0">
            <a:spAutoFit/>
          </a:bodyPr>
          <a:lstStyle/>
          <a:p>
            <a:r>
              <a:rPr lang="en-US" sz="2400"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2</a:t>
            </a:r>
            <a:endParaRPr lang="en-US" sz="2400" baseline="30000" dirty="0">
              <a:latin typeface="Times New Roman" pitchFamily="18" charset="0"/>
              <a:cs typeface="Times New Roman" pitchFamily="18" charset="0"/>
            </a:endParaRPr>
          </a:p>
        </p:txBody>
      </p:sp>
      <p:sp>
        <p:nvSpPr>
          <p:cNvPr id="20" name="TextBox 19"/>
          <p:cNvSpPr txBox="1"/>
          <p:nvPr/>
        </p:nvSpPr>
        <p:spPr>
          <a:xfrm>
            <a:off x="9203398" y="2124019"/>
            <a:ext cx="441146" cy="461665"/>
          </a:xfrm>
          <a:prstGeom prst="rect">
            <a:avLst/>
          </a:prstGeom>
          <a:noFill/>
        </p:spPr>
        <p:txBody>
          <a:bodyPr wrap="none" rtlCol="0">
            <a:spAutoFit/>
          </a:bodyPr>
          <a:lstStyle/>
          <a:p>
            <a:r>
              <a:rPr lang="en-US" sz="2400"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3</a:t>
            </a:r>
            <a:endParaRPr lang="en-US" sz="2400" baseline="30000" dirty="0">
              <a:latin typeface="Times New Roman" pitchFamily="18" charset="0"/>
              <a:cs typeface="Times New Roman" pitchFamily="18" charset="0"/>
            </a:endParaRPr>
          </a:p>
        </p:txBody>
      </p:sp>
      <p:pic>
        <p:nvPicPr>
          <p:cNvPr id="21" name="Picture 20" descr="Triangle dN1 dx 0.png"/>
          <p:cNvPicPr>
            <a:picLocks noChangeAspect="1"/>
          </p:cNvPicPr>
          <p:nvPr/>
        </p:nvPicPr>
        <p:blipFill>
          <a:blip r:embed="rId2"/>
          <a:stretch>
            <a:fillRect/>
          </a:stretch>
        </p:blipFill>
        <p:spPr>
          <a:xfrm>
            <a:off x="1093573" y="3109605"/>
            <a:ext cx="3229850" cy="2879818"/>
          </a:xfrm>
          <a:prstGeom prst="rect">
            <a:avLst/>
          </a:prstGeom>
        </p:spPr>
      </p:pic>
      <p:pic>
        <p:nvPicPr>
          <p:cNvPr id="22" name="Picture 21" descr="Triangle dN2 dx 0.png"/>
          <p:cNvPicPr>
            <a:picLocks noChangeAspect="1"/>
          </p:cNvPicPr>
          <p:nvPr/>
        </p:nvPicPr>
        <p:blipFill>
          <a:blip r:embed="rId3"/>
          <a:stretch>
            <a:fillRect/>
          </a:stretch>
        </p:blipFill>
        <p:spPr>
          <a:xfrm>
            <a:off x="4526224" y="3156365"/>
            <a:ext cx="3229850" cy="2879818"/>
          </a:xfrm>
          <a:prstGeom prst="rect">
            <a:avLst/>
          </a:prstGeom>
        </p:spPr>
      </p:pic>
      <p:pic>
        <p:nvPicPr>
          <p:cNvPr id="23" name="Picture 22" descr="Triangle dN3 dx 0.png"/>
          <p:cNvPicPr>
            <a:picLocks noChangeAspect="1"/>
          </p:cNvPicPr>
          <p:nvPr/>
        </p:nvPicPr>
        <p:blipFill>
          <a:blip r:embed="rId4"/>
          <a:stretch>
            <a:fillRect/>
          </a:stretch>
        </p:blipFill>
        <p:spPr>
          <a:xfrm>
            <a:off x="8084279" y="3007181"/>
            <a:ext cx="3229850" cy="28798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Flexible Bodies in RecurDyn</a:t>
            </a:r>
          </a:p>
        </p:txBody>
      </p:sp>
      <p:sp>
        <p:nvSpPr>
          <p:cNvPr id="3" name="Content Placeholder 2"/>
          <p:cNvSpPr>
            <a:spLocks noGrp="1"/>
          </p:cNvSpPr>
          <p:nvPr>
            <p:ph idx="1"/>
          </p:nvPr>
        </p:nvSpPr>
        <p:spPr/>
        <p:txBody>
          <a:bodyPr/>
          <a:lstStyle/>
          <a:p>
            <a:r>
              <a:rPr lang="en-US" dirty="0"/>
              <a:t>Flexible bodies</a:t>
            </a:r>
          </a:p>
          <a:p>
            <a:pPr lvl="1"/>
            <a:r>
              <a:rPr lang="en-US" dirty="0"/>
              <a:t>There are 2 formulations for flexible bodies in RecurDyn</a:t>
            </a:r>
          </a:p>
          <a:p>
            <a:pPr lvl="2"/>
            <a:r>
              <a:rPr lang="en-US" dirty="0"/>
              <a:t>FFlex (Full Flex)</a:t>
            </a:r>
          </a:p>
          <a:p>
            <a:pPr lvl="2"/>
            <a:r>
              <a:rPr lang="en-US" dirty="0" err="1"/>
              <a:t>RFlex</a:t>
            </a:r>
            <a:r>
              <a:rPr lang="en-US" dirty="0"/>
              <a:t> (Reduced Flex)</a:t>
            </a:r>
          </a:p>
          <a:p>
            <a:pPr lvl="2"/>
            <a:endParaRPr lang="en-US" dirty="0"/>
          </a:p>
          <a:p>
            <a:pPr lvl="1"/>
            <a:r>
              <a:rPr lang="en-US" dirty="0"/>
              <a:t>Both are general purpose bodies.</a:t>
            </a:r>
          </a:p>
          <a:p>
            <a:pPr lvl="2"/>
            <a:r>
              <a:rPr lang="en-US" dirty="0"/>
              <a:t>Can be used in any model for any body.</a:t>
            </a:r>
          </a:p>
          <a:p>
            <a:pPr lvl="2"/>
            <a:r>
              <a:rPr lang="en-US" dirty="0"/>
              <a:t>Can be connected with constraints or elastic elements to any other body.</a:t>
            </a:r>
          </a:p>
          <a:p>
            <a:pPr lvl="2"/>
            <a:r>
              <a:rPr lang="en-US" dirty="0"/>
              <a:t>Can make contact with any other body.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dirty="0"/>
              <a:t>Then use the chain rule of differentiation:</a:t>
            </a:r>
          </a:p>
        </p:txBody>
      </p:sp>
      <p:graphicFrame>
        <p:nvGraphicFramePr>
          <p:cNvPr id="352259" name="Object 3"/>
          <p:cNvGraphicFramePr>
            <a:graphicFrameLocks noChangeAspect="1"/>
          </p:cNvGraphicFramePr>
          <p:nvPr/>
        </p:nvGraphicFramePr>
        <p:xfrm>
          <a:off x="8422876" y="2022005"/>
          <a:ext cx="2626559" cy="1368732"/>
        </p:xfrm>
        <a:graphic>
          <a:graphicData uri="http://schemas.openxmlformats.org/presentationml/2006/ole">
            <mc:AlternateContent xmlns:mc="http://schemas.openxmlformats.org/markup-compatibility/2006">
              <mc:Choice xmlns:v="urn:schemas-microsoft-com:vml" Requires="v">
                <p:oleObj spid="_x0000_s37894" name="Equation" r:id="rId3" imgW="1079280" imgH="558720" progId="Equation.DSMT4">
                  <p:embed/>
                </p:oleObj>
              </mc:Choice>
              <mc:Fallback>
                <p:oleObj name="Equation" r:id="rId3" imgW="1079280" imgH="558720" progId="Equation.DSMT4">
                  <p:embed/>
                  <p:pic>
                    <p:nvPicPr>
                      <p:cNvPr id="3522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2876" y="2022005"/>
                        <a:ext cx="2626559" cy="13687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2260" name="Object 4"/>
          <p:cNvGraphicFramePr>
            <a:graphicFrameLocks noChangeAspect="1"/>
          </p:cNvGraphicFramePr>
          <p:nvPr/>
        </p:nvGraphicFramePr>
        <p:xfrm>
          <a:off x="1427475" y="1645796"/>
          <a:ext cx="5137784" cy="1971676"/>
        </p:xfrm>
        <a:graphic>
          <a:graphicData uri="http://schemas.openxmlformats.org/presentationml/2006/ole">
            <mc:AlternateContent xmlns:mc="http://schemas.openxmlformats.org/markup-compatibility/2006">
              <mc:Choice xmlns:v="urn:schemas-microsoft-com:vml" Requires="v">
                <p:oleObj spid="_x0000_s37895" name="Equation" r:id="rId5" imgW="1498320" imgH="571320" progId="Equation.DSMT4">
                  <p:embed/>
                </p:oleObj>
              </mc:Choice>
              <mc:Fallback>
                <p:oleObj name="Equation" r:id="rId5" imgW="1498320" imgH="571320" progId="Equation.DSMT4">
                  <p:embed/>
                  <p:pic>
                    <p:nvPicPr>
                      <p:cNvPr id="3522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7475" y="1645796"/>
                        <a:ext cx="5137784" cy="1971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dirty="0"/>
              <a:t>The displacement gradient can now be written</a:t>
            </a:r>
          </a:p>
          <a:p>
            <a:endParaRPr lang="en-US" dirty="0"/>
          </a:p>
          <a:p>
            <a:endParaRPr lang="en-US" dirty="0"/>
          </a:p>
          <a:p>
            <a:r>
              <a:rPr lang="en-US" dirty="0"/>
              <a:t>If the matrix </a:t>
            </a:r>
            <a:r>
              <a:rPr lang="en-US" b="1" dirty="0">
                <a:latin typeface="Times New Roman" pitchFamily="18" charset="0"/>
                <a:cs typeface="Times New Roman" pitchFamily="18" charset="0"/>
              </a:rPr>
              <a:t>N</a:t>
            </a:r>
            <a:r>
              <a:rPr lang="en-US" dirty="0"/>
              <a:t> is written as rows</a:t>
            </a:r>
          </a:p>
          <a:p>
            <a:r>
              <a:rPr lang="en-US" dirty="0"/>
              <a:t>then:</a:t>
            </a:r>
          </a:p>
        </p:txBody>
      </p:sp>
      <p:graphicFrame>
        <p:nvGraphicFramePr>
          <p:cNvPr id="350212" name="Object 4"/>
          <p:cNvGraphicFramePr>
            <a:graphicFrameLocks noChangeAspect="1"/>
          </p:cNvGraphicFramePr>
          <p:nvPr>
            <p:extLst>
              <p:ext uri="{D42A27DB-BD31-4B8C-83A1-F6EECF244321}">
                <p14:modId xmlns:p14="http://schemas.microsoft.com/office/powerpoint/2010/main" val="519532570"/>
              </p:ext>
            </p:extLst>
          </p:nvPr>
        </p:nvGraphicFramePr>
        <p:xfrm>
          <a:off x="1122303" y="1875202"/>
          <a:ext cx="5360670" cy="788670"/>
        </p:xfrm>
        <a:graphic>
          <a:graphicData uri="http://schemas.openxmlformats.org/presentationml/2006/ole">
            <mc:AlternateContent xmlns:mc="http://schemas.openxmlformats.org/markup-compatibility/2006">
              <mc:Choice xmlns:v="urn:schemas-microsoft-com:vml" Requires="v">
                <p:oleObj spid="_x0000_s38922" name="Equation" r:id="rId3" imgW="1562040" imgH="228600" progId="Equation.DSMT4">
                  <p:embed/>
                </p:oleObj>
              </mc:Choice>
              <mc:Fallback>
                <p:oleObj name="Equation" r:id="rId3" imgW="1562040" imgH="228600" progId="Equation.DSMT4">
                  <p:embed/>
                  <p:pic>
                    <p:nvPicPr>
                      <p:cNvPr id="3502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03" y="1875202"/>
                        <a:ext cx="536067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3" name="Object 5"/>
          <p:cNvGraphicFramePr>
            <a:graphicFrameLocks noChangeAspect="1"/>
          </p:cNvGraphicFramePr>
          <p:nvPr>
            <p:extLst>
              <p:ext uri="{D42A27DB-BD31-4B8C-83A1-F6EECF244321}">
                <p14:modId xmlns:p14="http://schemas.microsoft.com/office/powerpoint/2010/main" val="3461904076"/>
              </p:ext>
            </p:extLst>
          </p:nvPr>
        </p:nvGraphicFramePr>
        <p:xfrm>
          <a:off x="1106806" y="4181449"/>
          <a:ext cx="2135504" cy="2103120"/>
        </p:xfrm>
        <a:graphic>
          <a:graphicData uri="http://schemas.openxmlformats.org/presentationml/2006/ole">
            <mc:AlternateContent xmlns:mc="http://schemas.openxmlformats.org/markup-compatibility/2006">
              <mc:Choice xmlns:v="urn:schemas-microsoft-com:vml" Requires="v">
                <p:oleObj spid="_x0000_s38923" name="Equation" r:id="rId5" imgW="622080" imgH="609480" progId="Equation.DSMT4">
                  <p:embed/>
                </p:oleObj>
              </mc:Choice>
              <mc:Fallback>
                <p:oleObj name="Equation" r:id="rId5" imgW="622080" imgH="609480" progId="Equation.DSMT4">
                  <p:embed/>
                  <p:pic>
                    <p:nvPicPr>
                      <p:cNvPr id="3502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806" y="4181449"/>
                        <a:ext cx="2135504" cy="2103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4" name="Object 6"/>
          <p:cNvGraphicFramePr>
            <a:graphicFrameLocks noChangeAspect="1"/>
          </p:cNvGraphicFramePr>
          <p:nvPr>
            <p:extLst>
              <p:ext uri="{D42A27DB-BD31-4B8C-83A1-F6EECF244321}">
                <p14:modId xmlns:p14="http://schemas.microsoft.com/office/powerpoint/2010/main" val="1296982025"/>
              </p:ext>
            </p:extLst>
          </p:nvPr>
        </p:nvGraphicFramePr>
        <p:xfrm>
          <a:off x="7172789" y="2410777"/>
          <a:ext cx="1655446" cy="1884046"/>
        </p:xfrm>
        <a:graphic>
          <a:graphicData uri="http://schemas.openxmlformats.org/presentationml/2006/ole">
            <mc:AlternateContent xmlns:mc="http://schemas.openxmlformats.org/markup-compatibility/2006">
              <mc:Choice xmlns:v="urn:schemas-microsoft-com:vml" Requires="v">
                <p:oleObj spid="_x0000_s38924" name="Equation" r:id="rId7" imgW="482400" imgH="545760" progId="Equation.DSMT4">
                  <p:embed/>
                </p:oleObj>
              </mc:Choice>
              <mc:Fallback>
                <p:oleObj name="Equation" r:id="rId7" imgW="482400" imgH="545760" progId="Equation.DSMT4">
                  <p:embed/>
                  <p:pic>
                    <p:nvPicPr>
                      <p:cNvPr id="3502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2789" y="2410777"/>
                        <a:ext cx="1655446" cy="18840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6" name="Object 8"/>
          <p:cNvGraphicFramePr>
            <a:graphicFrameLocks noChangeAspect="1"/>
          </p:cNvGraphicFramePr>
          <p:nvPr>
            <p:extLst>
              <p:ext uri="{D42A27DB-BD31-4B8C-83A1-F6EECF244321}">
                <p14:modId xmlns:p14="http://schemas.microsoft.com/office/powerpoint/2010/main" val="3306111206"/>
              </p:ext>
            </p:extLst>
          </p:nvPr>
        </p:nvGraphicFramePr>
        <p:xfrm>
          <a:off x="4038600" y="4173829"/>
          <a:ext cx="2135506" cy="2103120"/>
        </p:xfrm>
        <a:graphic>
          <a:graphicData uri="http://schemas.openxmlformats.org/presentationml/2006/ole">
            <mc:AlternateContent xmlns:mc="http://schemas.openxmlformats.org/markup-compatibility/2006">
              <mc:Choice xmlns:v="urn:schemas-microsoft-com:vml" Requires="v">
                <p:oleObj spid="_x0000_s38925" name="Equation" r:id="rId9" imgW="622080" imgH="609480" progId="Equation.DSMT4">
                  <p:embed/>
                </p:oleObj>
              </mc:Choice>
              <mc:Fallback>
                <p:oleObj name="Equation" r:id="rId9" imgW="622080" imgH="609480" progId="Equation.DSMT4">
                  <p:embed/>
                  <p:pic>
                    <p:nvPicPr>
                      <p:cNvPr id="35021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4173829"/>
                        <a:ext cx="2135506" cy="2103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dirty="0"/>
              <a:t>Then the vector version of small strain can be written:</a:t>
            </a:r>
          </a:p>
        </p:txBody>
      </p:sp>
      <p:graphicFrame>
        <p:nvGraphicFramePr>
          <p:cNvPr id="349189" name="Object 5"/>
          <p:cNvGraphicFramePr>
            <a:graphicFrameLocks noChangeAspect="1"/>
          </p:cNvGraphicFramePr>
          <p:nvPr/>
        </p:nvGraphicFramePr>
        <p:xfrm>
          <a:off x="1333011" y="2137191"/>
          <a:ext cx="7446644" cy="3225166"/>
        </p:xfrm>
        <a:graphic>
          <a:graphicData uri="http://schemas.openxmlformats.org/presentationml/2006/ole">
            <mc:AlternateContent xmlns:mc="http://schemas.openxmlformats.org/markup-compatibility/2006">
              <mc:Choice xmlns:v="urn:schemas-microsoft-com:vml" Requires="v">
                <p:oleObj spid="_x0000_s39940" name="Equation" r:id="rId3" imgW="2501640" imgH="1079280" progId="Equation.DSMT4">
                  <p:embed/>
                </p:oleObj>
              </mc:Choice>
              <mc:Fallback>
                <p:oleObj name="Equation" r:id="rId3" imgW="2501640" imgH="1079280" progId="Equation.DSMT4">
                  <p:embed/>
                  <p:pic>
                    <p:nvPicPr>
                      <p:cNvPr id="3491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011" y="2137191"/>
                        <a:ext cx="7446644" cy="3225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Small Strain</a:t>
            </a:r>
          </a:p>
        </p:txBody>
      </p:sp>
      <p:sp>
        <p:nvSpPr>
          <p:cNvPr id="3" name="Content Placeholder 2"/>
          <p:cNvSpPr>
            <a:spLocks noGrp="1"/>
          </p:cNvSpPr>
          <p:nvPr>
            <p:ph idx="1"/>
          </p:nvPr>
        </p:nvSpPr>
        <p:spPr/>
        <p:txBody>
          <a:bodyPr/>
          <a:lstStyle/>
          <a:p>
            <a:r>
              <a:rPr lang="en-US" dirty="0"/>
              <a:t>Finally</a:t>
            </a:r>
          </a:p>
          <a:p>
            <a:endParaRPr lang="en-US" dirty="0"/>
          </a:p>
          <a:p>
            <a:endParaRPr lang="en-US" dirty="0"/>
          </a:p>
          <a:p>
            <a:r>
              <a:rPr lang="en-US" dirty="0"/>
              <a:t>where</a:t>
            </a:r>
          </a:p>
        </p:txBody>
      </p:sp>
      <p:graphicFrame>
        <p:nvGraphicFramePr>
          <p:cNvPr id="357381" name="Object 5"/>
          <p:cNvGraphicFramePr>
            <a:graphicFrameLocks noChangeAspect="1"/>
          </p:cNvGraphicFramePr>
          <p:nvPr/>
        </p:nvGraphicFramePr>
        <p:xfrm>
          <a:off x="2685889" y="2775421"/>
          <a:ext cx="2569844" cy="3680460"/>
        </p:xfrm>
        <a:graphic>
          <a:graphicData uri="http://schemas.openxmlformats.org/presentationml/2006/ole">
            <mc:AlternateContent xmlns:mc="http://schemas.openxmlformats.org/markup-compatibility/2006">
              <mc:Choice xmlns:v="urn:schemas-microsoft-com:vml" Requires="v">
                <p:oleObj spid="_x0000_s40966" name="Equation" r:id="rId3" imgW="749160" imgH="1066680" progId="Equation.DSMT4">
                  <p:embed/>
                </p:oleObj>
              </mc:Choice>
              <mc:Fallback>
                <p:oleObj name="Equation" r:id="rId3" imgW="749160" imgH="1066680" progId="Equation.DSMT4">
                  <p:embed/>
                  <p:pic>
                    <p:nvPicPr>
                      <p:cNvPr id="35738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5889" y="2775421"/>
                        <a:ext cx="2569844" cy="3680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382" name="Object 6"/>
          <p:cNvGraphicFramePr>
            <a:graphicFrameLocks noChangeAspect="1"/>
          </p:cNvGraphicFramePr>
          <p:nvPr/>
        </p:nvGraphicFramePr>
        <p:xfrm>
          <a:off x="1357885" y="1648370"/>
          <a:ext cx="1436370" cy="657224"/>
        </p:xfrm>
        <a:graphic>
          <a:graphicData uri="http://schemas.openxmlformats.org/presentationml/2006/ole">
            <mc:AlternateContent xmlns:mc="http://schemas.openxmlformats.org/markup-compatibility/2006">
              <mc:Choice xmlns:v="urn:schemas-microsoft-com:vml" Requires="v">
                <p:oleObj spid="_x0000_s40967" name="Equation" r:id="rId5" imgW="419040" imgH="190440" progId="Equation.DSMT4">
                  <p:embed/>
                </p:oleObj>
              </mc:Choice>
              <mc:Fallback>
                <p:oleObj name="Equation" r:id="rId5" imgW="419040" imgH="190440" progId="Equation.DSMT4">
                  <p:embed/>
                  <p:pic>
                    <p:nvPicPr>
                      <p:cNvPr id="3573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885" y="1648370"/>
                        <a:ext cx="143637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Derivative of Small Strain</a:t>
            </a:r>
          </a:p>
        </p:txBody>
      </p:sp>
      <p:sp>
        <p:nvSpPr>
          <p:cNvPr id="3" name="Content Placeholder 2"/>
          <p:cNvSpPr>
            <a:spLocks noGrp="1"/>
          </p:cNvSpPr>
          <p:nvPr>
            <p:ph idx="1"/>
          </p:nvPr>
        </p:nvSpPr>
        <p:spPr/>
        <p:txBody>
          <a:bodyPr/>
          <a:lstStyle/>
          <a:p>
            <a:r>
              <a:rPr lang="en-US" dirty="0"/>
              <a:t>Note that derivatives </a:t>
            </a:r>
            <a:r>
              <a:rPr lang="en-US" dirty="0" err="1"/>
              <a:t>w.r.t</a:t>
            </a:r>
            <a:r>
              <a:rPr lang="en-US" dirty="0"/>
              <a:t>. </a:t>
            </a:r>
            <a:r>
              <a:rPr lang="en-US" b="1" dirty="0">
                <a:latin typeface="Times New Roman" pitchFamily="18" charset="0"/>
                <a:cs typeface="Times New Roman" pitchFamily="18" charset="0"/>
              </a:rPr>
              <a:t>d</a:t>
            </a:r>
            <a:r>
              <a:rPr lang="en-US" dirty="0"/>
              <a:t> (displacement) are equal to derivatives </a:t>
            </a:r>
            <a:r>
              <a:rPr lang="en-US" dirty="0" err="1"/>
              <a:t>w.r.t</a:t>
            </a:r>
            <a:r>
              <a:rPr lang="en-US" dirty="0"/>
              <a:t>. </a:t>
            </a:r>
            <a:r>
              <a:rPr lang="en-US" b="1" dirty="0">
                <a:latin typeface="Times New Roman" pitchFamily="18" charset="0"/>
                <a:cs typeface="Times New Roman" pitchFamily="18" charset="0"/>
              </a:rPr>
              <a:t>q</a:t>
            </a:r>
            <a:r>
              <a:rPr lang="en-US" dirty="0"/>
              <a:t> (nodal coordinates).</a:t>
            </a:r>
          </a:p>
          <a:p>
            <a:pPr lvl="1"/>
            <a:r>
              <a:rPr lang="en-US" dirty="0"/>
              <a:t>Because</a:t>
            </a:r>
          </a:p>
          <a:p>
            <a:endParaRPr lang="en-US" dirty="0"/>
          </a:p>
          <a:p>
            <a:pPr lvl="1"/>
            <a:r>
              <a:rPr lang="en-US" dirty="0"/>
              <a:t>then</a:t>
            </a:r>
          </a:p>
          <a:p>
            <a:endParaRPr lang="en-US" dirty="0"/>
          </a:p>
          <a:p>
            <a:r>
              <a:rPr lang="en-US" dirty="0"/>
              <a:t>As a result, </a:t>
            </a:r>
          </a:p>
        </p:txBody>
      </p:sp>
      <p:graphicFrame>
        <p:nvGraphicFramePr>
          <p:cNvPr id="348162" name="Object 2"/>
          <p:cNvGraphicFramePr>
            <a:graphicFrameLocks noChangeAspect="1"/>
          </p:cNvGraphicFramePr>
          <p:nvPr>
            <p:extLst>
              <p:ext uri="{D42A27DB-BD31-4B8C-83A1-F6EECF244321}">
                <p14:modId xmlns:p14="http://schemas.microsoft.com/office/powerpoint/2010/main" val="2153525893"/>
              </p:ext>
            </p:extLst>
          </p:nvPr>
        </p:nvGraphicFramePr>
        <p:xfrm>
          <a:off x="1670686" y="2699386"/>
          <a:ext cx="1960244" cy="657224"/>
        </p:xfrm>
        <a:graphic>
          <a:graphicData uri="http://schemas.openxmlformats.org/presentationml/2006/ole">
            <mc:AlternateContent xmlns:mc="http://schemas.openxmlformats.org/markup-compatibility/2006">
              <mc:Choice xmlns:v="urn:schemas-microsoft-com:vml" Requires="v">
                <p:oleObj spid="_x0000_s41992" name="Equation" r:id="rId3" imgW="571320" imgH="190440" progId="Equation.DSMT4">
                  <p:embed/>
                </p:oleObj>
              </mc:Choice>
              <mc:Fallback>
                <p:oleObj name="Equation" r:id="rId3" imgW="571320" imgH="190440" progId="Equation.DSMT4">
                  <p:embed/>
                  <p:pic>
                    <p:nvPicPr>
                      <p:cNvPr id="3481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686" y="2699386"/>
                        <a:ext cx="1960244"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383" name="Object 7"/>
          <p:cNvGraphicFramePr>
            <a:graphicFrameLocks noChangeAspect="1"/>
          </p:cNvGraphicFramePr>
          <p:nvPr>
            <p:extLst>
              <p:ext uri="{D42A27DB-BD31-4B8C-83A1-F6EECF244321}">
                <p14:modId xmlns:p14="http://schemas.microsoft.com/office/powerpoint/2010/main" val="101405427"/>
              </p:ext>
            </p:extLst>
          </p:nvPr>
        </p:nvGraphicFramePr>
        <p:xfrm>
          <a:off x="1701166" y="3720466"/>
          <a:ext cx="1655444" cy="613410"/>
        </p:xfrm>
        <a:graphic>
          <a:graphicData uri="http://schemas.openxmlformats.org/presentationml/2006/ole">
            <mc:AlternateContent xmlns:mc="http://schemas.openxmlformats.org/markup-compatibility/2006">
              <mc:Choice xmlns:v="urn:schemas-microsoft-com:vml" Requires="v">
                <p:oleObj spid="_x0000_s41993" name="Equation" r:id="rId5" imgW="482400" imgH="177480" progId="Equation.DSMT4">
                  <p:embed/>
                </p:oleObj>
              </mc:Choice>
              <mc:Fallback>
                <p:oleObj name="Equation" r:id="rId5" imgW="482400" imgH="177480" progId="Equation.DSMT4">
                  <p:embed/>
                  <p:pic>
                    <p:nvPicPr>
                      <p:cNvPr id="3573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166" y="3720466"/>
                        <a:ext cx="1655444"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7384" name="Object 8"/>
          <p:cNvGraphicFramePr>
            <a:graphicFrameLocks noChangeAspect="1"/>
          </p:cNvGraphicFramePr>
          <p:nvPr>
            <p:extLst>
              <p:ext uri="{D42A27DB-BD31-4B8C-83A1-F6EECF244321}">
                <p14:modId xmlns:p14="http://schemas.microsoft.com/office/powerpoint/2010/main" val="3932252780"/>
              </p:ext>
            </p:extLst>
          </p:nvPr>
        </p:nvGraphicFramePr>
        <p:xfrm>
          <a:off x="649606" y="5168266"/>
          <a:ext cx="2394584" cy="701040"/>
        </p:xfrm>
        <a:graphic>
          <a:graphicData uri="http://schemas.openxmlformats.org/presentationml/2006/ole">
            <mc:AlternateContent xmlns:mc="http://schemas.openxmlformats.org/markup-compatibility/2006">
              <mc:Choice xmlns:v="urn:schemas-microsoft-com:vml" Requires="v">
                <p:oleObj spid="_x0000_s41994" name="Equation" r:id="rId7" imgW="698400" imgH="203040" progId="Equation.DSMT4">
                  <p:embed/>
                </p:oleObj>
              </mc:Choice>
              <mc:Fallback>
                <p:oleObj name="Equation" r:id="rId7" imgW="698400" imgH="203040" progId="Equation.DSMT4">
                  <p:embed/>
                  <p:pic>
                    <p:nvPicPr>
                      <p:cNvPr id="35738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606" y="5168266"/>
                        <a:ext cx="2394584"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Strain Finite Element Force</a:t>
            </a:r>
          </a:p>
        </p:txBody>
      </p:sp>
      <p:sp>
        <p:nvSpPr>
          <p:cNvPr id="3" name="Content Placeholder 2"/>
          <p:cNvSpPr>
            <a:spLocks noGrp="1"/>
          </p:cNvSpPr>
          <p:nvPr>
            <p:ph idx="1"/>
          </p:nvPr>
        </p:nvSpPr>
        <p:spPr/>
        <p:txBody>
          <a:bodyPr/>
          <a:lstStyle/>
          <a:p>
            <a:r>
              <a:rPr lang="en-US" dirty="0"/>
              <a:t>Small strain element force</a:t>
            </a:r>
          </a:p>
          <a:p>
            <a:endParaRPr lang="en-US" dirty="0"/>
          </a:p>
          <a:p>
            <a:endParaRPr lang="en-US" dirty="0"/>
          </a:p>
          <a:p>
            <a:endParaRPr lang="en-US" dirty="0"/>
          </a:p>
          <a:p>
            <a:endParaRPr lang="en-US" dirty="0"/>
          </a:p>
          <a:p>
            <a:pPr lvl="1"/>
            <a:r>
              <a:rPr lang="en-US" b="1" dirty="0">
                <a:latin typeface="Times New Roman" pitchFamily="18" charset="0"/>
                <a:cs typeface="Times New Roman" pitchFamily="18" charset="0"/>
              </a:rPr>
              <a:t>B</a:t>
            </a:r>
            <a:r>
              <a:rPr lang="en-US" dirty="0"/>
              <a:t> is constant. It doesn’t change with time. Therefore, the integral can be evaluated before the simulation.</a:t>
            </a:r>
          </a:p>
        </p:txBody>
      </p:sp>
      <p:graphicFrame>
        <p:nvGraphicFramePr>
          <p:cNvPr id="356354" name="Object 2"/>
          <p:cNvGraphicFramePr>
            <a:graphicFrameLocks noChangeAspect="1"/>
          </p:cNvGraphicFramePr>
          <p:nvPr/>
        </p:nvGraphicFramePr>
        <p:xfrm>
          <a:off x="1577340" y="1798320"/>
          <a:ext cx="5356860" cy="876300"/>
        </p:xfrm>
        <a:graphic>
          <a:graphicData uri="http://schemas.openxmlformats.org/presentationml/2006/ole">
            <mc:AlternateContent xmlns:mc="http://schemas.openxmlformats.org/markup-compatibility/2006">
              <mc:Choice xmlns:v="urn:schemas-microsoft-com:vml" Requires="v">
                <p:oleObj spid="_x0000_s43012" name="Equation" r:id="rId3" imgW="1562040" imgH="253800" progId="Equation.DSMT4">
                  <p:embed/>
                </p:oleObj>
              </mc:Choice>
              <mc:Fallback>
                <p:oleObj name="Equation" r:id="rId3" imgW="1562040" imgH="253800" progId="Equation.DSMT4">
                  <p:embed/>
                  <p:pic>
                    <p:nvPicPr>
                      <p:cNvPr id="3563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340" y="1798320"/>
                        <a:ext cx="535686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173110" y="2927713"/>
            <a:ext cx="3077381" cy="518604"/>
          </a:xfrm>
          <a:prstGeom prst="rect">
            <a:avLst/>
          </a:prstGeom>
          <a:noFill/>
        </p:spPr>
        <p:txBody>
          <a:bodyPr wrap="none" rtlCol="0">
            <a:spAutoFit/>
          </a:bodyPr>
          <a:lstStyle/>
          <a:p>
            <a:r>
              <a:rPr lang="en-US" sz="2770" dirty="0"/>
              <a:t>Constant </a:t>
            </a:r>
            <a:r>
              <a:rPr lang="en-US" sz="2770" dirty="0" err="1"/>
              <a:t>w.r.t</a:t>
            </a:r>
            <a:r>
              <a:rPr lang="en-US" sz="2770" dirty="0"/>
              <a:t>. time.</a:t>
            </a:r>
          </a:p>
        </p:txBody>
      </p:sp>
      <p:sp>
        <p:nvSpPr>
          <p:cNvPr id="8" name="Right Brace 7"/>
          <p:cNvSpPr/>
          <p:nvPr/>
        </p:nvSpPr>
        <p:spPr>
          <a:xfrm rot="5400000">
            <a:off x="5538143" y="2234607"/>
            <a:ext cx="186538" cy="997267"/>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7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Stiffness Matrix</a:t>
            </a:r>
          </a:p>
        </p:txBody>
      </p:sp>
      <p:sp>
        <p:nvSpPr>
          <p:cNvPr id="3" name="Content Placeholder 2"/>
          <p:cNvSpPr>
            <a:spLocks noGrp="1"/>
          </p:cNvSpPr>
          <p:nvPr>
            <p:ph idx="1"/>
          </p:nvPr>
        </p:nvSpPr>
        <p:spPr/>
        <p:txBody>
          <a:bodyPr/>
          <a:lstStyle/>
          <a:p>
            <a:r>
              <a:rPr lang="en-US" dirty="0"/>
              <a:t>Evaluating the integral produces </a:t>
            </a:r>
            <a:r>
              <a:rPr lang="en-US" b="1" dirty="0" err="1">
                <a:latin typeface="Times New Roman" pitchFamily="18" charset="0"/>
                <a:cs typeface="Times New Roman" pitchFamily="18" charset="0"/>
              </a:rPr>
              <a:t>K</a:t>
            </a:r>
            <a:r>
              <a:rPr lang="en-US" i="1" baseline="30000" dirty="0" err="1">
                <a:latin typeface="Times New Roman" pitchFamily="18" charset="0"/>
                <a:cs typeface="Times New Roman" pitchFamily="18" charset="0"/>
              </a:rPr>
              <a:t>e</a:t>
            </a:r>
            <a:r>
              <a:rPr lang="en-US" dirty="0"/>
              <a:t>, the element’s stiffness matrix:</a:t>
            </a:r>
          </a:p>
          <a:p>
            <a:endParaRPr lang="en-US" dirty="0"/>
          </a:p>
          <a:p>
            <a:endParaRPr lang="en-US" dirty="0"/>
          </a:p>
          <a:p>
            <a:endParaRPr lang="en-US" dirty="0"/>
          </a:p>
          <a:p>
            <a:pPr lvl="1"/>
            <a:r>
              <a:rPr lang="en-US" dirty="0"/>
              <a:t>Then the element force is</a:t>
            </a:r>
          </a:p>
        </p:txBody>
      </p:sp>
      <p:graphicFrame>
        <p:nvGraphicFramePr>
          <p:cNvPr id="356354" name="Object 2"/>
          <p:cNvGraphicFramePr>
            <a:graphicFrameLocks noChangeAspect="1"/>
          </p:cNvGraphicFramePr>
          <p:nvPr/>
        </p:nvGraphicFramePr>
        <p:xfrm>
          <a:off x="2065020" y="2114876"/>
          <a:ext cx="2745106" cy="876300"/>
        </p:xfrm>
        <a:graphic>
          <a:graphicData uri="http://schemas.openxmlformats.org/presentationml/2006/ole">
            <mc:AlternateContent xmlns:mc="http://schemas.openxmlformats.org/markup-compatibility/2006">
              <mc:Choice xmlns:v="urn:schemas-microsoft-com:vml" Requires="v">
                <p:oleObj spid="_x0000_s44038" name="Equation" r:id="rId3" imgW="799920" imgH="253800" progId="Equation.DSMT4">
                  <p:embed/>
                </p:oleObj>
              </mc:Choice>
              <mc:Fallback>
                <p:oleObj name="Equation" r:id="rId3" imgW="799920" imgH="253800" progId="Equation.DSMT4">
                  <p:embed/>
                  <p:pic>
                    <p:nvPicPr>
                      <p:cNvPr id="3563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020" y="2114876"/>
                        <a:ext cx="2745106"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355" name="Object 3"/>
          <p:cNvGraphicFramePr>
            <a:graphicFrameLocks noChangeAspect="1"/>
          </p:cNvGraphicFramePr>
          <p:nvPr>
            <p:extLst>
              <p:ext uri="{D42A27DB-BD31-4B8C-83A1-F6EECF244321}">
                <p14:modId xmlns:p14="http://schemas.microsoft.com/office/powerpoint/2010/main" val="383957309"/>
              </p:ext>
            </p:extLst>
          </p:nvPr>
        </p:nvGraphicFramePr>
        <p:xfrm>
          <a:off x="2065020" y="4703010"/>
          <a:ext cx="1697354" cy="569594"/>
        </p:xfrm>
        <a:graphic>
          <a:graphicData uri="http://schemas.openxmlformats.org/presentationml/2006/ole">
            <mc:AlternateContent xmlns:mc="http://schemas.openxmlformats.org/markup-compatibility/2006">
              <mc:Choice xmlns:v="urn:schemas-microsoft-com:vml" Requires="v">
                <p:oleObj spid="_x0000_s44039" name="Equation" r:id="rId5" imgW="495000" imgH="164880" progId="Equation.DSMT4">
                  <p:embed/>
                </p:oleObj>
              </mc:Choice>
              <mc:Fallback>
                <p:oleObj name="Equation" r:id="rId5" imgW="495000" imgH="164880" progId="Equation.DSMT4">
                  <p:embed/>
                  <p:pic>
                    <p:nvPicPr>
                      <p:cNvPr id="3563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020" y="4703010"/>
                        <a:ext cx="1697354" cy="569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Small Strain Finite Element Force</a:t>
            </a:r>
          </a:p>
        </p:txBody>
      </p:sp>
      <p:sp>
        <p:nvSpPr>
          <p:cNvPr id="3" name="Content Placeholder 2"/>
          <p:cNvSpPr>
            <a:spLocks noGrp="1"/>
          </p:cNvSpPr>
          <p:nvPr>
            <p:ph idx="1"/>
          </p:nvPr>
        </p:nvSpPr>
        <p:spPr/>
        <p:txBody>
          <a:bodyPr>
            <a:normAutofit fontScale="92500" lnSpcReduction="10000"/>
          </a:bodyPr>
          <a:lstStyle/>
          <a:p>
            <a:r>
              <a:rPr lang="en-US" dirty="0"/>
              <a:t>Only small strain elements with linear materials have been presented in the previous slides.</a:t>
            </a:r>
          </a:p>
          <a:p>
            <a:pPr lvl="1"/>
            <a:r>
              <a:rPr lang="en-US" dirty="0"/>
              <a:t>Accurate for small deformation.</a:t>
            </a:r>
          </a:p>
          <a:p>
            <a:pPr lvl="1"/>
            <a:r>
              <a:rPr lang="en-US" dirty="0"/>
              <a:t>Inaccurate if the element rotates relative to its reference frame.</a:t>
            </a:r>
          </a:p>
          <a:p>
            <a:pPr lvl="1"/>
            <a:r>
              <a:rPr lang="en-US" dirty="0"/>
              <a:t>The formulation presented is a very simple, very common formulation. </a:t>
            </a:r>
          </a:p>
          <a:p>
            <a:pPr lvl="1"/>
            <a:r>
              <a:rPr lang="en-US" dirty="0"/>
              <a:t>Called a “displacement-based” formulation.</a:t>
            </a:r>
          </a:p>
          <a:p>
            <a:pPr lvl="2"/>
            <a:r>
              <a:rPr lang="en-US" dirty="0"/>
              <a:t>“Displacement-based” means uses continuum mechanics without modification.</a:t>
            </a:r>
          </a:p>
          <a:p>
            <a:pPr lvl="2"/>
            <a:r>
              <a:rPr lang="en-US" dirty="0"/>
              <a:t>Many modified formulations exist that improve the element accuracy.</a:t>
            </a:r>
          </a:p>
          <a:p>
            <a:r>
              <a:rPr lang="en-US" dirty="0"/>
              <a:t>RecurDyn also contains large strain elements and nonlinear materials.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Adapting These Elements for MBD</a:t>
            </a:r>
          </a:p>
        </p:txBody>
      </p:sp>
      <p:sp>
        <p:nvSpPr>
          <p:cNvPr id="3" name="Content Placeholder 2"/>
          <p:cNvSpPr>
            <a:spLocks noGrp="1"/>
          </p:cNvSpPr>
          <p:nvPr>
            <p:ph idx="1"/>
          </p:nvPr>
        </p:nvSpPr>
        <p:spPr/>
        <p:txBody>
          <a:bodyPr>
            <a:normAutofit/>
          </a:bodyPr>
          <a:lstStyle/>
          <a:p>
            <a:r>
              <a:rPr lang="en-US" dirty="0"/>
              <a:t>Bodies in MBD formulations can translate and rotate freely.</a:t>
            </a:r>
          </a:p>
          <a:p>
            <a:pPr lvl="1"/>
            <a:r>
              <a:rPr lang="en-US" dirty="0"/>
              <a:t>Flexible bodies should be able to translate and rotate, too.</a:t>
            </a:r>
          </a:p>
          <a:p>
            <a:pPr lvl="1"/>
            <a:r>
              <a:rPr lang="en-US" dirty="0"/>
              <a:t>The common small-strain FE formulation is not capable of simulating element rotation.</a:t>
            </a:r>
          </a:p>
          <a:p>
            <a:pPr lvl="1"/>
            <a:r>
              <a:rPr lang="en-US" dirty="0"/>
              <a:t>To enable rotation, the formulation must be modified.</a:t>
            </a:r>
          </a:p>
          <a:p>
            <a:r>
              <a:rPr lang="en-US" dirty="0"/>
              <a:t>The small-strain formulation is usually modified to allow the reference frame to rotate.</a:t>
            </a:r>
          </a:p>
          <a:p>
            <a:pPr lvl="1"/>
            <a:r>
              <a:rPr lang="en-US" dirty="0"/>
              <a:t>FFlex and </a:t>
            </a:r>
            <a:r>
              <a:rPr lang="en-US" dirty="0" err="1"/>
              <a:t>RFlex</a:t>
            </a:r>
            <a:r>
              <a:rPr lang="en-US" dirty="0"/>
              <a:t> both use translating, rotating reference frames to enable small-strain elements to rotate.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Adapting These Elements for FFlex and </a:t>
            </a:r>
            <a:r>
              <a:rPr lang="en-US" dirty="0" err="1"/>
              <a:t>RFlex</a:t>
            </a:r>
            <a:endParaRPr lang="en-US" dirty="0"/>
          </a:p>
        </p:txBody>
      </p:sp>
      <p:sp>
        <p:nvSpPr>
          <p:cNvPr id="3" name="Content Placeholder 2"/>
          <p:cNvSpPr>
            <a:spLocks noGrp="1"/>
          </p:cNvSpPr>
          <p:nvPr>
            <p:ph idx="1"/>
          </p:nvPr>
        </p:nvSpPr>
        <p:spPr/>
        <p:txBody>
          <a:bodyPr>
            <a:normAutofit/>
          </a:bodyPr>
          <a:lstStyle/>
          <a:p>
            <a:r>
              <a:rPr lang="en-US" dirty="0"/>
              <a:t>FFlex and </a:t>
            </a:r>
            <a:r>
              <a:rPr lang="en-US" dirty="0" err="1"/>
              <a:t>RFlex</a:t>
            </a:r>
            <a:r>
              <a:rPr lang="en-US" dirty="0"/>
              <a:t> both use translating, rotating reference frames.</a:t>
            </a:r>
          </a:p>
          <a:p>
            <a:pPr lvl="1"/>
            <a:r>
              <a:rPr lang="en-US" dirty="0"/>
              <a:t>FFlex:</a:t>
            </a:r>
          </a:p>
          <a:p>
            <a:pPr lvl="2"/>
            <a:r>
              <a:rPr lang="en-US" dirty="0"/>
              <a:t>Every element has its own reference frame that moves and rotates with the element.</a:t>
            </a:r>
          </a:p>
          <a:p>
            <a:pPr lvl="1"/>
            <a:r>
              <a:rPr lang="en-US" dirty="0" err="1"/>
              <a:t>RFlex</a:t>
            </a:r>
            <a:endParaRPr lang="en-US" dirty="0"/>
          </a:p>
          <a:p>
            <a:pPr lvl="2"/>
            <a:r>
              <a:rPr lang="en-US" dirty="0"/>
              <a:t>A single translating, rotating reference frame is used for all elements in the body.</a:t>
            </a:r>
          </a:p>
          <a:p>
            <a:pPr lvl="2"/>
            <a:r>
              <a:rPr lang="en-US" dirty="0"/>
              <a:t>Because all elements have the same reference frame, vibration modes can be used to reduce the number of deformation degrees of freedom.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FFlex (Full Flex)</a:t>
            </a:r>
          </a:p>
        </p:txBody>
      </p:sp>
      <p:sp>
        <p:nvSpPr>
          <p:cNvPr id="3" name="Content Placeholder 2"/>
          <p:cNvSpPr>
            <a:spLocks noGrp="1"/>
          </p:cNvSpPr>
          <p:nvPr>
            <p:ph idx="1"/>
          </p:nvPr>
        </p:nvSpPr>
        <p:spPr/>
        <p:txBody>
          <a:bodyPr>
            <a:normAutofit lnSpcReduction="10000"/>
          </a:bodyPr>
          <a:lstStyle/>
          <a:p>
            <a:r>
              <a:rPr lang="en-US" dirty="0"/>
              <a:t>FFlex (Full Flex)</a:t>
            </a:r>
          </a:p>
          <a:p>
            <a:pPr lvl="1"/>
            <a:r>
              <a:rPr lang="en-US" dirty="0"/>
              <a:t>“Full” means “Full nodal degrees of freedom”.</a:t>
            </a:r>
          </a:p>
          <a:p>
            <a:pPr lvl="1"/>
            <a:r>
              <a:rPr lang="en-US" dirty="0"/>
              <a:t>Every node is free to move.</a:t>
            </a:r>
          </a:p>
          <a:p>
            <a:pPr lvl="1"/>
            <a:r>
              <a:rPr lang="en-US" dirty="0"/>
              <a:t>It is a general purpose flexible body.</a:t>
            </a:r>
          </a:p>
          <a:p>
            <a:pPr lvl="2"/>
            <a:r>
              <a:rPr lang="en-US" dirty="0"/>
              <a:t>Useful for almost every kind of model.</a:t>
            </a:r>
          </a:p>
          <a:p>
            <a:pPr lvl="3"/>
            <a:r>
              <a:rPr lang="en-US" dirty="0"/>
              <a:t>Complex contact</a:t>
            </a:r>
          </a:p>
          <a:p>
            <a:pPr lvl="3"/>
            <a:r>
              <a:rPr lang="en-US" dirty="0"/>
              <a:t>Stress concentrations</a:t>
            </a:r>
          </a:p>
          <a:p>
            <a:pPr lvl="3"/>
            <a:r>
              <a:rPr lang="en-US" dirty="0"/>
              <a:t>Nonlinear deformation (lots of deformation)</a:t>
            </a:r>
          </a:p>
          <a:p>
            <a:pPr lvl="3"/>
            <a:r>
              <a:rPr lang="en-US" dirty="0"/>
              <a:t>Nonlinear materials (rubber, plastic)</a:t>
            </a:r>
          </a:p>
          <a:p>
            <a:pPr lvl="1"/>
            <a:r>
              <a:rPr lang="en-US" dirty="0"/>
              <a:t>It is general finite elements</a:t>
            </a:r>
          </a:p>
          <a:p>
            <a:pPr lvl="2"/>
            <a:r>
              <a:rPr lang="en-US" dirty="0"/>
              <a:t>Modified for MBD</a:t>
            </a:r>
          </a:p>
          <a:p>
            <a:pPr lvl="3"/>
            <a:r>
              <a:rPr lang="en-US" dirty="0"/>
              <a:t>All elements can rotate.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Full Flex (FFlex)</a:t>
            </a:r>
          </a:p>
        </p:txBody>
      </p:sp>
      <p:sp>
        <p:nvSpPr>
          <p:cNvPr id="3" name="Content Placeholder 2"/>
          <p:cNvSpPr>
            <a:spLocks noGrp="1"/>
          </p:cNvSpPr>
          <p:nvPr>
            <p:ph idx="1"/>
          </p:nvPr>
        </p:nvSpPr>
        <p:spPr/>
        <p:txBody>
          <a:bodyPr/>
          <a:lstStyle/>
          <a:p>
            <a:r>
              <a:rPr lang="en-US" dirty="0"/>
              <a:t>FFlex is a general-purpose flexible body formulation.</a:t>
            </a:r>
          </a:p>
          <a:p>
            <a:pPr lvl="1"/>
            <a:r>
              <a:rPr lang="en-US" dirty="0"/>
              <a:t>The nodal coordinates of every element are the DOFs of the body.</a:t>
            </a:r>
          </a:p>
          <a:p>
            <a:pPr lvl="2"/>
            <a:r>
              <a:rPr lang="en-US" dirty="0"/>
              <a:t>(Unless the nodes are specifically constrained or frozen “boundary condition” elements)</a:t>
            </a:r>
          </a:p>
          <a:p>
            <a:pPr lvl="1"/>
            <a:r>
              <a:rPr lang="en-US" dirty="0"/>
              <a:t>Every element has its own reference frame to allow it to rotate and translate freely.</a:t>
            </a:r>
          </a:p>
          <a:p>
            <a:pPr lvl="1"/>
            <a:r>
              <a:rPr lang="en-US" dirty="0"/>
              <a:t>FFlex contains both small strain and large strain elements.</a:t>
            </a:r>
          </a:p>
          <a:p>
            <a:pPr lvl="2"/>
            <a:r>
              <a:rPr lang="en-US" dirty="0"/>
              <a:t>Only small-strain elements will be discussed here.</a:t>
            </a:r>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Co-Rotational Formulation</a:t>
            </a:r>
          </a:p>
        </p:txBody>
      </p:sp>
      <p:sp>
        <p:nvSpPr>
          <p:cNvPr id="3" name="Content Placeholder 2"/>
          <p:cNvSpPr>
            <a:spLocks noGrp="1"/>
          </p:cNvSpPr>
          <p:nvPr>
            <p:ph idx="1"/>
          </p:nvPr>
        </p:nvSpPr>
        <p:spPr/>
        <p:txBody>
          <a:bodyPr/>
          <a:lstStyle/>
          <a:p>
            <a:r>
              <a:rPr lang="en-US" dirty="0"/>
              <a:t>FFlex uses a formulation called a “co-rotational formulation”.</a:t>
            </a:r>
          </a:p>
          <a:p>
            <a:pPr lvl="1"/>
            <a:r>
              <a:rPr lang="en-US" dirty="0"/>
              <a:t>Every element has its own reference frame.</a:t>
            </a:r>
          </a:p>
          <a:p>
            <a:pPr lvl="1"/>
            <a:r>
              <a:rPr lang="en-US" dirty="0"/>
              <a:t>An FFlex element’s reference frame is found from its nodal coordinates.</a:t>
            </a:r>
          </a:p>
          <a:p>
            <a:pPr lvl="1"/>
            <a:r>
              <a:rPr lang="en-US" dirty="0"/>
              <a:t>This allows small-strain, constant stiffness matrices to rotate with the element.</a:t>
            </a:r>
          </a:p>
          <a:p>
            <a:pPr lvl="1"/>
            <a:r>
              <a:rPr lang="en-US" dirty="0"/>
              <a:t>The calculation of the reference frame is very inexpensive, so this has little affect on computational speed.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Co-Rotational Reference Frame</a:t>
            </a:r>
          </a:p>
        </p:txBody>
      </p:sp>
      <p:sp>
        <p:nvSpPr>
          <p:cNvPr id="3" name="Content Placeholder 2"/>
          <p:cNvSpPr>
            <a:spLocks noGrp="1"/>
          </p:cNvSpPr>
          <p:nvPr>
            <p:ph idx="1"/>
          </p:nvPr>
        </p:nvSpPr>
        <p:spPr/>
        <p:txBody>
          <a:bodyPr/>
          <a:lstStyle/>
          <a:p>
            <a:r>
              <a:rPr lang="en-US" dirty="0"/>
              <a:t>Reference frame example:</a:t>
            </a:r>
          </a:p>
        </p:txBody>
      </p:sp>
      <p:pic>
        <p:nvPicPr>
          <p:cNvPr id="5" name="Picture 4" descr="CoRot ref frame 0.png"/>
          <p:cNvPicPr>
            <a:picLocks noChangeAspect="1"/>
          </p:cNvPicPr>
          <p:nvPr/>
        </p:nvPicPr>
        <p:blipFill>
          <a:blip r:embed="rId2"/>
          <a:stretch>
            <a:fillRect/>
          </a:stretch>
        </p:blipFill>
        <p:spPr>
          <a:xfrm>
            <a:off x="1157915" y="2935798"/>
            <a:ext cx="2676023" cy="2386010"/>
          </a:xfrm>
          <a:prstGeom prst="rect">
            <a:avLst/>
          </a:prstGeom>
        </p:spPr>
      </p:pic>
      <p:pic>
        <p:nvPicPr>
          <p:cNvPr id="6" name="Picture 5" descr="CoRot ref frame 1.png"/>
          <p:cNvPicPr>
            <a:picLocks noChangeAspect="1"/>
          </p:cNvPicPr>
          <p:nvPr/>
        </p:nvPicPr>
        <p:blipFill>
          <a:blip r:embed="rId3"/>
          <a:stretch>
            <a:fillRect/>
          </a:stretch>
        </p:blipFill>
        <p:spPr>
          <a:xfrm>
            <a:off x="4671499" y="2833640"/>
            <a:ext cx="2939671" cy="2386012"/>
          </a:xfrm>
          <a:prstGeom prst="rect">
            <a:avLst/>
          </a:prstGeom>
        </p:spPr>
      </p:pic>
      <p:pic>
        <p:nvPicPr>
          <p:cNvPr id="7" name="Picture 6" descr="CoRot ref frame 2.png"/>
          <p:cNvPicPr>
            <a:picLocks noChangeAspect="1"/>
          </p:cNvPicPr>
          <p:nvPr/>
        </p:nvPicPr>
        <p:blipFill>
          <a:blip r:embed="rId4"/>
          <a:stretch>
            <a:fillRect/>
          </a:stretch>
        </p:blipFill>
        <p:spPr>
          <a:xfrm>
            <a:off x="8301583" y="3030758"/>
            <a:ext cx="2818392" cy="1898262"/>
          </a:xfrm>
          <a:prstGeom prst="rect">
            <a:avLst/>
          </a:prstGeom>
        </p:spPr>
      </p:pic>
      <p:sp>
        <p:nvSpPr>
          <p:cNvPr id="8" name="TextBox 7"/>
          <p:cNvSpPr txBox="1"/>
          <p:nvPr/>
        </p:nvSpPr>
        <p:spPr>
          <a:xfrm>
            <a:off x="2165130" y="2617796"/>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1</a:t>
            </a:r>
          </a:p>
        </p:txBody>
      </p:sp>
      <p:sp>
        <p:nvSpPr>
          <p:cNvPr id="9" name="TextBox 8"/>
          <p:cNvSpPr txBox="1"/>
          <p:nvPr/>
        </p:nvSpPr>
        <p:spPr>
          <a:xfrm>
            <a:off x="3758394" y="4242381"/>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3</a:t>
            </a:r>
          </a:p>
        </p:txBody>
      </p:sp>
      <p:sp>
        <p:nvSpPr>
          <p:cNvPr id="10" name="TextBox 9"/>
          <p:cNvSpPr txBox="1"/>
          <p:nvPr/>
        </p:nvSpPr>
        <p:spPr>
          <a:xfrm>
            <a:off x="879988" y="5239517"/>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2</a:t>
            </a:r>
          </a:p>
        </p:txBody>
      </p:sp>
      <p:sp>
        <p:nvSpPr>
          <p:cNvPr id="11" name="TextBox 10"/>
          <p:cNvSpPr txBox="1"/>
          <p:nvPr/>
        </p:nvSpPr>
        <p:spPr>
          <a:xfrm>
            <a:off x="5992548" y="2510680"/>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1</a:t>
            </a:r>
          </a:p>
        </p:txBody>
      </p:sp>
      <p:sp>
        <p:nvSpPr>
          <p:cNvPr id="12" name="TextBox 11"/>
          <p:cNvSpPr txBox="1"/>
          <p:nvPr/>
        </p:nvSpPr>
        <p:spPr>
          <a:xfrm>
            <a:off x="7585812" y="4135265"/>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3</a:t>
            </a:r>
          </a:p>
        </p:txBody>
      </p:sp>
      <p:sp>
        <p:nvSpPr>
          <p:cNvPr id="13" name="TextBox 12"/>
          <p:cNvSpPr txBox="1"/>
          <p:nvPr/>
        </p:nvSpPr>
        <p:spPr>
          <a:xfrm>
            <a:off x="4707406" y="5132402"/>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2</a:t>
            </a:r>
          </a:p>
        </p:txBody>
      </p:sp>
      <p:sp>
        <p:nvSpPr>
          <p:cNvPr id="14" name="TextBox 13"/>
          <p:cNvSpPr txBox="1"/>
          <p:nvPr/>
        </p:nvSpPr>
        <p:spPr>
          <a:xfrm>
            <a:off x="10086448" y="2764100"/>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1</a:t>
            </a:r>
            <a:r>
              <a:rPr lang="en-US" sz="1680" i="1" baseline="30000" dirty="0">
                <a:latin typeface="Times New Roman" pitchFamily="18" charset="0"/>
                <a:cs typeface="Times New Roman" pitchFamily="18" charset="0"/>
              </a:rPr>
              <a:t>e</a:t>
            </a:r>
          </a:p>
        </p:txBody>
      </p:sp>
      <p:sp>
        <p:nvSpPr>
          <p:cNvPr id="15" name="TextBox 14"/>
          <p:cNvSpPr txBox="1"/>
          <p:nvPr/>
        </p:nvSpPr>
        <p:spPr>
          <a:xfrm>
            <a:off x="10966480" y="4819760"/>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3</a:t>
            </a:r>
            <a:r>
              <a:rPr lang="en-US" sz="1680" i="1" baseline="30000" dirty="0">
                <a:latin typeface="Times New Roman" pitchFamily="18" charset="0"/>
                <a:cs typeface="Times New Roman" pitchFamily="18" charset="0"/>
              </a:rPr>
              <a:t>e</a:t>
            </a:r>
            <a:endParaRPr lang="en-US" sz="1680" baseline="30000" dirty="0">
              <a:latin typeface="Times New Roman" pitchFamily="18" charset="0"/>
              <a:cs typeface="Times New Roman" pitchFamily="18" charset="0"/>
            </a:endParaRPr>
          </a:p>
        </p:txBody>
      </p:sp>
      <p:sp>
        <p:nvSpPr>
          <p:cNvPr id="16" name="TextBox 15"/>
          <p:cNvSpPr txBox="1"/>
          <p:nvPr/>
        </p:nvSpPr>
        <p:spPr>
          <a:xfrm>
            <a:off x="8056723" y="4868533"/>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2</a:t>
            </a:r>
            <a:r>
              <a:rPr lang="en-US" sz="1680" i="1" baseline="30000" dirty="0">
                <a:latin typeface="Times New Roman" pitchFamily="18" charset="0"/>
                <a:cs typeface="Times New Roman" pitchFamily="18" charset="0"/>
              </a:rPr>
              <a:t>e</a:t>
            </a:r>
          </a:p>
        </p:txBody>
      </p:sp>
      <p:sp>
        <p:nvSpPr>
          <p:cNvPr id="17" name="TextBox 16"/>
          <p:cNvSpPr txBox="1"/>
          <p:nvPr/>
        </p:nvSpPr>
        <p:spPr>
          <a:xfrm>
            <a:off x="1393373" y="2147533"/>
            <a:ext cx="2411238" cy="518604"/>
          </a:xfrm>
          <a:prstGeom prst="rect">
            <a:avLst/>
          </a:prstGeom>
          <a:noFill/>
        </p:spPr>
        <p:txBody>
          <a:bodyPr wrap="none" rtlCol="0">
            <a:spAutoFit/>
          </a:bodyPr>
          <a:lstStyle/>
          <a:p>
            <a:r>
              <a:rPr lang="en-US" sz="2770" dirty="0"/>
              <a:t>Nodes at time </a:t>
            </a:r>
            <a:r>
              <a:rPr lang="en-US" sz="2770" i="1" dirty="0"/>
              <a:t>t</a:t>
            </a:r>
          </a:p>
        </p:txBody>
      </p:sp>
      <p:sp>
        <p:nvSpPr>
          <p:cNvPr id="18" name="TextBox 17"/>
          <p:cNvSpPr txBox="1"/>
          <p:nvPr/>
        </p:nvSpPr>
        <p:spPr>
          <a:xfrm>
            <a:off x="4929431" y="1919899"/>
            <a:ext cx="2399022" cy="1371145"/>
          </a:xfrm>
          <a:prstGeom prst="rect">
            <a:avLst/>
          </a:prstGeom>
          <a:noFill/>
        </p:spPr>
        <p:txBody>
          <a:bodyPr wrap="square" rtlCol="0">
            <a:spAutoFit/>
          </a:bodyPr>
          <a:lstStyle/>
          <a:p>
            <a:r>
              <a:rPr lang="en-US" sz="2770" dirty="0"/>
              <a:t>Identify element ref frame</a:t>
            </a:r>
            <a:endParaRPr lang="en-US" sz="2770" i="1" dirty="0"/>
          </a:p>
        </p:txBody>
      </p:sp>
      <p:sp>
        <p:nvSpPr>
          <p:cNvPr id="19" name="TextBox 18"/>
          <p:cNvSpPr txBox="1"/>
          <p:nvPr/>
        </p:nvSpPr>
        <p:spPr>
          <a:xfrm>
            <a:off x="8551364" y="2018495"/>
            <a:ext cx="2736839" cy="1371145"/>
          </a:xfrm>
          <a:prstGeom prst="rect">
            <a:avLst/>
          </a:prstGeom>
          <a:noFill/>
        </p:spPr>
        <p:txBody>
          <a:bodyPr wrap="square" rtlCol="0">
            <a:spAutoFit/>
          </a:bodyPr>
          <a:lstStyle/>
          <a:p>
            <a:r>
              <a:rPr lang="en-US" sz="2770" dirty="0"/>
              <a:t>Transform nodes into </a:t>
            </a:r>
            <a:r>
              <a:rPr lang="en-US" sz="2770" dirty="0" err="1"/>
              <a:t>elem</a:t>
            </a:r>
            <a:r>
              <a:rPr lang="en-US" sz="2770" dirty="0"/>
              <a:t> ref frame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Co-Rotational </a:t>
            </a:r>
          </a:p>
        </p:txBody>
      </p:sp>
      <p:sp>
        <p:nvSpPr>
          <p:cNvPr id="3" name="Content Placeholder 2"/>
          <p:cNvSpPr>
            <a:spLocks noGrp="1"/>
          </p:cNvSpPr>
          <p:nvPr>
            <p:ph idx="1"/>
          </p:nvPr>
        </p:nvSpPr>
        <p:spPr/>
        <p:txBody>
          <a:bodyPr/>
          <a:lstStyle/>
          <a:p>
            <a:r>
              <a:rPr lang="en-US" dirty="0"/>
              <a:t>To use a co-rotational frame</a:t>
            </a:r>
          </a:p>
          <a:p>
            <a:pPr lvl="1"/>
            <a:r>
              <a:rPr lang="en-US" dirty="0"/>
              <a:t>First, calculate the reference frame from the nodes.</a:t>
            </a:r>
          </a:p>
          <a:p>
            <a:endParaRPr lang="en-US" dirty="0"/>
          </a:p>
          <a:p>
            <a:endParaRPr lang="en-US" dirty="0"/>
          </a:p>
          <a:p>
            <a:endParaRPr lang="en-US" dirty="0"/>
          </a:p>
        </p:txBody>
      </p:sp>
      <p:graphicFrame>
        <p:nvGraphicFramePr>
          <p:cNvPr id="407553" name="Object 1"/>
          <p:cNvGraphicFramePr>
            <a:graphicFrameLocks noChangeAspect="1"/>
          </p:cNvGraphicFramePr>
          <p:nvPr>
            <p:extLst>
              <p:ext uri="{D42A27DB-BD31-4B8C-83A1-F6EECF244321}">
                <p14:modId xmlns:p14="http://schemas.microsoft.com/office/powerpoint/2010/main" val="3320224415"/>
              </p:ext>
            </p:extLst>
          </p:nvPr>
        </p:nvGraphicFramePr>
        <p:xfrm>
          <a:off x="2218703" y="2421615"/>
          <a:ext cx="2137410" cy="788670"/>
        </p:xfrm>
        <a:graphic>
          <a:graphicData uri="http://schemas.openxmlformats.org/presentationml/2006/ole">
            <mc:AlternateContent xmlns:mc="http://schemas.openxmlformats.org/markup-compatibility/2006">
              <mc:Choice xmlns:v="urn:schemas-microsoft-com:vml" Requires="v">
                <p:oleObj spid="_x0000_s45062" name="Equation" r:id="rId3" imgW="622080" imgH="228600" progId="Equation.DSMT4">
                  <p:embed/>
                </p:oleObj>
              </mc:Choice>
              <mc:Fallback>
                <p:oleObj name="Equation" r:id="rId3" imgW="622080" imgH="228600" progId="Equation.DSMT4">
                  <p:embed/>
                  <p:pic>
                    <p:nvPicPr>
                      <p:cNvPr id="40755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703" y="2421615"/>
                        <a:ext cx="213741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7554" name="Object 2"/>
          <p:cNvGraphicFramePr>
            <a:graphicFrameLocks noChangeAspect="1"/>
          </p:cNvGraphicFramePr>
          <p:nvPr>
            <p:extLst>
              <p:ext uri="{D42A27DB-BD31-4B8C-83A1-F6EECF244321}">
                <p14:modId xmlns:p14="http://schemas.microsoft.com/office/powerpoint/2010/main" val="3697002616"/>
              </p:ext>
            </p:extLst>
          </p:nvPr>
        </p:nvGraphicFramePr>
        <p:xfrm>
          <a:off x="2241750" y="3210285"/>
          <a:ext cx="1920240" cy="788670"/>
        </p:xfrm>
        <a:graphic>
          <a:graphicData uri="http://schemas.openxmlformats.org/presentationml/2006/ole">
            <mc:AlternateContent xmlns:mc="http://schemas.openxmlformats.org/markup-compatibility/2006">
              <mc:Choice xmlns:v="urn:schemas-microsoft-com:vml" Requires="v">
                <p:oleObj spid="_x0000_s45063" name="Equation" r:id="rId5" imgW="558720" imgH="228600" progId="Equation.DSMT4">
                  <p:embed/>
                </p:oleObj>
              </mc:Choice>
              <mc:Fallback>
                <p:oleObj name="Equation" r:id="rId5" imgW="558720" imgH="228600" progId="Equation.DSMT4">
                  <p:embed/>
                  <p:pic>
                    <p:nvPicPr>
                      <p:cNvPr id="40755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1750" y="3210285"/>
                        <a:ext cx="192024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CoRot ref frame 1.png"/>
          <p:cNvPicPr>
            <a:picLocks noChangeAspect="1"/>
          </p:cNvPicPr>
          <p:nvPr/>
        </p:nvPicPr>
        <p:blipFill>
          <a:blip r:embed="rId7"/>
          <a:stretch>
            <a:fillRect/>
          </a:stretch>
        </p:blipFill>
        <p:spPr>
          <a:xfrm>
            <a:off x="6113639" y="3225525"/>
            <a:ext cx="2939671" cy="2386012"/>
          </a:xfrm>
          <a:prstGeom prst="rect">
            <a:avLst/>
          </a:prstGeom>
        </p:spPr>
      </p:pic>
      <p:sp>
        <p:nvSpPr>
          <p:cNvPr id="8" name="TextBox 7"/>
          <p:cNvSpPr txBox="1"/>
          <p:nvPr/>
        </p:nvSpPr>
        <p:spPr>
          <a:xfrm>
            <a:off x="9027952" y="4527151"/>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3</a:t>
            </a:r>
          </a:p>
        </p:txBody>
      </p:sp>
      <p:sp>
        <p:nvSpPr>
          <p:cNvPr id="9" name="TextBox 8"/>
          <p:cNvSpPr txBox="1"/>
          <p:nvPr/>
        </p:nvSpPr>
        <p:spPr>
          <a:xfrm>
            <a:off x="6149545" y="5524287"/>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2</a:t>
            </a:r>
          </a:p>
        </p:txBody>
      </p:sp>
      <p:sp>
        <p:nvSpPr>
          <p:cNvPr id="10" name="TextBox 9"/>
          <p:cNvSpPr txBox="1"/>
          <p:nvPr/>
        </p:nvSpPr>
        <p:spPr>
          <a:xfrm>
            <a:off x="7617810" y="4194488"/>
            <a:ext cx="412292" cy="461665"/>
          </a:xfrm>
          <a:prstGeom prst="rect">
            <a:avLst/>
          </a:prstGeom>
          <a:noFill/>
        </p:spPr>
        <p:txBody>
          <a:bodyPr wrap="none" rtlCol="0">
            <a:spAutoFit/>
          </a:bodyPr>
          <a:lstStyle/>
          <a:p>
            <a:r>
              <a:rPr lang="en-US" sz="2400" b="1" dirty="0">
                <a:latin typeface="Times New Roman" pitchFamily="18" charset="0"/>
                <a:cs typeface="Times New Roman" pitchFamily="18" charset="0"/>
              </a:rPr>
              <a:t>r</a:t>
            </a:r>
            <a:r>
              <a:rPr lang="en-US" sz="2400" i="1" baseline="30000" dirty="0">
                <a:latin typeface="Times New Roman" pitchFamily="18" charset="0"/>
                <a:cs typeface="Times New Roman" pitchFamily="18" charset="0"/>
              </a:rPr>
              <a:t>e</a:t>
            </a:r>
          </a:p>
        </p:txBody>
      </p:sp>
      <p:sp>
        <p:nvSpPr>
          <p:cNvPr id="11" name="TextBox 10"/>
          <p:cNvSpPr txBox="1"/>
          <p:nvPr/>
        </p:nvSpPr>
        <p:spPr>
          <a:xfrm>
            <a:off x="5966666" y="4251964"/>
            <a:ext cx="498855" cy="461665"/>
          </a:xfrm>
          <a:prstGeom prst="rect">
            <a:avLst/>
          </a:prstGeom>
          <a:noFill/>
        </p:spPr>
        <p:txBody>
          <a:bodyPr wrap="none" rtlCol="0">
            <a:spAutoFit/>
          </a:bodyPr>
          <a:lstStyle/>
          <a:p>
            <a:r>
              <a:rPr lang="en-US" sz="2400" b="1" dirty="0" err="1">
                <a:latin typeface="Times New Roman" pitchFamily="18" charset="0"/>
                <a:cs typeface="Times New Roman" pitchFamily="18" charset="0"/>
              </a:rPr>
              <a:t>A</a:t>
            </a:r>
            <a:r>
              <a:rPr lang="en-US" sz="2400" i="1" baseline="30000" dirty="0" err="1">
                <a:latin typeface="Times New Roman" pitchFamily="18" charset="0"/>
                <a:cs typeface="Times New Roman" pitchFamily="18" charset="0"/>
              </a:rPr>
              <a:t>e</a:t>
            </a:r>
            <a:endParaRPr lang="en-US" sz="2400" i="1" baseline="30000" dirty="0">
              <a:latin typeface="Times New Roman" pitchFamily="18" charset="0"/>
              <a:cs typeface="Times New Roman" pitchFamily="18" charset="0"/>
            </a:endParaRPr>
          </a:p>
        </p:txBody>
      </p:sp>
      <p:sp>
        <p:nvSpPr>
          <p:cNvPr id="12" name="TextBox 11"/>
          <p:cNvSpPr txBox="1"/>
          <p:nvPr/>
        </p:nvSpPr>
        <p:spPr>
          <a:xfrm>
            <a:off x="7414031" y="2877752"/>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Co-Rotational </a:t>
            </a:r>
          </a:p>
        </p:txBody>
      </p:sp>
      <p:sp>
        <p:nvSpPr>
          <p:cNvPr id="3" name="Content Placeholder 2"/>
          <p:cNvSpPr>
            <a:spLocks noGrp="1"/>
          </p:cNvSpPr>
          <p:nvPr>
            <p:ph idx="1"/>
          </p:nvPr>
        </p:nvSpPr>
        <p:spPr/>
        <p:txBody>
          <a:bodyPr/>
          <a:lstStyle/>
          <a:p>
            <a:r>
              <a:rPr lang="en-US" dirty="0"/>
              <a:t>To use a co-rotational frame</a:t>
            </a:r>
          </a:p>
          <a:p>
            <a:pPr lvl="1"/>
            <a:r>
              <a:rPr lang="en-US" dirty="0"/>
              <a:t>Next, transform the nodes into element local coordinates</a:t>
            </a:r>
          </a:p>
          <a:p>
            <a:pPr lvl="1"/>
            <a:endParaRPr lang="en-US" dirty="0"/>
          </a:p>
          <a:p>
            <a:pPr lvl="1"/>
            <a:endParaRPr lang="en-US" dirty="0"/>
          </a:p>
          <a:p>
            <a:pPr lvl="1"/>
            <a:endParaRPr lang="en-US" dirty="0"/>
          </a:p>
          <a:p>
            <a:pPr lvl="1"/>
            <a:r>
              <a:rPr lang="en-US" dirty="0"/>
              <a:t>Calculate displacements</a:t>
            </a:r>
          </a:p>
        </p:txBody>
      </p:sp>
      <p:graphicFrame>
        <p:nvGraphicFramePr>
          <p:cNvPr id="407553" name="Object 1"/>
          <p:cNvGraphicFramePr>
            <a:graphicFrameLocks noChangeAspect="1"/>
          </p:cNvGraphicFramePr>
          <p:nvPr>
            <p:extLst>
              <p:ext uri="{D42A27DB-BD31-4B8C-83A1-F6EECF244321}">
                <p14:modId xmlns:p14="http://schemas.microsoft.com/office/powerpoint/2010/main" val="950515506"/>
              </p:ext>
            </p:extLst>
          </p:nvPr>
        </p:nvGraphicFramePr>
        <p:xfrm>
          <a:off x="1949010" y="2452854"/>
          <a:ext cx="2922270" cy="832486"/>
        </p:xfrm>
        <a:graphic>
          <a:graphicData uri="http://schemas.openxmlformats.org/presentationml/2006/ole">
            <mc:AlternateContent xmlns:mc="http://schemas.openxmlformats.org/markup-compatibility/2006">
              <mc:Choice xmlns:v="urn:schemas-microsoft-com:vml" Requires="v">
                <p:oleObj spid="_x0000_s46086" name="Equation" r:id="rId3" imgW="850680" imgH="241200" progId="Equation.DSMT4">
                  <p:embed/>
                </p:oleObj>
              </mc:Choice>
              <mc:Fallback>
                <p:oleObj name="Equation" r:id="rId3" imgW="850680" imgH="241200" progId="Equation.DSMT4">
                  <p:embed/>
                  <p:pic>
                    <p:nvPicPr>
                      <p:cNvPr id="40755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010" y="2452854"/>
                        <a:ext cx="2922270" cy="832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47" name="Object 3"/>
          <p:cNvGraphicFramePr>
            <a:graphicFrameLocks noChangeAspect="1"/>
          </p:cNvGraphicFramePr>
          <p:nvPr/>
        </p:nvGraphicFramePr>
        <p:xfrm>
          <a:off x="1920458" y="4015033"/>
          <a:ext cx="2223136" cy="701040"/>
        </p:xfrm>
        <a:graphic>
          <a:graphicData uri="http://schemas.openxmlformats.org/presentationml/2006/ole">
            <mc:AlternateContent xmlns:mc="http://schemas.openxmlformats.org/markup-compatibility/2006">
              <mc:Choice xmlns:v="urn:schemas-microsoft-com:vml" Requires="v">
                <p:oleObj spid="_x0000_s46087" name="Equation" r:id="rId5" imgW="647640" imgH="203040" progId="Equation.DSMT4">
                  <p:embed/>
                </p:oleObj>
              </mc:Choice>
              <mc:Fallback>
                <p:oleObj name="Equation" r:id="rId5" imgW="647640" imgH="203040" progId="Equation.DSMT4">
                  <p:embed/>
                  <p:pic>
                    <p:nvPicPr>
                      <p:cNvPr id="4413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458" y="4015033"/>
                        <a:ext cx="2223136"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descr="CoRot ref frame 2.png"/>
          <p:cNvPicPr>
            <a:picLocks noChangeAspect="1"/>
          </p:cNvPicPr>
          <p:nvPr/>
        </p:nvPicPr>
        <p:blipFill>
          <a:blip r:embed="rId7" cstate="print"/>
          <a:stretch>
            <a:fillRect/>
          </a:stretch>
        </p:blipFill>
        <p:spPr>
          <a:xfrm>
            <a:off x="8716981" y="2707048"/>
            <a:ext cx="2246239" cy="1512902"/>
          </a:xfrm>
          <a:prstGeom prst="rect">
            <a:avLst/>
          </a:prstGeom>
        </p:spPr>
      </p:pic>
      <p:pic>
        <p:nvPicPr>
          <p:cNvPr id="7" name="Picture 6" descr="CoRot ref frame 1.png"/>
          <p:cNvPicPr>
            <a:picLocks noChangeAspect="1"/>
          </p:cNvPicPr>
          <p:nvPr/>
        </p:nvPicPr>
        <p:blipFill>
          <a:blip r:embed="rId8" cstate="print"/>
          <a:stretch>
            <a:fillRect/>
          </a:stretch>
        </p:blipFill>
        <p:spPr>
          <a:xfrm>
            <a:off x="6035262" y="2547266"/>
            <a:ext cx="2216110" cy="1798726"/>
          </a:xfrm>
          <a:prstGeom prst="rect">
            <a:avLst/>
          </a:prstGeom>
        </p:spPr>
      </p:pic>
      <p:sp>
        <p:nvSpPr>
          <p:cNvPr id="9" name="TextBox 8"/>
          <p:cNvSpPr txBox="1"/>
          <p:nvPr/>
        </p:nvSpPr>
        <p:spPr>
          <a:xfrm>
            <a:off x="6940912" y="2146472"/>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1</a:t>
            </a:r>
          </a:p>
        </p:txBody>
      </p:sp>
      <p:sp>
        <p:nvSpPr>
          <p:cNvPr id="10" name="TextBox 9"/>
          <p:cNvSpPr txBox="1"/>
          <p:nvPr/>
        </p:nvSpPr>
        <p:spPr>
          <a:xfrm>
            <a:off x="8228505" y="3496737"/>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3</a:t>
            </a:r>
          </a:p>
        </p:txBody>
      </p:sp>
      <p:sp>
        <p:nvSpPr>
          <p:cNvPr id="11" name="TextBox 10"/>
          <p:cNvSpPr txBox="1"/>
          <p:nvPr/>
        </p:nvSpPr>
        <p:spPr>
          <a:xfrm>
            <a:off x="6071169" y="4258743"/>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2</a:t>
            </a:r>
          </a:p>
        </p:txBody>
      </p:sp>
      <p:sp>
        <p:nvSpPr>
          <p:cNvPr id="12" name="TextBox 11"/>
          <p:cNvSpPr txBox="1"/>
          <p:nvPr/>
        </p:nvSpPr>
        <p:spPr>
          <a:xfrm>
            <a:off x="10015908" y="2376377"/>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1</a:t>
            </a:r>
            <a:r>
              <a:rPr lang="en-US" sz="1680" i="1" baseline="30000" dirty="0">
                <a:latin typeface="Times New Roman" pitchFamily="18" charset="0"/>
                <a:cs typeface="Times New Roman" pitchFamily="18" charset="0"/>
              </a:rPr>
              <a:t>e</a:t>
            </a:r>
          </a:p>
        </p:txBody>
      </p:sp>
      <p:sp>
        <p:nvSpPr>
          <p:cNvPr id="13" name="TextBox 12"/>
          <p:cNvSpPr txBox="1"/>
          <p:nvPr/>
        </p:nvSpPr>
        <p:spPr>
          <a:xfrm>
            <a:off x="10911616" y="4102853"/>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3</a:t>
            </a:r>
            <a:r>
              <a:rPr lang="en-US" sz="1680" i="1" baseline="30000" dirty="0">
                <a:latin typeface="Times New Roman" pitchFamily="18" charset="0"/>
                <a:cs typeface="Times New Roman" pitchFamily="18" charset="0"/>
              </a:rPr>
              <a:t>e</a:t>
            </a:r>
            <a:endParaRPr lang="en-US" sz="1680" baseline="30000" dirty="0">
              <a:latin typeface="Times New Roman" pitchFamily="18" charset="0"/>
              <a:cs typeface="Times New Roman" pitchFamily="18" charset="0"/>
            </a:endParaRPr>
          </a:p>
        </p:txBody>
      </p:sp>
      <p:sp>
        <p:nvSpPr>
          <p:cNvPr id="14" name="TextBox 13"/>
          <p:cNvSpPr txBox="1"/>
          <p:nvPr/>
        </p:nvSpPr>
        <p:spPr>
          <a:xfrm>
            <a:off x="8472121" y="4159463"/>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2</a:t>
            </a:r>
            <a:r>
              <a:rPr lang="en-US" sz="1680" i="1" baseline="30000" dirty="0">
                <a:latin typeface="Times New Roman" pitchFamily="18" charset="0"/>
                <a:cs typeface="Times New Roman" pitchFamily="18" charset="0"/>
              </a:rPr>
              <a:t>e</a:t>
            </a:r>
          </a:p>
        </p:txBody>
      </p:sp>
      <p:pic>
        <p:nvPicPr>
          <p:cNvPr id="16" name="Picture 15" descr="CoRot ref frame disp.png"/>
          <p:cNvPicPr>
            <a:picLocks noChangeAspect="1"/>
          </p:cNvPicPr>
          <p:nvPr/>
        </p:nvPicPr>
        <p:blipFill>
          <a:blip r:embed="rId9" cstate="print"/>
          <a:stretch>
            <a:fillRect/>
          </a:stretch>
        </p:blipFill>
        <p:spPr>
          <a:xfrm>
            <a:off x="6331132" y="4659966"/>
            <a:ext cx="2562932" cy="1696493"/>
          </a:xfrm>
          <a:prstGeom prst="rect">
            <a:avLst/>
          </a:prstGeom>
        </p:spPr>
      </p:pic>
      <p:sp>
        <p:nvSpPr>
          <p:cNvPr id="21" name="TextBox 20"/>
          <p:cNvSpPr txBox="1"/>
          <p:nvPr/>
        </p:nvSpPr>
        <p:spPr>
          <a:xfrm>
            <a:off x="10198788" y="2559257"/>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1</a:t>
            </a:r>
            <a:r>
              <a:rPr lang="en-US" sz="1680" i="1" baseline="30000" dirty="0">
                <a:latin typeface="Times New Roman" pitchFamily="18" charset="0"/>
                <a:cs typeface="Times New Roman" pitchFamily="18" charset="0"/>
              </a:rPr>
              <a:t>e</a:t>
            </a:r>
          </a:p>
        </p:txBody>
      </p:sp>
      <p:sp>
        <p:nvSpPr>
          <p:cNvPr id="22" name="TextBox 21"/>
          <p:cNvSpPr txBox="1"/>
          <p:nvPr/>
        </p:nvSpPr>
        <p:spPr>
          <a:xfrm>
            <a:off x="11094496" y="4285733"/>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3</a:t>
            </a:r>
            <a:r>
              <a:rPr lang="en-US" sz="1680" i="1" baseline="30000" dirty="0">
                <a:latin typeface="Times New Roman" pitchFamily="18" charset="0"/>
                <a:cs typeface="Times New Roman" pitchFamily="18" charset="0"/>
              </a:rPr>
              <a:t>e</a:t>
            </a:r>
            <a:endParaRPr lang="en-US" sz="1680" baseline="30000" dirty="0">
              <a:latin typeface="Times New Roman" pitchFamily="18" charset="0"/>
              <a:cs typeface="Times New Roman" pitchFamily="18" charset="0"/>
            </a:endParaRPr>
          </a:p>
        </p:txBody>
      </p:sp>
      <p:sp>
        <p:nvSpPr>
          <p:cNvPr id="23" name="TextBox 22"/>
          <p:cNvSpPr txBox="1"/>
          <p:nvPr/>
        </p:nvSpPr>
        <p:spPr>
          <a:xfrm>
            <a:off x="8655001" y="4342343"/>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2</a:t>
            </a:r>
            <a:r>
              <a:rPr lang="en-US" sz="1680" i="1" baseline="30000" dirty="0">
                <a:latin typeface="Times New Roman" pitchFamily="18" charset="0"/>
                <a:cs typeface="Times New Roman" pitchFamily="18" charset="0"/>
              </a:rPr>
              <a:t>e</a:t>
            </a:r>
          </a:p>
        </p:txBody>
      </p:sp>
      <p:sp>
        <p:nvSpPr>
          <p:cNvPr id="24" name="TextBox 23"/>
          <p:cNvSpPr txBox="1"/>
          <p:nvPr/>
        </p:nvSpPr>
        <p:spPr>
          <a:xfrm>
            <a:off x="7549642" y="4334254"/>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d</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1</a:t>
            </a:r>
            <a:r>
              <a:rPr lang="en-US" sz="1680" i="1" baseline="30000" dirty="0">
                <a:latin typeface="Times New Roman" pitchFamily="18" charset="0"/>
                <a:cs typeface="Times New Roman" pitchFamily="18" charset="0"/>
              </a:rPr>
              <a:t>e</a:t>
            </a:r>
          </a:p>
        </p:txBody>
      </p:sp>
      <p:sp>
        <p:nvSpPr>
          <p:cNvPr id="25" name="TextBox 24"/>
          <p:cNvSpPr txBox="1"/>
          <p:nvPr/>
        </p:nvSpPr>
        <p:spPr>
          <a:xfrm>
            <a:off x="8500213" y="6292816"/>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d</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3</a:t>
            </a:r>
            <a:r>
              <a:rPr lang="en-US" sz="1680" i="1" baseline="30000" dirty="0">
                <a:latin typeface="Times New Roman" pitchFamily="18" charset="0"/>
                <a:cs typeface="Times New Roman" pitchFamily="18" charset="0"/>
              </a:rPr>
              <a:t>e</a:t>
            </a:r>
            <a:endParaRPr lang="en-US" sz="1680" baseline="30000" dirty="0">
              <a:latin typeface="Times New Roman" pitchFamily="18" charset="0"/>
              <a:cs typeface="Times New Roman" pitchFamily="18" charset="0"/>
            </a:endParaRPr>
          </a:p>
        </p:txBody>
      </p:sp>
      <p:sp>
        <p:nvSpPr>
          <p:cNvPr id="26" name="TextBox 25"/>
          <p:cNvSpPr txBox="1"/>
          <p:nvPr/>
        </p:nvSpPr>
        <p:spPr>
          <a:xfrm>
            <a:off x="6060719" y="6292816"/>
            <a:ext cx="487634" cy="350865"/>
          </a:xfrm>
          <a:prstGeom prst="rect">
            <a:avLst/>
          </a:prstGeom>
          <a:noFill/>
        </p:spPr>
        <p:txBody>
          <a:bodyPr wrap="none" rtlCol="0">
            <a:spAutoFit/>
          </a:bodyPr>
          <a:lstStyle/>
          <a:p>
            <a:r>
              <a:rPr lang="en-US" sz="1680" b="1" dirty="0">
                <a:latin typeface="Times New Roman" pitchFamily="18" charset="0"/>
                <a:cs typeface="Times New Roman" pitchFamily="18" charset="0"/>
              </a:rPr>
              <a:t>d</a:t>
            </a:r>
            <a:r>
              <a:rPr lang="en-US" sz="1680" dirty="0">
                <a:latin typeface="Times New Roman" pitchFamily="18" charset="0"/>
                <a:cs typeface="Times New Roman" pitchFamily="18" charset="0"/>
              </a:rPr>
              <a:t>ʹ</a:t>
            </a:r>
            <a:r>
              <a:rPr lang="en-US" sz="1680" baseline="-25000" dirty="0">
                <a:latin typeface="Times New Roman" pitchFamily="18" charset="0"/>
                <a:cs typeface="Times New Roman" pitchFamily="18" charset="0"/>
              </a:rPr>
              <a:t>2</a:t>
            </a:r>
            <a:r>
              <a:rPr lang="en-US" sz="1680" i="1" baseline="30000" dirty="0">
                <a:latin typeface="Times New Roman" pitchFamily="18" charset="0"/>
                <a:cs typeface="Times New Roman" pitchFamily="18" charset="0"/>
              </a:rPr>
              <a:t>e</a:t>
            </a:r>
          </a:p>
        </p:txBody>
      </p:sp>
      <p:sp>
        <p:nvSpPr>
          <p:cNvPr id="27" name="TextBox 26"/>
          <p:cNvSpPr txBox="1"/>
          <p:nvPr/>
        </p:nvSpPr>
        <p:spPr>
          <a:xfrm>
            <a:off x="7218088" y="3242451"/>
            <a:ext cx="344966" cy="350865"/>
          </a:xfrm>
          <a:prstGeom prst="rect">
            <a:avLst/>
          </a:prstGeom>
          <a:noFill/>
        </p:spPr>
        <p:txBody>
          <a:bodyPr wrap="none" rtlCol="0">
            <a:spAutoFit/>
          </a:bodyPr>
          <a:lstStyle/>
          <a:p>
            <a:r>
              <a:rPr lang="en-US" sz="1680" b="1" dirty="0">
                <a:latin typeface="Times New Roman" pitchFamily="18" charset="0"/>
                <a:cs typeface="Times New Roman" pitchFamily="18" charset="0"/>
              </a:rPr>
              <a:t>r</a:t>
            </a:r>
            <a:r>
              <a:rPr lang="en-US" sz="1680" i="1" baseline="30000" dirty="0">
                <a:latin typeface="Times New Roman" pitchFamily="18" charset="0"/>
                <a:cs typeface="Times New Roman" pitchFamily="18" charset="0"/>
              </a:rPr>
              <a:t>e</a:t>
            </a:r>
          </a:p>
        </p:txBody>
      </p:sp>
      <p:sp>
        <p:nvSpPr>
          <p:cNvPr id="28" name="TextBox 27"/>
          <p:cNvSpPr txBox="1"/>
          <p:nvPr/>
        </p:nvSpPr>
        <p:spPr>
          <a:xfrm>
            <a:off x="6052881" y="3707488"/>
            <a:ext cx="404278" cy="350865"/>
          </a:xfrm>
          <a:prstGeom prst="rect">
            <a:avLst/>
          </a:prstGeom>
          <a:noFill/>
        </p:spPr>
        <p:txBody>
          <a:bodyPr wrap="none" rtlCol="0">
            <a:spAutoFit/>
          </a:bodyPr>
          <a:lstStyle/>
          <a:p>
            <a:r>
              <a:rPr lang="en-US" sz="1680" b="1" dirty="0" err="1">
                <a:latin typeface="Times New Roman" pitchFamily="18" charset="0"/>
                <a:cs typeface="Times New Roman" pitchFamily="18" charset="0"/>
              </a:rPr>
              <a:t>A</a:t>
            </a:r>
            <a:r>
              <a:rPr lang="en-US" sz="1680" i="1" baseline="30000" dirty="0" err="1">
                <a:latin typeface="Times New Roman" pitchFamily="18" charset="0"/>
                <a:cs typeface="Times New Roman" pitchFamily="18" charset="0"/>
              </a:rPr>
              <a:t>e</a:t>
            </a:r>
            <a:endParaRPr lang="en-US" sz="1680" i="1" baseline="300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Co-Rotational </a:t>
            </a:r>
          </a:p>
        </p:txBody>
      </p:sp>
      <p:sp>
        <p:nvSpPr>
          <p:cNvPr id="3" name="Content Placeholder 2"/>
          <p:cNvSpPr>
            <a:spLocks noGrp="1"/>
          </p:cNvSpPr>
          <p:nvPr>
            <p:ph idx="1"/>
          </p:nvPr>
        </p:nvSpPr>
        <p:spPr/>
        <p:txBody>
          <a:bodyPr/>
          <a:lstStyle/>
          <a:p>
            <a:r>
              <a:rPr lang="en-US" dirty="0"/>
              <a:t>To use a co-rotational frame</a:t>
            </a:r>
          </a:p>
          <a:p>
            <a:pPr lvl="1"/>
            <a:r>
              <a:rPr lang="en-US" dirty="0"/>
              <a:t>Force is computed relative to the element reference frame</a:t>
            </a:r>
          </a:p>
          <a:p>
            <a:pPr lvl="1"/>
            <a:endParaRPr lang="en-US" dirty="0"/>
          </a:p>
          <a:p>
            <a:pPr lvl="1"/>
            <a:endParaRPr lang="en-US" dirty="0"/>
          </a:p>
          <a:p>
            <a:pPr lvl="1"/>
            <a:r>
              <a:rPr lang="en-US" dirty="0"/>
              <a:t>And it is transformed back to the global coordinates to be added to the system nodal forces.</a:t>
            </a:r>
          </a:p>
        </p:txBody>
      </p:sp>
      <p:graphicFrame>
        <p:nvGraphicFramePr>
          <p:cNvPr id="407553" name="Object 1"/>
          <p:cNvGraphicFramePr>
            <a:graphicFrameLocks noChangeAspect="1"/>
          </p:cNvGraphicFramePr>
          <p:nvPr/>
        </p:nvGraphicFramePr>
        <p:xfrm>
          <a:off x="1843224" y="2370909"/>
          <a:ext cx="1918334" cy="569596"/>
        </p:xfrm>
        <a:graphic>
          <a:graphicData uri="http://schemas.openxmlformats.org/presentationml/2006/ole">
            <mc:AlternateContent xmlns:mc="http://schemas.openxmlformats.org/markup-compatibility/2006">
              <mc:Choice xmlns:v="urn:schemas-microsoft-com:vml" Requires="v">
                <p:oleObj spid="_x0000_s47110" name="Equation" r:id="rId3" imgW="558720" imgH="164880" progId="Equation.DSMT4">
                  <p:embed/>
                </p:oleObj>
              </mc:Choice>
              <mc:Fallback>
                <p:oleObj name="Equation" r:id="rId3" imgW="558720" imgH="164880" progId="Equation.DSMT4">
                  <p:embed/>
                  <p:pic>
                    <p:nvPicPr>
                      <p:cNvPr id="40755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224" y="2370909"/>
                        <a:ext cx="1918334" cy="56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2371" name="Object 3"/>
          <p:cNvGraphicFramePr>
            <a:graphicFrameLocks noChangeAspect="1"/>
          </p:cNvGraphicFramePr>
          <p:nvPr/>
        </p:nvGraphicFramePr>
        <p:xfrm>
          <a:off x="1913765" y="4383842"/>
          <a:ext cx="1657350" cy="657224"/>
        </p:xfrm>
        <a:graphic>
          <a:graphicData uri="http://schemas.openxmlformats.org/presentationml/2006/ole">
            <mc:AlternateContent xmlns:mc="http://schemas.openxmlformats.org/markup-compatibility/2006">
              <mc:Choice xmlns:v="urn:schemas-microsoft-com:vml" Requires="v">
                <p:oleObj spid="_x0000_s47111" name="Equation" r:id="rId5" imgW="482400" imgH="190440" progId="Equation.DSMT4">
                  <p:embed/>
                </p:oleObj>
              </mc:Choice>
              <mc:Fallback>
                <p:oleObj name="Equation" r:id="rId5" imgW="482400" imgH="190440" progId="Equation.DSMT4">
                  <p:embed/>
                  <p:pic>
                    <p:nvPicPr>
                      <p:cNvPr id="4423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3765" y="4383842"/>
                        <a:ext cx="165735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Co-Rotational Stress and Strain Recovery</a:t>
            </a:r>
          </a:p>
        </p:txBody>
      </p:sp>
      <p:sp>
        <p:nvSpPr>
          <p:cNvPr id="3" name="Content Placeholder 2"/>
          <p:cNvSpPr>
            <a:spLocks noGrp="1"/>
          </p:cNvSpPr>
          <p:nvPr>
            <p:ph idx="1"/>
          </p:nvPr>
        </p:nvSpPr>
        <p:spPr/>
        <p:txBody>
          <a:bodyPr/>
          <a:lstStyle/>
          <a:p>
            <a:r>
              <a:rPr lang="en-US" dirty="0"/>
              <a:t>Stress and strain recovery</a:t>
            </a:r>
          </a:p>
          <a:p>
            <a:pPr lvl="1"/>
            <a:r>
              <a:rPr lang="en-US" dirty="0"/>
              <a:t>Similarly, when computing stresses and strains for user output</a:t>
            </a:r>
          </a:p>
          <a:p>
            <a:pPr lvl="2"/>
            <a:r>
              <a:rPr lang="en-US" dirty="0"/>
              <a:t>The stresses and strains are calculated in the element reference frame</a:t>
            </a:r>
          </a:p>
          <a:p>
            <a:pPr lvl="2"/>
            <a:endParaRPr lang="en-US" dirty="0"/>
          </a:p>
          <a:p>
            <a:pPr lvl="2"/>
            <a:endParaRPr lang="en-US" dirty="0"/>
          </a:p>
          <a:p>
            <a:pPr lvl="2"/>
            <a:endParaRPr lang="en-US" dirty="0"/>
          </a:p>
          <a:p>
            <a:pPr lvl="2"/>
            <a:endParaRPr lang="en-US" dirty="0"/>
          </a:p>
          <a:p>
            <a:pPr lvl="2"/>
            <a:r>
              <a:rPr lang="en-US" dirty="0"/>
              <a:t>Then they are transformed back into global coordinates.</a:t>
            </a:r>
          </a:p>
        </p:txBody>
      </p:sp>
      <p:graphicFrame>
        <p:nvGraphicFramePr>
          <p:cNvPr id="403457" name="Object 1"/>
          <p:cNvGraphicFramePr>
            <a:graphicFrameLocks noChangeAspect="1"/>
          </p:cNvGraphicFramePr>
          <p:nvPr/>
        </p:nvGraphicFramePr>
        <p:xfrm>
          <a:off x="2510682" y="5086460"/>
          <a:ext cx="2310766" cy="1314450"/>
        </p:xfrm>
        <a:graphic>
          <a:graphicData uri="http://schemas.openxmlformats.org/presentationml/2006/ole">
            <mc:AlternateContent xmlns:mc="http://schemas.openxmlformats.org/markup-compatibility/2006">
              <mc:Choice xmlns:v="urn:schemas-microsoft-com:vml" Requires="v">
                <p:oleObj spid="_x0000_s48134" name="Equation" r:id="rId3" imgW="672840" imgH="380880" progId="Equation.DSMT4">
                  <p:embed/>
                </p:oleObj>
              </mc:Choice>
              <mc:Fallback>
                <p:oleObj name="Equation" r:id="rId3" imgW="672840" imgH="380880" progId="Equation.DSMT4">
                  <p:embed/>
                  <p:pic>
                    <p:nvPicPr>
                      <p:cNvPr id="40345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682" y="5086460"/>
                        <a:ext cx="2310766"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3459" name="Object 3"/>
          <p:cNvGraphicFramePr>
            <a:graphicFrameLocks noChangeAspect="1"/>
          </p:cNvGraphicFramePr>
          <p:nvPr/>
        </p:nvGraphicFramePr>
        <p:xfrm>
          <a:off x="2506491" y="3164641"/>
          <a:ext cx="1743074" cy="1226820"/>
        </p:xfrm>
        <a:graphic>
          <a:graphicData uri="http://schemas.openxmlformats.org/presentationml/2006/ole">
            <mc:AlternateContent xmlns:mc="http://schemas.openxmlformats.org/markup-compatibility/2006">
              <mc:Choice xmlns:v="urn:schemas-microsoft-com:vml" Requires="v">
                <p:oleObj spid="_x0000_s48135" name="Equation" r:id="rId5" imgW="507960" imgH="355320" progId="Equation.DSMT4">
                  <p:embed/>
                </p:oleObj>
              </mc:Choice>
              <mc:Fallback>
                <p:oleObj name="Equation" r:id="rId5" imgW="507960" imgH="355320" progId="Equation.DSMT4">
                  <p:embed/>
                  <p:pic>
                    <p:nvPicPr>
                      <p:cNvPr id="40345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6491" y="3164641"/>
                        <a:ext cx="1743074" cy="1226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Reduced Flex</a:t>
            </a:r>
          </a:p>
        </p:txBody>
      </p:sp>
      <p:sp>
        <p:nvSpPr>
          <p:cNvPr id="3" name="Content Placeholder 2"/>
          <p:cNvSpPr>
            <a:spLocks noGrp="1"/>
          </p:cNvSpPr>
          <p:nvPr>
            <p:ph idx="1"/>
          </p:nvPr>
        </p:nvSpPr>
        <p:spPr/>
        <p:txBody>
          <a:bodyPr>
            <a:normAutofit/>
          </a:bodyPr>
          <a:lstStyle/>
          <a:p>
            <a:r>
              <a:rPr lang="en-US" dirty="0"/>
              <a:t>Reduced Flex (</a:t>
            </a:r>
            <a:r>
              <a:rPr lang="en-US" dirty="0" err="1"/>
              <a:t>RFlex</a:t>
            </a:r>
            <a:r>
              <a:rPr lang="en-US" dirty="0"/>
              <a:t>) has 2 main components:</a:t>
            </a:r>
          </a:p>
          <a:p>
            <a:pPr lvl="1"/>
            <a:r>
              <a:rPr lang="en-US" dirty="0"/>
              <a:t>A single reference frame for all elements in a body that translates and rotates freely.</a:t>
            </a:r>
          </a:p>
          <a:p>
            <a:pPr lvl="1"/>
            <a:r>
              <a:rPr lang="en-US" dirty="0"/>
              <a:t>Modal reduction</a:t>
            </a:r>
          </a:p>
          <a:p>
            <a:pPr lvl="2"/>
            <a:r>
              <a:rPr lang="en-US" dirty="0"/>
              <a:t>Deformation is represented using vibration mode shapes.</a:t>
            </a:r>
          </a:p>
          <a:p>
            <a:pPr lvl="2"/>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Reference Frame</a:t>
            </a:r>
          </a:p>
        </p:txBody>
      </p:sp>
      <p:sp>
        <p:nvSpPr>
          <p:cNvPr id="3" name="Content Placeholder 2"/>
          <p:cNvSpPr>
            <a:spLocks noGrp="1"/>
          </p:cNvSpPr>
          <p:nvPr>
            <p:ph idx="1"/>
          </p:nvPr>
        </p:nvSpPr>
        <p:spPr/>
        <p:txBody>
          <a:bodyPr>
            <a:normAutofit/>
          </a:bodyPr>
          <a:lstStyle/>
          <a:p>
            <a:r>
              <a:rPr lang="en-US" dirty="0"/>
              <a:t>The body reference frame has 6 DOFs, like a rigid body.</a:t>
            </a:r>
          </a:p>
          <a:p>
            <a:pPr lvl="1"/>
            <a:r>
              <a:rPr lang="en-US" dirty="0"/>
              <a:t>In 3D:</a:t>
            </a:r>
          </a:p>
          <a:p>
            <a:pPr lvl="2"/>
            <a:r>
              <a:rPr lang="en-US" dirty="0"/>
              <a:t>3 translational DOFs</a:t>
            </a:r>
          </a:p>
          <a:p>
            <a:pPr lvl="2"/>
            <a:r>
              <a:rPr lang="en-US" dirty="0"/>
              <a:t>3 rotational DOFs</a:t>
            </a:r>
          </a:p>
          <a:p>
            <a:r>
              <a:rPr lang="en-US" dirty="0"/>
              <a:t>All deformation is computed from the reference frame.</a:t>
            </a:r>
          </a:p>
        </p:txBody>
      </p:sp>
      <p:pic>
        <p:nvPicPr>
          <p:cNvPr id="5" name="Picture 4" descr="RFlex body 3.png"/>
          <p:cNvPicPr>
            <a:picLocks noChangeAspect="1"/>
          </p:cNvPicPr>
          <p:nvPr/>
        </p:nvPicPr>
        <p:blipFill>
          <a:blip r:embed="rId2"/>
          <a:stretch>
            <a:fillRect/>
          </a:stretch>
        </p:blipFill>
        <p:spPr>
          <a:xfrm>
            <a:off x="3638086" y="3727931"/>
            <a:ext cx="4064646" cy="2979593"/>
          </a:xfrm>
          <a:prstGeom prst="rect">
            <a:avLst/>
          </a:prstGeom>
        </p:spPr>
      </p:pic>
      <p:sp>
        <p:nvSpPr>
          <p:cNvPr id="6" name="TextBox 5"/>
          <p:cNvSpPr txBox="1"/>
          <p:nvPr/>
        </p:nvSpPr>
        <p:spPr>
          <a:xfrm>
            <a:off x="4771427" y="5368836"/>
            <a:ext cx="428322" cy="518604"/>
          </a:xfrm>
          <a:prstGeom prst="rect">
            <a:avLst/>
          </a:prstGeom>
          <a:noFill/>
        </p:spPr>
        <p:txBody>
          <a:bodyPr wrap="none" rtlCol="0">
            <a:spAutoFit/>
          </a:bodyPr>
          <a:lstStyle/>
          <a:p>
            <a:r>
              <a:rPr lang="en-US" sz="2770" b="1" dirty="0">
                <a:latin typeface="Times New Roman" pitchFamily="18" charset="0"/>
                <a:cs typeface="Times New Roman" pitchFamily="18" charset="0"/>
              </a:rPr>
              <a:t>x</a:t>
            </a:r>
            <a:r>
              <a:rPr lang="en-US" sz="2770" i="1" baseline="30000" dirty="0">
                <a:latin typeface="Times New Roman" pitchFamily="18" charset="0"/>
                <a:cs typeface="Times New Roman" pitchFamily="18" charset="0"/>
              </a:rPr>
              <a:t>i</a:t>
            </a:r>
          </a:p>
        </p:txBody>
      </p:sp>
      <p:sp>
        <p:nvSpPr>
          <p:cNvPr id="7" name="TextBox 6"/>
          <p:cNvSpPr txBox="1"/>
          <p:nvPr/>
        </p:nvSpPr>
        <p:spPr>
          <a:xfrm>
            <a:off x="7117517" y="5222532"/>
            <a:ext cx="425116" cy="518604"/>
          </a:xfrm>
          <a:prstGeom prst="rect">
            <a:avLst/>
          </a:prstGeom>
          <a:noFill/>
        </p:spPr>
        <p:txBody>
          <a:bodyPr wrap="none" rtlCol="0">
            <a:spAutoFit/>
          </a:bodyPr>
          <a:lstStyle/>
          <a:p>
            <a:r>
              <a:rPr lang="el-GR" sz="2770" i="1" dirty="0">
                <a:latin typeface="Times New Roman" pitchFamily="18" charset="0"/>
                <a:cs typeface="Times New Roman" pitchFamily="18" charset="0"/>
              </a:rPr>
              <a:t>θ</a:t>
            </a:r>
            <a:r>
              <a:rPr lang="en-US" sz="2770" i="1" baseline="30000" dirty="0" err="1">
                <a:latin typeface="Times New Roman" pitchFamily="18" charset="0"/>
                <a:cs typeface="Times New Roman" pitchFamily="18" charset="0"/>
              </a:rPr>
              <a:t>i</a:t>
            </a:r>
            <a:endParaRPr lang="en-US" sz="2770" i="1" baseline="30000" dirty="0">
              <a:latin typeface="Times New Roman" pitchFamily="18" charset="0"/>
              <a:cs typeface="Times New Roman" pitchFamily="18" charset="0"/>
            </a:endParaRPr>
          </a:p>
        </p:txBody>
      </p:sp>
      <p:sp>
        <p:nvSpPr>
          <p:cNvPr id="8" name="TextBox 7"/>
          <p:cNvSpPr txBox="1"/>
          <p:nvPr/>
        </p:nvSpPr>
        <p:spPr>
          <a:xfrm>
            <a:off x="5879157" y="3654989"/>
            <a:ext cx="447558" cy="518604"/>
          </a:xfrm>
          <a:prstGeom prst="rect">
            <a:avLst/>
          </a:prstGeom>
          <a:noFill/>
        </p:spPr>
        <p:txBody>
          <a:bodyPr wrap="none" rtlCol="0">
            <a:spAutoFit/>
          </a:bodyPr>
          <a:lstStyle/>
          <a:p>
            <a:r>
              <a:rPr lang="en-US" sz="2770" b="1" dirty="0">
                <a:latin typeface="Times New Roman" pitchFamily="18" charset="0"/>
                <a:cs typeface="Times New Roman" pitchFamily="18" charset="0"/>
              </a:rPr>
              <a:t>b</a:t>
            </a:r>
            <a:r>
              <a:rPr lang="en-US" sz="2770" i="1" baseline="30000" dirty="0">
                <a:latin typeface="Times New Roman" pitchFamily="18" charset="0"/>
                <a:cs typeface="Times New Roman" pitchFamily="18" charset="0"/>
              </a:rPr>
              <a:t>i</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Deformation Representation</a:t>
            </a:r>
          </a:p>
        </p:txBody>
      </p:sp>
      <p:sp>
        <p:nvSpPr>
          <p:cNvPr id="3" name="Content Placeholder 2"/>
          <p:cNvSpPr>
            <a:spLocks noGrp="1"/>
          </p:cNvSpPr>
          <p:nvPr>
            <p:ph idx="1"/>
          </p:nvPr>
        </p:nvSpPr>
        <p:spPr/>
        <p:txBody>
          <a:bodyPr/>
          <a:lstStyle/>
          <a:p>
            <a:r>
              <a:rPr lang="en-US" dirty="0" err="1"/>
              <a:t>RFlex</a:t>
            </a:r>
            <a:r>
              <a:rPr lang="en-US" dirty="0"/>
              <a:t> deformation is represented using vibration mode shapes.</a:t>
            </a:r>
          </a:p>
          <a:p>
            <a:pPr lvl="1"/>
            <a:r>
              <a:rPr lang="en-US" dirty="0"/>
              <a:t>These are the shapes that the body naturally vibrates in.</a:t>
            </a:r>
          </a:p>
          <a:p>
            <a:pPr lvl="2"/>
            <a:endParaRPr lang="en-US" dirty="0"/>
          </a:p>
        </p:txBody>
      </p:sp>
      <p:pic>
        <p:nvPicPr>
          <p:cNvPr id="5" name="Picture 4" descr="RFlex Modes 0.png"/>
          <p:cNvPicPr>
            <a:picLocks noChangeAspect="1"/>
          </p:cNvPicPr>
          <p:nvPr/>
        </p:nvPicPr>
        <p:blipFill>
          <a:blip r:embed="rId2"/>
          <a:stretch>
            <a:fillRect/>
          </a:stretch>
        </p:blipFill>
        <p:spPr>
          <a:xfrm>
            <a:off x="1068492" y="2962273"/>
            <a:ext cx="3421312" cy="912694"/>
          </a:xfrm>
          <a:prstGeom prst="rect">
            <a:avLst/>
          </a:prstGeom>
        </p:spPr>
      </p:pic>
      <p:pic>
        <p:nvPicPr>
          <p:cNvPr id="6" name="Picture 5" descr="RFlex Modes 1.png"/>
          <p:cNvPicPr>
            <a:picLocks noChangeAspect="1"/>
          </p:cNvPicPr>
          <p:nvPr/>
        </p:nvPicPr>
        <p:blipFill>
          <a:blip r:embed="rId3"/>
          <a:stretch>
            <a:fillRect/>
          </a:stretch>
        </p:blipFill>
        <p:spPr>
          <a:xfrm>
            <a:off x="4077906" y="4249620"/>
            <a:ext cx="3421312" cy="1069966"/>
          </a:xfrm>
          <a:prstGeom prst="rect">
            <a:avLst/>
          </a:prstGeom>
        </p:spPr>
      </p:pic>
      <p:pic>
        <p:nvPicPr>
          <p:cNvPr id="7" name="Picture 6" descr="RFlex Modes 2.png"/>
          <p:cNvPicPr>
            <a:picLocks noChangeAspect="1"/>
          </p:cNvPicPr>
          <p:nvPr/>
        </p:nvPicPr>
        <p:blipFill>
          <a:blip r:embed="rId4"/>
          <a:stretch>
            <a:fillRect/>
          </a:stretch>
        </p:blipFill>
        <p:spPr>
          <a:xfrm>
            <a:off x="7839743" y="5069589"/>
            <a:ext cx="3421312" cy="1149890"/>
          </a:xfrm>
          <a:prstGeom prst="rect">
            <a:avLst/>
          </a:prstGeom>
        </p:spPr>
      </p:pic>
      <p:sp>
        <p:nvSpPr>
          <p:cNvPr id="8" name="TextBox 7"/>
          <p:cNvSpPr txBox="1"/>
          <p:nvPr/>
        </p:nvSpPr>
        <p:spPr>
          <a:xfrm>
            <a:off x="2239843" y="2500231"/>
            <a:ext cx="1329210" cy="518604"/>
          </a:xfrm>
          <a:prstGeom prst="rect">
            <a:avLst/>
          </a:prstGeom>
          <a:noFill/>
        </p:spPr>
        <p:txBody>
          <a:bodyPr wrap="none" rtlCol="0">
            <a:spAutoFit/>
          </a:bodyPr>
          <a:lstStyle/>
          <a:p>
            <a:r>
              <a:rPr lang="en-US" sz="2770" dirty="0"/>
              <a:t>FE Body</a:t>
            </a:r>
          </a:p>
        </p:txBody>
      </p:sp>
      <p:sp>
        <p:nvSpPr>
          <p:cNvPr id="9" name="TextBox 8"/>
          <p:cNvSpPr txBox="1"/>
          <p:nvPr/>
        </p:nvSpPr>
        <p:spPr>
          <a:xfrm>
            <a:off x="4374313" y="3796067"/>
            <a:ext cx="3762568" cy="518604"/>
          </a:xfrm>
          <a:prstGeom prst="rect">
            <a:avLst/>
          </a:prstGeom>
          <a:noFill/>
        </p:spPr>
        <p:txBody>
          <a:bodyPr wrap="none" rtlCol="0">
            <a:spAutoFit/>
          </a:bodyPr>
          <a:lstStyle/>
          <a:p>
            <a:r>
              <a:rPr lang="en-US" sz="2770" dirty="0"/>
              <a:t>1</a:t>
            </a:r>
            <a:r>
              <a:rPr lang="en-US" sz="2770" baseline="30000" dirty="0"/>
              <a:t>st</a:t>
            </a:r>
            <a:r>
              <a:rPr lang="en-US" sz="2770" dirty="0"/>
              <a:t> vibration mode shape</a:t>
            </a:r>
          </a:p>
        </p:txBody>
      </p:sp>
      <p:sp>
        <p:nvSpPr>
          <p:cNvPr id="10" name="TextBox 9"/>
          <p:cNvSpPr txBox="1"/>
          <p:nvPr/>
        </p:nvSpPr>
        <p:spPr>
          <a:xfrm>
            <a:off x="8068488" y="4605964"/>
            <a:ext cx="3830536" cy="518604"/>
          </a:xfrm>
          <a:prstGeom prst="rect">
            <a:avLst/>
          </a:prstGeom>
          <a:noFill/>
        </p:spPr>
        <p:txBody>
          <a:bodyPr wrap="none" rtlCol="0">
            <a:spAutoFit/>
          </a:bodyPr>
          <a:lstStyle/>
          <a:p>
            <a:r>
              <a:rPr lang="en-US" sz="2770" dirty="0"/>
              <a:t>2</a:t>
            </a:r>
            <a:r>
              <a:rPr lang="en-US" sz="2770" baseline="30000" dirty="0"/>
              <a:t>nd</a:t>
            </a:r>
            <a:r>
              <a:rPr lang="en-US" sz="2770" dirty="0"/>
              <a:t> vibration mode shape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(Reduced Flex)</a:t>
            </a:r>
          </a:p>
        </p:txBody>
      </p:sp>
      <p:sp>
        <p:nvSpPr>
          <p:cNvPr id="3" name="Content Placeholder 2"/>
          <p:cNvSpPr>
            <a:spLocks noGrp="1"/>
          </p:cNvSpPr>
          <p:nvPr>
            <p:ph idx="1"/>
          </p:nvPr>
        </p:nvSpPr>
        <p:spPr/>
        <p:txBody>
          <a:bodyPr>
            <a:normAutofit/>
          </a:bodyPr>
          <a:lstStyle/>
          <a:p>
            <a:r>
              <a:rPr lang="en-US" dirty="0" err="1"/>
              <a:t>RFlex</a:t>
            </a:r>
            <a:r>
              <a:rPr lang="en-US" dirty="0"/>
              <a:t> (Reduced Flex)</a:t>
            </a:r>
          </a:p>
          <a:p>
            <a:pPr lvl="1"/>
            <a:r>
              <a:rPr lang="en-US" dirty="0"/>
              <a:t>A flexible body with a very small number of DOFs.</a:t>
            </a:r>
          </a:p>
          <a:p>
            <a:pPr lvl="2"/>
            <a:r>
              <a:rPr lang="en-US" dirty="0"/>
              <a:t>Uses modal reduction.</a:t>
            </a:r>
          </a:p>
          <a:p>
            <a:pPr lvl="3"/>
            <a:r>
              <a:rPr lang="en-US" dirty="0"/>
              <a:t>Deformation in vibration mode shapes only</a:t>
            </a:r>
          </a:p>
          <a:p>
            <a:pPr lvl="2"/>
            <a:r>
              <a:rPr lang="en-US" dirty="0"/>
              <a:t>Simulates VERY quickly.</a:t>
            </a:r>
          </a:p>
          <a:p>
            <a:pPr lvl="1"/>
            <a:r>
              <a:rPr lang="en-US" dirty="0"/>
              <a:t>Useful for simple flexible problems</a:t>
            </a:r>
          </a:p>
          <a:p>
            <a:pPr lvl="2"/>
            <a:r>
              <a:rPr lang="en-US" dirty="0"/>
              <a:t>Small deformation only</a:t>
            </a:r>
          </a:p>
          <a:p>
            <a:pPr lvl="2"/>
            <a:r>
              <a:rPr lang="en-US" dirty="0"/>
              <a:t>Only linear materials</a:t>
            </a:r>
          </a:p>
          <a:p>
            <a:pPr lvl="2"/>
            <a:r>
              <a:rPr lang="en-US" dirty="0"/>
              <a:t>Deformation similar to vibration mode shapes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Deformation Representation</a:t>
            </a:r>
          </a:p>
        </p:txBody>
      </p:sp>
      <p:sp>
        <p:nvSpPr>
          <p:cNvPr id="3" name="Content Placeholder 2"/>
          <p:cNvSpPr>
            <a:spLocks noGrp="1"/>
          </p:cNvSpPr>
          <p:nvPr>
            <p:ph idx="1"/>
          </p:nvPr>
        </p:nvSpPr>
        <p:spPr/>
        <p:txBody>
          <a:bodyPr>
            <a:normAutofit/>
          </a:bodyPr>
          <a:lstStyle/>
          <a:p>
            <a:r>
              <a:rPr lang="en-US" dirty="0"/>
              <a:t>To use </a:t>
            </a:r>
            <a:r>
              <a:rPr lang="en-US" dirty="0" err="1"/>
              <a:t>RFlex</a:t>
            </a:r>
            <a:r>
              <a:rPr lang="en-US" dirty="0"/>
              <a:t>, the body’s mode shapes must be computed.</a:t>
            </a:r>
          </a:p>
          <a:p>
            <a:pPr lvl="1"/>
            <a:r>
              <a:rPr lang="en-US" dirty="0"/>
              <a:t>Computed using </a:t>
            </a:r>
            <a:r>
              <a:rPr lang="en-US" dirty="0" err="1"/>
              <a:t>eigenvalue</a:t>
            </a:r>
            <a:r>
              <a:rPr lang="en-US" dirty="0"/>
              <a:t> analysis.</a:t>
            </a:r>
          </a:p>
          <a:p>
            <a:r>
              <a:rPr lang="en-US" dirty="0"/>
              <a:t>The user chooses how many mode shapes to use.</a:t>
            </a:r>
          </a:p>
          <a:p>
            <a:pPr lvl="1"/>
            <a:r>
              <a:rPr lang="en-US" dirty="0"/>
              <a:t>Deformation is a sum of these shapes.</a:t>
            </a:r>
          </a:p>
          <a:p>
            <a:pPr lvl="1"/>
            <a:r>
              <a:rPr lang="en-US" dirty="0"/>
              <a:t>More shapes = more accurate deformation. </a:t>
            </a:r>
          </a:p>
          <a:p>
            <a:pPr lvl="1"/>
            <a:r>
              <a:rPr lang="en-US" dirty="0"/>
              <a:t>Fewer shapes = faster computation.</a:t>
            </a:r>
          </a:p>
          <a:p>
            <a:pPr lvl="2"/>
            <a:endParaRPr lang="en-US" dirty="0"/>
          </a:p>
        </p:txBody>
      </p:sp>
      <p:cxnSp>
        <p:nvCxnSpPr>
          <p:cNvPr id="9" name="Straight Arrow Connector 8"/>
          <p:cNvCxnSpPr/>
          <p:nvPr/>
        </p:nvCxnSpPr>
        <p:spPr>
          <a:xfrm>
            <a:off x="5586549" y="5050741"/>
            <a:ext cx="1222684" cy="407562"/>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41413" y="5748298"/>
            <a:ext cx="1144307" cy="352698"/>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descr="RFlex Mode Shape 1.png"/>
          <p:cNvPicPr>
            <a:picLocks noChangeAspect="1"/>
          </p:cNvPicPr>
          <p:nvPr/>
        </p:nvPicPr>
        <p:blipFill>
          <a:blip r:embed="rId2" cstate="print"/>
          <a:stretch>
            <a:fillRect/>
          </a:stretch>
        </p:blipFill>
        <p:spPr>
          <a:xfrm>
            <a:off x="1852263" y="4358640"/>
            <a:ext cx="3632930" cy="828479"/>
          </a:xfrm>
          <a:prstGeom prst="rect">
            <a:avLst/>
          </a:prstGeom>
        </p:spPr>
      </p:pic>
      <p:pic>
        <p:nvPicPr>
          <p:cNvPr id="15" name="Picture 14" descr="RFlex Mode Shape 2.png"/>
          <p:cNvPicPr>
            <a:picLocks noChangeAspect="1"/>
          </p:cNvPicPr>
          <p:nvPr/>
        </p:nvPicPr>
        <p:blipFill>
          <a:blip r:embed="rId3" cstate="print"/>
          <a:stretch>
            <a:fillRect/>
          </a:stretch>
        </p:blipFill>
        <p:spPr>
          <a:xfrm>
            <a:off x="1851995" y="5687767"/>
            <a:ext cx="3632930" cy="895766"/>
          </a:xfrm>
          <a:prstGeom prst="rect">
            <a:avLst/>
          </a:prstGeom>
        </p:spPr>
      </p:pic>
      <p:pic>
        <p:nvPicPr>
          <p:cNvPr id="16" name="Picture 15" descr="RFlex Modes 1 and 2.png"/>
          <p:cNvPicPr>
            <a:picLocks noChangeAspect="1"/>
          </p:cNvPicPr>
          <p:nvPr/>
        </p:nvPicPr>
        <p:blipFill>
          <a:blip r:embed="rId4" cstate="print"/>
          <a:stretch>
            <a:fillRect/>
          </a:stretch>
        </p:blipFill>
        <p:spPr>
          <a:xfrm>
            <a:off x="7134347" y="4766688"/>
            <a:ext cx="3632930" cy="127303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Body Matrices</a:t>
            </a:r>
          </a:p>
        </p:txBody>
      </p:sp>
      <p:sp>
        <p:nvSpPr>
          <p:cNvPr id="3" name="Content Placeholder 2"/>
          <p:cNvSpPr>
            <a:spLocks noGrp="1"/>
          </p:cNvSpPr>
          <p:nvPr>
            <p:ph idx="1"/>
          </p:nvPr>
        </p:nvSpPr>
        <p:spPr/>
        <p:txBody>
          <a:bodyPr/>
          <a:lstStyle/>
          <a:p>
            <a:r>
              <a:rPr lang="en-US" dirty="0"/>
              <a:t>To understand modal reduction, first it is necessary to introduce the FE system matrices.</a:t>
            </a:r>
          </a:p>
          <a:p>
            <a:pPr lvl="1"/>
            <a:r>
              <a:rPr lang="en-US" dirty="0"/>
              <a:t>A finite element body is composed of multiple elements and nodes.</a:t>
            </a:r>
          </a:p>
          <a:p>
            <a:pPr lvl="1"/>
            <a:r>
              <a:rPr lang="en-US" dirty="0"/>
              <a:t>Each node has a vector of nodal coordinates </a:t>
            </a:r>
            <a:r>
              <a:rPr lang="en-US" b="1" dirty="0" err="1">
                <a:latin typeface="Times New Roman" pitchFamily="18" charset="0"/>
                <a:cs typeface="Times New Roman" pitchFamily="18" charset="0"/>
              </a:rPr>
              <a:t>q</a:t>
            </a:r>
            <a:r>
              <a:rPr lang="en-US" i="1" baseline="-25000" dirty="0" err="1">
                <a:latin typeface="Times New Roman" pitchFamily="18" charset="0"/>
                <a:cs typeface="Times New Roman" pitchFamily="18" charset="0"/>
              </a:rPr>
              <a:t>i</a:t>
            </a:r>
            <a:r>
              <a:rPr lang="en-US" i="1" baseline="30000" dirty="0" err="1">
                <a:latin typeface="Times New Roman" pitchFamily="18" charset="0"/>
                <a:cs typeface="Times New Roman" pitchFamily="18" charset="0"/>
              </a:rPr>
              <a:t>n</a:t>
            </a:r>
            <a:r>
              <a:rPr lang="en-US" dirty="0"/>
              <a:t>.</a:t>
            </a:r>
          </a:p>
          <a:p>
            <a:pPr lvl="2"/>
            <a:r>
              <a:rPr lang="en-US" dirty="0"/>
              <a:t>Nodal coordinates are usually</a:t>
            </a:r>
          </a:p>
          <a:p>
            <a:pPr lvl="3"/>
            <a:r>
              <a:rPr lang="en-US" dirty="0"/>
              <a:t> the position of the node</a:t>
            </a:r>
          </a:p>
          <a:p>
            <a:pPr lvl="3"/>
            <a:r>
              <a:rPr lang="en-US" dirty="0"/>
              <a:t>(sometimes) the rotational orientation of the node.</a:t>
            </a:r>
          </a:p>
        </p:txBody>
      </p:sp>
      <p:graphicFrame>
        <p:nvGraphicFramePr>
          <p:cNvPr id="450564" name="Object 4"/>
          <p:cNvGraphicFramePr>
            <a:graphicFrameLocks noChangeAspect="1"/>
          </p:cNvGraphicFramePr>
          <p:nvPr>
            <p:extLst>
              <p:ext uri="{D42A27DB-BD31-4B8C-83A1-F6EECF244321}">
                <p14:modId xmlns:p14="http://schemas.microsoft.com/office/powerpoint/2010/main" val="4283168959"/>
              </p:ext>
            </p:extLst>
          </p:nvPr>
        </p:nvGraphicFramePr>
        <p:xfrm>
          <a:off x="8856347" y="4107154"/>
          <a:ext cx="1527810" cy="2082166"/>
        </p:xfrm>
        <a:graphic>
          <a:graphicData uri="http://schemas.openxmlformats.org/presentationml/2006/ole">
            <mc:AlternateContent xmlns:mc="http://schemas.openxmlformats.org/markup-compatibility/2006">
              <mc:Choice xmlns:v="urn:schemas-microsoft-com:vml" Requires="v">
                <p:oleObj spid="_x0000_s49156" name="Equation" r:id="rId3" imgW="533160" imgH="723600" progId="Equation.DSMT4">
                  <p:embed/>
                </p:oleObj>
              </mc:Choice>
              <mc:Fallback>
                <p:oleObj name="Equation" r:id="rId3" imgW="533160" imgH="723600" progId="Equation.DSMT4">
                  <p:embed/>
                  <p:pic>
                    <p:nvPicPr>
                      <p:cNvPr id="4505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6347" y="4107154"/>
                        <a:ext cx="1527810" cy="2082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Body Matrices</a:t>
            </a:r>
          </a:p>
        </p:txBody>
      </p:sp>
      <p:sp>
        <p:nvSpPr>
          <p:cNvPr id="3" name="Content Placeholder 2"/>
          <p:cNvSpPr>
            <a:spLocks noGrp="1"/>
          </p:cNvSpPr>
          <p:nvPr>
            <p:ph idx="1"/>
          </p:nvPr>
        </p:nvSpPr>
        <p:spPr/>
        <p:txBody>
          <a:bodyPr/>
          <a:lstStyle/>
          <a:p>
            <a:r>
              <a:rPr lang="en-US" dirty="0"/>
              <a:t>Flexible system vector of nodal coordinates </a:t>
            </a:r>
            <a:r>
              <a:rPr lang="en-US" b="1" dirty="0" err="1">
                <a:latin typeface="Times New Roman" pitchFamily="18" charset="0"/>
                <a:cs typeface="Times New Roman" pitchFamily="18" charset="0"/>
              </a:rPr>
              <a:t>q</a:t>
            </a:r>
            <a:r>
              <a:rPr lang="en-US" i="1" baseline="30000" dirty="0" err="1">
                <a:latin typeface="Times New Roman" pitchFamily="18" charset="0"/>
                <a:cs typeface="Times New Roman" pitchFamily="18" charset="0"/>
              </a:rPr>
              <a:t>f</a:t>
            </a:r>
            <a:r>
              <a:rPr lang="en-US" dirty="0"/>
              <a:t>:</a:t>
            </a:r>
          </a:p>
          <a:p>
            <a:pPr lvl="1"/>
            <a:r>
              <a:rPr lang="en-US" dirty="0"/>
              <a:t>There will be a system vector that contains all of the nodal coordinate vectors for every node in the system.</a:t>
            </a:r>
          </a:p>
        </p:txBody>
      </p:sp>
      <p:graphicFrame>
        <p:nvGraphicFramePr>
          <p:cNvPr id="450563" name="Object 3"/>
          <p:cNvGraphicFramePr>
            <a:graphicFrameLocks noChangeAspect="1"/>
          </p:cNvGraphicFramePr>
          <p:nvPr>
            <p:extLst>
              <p:ext uri="{D42A27DB-BD31-4B8C-83A1-F6EECF244321}">
                <p14:modId xmlns:p14="http://schemas.microsoft.com/office/powerpoint/2010/main" val="3050628229"/>
              </p:ext>
            </p:extLst>
          </p:nvPr>
        </p:nvGraphicFramePr>
        <p:xfrm>
          <a:off x="2681097" y="3058667"/>
          <a:ext cx="1527810" cy="2118360"/>
        </p:xfrm>
        <a:graphic>
          <a:graphicData uri="http://schemas.openxmlformats.org/presentationml/2006/ole">
            <mc:AlternateContent xmlns:mc="http://schemas.openxmlformats.org/markup-compatibility/2006">
              <mc:Choice xmlns:v="urn:schemas-microsoft-com:vml" Requires="v">
                <p:oleObj spid="_x0000_s50184" name="Equation" r:id="rId3" imgW="533160" imgH="736560" progId="Equation.DSMT4">
                  <p:embed/>
                </p:oleObj>
              </mc:Choice>
              <mc:Fallback>
                <p:oleObj name="Equation" r:id="rId3" imgW="533160" imgH="736560" progId="Equation.DSMT4">
                  <p:embed/>
                  <p:pic>
                    <p:nvPicPr>
                      <p:cNvPr id="4505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097" y="3058667"/>
                        <a:ext cx="1527810" cy="2118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4" name="Object 4"/>
          <p:cNvGraphicFramePr>
            <a:graphicFrameLocks noChangeAspect="1"/>
          </p:cNvGraphicFramePr>
          <p:nvPr>
            <p:extLst>
              <p:ext uri="{D42A27DB-BD31-4B8C-83A1-F6EECF244321}">
                <p14:modId xmlns:p14="http://schemas.microsoft.com/office/powerpoint/2010/main" val="1248676209"/>
              </p:ext>
            </p:extLst>
          </p:nvPr>
        </p:nvGraphicFramePr>
        <p:xfrm>
          <a:off x="7037998" y="2563043"/>
          <a:ext cx="1527810" cy="2082166"/>
        </p:xfrm>
        <a:graphic>
          <a:graphicData uri="http://schemas.openxmlformats.org/presentationml/2006/ole">
            <mc:AlternateContent xmlns:mc="http://schemas.openxmlformats.org/markup-compatibility/2006">
              <mc:Choice xmlns:v="urn:schemas-microsoft-com:vml" Requires="v">
                <p:oleObj spid="_x0000_s50185" name="Equation" r:id="rId5" imgW="533160" imgH="723600" progId="Equation.DSMT4">
                  <p:embed/>
                </p:oleObj>
              </mc:Choice>
              <mc:Fallback>
                <p:oleObj name="Equation" r:id="rId5" imgW="533160" imgH="723600" progId="Equation.DSMT4">
                  <p:embed/>
                  <p:pic>
                    <p:nvPicPr>
                      <p:cNvPr id="4505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7998" y="2563043"/>
                        <a:ext cx="1527810" cy="2082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88" name="Object 4"/>
          <p:cNvGraphicFramePr>
            <a:graphicFrameLocks noChangeAspect="1"/>
          </p:cNvGraphicFramePr>
          <p:nvPr>
            <p:extLst>
              <p:ext uri="{D42A27DB-BD31-4B8C-83A1-F6EECF244321}">
                <p14:modId xmlns:p14="http://schemas.microsoft.com/office/powerpoint/2010/main" val="2573725974"/>
              </p:ext>
            </p:extLst>
          </p:nvPr>
        </p:nvGraphicFramePr>
        <p:xfrm>
          <a:off x="7035002" y="4610264"/>
          <a:ext cx="1527810" cy="2082164"/>
        </p:xfrm>
        <a:graphic>
          <a:graphicData uri="http://schemas.openxmlformats.org/presentationml/2006/ole">
            <mc:AlternateContent xmlns:mc="http://schemas.openxmlformats.org/markup-compatibility/2006">
              <mc:Choice xmlns:v="urn:schemas-microsoft-com:vml" Requires="v">
                <p:oleObj spid="_x0000_s50186" name="Equation" r:id="rId7" imgW="533160" imgH="723600" progId="Equation.DSMT4">
                  <p:embed/>
                </p:oleObj>
              </mc:Choice>
              <mc:Fallback>
                <p:oleObj name="Equation" r:id="rId7" imgW="533160" imgH="723600" progId="Equation.DSMT4">
                  <p:embed/>
                  <p:pic>
                    <p:nvPicPr>
                      <p:cNvPr id="45158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5002" y="4610264"/>
                        <a:ext cx="1527810" cy="208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rot="10800000" flipV="1">
            <a:off x="4293328" y="3359767"/>
            <a:ext cx="2500229" cy="31349"/>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261977" y="3931920"/>
            <a:ext cx="2696173" cy="1622407"/>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Body Matrices</a:t>
            </a:r>
          </a:p>
        </p:txBody>
      </p:sp>
      <p:sp>
        <p:nvSpPr>
          <p:cNvPr id="3" name="Content Placeholder 2"/>
          <p:cNvSpPr>
            <a:spLocks noGrp="1"/>
          </p:cNvSpPr>
          <p:nvPr>
            <p:ph idx="1"/>
          </p:nvPr>
        </p:nvSpPr>
        <p:spPr/>
        <p:txBody>
          <a:bodyPr>
            <a:normAutofit/>
          </a:bodyPr>
          <a:lstStyle/>
          <a:p>
            <a:r>
              <a:rPr lang="en-US" dirty="0"/>
              <a:t>Flexible system mass matrix </a:t>
            </a:r>
            <a:r>
              <a:rPr lang="en-US" b="1" dirty="0">
                <a:latin typeface="Times New Roman" pitchFamily="18" charset="0"/>
                <a:cs typeface="Times New Roman" pitchFamily="18" charset="0"/>
              </a:rPr>
              <a:t>M</a:t>
            </a:r>
            <a:r>
              <a:rPr lang="en-US" b="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f</a:t>
            </a:r>
            <a:r>
              <a:rPr lang="en-US" dirty="0"/>
              <a:t>:</a:t>
            </a:r>
          </a:p>
          <a:p>
            <a:pPr lvl="1"/>
            <a:r>
              <a:rPr lang="en-US" dirty="0"/>
              <a:t>The flexible system has a single system mass matrix that contains all of the masses of all nodes.</a:t>
            </a:r>
          </a:p>
          <a:p>
            <a:pPr lvl="2"/>
            <a:r>
              <a:rPr lang="en-US" dirty="0"/>
              <a:t>RecurDyn uses “lumped masses”, in which each node has a mass similar to a rigid body.</a:t>
            </a:r>
          </a:p>
          <a:p>
            <a:pPr lvl="2"/>
            <a:r>
              <a:rPr lang="en-US" dirty="0"/>
              <a:t>Every node’s mass is a sum of the mass contributed to it by every element it is attached to.</a:t>
            </a:r>
          </a:p>
        </p:txBody>
      </p:sp>
      <p:graphicFrame>
        <p:nvGraphicFramePr>
          <p:cNvPr id="450563" name="Object 3"/>
          <p:cNvGraphicFramePr>
            <a:graphicFrameLocks noChangeAspect="1"/>
          </p:cNvGraphicFramePr>
          <p:nvPr>
            <p:extLst>
              <p:ext uri="{D42A27DB-BD31-4B8C-83A1-F6EECF244321}">
                <p14:modId xmlns:p14="http://schemas.microsoft.com/office/powerpoint/2010/main" val="2183993209"/>
              </p:ext>
            </p:extLst>
          </p:nvPr>
        </p:nvGraphicFramePr>
        <p:xfrm>
          <a:off x="8522555" y="4357355"/>
          <a:ext cx="2947240" cy="1720798"/>
        </p:xfrm>
        <a:graphic>
          <a:graphicData uri="http://schemas.openxmlformats.org/presentationml/2006/ole">
            <mc:AlternateContent xmlns:mc="http://schemas.openxmlformats.org/markup-compatibility/2006">
              <mc:Choice xmlns:v="urn:schemas-microsoft-com:vml" Requires="v">
                <p:oleObj spid="_x0000_s51206" name="Equation" r:id="rId3" imgW="1244520" imgH="723600" progId="Equation.DSMT4">
                  <p:embed/>
                </p:oleObj>
              </mc:Choice>
              <mc:Fallback>
                <p:oleObj name="Equation" r:id="rId3" imgW="1244520" imgH="723600" progId="Equation.DSMT4">
                  <p:embed/>
                  <p:pic>
                    <p:nvPicPr>
                      <p:cNvPr id="4505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2555" y="4357355"/>
                        <a:ext cx="2947240" cy="17207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64" name="Object 4"/>
          <p:cNvGraphicFramePr>
            <a:graphicFrameLocks noChangeAspect="1"/>
          </p:cNvGraphicFramePr>
          <p:nvPr>
            <p:extLst>
              <p:ext uri="{D42A27DB-BD31-4B8C-83A1-F6EECF244321}">
                <p14:modId xmlns:p14="http://schemas.microsoft.com/office/powerpoint/2010/main" val="394943409"/>
              </p:ext>
            </p:extLst>
          </p:nvPr>
        </p:nvGraphicFramePr>
        <p:xfrm>
          <a:off x="2538025" y="4290008"/>
          <a:ext cx="3126719" cy="1750711"/>
        </p:xfrm>
        <a:graphic>
          <a:graphicData uri="http://schemas.openxmlformats.org/presentationml/2006/ole">
            <mc:AlternateContent xmlns:mc="http://schemas.openxmlformats.org/markup-compatibility/2006">
              <mc:Choice xmlns:v="urn:schemas-microsoft-com:vml" Requires="v">
                <p:oleObj spid="_x0000_s51207" name="Equation" r:id="rId5" imgW="1320480" imgH="736560" progId="Equation.DSMT4">
                  <p:embed/>
                </p:oleObj>
              </mc:Choice>
              <mc:Fallback>
                <p:oleObj name="Equation" r:id="rId5" imgW="1320480" imgH="736560" progId="Equation.DSMT4">
                  <p:embed/>
                  <p:pic>
                    <p:nvPicPr>
                      <p:cNvPr id="4505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8025" y="4290008"/>
                        <a:ext cx="3126719" cy="17507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038376" y="4379932"/>
            <a:ext cx="2247025" cy="400110"/>
          </a:xfrm>
          <a:prstGeom prst="rect">
            <a:avLst/>
          </a:prstGeom>
          <a:noFill/>
        </p:spPr>
        <p:txBody>
          <a:bodyPr wrap="none" rtlCol="0">
            <a:spAutoFit/>
          </a:bodyPr>
          <a:lstStyle/>
          <a:p>
            <a:r>
              <a:rPr lang="en-US" sz="2000" dirty="0"/>
              <a:t>System mass matrix</a:t>
            </a:r>
          </a:p>
        </p:txBody>
      </p:sp>
      <p:sp>
        <p:nvSpPr>
          <p:cNvPr id="8" name="TextBox 7"/>
          <p:cNvSpPr txBox="1"/>
          <p:nvPr/>
        </p:nvSpPr>
        <p:spPr>
          <a:xfrm>
            <a:off x="6895618" y="4484027"/>
            <a:ext cx="2120324" cy="400110"/>
          </a:xfrm>
          <a:prstGeom prst="rect">
            <a:avLst/>
          </a:prstGeom>
          <a:noFill/>
        </p:spPr>
        <p:txBody>
          <a:bodyPr wrap="none" rtlCol="0">
            <a:spAutoFit/>
          </a:bodyPr>
          <a:lstStyle/>
          <a:p>
            <a:r>
              <a:rPr lang="en-US" sz="2000" dirty="0"/>
              <a:t>Nodal mass matrix</a:t>
            </a:r>
          </a:p>
        </p:txBody>
      </p:sp>
      <p:sp>
        <p:nvSpPr>
          <p:cNvPr id="9" name="TextBox 8"/>
          <p:cNvSpPr txBox="1"/>
          <p:nvPr/>
        </p:nvSpPr>
        <p:spPr>
          <a:xfrm>
            <a:off x="7770282" y="6055865"/>
            <a:ext cx="3632726" cy="535531"/>
          </a:xfrm>
          <a:prstGeom prst="rect">
            <a:avLst/>
          </a:prstGeom>
          <a:noFill/>
        </p:spPr>
        <p:txBody>
          <a:bodyPr wrap="none" rtlCol="0">
            <a:spAutoFit/>
          </a:bodyPr>
          <a:lstStyle/>
          <a:p>
            <a:r>
              <a:rPr lang="en-US" sz="1440" i="1" dirty="0" err="1"/>
              <a:t>n</a:t>
            </a:r>
            <a:r>
              <a:rPr lang="en-US" sz="1440" i="1" baseline="-25000" dirty="0" err="1"/>
              <a:t>nc</a:t>
            </a:r>
            <a:r>
              <a:rPr lang="en-US" sz="1440" dirty="0"/>
              <a:t> x </a:t>
            </a:r>
            <a:r>
              <a:rPr lang="en-US" sz="1440" i="1" dirty="0" err="1"/>
              <a:t>n</a:t>
            </a:r>
            <a:r>
              <a:rPr lang="en-US" sz="1440" i="1" baseline="-25000" dirty="0" err="1"/>
              <a:t>nc</a:t>
            </a:r>
            <a:r>
              <a:rPr lang="en-US" sz="1440" dirty="0"/>
              <a:t> (number of nodal coordinates) matrix</a:t>
            </a:r>
          </a:p>
          <a:p>
            <a:r>
              <a:rPr lang="en-US" sz="1440" dirty="0"/>
              <a:t>Off diagonal terms can be non-zero.</a:t>
            </a:r>
          </a:p>
        </p:txBody>
      </p:sp>
      <p:sp>
        <p:nvSpPr>
          <p:cNvPr id="10" name="TextBox 9"/>
          <p:cNvSpPr txBox="1"/>
          <p:nvPr/>
        </p:nvSpPr>
        <p:spPr>
          <a:xfrm>
            <a:off x="1544974" y="6048670"/>
            <a:ext cx="4424609" cy="535531"/>
          </a:xfrm>
          <a:prstGeom prst="rect">
            <a:avLst/>
          </a:prstGeom>
          <a:noFill/>
        </p:spPr>
        <p:txBody>
          <a:bodyPr wrap="none" rtlCol="0">
            <a:spAutoFit/>
          </a:bodyPr>
          <a:lstStyle/>
          <a:p>
            <a:r>
              <a:rPr lang="en-US" sz="1440" i="1" dirty="0" err="1"/>
              <a:t>n</a:t>
            </a:r>
            <a:r>
              <a:rPr lang="en-US" sz="1440" i="1" baseline="-25000" dirty="0" err="1"/>
              <a:t>n</a:t>
            </a:r>
            <a:r>
              <a:rPr lang="en-US" sz="1440" dirty="0"/>
              <a:t> x </a:t>
            </a:r>
            <a:r>
              <a:rPr lang="en-US" sz="1440" i="1" dirty="0" err="1"/>
              <a:t>n</a:t>
            </a:r>
            <a:r>
              <a:rPr lang="en-US" sz="1440" i="1" baseline="-25000" dirty="0" err="1"/>
              <a:t>n</a:t>
            </a:r>
            <a:r>
              <a:rPr lang="en-US" sz="1440" dirty="0"/>
              <a:t> (number of nodes) matrix of sub-matrices</a:t>
            </a:r>
          </a:p>
          <a:p>
            <a:r>
              <a:rPr lang="en-US" sz="1440" dirty="0"/>
              <a:t>Lumped mass matrix, so off-diagonal sub-matrices are 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Body Stiffness Matrix</a:t>
            </a:r>
          </a:p>
        </p:txBody>
      </p:sp>
      <p:sp>
        <p:nvSpPr>
          <p:cNvPr id="3" name="Content Placeholder 2"/>
          <p:cNvSpPr>
            <a:spLocks noGrp="1"/>
          </p:cNvSpPr>
          <p:nvPr>
            <p:ph idx="1"/>
          </p:nvPr>
        </p:nvSpPr>
        <p:spPr/>
        <p:txBody>
          <a:bodyPr/>
          <a:lstStyle/>
          <a:p>
            <a:r>
              <a:rPr lang="en-US" dirty="0"/>
              <a:t>The flexible system stiffness matrix</a:t>
            </a:r>
          </a:p>
          <a:p>
            <a:pPr lvl="1"/>
            <a:r>
              <a:rPr lang="en-US" dirty="0"/>
              <a:t>For small strain elements that:</a:t>
            </a:r>
          </a:p>
          <a:p>
            <a:pPr lvl="2"/>
            <a:r>
              <a:rPr lang="en-US" dirty="0"/>
              <a:t>Have constant stiffness matrices</a:t>
            </a:r>
          </a:p>
          <a:p>
            <a:pPr lvl="2"/>
            <a:r>
              <a:rPr lang="en-US" dirty="0"/>
              <a:t>All elements share the same reference frame.</a:t>
            </a:r>
          </a:p>
          <a:p>
            <a:pPr lvl="1"/>
            <a:r>
              <a:rPr lang="en-US" dirty="0"/>
              <a:t>Then there is a system stiffness matrix </a:t>
            </a:r>
            <a:r>
              <a:rPr lang="en-US" b="1" dirty="0">
                <a:latin typeface="Times New Roman" pitchFamily="18" charset="0"/>
                <a:cs typeface="Times New Roman" pitchFamily="18" charset="0"/>
              </a:rPr>
              <a:t>K</a:t>
            </a:r>
            <a:r>
              <a:rPr lang="en-US" b="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f </a:t>
            </a:r>
            <a:r>
              <a:rPr lang="en-US" dirty="0"/>
              <a:t>.</a:t>
            </a:r>
          </a:p>
          <a:p>
            <a:pPr lvl="2"/>
            <a:r>
              <a:rPr lang="en-US" dirty="0"/>
              <a:t>It has a sub-matrix </a:t>
            </a:r>
            <a:r>
              <a:rPr lang="en-US" b="1" dirty="0" err="1">
                <a:latin typeface="Times New Roman" pitchFamily="18" charset="0"/>
                <a:cs typeface="Times New Roman" pitchFamily="18" charset="0"/>
              </a:rPr>
              <a:t>k</a:t>
            </a:r>
            <a:r>
              <a:rPr lang="en-US" i="1" baseline="-25000" dirty="0" err="1">
                <a:latin typeface="Times New Roman" pitchFamily="18" charset="0"/>
                <a:cs typeface="Times New Roman" pitchFamily="18" charset="0"/>
              </a:rPr>
              <a:t>i</a:t>
            </a:r>
            <a:r>
              <a:rPr lang="en-US" baseline="-25000" dirty="0" err="1">
                <a:latin typeface="Times New Roman" pitchFamily="18" charset="0"/>
                <a:cs typeface="Times New Roman" pitchFamily="18" charset="0"/>
              </a:rPr>
              <a:t>,</a:t>
            </a:r>
            <a:r>
              <a:rPr lang="en-US" i="1" baseline="-25000" dirty="0" err="1">
                <a:latin typeface="Times New Roman" pitchFamily="18" charset="0"/>
                <a:cs typeface="Times New Roman" pitchFamily="18" charset="0"/>
              </a:rPr>
              <a:t>j</a:t>
            </a:r>
            <a:r>
              <a:rPr lang="en-US" i="1" baseline="30000" dirty="0" err="1">
                <a:latin typeface="Times New Roman" pitchFamily="18" charset="0"/>
                <a:cs typeface="Times New Roman" pitchFamily="18" charset="0"/>
              </a:rPr>
              <a:t>n</a:t>
            </a:r>
            <a:r>
              <a:rPr lang="en-US" dirty="0"/>
              <a:t> for every pair of nodes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t>and </a:t>
            </a:r>
            <a:r>
              <a:rPr lang="en-US" i="1" dirty="0">
                <a:latin typeface="Times New Roman" pitchFamily="18" charset="0"/>
                <a:cs typeface="Times New Roman" pitchFamily="18" charset="0"/>
              </a:rPr>
              <a:t>j</a:t>
            </a:r>
            <a:r>
              <a:rPr lang="en-US" dirty="0"/>
              <a:t>.</a:t>
            </a:r>
          </a:p>
        </p:txBody>
      </p:sp>
      <p:graphicFrame>
        <p:nvGraphicFramePr>
          <p:cNvPr id="454658" name="Object 2"/>
          <p:cNvGraphicFramePr>
            <a:graphicFrameLocks noChangeAspect="1"/>
          </p:cNvGraphicFramePr>
          <p:nvPr/>
        </p:nvGraphicFramePr>
        <p:xfrm>
          <a:off x="2655190" y="4480669"/>
          <a:ext cx="4183380" cy="2265046"/>
        </p:xfrm>
        <a:graphic>
          <a:graphicData uri="http://schemas.openxmlformats.org/presentationml/2006/ole">
            <mc:AlternateContent xmlns:mc="http://schemas.openxmlformats.org/markup-compatibility/2006">
              <mc:Choice xmlns:v="urn:schemas-microsoft-com:vml" Requires="v">
                <p:oleObj spid="_x0000_s52229" name="Equation" r:id="rId3" imgW="1460160" imgH="787320" progId="Equation.DSMT4">
                  <p:embed/>
                </p:oleObj>
              </mc:Choice>
              <mc:Fallback>
                <p:oleObj name="Equation" r:id="rId3" imgW="1460160" imgH="787320" progId="Equation.DSMT4">
                  <p:embed/>
                  <p:pic>
                    <p:nvPicPr>
                      <p:cNvPr id="4546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190" y="4480669"/>
                        <a:ext cx="4183380" cy="22650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ounded Rectangle 5"/>
          <p:cNvSpPr/>
          <p:nvPr/>
        </p:nvSpPr>
        <p:spPr>
          <a:xfrm>
            <a:off x="4481431" y="4545875"/>
            <a:ext cx="666205" cy="5251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cxnSp>
        <p:nvCxnSpPr>
          <p:cNvPr id="7" name="Straight Arrow Connector 6"/>
          <p:cNvCxnSpPr>
            <a:stCxn id="8" idx="1"/>
            <a:endCxn id="6" idx="3"/>
          </p:cNvCxnSpPr>
          <p:nvPr/>
        </p:nvCxnSpPr>
        <p:spPr>
          <a:xfrm flipH="1">
            <a:off x="5147636" y="4808438"/>
            <a:ext cx="1941794" cy="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89430" y="4300606"/>
            <a:ext cx="3150761" cy="1015663"/>
          </a:xfrm>
          <a:prstGeom prst="rect">
            <a:avLst/>
          </a:prstGeom>
          <a:noFill/>
        </p:spPr>
        <p:txBody>
          <a:bodyPr wrap="square" rtlCol="0">
            <a:spAutoFit/>
          </a:bodyPr>
          <a:lstStyle/>
          <a:p>
            <a:r>
              <a:rPr lang="en-US" sz="2000" dirty="0"/>
              <a:t>Stiffness coefficients that connect nodes 1 and 2 in the system</a:t>
            </a:r>
          </a:p>
        </p:txBody>
      </p:sp>
      <p:sp>
        <p:nvSpPr>
          <p:cNvPr id="9" name="TextBox 8"/>
          <p:cNvSpPr txBox="1"/>
          <p:nvPr/>
        </p:nvSpPr>
        <p:spPr>
          <a:xfrm>
            <a:off x="4010297" y="4026698"/>
            <a:ext cx="2579873" cy="400110"/>
          </a:xfrm>
          <a:prstGeom prst="rect">
            <a:avLst/>
          </a:prstGeom>
          <a:noFill/>
        </p:spPr>
        <p:txBody>
          <a:bodyPr wrap="none" rtlCol="0">
            <a:spAutoFit/>
          </a:bodyPr>
          <a:lstStyle/>
          <a:p>
            <a:r>
              <a:rPr lang="en-US" sz="2000" dirty="0"/>
              <a:t>System stiffness matrix</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 Stiffness Sub-Matrices</a:t>
            </a:r>
          </a:p>
        </p:txBody>
      </p:sp>
      <p:sp>
        <p:nvSpPr>
          <p:cNvPr id="3" name="Content Placeholder 2"/>
          <p:cNvSpPr>
            <a:spLocks noGrp="1"/>
          </p:cNvSpPr>
          <p:nvPr>
            <p:ph idx="1"/>
          </p:nvPr>
        </p:nvSpPr>
        <p:spPr/>
        <p:txBody>
          <a:bodyPr/>
          <a:lstStyle/>
          <a:p>
            <a:r>
              <a:rPr lang="en-US" dirty="0"/>
              <a:t>Every small-strain element with index </a:t>
            </a:r>
            <a:r>
              <a:rPr lang="en-US" i="1" dirty="0">
                <a:latin typeface="Times New Roman" pitchFamily="18" charset="0"/>
                <a:cs typeface="Times New Roman" pitchFamily="18" charset="0"/>
              </a:rPr>
              <a:t>k</a:t>
            </a:r>
            <a:r>
              <a:rPr lang="en-US" dirty="0"/>
              <a:t> has an element stiffness matrix      .</a:t>
            </a:r>
          </a:p>
          <a:p>
            <a:pPr lvl="1"/>
            <a:r>
              <a:rPr lang="en-US" dirty="0"/>
              <a:t>      contains sub-matrices of stiffness coefficients that connect 2 nodes.</a:t>
            </a:r>
          </a:p>
        </p:txBody>
      </p:sp>
      <p:graphicFrame>
        <p:nvGraphicFramePr>
          <p:cNvPr id="457730" name="Object 2"/>
          <p:cNvGraphicFramePr>
            <a:graphicFrameLocks noChangeAspect="1"/>
          </p:cNvGraphicFramePr>
          <p:nvPr>
            <p:extLst>
              <p:ext uri="{D42A27DB-BD31-4B8C-83A1-F6EECF244321}">
                <p14:modId xmlns:p14="http://schemas.microsoft.com/office/powerpoint/2010/main" val="4056412202"/>
              </p:ext>
            </p:extLst>
          </p:nvPr>
        </p:nvGraphicFramePr>
        <p:xfrm>
          <a:off x="3622929" y="1502665"/>
          <a:ext cx="694782" cy="645523"/>
        </p:xfrm>
        <a:graphic>
          <a:graphicData uri="http://schemas.openxmlformats.org/presentationml/2006/ole">
            <mc:AlternateContent xmlns:mc="http://schemas.openxmlformats.org/markup-compatibility/2006">
              <mc:Choice xmlns:v="urn:schemas-microsoft-com:vml" Requires="v">
                <p:oleObj spid="_x0000_s53256" name="Equation" r:id="rId3" imgW="177480" imgH="164880" progId="Equation.DSMT4">
                  <p:embed/>
                </p:oleObj>
              </mc:Choice>
              <mc:Fallback>
                <p:oleObj name="Equation" r:id="rId3" imgW="177480" imgH="164880" progId="Equation.DSMT4">
                  <p:embed/>
                  <p:pic>
                    <p:nvPicPr>
                      <p:cNvPr id="4577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929" y="1502665"/>
                        <a:ext cx="694782" cy="645523"/>
                      </a:xfrm>
                      <a:prstGeom prst="rect">
                        <a:avLst/>
                      </a:prstGeom>
                      <a:noFill/>
                    </p:spPr>
                  </p:pic>
                </p:oleObj>
              </mc:Fallback>
            </mc:AlternateContent>
          </a:graphicData>
        </a:graphic>
      </p:graphicFrame>
      <p:graphicFrame>
        <p:nvGraphicFramePr>
          <p:cNvPr id="457732" name="Object 4"/>
          <p:cNvGraphicFramePr>
            <a:graphicFrameLocks noChangeAspect="1"/>
          </p:cNvGraphicFramePr>
          <p:nvPr/>
        </p:nvGraphicFramePr>
        <p:xfrm>
          <a:off x="1086558" y="3826819"/>
          <a:ext cx="3200400" cy="1644014"/>
        </p:xfrm>
        <a:graphic>
          <a:graphicData uri="http://schemas.openxmlformats.org/presentationml/2006/ole">
            <mc:AlternateContent xmlns:mc="http://schemas.openxmlformats.org/markup-compatibility/2006">
              <mc:Choice xmlns:v="urn:schemas-microsoft-com:vml" Requires="v">
                <p:oleObj spid="_x0000_s53257" name="Equation" r:id="rId5" imgW="1117440" imgH="571320" progId="Equation.DSMT4">
                  <p:embed/>
                </p:oleObj>
              </mc:Choice>
              <mc:Fallback>
                <p:oleObj name="Equation" r:id="rId5" imgW="1117440" imgH="571320" progId="Equation.DSMT4">
                  <p:embed/>
                  <p:pic>
                    <p:nvPicPr>
                      <p:cNvPr id="4577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6558" y="3826819"/>
                        <a:ext cx="3200400" cy="16440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33" name="Object 5"/>
          <p:cNvGraphicFramePr>
            <a:graphicFrameLocks noChangeAspect="1"/>
          </p:cNvGraphicFramePr>
          <p:nvPr>
            <p:extLst>
              <p:ext uri="{D42A27DB-BD31-4B8C-83A1-F6EECF244321}">
                <p14:modId xmlns:p14="http://schemas.microsoft.com/office/powerpoint/2010/main" val="710203026"/>
              </p:ext>
            </p:extLst>
          </p:nvPr>
        </p:nvGraphicFramePr>
        <p:xfrm>
          <a:off x="1137012" y="2006401"/>
          <a:ext cx="695326" cy="645794"/>
        </p:xfrm>
        <a:graphic>
          <a:graphicData uri="http://schemas.openxmlformats.org/presentationml/2006/ole">
            <mc:AlternateContent xmlns:mc="http://schemas.openxmlformats.org/markup-compatibility/2006">
              <mc:Choice xmlns:v="urn:schemas-microsoft-com:vml" Requires="v">
                <p:oleObj spid="_x0000_s53258" name="Equation" r:id="rId7" imgW="177480" imgH="164880" progId="Equation.DSMT4">
                  <p:embed/>
                </p:oleObj>
              </mc:Choice>
              <mc:Fallback>
                <p:oleObj name="Equation" r:id="rId7" imgW="177480" imgH="164880" progId="Equation.DSMT4">
                  <p:embed/>
                  <p:pic>
                    <p:nvPicPr>
                      <p:cNvPr id="45773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7012" y="2006401"/>
                        <a:ext cx="695326" cy="645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ounded Rectangle 8"/>
          <p:cNvSpPr/>
          <p:nvPr/>
        </p:nvSpPr>
        <p:spPr>
          <a:xfrm>
            <a:off x="3470367" y="4389121"/>
            <a:ext cx="666205" cy="52512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cxnSp>
        <p:nvCxnSpPr>
          <p:cNvPr id="10" name="Straight Arrow Connector 9"/>
          <p:cNvCxnSpPr>
            <a:stCxn id="13" idx="1"/>
            <a:endCxn id="9" idx="3"/>
          </p:cNvCxnSpPr>
          <p:nvPr/>
        </p:nvCxnSpPr>
        <p:spPr>
          <a:xfrm flipH="1">
            <a:off x="4136572" y="4366853"/>
            <a:ext cx="1739974" cy="284831"/>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76546" y="4012910"/>
            <a:ext cx="3150761" cy="707886"/>
          </a:xfrm>
          <a:prstGeom prst="rect">
            <a:avLst/>
          </a:prstGeom>
          <a:noFill/>
        </p:spPr>
        <p:txBody>
          <a:bodyPr wrap="square" rtlCol="0">
            <a:spAutoFit/>
          </a:bodyPr>
          <a:lstStyle/>
          <a:p>
            <a:r>
              <a:rPr lang="en-US" sz="2000" dirty="0"/>
              <a:t>Stiffness coefficients that connect nodes 2 and 3</a:t>
            </a:r>
          </a:p>
        </p:txBody>
      </p:sp>
      <p:sp>
        <p:nvSpPr>
          <p:cNvPr id="15" name="TextBox 14"/>
          <p:cNvSpPr txBox="1"/>
          <p:nvPr/>
        </p:nvSpPr>
        <p:spPr>
          <a:xfrm>
            <a:off x="1416886" y="3385891"/>
            <a:ext cx="2700868" cy="400110"/>
          </a:xfrm>
          <a:prstGeom prst="rect">
            <a:avLst/>
          </a:prstGeom>
          <a:noFill/>
        </p:spPr>
        <p:txBody>
          <a:bodyPr wrap="none" rtlCol="0">
            <a:spAutoFit/>
          </a:bodyPr>
          <a:lstStyle/>
          <a:p>
            <a:r>
              <a:rPr lang="en-US" sz="2000" dirty="0"/>
              <a:t>Element stiffness matrix</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Body Stiffness Matrix</a:t>
            </a:r>
          </a:p>
        </p:txBody>
      </p:sp>
      <p:sp>
        <p:nvSpPr>
          <p:cNvPr id="3" name="Content Placeholder 2"/>
          <p:cNvSpPr>
            <a:spLocks noGrp="1"/>
          </p:cNvSpPr>
          <p:nvPr>
            <p:ph idx="1"/>
          </p:nvPr>
        </p:nvSpPr>
        <p:spPr/>
        <p:txBody>
          <a:bodyPr/>
          <a:lstStyle/>
          <a:p>
            <a:r>
              <a:rPr lang="en-US" dirty="0"/>
              <a:t>The flexible system stiffness matrix</a:t>
            </a:r>
          </a:p>
          <a:p>
            <a:pPr lvl="1"/>
            <a:r>
              <a:rPr lang="en-US" dirty="0"/>
              <a:t>Each sub-matrix </a:t>
            </a:r>
            <a:r>
              <a:rPr lang="en-US" b="1" dirty="0" err="1">
                <a:latin typeface="Times New Roman" pitchFamily="18" charset="0"/>
                <a:cs typeface="Times New Roman" pitchFamily="18" charset="0"/>
              </a:rPr>
              <a:t>k</a:t>
            </a:r>
            <a:r>
              <a:rPr lang="en-US" i="1" baseline="-25000" dirty="0" err="1">
                <a:latin typeface="Times New Roman" pitchFamily="18" charset="0"/>
                <a:cs typeface="Times New Roman" pitchFamily="18" charset="0"/>
              </a:rPr>
              <a:t>i</a:t>
            </a:r>
            <a:r>
              <a:rPr lang="en-US" baseline="-25000" dirty="0" err="1">
                <a:latin typeface="Times New Roman" pitchFamily="18" charset="0"/>
                <a:cs typeface="Times New Roman" pitchFamily="18" charset="0"/>
              </a:rPr>
              <a:t>,</a:t>
            </a:r>
            <a:r>
              <a:rPr lang="en-US" i="1" baseline="-25000" dirty="0" err="1">
                <a:latin typeface="Times New Roman" pitchFamily="18" charset="0"/>
                <a:cs typeface="Times New Roman" pitchFamily="18" charset="0"/>
              </a:rPr>
              <a:t>j</a:t>
            </a:r>
            <a:r>
              <a:rPr lang="en-US" i="1" baseline="30000" dirty="0" err="1">
                <a:latin typeface="Times New Roman" pitchFamily="18" charset="0"/>
                <a:cs typeface="Times New Roman" pitchFamily="18" charset="0"/>
              </a:rPr>
              <a:t>n</a:t>
            </a:r>
            <a:r>
              <a:rPr lang="en-US" dirty="0"/>
              <a:t> is the sub-matrix of stiffness coefficients associated with nodes </a:t>
            </a:r>
            <a:r>
              <a:rPr lang="en-US" i="1" dirty="0" err="1">
                <a:latin typeface="Times New Roman" pitchFamily="18" charset="0"/>
                <a:cs typeface="Times New Roman" pitchFamily="18" charset="0"/>
              </a:rPr>
              <a:t>i</a:t>
            </a:r>
            <a:r>
              <a:rPr lang="en-US" dirty="0"/>
              <a:t> and </a:t>
            </a:r>
            <a:r>
              <a:rPr lang="en-US" i="1" dirty="0">
                <a:latin typeface="Times New Roman" pitchFamily="18" charset="0"/>
                <a:cs typeface="Times New Roman" pitchFamily="18" charset="0"/>
              </a:rPr>
              <a:t>j</a:t>
            </a:r>
            <a:r>
              <a:rPr lang="en-US" dirty="0"/>
              <a:t>.</a:t>
            </a:r>
          </a:p>
        </p:txBody>
      </p:sp>
      <p:graphicFrame>
        <p:nvGraphicFramePr>
          <p:cNvPr id="454658" name="Object 2"/>
          <p:cNvGraphicFramePr>
            <a:graphicFrameLocks noChangeAspect="1"/>
          </p:cNvGraphicFramePr>
          <p:nvPr/>
        </p:nvGraphicFramePr>
        <p:xfrm>
          <a:off x="1609019" y="3646661"/>
          <a:ext cx="2897506" cy="1520190"/>
        </p:xfrm>
        <a:graphic>
          <a:graphicData uri="http://schemas.openxmlformats.org/presentationml/2006/ole">
            <mc:AlternateContent xmlns:mc="http://schemas.openxmlformats.org/markup-compatibility/2006">
              <mc:Choice xmlns:v="urn:schemas-microsoft-com:vml" Requires="v">
                <p:oleObj spid="_x0000_s54282" name="Equation" r:id="rId3" imgW="1409400" imgH="736560" progId="Equation.DSMT4">
                  <p:embed/>
                </p:oleObj>
              </mc:Choice>
              <mc:Fallback>
                <p:oleObj name="Equation" r:id="rId3" imgW="1409400" imgH="736560" progId="Equation.DSMT4">
                  <p:embed/>
                  <p:pic>
                    <p:nvPicPr>
                      <p:cNvPr id="4546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019" y="3646661"/>
                        <a:ext cx="2897506" cy="1520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5683" name="Object 3"/>
          <p:cNvGraphicFramePr>
            <a:graphicFrameLocks noChangeAspect="1"/>
          </p:cNvGraphicFramePr>
          <p:nvPr/>
        </p:nvGraphicFramePr>
        <p:xfrm>
          <a:off x="9196359" y="5352017"/>
          <a:ext cx="1746886" cy="621030"/>
        </p:xfrm>
        <a:graphic>
          <a:graphicData uri="http://schemas.openxmlformats.org/presentationml/2006/ole">
            <mc:AlternateContent xmlns:mc="http://schemas.openxmlformats.org/markup-compatibility/2006">
              <mc:Choice xmlns:v="urn:schemas-microsoft-com:vml" Requires="v">
                <p:oleObj spid="_x0000_s54283" name="Equation" r:id="rId5" imgW="609480" imgH="215640" progId="Equation.DSMT4">
                  <p:embed/>
                </p:oleObj>
              </mc:Choice>
              <mc:Fallback>
                <p:oleObj name="Equation" r:id="rId5" imgW="609480" imgH="215640" progId="Equation.DSMT4">
                  <p:embed/>
                  <p:pic>
                    <p:nvPicPr>
                      <p:cNvPr id="4556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6359" y="5352017"/>
                        <a:ext cx="1746886" cy="621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5"/>
          <p:cNvGrpSpPr/>
          <p:nvPr/>
        </p:nvGrpSpPr>
        <p:grpSpPr>
          <a:xfrm>
            <a:off x="5511110" y="2971363"/>
            <a:ext cx="2217420" cy="1150620"/>
            <a:chOff x="2384132" y="3705817"/>
            <a:chExt cx="2636903" cy="1368290"/>
          </a:xfrm>
        </p:grpSpPr>
        <p:graphicFrame>
          <p:nvGraphicFramePr>
            <p:cNvPr id="7" name="Object 4"/>
            <p:cNvGraphicFramePr>
              <a:graphicFrameLocks noChangeAspect="1"/>
            </p:cNvGraphicFramePr>
            <p:nvPr/>
          </p:nvGraphicFramePr>
          <p:xfrm>
            <a:off x="2384132" y="3705817"/>
            <a:ext cx="2636903" cy="1368290"/>
          </p:xfrm>
          <a:graphic>
            <a:graphicData uri="http://schemas.openxmlformats.org/presentationml/2006/ole">
              <mc:AlternateContent xmlns:mc="http://schemas.openxmlformats.org/markup-compatibility/2006">
                <mc:Choice xmlns:v="urn:schemas-microsoft-com:vml" Requires="v">
                  <p:oleObj spid="_x0000_s54284" name="Equation" r:id="rId7" imgW="1104840" imgH="571320" progId="Equation.DSMT4">
                    <p:embed/>
                  </p:oleObj>
                </mc:Choice>
                <mc:Fallback>
                  <p:oleObj name="Equation" r:id="rId7" imgW="1104840" imgH="571320" progId="Equation.DSMT4">
                    <p:embed/>
                    <p:pic>
                      <p:nvPicPr>
                        <p:cNvPr id="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4132" y="3705817"/>
                          <a:ext cx="2636903" cy="1368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ounded Rectangle 7"/>
            <p:cNvSpPr/>
            <p:nvPr/>
          </p:nvSpPr>
          <p:spPr>
            <a:xfrm>
              <a:off x="4356462" y="4173583"/>
              <a:ext cx="555171" cy="4376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grpSp>
      <p:cxnSp>
        <p:nvCxnSpPr>
          <p:cNvPr id="9" name="Straight Arrow Connector 8"/>
          <p:cNvCxnSpPr/>
          <p:nvPr/>
        </p:nvCxnSpPr>
        <p:spPr>
          <a:xfrm rot="10800000" flipV="1">
            <a:off x="5155475" y="3703151"/>
            <a:ext cx="2029973" cy="638942"/>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1" name="Object 4"/>
          <p:cNvGraphicFramePr>
            <a:graphicFrameLocks noChangeAspect="1"/>
          </p:cNvGraphicFramePr>
          <p:nvPr/>
        </p:nvGraphicFramePr>
        <p:xfrm>
          <a:off x="5100994" y="5156835"/>
          <a:ext cx="2270760" cy="1152524"/>
        </p:xfrm>
        <a:graphic>
          <a:graphicData uri="http://schemas.openxmlformats.org/presentationml/2006/ole">
            <mc:AlternateContent xmlns:mc="http://schemas.openxmlformats.org/markup-compatibility/2006">
              <mc:Choice xmlns:v="urn:schemas-microsoft-com:vml" Requires="v">
                <p:oleObj spid="_x0000_s54285" name="Equation" r:id="rId9" imgW="1130040" imgH="571320" progId="Equation.DSMT4">
                  <p:embed/>
                </p:oleObj>
              </mc:Choice>
              <mc:Fallback>
                <p:oleObj name="Equation" r:id="rId9" imgW="1130040" imgH="571320" progId="Equation.DSMT4">
                  <p:embed/>
                  <p:pic>
                    <p:nvPicPr>
                      <p:cNvPr id="11"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0994" y="5156835"/>
                        <a:ext cx="2270760" cy="1152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ounded Rectangle 11"/>
          <p:cNvSpPr/>
          <p:nvPr/>
        </p:nvSpPr>
        <p:spPr>
          <a:xfrm>
            <a:off x="6236993" y="5222257"/>
            <a:ext cx="466854" cy="3679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cxnSp>
        <p:nvCxnSpPr>
          <p:cNvPr id="17" name="Straight Arrow Connector 16"/>
          <p:cNvCxnSpPr/>
          <p:nvPr/>
        </p:nvCxnSpPr>
        <p:spPr>
          <a:xfrm rot="10800000">
            <a:off x="5131961" y="4475335"/>
            <a:ext cx="1097280" cy="76026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32237" y="4193177"/>
            <a:ext cx="391454" cy="518604"/>
          </a:xfrm>
          <a:prstGeom prst="rect">
            <a:avLst/>
          </a:prstGeom>
          <a:noFill/>
        </p:spPr>
        <p:txBody>
          <a:bodyPr wrap="none" rtlCol="0">
            <a:spAutoFit/>
          </a:bodyPr>
          <a:lstStyle/>
          <a:p>
            <a:r>
              <a:rPr lang="el-GR" sz="2770" dirty="0">
                <a:latin typeface="Times New Roman" pitchFamily="18" charset="0"/>
                <a:cs typeface="Times New Roman" pitchFamily="18" charset="0"/>
              </a:rPr>
              <a:t>Σ</a:t>
            </a:r>
            <a:endParaRPr lang="en-US" sz="2770" dirty="0">
              <a:latin typeface="Times New Roman" pitchFamily="18" charset="0"/>
              <a:cs typeface="Times New Roman" pitchFamily="18" charset="0"/>
            </a:endParaRPr>
          </a:p>
        </p:txBody>
      </p:sp>
      <p:cxnSp>
        <p:nvCxnSpPr>
          <p:cNvPr id="23" name="Straight Arrow Connector 22"/>
          <p:cNvCxnSpPr>
            <a:stCxn id="21" idx="1"/>
          </p:cNvCxnSpPr>
          <p:nvPr/>
        </p:nvCxnSpPr>
        <p:spPr>
          <a:xfrm flipH="1" flipV="1">
            <a:off x="3830903" y="4224529"/>
            <a:ext cx="901334" cy="227950"/>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355329" y="4049213"/>
            <a:ext cx="466854" cy="3679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sp>
        <p:nvSpPr>
          <p:cNvPr id="27" name="TextBox 26"/>
          <p:cNvSpPr txBox="1"/>
          <p:nvPr/>
        </p:nvSpPr>
        <p:spPr>
          <a:xfrm>
            <a:off x="1248755" y="5543277"/>
            <a:ext cx="3459044" cy="978729"/>
          </a:xfrm>
          <a:prstGeom prst="rect">
            <a:avLst/>
          </a:prstGeom>
          <a:noFill/>
        </p:spPr>
        <p:txBody>
          <a:bodyPr wrap="square" rtlCol="0">
            <a:spAutoFit/>
          </a:bodyPr>
          <a:lstStyle/>
          <a:p>
            <a:r>
              <a:rPr lang="en-US" sz="1920" dirty="0"/>
              <a:t>System sub-matrix 2,3 is sum of element 1’s (2,3) and elements 2’s (2,3) sub-matrices.</a:t>
            </a:r>
          </a:p>
        </p:txBody>
      </p:sp>
      <p:sp>
        <p:nvSpPr>
          <p:cNvPr id="30" name="TextBox 29"/>
          <p:cNvSpPr txBox="1"/>
          <p:nvPr/>
        </p:nvSpPr>
        <p:spPr>
          <a:xfrm>
            <a:off x="5510785" y="2549869"/>
            <a:ext cx="2307683" cy="400110"/>
          </a:xfrm>
          <a:prstGeom prst="rect">
            <a:avLst/>
          </a:prstGeom>
          <a:noFill/>
        </p:spPr>
        <p:txBody>
          <a:bodyPr wrap="none" rtlCol="0">
            <a:spAutoFit/>
          </a:bodyPr>
          <a:lstStyle/>
          <a:p>
            <a:r>
              <a:rPr lang="en-US" sz="2000" dirty="0"/>
              <a:t>Element 1’s stiffness</a:t>
            </a:r>
          </a:p>
        </p:txBody>
      </p:sp>
      <p:sp>
        <p:nvSpPr>
          <p:cNvPr id="31" name="TextBox 30"/>
          <p:cNvSpPr txBox="1"/>
          <p:nvPr/>
        </p:nvSpPr>
        <p:spPr>
          <a:xfrm>
            <a:off x="5309617" y="4747042"/>
            <a:ext cx="2307683" cy="400110"/>
          </a:xfrm>
          <a:prstGeom prst="rect">
            <a:avLst/>
          </a:prstGeom>
          <a:noFill/>
        </p:spPr>
        <p:txBody>
          <a:bodyPr wrap="none" rtlCol="0">
            <a:spAutoFit/>
          </a:bodyPr>
          <a:lstStyle/>
          <a:p>
            <a:r>
              <a:rPr lang="en-US" sz="2000" dirty="0"/>
              <a:t>Element 2’s stiffness</a:t>
            </a:r>
          </a:p>
        </p:txBody>
      </p:sp>
      <p:cxnSp>
        <p:nvCxnSpPr>
          <p:cNvPr id="34" name="Straight Arrow Connector 33"/>
          <p:cNvCxnSpPr>
            <a:endCxn id="35" idx="1"/>
          </p:cNvCxnSpPr>
          <p:nvPr/>
        </p:nvCxnSpPr>
        <p:spPr>
          <a:xfrm rot="16200000" flipH="1">
            <a:off x="920035" y="3569235"/>
            <a:ext cx="1884505" cy="812426"/>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268500" y="4733706"/>
            <a:ext cx="466854" cy="3679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sp>
        <p:nvSpPr>
          <p:cNvPr id="38" name="TextBox 37"/>
          <p:cNvSpPr txBox="1"/>
          <p:nvPr/>
        </p:nvSpPr>
        <p:spPr>
          <a:xfrm>
            <a:off x="727166" y="2696175"/>
            <a:ext cx="3381054" cy="350865"/>
          </a:xfrm>
          <a:prstGeom prst="rect">
            <a:avLst/>
          </a:prstGeom>
          <a:noFill/>
        </p:spPr>
        <p:txBody>
          <a:bodyPr wrap="none" rtlCol="0">
            <a:spAutoFit/>
          </a:bodyPr>
          <a:lstStyle/>
          <a:p>
            <a:r>
              <a:rPr lang="en-US" sz="1680" dirty="0"/>
              <a:t>No elements connect nodes 1 and 4.</a:t>
            </a:r>
          </a:p>
        </p:txBody>
      </p:sp>
      <p:cxnSp>
        <p:nvCxnSpPr>
          <p:cNvPr id="40" name="Straight Arrow Connector 39"/>
          <p:cNvCxnSpPr>
            <a:endCxn id="41" idx="0"/>
          </p:cNvCxnSpPr>
          <p:nvPr/>
        </p:nvCxnSpPr>
        <p:spPr>
          <a:xfrm rot="16200000" flipH="1">
            <a:off x="3632894" y="3160662"/>
            <a:ext cx="660706" cy="327397"/>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3893519" y="3654713"/>
            <a:ext cx="466854" cy="3679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70"/>
          </a:p>
        </p:txBody>
      </p:sp>
      <p:sp>
        <p:nvSpPr>
          <p:cNvPr id="29" name="TextBox 28"/>
          <p:cNvSpPr txBox="1"/>
          <p:nvPr/>
        </p:nvSpPr>
        <p:spPr>
          <a:xfrm>
            <a:off x="2216332" y="3166436"/>
            <a:ext cx="1866217" cy="400110"/>
          </a:xfrm>
          <a:prstGeom prst="rect">
            <a:avLst/>
          </a:prstGeom>
          <a:noFill/>
        </p:spPr>
        <p:txBody>
          <a:bodyPr wrap="none" rtlCol="0">
            <a:spAutoFit/>
          </a:bodyPr>
          <a:lstStyle/>
          <a:p>
            <a:r>
              <a:rPr lang="en-US" sz="2000" dirty="0"/>
              <a:t>System stiffness</a:t>
            </a:r>
          </a:p>
        </p:txBody>
      </p:sp>
      <p:pic>
        <p:nvPicPr>
          <p:cNvPr id="28" name="Picture 27" descr="2 Triangle body.png"/>
          <p:cNvPicPr>
            <a:picLocks noChangeAspect="1"/>
          </p:cNvPicPr>
          <p:nvPr/>
        </p:nvPicPr>
        <p:blipFill>
          <a:blip r:embed="rId11" cstate="print"/>
          <a:stretch>
            <a:fillRect/>
          </a:stretch>
        </p:blipFill>
        <p:spPr>
          <a:xfrm>
            <a:off x="9214231" y="3028082"/>
            <a:ext cx="1600073" cy="1485270"/>
          </a:xfrm>
          <a:prstGeom prst="rect">
            <a:avLst/>
          </a:prstGeom>
        </p:spPr>
      </p:pic>
      <p:sp>
        <p:nvSpPr>
          <p:cNvPr id="32" name="TextBox 31"/>
          <p:cNvSpPr txBox="1"/>
          <p:nvPr/>
        </p:nvSpPr>
        <p:spPr>
          <a:xfrm>
            <a:off x="8931691" y="4266328"/>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1</a:t>
            </a:r>
          </a:p>
        </p:txBody>
      </p:sp>
      <p:sp>
        <p:nvSpPr>
          <p:cNvPr id="33" name="TextBox 32"/>
          <p:cNvSpPr txBox="1"/>
          <p:nvPr/>
        </p:nvSpPr>
        <p:spPr>
          <a:xfrm>
            <a:off x="9067141" y="2763667"/>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3</a:t>
            </a:r>
          </a:p>
        </p:txBody>
      </p:sp>
      <p:sp>
        <p:nvSpPr>
          <p:cNvPr id="36" name="TextBox 35"/>
          <p:cNvSpPr txBox="1"/>
          <p:nvPr/>
        </p:nvSpPr>
        <p:spPr>
          <a:xfrm>
            <a:off x="10671907" y="4419171"/>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2</a:t>
            </a:r>
          </a:p>
        </p:txBody>
      </p:sp>
      <p:sp>
        <p:nvSpPr>
          <p:cNvPr id="37" name="TextBox 36"/>
          <p:cNvSpPr txBox="1"/>
          <p:nvPr/>
        </p:nvSpPr>
        <p:spPr>
          <a:xfrm>
            <a:off x="10588062" y="2740586"/>
            <a:ext cx="377026" cy="350865"/>
          </a:xfrm>
          <a:prstGeom prst="rect">
            <a:avLst/>
          </a:prstGeom>
          <a:noFill/>
        </p:spPr>
        <p:txBody>
          <a:bodyPr wrap="none" rtlCol="0">
            <a:spAutoFit/>
          </a:bodyPr>
          <a:lstStyle/>
          <a:p>
            <a:r>
              <a:rPr lang="en-US" sz="1680" b="1" dirty="0">
                <a:latin typeface="Times New Roman" pitchFamily="18" charset="0"/>
                <a:cs typeface="Times New Roman" pitchFamily="18" charset="0"/>
              </a:rPr>
              <a:t>q</a:t>
            </a:r>
            <a:r>
              <a:rPr lang="en-US" sz="1680" baseline="30000" dirty="0">
                <a:latin typeface="Times New Roman" pitchFamily="18" charset="0"/>
                <a:cs typeface="Times New Roman" pitchFamily="18" charset="0"/>
              </a:rPr>
              <a:t>4</a:t>
            </a:r>
          </a:p>
        </p:txBody>
      </p:sp>
      <p:sp>
        <p:nvSpPr>
          <p:cNvPr id="39" name="TextBox 38"/>
          <p:cNvSpPr txBox="1"/>
          <p:nvPr/>
        </p:nvSpPr>
        <p:spPr>
          <a:xfrm>
            <a:off x="9285950" y="3918858"/>
            <a:ext cx="941283" cy="313932"/>
          </a:xfrm>
          <a:prstGeom prst="rect">
            <a:avLst/>
          </a:prstGeom>
          <a:noFill/>
        </p:spPr>
        <p:txBody>
          <a:bodyPr wrap="none" rtlCol="0">
            <a:spAutoFit/>
          </a:bodyPr>
          <a:lstStyle/>
          <a:p>
            <a:r>
              <a:rPr lang="en-US" sz="1440" dirty="0"/>
              <a:t>Element 1</a:t>
            </a:r>
          </a:p>
        </p:txBody>
      </p:sp>
      <p:sp>
        <p:nvSpPr>
          <p:cNvPr id="42" name="TextBox 41"/>
          <p:cNvSpPr txBox="1"/>
          <p:nvPr/>
        </p:nvSpPr>
        <p:spPr>
          <a:xfrm>
            <a:off x="9727474" y="3169050"/>
            <a:ext cx="939553" cy="313932"/>
          </a:xfrm>
          <a:prstGeom prst="rect">
            <a:avLst/>
          </a:prstGeom>
          <a:noFill/>
        </p:spPr>
        <p:txBody>
          <a:bodyPr wrap="none" rtlCol="0">
            <a:spAutoFit/>
          </a:bodyPr>
          <a:lstStyle/>
          <a:p>
            <a:r>
              <a:rPr lang="en-US" sz="1440" dirty="0"/>
              <a:t>Element 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Modal Reduction</a:t>
            </a:r>
          </a:p>
        </p:txBody>
      </p:sp>
      <p:sp>
        <p:nvSpPr>
          <p:cNvPr id="3" name="Content Placeholder 2"/>
          <p:cNvSpPr>
            <a:spLocks noGrp="1"/>
          </p:cNvSpPr>
          <p:nvPr>
            <p:ph idx="1"/>
          </p:nvPr>
        </p:nvSpPr>
        <p:spPr/>
        <p:txBody>
          <a:bodyPr/>
          <a:lstStyle/>
          <a:p>
            <a:r>
              <a:rPr lang="en-US" dirty="0"/>
              <a:t>To understand </a:t>
            </a:r>
            <a:r>
              <a:rPr lang="en-US" dirty="0" err="1"/>
              <a:t>RFlex</a:t>
            </a:r>
            <a:r>
              <a:rPr lang="en-US" dirty="0"/>
              <a:t>, first, modal reduction must be understood.</a:t>
            </a:r>
          </a:p>
          <a:p>
            <a:r>
              <a:rPr lang="en-US" dirty="0"/>
              <a:t>Modal analysis is performed on the system mass and stiffness matrices of a finite element body.</a:t>
            </a:r>
          </a:p>
          <a:p>
            <a:pPr lvl="1"/>
            <a:r>
              <a:rPr lang="en-US" dirty="0"/>
              <a:t>Relative to the body’s reference frame.</a:t>
            </a:r>
          </a:p>
          <a:p>
            <a:pPr lvl="1"/>
            <a:r>
              <a:rPr lang="en-US" dirty="0"/>
              <a:t>This requires that the elements are small deformation elements so that they have constant stiffness matrices.</a:t>
            </a:r>
          </a:p>
        </p:txBody>
      </p:sp>
      <p:graphicFrame>
        <p:nvGraphicFramePr>
          <p:cNvPr id="367620" name="Object 4"/>
          <p:cNvGraphicFramePr>
            <a:graphicFrameLocks noChangeAspect="1"/>
          </p:cNvGraphicFramePr>
          <p:nvPr>
            <p:extLst>
              <p:ext uri="{D42A27DB-BD31-4B8C-83A1-F6EECF244321}">
                <p14:modId xmlns:p14="http://schemas.microsoft.com/office/powerpoint/2010/main" val="188501670"/>
              </p:ext>
            </p:extLst>
          </p:nvPr>
        </p:nvGraphicFramePr>
        <p:xfrm>
          <a:off x="1885405" y="4949136"/>
          <a:ext cx="3179446" cy="569594"/>
        </p:xfrm>
        <a:graphic>
          <a:graphicData uri="http://schemas.openxmlformats.org/presentationml/2006/ole">
            <mc:AlternateContent xmlns:mc="http://schemas.openxmlformats.org/markup-compatibility/2006">
              <mc:Choice xmlns:v="urn:schemas-microsoft-com:vml" Requires="v">
                <p:oleObj spid="_x0000_s55300" name="Equation" r:id="rId3" imgW="927000" imgH="164880" progId="Equation.DSMT4">
                  <p:embed/>
                </p:oleObj>
              </mc:Choice>
              <mc:Fallback>
                <p:oleObj name="Equation" r:id="rId3" imgW="927000" imgH="164880" progId="Equation.DSMT4">
                  <p:embed/>
                  <p:pic>
                    <p:nvPicPr>
                      <p:cNvPr id="367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405" y="4949136"/>
                        <a:ext cx="3179446" cy="569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Modal Reduction</a:t>
            </a:r>
          </a:p>
        </p:txBody>
      </p:sp>
      <p:sp>
        <p:nvSpPr>
          <p:cNvPr id="3" name="Content Placeholder 2"/>
          <p:cNvSpPr>
            <a:spLocks noGrp="1"/>
          </p:cNvSpPr>
          <p:nvPr>
            <p:ph idx="1"/>
          </p:nvPr>
        </p:nvSpPr>
        <p:spPr/>
        <p:txBody>
          <a:bodyPr/>
          <a:lstStyle/>
          <a:p>
            <a:r>
              <a:rPr lang="en-US" dirty="0"/>
              <a:t>The equations of motion of linear (small deformation) FE body is given by</a:t>
            </a:r>
          </a:p>
          <a:p>
            <a:pPr lvl="1"/>
            <a:r>
              <a:rPr lang="en-US" dirty="0"/>
              <a:t>(Ignoring damping)</a:t>
            </a:r>
          </a:p>
          <a:p>
            <a:endParaRPr lang="en-US" dirty="0"/>
          </a:p>
          <a:p>
            <a:endParaRPr lang="en-US" dirty="0"/>
          </a:p>
          <a:p>
            <a:r>
              <a:rPr lang="en-US" dirty="0"/>
              <a:t>Modal analysis is performed on the unforced system equations:</a:t>
            </a:r>
          </a:p>
        </p:txBody>
      </p:sp>
      <p:graphicFrame>
        <p:nvGraphicFramePr>
          <p:cNvPr id="367618" name="Object 2"/>
          <p:cNvGraphicFramePr>
            <a:graphicFrameLocks noChangeAspect="1"/>
          </p:cNvGraphicFramePr>
          <p:nvPr>
            <p:extLst>
              <p:ext uri="{D42A27DB-BD31-4B8C-83A1-F6EECF244321}">
                <p14:modId xmlns:p14="http://schemas.microsoft.com/office/powerpoint/2010/main" val="2197731996"/>
              </p:ext>
            </p:extLst>
          </p:nvPr>
        </p:nvGraphicFramePr>
        <p:xfrm>
          <a:off x="1768441" y="2784262"/>
          <a:ext cx="3179444" cy="569596"/>
        </p:xfrm>
        <a:graphic>
          <a:graphicData uri="http://schemas.openxmlformats.org/presentationml/2006/ole">
            <mc:AlternateContent xmlns:mc="http://schemas.openxmlformats.org/markup-compatibility/2006">
              <mc:Choice xmlns:v="urn:schemas-microsoft-com:vml" Requires="v">
                <p:oleObj spid="_x0000_s56326" name="Equation" r:id="rId3" imgW="927000" imgH="164880" progId="Equation.DSMT4">
                  <p:embed/>
                </p:oleObj>
              </mc:Choice>
              <mc:Fallback>
                <p:oleObj name="Equation" r:id="rId3" imgW="927000" imgH="164880" progId="Equation.DSMT4">
                  <p:embed/>
                  <p:pic>
                    <p:nvPicPr>
                      <p:cNvPr id="3676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441" y="2784262"/>
                        <a:ext cx="3179444" cy="56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7619" name="Object 3"/>
          <p:cNvGraphicFramePr>
            <a:graphicFrameLocks noChangeAspect="1"/>
          </p:cNvGraphicFramePr>
          <p:nvPr>
            <p:extLst>
              <p:ext uri="{D42A27DB-BD31-4B8C-83A1-F6EECF244321}">
                <p14:modId xmlns:p14="http://schemas.microsoft.com/office/powerpoint/2010/main" val="2951981797"/>
              </p:ext>
            </p:extLst>
          </p:nvPr>
        </p:nvGraphicFramePr>
        <p:xfrm>
          <a:off x="1771541" y="5126869"/>
          <a:ext cx="3006090" cy="569596"/>
        </p:xfrm>
        <a:graphic>
          <a:graphicData uri="http://schemas.openxmlformats.org/presentationml/2006/ole">
            <mc:AlternateContent xmlns:mc="http://schemas.openxmlformats.org/markup-compatibility/2006">
              <mc:Choice xmlns:v="urn:schemas-microsoft-com:vml" Requires="v">
                <p:oleObj spid="_x0000_s56327" name="Equation" r:id="rId5" imgW="876240" imgH="164880" progId="Equation.DSMT4">
                  <p:embed/>
                </p:oleObj>
              </mc:Choice>
              <mc:Fallback>
                <p:oleObj name="Equation" r:id="rId5" imgW="876240" imgH="164880" progId="Equation.DSMT4">
                  <p:embed/>
                  <p:pic>
                    <p:nvPicPr>
                      <p:cNvPr id="3676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1541" y="5126869"/>
                        <a:ext cx="3006090" cy="56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Modal Reduction Mode Shapes</a:t>
            </a:r>
          </a:p>
        </p:txBody>
      </p:sp>
      <p:sp>
        <p:nvSpPr>
          <p:cNvPr id="3" name="Content Placeholder 2"/>
          <p:cNvSpPr>
            <a:spLocks noGrp="1"/>
          </p:cNvSpPr>
          <p:nvPr>
            <p:ph idx="1"/>
          </p:nvPr>
        </p:nvSpPr>
        <p:spPr/>
        <p:txBody>
          <a:bodyPr/>
          <a:lstStyle/>
          <a:p>
            <a:r>
              <a:rPr lang="en-US" dirty="0"/>
              <a:t>Main assumption:</a:t>
            </a:r>
          </a:p>
          <a:p>
            <a:pPr lvl="1"/>
            <a:r>
              <a:rPr lang="en-US" dirty="0"/>
              <a:t>The body vibrates in harmonic motion in specified shapes.</a:t>
            </a:r>
          </a:p>
          <a:p>
            <a:pPr lvl="1"/>
            <a:r>
              <a:rPr lang="en-US" dirty="0"/>
              <a:t>In other words, vibration in any shape is specified by a mode shape vector </a:t>
            </a:r>
            <a:r>
              <a:rPr lang="el-GR" b="1" dirty="0">
                <a:latin typeface="Times New Roman" pitchFamily="18" charset="0"/>
                <a:cs typeface="Times New Roman" pitchFamily="18" charset="0"/>
              </a:rPr>
              <a:t>ψ</a:t>
            </a:r>
            <a:r>
              <a:rPr lang="en-US" i="1" baseline="30000" dirty="0" err="1">
                <a:latin typeface="Times New Roman" pitchFamily="18" charset="0"/>
                <a:cs typeface="Times New Roman" pitchFamily="18" charset="0"/>
              </a:rPr>
              <a:t>i</a:t>
            </a:r>
            <a:r>
              <a:rPr lang="en-US" dirty="0"/>
              <a:t> and a magnitude of vibration </a:t>
            </a:r>
            <a:r>
              <a:rPr lang="en-US" i="1" dirty="0">
                <a:latin typeface="Times New Roman" pitchFamily="18" charset="0"/>
                <a:cs typeface="Times New Roman" pitchFamily="18" charset="0"/>
              </a:rPr>
              <a:t>b</a:t>
            </a:r>
            <a:r>
              <a:rPr lang="en-US" i="1" baseline="30000" dirty="0">
                <a:latin typeface="Times New Roman" pitchFamily="18" charset="0"/>
                <a:cs typeface="Times New Roman" pitchFamily="18" charset="0"/>
              </a:rPr>
              <a:t>i</a:t>
            </a:r>
            <a:r>
              <a:rPr lang="en-US" dirty="0"/>
              <a:t>.</a:t>
            </a:r>
          </a:p>
          <a:p>
            <a:pPr lvl="1"/>
            <a:endParaRPr lang="en-US" dirty="0"/>
          </a:p>
          <a:p>
            <a:pPr lvl="1"/>
            <a:endParaRPr lang="en-US" dirty="0"/>
          </a:p>
        </p:txBody>
      </p:sp>
      <p:graphicFrame>
        <p:nvGraphicFramePr>
          <p:cNvPr id="367619" name="Object 3"/>
          <p:cNvGraphicFramePr>
            <a:graphicFrameLocks noChangeAspect="1"/>
          </p:cNvGraphicFramePr>
          <p:nvPr/>
        </p:nvGraphicFramePr>
        <p:xfrm>
          <a:off x="2038949" y="3337071"/>
          <a:ext cx="1524000" cy="613410"/>
        </p:xfrm>
        <a:graphic>
          <a:graphicData uri="http://schemas.openxmlformats.org/presentationml/2006/ole">
            <mc:AlternateContent xmlns:mc="http://schemas.openxmlformats.org/markup-compatibility/2006">
              <mc:Choice xmlns:v="urn:schemas-microsoft-com:vml" Requires="v">
                <p:oleObj spid="_x0000_s57350" name="Equation" r:id="rId3" imgW="444240" imgH="177480" progId="Equation.DSMT4">
                  <p:embed/>
                </p:oleObj>
              </mc:Choice>
              <mc:Fallback>
                <p:oleObj name="Equation" r:id="rId3" imgW="444240" imgH="177480" progId="Equation.DSMT4">
                  <p:embed/>
                  <p:pic>
                    <p:nvPicPr>
                      <p:cNvPr id="3676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949" y="3337071"/>
                        <a:ext cx="1524000"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RFlex Mode Shape 1.png"/>
          <p:cNvPicPr>
            <a:picLocks noChangeAspect="1"/>
          </p:cNvPicPr>
          <p:nvPr/>
        </p:nvPicPr>
        <p:blipFill>
          <a:blip r:embed="rId5"/>
          <a:stretch>
            <a:fillRect/>
          </a:stretch>
        </p:blipFill>
        <p:spPr>
          <a:xfrm>
            <a:off x="4177937" y="3559421"/>
            <a:ext cx="6702546" cy="1990056"/>
          </a:xfrm>
          <a:prstGeom prst="rect">
            <a:avLst/>
          </a:prstGeom>
        </p:spPr>
      </p:pic>
      <p:graphicFrame>
        <p:nvGraphicFramePr>
          <p:cNvPr id="368644" name="Object 4"/>
          <p:cNvGraphicFramePr>
            <a:graphicFrameLocks noChangeAspect="1"/>
          </p:cNvGraphicFramePr>
          <p:nvPr/>
        </p:nvGraphicFramePr>
        <p:xfrm>
          <a:off x="3751021" y="5677477"/>
          <a:ext cx="7006532" cy="447638"/>
        </p:xfrm>
        <a:graphic>
          <a:graphicData uri="http://schemas.openxmlformats.org/presentationml/2006/ole">
            <mc:AlternateContent xmlns:mc="http://schemas.openxmlformats.org/markup-compatibility/2006">
              <mc:Choice xmlns:v="urn:schemas-microsoft-com:vml" Requires="v">
                <p:oleObj spid="_x0000_s57351" name="Equation" r:id="rId6" imgW="3200400" imgH="203040" progId="Equation.DSMT4">
                  <p:embed/>
                </p:oleObj>
              </mc:Choice>
              <mc:Fallback>
                <p:oleObj name="Equation" r:id="rId6" imgW="3200400" imgH="203040" progId="Equation.DSMT4">
                  <p:embed/>
                  <p:pic>
                    <p:nvPicPr>
                      <p:cNvPr id="36864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021" y="5677477"/>
                        <a:ext cx="7006532" cy="44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FFlex and </a:t>
            </a:r>
            <a:r>
              <a:rPr lang="en-US" dirty="0" err="1"/>
              <a:t>RFlex</a:t>
            </a:r>
            <a:r>
              <a:rPr lang="en-US" dirty="0"/>
              <a:t> Elements</a:t>
            </a:r>
          </a:p>
        </p:txBody>
      </p:sp>
      <p:sp>
        <p:nvSpPr>
          <p:cNvPr id="3" name="Content Placeholder 2"/>
          <p:cNvSpPr>
            <a:spLocks noGrp="1"/>
          </p:cNvSpPr>
          <p:nvPr>
            <p:ph idx="1"/>
          </p:nvPr>
        </p:nvSpPr>
        <p:spPr/>
        <p:txBody>
          <a:bodyPr/>
          <a:lstStyle/>
          <a:p>
            <a:r>
              <a:rPr lang="en-US" dirty="0"/>
              <a:t>Both FFlex and </a:t>
            </a:r>
            <a:r>
              <a:rPr lang="en-US" dirty="0" err="1"/>
              <a:t>RFlex</a:t>
            </a:r>
            <a:r>
              <a:rPr lang="en-US" dirty="0"/>
              <a:t> are based on the finite element method (FEM).</a:t>
            </a:r>
          </a:p>
          <a:p>
            <a:pPr lvl="1"/>
            <a:r>
              <a:rPr lang="en-US" dirty="0"/>
              <a:t>FFlex extends general finite elements (FE) for large rotation.</a:t>
            </a:r>
          </a:p>
          <a:p>
            <a:pPr lvl="1"/>
            <a:r>
              <a:rPr lang="en-US" dirty="0" err="1"/>
              <a:t>RFlex</a:t>
            </a:r>
            <a:r>
              <a:rPr lang="en-US" dirty="0"/>
              <a:t> uses FE modal reduction with a rotating reference frame.</a:t>
            </a:r>
          </a:p>
          <a:p>
            <a:r>
              <a:rPr lang="en-US" dirty="0"/>
              <a:t>So it is important to understand FEM first.</a:t>
            </a:r>
          </a:p>
          <a:p>
            <a:pPr lvl="1"/>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Modal Reduction Mode Shapes</a:t>
            </a:r>
          </a:p>
        </p:txBody>
      </p:sp>
      <p:sp>
        <p:nvSpPr>
          <p:cNvPr id="3" name="Content Placeholder 2"/>
          <p:cNvSpPr>
            <a:spLocks noGrp="1"/>
          </p:cNvSpPr>
          <p:nvPr>
            <p:ph idx="1"/>
          </p:nvPr>
        </p:nvSpPr>
        <p:spPr/>
        <p:txBody>
          <a:bodyPr/>
          <a:lstStyle/>
          <a:p>
            <a:r>
              <a:rPr lang="en-US" dirty="0"/>
              <a:t>Main assumption:</a:t>
            </a:r>
          </a:p>
          <a:p>
            <a:pPr lvl="1"/>
            <a:r>
              <a:rPr lang="en-US" dirty="0"/>
              <a:t>The body vibrates in harmonic motion in specified shapes.</a:t>
            </a:r>
          </a:p>
          <a:p>
            <a:pPr lvl="1"/>
            <a:r>
              <a:rPr lang="en-US" dirty="0"/>
              <a:t>In other words, vibration in any shape is specified by a mode shape vector </a:t>
            </a:r>
            <a:r>
              <a:rPr lang="el-GR" b="1" dirty="0">
                <a:latin typeface="Times New Roman" pitchFamily="18" charset="0"/>
                <a:cs typeface="Times New Roman" pitchFamily="18" charset="0"/>
              </a:rPr>
              <a:t>ψ</a:t>
            </a:r>
            <a:r>
              <a:rPr lang="en-US" i="1" baseline="30000" dirty="0" err="1">
                <a:latin typeface="Times New Roman" pitchFamily="18" charset="0"/>
                <a:cs typeface="Times New Roman" pitchFamily="18" charset="0"/>
              </a:rPr>
              <a:t>i</a:t>
            </a:r>
            <a:r>
              <a:rPr lang="en-US" dirty="0"/>
              <a:t> and a magnitude of vibration </a:t>
            </a:r>
            <a:r>
              <a:rPr lang="en-US" i="1" dirty="0">
                <a:latin typeface="Times New Roman" pitchFamily="18" charset="0"/>
                <a:cs typeface="Times New Roman" pitchFamily="18" charset="0"/>
              </a:rPr>
              <a:t>b</a:t>
            </a:r>
            <a:r>
              <a:rPr lang="en-US" i="1" baseline="30000" dirty="0">
                <a:latin typeface="Times New Roman" pitchFamily="18" charset="0"/>
                <a:cs typeface="Times New Roman" pitchFamily="18" charset="0"/>
              </a:rPr>
              <a:t>i</a:t>
            </a:r>
            <a:r>
              <a:rPr lang="en-US" dirty="0"/>
              <a:t>.</a:t>
            </a:r>
          </a:p>
          <a:p>
            <a:pPr lvl="1"/>
            <a:endParaRPr lang="en-US" dirty="0"/>
          </a:p>
          <a:p>
            <a:pPr lvl="1"/>
            <a:endParaRPr lang="en-US" dirty="0"/>
          </a:p>
        </p:txBody>
      </p:sp>
      <p:graphicFrame>
        <p:nvGraphicFramePr>
          <p:cNvPr id="367619" name="Object 3"/>
          <p:cNvGraphicFramePr>
            <a:graphicFrameLocks noChangeAspect="1"/>
          </p:cNvGraphicFramePr>
          <p:nvPr/>
        </p:nvGraphicFramePr>
        <p:xfrm>
          <a:off x="2038949" y="3337071"/>
          <a:ext cx="1524000" cy="613410"/>
        </p:xfrm>
        <a:graphic>
          <a:graphicData uri="http://schemas.openxmlformats.org/presentationml/2006/ole">
            <mc:AlternateContent xmlns:mc="http://schemas.openxmlformats.org/markup-compatibility/2006">
              <mc:Choice xmlns:v="urn:schemas-microsoft-com:vml" Requires="v">
                <p:oleObj spid="_x0000_s58372" name="Equation" r:id="rId3" imgW="444240" imgH="177480" progId="Equation.DSMT4">
                  <p:embed/>
                </p:oleObj>
              </mc:Choice>
              <mc:Fallback>
                <p:oleObj name="Equation" r:id="rId3" imgW="444240" imgH="177480" progId="Equation.DSMT4">
                  <p:embed/>
                  <p:pic>
                    <p:nvPicPr>
                      <p:cNvPr id="3676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949" y="3337071"/>
                        <a:ext cx="1524000"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RFlex Mode Shape 1 x 4.png"/>
          <p:cNvPicPr>
            <a:picLocks noChangeAspect="1"/>
          </p:cNvPicPr>
          <p:nvPr/>
        </p:nvPicPr>
        <p:blipFill>
          <a:blip r:embed="rId5"/>
          <a:stretch>
            <a:fillRect/>
          </a:stretch>
        </p:blipFill>
        <p:spPr>
          <a:xfrm>
            <a:off x="5481124" y="4682733"/>
            <a:ext cx="4604273" cy="2022827"/>
          </a:xfrm>
          <a:prstGeom prst="rect">
            <a:avLst/>
          </a:prstGeom>
        </p:spPr>
      </p:pic>
      <p:pic>
        <p:nvPicPr>
          <p:cNvPr id="7" name="Picture 6" descr="RFlex Mode Shape 1.png"/>
          <p:cNvPicPr>
            <a:picLocks noChangeAspect="1"/>
          </p:cNvPicPr>
          <p:nvPr/>
        </p:nvPicPr>
        <p:blipFill>
          <a:blip r:embed="rId6"/>
          <a:stretch>
            <a:fillRect/>
          </a:stretch>
        </p:blipFill>
        <p:spPr>
          <a:xfrm>
            <a:off x="5457344" y="3158176"/>
            <a:ext cx="4604273" cy="1367057"/>
          </a:xfrm>
          <a:prstGeom prst="rect">
            <a:avLst/>
          </a:prstGeom>
        </p:spPr>
      </p:pic>
      <p:sp>
        <p:nvSpPr>
          <p:cNvPr id="8" name="TextBox 7"/>
          <p:cNvSpPr txBox="1"/>
          <p:nvPr/>
        </p:nvSpPr>
        <p:spPr>
          <a:xfrm>
            <a:off x="4559809" y="3668050"/>
            <a:ext cx="982961" cy="518604"/>
          </a:xfrm>
          <a:prstGeom prst="rect">
            <a:avLst/>
          </a:prstGeom>
          <a:noFill/>
        </p:spPr>
        <p:txBody>
          <a:bodyPr wrap="none" rtlCol="0">
            <a:spAutoFit/>
          </a:bodyPr>
          <a:lstStyle/>
          <a:p>
            <a:r>
              <a:rPr lang="en-US" sz="2770" i="1" dirty="0">
                <a:latin typeface="Times New Roman" pitchFamily="18" charset="0"/>
                <a:cs typeface="Times New Roman" pitchFamily="18" charset="0"/>
              </a:rPr>
              <a:t>b</a:t>
            </a:r>
            <a:r>
              <a:rPr lang="en-US" sz="2770" i="1" baseline="30000" dirty="0">
                <a:latin typeface="Times New Roman" pitchFamily="18" charset="0"/>
                <a:cs typeface="Times New Roman" pitchFamily="18" charset="0"/>
              </a:rPr>
              <a:t>i</a:t>
            </a:r>
            <a:r>
              <a:rPr lang="en-US" sz="2770" dirty="0">
                <a:latin typeface="Times New Roman" pitchFamily="18" charset="0"/>
                <a:cs typeface="Times New Roman" pitchFamily="18" charset="0"/>
              </a:rPr>
              <a:t> = 1</a:t>
            </a:r>
          </a:p>
        </p:txBody>
      </p:sp>
      <p:sp>
        <p:nvSpPr>
          <p:cNvPr id="9" name="TextBox 8"/>
          <p:cNvSpPr txBox="1"/>
          <p:nvPr/>
        </p:nvSpPr>
        <p:spPr>
          <a:xfrm>
            <a:off x="4570258" y="5551714"/>
            <a:ext cx="982961" cy="518604"/>
          </a:xfrm>
          <a:prstGeom prst="rect">
            <a:avLst/>
          </a:prstGeom>
          <a:noFill/>
        </p:spPr>
        <p:txBody>
          <a:bodyPr wrap="none" rtlCol="0">
            <a:spAutoFit/>
          </a:bodyPr>
          <a:lstStyle/>
          <a:p>
            <a:r>
              <a:rPr lang="en-US" sz="2770" i="1" dirty="0">
                <a:latin typeface="Times New Roman" pitchFamily="18" charset="0"/>
                <a:cs typeface="Times New Roman" pitchFamily="18" charset="0"/>
              </a:rPr>
              <a:t>b</a:t>
            </a:r>
            <a:r>
              <a:rPr lang="en-US" sz="2770" i="1" baseline="30000" dirty="0">
                <a:latin typeface="Times New Roman" pitchFamily="18" charset="0"/>
                <a:cs typeface="Times New Roman" pitchFamily="18" charset="0"/>
              </a:rPr>
              <a:t>i</a:t>
            </a:r>
            <a:r>
              <a:rPr lang="en-US" sz="2770" dirty="0">
                <a:latin typeface="Times New Roman" pitchFamily="18" charset="0"/>
                <a:cs typeface="Times New Roman" pitchFamily="18" charset="0"/>
              </a:rPr>
              <a:t> = 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Modal Reduction Mode Shapes</a:t>
            </a:r>
          </a:p>
        </p:txBody>
      </p:sp>
      <p:sp>
        <p:nvSpPr>
          <p:cNvPr id="3" name="Content Placeholder 2"/>
          <p:cNvSpPr>
            <a:spLocks noGrp="1"/>
          </p:cNvSpPr>
          <p:nvPr>
            <p:ph idx="1"/>
          </p:nvPr>
        </p:nvSpPr>
        <p:spPr/>
        <p:txBody>
          <a:bodyPr/>
          <a:lstStyle/>
          <a:p>
            <a:r>
              <a:rPr lang="en-US" dirty="0"/>
              <a:t>The total deformation shape during vibration is the sum of all vibration modes simultaneously:</a:t>
            </a:r>
          </a:p>
          <a:p>
            <a:endParaRPr lang="en-US" dirty="0"/>
          </a:p>
        </p:txBody>
      </p:sp>
      <p:graphicFrame>
        <p:nvGraphicFramePr>
          <p:cNvPr id="367619" name="Object 3"/>
          <p:cNvGraphicFramePr>
            <a:graphicFrameLocks noChangeAspect="1"/>
          </p:cNvGraphicFramePr>
          <p:nvPr/>
        </p:nvGraphicFramePr>
        <p:xfrm>
          <a:off x="1383031" y="2306956"/>
          <a:ext cx="3569970" cy="1796414"/>
        </p:xfrm>
        <a:graphic>
          <a:graphicData uri="http://schemas.openxmlformats.org/presentationml/2006/ole">
            <mc:AlternateContent xmlns:mc="http://schemas.openxmlformats.org/markup-compatibility/2006">
              <mc:Choice xmlns:v="urn:schemas-microsoft-com:vml" Requires="v">
                <p:oleObj spid="_x0000_s59400" name="Equation" r:id="rId3" imgW="1041120" imgH="520560" progId="Equation.DSMT4">
                  <p:embed/>
                </p:oleObj>
              </mc:Choice>
              <mc:Fallback>
                <p:oleObj name="Equation" r:id="rId3" imgW="1041120" imgH="520560" progId="Equation.DSMT4">
                  <p:embed/>
                  <p:pic>
                    <p:nvPicPr>
                      <p:cNvPr id="3676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031" y="2306956"/>
                        <a:ext cx="3569970" cy="1796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5" name="Object 5"/>
          <p:cNvGraphicFramePr>
            <a:graphicFrameLocks noChangeAspect="1"/>
          </p:cNvGraphicFramePr>
          <p:nvPr>
            <p:extLst>
              <p:ext uri="{D42A27DB-BD31-4B8C-83A1-F6EECF244321}">
                <p14:modId xmlns:p14="http://schemas.microsoft.com/office/powerpoint/2010/main" val="3704240810"/>
              </p:ext>
            </p:extLst>
          </p:nvPr>
        </p:nvGraphicFramePr>
        <p:xfrm>
          <a:off x="6069821" y="2347147"/>
          <a:ext cx="4135756" cy="788670"/>
        </p:xfrm>
        <a:graphic>
          <a:graphicData uri="http://schemas.openxmlformats.org/presentationml/2006/ole">
            <mc:AlternateContent xmlns:mc="http://schemas.openxmlformats.org/markup-compatibility/2006">
              <mc:Choice xmlns:v="urn:schemas-microsoft-com:vml" Requires="v">
                <p:oleObj spid="_x0000_s59401" name="Equation" r:id="rId5" imgW="1206360" imgH="228600" progId="Equation.DSMT4">
                  <p:embed/>
                </p:oleObj>
              </mc:Choice>
              <mc:Fallback>
                <p:oleObj name="Equation" r:id="rId5" imgW="1206360" imgH="228600" progId="Equation.DSMT4">
                  <p:embed/>
                  <p:pic>
                    <p:nvPicPr>
                      <p:cNvPr id="368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9821" y="2347147"/>
                        <a:ext cx="4135756"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6" name="Object 6"/>
          <p:cNvGraphicFramePr>
            <a:graphicFrameLocks noChangeAspect="1"/>
          </p:cNvGraphicFramePr>
          <p:nvPr/>
        </p:nvGraphicFramePr>
        <p:xfrm>
          <a:off x="9755095" y="2922735"/>
          <a:ext cx="1609724" cy="2497456"/>
        </p:xfrm>
        <a:graphic>
          <a:graphicData uri="http://schemas.openxmlformats.org/presentationml/2006/ole">
            <mc:AlternateContent xmlns:mc="http://schemas.openxmlformats.org/markup-compatibility/2006">
              <mc:Choice xmlns:v="urn:schemas-microsoft-com:vml" Requires="v">
                <p:oleObj spid="_x0000_s59402" name="Equation" r:id="rId7" imgW="469800" imgH="723600" progId="Equation.DSMT4">
                  <p:embed/>
                </p:oleObj>
              </mc:Choice>
              <mc:Fallback>
                <p:oleObj name="Equation" r:id="rId7" imgW="469800" imgH="723600" progId="Equation.DSMT4">
                  <p:embed/>
                  <p:pic>
                    <p:nvPicPr>
                      <p:cNvPr id="36864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5095" y="2922735"/>
                        <a:ext cx="1609724" cy="2497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Straight Arrow Connector 7"/>
          <p:cNvCxnSpPr/>
          <p:nvPr/>
        </p:nvCxnSpPr>
        <p:spPr>
          <a:xfrm>
            <a:off x="4522023" y="5193011"/>
            <a:ext cx="1222684" cy="407562"/>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576887" y="5890568"/>
            <a:ext cx="1144307" cy="352698"/>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Picture 9" descr="RFlex Mode Shape 1.png"/>
          <p:cNvPicPr>
            <a:picLocks noChangeAspect="1"/>
          </p:cNvPicPr>
          <p:nvPr/>
        </p:nvPicPr>
        <p:blipFill>
          <a:blip r:embed="rId9" cstate="print"/>
          <a:stretch>
            <a:fillRect/>
          </a:stretch>
        </p:blipFill>
        <p:spPr>
          <a:xfrm>
            <a:off x="787737" y="4250734"/>
            <a:ext cx="3632930" cy="1078655"/>
          </a:xfrm>
          <a:prstGeom prst="rect">
            <a:avLst/>
          </a:prstGeom>
        </p:spPr>
      </p:pic>
      <p:pic>
        <p:nvPicPr>
          <p:cNvPr id="11" name="Picture 10" descr="RFlex Mode Shape 2.png"/>
          <p:cNvPicPr>
            <a:picLocks noChangeAspect="1"/>
          </p:cNvPicPr>
          <p:nvPr/>
        </p:nvPicPr>
        <p:blipFill>
          <a:blip r:embed="rId10" cstate="print"/>
          <a:stretch>
            <a:fillRect/>
          </a:stretch>
        </p:blipFill>
        <p:spPr>
          <a:xfrm>
            <a:off x="787469" y="5559542"/>
            <a:ext cx="3632930" cy="1166261"/>
          </a:xfrm>
          <a:prstGeom prst="rect">
            <a:avLst/>
          </a:prstGeom>
        </p:spPr>
      </p:pic>
      <p:pic>
        <p:nvPicPr>
          <p:cNvPr id="12" name="Picture 11" descr="RFlex Modes 1 and 2.png"/>
          <p:cNvPicPr>
            <a:picLocks noChangeAspect="1"/>
          </p:cNvPicPr>
          <p:nvPr/>
        </p:nvPicPr>
        <p:blipFill>
          <a:blip r:embed="rId11" cstate="print"/>
          <a:stretch>
            <a:fillRect/>
          </a:stretch>
        </p:blipFill>
        <p:spPr>
          <a:xfrm>
            <a:off x="6069821" y="4908958"/>
            <a:ext cx="3632930" cy="1273031"/>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Vibration Mode Dynamics</a:t>
            </a:r>
          </a:p>
        </p:txBody>
      </p:sp>
      <p:sp>
        <p:nvSpPr>
          <p:cNvPr id="3" name="Content Placeholder 2"/>
          <p:cNvSpPr>
            <a:spLocks noGrp="1"/>
          </p:cNvSpPr>
          <p:nvPr>
            <p:ph idx="1"/>
          </p:nvPr>
        </p:nvSpPr>
        <p:spPr/>
        <p:txBody>
          <a:bodyPr/>
          <a:lstStyle/>
          <a:p>
            <a:r>
              <a:rPr lang="en-US" dirty="0"/>
              <a:t>For any mode of vibration defined by mode shape vector </a:t>
            </a:r>
            <a:r>
              <a:rPr lang="el-GR" b="1" dirty="0">
                <a:latin typeface="Times New Roman" pitchFamily="18" charset="0"/>
                <a:cs typeface="Times New Roman" pitchFamily="18" charset="0"/>
              </a:rPr>
              <a:t>ψ</a:t>
            </a:r>
            <a:r>
              <a:rPr lang="en-US" i="1" baseline="30000" dirty="0" err="1">
                <a:latin typeface="Times New Roman" pitchFamily="18" charset="0"/>
                <a:cs typeface="Times New Roman" pitchFamily="18" charset="0"/>
              </a:rPr>
              <a:t>i</a:t>
            </a:r>
            <a:r>
              <a:rPr lang="en-US" dirty="0"/>
              <a:t> and a magnitude of vibration </a:t>
            </a:r>
            <a:r>
              <a:rPr lang="en-US" i="1" dirty="0">
                <a:latin typeface="Times New Roman" pitchFamily="18" charset="0"/>
                <a:cs typeface="Times New Roman" pitchFamily="18" charset="0"/>
              </a:rPr>
              <a:t>b</a:t>
            </a:r>
            <a:r>
              <a:rPr lang="en-US" i="1" baseline="30000" dirty="0">
                <a:latin typeface="Times New Roman" pitchFamily="18" charset="0"/>
                <a:cs typeface="Times New Roman" pitchFamily="18" charset="0"/>
              </a:rPr>
              <a:t>i</a:t>
            </a:r>
            <a:r>
              <a:rPr lang="en-US" dirty="0"/>
              <a:t>, the equations of motion for that mode are</a:t>
            </a:r>
          </a:p>
          <a:p>
            <a:pPr lvl="1"/>
            <a:endParaRPr lang="en-US" dirty="0"/>
          </a:p>
        </p:txBody>
      </p:sp>
      <p:graphicFrame>
        <p:nvGraphicFramePr>
          <p:cNvPr id="367619" name="Object 3"/>
          <p:cNvGraphicFramePr>
            <a:graphicFrameLocks noChangeAspect="1"/>
          </p:cNvGraphicFramePr>
          <p:nvPr/>
        </p:nvGraphicFramePr>
        <p:xfrm>
          <a:off x="2932013" y="2959744"/>
          <a:ext cx="3006090" cy="569596"/>
        </p:xfrm>
        <a:graphic>
          <a:graphicData uri="http://schemas.openxmlformats.org/presentationml/2006/ole">
            <mc:AlternateContent xmlns:mc="http://schemas.openxmlformats.org/markup-compatibility/2006">
              <mc:Choice xmlns:v="urn:schemas-microsoft-com:vml" Requires="v">
                <p:oleObj spid="_x0000_s60424" name="Equation" r:id="rId3" imgW="876240" imgH="164880" progId="Equation.DSMT4">
                  <p:embed/>
                </p:oleObj>
              </mc:Choice>
              <mc:Fallback>
                <p:oleObj name="Equation" r:id="rId3" imgW="876240" imgH="164880" progId="Equation.DSMT4">
                  <p:embed/>
                  <p:pic>
                    <p:nvPicPr>
                      <p:cNvPr id="3676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3" y="2959744"/>
                        <a:ext cx="3006090" cy="56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4" name="Object 4"/>
          <p:cNvGraphicFramePr>
            <a:graphicFrameLocks noChangeAspect="1"/>
          </p:cNvGraphicFramePr>
          <p:nvPr/>
        </p:nvGraphicFramePr>
        <p:xfrm>
          <a:off x="4538200" y="4701379"/>
          <a:ext cx="3569970" cy="657224"/>
        </p:xfrm>
        <a:graphic>
          <a:graphicData uri="http://schemas.openxmlformats.org/presentationml/2006/ole">
            <mc:AlternateContent xmlns:mc="http://schemas.openxmlformats.org/markup-compatibility/2006">
              <mc:Choice xmlns:v="urn:schemas-microsoft-com:vml" Requires="v">
                <p:oleObj spid="_x0000_s60425" name="Equation" r:id="rId5" imgW="1041120" imgH="190440" progId="Equation.DSMT4">
                  <p:embed/>
                </p:oleObj>
              </mc:Choice>
              <mc:Fallback>
                <p:oleObj name="Equation" r:id="rId5" imgW="1041120" imgH="190440" progId="Equation.DSMT4">
                  <p:embed/>
                  <p:pic>
                    <p:nvPicPr>
                      <p:cNvPr id="3686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8200" y="4701379"/>
                        <a:ext cx="356997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692" name="Object 4"/>
          <p:cNvGraphicFramePr>
            <a:graphicFrameLocks noChangeAspect="1"/>
          </p:cNvGraphicFramePr>
          <p:nvPr/>
        </p:nvGraphicFramePr>
        <p:xfrm>
          <a:off x="7422860" y="2937837"/>
          <a:ext cx="1524000" cy="613410"/>
        </p:xfrm>
        <a:graphic>
          <a:graphicData uri="http://schemas.openxmlformats.org/presentationml/2006/ole">
            <mc:AlternateContent xmlns:mc="http://schemas.openxmlformats.org/markup-compatibility/2006">
              <mc:Choice xmlns:v="urn:schemas-microsoft-com:vml" Requires="v">
                <p:oleObj spid="_x0000_s60426" name="Equation" r:id="rId7" imgW="444240" imgH="177480" progId="Equation.DSMT4">
                  <p:embed/>
                </p:oleObj>
              </mc:Choice>
              <mc:Fallback>
                <p:oleObj name="Equation" r:id="rId7" imgW="444240" imgH="177480" progId="Equation.DSMT4">
                  <p:embed/>
                  <p:pic>
                    <p:nvPicPr>
                      <p:cNvPr id="3706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2860" y="2937837"/>
                        <a:ext cx="1524000"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rot="16200000" flipH="1">
            <a:off x="4395216" y="3730751"/>
            <a:ext cx="783772" cy="5486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083553" y="3526973"/>
            <a:ext cx="791609" cy="76026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 Vibration Similarity to 1 DOF Oscillator</a:t>
            </a:r>
          </a:p>
        </p:txBody>
      </p:sp>
      <p:sp>
        <p:nvSpPr>
          <p:cNvPr id="3" name="Content Placeholder 2"/>
          <p:cNvSpPr>
            <a:spLocks noGrp="1"/>
          </p:cNvSpPr>
          <p:nvPr>
            <p:ph idx="1"/>
          </p:nvPr>
        </p:nvSpPr>
        <p:spPr/>
        <p:txBody>
          <a:bodyPr/>
          <a:lstStyle/>
          <a:p>
            <a:r>
              <a:rPr lang="en-US" dirty="0"/>
              <a:t>The body equations of motion are now similar to a 1 DOF oscillator</a:t>
            </a:r>
          </a:p>
          <a:p>
            <a:pPr lvl="1"/>
            <a:r>
              <a:rPr lang="en-US" dirty="0"/>
              <a:t>It must be that every row of the system of equations is scalar of the same equation:</a:t>
            </a:r>
          </a:p>
          <a:p>
            <a:pPr lvl="1"/>
            <a:endParaRPr lang="en-US" dirty="0"/>
          </a:p>
        </p:txBody>
      </p:sp>
      <p:graphicFrame>
        <p:nvGraphicFramePr>
          <p:cNvPr id="369670" name="Object 6"/>
          <p:cNvGraphicFramePr>
            <a:graphicFrameLocks noChangeAspect="1"/>
          </p:cNvGraphicFramePr>
          <p:nvPr>
            <p:extLst>
              <p:ext uri="{D42A27DB-BD31-4B8C-83A1-F6EECF244321}">
                <p14:modId xmlns:p14="http://schemas.microsoft.com/office/powerpoint/2010/main" val="2774326652"/>
              </p:ext>
            </p:extLst>
          </p:nvPr>
        </p:nvGraphicFramePr>
        <p:xfrm>
          <a:off x="7800178" y="3296209"/>
          <a:ext cx="1960244" cy="613410"/>
        </p:xfrm>
        <a:graphic>
          <a:graphicData uri="http://schemas.openxmlformats.org/presentationml/2006/ole">
            <mc:AlternateContent xmlns:mc="http://schemas.openxmlformats.org/markup-compatibility/2006">
              <mc:Choice xmlns:v="urn:schemas-microsoft-com:vml" Requires="v">
                <p:oleObj spid="_x0000_s61448" name="Equation" r:id="rId3" imgW="571320" imgH="177480" progId="Equation.DSMT4">
                  <p:embed/>
                </p:oleObj>
              </mc:Choice>
              <mc:Fallback>
                <p:oleObj name="Equation" r:id="rId3" imgW="571320" imgH="177480" progId="Equation.DSMT4">
                  <p:embed/>
                  <p:pic>
                    <p:nvPicPr>
                      <p:cNvPr id="3696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0178" y="3296209"/>
                        <a:ext cx="1960244"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73" name="Object 9"/>
          <p:cNvGraphicFramePr>
            <a:graphicFrameLocks noChangeAspect="1"/>
          </p:cNvGraphicFramePr>
          <p:nvPr/>
        </p:nvGraphicFramePr>
        <p:xfrm>
          <a:off x="1682315" y="4112780"/>
          <a:ext cx="2830830" cy="2059306"/>
        </p:xfrm>
        <a:graphic>
          <a:graphicData uri="http://schemas.openxmlformats.org/presentationml/2006/ole">
            <mc:AlternateContent xmlns:mc="http://schemas.openxmlformats.org/markup-compatibility/2006">
              <mc:Choice xmlns:v="urn:schemas-microsoft-com:vml" Requires="v">
                <p:oleObj spid="_x0000_s61449" name="Equation" r:id="rId5" imgW="825480" imgH="596880" progId="Equation.DSMT4">
                  <p:embed/>
                </p:oleObj>
              </mc:Choice>
              <mc:Fallback>
                <p:oleObj name="Equation" r:id="rId5" imgW="825480" imgH="596880" progId="Equation.DSMT4">
                  <p:embed/>
                  <p:pic>
                    <p:nvPicPr>
                      <p:cNvPr id="3696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315" y="4112780"/>
                        <a:ext cx="2830830" cy="2059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77" name="Object 13"/>
          <p:cNvGraphicFramePr>
            <a:graphicFrameLocks noChangeAspect="1"/>
          </p:cNvGraphicFramePr>
          <p:nvPr>
            <p:extLst>
              <p:ext uri="{D42A27DB-BD31-4B8C-83A1-F6EECF244321}">
                <p14:modId xmlns:p14="http://schemas.microsoft.com/office/powerpoint/2010/main" val="449853645"/>
              </p:ext>
            </p:extLst>
          </p:nvPr>
        </p:nvGraphicFramePr>
        <p:xfrm>
          <a:off x="2147210" y="3257581"/>
          <a:ext cx="3569970" cy="657226"/>
        </p:xfrm>
        <a:graphic>
          <a:graphicData uri="http://schemas.openxmlformats.org/presentationml/2006/ole">
            <mc:AlternateContent xmlns:mc="http://schemas.openxmlformats.org/markup-compatibility/2006">
              <mc:Choice xmlns:v="urn:schemas-microsoft-com:vml" Requires="v">
                <p:oleObj spid="_x0000_s61450" name="Equation" r:id="rId7" imgW="1041120" imgH="190440" progId="Equation.DSMT4">
                  <p:embed/>
                </p:oleObj>
              </mc:Choice>
              <mc:Fallback>
                <p:oleObj name="Equation" r:id="rId7" imgW="1041120" imgH="190440" progId="Equation.DSMT4">
                  <p:embed/>
                  <p:pic>
                    <p:nvPicPr>
                      <p:cNvPr id="36967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7210" y="3257581"/>
                        <a:ext cx="3569970" cy="657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Straight Arrow Connector 11"/>
          <p:cNvCxnSpPr/>
          <p:nvPr/>
        </p:nvCxnSpPr>
        <p:spPr>
          <a:xfrm flipV="1">
            <a:off x="6033304" y="3658396"/>
            <a:ext cx="1269704" cy="78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Vibration: The </a:t>
            </a:r>
            <a:r>
              <a:rPr lang="en-US" dirty="0" err="1"/>
              <a:t>Eigenvalue</a:t>
            </a:r>
            <a:r>
              <a:rPr lang="en-US" dirty="0"/>
              <a:t> Problem</a:t>
            </a:r>
          </a:p>
        </p:txBody>
      </p:sp>
      <p:sp>
        <p:nvSpPr>
          <p:cNvPr id="3" name="Content Placeholder 2"/>
          <p:cNvSpPr>
            <a:spLocks noGrp="1"/>
          </p:cNvSpPr>
          <p:nvPr>
            <p:ph idx="1"/>
          </p:nvPr>
        </p:nvSpPr>
        <p:spPr/>
        <p:txBody>
          <a:bodyPr/>
          <a:lstStyle/>
          <a:p>
            <a:r>
              <a:rPr lang="en-US" dirty="0"/>
              <a:t>Substituting the known solution into the modal equations of motion produces</a:t>
            </a:r>
          </a:p>
          <a:p>
            <a:endParaRPr lang="en-US" dirty="0"/>
          </a:p>
          <a:p>
            <a:endParaRPr lang="en-US" dirty="0"/>
          </a:p>
          <a:p>
            <a:endParaRPr lang="en-US" dirty="0"/>
          </a:p>
          <a:p>
            <a:endParaRPr lang="en-US" dirty="0"/>
          </a:p>
          <a:p>
            <a:pPr lvl="1"/>
            <a:r>
              <a:rPr lang="en-US" dirty="0"/>
              <a:t>which simplifies to</a:t>
            </a:r>
          </a:p>
        </p:txBody>
      </p:sp>
      <p:graphicFrame>
        <p:nvGraphicFramePr>
          <p:cNvPr id="369669" name="Object 5"/>
          <p:cNvGraphicFramePr>
            <a:graphicFrameLocks noChangeAspect="1"/>
          </p:cNvGraphicFramePr>
          <p:nvPr>
            <p:extLst>
              <p:ext uri="{D42A27DB-BD31-4B8C-83A1-F6EECF244321}">
                <p14:modId xmlns:p14="http://schemas.microsoft.com/office/powerpoint/2010/main" val="3421931026"/>
              </p:ext>
            </p:extLst>
          </p:nvPr>
        </p:nvGraphicFramePr>
        <p:xfrm>
          <a:off x="926373" y="3776112"/>
          <a:ext cx="6920866" cy="832486"/>
        </p:xfrm>
        <a:graphic>
          <a:graphicData uri="http://schemas.openxmlformats.org/presentationml/2006/ole">
            <mc:AlternateContent xmlns:mc="http://schemas.openxmlformats.org/markup-compatibility/2006">
              <mc:Choice xmlns:v="urn:schemas-microsoft-com:vml" Requires="v">
                <p:oleObj spid="_x0000_s62474" name="Equation" r:id="rId3" imgW="2019240" imgH="241200" progId="Equation.DSMT4">
                  <p:embed/>
                </p:oleObj>
              </mc:Choice>
              <mc:Fallback>
                <p:oleObj name="Equation" r:id="rId3" imgW="2019240" imgH="241200" progId="Equation.DSMT4">
                  <p:embed/>
                  <p:pic>
                    <p:nvPicPr>
                      <p:cNvPr id="3696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373" y="3776112"/>
                        <a:ext cx="6920866" cy="832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20" name="Object 8"/>
          <p:cNvGraphicFramePr>
            <a:graphicFrameLocks noChangeAspect="1"/>
          </p:cNvGraphicFramePr>
          <p:nvPr>
            <p:extLst>
              <p:ext uri="{D42A27DB-BD31-4B8C-83A1-F6EECF244321}">
                <p14:modId xmlns:p14="http://schemas.microsoft.com/office/powerpoint/2010/main" val="463985894"/>
              </p:ext>
            </p:extLst>
          </p:nvPr>
        </p:nvGraphicFramePr>
        <p:xfrm>
          <a:off x="1748791" y="5334034"/>
          <a:ext cx="5657850" cy="876300"/>
        </p:xfrm>
        <a:graphic>
          <a:graphicData uri="http://schemas.openxmlformats.org/presentationml/2006/ole">
            <mc:AlternateContent xmlns:mc="http://schemas.openxmlformats.org/markup-compatibility/2006">
              <mc:Choice xmlns:v="urn:schemas-microsoft-com:vml" Requires="v">
                <p:oleObj spid="_x0000_s62475" name="Equation" r:id="rId5" imgW="1650960" imgH="253800" progId="Equation.DSMT4">
                  <p:embed/>
                </p:oleObj>
              </mc:Choice>
              <mc:Fallback>
                <p:oleObj name="Equation" r:id="rId5" imgW="1650960" imgH="253800" progId="Equation.DSMT4">
                  <p:embed/>
                  <p:pic>
                    <p:nvPicPr>
                      <p:cNvPr id="3717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8791" y="5334034"/>
                        <a:ext cx="565785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p:nvPr/>
        </p:nvCxnSpPr>
        <p:spPr>
          <a:xfrm rot="5400000">
            <a:off x="4873314" y="3310849"/>
            <a:ext cx="917018" cy="7054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6519237" y="2973828"/>
            <a:ext cx="1261874" cy="76025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71722" name="Object 10"/>
          <p:cNvGraphicFramePr>
            <a:graphicFrameLocks noChangeAspect="1"/>
          </p:cNvGraphicFramePr>
          <p:nvPr>
            <p:extLst>
              <p:ext uri="{D42A27DB-BD31-4B8C-83A1-F6EECF244321}">
                <p14:modId xmlns:p14="http://schemas.microsoft.com/office/powerpoint/2010/main" val="3770712021"/>
              </p:ext>
            </p:extLst>
          </p:nvPr>
        </p:nvGraphicFramePr>
        <p:xfrm>
          <a:off x="3197896" y="2316602"/>
          <a:ext cx="3569970" cy="657226"/>
        </p:xfrm>
        <a:graphic>
          <a:graphicData uri="http://schemas.openxmlformats.org/presentationml/2006/ole">
            <mc:AlternateContent xmlns:mc="http://schemas.openxmlformats.org/markup-compatibility/2006">
              <mc:Choice xmlns:v="urn:schemas-microsoft-com:vml" Requires="v">
                <p:oleObj spid="_x0000_s62476" name="Equation" r:id="rId7" imgW="1041120" imgH="190440" progId="Equation.DSMT4">
                  <p:embed/>
                </p:oleObj>
              </mc:Choice>
              <mc:Fallback>
                <p:oleObj name="Equation" r:id="rId7" imgW="1041120" imgH="190440" progId="Equation.DSMT4">
                  <p:embed/>
                  <p:pic>
                    <p:nvPicPr>
                      <p:cNvPr id="37172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7896" y="2316602"/>
                        <a:ext cx="3569970" cy="657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1723" name="Object 11"/>
          <p:cNvGraphicFramePr>
            <a:graphicFrameLocks noChangeAspect="1"/>
          </p:cNvGraphicFramePr>
          <p:nvPr>
            <p:extLst>
              <p:ext uri="{D42A27DB-BD31-4B8C-83A1-F6EECF244321}">
                <p14:modId xmlns:p14="http://schemas.microsoft.com/office/powerpoint/2010/main" val="2610931353"/>
              </p:ext>
            </p:extLst>
          </p:nvPr>
        </p:nvGraphicFramePr>
        <p:xfrm>
          <a:off x="7921645" y="2051047"/>
          <a:ext cx="3223260" cy="2366010"/>
        </p:xfrm>
        <a:graphic>
          <a:graphicData uri="http://schemas.openxmlformats.org/presentationml/2006/ole">
            <mc:AlternateContent xmlns:mc="http://schemas.openxmlformats.org/markup-compatibility/2006">
              <mc:Choice xmlns:v="urn:schemas-microsoft-com:vml" Requires="v">
                <p:oleObj spid="_x0000_s62477" name="Equation" r:id="rId9" imgW="939600" imgH="685800" progId="Equation.DSMT4">
                  <p:embed/>
                </p:oleObj>
              </mc:Choice>
              <mc:Fallback>
                <p:oleObj name="Equation" r:id="rId9" imgW="939600" imgH="685800" progId="Equation.DSMT4">
                  <p:embed/>
                  <p:pic>
                    <p:nvPicPr>
                      <p:cNvPr id="37172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1645" y="2051047"/>
                        <a:ext cx="3223260" cy="2366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Vibration: The </a:t>
            </a:r>
            <a:r>
              <a:rPr lang="en-US" dirty="0" err="1"/>
              <a:t>Eigenvalue</a:t>
            </a:r>
            <a:r>
              <a:rPr lang="en-US" dirty="0"/>
              <a:t> Problem</a:t>
            </a:r>
          </a:p>
        </p:txBody>
      </p:sp>
      <p:sp>
        <p:nvSpPr>
          <p:cNvPr id="3" name="Content Placeholder 2"/>
          <p:cNvSpPr>
            <a:spLocks noGrp="1"/>
          </p:cNvSpPr>
          <p:nvPr>
            <p:ph idx="1"/>
          </p:nvPr>
        </p:nvSpPr>
        <p:spPr/>
        <p:txBody>
          <a:bodyPr/>
          <a:lstStyle/>
          <a:p>
            <a:r>
              <a:rPr lang="en-US" dirty="0"/>
              <a:t>This equation must be true always</a:t>
            </a:r>
          </a:p>
          <a:p>
            <a:pPr lvl="1"/>
            <a:r>
              <a:rPr lang="en-US" dirty="0"/>
              <a:t>including when t ≠ 0.</a:t>
            </a:r>
          </a:p>
          <a:p>
            <a:pPr lvl="1"/>
            <a:endParaRPr lang="en-US" dirty="0"/>
          </a:p>
          <a:p>
            <a:pPr lvl="1"/>
            <a:endParaRPr lang="en-US" dirty="0"/>
          </a:p>
          <a:p>
            <a:pPr lvl="1"/>
            <a:endParaRPr lang="en-US" dirty="0"/>
          </a:p>
          <a:p>
            <a:pPr lvl="1"/>
            <a:r>
              <a:rPr lang="en-US" dirty="0"/>
              <a:t>This can only be true if the coefficient is 0.</a:t>
            </a:r>
          </a:p>
        </p:txBody>
      </p:sp>
      <p:graphicFrame>
        <p:nvGraphicFramePr>
          <p:cNvPr id="447495" name="Object 7"/>
          <p:cNvGraphicFramePr>
            <a:graphicFrameLocks noChangeAspect="1"/>
          </p:cNvGraphicFramePr>
          <p:nvPr>
            <p:extLst>
              <p:ext uri="{D42A27DB-BD31-4B8C-83A1-F6EECF244321}">
                <p14:modId xmlns:p14="http://schemas.microsoft.com/office/powerpoint/2010/main" val="2392195392"/>
              </p:ext>
            </p:extLst>
          </p:nvPr>
        </p:nvGraphicFramePr>
        <p:xfrm>
          <a:off x="1811493" y="2407321"/>
          <a:ext cx="5657850" cy="876300"/>
        </p:xfrm>
        <a:graphic>
          <a:graphicData uri="http://schemas.openxmlformats.org/presentationml/2006/ole">
            <mc:AlternateContent xmlns:mc="http://schemas.openxmlformats.org/markup-compatibility/2006">
              <mc:Choice xmlns:v="urn:schemas-microsoft-com:vml" Requires="v">
                <p:oleObj spid="_x0000_s63494" name="Equation" r:id="rId3" imgW="1650960" imgH="253800" progId="Equation.DSMT4">
                  <p:embed/>
                </p:oleObj>
              </mc:Choice>
              <mc:Fallback>
                <p:oleObj name="Equation" r:id="rId3" imgW="1650960" imgH="253800" progId="Equation.DSMT4">
                  <p:embed/>
                  <p:pic>
                    <p:nvPicPr>
                      <p:cNvPr id="44749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493" y="2407321"/>
                        <a:ext cx="565785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496" name="Object 8"/>
          <p:cNvGraphicFramePr>
            <a:graphicFrameLocks noChangeAspect="1"/>
          </p:cNvGraphicFramePr>
          <p:nvPr/>
        </p:nvGraphicFramePr>
        <p:xfrm>
          <a:off x="1906089" y="4012529"/>
          <a:ext cx="3655696" cy="701040"/>
        </p:xfrm>
        <a:graphic>
          <a:graphicData uri="http://schemas.openxmlformats.org/presentationml/2006/ole">
            <mc:AlternateContent xmlns:mc="http://schemas.openxmlformats.org/markup-compatibility/2006">
              <mc:Choice xmlns:v="urn:schemas-microsoft-com:vml" Requires="v">
                <p:oleObj spid="_x0000_s63495" name="Equation" r:id="rId5" imgW="1066680" imgH="203040" progId="Equation.DSMT4">
                  <p:embed/>
                </p:oleObj>
              </mc:Choice>
              <mc:Fallback>
                <p:oleObj name="Equation" r:id="rId5" imgW="1066680" imgH="203040" progId="Equation.DSMT4">
                  <p:embed/>
                  <p:pic>
                    <p:nvPicPr>
                      <p:cNvPr id="44749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089" y="4012529"/>
                        <a:ext cx="3655696"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Vibration: The </a:t>
            </a:r>
            <a:r>
              <a:rPr lang="en-US" dirty="0" err="1"/>
              <a:t>Eigenvalue</a:t>
            </a:r>
            <a:r>
              <a:rPr lang="en-US" dirty="0"/>
              <a:t> Problem</a:t>
            </a:r>
          </a:p>
        </p:txBody>
      </p:sp>
      <p:sp>
        <p:nvSpPr>
          <p:cNvPr id="3" name="Content Placeholder 2"/>
          <p:cNvSpPr>
            <a:spLocks noGrp="1"/>
          </p:cNvSpPr>
          <p:nvPr>
            <p:ph idx="1"/>
          </p:nvPr>
        </p:nvSpPr>
        <p:spPr/>
        <p:txBody>
          <a:bodyPr/>
          <a:lstStyle/>
          <a:p>
            <a:r>
              <a:rPr lang="en-US" dirty="0"/>
              <a:t>This is the classical </a:t>
            </a:r>
            <a:r>
              <a:rPr lang="en-US" dirty="0" err="1"/>
              <a:t>eigenvalue</a:t>
            </a:r>
            <a:r>
              <a:rPr lang="en-US" dirty="0"/>
              <a:t> problem.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The eigenvalue problem</a:t>
            </a:r>
          </a:p>
        </p:txBody>
      </p:sp>
      <p:graphicFrame>
        <p:nvGraphicFramePr>
          <p:cNvPr id="369668" name="Object 4"/>
          <p:cNvGraphicFramePr>
            <a:graphicFrameLocks noChangeAspect="1"/>
          </p:cNvGraphicFramePr>
          <p:nvPr>
            <p:extLst>
              <p:ext uri="{D42A27DB-BD31-4B8C-83A1-F6EECF244321}">
                <p14:modId xmlns:p14="http://schemas.microsoft.com/office/powerpoint/2010/main" val="508408140"/>
              </p:ext>
            </p:extLst>
          </p:nvPr>
        </p:nvGraphicFramePr>
        <p:xfrm>
          <a:off x="1940922" y="2998482"/>
          <a:ext cx="3048000" cy="701040"/>
        </p:xfrm>
        <a:graphic>
          <a:graphicData uri="http://schemas.openxmlformats.org/presentationml/2006/ole">
            <mc:AlternateContent xmlns:mc="http://schemas.openxmlformats.org/markup-compatibility/2006">
              <mc:Choice xmlns:v="urn:schemas-microsoft-com:vml" Requires="v">
                <p:oleObj spid="_x0000_s64522" name="Equation" r:id="rId3" imgW="888840" imgH="203040" progId="Equation.DSMT4">
                  <p:embed/>
                </p:oleObj>
              </mc:Choice>
              <mc:Fallback>
                <p:oleObj name="Equation" r:id="rId3" imgW="888840" imgH="203040" progId="Equation.DSMT4">
                  <p:embed/>
                  <p:pic>
                    <p:nvPicPr>
                      <p:cNvPr id="3696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922" y="2998482"/>
                        <a:ext cx="3048000"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4" name="Object 8"/>
          <p:cNvGraphicFramePr>
            <a:graphicFrameLocks noChangeAspect="1"/>
          </p:cNvGraphicFramePr>
          <p:nvPr>
            <p:extLst>
              <p:ext uri="{D42A27DB-BD31-4B8C-83A1-F6EECF244321}">
                <p14:modId xmlns:p14="http://schemas.microsoft.com/office/powerpoint/2010/main" val="3258966527"/>
              </p:ext>
            </p:extLst>
          </p:nvPr>
        </p:nvGraphicFramePr>
        <p:xfrm>
          <a:off x="1992085" y="5386468"/>
          <a:ext cx="1960246" cy="613410"/>
        </p:xfrm>
        <a:graphic>
          <a:graphicData uri="http://schemas.openxmlformats.org/presentationml/2006/ole">
            <mc:AlternateContent xmlns:mc="http://schemas.openxmlformats.org/markup-compatibility/2006">
              <mc:Choice xmlns:v="urn:schemas-microsoft-com:vml" Requires="v">
                <p:oleObj spid="_x0000_s64523" name="Equation" r:id="rId5" imgW="571320" imgH="177480" progId="Equation.DSMT4">
                  <p:embed/>
                </p:oleObj>
              </mc:Choice>
              <mc:Fallback>
                <p:oleObj name="Equation" r:id="rId5" imgW="571320" imgH="177480" progId="Equation.DSMT4">
                  <p:embed/>
                  <p:pic>
                    <p:nvPicPr>
                      <p:cNvPr id="37274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085" y="5386468"/>
                        <a:ext cx="1960246"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5" name="Object 9"/>
          <p:cNvGraphicFramePr>
            <a:graphicFrameLocks noChangeAspect="1"/>
          </p:cNvGraphicFramePr>
          <p:nvPr/>
        </p:nvGraphicFramePr>
        <p:xfrm>
          <a:off x="1836366" y="1934935"/>
          <a:ext cx="3655694" cy="701040"/>
        </p:xfrm>
        <a:graphic>
          <a:graphicData uri="http://schemas.openxmlformats.org/presentationml/2006/ole">
            <mc:AlternateContent xmlns:mc="http://schemas.openxmlformats.org/markup-compatibility/2006">
              <mc:Choice xmlns:v="urn:schemas-microsoft-com:vml" Requires="v">
                <p:oleObj spid="_x0000_s64524" name="Equation" r:id="rId7" imgW="1066680" imgH="203040" progId="Equation.DSMT4">
                  <p:embed/>
                </p:oleObj>
              </mc:Choice>
              <mc:Fallback>
                <p:oleObj name="Equation" r:id="rId7" imgW="1066680" imgH="203040" progId="Equation.DSMT4">
                  <p:embed/>
                  <p:pic>
                    <p:nvPicPr>
                      <p:cNvPr id="37274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366" y="1934935"/>
                        <a:ext cx="3655694"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6" name="Object 10"/>
          <p:cNvGraphicFramePr>
            <a:graphicFrameLocks noChangeAspect="1"/>
          </p:cNvGraphicFramePr>
          <p:nvPr>
            <p:extLst>
              <p:ext uri="{D42A27DB-BD31-4B8C-83A1-F6EECF244321}">
                <p14:modId xmlns:p14="http://schemas.microsoft.com/office/powerpoint/2010/main" val="984064245"/>
              </p:ext>
            </p:extLst>
          </p:nvPr>
        </p:nvGraphicFramePr>
        <p:xfrm>
          <a:off x="6282797" y="5367852"/>
          <a:ext cx="1392556" cy="657226"/>
        </p:xfrm>
        <a:graphic>
          <a:graphicData uri="http://schemas.openxmlformats.org/presentationml/2006/ole">
            <mc:AlternateContent xmlns:mc="http://schemas.openxmlformats.org/markup-compatibility/2006">
              <mc:Choice xmlns:v="urn:schemas-microsoft-com:vml" Requires="v">
                <p:oleObj spid="_x0000_s64525" name="Equation" r:id="rId9" imgW="406080" imgH="190440" progId="Equation.DSMT4">
                  <p:embed/>
                </p:oleObj>
              </mc:Choice>
              <mc:Fallback>
                <p:oleObj name="Equation" r:id="rId9" imgW="406080" imgH="190440" progId="Equation.DSMT4">
                  <p:embed/>
                  <p:pic>
                    <p:nvPicPr>
                      <p:cNvPr id="37274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2797" y="5367852"/>
                        <a:ext cx="1392556" cy="657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677373" y="5511979"/>
            <a:ext cx="1095300" cy="518604"/>
          </a:xfrm>
          <a:prstGeom prst="rect">
            <a:avLst/>
          </a:prstGeom>
          <a:noFill/>
        </p:spPr>
        <p:txBody>
          <a:bodyPr wrap="none" rtlCol="0">
            <a:spAutoFit/>
          </a:bodyPr>
          <a:lstStyle/>
          <a:p>
            <a:r>
              <a:rPr lang="en-US" sz="2770" dirty="0"/>
              <a:t>where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Vibration: The </a:t>
            </a:r>
            <a:r>
              <a:rPr lang="en-US" dirty="0" err="1"/>
              <a:t>Eigenvalue</a:t>
            </a:r>
            <a:r>
              <a:rPr lang="en-US" dirty="0"/>
              <a:t> Problem</a:t>
            </a:r>
          </a:p>
        </p:txBody>
      </p:sp>
      <p:sp>
        <p:nvSpPr>
          <p:cNvPr id="3" name="Content Placeholder 2"/>
          <p:cNvSpPr>
            <a:spLocks noGrp="1"/>
          </p:cNvSpPr>
          <p:nvPr>
            <p:ph idx="1"/>
          </p:nvPr>
        </p:nvSpPr>
        <p:spPr/>
        <p:txBody>
          <a:bodyPr/>
          <a:lstStyle/>
          <a:p>
            <a:r>
              <a:rPr lang="en-US" dirty="0"/>
              <a:t>This is an </a:t>
            </a:r>
            <a:r>
              <a:rPr lang="en-US" dirty="0" err="1"/>
              <a:t>eigenvalue</a:t>
            </a:r>
            <a:r>
              <a:rPr lang="en-US" dirty="0"/>
              <a:t> problem for matrix </a:t>
            </a:r>
            <a:r>
              <a:rPr lang="en-US" b="1" dirty="0">
                <a:latin typeface="Times New Roman" pitchFamily="18" charset="0"/>
                <a:cs typeface="Times New Roman" pitchFamily="18" charset="0"/>
              </a:rPr>
              <a:t>A</a:t>
            </a:r>
            <a:r>
              <a:rPr lang="en-US" dirty="0"/>
              <a:t>.</a:t>
            </a:r>
          </a:p>
          <a:p>
            <a:endParaRPr lang="en-US" dirty="0"/>
          </a:p>
          <a:p>
            <a:endParaRPr lang="en-US" dirty="0"/>
          </a:p>
          <a:p>
            <a:pPr lvl="1"/>
            <a:r>
              <a:rPr lang="el-GR" b="1" dirty="0">
                <a:latin typeface="Times New Roman" pitchFamily="18" charset="0"/>
                <a:cs typeface="Times New Roman" pitchFamily="18" charset="0"/>
              </a:rPr>
              <a:t>ψ</a:t>
            </a:r>
            <a:r>
              <a:rPr lang="en-US" i="1" baseline="30000" dirty="0" err="1">
                <a:latin typeface="Times New Roman" pitchFamily="18" charset="0"/>
                <a:cs typeface="Times New Roman" pitchFamily="18" charset="0"/>
              </a:rPr>
              <a:t>i</a:t>
            </a:r>
            <a:r>
              <a:rPr lang="en-US" dirty="0"/>
              <a:t> is any eigenvector of </a:t>
            </a:r>
            <a:r>
              <a:rPr lang="en-US" b="1" dirty="0">
                <a:latin typeface="Times New Roman" pitchFamily="18" charset="0"/>
                <a:cs typeface="Times New Roman" pitchFamily="18" charset="0"/>
              </a:rPr>
              <a:t>A</a:t>
            </a:r>
            <a:r>
              <a:rPr lang="en-US" dirty="0"/>
              <a:t>.</a:t>
            </a:r>
          </a:p>
          <a:p>
            <a:pPr lvl="1"/>
            <a:r>
              <a:rPr lang="el-GR" i="1" dirty="0">
                <a:latin typeface="Times New Roman" pitchFamily="18" charset="0"/>
                <a:cs typeface="Times New Roman" pitchFamily="18" charset="0"/>
              </a:rPr>
              <a:t>λ</a:t>
            </a:r>
            <a:r>
              <a:rPr lang="en-US" i="1" baseline="30000" dirty="0" err="1">
                <a:latin typeface="Times New Roman" pitchFamily="18" charset="0"/>
                <a:cs typeface="Times New Roman" pitchFamily="18" charset="0"/>
              </a:rPr>
              <a:t>i</a:t>
            </a:r>
            <a:r>
              <a:rPr lang="en-US" dirty="0"/>
              <a:t> is its associated </a:t>
            </a:r>
            <a:r>
              <a:rPr lang="en-US" dirty="0" err="1"/>
              <a:t>eigenvalue</a:t>
            </a:r>
            <a:r>
              <a:rPr lang="en-US" dirty="0"/>
              <a:t>.</a:t>
            </a:r>
          </a:p>
          <a:p>
            <a:r>
              <a:rPr lang="en-US" b="1" dirty="0">
                <a:latin typeface="Times New Roman" pitchFamily="18" charset="0"/>
                <a:cs typeface="Times New Roman" pitchFamily="18" charset="0"/>
              </a:rPr>
              <a:t>A</a:t>
            </a:r>
            <a:r>
              <a:rPr lang="en-US" dirty="0"/>
              <a:t> represents wave dynamics of the mass and stiffness of the system.</a:t>
            </a:r>
          </a:p>
          <a:p>
            <a:pPr lvl="1"/>
            <a:r>
              <a:rPr lang="el-GR" b="1" dirty="0">
                <a:latin typeface="Times New Roman" pitchFamily="18" charset="0"/>
                <a:cs typeface="Times New Roman" pitchFamily="18" charset="0"/>
              </a:rPr>
              <a:t>ψ</a:t>
            </a:r>
            <a:r>
              <a:rPr lang="en-US" i="1" baseline="30000" dirty="0" err="1">
                <a:latin typeface="Times New Roman" pitchFamily="18" charset="0"/>
                <a:cs typeface="Times New Roman" pitchFamily="18" charset="0"/>
              </a:rPr>
              <a:t>i</a:t>
            </a:r>
            <a:r>
              <a:rPr lang="en-US" dirty="0"/>
              <a:t> is will be a shape in which the body naturally vibrates at a given frequency of </a:t>
            </a:r>
            <a:r>
              <a:rPr lang="el-GR" i="1" dirty="0">
                <a:latin typeface="Times New Roman" pitchFamily="18" charset="0"/>
                <a:cs typeface="Times New Roman" pitchFamily="18" charset="0"/>
              </a:rPr>
              <a:t>ω</a:t>
            </a:r>
            <a:r>
              <a:rPr lang="en-US" i="1" baseline="30000" dirty="0" err="1">
                <a:latin typeface="Times New Roman" pitchFamily="18" charset="0"/>
                <a:cs typeface="Times New Roman" pitchFamily="18" charset="0"/>
              </a:rPr>
              <a:t>i</a:t>
            </a:r>
            <a:r>
              <a:rPr lang="el-GR"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l-GR" i="1" dirty="0">
                <a:latin typeface="Times New Roman" pitchFamily="18" charset="0"/>
                <a:cs typeface="Times New Roman" pitchFamily="18" charset="0"/>
              </a:rPr>
              <a:t>λ</a:t>
            </a:r>
            <a:r>
              <a:rPr lang="en-US" i="1" baseline="30000"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baseline="30000" dirty="0">
                <a:latin typeface="Times New Roman" pitchFamily="18" charset="0"/>
                <a:cs typeface="Times New Roman" pitchFamily="18" charset="0"/>
              </a:rPr>
              <a:t>1/2</a:t>
            </a:r>
            <a:r>
              <a:rPr lang="en-US" dirty="0"/>
              <a:t>.</a:t>
            </a:r>
          </a:p>
        </p:txBody>
      </p:sp>
      <p:graphicFrame>
        <p:nvGraphicFramePr>
          <p:cNvPr id="373763" name="Object 3"/>
          <p:cNvGraphicFramePr>
            <a:graphicFrameLocks noChangeAspect="1"/>
          </p:cNvGraphicFramePr>
          <p:nvPr>
            <p:extLst>
              <p:ext uri="{D42A27DB-BD31-4B8C-83A1-F6EECF244321}">
                <p14:modId xmlns:p14="http://schemas.microsoft.com/office/powerpoint/2010/main" val="764320390"/>
              </p:ext>
            </p:extLst>
          </p:nvPr>
        </p:nvGraphicFramePr>
        <p:xfrm>
          <a:off x="1531620" y="1840231"/>
          <a:ext cx="1960246" cy="613410"/>
        </p:xfrm>
        <a:graphic>
          <a:graphicData uri="http://schemas.openxmlformats.org/presentationml/2006/ole">
            <mc:AlternateContent xmlns:mc="http://schemas.openxmlformats.org/markup-compatibility/2006">
              <mc:Choice xmlns:v="urn:schemas-microsoft-com:vml" Requires="v">
                <p:oleObj spid="_x0000_s65540" name="Equation" r:id="rId3" imgW="571320" imgH="177480" progId="Equation.DSMT4">
                  <p:embed/>
                </p:oleObj>
              </mc:Choice>
              <mc:Fallback>
                <p:oleObj name="Equation" r:id="rId3" imgW="571320" imgH="177480" progId="Equation.DSMT4">
                  <p:embed/>
                  <p:pic>
                    <p:nvPicPr>
                      <p:cNvPr id="3737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620" y="1840231"/>
                        <a:ext cx="1960246"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1 DOF Oscillating System</a:t>
            </a:r>
          </a:p>
        </p:txBody>
      </p:sp>
      <p:sp>
        <p:nvSpPr>
          <p:cNvPr id="3" name="Content Placeholder 2"/>
          <p:cNvSpPr>
            <a:spLocks noGrp="1"/>
          </p:cNvSpPr>
          <p:nvPr>
            <p:ph idx="1"/>
          </p:nvPr>
        </p:nvSpPr>
        <p:spPr/>
        <p:txBody>
          <a:bodyPr/>
          <a:lstStyle/>
          <a:p>
            <a:r>
              <a:rPr lang="en-US" dirty="0"/>
              <a:t>Substituting one of these eigenvectors back into the original equations of motion of the body produces</a:t>
            </a:r>
          </a:p>
          <a:p>
            <a:endParaRPr lang="en-US" dirty="0"/>
          </a:p>
          <a:p>
            <a:pPr lvl="1"/>
            <a:endParaRPr lang="en-US" dirty="0"/>
          </a:p>
          <a:p>
            <a:pPr lvl="1"/>
            <a:r>
              <a:rPr lang="en-US" dirty="0"/>
              <a:t>in which every row is the same equation, differing by the force term and a scalar value.</a:t>
            </a:r>
          </a:p>
        </p:txBody>
      </p:sp>
      <p:graphicFrame>
        <p:nvGraphicFramePr>
          <p:cNvPr id="375811" name="Object 3"/>
          <p:cNvGraphicFramePr>
            <a:graphicFrameLocks noChangeAspect="1"/>
          </p:cNvGraphicFramePr>
          <p:nvPr>
            <p:extLst>
              <p:ext uri="{D42A27DB-BD31-4B8C-83A1-F6EECF244321}">
                <p14:modId xmlns:p14="http://schemas.microsoft.com/office/powerpoint/2010/main" val="3228941570"/>
              </p:ext>
            </p:extLst>
          </p:nvPr>
        </p:nvGraphicFramePr>
        <p:xfrm>
          <a:off x="1474417" y="2255607"/>
          <a:ext cx="3699510" cy="657224"/>
        </p:xfrm>
        <a:graphic>
          <a:graphicData uri="http://schemas.openxmlformats.org/presentationml/2006/ole">
            <mc:AlternateContent xmlns:mc="http://schemas.openxmlformats.org/markup-compatibility/2006">
              <mc:Choice xmlns:v="urn:schemas-microsoft-com:vml" Requires="v">
                <p:oleObj spid="_x0000_s66564" name="Equation" r:id="rId3" imgW="1079280" imgH="190440" progId="Equation.DSMT4">
                  <p:embed/>
                </p:oleObj>
              </mc:Choice>
              <mc:Fallback>
                <p:oleObj name="Equation" r:id="rId3" imgW="1079280" imgH="190440" progId="Equation.DSMT4">
                  <p:embed/>
                  <p:pic>
                    <p:nvPicPr>
                      <p:cNvPr id="3758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417" y="2255607"/>
                        <a:ext cx="369951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1 DOF Oscillating System</a:t>
            </a:r>
          </a:p>
        </p:txBody>
      </p:sp>
      <p:sp>
        <p:nvSpPr>
          <p:cNvPr id="3" name="Content Placeholder 2"/>
          <p:cNvSpPr>
            <a:spLocks noGrp="1"/>
          </p:cNvSpPr>
          <p:nvPr>
            <p:ph idx="1"/>
          </p:nvPr>
        </p:nvSpPr>
        <p:spPr/>
        <p:txBody>
          <a:bodyPr/>
          <a:lstStyle/>
          <a:p>
            <a:r>
              <a:rPr lang="en-US" dirty="0"/>
              <a:t>The equivalent 1 DOF model needs to account for every force acting on every node.</a:t>
            </a:r>
          </a:p>
          <a:p>
            <a:pPr lvl="1"/>
            <a:r>
              <a:rPr lang="en-US" dirty="0"/>
              <a:t>The equivalent 1 DOF force is a weighted sum of the force elements.</a:t>
            </a:r>
          </a:p>
          <a:p>
            <a:pPr lvl="1"/>
            <a:r>
              <a:rPr lang="en-US" dirty="0"/>
              <a:t>The weighting is the mode shape itself.</a:t>
            </a:r>
          </a:p>
          <a:p>
            <a:pPr lvl="1"/>
            <a:r>
              <a:rPr lang="en-US" dirty="0"/>
              <a:t>The 1 DOF system can be found by pre-multiplying by the transpose of </a:t>
            </a:r>
            <a:r>
              <a:rPr lang="el-GR" b="1" dirty="0">
                <a:latin typeface="Times New Roman" pitchFamily="18" charset="0"/>
                <a:cs typeface="Times New Roman" pitchFamily="18" charset="0"/>
              </a:rPr>
              <a:t>ψ</a:t>
            </a:r>
            <a:r>
              <a:rPr lang="en-US" i="1" baseline="30000" dirty="0" err="1">
                <a:latin typeface="Times New Roman" pitchFamily="18" charset="0"/>
                <a:cs typeface="Times New Roman" pitchFamily="18" charset="0"/>
              </a:rPr>
              <a:t>i</a:t>
            </a:r>
            <a:r>
              <a:rPr lang="en-US" dirty="0"/>
              <a:t>.</a:t>
            </a:r>
          </a:p>
          <a:p>
            <a:pPr lvl="1"/>
            <a:endParaRPr lang="en-US" dirty="0"/>
          </a:p>
          <a:p>
            <a:pPr lvl="1"/>
            <a:r>
              <a:rPr lang="en-US" dirty="0"/>
              <a:t>which reduces to</a:t>
            </a:r>
          </a:p>
        </p:txBody>
      </p:sp>
      <p:graphicFrame>
        <p:nvGraphicFramePr>
          <p:cNvPr id="375812" name="Object 4"/>
          <p:cNvGraphicFramePr>
            <a:graphicFrameLocks noChangeAspect="1"/>
          </p:cNvGraphicFramePr>
          <p:nvPr>
            <p:extLst>
              <p:ext uri="{D42A27DB-BD31-4B8C-83A1-F6EECF244321}">
                <p14:modId xmlns:p14="http://schemas.microsoft.com/office/powerpoint/2010/main" val="1350754139"/>
              </p:ext>
            </p:extLst>
          </p:nvPr>
        </p:nvGraphicFramePr>
        <p:xfrm>
          <a:off x="1930254" y="4480649"/>
          <a:ext cx="5271136" cy="701040"/>
        </p:xfrm>
        <a:graphic>
          <a:graphicData uri="http://schemas.openxmlformats.org/presentationml/2006/ole">
            <mc:AlternateContent xmlns:mc="http://schemas.openxmlformats.org/markup-compatibility/2006">
              <mc:Choice xmlns:v="urn:schemas-microsoft-com:vml" Requires="v">
                <p:oleObj spid="_x0000_s67590" name="Equation" r:id="rId3" imgW="1536480" imgH="203040" progId="Equation.DSMT4">
                  <p:embed/>
                </p:oleObj>
              </mc:Choice>
              <mc:Fallback>
                <p:oleObj name="Equation" r:id="rId3" imgW="1536480" imgH="203040" progId="Equation.DSMT4">
                  <p:embed/>
                  <p:pic>
                    <p:nvPicPr>
                      <p:cNvPr id="3758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254" y="4480649"/>
                        <a:ext cx="5271136"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5813" name="Object 5"/>
          <p:cNvGraphicFramePr>
            <a:graphicFrameLocks noChangeAspect="1"/>
          </p:cNvGraphicFramePr>
          <p:nvPr>
            <p:extLst>
              <p:ext uri="{D42A27DB-BD31-4B8C-83A1-F6EECF244321}">
                <p14:modId xmlns:p14="http://schemas.microsoft.com/office/powerpoint/2010/main" val="2177355822"/>
              </p:ext>
            </p:extLst>
          </p:nvPr>
        </p:nvGraphicFramePr>
        <p:xfrm>
          <a:off x="1910008" y="5544196"/>
          <a:ext cx="2960370" cy="788670"/>
        </p:xfrm>
        <a:graphic>
          <a:graphicData uri="http://schemas.openxmlformats.org/presentationml/2006/ole">
            <mc:AlternateContent xmlns:mc="http://schemas.openxmlformats.org/markup-compatibility/2006">
              <mc:Choice xmlns:v="urn:schemas-microsoft-com:vml" Requires="v">
                <p:oleObj spid="_x0000_s67591" name="Equation" r:id="rId5" imgW="863280" imgH="228600" progId="Equation.DSMT4">
                  <p:embed/>
                </p:oleObj>
              </mc:Choice>
              <mc:Fallback>
                <p:oleObj name="Equation" r:id="rId5" imgW="863280" imgH="228600" progId="Equation.DSMT4">
                  <p:embed/>
                  <p:pic>
                    <p:nvPicPr>
                      <p:cNvPr id="3758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0008" y="5544196"/>
                        <a:ext cx="296037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Finite Element Method (FEM)</a:t>
            </a:r>
          </a:p>
        </p:txBody>
      </p:sp>
      <p:sp>
        <p:nvSpPr>
          <p:cNvPr id="3" name="Content Placeholder 2"/>
          <p:cNvSpPr>
            <a:spLocks noGrp="1"/>
          </p:cNvSpPr>
          <p:nvPr>
            <p:ph idx="1"/>
          </p:nvPr>
        </p:nvSpPr>
        <p:spPr/>
        <p:txBody>
          <a:bodyPr/>
          <a:lstStyle/>
          <a:p>
            <a:r>
              <a:rPr lang="en-US" dirty="0"/>
              <a:t>A body is divided into small volumes.</a:t>
            </a:r>
          </a:p>
          <a:p>
            <a:pPr lvl="1"/>
            <a:r>
              <a:rPr lang="en-US" dirty="0"/>
              <a:t>Each volume is an element.</a:t>
            </a:r>
          </a:p>
          <a:p>
            <a:pPr lvl="2"/>
            <a:r>
              <a:rPr lang="en-US" dirty="0"/>
              <a:t>Elements have simple shapes.</a:t>
            </a:r>
          </a:p>
        </p:txBody>
      </p:sp>
      <p:pic>
        <p:nvPicPr>
          <p:cNvPr id="6" name="Picture 5" descr="Rectangular body mesh.png"/>
          <p:cNvPicPr>
            <a:picLocks noChangeAspect="1"/>
          </p:cNvPicPr>
          <p:nvPr/>
        </p:nvPicPr>
        <p:blipFill>
          <a:blip r:embed="rId2"/>
          <a:stretch>
            <a:fillRect/>
          </a:stretch>
        </p:blipFill>
        <p:spPr>
          <a:xfrm>
            <a:off x="6014872" y="5011114"/>
            <a:ext cx="4768349" cy="1124644"/>
          </a:xfrm>
          <a:prstGeom prst="rect">
            <a:avLst/>
          </a:prstGeom>
        </p:spPr>
      </p:pic>
      <p:pic>
        <p:nvPicPr>
          <p:cNvPr id="7" name="Picture 6" descr="Rectangular body.png"/>
          <p:cNvPicPr>
            <a:picLocks noChangeAspect="1"/>
          </p:cNvPicPr>
          <p:nvPr/>
        </p:nvPicPr>
        <p:blipFill>
          <a:blip r:embed="rId3"/>
          <a:stretch>
            <a:fillRect/>
          </a:stretch>
        </p:blipFill>
        <p:spPr>
          <a:xfrm>
            <a:off x="1547107" y="3137632"/>
            <a:ext cx="4768349" cy="1124644"/>
          </a:xfrm>
          <a:prstGeom prst="rect">
            <a:avLst/>
          </a:prstGeom>
        </p:spPr>
      </p:pic>
      <p:sp>
        <p:nvSpPr>
          <p:cNvPr id="8" name="TextBox 7"/>
          <p:cNvSpPr txBox="1"/>
          <p:nvPr/>
        </p:nvSpPr>
        <p:spPr>
          <a:xfrm>
            <a:off x="2733622" y="2672660"/>
            <a:ext cx="2111475" cy="518604"/>
          </a:xfrm>
          <a:prstGeom prst="rect">
            <a:avLst/>
          </a:prstGeom>
          <a:noFill/>
        </p:spPr>
        <p:txBody>
          <a:bodyPr wrap="none" rtlCol="0">
            <a:spAutoFit/>
          </a:bodyPr>
          <a:lstStyle/>
          <a:p>
            <a:r>
              <a:rPr lang="en-US" sz="2770" dirty="0"/>
              <a:t>Original body</a:t>
            </a:r>
          </a:p>
        </p:txBody>
      </p:sp>
      <p:sp>
        <p:nvSpPr>
          <p:cNvPr id="9" name="TextBox 8"/>
          <p:cNvSpPr txBox="1"/>
          <p:nvPr/>
        </p:nvSpPr>
        <p:spPr>
          <a:xfrm>
            <a:off x="6694279" y="4587674"/>
            <a:ext cx="4113242" cy="518604"/>
          </a:xfrm>
          <a:prstGeom prst="rect">
            <a:avLst/>
          </a:prstGeom>
          <a:noFill/>
        </p:spPr>
        <p:txBody>
          <a:bodyPr wrap="none" rtlCol="0">
            <a:spAutoFit/>
          </a:bodyPr>
          <a:lstStyle/>
          <a:p>
            <a:r>
              <a:rPr lang="en-US" sz="2770" dirty="0"/>
              <a:t>Body divided into elements</a:t>
            </a:r>
          </a:p>
        </p:txBody>
      </p:sp>
      <p:pic>
        <p:nvPicPr>
          <p:cNvPr id="10" name="Picture 9" descr="Element shapes.png"/>
          <p:cNvPicPr>
            <a:picLocks noChangeAspect="1"/>
          </p:cNvPicPr>
          <p:nvPr/>
        </p:nvPicPr>
        <p:blipFill>
          <a:blip r:embed="rId4" cstate="print"/>
          <a:stretch>
            <a:fillRect/>
          </a:stretch>
        </p:blipFill>
        <p:spPr>
          <a:xfrm>
            <a:off x="2570591" y="5542131"/>
            <a:ext cx="1675709" cy="805243"/>
          </a:xfrm>
          <a:prstGeom prst="rect">
            <a:avLst/>
          </a:prstGeom>
        </p:spPr>
      </p:pic>
      <p:sp>
        <p:nvSpPr>
          <p:cNvPr id="11" name="TextBox 10"/>
          <p:cNvSpPr txBox="1"/>
          <p:nvPr/>
        </p:nvSpPr>
        <p:spPr>
          <a:xfrm>
            <a:off x="1696431" y="4982173"/>
            <a:ext cx="3728906" cy="518604"/>
          </a:xfrm>
          <a:prstGeom prst="rect">
            <a:avLst/>
          </a:prstGeom>
          <a:noFill/>
        </p:spPr>
        <p:txBody>
          <a:bodyPr wrap="none" rtlCol="0">
            <a:spAutoFit/>
          </a:bodyPr>
          <a:lstStyle/>
          <a:p>
            <a:r>
              <a:rPr lang="en-US" sz="2770" dirty="0"/>
              <a:t>Simple-shaped elements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System of Modes</a:t>
            </a:r>
          </a:p>
        </p:txBody>
      </p:sp>
      <p:sp>
        <p:nvSpPr>
          <p:cNvPr id="3" name="Content Placeholder 2"/>
          <p:cNvSpPr>
            <a:spLocks noGrp="1"/>
          </p:cNvSpPr>
          <p:nvPr>
            <p:ph idx="1"/>
          </p:nvPr>
        </p:nvSpPr>
        <p:spPr/>
        <p:txBody>
          <a:bodyPr>
            <a:normAutofit lnSpcReduction="10000"/>
          </a:bodyPr>
          <a:lstStyle/>
          <a:p>
            <a:r>
              <a:rPr lang="en-US" dirty="0"/>
              <a:t>However, if the FE body has </a:t>
            </a:r>
            <a:r>
              <a:rPr lang="en-US" i="1" dirty="0">
                <a:latin typeface="Times New Roman" pitchFamily="18" charset="0"/>
                <a:cs typeface="Times New Roman" pitchFamily="18" charset="0"/>
              </a:rPr>
              <a:t>n</a:t>
            </a:r>
            <a:r>
              <a:rPr lang="en-US" dirty="0"/>
              <a:t> DOFs, then there are </a:t>
            </a:r>
            <a:r>
              <a:rPr lang="en-US" i="1" dirty="0">
                <a:latin typeface="Times New Roman" pitchFamily="18" charset="0"/>
                <a:cs typeface="Times New Roman" pitchFamily="18" charset="0"/>
              </a:rPr>
              <a:t>n</a:t>
            </a:r>
            <a:r>
              <a:rPr lang="en-US" dirty="0"/>
              <a:t> eigenvalues and eigenvectors.</a:t>
            </a:r>
          </a:p>
          <a:p>
            <a:endParaRPr lang="en-US" dirty="0"/>
          </a:p>
          <a:p>
            <a:endParaRPr lang="en-US" dirty="0"/>
          </a:p>
          <a:p>
            <a:endParaRPr lang="en-US" dirty="0"/>
          </a:p>
          <a:p>
            <a:endParaRPr lang="en-US" dirty="0"/>
          </a:p>
          <a:p>
            <a:endParaRPr lang="en-US" dirty="0"/>
          </a:p>
          <a:p>
            <a:endParaRPr lang="en-US" dirty="0"/>
          </a:p>
          <a:p>
            <a:pPr lvl="1"/>
            <a:r>
              <a:rPr lang="el-GR" b="1" dirty="0">
                <a:latin typeface="Times New Roman" pitchFamily="18" charset="0"/>
                <a:cs typeface="Times New Roman" pitchFamily="18" charset="0"/>
              </a:rPr>
              <a:t>Ψ</a:t>
            </a:r>
            <a:r>
              <a:rPr lang="en-US" dirty="0"/>
              <a:t> is a square matrix.</a:t>
            </a:r>
          </a:p>
        </p:txBody>
      </p:sp>
      <p:graphicFrame>
        <p:nvGraphicFramePr>
          <p:cNvPr id="376836" name="Object 4"/>
          <p:cNvGraphicFramePr>
            <a:graphicFrameLocks noChangeAspect="1"/>
          </p:cNvGraphicFramePr>
          <p:nvPr/>
        </p:nvGraphicFramePr>
        <p:xfrm>
          <a:off x="1566245" y="2329638"/>
          <a:ext cx="1743076" cy="481966"/>
        </p:xfrm>
        <a:graphic>
          <a:graphicData uri="http://schemas.openxmlformats.org/presentationml/2006/ole">
            <mc:AlternateContent xmlns:mc="http://schemas.openxmlformats.org/markup-compatibility/2006">
              <mc:Choice xmlns:v="urn:schemas-microsoft-com:vml" Requires="v">
                <p:oleObj spid="_x0000_s68619" name="Equation" r:id="rId3" imgW="507960" imgH="139680" progId="Equation.DSMT4">
                  <p:embed/>
                </p:oleObj>
              </mc:Choice>
              <mc:Fallback>
                <p:oleObj name="Equation" r:id="rId3" imgW="507960" imgH="139680" progId="Equation.DSMT4">
                  <p:embed/>
                  <p:pic>
                    <p:nvPicPr>
                      <p:cNvPr id="3768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245" y="2329638"/>
                        <a:ext cx="1743076" cy="481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6837" name="Object 5"/>
          <p:cNvGraphicFramePr>
            <a:graphicFrameLocks noChangeAspect="1"/>
          </p:cNvGraphicFramePr>
          <p:nvPr/>
        </p:nvGraphicFramePr>
        <p:xfrm>
          <a:off x="1556221" y="3723568"/>
          <a:ext cx="3964306" cy="788670"/>
        </p:xfrm>
        <a:graphic>
          <a:graphicData uri="http://schemas.openxmlformats.org/presentationml/2006/ole">
            <mc:AlternateContent xmlns:mc="http://schemas.openxmlformats.org/markup-compatibility/2006">
              <mc:Choice xmlns:v="urn:schemas-microsoft-com:vml" Requires="v">
                <p:oleObj spid="_x0000_s68620" name="Equation" r:id="rId5" imgW="1155600" imgH="228600" progId="Equation.DSMT4">
                  <p:embed/>
                </p:oleObj>
              </mc:Choice>
              <mc:Fallback>
                <p:oleObj name="Equation" r:id="rId5" imgW="1155600" imgH="228600" progId="Equation.DSMT4">
                  <p:embed/>
                  <p:pic>
                    <p:nvPicPr>
                      <p:cNvPr id="3768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6221" y="3723568"/>
                        <a:ext cx="3964306"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6838" name="Object 6"/>
          <p:cNvGraphicFramePr>
            <a:graphicFrameLocks noChangeAspect="1"/>
          </p:cNvGraphicFramePr>
          <p:nvPr/>
        </p:nvGraphicFramePr>
        <p:xfrm>
          <a:off x="6520816" y="2729866"/>
          <a:ext cx="1609724" cy="2497454"/>
        </p:xfrm>
        <a:graphic>
          <a:graphicData uri="http://schemas.openxmlformats.org/presentationml/2006/ole">
            <mc:AlternateContent xmlns:mc="http://schemas.openxmlformats.org/markup-compatibility/2006">
              <mc:Choice xmlns:v="urn:schemas-microsoft-com:vml" Requires="v">
                <p:oleObj spid="_x0000_s68621" name="Equation" r:id="rId7" imgW="469800" imgH="723600" progId="Equation.DSMT4">
                  <p:embed/>
                </p:oleObj>
              </mc:Choice>
              <mc:Fallback>
                <p:oleObj name="Equation" r:id="rId7" imgW="469800" imgH="723600" progId="Equation.DSMT4">
                  <p:embed/>
                  <p:pic>
                    <p:nvPicPr>
                      <p:cNvPr id="37683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0816" y="2729866"/>
                        <a:ext cx="1609724" cy="249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a:t>
            </a:r>
            <a:r>
              <a:rPr lang="en-US" dirty="0" err="1"/>
              <a:t>Orthogonality</a:t>
            </a:r>
            <a:r>
              <a:rPr lang="en-US" dirty="0"/>
              <a:t> of Mode Shapes</a:t>
            </a:r>
          </a:p>
        </p:txBody>
      </p:sp>
      <p:sp>
        <p:nvSpPr>
          <p:cNvPr id="3" name="Content Placeholder 2"/>
          <p:cNvSpPr>
            <a:spLocks noGrp="1"/>
          </p:cNvSpPr>
          <p:nvPr>
            <p:ph idx="1"/>
          </p:nvPr>
        </p:nvSpPr>
        <p:spPr/>
        <p:txBody>
          <a:bodyPr/>
          <a:lstStyle/>
          <a:p>
            <a:r>
              <a:rPr lang="en-US" dirty="0"/>
              <a:t>The eigenvectors are orthogonal to each other.</a:t>
            </a:r>
          </a:p>
          <a:p>
            <a:pPr lvl="1"/>
            <a:r>
              <a:rPr lang="en-US" dirty="0"/>
              <a:t>Specifically, they are A-orthogonal to both </a:t>
            </a:r>
            <a:r>
              <a:rPr lang="en-US" b="1" dirty="0">
                <a:latin typeface="Times New Roman" pitchFamily="18" charset="0"/>
                <a:cs typeface="Times New Roman" pitchFamily="18" charset="0"/>
              </a:rPr>
              <a:t>M</a:t>
            </a:r>
            <a:r>
              <a:rPr lang="en-US" dirty="0"/>
              <a:t> and </a:t>
            </a:r>
            <a:r>
              <a:rPr lang="en-US" b="1" dirty="0">
                <a:latin typeface="Times New Roman" pitchFamily="18" charset="0"/>
                <a:cs typeface="Times New Roman" pitchFamily="18" charset="0"/>
              </a:rPr>
              <a:t>K</a:t>
            </a:r>
            <a:r>
              <a:rPr lang="en-US" dirty="0"/>
              <a:t>.</a:t>
            </a:r>
          </a:p>
          <a:p>
            <a:pPr lvl="2"/>
            <a:r>
              <a:rPr lang="en-US" dirty="0"/>
              <a:t>If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j</a:t>
            </a:r>
            <a:r>
              <a:rPr lang="en-US" dirty="0"/>
              <a:t>, then</a:t>
            </a:r>
          </a:p>
          <a:p>
            <a:pPr lvl="1"/>
            <a:endParaRPr lang="en-US" dirty="0"/>
          </a:p>
          <a:p>
            <a:pPr lvl="1"/>
            <a:endParaRPr lang="en-US" dirty="0"/>
          </a:p>
          <a:p>
            <a:pPr lvl="1"/>
            <a:endParaRPr lang="en-US" dirty="0"/>
          </a:p>
          <a:p>
            <a:pPr lvl="1"/>
            <a:endParaRPr lang="en-US" dirty="0"/>
          </a:p>
        </p:txBody>
      </p:sp>
      <p:graphicFrame>
        <p:nvGraphicFramePr>
          <p:cNvPr id="379906" name="Object 2"/>
          <p:cNvGraphicFramePr>
            <a:graphicFrameLocks noChangeAspect="1"/>
          </p:cNvGraphicFramePr>
          <p:nvPr/>
        </p:nvGraphicFramePr>
        <p:xfrm>
          <a:off x="2217421" y="2674620"/>
          <a:ext cx="2266950" cy="701040"/>
        </p:xfrm>
        <a:graphic>
          <a:graphicData uri="http://schemas.openxmlformats.org/presentationml/2006/ole">
            <mc:AlternateContent xmlns:mc="http://schemas.openxmlformats.org/markup-compatibility/2006">
              <mc:Choice xmlns:v="urn:schemas-microsoft-com:vml" Requires="v">
                <p:oleObj spid="_x0000_s69638" name="Equation" r:id="rId3" imgW="660240" imgH="203040" progId="Equation.DSMT4">
                  <p:embed/>
                </p:oleObj>
              </mc:Choice>
              <mc:Fallback>
                <p:oleObj name="Equation" r:id="rId3" imgW="660240" imgH="203040" progId="Equation.DSMT4">
                  <p:embed/>
                  <p:pic>
                    <p:nvPicPr>
                      <p:cNvPr id="3799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421" y="2674620"/>
                        <a:ext cx="2266950"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907" name="Object 3"/>
          <p:cNvGraphicFramePr>
            <a:graphicFrameLocks noChangeAspect="1"/>
          </p:cNvGraphicFramePr>
          <p:nvPr/>
        </p:nvGraphicFramePr>
        <p:xfrm>
          <a:off x="5460438" y="2717183"/>
          <a:ext cx="2223134" cy="701040"/>
        </p:xfrm>
        <a:graphic>
          <a:graphicData uri="http://schemas.openxmlformats.org/presentationml/2006/ole">
            <mc:AlternateContent xmlns:mc="http://schemas.openxmlformats.org/markup-compatibility/2006">
              <mc:Choice xmlns:v="urn:schemas-microsoft-com:vml" Requires="v">
                <p:oleObj spid="_x0000_s69639" name="Equation" r:id="rId5" imgW="647640" imgH="203040" progId="Equation.DSMT4">
                  <p:embed/>
                </p:oleObj>
              </mc:Choice>
              <mc:Fallback>
                <p:oleObj name="Equation" r:id="rId5" imgW="647640" imgH="203040" progId="Equation.DSMT4">
                  <p:embed/>
                  <p:pic>
                    <p:nvPicPr>
                      <p:cNvPr id="3799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0438" y="2717183"/>
                        <a:ext cx="2223134" cy="701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Equations of Motion</a:t>
            </a:r>
          </a:p>
        </p:txBody>
      </p:sp>
      <p:sp>
        <p:nvSpPr>
          <p:cNvPr id="3" name="Content Placeholder 2"/>
          <p:cNvSpPr>
            <a:spLocks noGrp="1"/>
          </p:cNvSpPr>
          <p:nvPr>
            <p:ph idx="1"/>
          </p:nvPr>
        </p:nvSpPr>
        <p:spPr>
          <a:xfrm>
            <a:off x="432487" y="1161535"/>
            <a:ext cx="11485193" cy="5421998"/>
          </a:xfrm>
        </p:spPr>
        <p:txBody>
          <a:bodyPr>
            <a:normAutofit fontScale="92500" lnSpcReduction="10000"/>
          </a:bodyPr>
          <a:lstStyle/>
          <a:p>
            <a:r>
              <a:rPr lang="en-US" dirty="0"/>
              <a:t>Pre-multiplying the equation by </a:t>
            </a:r>
            <a:r>
              <a:rPr lang="el-GR" b="1" dirty="0">
                <a:latin typeface="Times New Roman" pitchFamily="18" charset="0"/>
                <a:cs typeface="Times New Roman" pitchFamily="18" charset="0"/>
              </a:rPr>
              <a:t>Ψ</a:t>
            </a:r>
            <a:r>
              <a:rPr lang="en-US" i="1" baseline="30000" dirty="0">
                <a:latin typeface="Times New Roman" pitchFamily="18" charset="0"/>
                <a:cs typeface="Times New Roman" pitchFamily="18" charset="0"/>
              </a:rPr>
              <a:t>T</a:t>
            </a:r>
            <a:r>
              <a:rPr lang="en-US" dirty="0"/>
              <a:t> produces an identical </a:t>
            </a:r>
            <a:r>
              <a:rPr lang="en-US" i="1" dirty="0">
                <a:latin typeface="Times New Roman" pitchFamily="18" charset="0"/>
                <a:cs typeface="Times New Roman" pitchFamily="18" charset="0"/>
              </a:rPr>
              <a:t>n</a:t>
            </a:r>
            <a:r>
              <a:rPr lang="en-US" dirty="0"/>
              <a:t> DOF system</a:t>
            </a:r>
          </a:p>
          <a:p>
            <a:endParaRPr lang="en-US" dirty="0"/>
          </a:p>
          <a:p>
            <a:pPr lvl="1"/>
            <a:r>
              <a:rPr lang="en-US" dirty="0"/>
              <a:t>Because of A-</a:t>
            </a:r>
            <a:r>
              <a:rPr lang="en-US" dirty="0" err="1"/>
              <a:t>orthongality</a:t>
            </a:r>
            <a:r>
              <a:rPr lang="en-US" dirty="0"/>
              <a:t>, </a:t>
            </a:r>
            <a:r>
              <a:rPr lang="en-US" b="1" dirty="0">
                <a:latin typeface="Times New Roman" pitchFamily="18" charset="0"/>
                <a:cs typeface="Times New Roman" pitchFamily="18" charset="0"/>
              </a:rPr>
              <a:t>M</a:t>
            </a:r>
            <a:r>
              <a:rPr lang="el-GR" b="1" baseline="30000" dirty="0">
                <a:latin typeface="Times New Roman" pitchFamily="18" charset="0"/>
                <a:cs typeface="Times New Roman" pitchFamily="18" charset="0"/>
              </a:rPr>
              <a:t>ψ</a:t>
            </a:r>
            <a:r>
              <a:rPr lang="en-US" dirty="0"/>
              <a:t> and </a:t>
            </a:r>
            <a:r>
              <a:rPr lang="en-US" b="1" dirty="0">
                <a:latin typeface="Times New Roman" pitchFamily="18" charset="0"/>
                <a:cs typeface="Times New Roman" pitchFamily="18" charset="0"/>
              </a:rPr>
              <a:t>K</a:t>
            </a:r>
            <a:r>
              <a:rPr lang="el-GR" b="1" baseline="30000" dirty="0">
                <a:latin typeface="Times New Roman" pitchFamily="18" charset="0"/>
                <a:cs typeface="Times New Roman" pitchFamily="18" charset="0"/>
              </a:rPr>
              <a:t>ψ</a:t>
            </a:r>
            <a:r>
              <a:rPr lang="en-US" dirty="0"/>
              <a:t> are diagonal.</a:t>
            </a:r>
          </a:p>
          <a:p>
            <a:endParaRPr lang="en-US" dirty="0"/>
          </a:p>
          <a:p>
            <a:pPr marL="0" indent="0">
              <a:buNone/>
            </a:pPr>
            <a:endParaRPr lang="en-US" dirty="0"/>
          </a:p>
          <a:p>
            <a:endParaRPr lang="en-US" dirty="0"/>
          </a:p>
          <a:p>
            <a:endParaRPr lang="en-US" dirty="0"/>
          </a:p>
          <a:p>
            <a:endParaRPr lang="en-US" dirty="0"/>
          </a:p>
          <a:p>
            <a:pPr lvl="1"/>
            <a:r>
              <a:rPr lang="en-US" dirty="0"/>
              <a:t>The dynamics of the FE body has not changed.</a:t>
            </a:r>
          </a:p>
          <a:p>
            <a:pPr lvl="1"/>
            <a:r>
              <a:rPr lang="en-US" dirty="0"/>
              <a:t>But each DOF is independent of all others.</a:t>
            </a:r>
          </a:p>
        </p:txBody>
      </p:sp>
      <p:graphicFrame>
        <p:nvGraphicFramePr>
          <p:cNvPr id="375811" name="Object 3"/>
          <p:cNvGraphicFramePr>
            <a:graphicFrameLocks noChangeAspect="1"/>
          </p:cNvGraphicFramePr>
          <p:nvPr>
            <p:extLst>
              <p:ext uri="{D42A27DB-BD31-4B8C-83A1-F6EECF244321}">
                <p14:modId xmlns:p14="http://schemas.microsoft.com/office/powerpoint/2010/main" val="3782186801"/>
              </p:ext>
            </p:extLst>
          </p:nvPr>
        </p:nvGraphicFramePr>
        <p:xfrm>
          <a:off x="1596337" y="2036651"/>
          <a:ext cx="4834890" cy="569596"/>
        </p:xfrm>
        <a:graphic>
          <a:graphicData uri="http://schemas.openxmlformats.org/presentationml/2006/ole">
            <mc:AlternateContent xmlns:mc="http://schemas.openxmlformats.org/markup-compatibility/2006">
              <mc:Choice xmlns:v="urn:schemas-microsoft-com:vml" Requires="v">
                <p:oleObj spid="_x0000_s70670" name="Equation" r:id="rId3" imgW="1409400" imgH="164880" progId="Equation.DSMT4">
                  <p:embed/>
                </p:oleObj>
              </mc:Choice>
              <mc:Fallback>
                <p:oleObj name="Equation" r:id="rId3" imgW="1409400" imgH="164880" progId="Equation.DSMT4">
                  <p:embed/>
                  <p:pic>
                    <p:nvPicPr>
                      <p:cNvPr id="3758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337" y="2036651"/>
                        <a:ext cx="4834890" cy="56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5" name="Object 5"/>
          <p:cNvGraphicFramePr>
            <a:graphicFrameLocks noChangeAspect="1"/>
          </p:cNvGraphicFramePr>
          <p:nvPr>
            <p:extLst>
              <p:ext uri="{D42A27DB-BD31-4B8C-83A1-F6EECF244321}">
                <p14:modId xmlns:p14="http://schemas.microsoft.com/office/powerpoint/2010/main" val="593880902"/>
              </p:ext>
            </p:extLst>
          </p:nvPr>
        </p:nvGraphicFramePr>
        <p:xfrm>
          <a:off x="8083459" y="1982821"/>
          <a:ext cx="2918460" cy="657224"/>
        </p:xfrm>
        <a:graphic>
          <a:graphicData uri="http://schemas.openxmlformats.org/presentationml/2006/ole">
            <mc:AlternateContent xmlns:mc="http://schemas.openxmlformats.org/markup-compatibility/2006">
              <mc:Choice xmlns:v="urn:schemas-microsoft-com:vml" Requires="v">
                <p:oleObj spid="_x0000_s70671" name="Equation" r:id="rId5" imgW="850680" imgH="190440" progId="Equation.DSMT4">
                  <p:embed/>
                </p:oleObj>
              </mc:Choice>
              <mc:Fallback>
                <p:oleObj name="Equation" r:id="rId5" imgW="850680" imgH="190440" progId="Equation.DSMT4">
                  <p:embed/>
                  <p:pic>
                    <p:nvPicPr>
                      <p:cNvPr id="37888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3459" y="1982821"/>
                        <a:ext cx="291846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6" name="Object 6"/>
          <p:cNvGraphicFramePr>
            <a:graphicFrameLocks noChangeAspect="1"/>
          </p:cNvGraphicFramePr>
          <p:nvPr>
            <p:extLst>
              <p:ext uri="{D42A27DB-BD31-4B8C-83A1-F6EECF244321}">
                <p14:modId xmlns:p14="http://schemas.microsoft.com/office/powerpoint/2010/main" val="2067272163"/>
              </p:ext>
            </p:extLst>
          </p:nvPr>
        </p:nvGraphicFramePr>
        <p:xfrm>
          <a:off x="1680864" y="3430743"/>
          <a:ext cx="3322148" cy="1950482"/>
        </p:xfrm>
        <a:graphic>
          <a:graphicData uri="http://schemas.openxmlformats.org/presentationml/2006/ole">
            <mc:AlternateContent xmlns:mc="http://schemas.openxmlformats.org/markup-compatibility/2006">
              <mc:Choice xmlns:v="urn:schemas-microsoft-com:vml" Requires="v">
                <p:oleObj spid="_x0000_s70672" name="Equation" r:id="rId7" imgW="1371600" imgH="799920" progId="Equation.DSMT4">
                  <p:embed/>
                </p:oleObj>
              </mc:Choice>
              <mc:Fallback>
                <p:oleObj name="Equation" r:id="rId7" imgW="1371600" imgH="799920" progId="Equation.DSMT4">
                  <p:embed/>
                  <p:pic>
                    <p:nvPicPr>
                      <p:cNvPr id="37888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864" y="3430743"/>
                        <a:ext cx="3322148" cy="1950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7" name="Object 7"/>
          <p:cNvGraphicFramePr>
            <a:graphicFrameLocks noChangeAspect="1"/>
          </p:cNvGraphicFramePr>
          <p:nvPr>
            <p:extLst>
              <p:ext uri="{D42A27DB-BD31-4B8C-83A1-F6EECF244321}">
                <p14:modId xmlns:p14="http://schemas.microsoft.com/office/powerpoint/2010/main" val="496900846"/>
              </p:ext>
            </p:extLst>
          </p:nvPr>
        </p:nvGraphicFramePr>
        <p:xfrm>
          <a:off x="5771226" y="3429000"/>
          <a:ext cx="3075814" cy="1950482"/>
        </p:xfrm>
        <a:graphic>
          <a:graphicData uri="http://schemas.openxmlformats.org/presentationml/2006/ole">
            <mc:AlternateContent xmlns:mc="http://schemas.openxmlformats.org/markup-compatibility/2006">
              <mc:Choice xmlns:v="urn:schemas-microsoft-com:vml" Requires="v">
                <p:oleObj spid="_x0000_s70673" name="Equation" r:id="rId9" imgW="1269720" imgH="799920" progId="Equation.DSMT4">
                  <p:embed/>
                </p:oleObj>
              </mc:Choice>
              <mc:Fallback>
                <p:oleObj name="Equation" r:id="rId9" imgW="1269720" imgH="799920" progId="Equation.DSMT4">
                  <p:embed/>
                  <p:pic>
                    <p:nvPicPr>
                      <p:cNvPr id="37888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1226" y="3429000"/>
                        <a:ext cx="3075814" cy="1950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flipV="1">
            <a:off x="6550592" y="2299436"/>
            <a:ext cx="1269704" cy="78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Reducing the DOFs</a:t>
            </a:r>
          </a:p>
        </p:txBody>
      </p:sp>
      <p:sp>
        <p:nvSpPr>
          <p:cNvPr id="3" name="Content Placeholder 2"/>
          <p:cNvSpPr>
            <a:spLocks noGrp="1"/>
          </p:cNvSpPr>
          <p:nvPr>
            <p:ph idx="1"/>
          </p:nvPr>
        </p:nvSpPr>
        <p:spPr/>
        <p:txBody>
          <a:bodyPr>
            <a:normAutofit fontScale="92500" lnSpcReduction="20000"/>
          </a:bodyPr>
          <a:lstStyle/>
          <a:p>
            <a:r>
              <a:rPr lang="en-US" dirty="0"/>
              <a:t>Usually, we don’t use all of the mode shapes.</a:t>
            </a:r>
          </a:p>
          <a:p>
            <a:pPr lvl="1"/>
            <a:r>
              <a:rPr lang="en-US" dirty="0"/>
              <a:t>We choose only a subset of them.</a:t>
            </a:r>
          </a:p>
          <a:p>
            <a:pPr lvl="2"/>
            <a:r>
              <a:rPr lang="en-US" dirty="0"/>
              <a:t>A small subset.</a:t>
            </a:r>
          </a:p>
          <a:p>
            <a:pPr lvl="2"/>
            <a:r>
              <a:rPr lang="en-US" dirty="0"/>
              <a:t>The lowest frequency modes only.</a:t>
            </a:r>
          </a:p>
          <a:p>
            <a:pPr lvl="2"/>
            <a:r>
              <a:rPr lang="en-US" dirty="0"/>
              <a:t>We choose how many we want to use (say, </a:t>
            </a:r>
            <a:r>
              <a:rPr lang="en-US" i="1" dirty="0">
                <a:latin typeface="Times New Roman" pitchFamily="18" charset="0"/>
                <a:cs typeface="Times New Roman" pitchFamily="18" charset="0"/>
              </a:rPr>
              <a:t>m</a:t>
            </a:r>
            <a:r>
              <a:rPr lang="en-US" dirty="0"/>
              <a:t> mode shapes).</a:t>
            </a:r>
          </a:p>
          <a:p>
            <a:pPr lvl="3"/>
            <a:r>
              <a:rPr lang="en-US" dirty="0"/>
              <a:t>where </a:t>
            </a:r>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t>.</a:t>
            </a:r>
          </a:p>
          <a:p>
            <a:pPr lvl="3"/>
            <a:endParaRPr lang="en-US" dirty="0"/>
          </a:p>
          <a:p>
            <a:pPr lvl="3"/>
            <a:endParaRPr lang="en-US" dirty="0"/>
          </a:p>
          <a:p>
            <a:pPr lvl="3"/>
            <a:endParaRPr lang="en-US" dirty="0"/>
          </a:p>
          <a:p>
            <a:pPr lvl="3"/>
            <a:endParaRPr lang="en-US" dirty="0"/>
          </a:p>
          <a:p>
            <a:pPr lvl="3"/>
            <a:endParaRPr lang="en-US" dirty="0"/>
          </a:p>
          <a:p>
            <a:pPr lvl="3"/>
            <a:endParaRPr lang="en-US" dirty="0"/>
          </a:p>
          <a:p>
            <a:pPr lvl="2"/>
            <a:endParaRPr lang="en-US" dirty="0"/>
          </a:p>
          <a:p>
            <a:pPr lvl="2"/>
            <a:r>
              <a:rPr lang="el-GR" b="1" dirty="0">
                <a:latin typeface="Times New Roman" pitchFamily="18" charset="0"/>
                <a:cs typeface="Times New Roman" pitchFamily="18" charset="0"/>
              </a:rPr>
              <a:t>Ψ</a:t>
            </a:r>
            <a:r>
              <a:rPr lang="en-US" i="1" baseline="-25000" dirty="0">
                <a:latin typeface="Times New Roman" pitchFamily="18" charset="0"/>
                <a:cs typeface="Times New Roman" pitchFamily="18" charset="0"/>
              </a:rPr>
              <a:t>m</a:t>
            </a:r>
            <a:r>
              <a:rPr lang="en-US" dirty="0"/>
              <a:t> is generally not square. Usually, it has very few columns</a:t>
            </a:r>
          </a:p>
          <a:p>
            <a:pPr marL="914400" lvl="2" indent="0">
              <a:buNone/>
            </a:pPr>
            <a:r>
              <a:rPr lang="en-US" dirty="0"/>
              <a:t> (compared to </a:t>
            </a:r>
            <a:r>
              <a:rPr lang="el-GR" b="1" dirty="0">
                <a:latin typeface="Times New Roman" pitchFamily="18" charset="0"/>
                <a:cs typeface="Times New Roman" pitchFamily="18" charset="0"/>
              </a:rPr>
              <a:t>Ψ</a:t>
            </a:r>
            <a:r>
              <a:rPr lang="en-US" dirty="0"/>
              <a:t>)</a:t>
            </a:r>
          </a:p>
        </p:txBody>
      </p:sp>
      <p:graphicFrame>
        <p:nvGraphicFramePr>
          <p:cNvPr id="415745" name="Object 1"/>
          <p:cNvGraphicFramePr>
            <a:graphicFrameLocks noChangeAspect="1"/>
          </p:cNvGraphicFramePr>
          <p:nvPr>
            <p:extLst>
              <p:ext uri="{D42A27DB-BD31-4B8C-83A1-F6EECF244321}">
                <p14:modId xmlns:p14="http://schemas.microsoft.com/office/powerpoint/2010/main" val="1414901695"/>
              </p:ext>
            </p:extLst>
          </p:nvPr>
        </p:nvGraphicFramePr>
        <p:xfrm>
          <a:off x="1858301" y="3798897"/>
          <a:ext cx="4225290" cy="788670"/>
        </p:xfrm>
        <a:graphic>
          <a:graphicData uri="http://schemas.openxmlformats.org/presentationml/2006/ole">
            <mc:AlternateContent xmlns:mc="http://schemas.openxmlformats.org/markup-compatibility/2006">
              <mc:Choice xmlns:v="urn:schemas-microsoft-com:vml" Requires="v">
                <p:oleObj spid="_x0000_s71688" name="Equation" r:id="rId3" imgW="1231560" imgH="228600" progId="Equation.DSMT4">
                  <p:embed/>
                </p:oleObj>
              </mc:Choice>
              <mc:Fallback>
                <p:oleObj name="Equation" r:id="rId3" imgW="1231560" imgH="228600" progId="Equation.DSMT4">
                  <p:embed/>
                  <p:pic>
                    <p:nvPicPr>
                      <p:cNvPr id="41574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301" y="3798897"/>
                        <a:ext cx="4225290"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46" name="Object 2"/>
          <p:cNvGraphicFramePr>
            <a:graphicFrameLocks noChangeAspect="1"/>
          </p:cNvGraphicFramePr>
          <p:nvPr>
            <p:extLst>
              <p:ext uri="{D42A27DB-BD31-4B8C-83A1-F6EECF244321}">
                <p14:modId xmlns:p14="http://schemas.microsoft.com/office/powerpoint/2010/main" val="2677677312"/>
              </p:ext>
            </p:extLst>
          </p:nvPr>
        </p:nvGraphicFramePr>
        <p:xfrm>
          <a:off x="7401851" y="3055947"/>
          <a:ext cx="1870710" cy="2497456"/>
        </p:xfrm>
        <a:graphic>
          <a:graphicData uri="http://schemas.openxmlformats.org/presentationml/2006/ole">
            <mc:AlternateContent xmlns:mc="http://schemas.openxmlformats.org/markup-compatibility/2006">
              <mc:Choice xmlns:v="urn:schemas-microsoft-com:vml" Requires="v">
                <p:oleObj spid="_x0000_s71689" name="Equation" r:id="rId5" imgW="545760" imgH="723600" progId="Equation.DSMT4">
                  <p:embed/>
                </p:oleObj>
              </mc:Choice>
              <mc:Fallback>
                <p:oleObj name="Equation" r:id="rId5" imgW="545760" imgH="723600" progId="Equation.DSMT4">
                  <p:embed/>
                  <p:pic>
                    <p:nvPicPr>
                      <p:cNvPr id="41574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1851" y="3055947"/>
                        <a:ext cx="1870710" cy="2497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Reduced System with </a:t>
            </a:r>
            <a:r>
              <a:rPr lang="en-US" i="1" dirty="0">
                <a:latin typeface="Times New Roman" pitchFamily="18" charset="0"/>
                <a:cs typeface="Times New Roman" pitchFamily="18" charset="0"/>
              </a:rPr>
              <a:t>m</a:t>
            </a:r>
            <a:r>
              <a:rPr lang="en-US" dirty="0"/>
              <a:t> DOFs</a:t>
            </a:r>
          </a:p>
        </p:txBody>
      </p:sp>
      <p:sp>
        <p:nvSpPr>
          <p:cNvPr id="3" name="Content Placeholder 2"/>
          <p:cNvSpPr>
            <a:spLocks noGrp="1"/>
          </p:cNvSpPr>
          <p:nvPr>
            <p:ph idx="1"/>
          </p:nvPr>
        </p:nvSpPr>
        <p:spPr/>
        <p:txBody>
          <a:bodyPr/>
          <a:lstStyle/>
          <a:p>
            <a:r>
              <a:rPr lang="en-US" dirty="0"/>
              <a:t>Using the reduced </a:t>
            </a:r>
            <a:r>
              <a:rPr lang="el-GR" b="1" dirty="0">
                <a:latin typeface="Times New Roman" pitchFamily="18" charset="0"/>
                <a:cs typeface="Times New Roman" pitchFamily="18" charset="0"/>
              </a:rPr>
              <a:t>Ψ</a:t>
            </a:r>
            <a:r>
              <a:rPr lang="en-US" i="1" baseline="-25000" dirty="0">
                <a:latin typeface="Times New Roman" pitchFamily="18" charset="0"/>
                <a:cs typeface="Times New Roman" pitchFamily="18" charset="0"/>
              </a:rPr>
              <a:t>m</a:t>
            </a:r>
            <a:r>
              <a:rPr lang="en-US" dirty="0"/>
              <a:t> and </a:t>
            </a:r>
            <a:r>
              <a:rPr lang="el-GR" b="1" dirty="0">
                <a:latin typeface="Times New Roman" pitchFamily="18" charset="0"/>
                <a:cs typeface="Times New Roman" pitchFamily="18" charset="0"/>
              </a:rPr>
              <a:t>Λ</a:t>
            </a:r>
            <a:r>
              <a:rPr lang="en-US" i="1" baseline="-25000" dirty="0">
                <a:latin typeface="Times New Roman" pitchFamily="18" charset="0"/>
                <a:cs typeface="Times New Roman" pitchFamily="18" charset="0"/>
              </a:rPr>
              <a:t>m</a:t>
            </a:r>
            <a:r>
              <a:rPr lang="en-US" dirty="0"/>
              <a:t> produces</a:t>
            </a:r>
          </a:p>
          <a:p>
            <a:endParaRPr lang="en-US" dirty="0"/>
          </a:p>
          <a:p>
            <a:endParaRPr lang="en-US" dirty="0"/>
          </a:p>
          <a:p>
            <a:pPr lvl="1"/>
            <a:r>
              <a:rPr lang="en-US" dirty="0"/>
              <a:t>which becomes</a:t>
            </a:r>
          </a:p>
          <a:p>
            <a:pPr lvl="1"/>
            <a:endParaRPr lang="en-US" dirty="0"/>
          </a:p>
          <a:p>
            <a:pPr lvl="1"/>
            <a:endParaRPr lang="en-US" dirty="0"/>
          </a:p>
          <a:p>
            <a:pPr lvl="1"/>
            <a:r>
              <a:rPr lang="en-US" dirty="0"/>
              <a:t>In this system, </a:t>
            </a:r>
            <a:r>
              <a:rPr lang="en-US" b="1" dirty="0">
                <a:latin typeface="Times New Roman" pitchFamily="18" charset="0"/>
                <a:cs typeface="Times New Roman" pitchFamily="18" charset="0"/>
              </a:rPr>
              <a:t>M</a:t>
            </a:r>
            <a:r>
              <a:rPr lang="en-US" i="1" baseline="-25000" dirty="0">
                <a:latin typeface="Times New Roman" pitchFamily="18" charset="0"/>
                <a:cs typeface="Times New Roman" pitchFamily="18" charset="0"/>
              </a:rPr>
              <a:t>c</a:t>
            </a:r>
            <a:r>
              <a:rPr lang="en-US" dirty="0"/>
              <a:t> and </a:t>
            </a:r>
            <a:r>
              <a:rPr lang="en-US" b="1" dirty="0" err="1">
                <a:latin typeface="Times New Roman" pitchFamily="18" charset="0"/>
                <a:cs typeface="Times New Roman" pitchFamily="18" charset="0"/>
              </a:rPr>
              <a:t>K</a:t>
            </a:r>
            <a:r>
              <a:rPr lang="en-US" i="1" baseline="-25000" dirty="0" err="1">
                <a:latin typeface="Times New Roman" pitchFamily="18" charset="0"/>
                <a:cs typeface="Times New Roman" pitchFamily="18" charset="0"/>
              </a:rPr>
              <a:t>c</a:t>
            </a:r>
            <a:r>
              <a:rPr lang="en-US" dirty="0"/>
              <a:t> are </a:t>
            </a:r>
            <a:r>
              <a:rPr lang="en-US" i="1" dirty="0">
                <a:latin typeface="Times New Roman" pitchFamily="18" charset="0"/>
                <a:cs typeface="Times New Roman" pitchFamily="18" charset="0"/>
              </a:rPr>
              <a:t>m </a:t>
            </a:r>
            <a:r>
              <a:rPr lang="en-US" dirty="0"/>
              <a:t>x </a:t>
            </a:r>
            <a:r>
              <a:rPr lang="en-US" i="1" dirty="0">
                <a:latin typeface="Times New Roman" pitchFamily="18" charset="0"/>
                <a:cs typeface="Times New Roman" pitchFamily="18" charset="0"/>
              </a:rPr>
              <a:t>m</a:t>
            </a:r>
            <a:r>
              <a:rPr lang="en-US" dirty="0"/>
              <a:t> diagonal matrices, and there are only </a:t>
            </a:r>
            <a:r>
              <a:rPr lang="en-US" i="1" dirty="0">
                <a:latin typeface="Times New Roman" pitchFamily="18" charset="0"/>
                <a:cs typeface="Times New Roman" pitchFamily="18" charset="0"/>
              </a:rPr>
              <a:t>m</a:t>
            </a:r>
            <a:r>
              <a:rPr lang="en-US" dirty="0"/>
              <a:t> DOFs in </a:t>
            </a:r>
            <a:r>
              <a:rPr lang="en-US" b="1" dirty="0" err="1">
                <a:latin typeface="Times New Roman" pitchFamily="18" charset="0"/>
                <a:cs typeface="Times New Roman" pitchFamily="18" charset="0"/>
              </a:rPr>
              <a:t>b</a:t>
            </a:r>
            <a:r>
              <a:rPr lang="en-US" i="1" baseline="-25000" dirty="0" err="1">
                <a:latin typeface="Times New Roman" pitchFamily="18" charset="0"/>
                <a:cs typeface="Times New Roman" pitchFamily="18" charset="0"/>
              </a:rPr>
              <a:t>c</a:t>
            </a:r>
            <a:r>
              <a:rPr lang="en-US" dirty="0"/>
              <a:t>. </a:t>
            </a:r>
          </a:p>
          <a:p>
            <a:pPr lvl="1"/>
            <a:r>
              <a:rPr lang="en-US" dirty="0"/>
              <a:t>All DOFs are all totally independent of each other.</a:t>
            </a:r>
          </a:p>
          <a:p>
            <a:endParaRPr lang="en-US" dirty="0"/>
          </a:p>
          <a:p>
            <a:endParaRPr lang="en-US" dirty="0"/>
          </a:p>
        </p:txBody>
      </p:sp>
      <p:graphicFrame>
        <p:nvGraphicFramePr>
          <p:cNvPr id="375811" name="Object 3"/>
          <p:cNvGraphicFramePr>
            <a:graphicFrameLocks noChangeAspect="1"/>
          </p:cNvGraphicFramePr>
          <p:nvPr>
            <p:extLst>
              <p:ext uri="{D42A27DB-BD31-4B8C-83A1-F6EECF244321}">
                <p14:modId xmlns:p14="http://schemas.microsoft.com/office/powerpoint/2010/main" val="1773095492"/>
              </p:ext>
            </p:extLst>
          </p:nvPr>
        </p:nvGraphicFramePr>
        <p:xfrm>
          <a:off x="1339924" y="1796090"/>
          <a:ext cx="6225540" cy="657224"/>
        </p:xfrm>
        <a:graphic>
          <a:graphicData uri="http://schemas.openxmlformats.org/presentationml/2006/ole">
            <mc:AlternateContent xmlns:mc="http://schemas.openxmlformats.org/markup-compatibility/2006">
              <mc:Choice xmlns:v="urn:schemas-microsoft-com:vml" Requires="v">
                <p:oleObj spid="_x0000_s72710" name="Equation" r:id="rId3" imgW="1815840" imgH="190440" progId="Equation.DSMT4">
                  <p:embed/>
                </p:oleObj>
              </mc:Choice>
              <mc:Fallback>
                <p:oleObj name="Equation" r:id="rId3" imgW="1815840" imgH="190440" progId="Equation.DSMT4">
                  <p:embed/>
                  <p:pic>
                    <p:nvPicPr>
                      <p:cNvPr id="3758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924" y="1796090"/>
                        <a:ext cx="622554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5" name="Object 5"/>
          <p:cNvGraphicFramePr>
            <a:graphicFrameLocks noChangeAspect="1"/>
          </p:cNvGraphicFramePr>
          <p:nvPr>
            <p:extLst>
              <p:ext uri="{D42A27DB-BD31-4B8C-83A1-F6EECF244321}">
                <p14:modId xmlns:p14="http://schemas.microsoft.com/office/powerpoint/2010/main" val="3568925755"/>
              </p:ext>
            </p:extLst>
          </p:nvPr>
        </p:nvGraphicFramePr>
        <p:xfrm>
          <a:off x="1943536" y="3415666"/>
          <a:ext cx="2830830" cy="657224"/>
        </p:xfrm>
        <a:graphic>
          <a:graphicData uri="http://schemas.openxmlformats.org/presentationml/2006/ole">
            <mc:AlternateContent xmlns:mc="http://schemas.openxmlformats.org/markup-compatibility/2006">
              <mc:Choice xmlns:v="urn:schemas-microsoft-com:vml" Requires="v">
                <p:oleObj spid="_x0000_s72711" name="Equation" r:id="rId5" imgW="825480" imgH="190440" progId="Equation.DSMT4">
                  <p:embed/>
                </p:oleObj>
              </mc:Choice>
              <mc:Fallback>
                <p:oleObj name="Equation" r:id="rId5" imgW="825480" imgH="190440" progId="Equation.DSMT4">
                  <p:embed/>
                  <p:pic>
                    <p:nvPicPr>
                      <p:cNvPr id="37888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36" y="3415666"/>
                        <a:ext cx="283083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Modal Reduced System</a:t>
            </a:r>
          </a:p>
        </p:txBody>
      </p:sp>
      <p:sp>
        <p:nvSpPr>
          <p:cNvPr id="3" name="Content Placeholder 2"/>
          <p:cNvSpPr>
            <a:spLocks noGrp="1"/>
          </p:cNvSpPr>
          <p:nvPr>
            <p:ph idx="1"/>
          </p:nvPr>
        </p:nvSpPr>
        <p:spPr/>
        <p:txBody>
          <a:bodyPr>
            <a:normAutofit/>
          </a:bodyPr>
          <a:lstStyle/>
          <a:p>
            <a:r>
              <a:rPr lang="en-US" dirty="0"/>
              <a:t>The reduced FE system usually has very few degrees of freedom.</a:t>
            </a:r>
          </a:p>
          <a:p>
            <a:endParaRPr lang="en-US" dirty="0"/>
          </a:p>
          <a:p>
            <a:endParaRPr lang="en-US" dirty="0"/>
          </a:p>
          <a:p>
            <a:pPr lvl="1"/>
            <a:r>
              <a:rPr lang="en-US" dirty="0"/>
              <a:t>The accuracy of the dynamics of these equations depend on the load conditions.</a:t>
            </a:r>
          </a:p>
          <a:p>
            <a:pPr lvl="2"/>
            <a:r>
              <a:rPr lang="en-US" dirty="0"/>
              <a:t>It is accurate if the true deformation is similar to the chosen vibration mode shapes.</a:t>
            </a:r>
          </a:p>
          <a:p>
            <a:pPr lvl="2"/>
            <a:r>
              <a:rPr lang="en-US" dirty="0"/>
              <a:t>If the true deformation should be different than a sum of the chosen mode shapes, then the accuracy is low.</a:t>
            </a:r>
          </a:p>
        </p:txBody>
      </p:sp>
      <p:graphicFrame>
        <p:nvGraphicFramePr>
          <p:cNvPr id="416769" name="Object 1"/>
          <p:cNvGraphicFramePr>
            <a:graphicFrameLocks noChangeAspect="1"/>
          </p:cNvGraphicFramePr>
          <p:nvPr>
            <p:extLst>
              <p:ext uri="{D42A27DB-BD31-4B8C-83A1-F6EECF244321}">
                <p14:modId xmlns:p14="http://schemas.microsoft.com/office/powerpoint/2010/main" val="3924846877"/>
              </p:ext>
            </p:extLst>
          </p:nvPr>
        </p:nvGraphicFramePr>
        <p:xfrm>
          <a:off x="1653105" y="2202126"/>
          <a:ext cx="2830830" cy="657224"/>
        </p:xfrm>
        <a:graphic>
          <a:graphicData uri="http://schemas.openxmlformats.org/presentationml/2006/ole">
            <mc:AlternateContent xmlns:mc="http://schemas.openxmlformats.org/markup-compatibility/2006">
              <mc:Choice xmlns:v="urn:schemas-microsoft-com:vml" Requires="v">
                <p:oleObj spid="_x0000_s73732" name="Equation" r:id="rId3" imgW="825480" imgH="190440" progId="Equation.DSMT4">
                  <p:embed/>
                </p:oleObj>
              </mc:Choice>
              <mc:Fallback>
                <p:oleObj name="Equation" r:id="rId3" imgW="825480" imgH="190440" progId="Equation.DSMT4">
                  <p:embed/>
                  <p:pic>
                    <p:nvPicPr>
                      <p:cNvPr id="41676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105" y="2202126"/>
                        <a:ext cx="2830830" cy="657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Modal Reduction and a Reference Frame</a:t>
            </a:r>
          </a:p>
        </p:txBody>
      </p:sp>
      <p:sp>
        <p:nvSpPr>
          <p:cNvPr id="3" name="Content Placeholder 2"/>
          <p:cNvSpPr>
            <a:spLocks noGrp="1"/>
          </p:cNvSpPr>
          <p:nvPr>
            <p:ph idx="1"/>
          </p:nvPr>
        </p:nvSpPr>
        <p:spPr/>
        <p:txBody>
          <a:bodyPr>
            <a:normAutofit fontScale="92500"/>
          </a:bodyPr>
          <a:lstStyle/>
          <a:p>
            <a:r>
              <a:rPr lang="en-US" dirty="0" err="1"/>
              <a:t>RFlex</a:t>
            </a:r>
            <a:r>
              <a:rPr lang="en-US" dirty="0"/>
              <a:t> requires a body reference frame that moves and rotates.</a:t>
            </a:r>
          </a:p>
          <a:p>
            <a:pPr lvl="1"/>
            <a:r>
              <a:rPr lang="en-US" dirty="0"/>
              <a:t>The global position of any point on a body is given by:</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(This is the same equation used in the MBD formulation)</a:t>
            </a:r>
          </a:p>
        </p:txBody>
      </p:sp>
      <p:graphicFrame>
        <p:nvGraphicFramePr>
          <p:cNvPr id="458754" name="Object 2"/>
          <p:cNvGraphicFramePr>
            <a:graphicFrameLocks noChangeAspect="1"/>
          </p:cNvGraphicFramePr>
          <p:nvPr/>
        </p:nvGraphicFramePr>
        <p:xfrm>
          <a:off x="2694540" y="2496422"/>
          <a:ext cx="1828800" cy="525780"/>
        </p:xfrm>
        <a:graphic>
          <a:graphicData uri="http://schemas.openxmlformats.org/presentationml/2006/ole">
            <mc:AlternateContent xmlns:mc="http://schemas.openxmlformats.org/markup-compatibility/2006">
              <mc:Choice xmlns:v="urn:schemas-microsoft-com:vml" Requires="v">
                <p:oleObj spid="_x0000_s74757" name="Equation" r:id="rId3" imgW="533160" imgH="152280" progId="Equation.DSMT4">
                  <p:embed/>
                </p:oleObj>
              </mc:Choice>
              <mc:Fallback>
                <p:oleObj name="Equation" r:id="rId3" imgW="533160" imgH="152280" progId="Equation.DSMT4">
                  <p:embed/>
                  <p:pic>
                    <p:nvPicPr>
                      <p:cNvPr id="458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540" y="2496422"/>
                        <a:ext cx="1828800" cy="525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rot="16200000" flipV="1">
            <a:off x="4324678" y="2939145"/>
            <a:ext cx="274319" cy="22729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3833516" y="3247429"/>
            <a:ext cx="820345" cy="28738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2891681" y="3559629"/>
            <a:ext cx="1478714" cy="29522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28457" y="3135088"/>
            <a:ext cx="5689378" cy="518604"/>
          </a:xfrm>
          <a:prstGeom prst="rect">
            <a:avLst/>
          </a:prstGeom>
          <a:noFill/>
        </p:spPr>
        <p:txBody>
          <a:bodyPr wrap="none" rtlCol="0">
            <a:spAutoFit/>
          </a:bodyPr>
          <a:lstStyle/>
          <a:p>
            <a:r>
              <a:rPr lang="en-US" sz="2770" dirty="0"/>
              <a:t>The point in the body reference frame</a:t>
            </a:r>
          </a:p>
        </p:txBody>
      </p:sp>
      <p:sp>
        <p:nvSpPr>
          <p:cNvPr id="16" name="TextBox 15"/>
          <p:cNvSpPr txBox="1"/>
          <p:nvPr/>
        </p:nvSpPr>
        <p:spPr>
          <a:xfrm>
            <a:off x="4327290" y="3741204"/>
            <a:ext cx="5405647" cy="518604"/>
          </a:xfrm>
          <a:prstGeom prst="rect">
            <a:avLst/>
          </a:prstGeom>
          <a:noFill/>
        </p:spPr>
        <p:txBody>
          <a:bodyPr wrap="none" rtlCol="0">
            <a:spAutoFit/>
          </a:bodyPr>
          <a:lstStyle/>
          <a:p>
            <a:r>
              <a:rPr lang="en-US" sz="2770" dirty="0"/>
              <a:t>The reference frame rotation matrix</a:t>
            </a:r>
          </a:p>
        </p:txBody>
      </p:sp>
      <p:sp>
        <p:nvSpPr>
          <p:cNvPr id="17" name="TextBox 16"/>
          <p:cNvSpPr txBox="1"/>
          <p:nvPr/>
        </p:nvSpPr>
        <p:spPr>
          <a:xfrm>
            <a:off x="3710723" y="4410023"/>
            <a:ext cx="7946406" cy="518604"/>
          </a:xfrm>
          <a:prstGeom prst="rect">
            <a:avLst/>
          </a:prstGeom>
          <a:noFill/>
        </p:spPr>
        <p:txBody>
          <a:bodyPr wrap="none" rtlCol="0">
            <a:spAutoFit/>
          </a:bodyPr>
          <a:lstStyle/>
          <a:p>
            <a:r>
              <a:rPr lang="en-US" sz="2770" dirty="0"/>
              <a:t>The origin of the reference frame in the global system</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Modal Reduction and a Reference Frame</a:t>
            </a:r>
          </a:p>
        </p:txBody>
      </p:sp>
      <p:sp>
        <p:nvSpPr>
          <p:cNvPr id="3" name="Content Placeholder 2"/>
          <p:cNvSpPr>
            <a:spLocks noGrp="1"/>
          </p:cNvSpPr>
          <p:nvPr>
            <p:ph idx="1"/>
          </p:nvPr>
        </p:nvSpPr>
        <p:spPr/>
        <p:txBody>
          <a:bodyPr/>
          <a:lstStyle/>
          <a:p>
            <a:r>
              <a:rPr lang="en-US" dirty="0"/>
              <a:t>An </a:t>
            </a:r>
            <a:r>
              <a:rPr lang="en-US" dirty="0" err="1"/>
              <a:t>RFlex</a:t>
            </a:r>
            <a:r>
              <a:rPr lang="en-US" dirty="0"/>
              <a:t> body deforms.</a:t>
            </a:r>
          </a:p>
          <a:p>
            <a:pPr lvl="1"/>
            <a:r>
              <a:rPr lang="en-US" dirty="0"/>
              <a:t>So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ʹ</a:t>
            </a:r>
            <a:r>
              <a:rPr lang="en-US" dirty="0"/>
              <a:t> moves relative to the reference frame.</a:t>
            </a:r>
          </a:p>
        </p:txBody>
      </p:sp>
      <p:graphicFrame>
        <p:nvGraphicFramePr>
          <p:cNvPr id="458754" name="Object 2"/>
          <p:cNvGraphicFramePr>
            <a:graphicFrameLocks noChangeAspect="1"/>
          </p:cNvGraphicFramePr>
          <p:nvPr/>
        </p:nvGraphicFramePr>
        <p:xfrm>
          <a:off x="1714826" y="2308316"/>
          <a:ext cx="1828800" cy="525780"/>
        </p:xfrm>
        <a:graphic>
          <a:graphicData uri="http://schemas.openxmlformats.org/presentationml/2006/ole">
            <mc:AlternateContent xmlns:mc="http://schemas.openxmlformats.org/markup-compatibility/2006">
              <mc:Choice xmlns:v="urn:schemas-microsoft-com:vml" Requires="v">
                <p:oleObj spid="_x0000_s75780" name="Equation" r:id="rId3" imgW="533160" imgH="152280" progId="Equation.DSMT4">
                  <p:embed/>
                </p:oleObj>
              </mc:Choice>
              <mc:Fallback>
                <p:oleObj name="Equation" r:id="rId3" imgW="533160" imgH="152280" progId="Equation.DSMT4">
                  <p:embed/>
                  <p:pic>
                    <p:nvPicPr>
                      <p:cNvPr id="458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826" y="2308316"/>
                        <a:ext cx="1828800" cy="525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rot="16200000" flipV="1">
            <a:off x="2906052" y="3150762"/>
            <a:ext cx="689717" cy="156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29562" y="3511297"/>
            <a:ext cx="4612160" cy="518604"/>
          </a:xfrm>
          <a:prstGeom prst="rect">
            <a:avLst/>
          </a:prstGeom>
          <a:noFill/>
        </p:spPr>
        <p:txBody>
          <a:bodyPr wrap="none" rtlCol="0">
            <a:spAutoFit/>
          </a:bodyPr>
          <a:lstStyle/>
          <a:p>
            <a:r>
              <a:rPr lang="en-US" sz="2770" dirty="0"/>
              <a:t>The local point is not constant.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from a Modal Reduced FE Body </a:t>
            </a:r>
          </a:p>
        </p:txBody>
      </p:sp>
      <p:sp>
        <p:nvSpPr>
          <p:cNvPr id="3" name="Content Placeholder 2"/>
          <p:cNvSpPr>
            <a:spLocks noGrp="1"/>
          </p:cNvSpPr>
          <p:nvPr>
            <p:ph idx="1"/>
          </p:nvPr>
        </p:nvSpPr>
        <p:spPr/>
        <p:txBody>
          <a:bodyPr/>
          <a:lstStyle/>
          <a:p>
            <a:r>
              <a:rPr lang="en-US" dirty="0"/>
              <a:t>Modifying the global position equation for a flexible body that uses modal reduction:</a:t>
            </a:r>
          </a:p>
        </p:txBody>
      </p:sp>
      <p:graphicFrame>
        <p:nvGraphicFramePr>
          <p:cNvPr id="380930" name="Object 2"/>
          <p:cNvGraphicFramePr>
            <a:graphicFrameLocks noChangeAspect="1"/>
          </p:cNvGraphicFramePr>
          <p:nvPr/>
        </p:nvGraphicFramePr>
        <p:xfrm>
          <a:off x="2364811" y="3931214"/>
          <a:ext cx="1828800" cy="525780"/>
        </p:xfrm>
        <a:graphic>
          <a:graphicData uri="http://schemas.openxmlformats.org/presentationml/2006/ole">
            <mc:AlternateContent xmlns:mc="http://schemas.openxmlformats.org/markup-compatibility/2006">
              <mc:Choice xmlns:v="urn:schemas-microsoft-com:vml" Requires="v">
                <p:oleObj spid="_x0000_s76810" name="Equation" r:id="rId3" imgW="533160" imgH="152280" progId="Equation.DSMT4">
                  <p:embed/>
                </p:oleObj>
              </mc:Choice>
              <mc:Fallback>
                <p:oleObj name="Equation" r:id="rId3" imgW="533160" imgH="152280" progId="Equation.DSMT4">
                  <p:embed/>
                  <p:pic>
                    <p:nvPicPr>
                      <p:cNvPr id="3809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4811" y="3931214"/>
                        <a:ext cx="1828800" cy="525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31" name="Object 3"/>
          <p:cNvGraphicFramePr>
            <a:graphicFrameLocks noChangeAspect="1"/>
          </p:cNvGraphicFramePr>
          <p:nvPr/>
        </p:nvGraphicFramePr>
        <p:xfrm>
          <a:off x="4554856" y="3103246"/>
          <a:ext cx="2745104" cy="1445894"/>
        </p:xfrm>
        <a:graphic>
          <a:graphicData uri="http://schemas.openxmlformats.org/presentationml/2006/ole">
            <mc:AlternateContent xmlns:mc="http://schemas.openxmlformats.org/markup-compatibility/2006">
              <mc:Choice xmlns:v="urn:schemas-microsoft-com:vml" Requires="v">
                <p:oleObj spid="_x0000_s76811" name="Equation" r:id="rId5" imgW="799920" imgH="419040" progId="Equation.DSMT4">
                  <p:embed/>
                </p:oleObj>
              </mc:Choice>
              <mc:Fallback>
                <p:oleObj name="Equation" r:id="rId5" imgW="799920" imgH="419040" progId="Equation.DSMT4">
                  <p:embed/>
                  <p:pic>
                    <p:nvPicPr>
                      <p:cNvPr id="3809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4856" y="3103246"/>
                        <a:ext cx="2745104" cy="14458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32" name="Object 4"/>
          <p:cNvGraphicFramePr>
            <a:graphicFrameLocks noChangeAspect="1"/>
          </p:cNvGraphicFramePr>
          <p:nvPr/>
        </p:nvGraphicFramePr>
        <p:xfrm>
          <a:off x="3682366" y="5452111"/>
          <a:ext cx="4440554" cy="788670"/>
        </p:xfrm>
        <a:graphic>
          <a:graphicData uri="http://schemas.openxmlformats.org/presentationml/2006/ole">
            <mc:AlternateContent xmlns:mc="http://schemas.openxmlformats.org/markup-compatibility/2006">
              <mc:Choice xmlns:v="urn:schemas-microsoft-com:vml" Requires="v">
                <p:oleObj spid="_x0000_s76812" name="Equation" r:id="rId7" imgW="1295280" imgH="228600" progId="Equation.DSMT4">
                  <p:embed/>
                </p:oleObj>
              </mc:Choice>
              <mc:Fallback>
                <p:oleObj name="Equation" r:id="rId7" imgW="1295280" imgH="228600" progId="Equation.DSMT4">
                  <p:embed/>
                  <p:pic>
                    <p:nvPicPr>
                      <p:cNvPr id="3809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2366" y="5452111"/>
                        <a:ext cx="4440554"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33" name="Object 5"/>
          <p:cNvGraphicFramePr>
            <a:graphicFrameLocks noChangeAspect="1"/>
          </p:cNvGraphicFramePr>
          <p:nvPr/>
        </p:nvGraphicFramePr>
        <p:xfrm>
          <a:off x="7654291" y="4617721"/>
          <a:ext cx="1611630" cy="613410"/>
        </p:xfrm>
        <a:graphic>
          <a:graphicData uri="http://schemas.openxmlformats.org/presentationml/2006/ole">
            <mc:AlternateContent xmlns:mc="http://schemas.openxmlformats.org/markup-compatibility/2006">
              <mc:Choice xmlns:v="urn:schemas-microsoft-com:vml" Requires="v">
                <p:oleObj spid="_x0000_s76813" name="Equation" r:id="rId9" imgW="469800" imgH="177480" progId="Equation.DSMT4">
                  <p:embed/>
                </p:oleObj>
              </mc:Choice>
              <mc:Fallback>
                <p:oleObj name="Equation" r:id="rId9" imgW="469800" imgH="177480" progId="Equation.DSMT4">
                  <p:embed/>
                  <p:pic>
                    <p:nvPicPr>
                      <p:cNvPr id="38093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54291" y="4617721"/>
                        <a:ext cx="1611630" cy="61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rot="16200000" flipH="1">
            <a:off x="3713335" y="4741816"/>
            <a:ext cx="909174" cy="56431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4191441" y="3589678"/>
            <a:ext cx="391880" cy="337022"/>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5997736" y="4356367"/>
            <a:ext cx="1673647" cy="5186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9211" y="6233162"/>
            <a:ext cx="5455468" cy="400110"/>
          </a:xfrm>
          <a:prstGeom prst="rect">
            <a:avLst/>
          </a:prstGeom>
          <a:noFill/>
        </p:spPr>
        <p:txBody>
          <a:bodyPr wrap="none" rtlCol="0">
            <a:spAutoFit/>
          </a:bodyPr>
          <a:lstStyle/>
          <a:p>
            <a:r>
              <a:rPr lang="en-US" sz="2000" dirty="0"/>
              <a:t>The global position of a local, modal reduced point</a:t>
            </a:r>
          </a:p>
        </p:txBody>
      </p:sp>
      <p:sp>
        <p:nvSpPr>
          <p:cNvPr id="25" name="TextBox 24"/>
          <p:cNvSpPr txBox="1"/>
          <p:nvPr/>
        </p:nvSpPr>
        <p:spPr>
          <a:xfrm>
            <a:off x="1051319" y="3628589"/>
            <a:ext cx="2899955" cy="609398"/>
          </a:xfrm>
          <a:prstGeom prst="rect">
            <a:avLst/>
          </a:prstGeom>
          <a:noFill/>
        </p:spPr>
        <p:txBody>
          <a:bodyPr wrap="square" rtlCol="0">
            <a:spAutoFit/>
          </a:bodyPr>
          <a:lstStyle/>
          <a:p>
            <a:r>
              <a:rPr lang="en-US" sz="1680" dirty="0"/>
              <a:t>The global position of a local point</a:t>
            </a:r>
          </a:p>
        </p:txBody>
      </p:sp>
      <p:sp>
        <p:nvSpPr>
          <p:cNvPr id="26" name="TextBox 25"/>
          <p:cNvSpPr txBox="1"/>
          <p:nvPr/>
        </p:nvSpPr>
        <p:spPr>
          <a:xfrm>
            <a:off x="4369285" y="2510407"/>
            <a:ext cx="2899955" cy="609398"/>
          </a:xfrm>
          <a:prstGeom prst="rect">
            <a:avLst/>
          </a:prstGeom>
          <a:noFill/>
        </p:spPr>
        <p:txBody>
          <a:bodyPr wrap="square" rtlCol="0">
            <a:spAutoFit/>
          </a:bodyPr>
          <a:lstStyle/>
          <a:p>
            <a:r>
              <a:rPr lang="en-US" sz="1680" dirty="0"/>
              <a:t>The local point moves relative to the reference frame</a:t>
            </a:r>
          </a:p>
        </p:txBody>
      </p:sp>
      <p:sp>
        <p:nvSpPr>
          <p:cNvPr id="27" name="TextBox 26"/>
          <p:cNvSpPr txBox="1"/>
          <p:nvPr/>
        </p:nvSpPr>
        <p:spPr>
          <a:xfrm>
            <a:off x="7768786" y="3552629"/>
            <a:ext cx="2899955" cy="867930"/>
          </a:xfrm>
          <a:prstGeom prst="rect">
            <a:avLst/>
          </a:prstGeom>
          <a:noFill/>
        </p:spPr>
        <p:txBody>
          <a:bodyPr wrap="square" rtlCol="0">
            <a:spAutoFit/>
          </a:bodyPr>
          <a:lstStyle/>
          <a:p>
            <a:r>
              <a:rPr lang="en-US" sz="1680" dirty="0"/>
              <a:t>Displacement relative to the body reference frame specified with modal reduction</a:t>
            </a:r>
          </a:p>
        </p:txBody>
      </p:sp>
      <p:sp>
        <p:nvSpPr>
          <p:cNvPr id="17" name="TextBox 16"/>
          <p:cNvSpPr txBox="1"/>
          <p:nvPr/>
        </p:nvSpPr>
        <p:spPr>
          <a:xfrm>
            <a:off x="8140006" y="2220607"/>
            <a:ext cx="2899955" cy="867930"/>
          </a:xfrm>
          <a:prstGeom prst="rect">
            <a:avLst/>
          </a:prstGeom>
          <a:noFill/>
        </p:spPr>
        <p:txBody>
          <a:bodyPr wrap="square" rtlCol="0">
            <a:spAutoFit/>
          </a:bodyPr>
          <a:lstStyle/>
          <a:p>
            <a:r>
              <a:rPr lang="en-US" sz="1680" dirty="0"/>
              <a:t>Undeformed nodal coordinates relative to the body reference frame</a:t>
            </a:r>
          </a:p>
        </p:txBody>
      </p:sp>
      <p:cxnSp>
        <p:nvCxnSpPr>
          <p:cNvPr id="18" name="Straight Arrow Connector 17"/>
          <p:cNvCxnSpPr/>
          <p:nvPr/>
        </p:nvCxnSpPr>
        <p:spPr>
          <a:xfrm rot="10800000" flipV="1">
            <a:off x="7045884" y="3021614"/>
            <a:ext cx="1121849" cy="103177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RFlex</a:t>
            </a:r>
            <a:r>
              <a:rPr lang="en-US" dirty="0"/>
              <a:t> from a Modal Reduced FE Body </a:t>
            </a:r>
          </a:p>
        </p:txBody>
      </p:sp>
      <p:sp>
        <p:nvSpPr>
          <p:cNvPr id="3" name="Content Placeholder 2"/>
          <p:cNvSpPr>
            <a:spLocks noGrp="1"/>
          </p:cNvSpPr>
          <p:nvPr>
            <p:ph idx="1"/>
          </p:nvPr>
        </p:nvSpPr>
        <p:spPr/>
        <p:txBody>
          <a:bodyPr/>
          <a:lstStyle/>
          <a:p>
            <a:r>
              <a:rPr lang="en-US" dirty="0"/>
              <a:t>Position on an </a:t>
            </a:r>
            <a:r>
              <a:rPr lang="en-US" dirty="0" err="1"/>
              <a:t>RFlex</a:t>
            </a:r>
            <a:r>
              <a:rPr lang="en-US" dirty="0"/>
              <a:t> Body</a:t>
            </a:r>
          </a:p>
        </p:txBody>
      </p:sp>
      <p:pic>
        <p:nvPicPr>
          <p:cNvPr id="5" name="Picture 4" descr="RFlex point on body.png"/>
          <p:cNvPicPr>
            <a:picLocks noChangeAspect="1"/>
          </p:cNvPicPr>
          <p:nvPr/>
        </p:nvPicPr>
        <p:blipFill>
          <a:blip r:embed="rId3"/>
          <a:stretch>
            <a:fillRect/>
          </a:stretch>
        </p:blipFill>
        <p:spPr>
          <a:xfrm>
            <a:off x="3669202" y="2739938"/>
            <a:ext cx="5382904" cy="3945942"/>
          </a:xfrm>
          <a:prstGeom prst="rect">
            <a:avLst/>
          </a:prstGeom>
        </p:spPr>
      </p:pic>
      <p:sp>
        <p:nvSpPr>
          <p:cNvPr id="7" name="TextBox 6"/>
          <p:cNvSpPr txBox="1"/>
          <p:nvPr/>
        </p:nvSpPr>
        <p:spPr>
          <a:xfrm>
            <a:off x="5565726" y="4918460"/>
            <a:ext cx="362600" cy="518604"/>
          </a:xfrm>
          <a:prstGeom prst="rect">
            <a:avLst/>
          </a:prstGeom>
          <a:noFill/>
        </p:spPr>
        <p:txBody>
          <a:bodyPr wrap="none" rtlCol="0">
            <a:spAutoFit/>
          </a:bodyPr>
          <a:lstStyle/>
          <a:p>
            <a:r>
              <a:rPr lang="en-US" sz="2770" b="1" dirty="0">
                <a:latin typeface="Times New Roman" pitchFamily="18" charset="0"/>
                <a:cs typeface="Times New Roman" pitchFamily="18" charset="0"/>
              </a:rPr>
              <a:t>x</a:t>
            </a:r>
            <a:endParaRPr lang="en-US" sz="2770" i="1" baseline="30000" dirty="0">
              <a:latin typeface="Times New Roman" pitchFamily="18" charset="0"/>
              <a:cs typeface="Times New Roman" pitchFamily="18" charset="0"/>
            </a:endParaRPr>
          </a:p>
        </p:txBody>
      </p:sp>
      <p:sp>
        <p:nvSpPr>
          <p:cNvPr id="8" name="TextBox 7"/>
          <p:cNvSpPr txBox="1"/>
          <p:nvPr/>
        </p:nvSpPr>
        <p:spPr>
          <a:xfrm>
            <a:off x="7911816" y="4772156"/>
            <a:ext cx="359394" cy="518604"/>
          </a:xfrm>
          <a:prstGeom prst="rect">
            <a:avLst/>
          </a:prstGeom>
          <a:noFill/>
        </p:spPr>
        <p:txBody>
          <a:bodyPr wrap="none" rtlCol="0">
            <a:spAutoFit/>
          </a:bodyPr>
          <a:lstStyle/>
          <a:p>
            <a:r>
              <a:rPr lang="el-GR" sz="2770" i="1" dirty="0">
                <a:latin typeface="Times New Roman" pitchFamily="18" charset="0"/>
                <a:cs typeface="Times New Roman" pitchFamily="18" charset="0"/>
              </a:rPr>
              <a:t>θ</a:t>
            </a:r>
            <a:endParaRPr lang="en-US" sz="2770" i="1" baseline="30000" dirty="0">
              <a:latin typeface="Times New Roman" pitchFamily="18" charset="0"/>
              <a:cs typeface="Times New Roman" pitchFamily="18" charset="0"/>
            </a:endParaRPr>
          </a:p>
        </p:txBody>
      </p:sp>
      <p:sp>
        <p:nvSpPr>
          <p:cNvPr id="9" name="TextBox 8"/>
          <p:cNvSpPr txBox="1"/>
          <p:nvPr/>
        </p:nvSpPr>
        <p:spPr>
          <a:xfrm>
            <a:off x="6673457" y="3204613"/>
            <a:ext cx="487634" cy="518604"/>
          </a:xfrm>
          <a:prstGeom prst="rect">
            <a:avLst/>
          </a:prstGeom>
          <a:noFill/>
        </p:spPr>
        <p:txBody>
          <a:bodyPr wrap="none" rtlCol="0">
            <a:spAutoFit/>
          </a:bodyPr>
          <a:lstStyle/>
          <a:p>
            <a:r>
              <a:rPr lang="en-US" sz="2770" b="1" dirty="0" err="1">
                <a:latin typeface="Times New Roman" pitchFamily="18" charset="0"/>
                <a:cs typeface="Times New Roman" pitchFamily="18" charset="0"/>
              </a:rPr>
              <a:t>b</a:t>
            </a:r>
            <a:r>
              <a:rPr lang="en-US" sz="2770" i="1" baseline="-25000" dirty="0" err="1">
                <a:latin typeface="Times New Roman" pitchFamily="18" charset="0"/>
                <a:cs typeface="Times New Roman" pitchFamily="18" charset="0"/>
              </a:rPr>
              <a:t>c</a:t>
            </a:r>
            <a:endParaRPr lang="en-US" sz="2770" i="1" baseline="30000" dirty="0">
              <a:latin typeface="Times New Roman" pitchFamily="18" charset="0"/>
              <a:cs typeface="Times New Roman" pitchFamily="18" charset="0"/>
            </a:endParaRPr>
          </a:p>
        </p:txBody>
      </p:sp>
      <p:sp>
        <p:nvSpPr>
          <p:cNvPr id="10" name="TextBox 9"/>
          <p:cNvSpPr txBox="1"/>
          <p:nvPr/>
        </p:nvSpPr>
        <p:spPr>
          <a:xfrm>
            <a:off x="7757089" y="5754014"/>
            <a:ext cx="567784" cy="518604"/>
          </a:xfrm>
          <a:prstGeom prst="rect">
            <a:avLst/>
          </a:prstGeom>
          <a:noFill/>
        </p:spPr>
        <p:txBody>
          <a:bodyPr wrap="none" rtlCol="0">
            <a:spAutoFit/>
          </a:bodyPr>
          <a:lstStyle/>
          <a:p>
            <a:r>
              <a:rPr lang="el-GR" sz="2770" b="1" dirty="0">
                <a:latin typeface="Times New Roman" pitchFamily="18" charset="0"/>
                <a:cs typeface="Times New Roman" pitchFamily="18" charset="0"/>
              </a:rPr>
              <a:t>Ψ</a:t>
            </a:r>
            <a:r>
              <a:rPr lang="en-US" sz="2770" i="1" baseline="-25000" dirty="0">
                <a:latin typeface="Times New Roman" pitchFamily="18" charset="0"/>
                <a:cs typeface="Times New Roman" pitchFamily="18" charset="0"/>
              </a:rPr>
              <a:t>c</a:t>
            </a:r>
          </a:p>
        </p:txBody>
      </p:sp>
      <p:graphicFrame>
        <p:nvGraphicFramePr>
          <p:cNvPr id="552963" name="Object 3"/>
          <p:cNvGraphicFramePr>
            <a:graphicFrameLocks noChangeAspect="1"/>
          </p:cNvGraphicFramePr>
          <p:nvPr/>
        </p:nvGraphicFramePr>
        <p:xfrm>
          <a:off x="2544143" y="1603442"/>
          <a:ext cx="4440554" cy="788670"/>
        </p:xfrm>
        <a:graphic>
          <a:graphicData uri="http://schemas.openxmlformats.org/presentationml/2006/ole">
            <mc:AlternateContent xmlns:mc="http://schemas.openxmlformats.org/markup-compatibility/2006">
              <mc:Choice xmlns:v="urn:schemas-microsoft-com:vml" Requires="v">
                <p:oleObj spid="_x0000_s77828" name="Equation" r:id="rId4" imgW="1295280" imgH="228600" progId="Equation.DSMT4">
                  <p:embed/>
                </p:oleObj>
              </mc:Choice>
              <mc:Fallback>
                <p:oleObj name="Equation" r:id="rId4" imgW="1295280" imgH="228600" progId="Equation.DSMT4">
                  <p:embed/>
                  <p:pic>
                    <p:nvPicPr>
                      <p:cNvPr id="5529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143" y="1603442"/>
                        <a:ext cx="4440554" cy="788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219020</TotalTime>
  <Words>6030</Words>
  <Application>Microsoft Office PowerPoint</Application>
  <PresentationFormat>Widescreen</PresentationFormat>
  <Paragraphs>1054</Paragraphs>
  <Slides>122</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122</vt:i4>
      </vt:variant>
    </vt:vector>
  </HeadingPairs>
  <TitlesOfParts>
    <vt:vector size="131" baseType="lpstr">
      <vt:lpstr>맑은 고딕</vt:lpstr>
      <vt:lpstr>Arial</vt:lpstr>
      <vt:lpstr>Calibri</vt:lpstr>
      <vt:lpstr>Calibri Light</vt:lpstr>
      <vt:lpstr>Tahoma</vt:lpstr>
      <vt:lpstr>Times New Roman</vt:lpstr>
      <vt:lpstr>Custom Design</vt:lpstr>
      <vt:lpstr>Office Theme</vt:lpstr>
      <vt:lpstr>Equation</vt:lpstr>
      <vt:lpstr>PowerPoint Presentation</vt:lpstr>
      <vt:lpstr>Overview</vt:lpstr>
      <vt:lpstr>Presentation Parts</vt:lpstr>
      <vt:lpstr>Part 3:</vt:lpstr>
      <vt:lpstr>Flexible Bodies in RecurDyn</vt:lpstr>
      <vt:lpstr>FFlex (Full Flex)</vt:lpstr>
      <vt:lpstr>RFlex (Reduced Flex)</vt:lpstr>
      <vt:lpstr>FFlex and RFlex Elements</vt:lpstr>
      <vt:lpstr>The Finite Element Method (FEM)</vt:lpstr>
      <vt:lpstr>The Finite Element Method (FEM)</vt:lpstr>
      <vt:lpstr>The Finite Element Method (FEM)</vt:lpstr>
      <vt:lpstr>The Finite Element Method</vt:lpstr>
      <vt:lpstr>Common Finite Element Formulation Techniques</vt:lpstr>
      <vt:lpstr>Common Finite Element Formulation Techniques</vt:lpstr>
      <vt:lpstr>Common Finite Element Formulation Techniques</vt:lpstr>
      <vt:lpstr>Finite Element Mass</vt:lpstr>
      <vt:lpstr>MBD Spring Force Formulation</vt:lpstr>
      <vt:lpstr>Finite Element Force Formulation</vt:lpstr>
      <vt:lpstr>Spring and Finite Element Force Similarities</vt:lpstr>
      <vt:lpstr>Elastic Energy and Force</vt:lpstr>
      <vt:lpstr>Energy vs. Energy Density</vt:lpstr>
      <vt:lpstr>Relation Between Energy and Force</vt:lpstr>
      <vt:lpstr>Linear Stress-Strain Relationship</vt:lpstr>
      <vt:lpstr>Linear Stress-Strain Relationship</vt:lpstr>
      <vt:lpstr>Vector Notation</vt:lpstr>
      <vt:lpstr>Strain as Function of Nodal Coordinates</vt:lpstr>
      <vt:lpstr>Strain as Function of Nodal Coordinates</vt:lpstr>
      <vt:lpstr>The Displacement Field</vt:lpstr>
      <vt:lpstr>Element Parameterization</vt:lpstr>
      <vt:lpstr>Position of a Point in an Element</vt:lpstr>
      <vt:lpstr>Shape Functions</vt:lpstr>
      <vt:lpstr>Example Points in an Element</vt:lpstr>
      <vt:lpstr>Example Points in an Element</vt:lpstr>
      <vt:lpstr>The Matrix of Shape Functions</vt:lpstr>
      <vt:lpstr>Calculating Deformation</vt:lpstr>
      <vt:lpstr>Calculating Deformation</vt:lpstr>
      <vt:lpstr>The Mathematics of Deformation</vt:lpstr>
      <vt:lpstr>The Mathematics of Deformation</vt:lpstr>
      <vt:lpstr>The Mathematics of Deformation</vt:lpstr>
      <vt:lpstr>The Mathematics of Deformation</vt:lpstr>
      <vt:lpstr>Strain</vt:lpstr>
      <vt:lpstr>Displacement Gradient</vt:lpstr>
      <vt:lpstr>Displacement Gradient</vt:lpstr>
      <vt:lpstr>Green-Lagrange Strain using H</vt:lpstr>
      <vt:lpstr>Small Strain</vt:lpstr>
      <vt:lpstr>Small Strain</vt:lpstr>
      <vt:lpstr>Splitting Small Strain</vt:lpstr>
      <vt:lpstr>Splitting Small Strain</vt:lpstr>
      <vt:lpstr>Splitting Small Strain</vt:lpstr>
      <vt:lpstr>Splitting Small Strain</vt:lpstr>
      <vt:lpstr>Splitting Small Strain</vt:lpstr>
      <vt:lpstr>Splitting Small Strain</vt:lpstr>
      <vt:lpstr>Splitting Small Strain</vt:lpstr>
      <vt:lpstr>Derivative of Small Strain</vt:lpstr>
      <vt:lpstr>Small Strain Finite Element Force</vt:lpstr>
      <vt:lpstr>Constant Stiffness Matrix</vt:lpstr>
      <vt:lpstr>Small Strain Finite Element Force</vt:lpstr>
      <vt:lpstr>Adapting These Elements for MBD</vt:lpstr>
      <vt:lpstr>Adapting These Elements for FFlex and RFlex</vt:lpstr>
      <vt:lpstr>Full Flex (FFlex)</vt:lpstr>
      <vt:lpstr>Co-Rotational Formulation</vt:lpstr>
      <vt:lpstr>Co-Rotational Reference Frame</vt:lpstr>
      <vt:lpstr>Co-Rotational </vt:lpstr>
      <vt:lpstr>Co-Rotational </vt:lpstr>
      <vt:lpstr>Co-Rotational </vt:lpstr>
      <vt:lpstr>Co-Rotational Stress and Strain Recovery</vt:lpstr>
      <vt:lpstr>Reduced Flex</vt:lpstr>
      <vt:lpstr>RFlex Reference Frame</vt:lpstr>
      <vt:lpstr>RFlex Deformation Representation</vt:lpstr>
      <vt:lpstr>RFlex Deformation Representation</vt:lpstr>
      <vt:lpstr>FE Body Matrices</vt:lpstr>
      <vt:lpstr>FE Body Matrices</vt:lpstr>
      <vt:lpstr>FE Body Matrices</vt:lpstr>
      <vt:lpstr>FE Body Stiffness Matrix</vt:lpstr>
      <vt:lpstr>Element Stiffness Sub-Matrices</vt:lpstr>
      <vt:lpstr>FE Body Stiffness Matrix</vt:lpstr>
      <vt:lpstr>FE Modal Reduction</vt:lpstr>
      <vt:lpstr>FE Modal Reduction</vt:lpstr>
      <vt:lpstr>FE Modal Reduction Mode Shapes</vt:lpstr>
      <vt:lpstr>FE Modal Reduction Mode Shapes</vt:lpstr>
      <vt:lpstr>FE Modal Reduction Mode Shapes</vt:lpstr>
      <vt:lpstr>Vibration Mode Dynamics</vt:lpstr>
      <vt:lpstr>FE Vibration Similarity to 1 DOF Oscillator</vt:lpstr>
      <vt:lpstr>Vibration: The Eigenvalue Problem</vt:lpstr>
      <vt:lpstr>Vibration: The Eigenvalue Problem</vt:lpstr>
      <vt:lpstr>Vibration: The Eigenvalue Problem</vt:lpstr>
      <vt:lpstr>Vibration: The Eigenvalue Problem</vt:lpstr>
      <vt:lpstr>Equivalent 1 DOF Oscillating System</vt:lpstr>
      <vt:lpstr>Equivalent 1 DOF Oscillating System</vt:lpstr>
      <vt:lpstr>A System of Modes</vt:lpstr>
      <vt:lpstr>A-Orthogonality of Mode Shapes</vt:lpstr>
      <vt:lpstr>System Equations of Motion</vt:lpstr>
      <vt:lpstr>Reducing the DOFs</vt:lpstr>
      <vt:lpstr>The Reduced System with m DOFs</vt:lpstr>
      <vt:lpstr>Modal Reduced System</vt:lpstr>
      <vt:lpstr>RFlex: Modal Reduction and a Reference Frame</vt:lpstr>
      <vt:lpstr>RFlex: Modal Reduction and a Reference Frame</vt:lpstr>
      <vt:lpstr>RFlex from a Modal Reduced FE Body </vt:lpstr>
      <vt:lpstr>RFlex from a Modal Reduced FE Body </vt:lpstr>
      <vt:lpstr>RFlex Derivation</vt:lpstr>
      <vt:lpstr>RFlex Equations of Motion</vt:lpstr>
      <vt:lpstr>MFBD = MBD + FFlex + RFlex</vt:lpstr>
      <vt:lpstr>System Equations of Motion</vt:lpstr>
      <vt:lpstr>System Equations of Motion</vt:lpstr>
      <vt:lpstr>Solving the System Equations of Motion</vt:lpstr>
      <vt:lpstr>FFlex RBE (FDR) and RBE3</vt:lpstr>
      <vt:lpstr>FFlex RBE (FDR) and RBE3</vt:lpstr>
      <vt:lpstr>RBE Elements</vt:lpstr>
      <vt:lpstr>RBE Elements</vt:lpstr>
      <vt:lpstr>RBE3 Element</vt:lpstr>
      <vt:lpstr>RBE3 Element</vt:lpstr>
      <vt:lpstr>RBE3 Element</vt:lpstr>
      <vt:lpstr>RBE3 Element</vt:lpstr>
      <vt:lpstr>Contact</vt:lpstr>
      <vt:lpstr>Contact Detection</vt:lpstr>
      <vt:lpstr>Contact Normal Force</vt:lpstr>
      <vt:lpstr>Step Size and Contact</vt:lpstr>
      <vt:lpstr>Step Size and Contact</vt:lpstr>
      <vt:lpstr>Step Size and Contact</vt:lpstr>
      <vt:lpstr>Step Size and Contact</vt:lpstr>
      <vt:lpstr>Step Size and Contact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 Sanborn</dc:creator>
  <cp:lastModifiedBy>김다미</cp:lastModifiedBy>
  <cp:revision>9617</cp:revision>
  <dcterms:created xsi:type="dcterms:W3CDTF">2016-04-07T23:41:01Z</dcterms:created>
  <dcterms:modified xsi:type="dcterms:W3CDTF">2022-04-13T02:03:43Z</dcterms:modified>
</cp:coreProperties>
</file>