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80" r:id="rId2"/>
  </p:sldMasterIdLst>
  <p:notesMasterIdLst>
    <p:notesMasterId r:id="rId112"/>
  </p:notesMasterIdLst>
  <p:sldIdLst>
    <p:sldId id="256" r:id="rId3"/>
    <p:sldId id="863" r:id="rId4"/>
    <p:sldId id="909" r:id="rId5"/>
    <p:sldId id="864" r:id="rId6"/>
    <p:sldId id="910" r:id="rId7"/>
    <p:sldId id="963" r:id="rId8"/>
    <p:sldId id="917" r:id="rId9"/>
    <p:sldId id="1049" r:id="rId10"/>
    <p:sldId id="1050" r:id="rId11"/>
    <p:sldId id="996" r:id="rId12"/>
    <p:sldId id="997" r:id="rId13"/>
    <p:sldId id="999" r:id="rId14"/>
    <p:sldId id="975" r:id="rId15"/>
    <p:sldId id="998" r:id="rId16"/>
    <p:sldId id="982" r:id="rId17"/>
    <p:sldId id="981" r:id="rId18"/>
    <p:sldId id="986" r:id="rId19"/>
    <p:sldId id="918" r:id="rId20"/>
    <p:sldId id="989" r:id="rId21"/>
    <p:sldId id="990" r:id="rId22"/>
    <p:sldId id="991" r:id="rId23"/>
    <p:sldId id="992" r:id="rId24"/>
    <p:sldId id="993" r:id="rId25"/>
    <p:sldId id="1006" r:id="rId26"/>
    <p:sldId id="1008" r:id="rId27"/>
    <p:sldId id="1009" r:id="rId28"/>
    <p:sldId id="1010" r:id="rId29"/>
    <p:sldId id="1011" r:id="rId30"/>
    <p:sldId id="1012" r:id="rId31"/>
    <p:sldId id="1013" r:id="rId32"/>
    <p:sldId id="1014" r:id="rId33"/>
    <p:sldId id="1015" r:id="rId34"/>
    <p:sldId id="1016" r:id="rId35"/>
    <p:sldId id="1052" r:id="rId36"/>
    <p:sldId id="1053" r:id="rId37"/>
    <p:sldId id="1054" r:id="rId38"/>
    <p:sldId id="1051" r:id="rId39"/>
    <p:sldId id="940" r:id="rId40"/>
    <p:sldId id="1000" r:id="rId41"/>
    <p:sldId id="1005" r:id="rId42"/>
    <p:sldId id="1007" r:id="rId43"/>
    <p:sldId id="1001" r:id="rId44"/>
    <p:sldId id="1002" r:id="rId45"/>
    <p:sldId id="1004" r:id="rId46"/>
    <p:sldId id="1003" r:id="rId47"/>
    <p:sldId id="1017" r:id="rId48"/>
    <p:sldId id="1018" r:id="rId49"/>
    <p:sldId id="1019" r:id="rId50"/>
    <p:sldId id="1020" r:id="rId51"/>
    <p:sldId id="1021" r:id="rId52"/>
    <p:sldId id="1022" r:id="rId53"/>
    <p:sldId id="1024" r:id="rId54"/>
    <p:sldId id="1023" r:id="rId55"/>
    <p:sldId id="1025" r:id="rId56"/>
    <p:sldId id="1026" r:id="rId57"/>
    <p:sldId id="1027" r:id="rId58"/>
    <p:sldId id="1028" r:id="rId59"/>
    <p:sldId id="1029" r:id="rId60"/>
    <p:sldId id="1030" r:id="rId61"/>
    <p:sldId id="1031" r:id="rId62"/>
    <p:sldId id="1032" r:id="rId63"/>
    <p:sldId id="1033" r:id="rId64"/>
    <p:sldId id="1034" r:id="rId65"/>
    <p:sldId id="1035" r:id="rId66"/>
    <p:sldId id="1036" r:id="rId67"/>
    <p:sldId id="1037" r:id="rId68"/>
    <p:sldId id="1041" r:id="rId69"/>
    <p:sldId id="1043" r:id="rId70"/>
    <p:sldId id="1044" r:id="rId71"/>
    <p:sldId id="1055" r:id="rId72"/>
    <p:sldId id="1045" r:id="rId73"/>
    <p:sldId id="1056" r:id="rId74"/>
    <p:sldId id="1038" r:id="rId75"/>
    <p:sldId id="1046" r:id="rId76"/>
    <p:sldId id="1048" r:id="rId77"/>
    <p:sldId id="1047" r:id="rId78"/>
    <p:sldId id="1058" r:id="rId79"/>
    <p:sldId id="1059" r:id="rId80"/>
    <p:sldId id="1060" r:id="rId81"/>
    <p:sldId id="1061" r:id="rId82"/>
    <p:sldId id="1062" r:id="rId83"/>
    <p:sldId id="1063" r:id="rId84"/>
    <p:sldId id="1064" r:id="rId85"/>
    <p:sldId id="1065" r:id="rId86"/>
    <p:sldId id="1040" r:id="rId87"/>
    <p:sldId id="1067" r:id="rId88"/>
    <p:sldId id="1066" r:id="rId89"/>
    <p:sldId id="1072" r:id="rId90"/>
    <p:sldId id="1073" r:id="rId91"/>
    <p:sldId id="1068" r:id="rId92"/>
    <p:sldId id="1069" r:id="rId93"/>
    <p:sldId id="1070" r:id="rId94"/>
    <p:sldId id="1071" r:id="rId95"/>
    <p:sldId id="1074" r:id="rId96"/>
    <p:sldId id="1075" r:id="rId97"/>
    <p:sldId id="1078" r:id="rId98"/>
    <p:sldId id="1076" r:id="rId99"/>
    <p:sldId id="1081" r:id="rId100"/>
    <p:sldId id="1082" r:id="rId101"/>
    <p:sldId id="1080" r:id="rId102"/>
    <p:sldId id="1083" r:id="rId103"/>
    <p:sldId id="1084" r:id="rId104"/>
    <p:sldId id="1085" r:id="rId105"/>
    <p:sldId id="1077" r:id="rId106"/>
    <p:sldId id="1086" r:id="rId107"/>
    <p:sldId id="1087" r:id="rId108"/>
    <p:sldId id="1088" r:id="rId109"/>
    <p:sldId id="972" r:id="rId110"/>
    <p:sldId id="854" r:id="rId111"/>
  </p:sldIdLst>
  <p:sldSz cx="12192000" cy="6858000"/>
  <p:notesSz cx="6858000" cy="9144000"/>
  <p:defaultTextStyle>
    <a:defPPr>
      <a:defRPr lang="en-US"/>
    </a:defPPr>
    <a:lvl1pPr marL="0" algn="l" defTabSz="586130" rtl="0" eaLnBrk="1" latinLnBrk="0" hangingPunct="1">
      <a:defRPr sz="2308" kern="1200">
        <a:solidFill>
          <a:schemeClr val="tx1"/>
        </a:solidFill>
        <a:latin typeface="+mn-lt"/>
        <a:ea typeface="+mn-ea"/>
        <a:cs typeface="+mn-cs"/>
      </a:defRPr>
    </a:lvl1pPr>
    <a:lvl2pPr marL="586130" algn="l" defTabSz="586130" rtl="0" eaLnBrk="1" latinLnBrk="0" hangingPunct="1">
      <a:defRPr sz="2308" kern="1200">
        <a:solidFill>
          <a:schemeClr val="tx1"/>
        </a:solidFill>
        <a:latin typeface="+mn-lt"/>
        <a:ea typeface="+mn-ea"/>
        <a:cs typeface="+mn-cs"/>
      </a:defRPr>
    </a:lvl2pPr>
    <a:lvl3pPr marL="1172261" algn="l" defTabSz="586130" rtl="0" eaLnBrk="1" latinLnBrk="0" hangingPunct="1">
      <a:defRPr sz="2308" kern="1200">
        <a:solidFill>
          <a:schemeClr val="tx1"/>
        </a:solidFill>
        <a:latin typeface="+mn-lt"/>
        <a:ea typeface="+mn-ea"/>
        <a:cs typeface="+mn-cs"/>
      </a:defRPr>
    </a:lvl3pPr>
    <a:lvl4pPr marL="1758391" algn="l" defTabSz="586130" rtl="0" eaLnBrk="1" latinLnBrk="0" hangingPunct="1">
      <a:defRPr sz="2308" kern="1200">
        <a:solidFill>
          <a:schemeClr val="tx1"/>
        </a:solidFill>
        <a:latin typeface="+mn-lt"/>
        <a:ea typeface="+mn-ea"/>
        <a:cs typeface="+mn-cs"/>
      </a:defRPr>
    </a:lvl4pPr>
    <a:lvl5pPr marL="2344522" algn="l" defTabSz="586130" rtl="0" eaLnBrk="1" latinLnBrk="0" hangingPunct="1">
      <a:defRPr sz="2308" kern="1200">
        <a:solidFill>
          <a:schemeClr val="tx1"/>
        </a:solidFill>
        <a:latin typeface="+mn-lt"/>
        <a:ea typeface="+mn-ea"/>
        <a:cs typeface="+mn-cs"/>
      </a:defRPr>
    </a:lvl5pPr>
    <a:lvl6pPr marL="2930652" algn="l" defTabSz="586130" rtl="0" eaLnBrk="1" latinLnBrk="0" hangingPunct="1">
      <a:defRPr sz="2308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586130" rtl="0" eaLnBrk="1" latinLnBrk="0" hangingPunct="1">
      <a:defRPr sz="2308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586130" rtl="0" eaLnBrk="1" latinLnBrk="0" hangingPunct="1">
      <a:defRPr sz="2308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586130" rtl="0" eaLnBrk="1" latinLnBrk="0" hangingPunct="1">
      <a:defRPr sz="23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784"/>
    <a:srgbClr val="000BE4"/>
    <a:srgbClr val="06F600"/>
    <a:srgbClr val="F34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2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2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microsoft.com/office/2016/11/relationships/changesInfo" Target="changesInfos/changesInfo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presProps" Target="pres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다미" userId="11734197-7bda-499f-a8e0-46d35afec1e1" providerId="ADAL" clId="{3892B63A-B5EB-4FBE-987F-F6A8D805D32C}"/>
    <pc:docChg chg="modMainMaster">
      <pc:chgData name="김다미" userId="11734197-7bda-499f-a8e0-46d35afec1e1" providerId="ADAL" clId="{3892B63A-B5EB-4FBE-987F-F6A8D805D32C}" dt="2022-04-12T03:01:38.627" v="5"/>
      <pc:docMkLst>
        <pc:docMk/>
      </pc:docMkLst>
      <pc:sldMasterChg chg="addSp delSp modSp">
        <pc:chgData name="김다미" userId="11734197-7bda-499f-a8e0-46d35afec1e1" providerId="ADAL" clId="{3892B63A-B5EB-4FBE-987F-F6A8D805D32C}" dt="2022-04-12T03:01:38.627" v="5"/>
        <pc:sldMasterMkLst>
          <pc:docMk/>
          <pc:sldMasterMk cId="2007306325" sldId="2147483660"/>
        </pc:sldMasterMkLst>
        <pc:picChg chg="del">
          <ac:chgData name="김다미" userId="11734197-7bda-499f-a8e0-46d35afec1e1" providerId="ADAL" clId="{3892B63A-B5EB-4FBE-987F-F6A8D805D32C}" dt="2022-04-12T03:01:38.337" v="4" actId="478"/>
          <ac:picMkLst>
            <pc:docMk/>
            <pc:sldMasterMk cId="2007306325" sldId="2147483660"/>
            <ac:picMk id="7" creationId="{00000000-0000-0000-0000-000000000000}"/>
          </ac:picMkLst>
        </pc:picChg>
        <pc:picChg chg="add mod">
          <ac:chgData name="김다미" userId="11734197-7bda-499f-a8e0-46d35afec1e1" providerId="ADAL" clId="{3892B63A-B5EB-4FBE-987F-F6A8D805D32C}" dt="2022-04-12T03:01:38.627" v="5"/>
          <ac:picMkLst>
            <pc:docMk/>
            <pc:sldMasterMk cId="2007306325" sldId="2147483660"/>
            <ac:picMk id="9" creationId="{CE86DAA7-CBB9-4F8C-A8F5-71267A6BAF4F}"/>
          </ac:picMkLst>
        </pc:picChg>
      </pc:sldMasterChg>
      <pc:sldMasterChg chg="modSldLayout">
        <pc:chgData name="김다미" userId="11734197-7bda-499f-a8e0-46d35afec1e1" providerId="ADAL" clId="{3892B63A-B5EB-4FBE-987F-F6A8D805D32C}" dt="2022-04-12T03:01:25.939" v="3"/>
        <pc:sldMasterMkLst>
          <pc:docMk/>
          <pc:sldMasterMk cId="3928239482" sldId="2147483663"/>
        </pc:sldMasterMkLst>
        <pc:sldLayoutChg chg="addSp delSp modSp">
          <pc:chgData name="김다미" userId="11734197-7bda-499f-a8e0-46d35afec1e1" providerId="ADAL" clId="{3892B63A-B5EB-4FBE-987F-F6A8D805D32C}" dt="2022-04-12T03:01:25.939" v="3"/>
          <pc:sldLayoutMkLst>
            <pc:docMk/>
            <pc:sldMasterMk cId="3928239482" sldId="2147483663"/>
            <pc:sldLayoutMk cId="2717976153" sldId="2147483661"/>
          </pc:sldLayoutMkLst>
          <pc:picChg chg="del">
            <ac:chgData name="김다미" userId="11734197-7bda-499f-a8e0-46d35afec1e1" providerId="ADAL" clId="{3892B63A-B5EB-4FBE-987F-F6A8D805D32C}" dt="2022-04-12T03:01:19.683" v="0" actId="478"/>
            <ac:picMkLst>
              <pc:docMk/>
              <pc:sldMasterMk cId="3928239482" sldId="2147483663"/>
              <pc:sldLayoutMk cId="2717976153" sldId="2147483661"/>
              <ac:picMk id="7" creationId="{00000000-0000-0000-0000-000000000000}"/>
            </ac:picMkLst>
          </pc:picChg>
          <pc:picChg chg="del">
            <ac:chgData name="김다미" userId="11734197-7bda-499f-a8e0-46d35afec1e1" providerId="ADAL" clId="{3892B63A-B5EB-4FBE-987F-F6A8D805D32C}" dt="2022-04-12T03:01:25.661" v="2" actId="478"/>
            <ac:picMkLst>
              <pc:docMk/>
              <pc:sldMasterMk cId="3928239482" sldId="2147483663"/>
              <pc:sldLayoutMk cId="2717976153" sldId="2147483661"/>
              <ac:picMk id="8" creationId="{00000000-0000-0000-0000-000000000000}"/>
            </ac:picMkLst>
          </pc:picChg>
          <pc:picChg chg="add mod">
            <ac:chgData name="김다미" userId="11734197-7bda-499f-a8e0-46d35afec1e1" providerId="ADAL" clId="{3892B63A-B5EB-4FBE-987F-F6A8D805D32C}" dt="2022-04-12T03:01:20.057" v="1"/>
            <ac:picMkLst>
              <pc:docMk/>
              <pc:sldMasterMk cId="3928239482" sldId="2147483663"/>
              <pc:sldLayoutMk cId="2717976153" sldId="2147483661"/>
              <ac:picMk id="11" creationId="{041D33D3-0166-4AAA-B3D6-F5BD4198F3E9}"/>
            </ac:picMkLst>
          </pc:picChg>
          <pc:picChg chg="add mod">
            <ac:chgData name="김다미" userId="11734197-7bda-499f-a8e0-46d35afec1e1" providerId="ADAL" clId="{3892B63A-B5EB-4FBE-987F-F6A8D805D32C}" dt="2022-04-12T03:01:25.939" v="3"/>
            <ac:picMkLst>
              <pc:docMk/>
              <pc:sldMasterMk cId="3928239482" sldId="2147483663"/>
              <pc:sldLayoutMk cId="2717976153" sldId="2147483661"/>
              <ac:picMk id="12" creationId="{9FFF8A7F-2F0F-4323-A8E4-F6D253703599}"/>
            </ac:picMkLst>
          </pc:picChg>
        </pc:sldLayoutChg>
      </pc:sldMasterChg>
    </pc:docChg>
  </pc:docChgLst>
  <pc:docChgLst>
    <pc:chgData name="Taero Cha" userId="123b7522-11fc-4042-afb0-274a022b6590" providerId="ADAL" clId="{5956FB88-3BBF-45A6-A995-4EB890222F5B}"/>
    <pc:docChg chg="modSld">
      <pc:chgData name="Taero Cha" userId="123b7522-11fc-4042-afb0-274a022b6590" providerId="ADAL" clId="{5956FB88-3BBF-45A6-A995-4EB890222F5B}" dt="2022-08-29T06:26:06.122" v="24" actId="1076"/>
      <pc:docMkLst>
        <pc:docMk/>
      </pc:docMkLst>
      <pc:sldChg chg="modSp mod">
        <pc:chgData name="Taero Cha" userId="123b7522-11fc-4042-afb0-274a022b6590" providerId="ADAL" clId="{5956FB88-3BBF-45A6-A995-4EB890222F5B}" dt="2022-08-29T06:18:21.203" v="2" actId="20577"/>
        <pc:sldMkLst>
          <pc:docMk/>
          <pc:sldMk cId="0" sldId="1024"/>
        </pc:sldMkLst>
        <pc:spChg chg="mod">
          <ac:chgData name="Taero Cha" userId="123b7522-11fc-4042-afb0-274a022b6590" providerId="ADAL" clId="{5956FB88-3BBF-45A6-A995-4EB890222F5B}" dt="2022-08-29T06:18:21.203" v="2" actId="20577"/>
          <ac:spMkLst>
            <pc:docMk/>
            <pc:sldMk cId="0" sldId="1024"/>
            <ac:spMk id="9" creationId="{00000000-0000-0000-0000-000000000000}"/>
          </ac:spMkLst>
        </pc:spChg>
      </pc:sldChg>
      <pc:sldChg chg="modSp mod">
        <pc:chgData name="Taero Cha" userId="123b7522-11fc-4042-afb0-274a022b6590" providerId="ADAL" clId="{5956FB88-3BBF-45A6-A995-4EB890222F5B}" dt="2022-08-29T06:24:04.692" v="23" actId="1036"/>
        <pc:sldMkLst>
          <pc:docMk/>
          <pc:sldMk cId="0" sldId="1026"/>
        </pc:sldMkLst>
        <pc:spChg chg="mod">
          <ac:chgData name="Taero Cha" userId="123b7522-11fc-4042-afb0-274a022b6590" providerId="ADAL" clId="{5956FB88-3BBF-45A6-A995-4EB890222F5B}" dt="2022-08-29T06:24:04.692" v="23" actId="1036"/>
          <ac:spMkLst>
            <pc:docMk/>
            <pc:sldMk cId="0" sldId="1026"/>
            <ac:spMk id="18" creationId="{00000000-0000-0000-0000-000000000000}"/>
          </ac:spMkLst>
        </pc:spChg>
      </pc:sldChg>
      <pc:sldChg chg="modSp mod">
        <pc:chgData name="Taero Cha" userId="123b7522-11fc-4042-afb0-274a022b6590" providerId="ADAL" clId="{5956FB88-3BBF-45A6-A995-4EB890222F5B}" dt="2022-08-29T06:26:06.122" v="24" actId="1076"/>
        <pc:sldMkLst>
          <pc:docMk/>
          <pc:sldMk cId="0" sldId="1032"/>
        </pc:sldMkLst>
        <pc:picChg chg="mod">
          <ac:chgData name="Taero Cha" userId="123b7522-11fc-4042-afb0-274a022b6590" providerId="ADAL" clId="{5956FB88-3BBF-45A6-A995-4EB890222F5B}" dt="2022-08-29T06:26:06.122" v="24" actId="1076"/>
          <ac:picMkLst>
            <pc:docMk/>
            <pc:sldMk cId="0" sldId="1032"/>
            <ac:picMk id="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32507-077D-4639-A8FD-2D12B564750C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6DDA-7CCC-419F-8B4B-1626F7A978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8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1pPr>
    <a:lvl2pPr marL="586130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2pPr>
    <a:lvl3pPr marL="1172261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3pPr>
    <a:lvl4pPr marL="1758391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4pPr>
    <a:lvl5pPr marL="2344522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5pPr>
    <a:lvl6pPr marL="2930652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DA-7CCC-419F-8B4B-1626F7A97836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4" descr="컴퓨터, 테이블, 앉아있는, 노트북이(가) 표시된 사진&#10;&#10;자동 생성된 설명">
            <a:extLst>
              <a:ext uri="{FF2B5EF4-FFF2-40B4-BE49-F238E27FC236}">
                <a16:creationId xmlns:a16="http://schemas.microsoft.com/office/drawing/2014/main" id="{3309191C-7C66-40F6-8BC5-448678C59B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그림 8">
            <a:extLst>
              <a:ext uri="{FF2B5EF4-FFF2-40B4-BE49-F238E27FC236}">
                <a16:creationId xmlns:a16="http://schemas.microsoft.com/office/drawing/2014/main" id="{C3208113-2E3B-4C3A-A477-051103CB82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15" y="6589448"/>
            <a:ext cx="1027799" cy="220091"/>
          </a:xfrm>
          <a:prstGeom prst="rect">
            <a:avLst/>
          </a:prstGeom>
        </p:spPr>
      </p:pic>
      <p:pic>
        <p:nvPicPr>
          <p:cNvPr id="21" name="그림 15">
            <a:extLst>
              <a:ext uri="{FF2B5EF4-FFF2-40B4-BE49-F238E27FC236}">
                <a16:creationId xmlns:a16="http://schemas.microsoft.com/office/drawing/2014/main" id="{851C3CAB-DC67-4937-B8C1-F47A2255C90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9" y="203784"/>
            <a:ext cx="1042232" cy="22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7AD0-1355-4627-87C3-AAD025441A96}" type="datetime1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3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405784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1" y="1146630"/>
            <a:ext cx="11443606" cy="5030332"/>
          </a:xfrm>
        </p:spPr>
        <p:txBody>
          <a:bodyPr>
            <a:normAutofit/>
          </a:bodyPr>
          <a:lstStyle>
            <a:lvl1pPr latinLnBrk="0">
              <a:defRPr sz="3600"/>
            </a:lvl1pPr>
            <a:lvl2pPr latinLnBrk="0">
              <a:defRPr sz="3200"/>
            </a:lvl2pPr>
            <a:lvl3pPr latinLnBrk="0">
              <a:defRPr sz="2800"/>
            </a:lvl3pPr>
            <a:lvl4pPr latinLnBrk="0">
              <a:defRPr sz="2400"/>
            </a:lvl4pPr>
            <a:lvl5pPr latinLnBrk="0">
              <a:defRPr sz="24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6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632CF761-1D20-473B-813E-2EA804CA5909}"/>
              </a:ext>
            </a:extLst>
          </p:cNvPr>
          <p:cNvSpPr txBox="1">
            <a:spLocks/>
          </p:cNvSpPr>
          <p:nvPr userDrawn="1"/>
        </p:nvSpPr>
        <p:spPr>
          <a:xfrm>
            <a:off x="4705715" y="2852937"/>
            <a:ext cx="7079885" cy="11486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sz="5400" dirty="0">
                <a:solidFill>
                  <a:srgbClr val="405784"/>
                </a:solidFill>
              </a:rPr>
              <a:t>Thank</a:t>
            </a:r>
            <a:r>
              <a:rPr lang="ko-KR" altLang="en-US" sz="5400" dirty="0">
                <a:solidFill>
                  <a:srgbClr val="405784"/>
                </a:solidFill>
              </a:rPr>
              <a:t> </a:t>
            </a:r>
            <a:r>
              <a:rPr lang="en-US" altLang="ko-KR" sz="5400" dirty="0">
                <a:solidFill>
                  <a:srgbClr val="405784"/>
                </a:solidFill>
              </a:rPr>
              <a:t>you</a:t>
            </a:r>
            <a:endParaRPr lang="ko-KR" altLang="en-US" sz="5400" dirty="0">
              <a:solidFill>
                <a:srgbClr val="405784"/>
              </a:solidFill>
            </a:endParaRPr>
          </a:p>
        </p:txBody>
      </p:sp>
      <p:pic>
        <p:nvPicPr>
          <p:cNvPr id="4" name="그림 3" descr="실내, 노트북, 테이블, 앉아있는이(가) 표시된 사진&#10;&#10;자동 생성된 설명">
            <a:extLst>
              <a:ext uri="{FF2B5EF4-FFF2-40B4-BE49-F238E27FC236}">
                <a16:creationId xmlns:a16="http://schemas.microsoft.com/office/drawing/2014/main" id="{0F3868FE-AEF4-4973-A0FC-09FBCB4159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11"/>
          <a:stretch/>
        </p:blipFill>
        <p:spPr>
          <a:xfrm>
            <a:off x="0" y="0"/>
            <a:ext cx="12192000" cy="362027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CDC1EB-C48E-4E63-90D7-F858F21DB427}"/>
              </a:ext>
            </a:extLst>
          </p:cNvPr>
          <p:cNvSpPr/>
          <p:nvPr userDrawn="1"/>
        </p:nvSpPr>
        <p:spPr>
          <a:xfrm>
            <a:off x="0" y="-5517"/>
            <a:ext cx="12192000" cy="3625795"/>
          </a:xfrm>
          <a:prstGeom prst="rect">
            <a:avLst/>
          </a:prstGeom>
          <a:solidFill>
            <a:srgbClr val="405784">
              <a:alpha val="38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622DC9C-7386-4D99-B5EC-AFA5F406C0E4}"/>
              </a:ext>
            </a:extLst>
          </p:cNvPr>
          <p:cNvSpPr txBox="1">
            <a:spLocks/>
          </p:cNvSpPr>
          <p:nvPr userDrawn="1"/>
        </p:nvSpPr>
        <p:spPr>
          <a:xfrm>
            <a:off x="4705715" y="2699079"/>
            <a:ext cx="7079885" cy="11486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sz="5400" dirty="0"/>
              <a:t>Thank</a:t>
            </a:r>
            <a:r>
              <a:rPr lang="ko-KR" altLang="en-US" sz="5400" dirty="0"/>
              <a:t> </a:t>
            </a:r>
            <a:r>
              <a:rPr lang="en-US" altLang="ko-KR" sz="5400" dirty="0"/>
              <a:t>you</a:t>
            </a:r>
            <a:endParaRPr lang="ko-KR" altLang="en-US" sz="5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338B15-E193-413C-9D33-7FB908AD1658}"/>
              </a:ext>
            </a:extLst>
          </p:cNvPr>
          <p:cNvSpPr/>
          <p:nvPr userDrawn="1"/>
        </p:nvSpPr>
        <p:spPr>
          <a:xfrm>
            <a:off x="31751" y="6605588"/>
            <a:ext cx="2101849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0889368-E337-465B-90E2-D4F3D35D32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14" y="6589448"/>
            <a:ext cx="1027798" cy="2200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0C674D-F61A-4AA0-97FA-E8F28982471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203783"/>
            <a:ext cx="1042231" cy="22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8FC88-81D4-4B16-8413-7EBDA890283D}" type="datetime1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5EDA-99FF-42C0-8EF9-B74F71DD0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3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3" r:id="rId2"/>
  </p:sldLayoutIdLs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951" y="68379"/>
            <a:ext cx="10515600" cy="90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1125832"/>
            <a:ext cx="10991849" cy="5051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0475" y="6555793"/>
            <a:ext cx="471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5EDA-99FF-42C0-8EF9-B74F71DD09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25204-1D05-4A2A-BE0E-085A930ABDA7}"/>
              </a:ext>
            </a:extLst>
          </p:cNvPr>
          <p:cNvSpPr txBox="1"/>
          <p:nvPr userDrawn="1"/>
        </p:nvSpPr>
        <p:spPr>
          <a:xfrm>
            <a:off x="10848143" y="6507524"/>
            <a:ext cx="1306768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40578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www.functionbay.com</a:t>
            </a:r>
            <a:endParaRPr lang="ko-KR" altLang="en-US" sz="900" b="1" dirty="0">
              <a:solidFill>
                <a:srgbClr val="405784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10">
            <a:extLst>
              <a:ext uri="{FF2B5EF4-FFF2-40B4-BE49-F238E27FC236}">
                <a16:creationId xmlns:a16="http://schemas.microsoft.com/office/drawing/2014/main" id="{EAB8CF4C-A931-4886-A6F5-A0A113AB9584}"/>
              </a:ext>
            </a:extLst>
          </p:cNvPr>
          <p:cNvSpPr/>
          <p:nvPr userDrawn="1"/>
        </p:nvSpPr>
        <p:spPr>
          <a:xfrm>
            <a:off x="2711624" y="6717141"/>
            <a:ext cx="9480376" cy="59851"/>
          </a:xfrm>
          <a:prstGeom prst="rect">
            <a:avLst/>
          </a:prstGeom>
          <a:solidFill>
            <a:srgbClr val="40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cxnSp>
        <p:nvCxnSpPr>
          <p:cNvPr id="10" name="직선 연결선 7">
            <a:extLst>
              <a:ext uri="{FF2B5EF4-FFF2-40B4-BE49-F238E27FC236}">
                <a16:creationId xmlns:a16="http://schemas.microsoft.com/office/drawing/2014/main" id="{2279B15A-529C-4A8F-AF55-D9E3CF448FBC}"/>
              </a:ext>
            </a:extLst>
          </p:cNvPr>
          <p:cNvCxnSpPr/>
          <p:nvPr userDrawn="1"/>
        </p:nvCxnSpPr>
        <p:spPr>
          <a:xfrm>
            <a:off x="1155701" y="916214"/>
            <a:ext cx="11029952" cy="0"/>
          </a:xfrm>
          <a:prstGeom prst="line">
            <a:avLst/>
          </a:prstGeom>
          <a:ln w="9525">
            <a:solidFill>
              <a:srgbClr val="4057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3">
            <a:extLst>
              <a:ext uri="{FF2B5EF4-FFF2-40B4-BE49-F238E27FC236}">
                <a16:creationId xmlns:a16="http://schemas.microsoft.com/office/drawing/2014/main" id="{265955A1-C7D3-43A7-B75E-AE64FC8B1F87}"/>
              </a:ext>
            </a:extLst>
          </p:cNvPr>
          <p:cNvCxnSpPr/>
          <p:nvPr userDrawn="1"/>
        </p:nvCxnSpPr>
        <p:spPr>
          <a:xfrm>
            <a:off x="12093872" y="4763"/>
            <a:ext cx="0" cy="2132856"/>
          </a:xfrm>
          <a:prstGeom prst="line">
            <a:avLst/>
          </a:prstGeom>
          <a:ln w="3175">
            <a:solidFill>
              <a:srgbClr val="4057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4">
            <a:extLst>
              <a:ext uri="{FF2B5EF4-FFF2-40B4-BE49-F238E27FC236}">
                <a16:creationId xmlns:a16="http://schemas.microsoft.com/office/drawing/2014/main" id="{E634AC48-6C7F-49C4-BA38-8BBFA13AD882}"/>
              </a:ext>
            </a:extLst>
          </p:cNvPr>
          <p:cNvCxnSpPr>
            <a:cxnSpLocks/>
          </p:cNvCxnSpPr>
          <p:nvPr userDrawn="1"/>
        </p:nvCxnSpPr>
        <p:spPr>
          <a:xfrm>
            <a:off x="361951" y="916214"/>
            <a:ext cx="793752" cy="0"/>
          </a:xfrm>
          <a:prstGeom prst="line">
            <a:avLst/>
          </a:prstGeom>
          <a:ln w="38100">
            <a:solidFill>
              <a:srgbClr val="4057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E65ACE-BC90-41B1-B490-3D4110BCAA26}"/>
              </a:ext>
            </a:extLst>
          </p:cNvPr>
          <p:cNvSpPr txBox="1"/>
          <p:nvPr userDrawn="1"/>
        </p:nvSpPr>
        <p:spPr>
          <a:xfrm>
            <a:off x="1165292" y="6681822"/>
            <a:ext cx="930209" cy="12161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b="0" i="0" dirty="0">
                <a:solidFill>
                  <a:srgbClr val="405784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ⓒ </a:t>
            </a:r>
            <a:r>
              <a:rPr lang="en-US" altLang="ko-KR" sz="800" b="0" i="0" dirty="0" err="1">
                <a:solidFill>
                  <a:srgbClr val="405784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FunctionBay</a:t>
            </a:r>
            <a:r>
              <a:rPr lang="en-US" altLang="ko-KR" sz="800" b="0" i="0" dirty="0">
                <a:solidFill>
                  <a:srgbClr val="405784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, Inc.</a:t>
            </a:r>
            <a:endParaRPr lang="ko-KR" altLang="en-US" sz="800" b="0" i="0" dirty="0">
              <a:solidFill>
                <a:srgbClr val="405784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14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4556CBE2-7578-4587-B73E-4DDF7AFDE30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25" y="6647752"/>
            <a:ext cx="861348" cy="18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9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rgbClr val="40578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oleObject" Target="../embeddings/oleObject162.bin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7" Type="http://schemas.openxmlformats.org/officeDocument/2006/relationships/image" Target="../media/image193.wmf"/><Relationship Id="rId2" Type="http://schemas.openxmlformats.org/officeDocument/2006/relationships/oleObject" Target="../embeddings/oleObject163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65.bin"/><Relationship Id="rId5" Type="http://schemas.openxmlformats.org/officeDocument/2006/relationships/image" Target="../media/image192.wmf"/><Relationship Id="rId4" Type="http://schemas.openxmlformats.org/officeDocument/2006/relationships/oleObject" Target="../embeddings/oleObject164.bin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oleObject" Target="../embeddings/oleObject166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5.wmf"/><Relationship Id="rId4" Type="http://schemas.openxmlformats.org/officeDocument/2006/relationships/oleObject" Target="../embeddings/oleObject167.bin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3" Type="http://schemas.openxmlformats.org/officeDocument/2006/relationships/image" Target="../media/image196.wmf"/><Relationship Id="rId7" Type="http://schemas.openxmlformats.org/officeDocument/2006/relationships/image" Target="../media/image198.wmf"/><Relationship Id="rId2" Type="http://schemas.openxmlformats.org/officeDocument/2006/relationships/oleObject" Target="../embeddings/oleObject168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70.bin"/><Relationship Id="rId5" Type="http://schemas.openxmlformats.org/officeDocument/2006/relationships/image" Target="../media/image197.wmf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199.wmf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8.w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35.bin"/><Relationship Id="rId2" Type="http://schemas.openxmlformats.org/officeDocument/2006/relationships/image" Target="../media/image39.png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5.wmf"/><Relationship Id="rId22" Type="http://schemas.openxmlformats.org/officeDocument/2006/relationships/image" Target="../media/image4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35.wmf"/><Relationship Id="rId26" Type="http://schemas.openxmlformats.org/officeDocument/2006/relationships/image" Target="../media/image54.w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2" Type="http://schemas.openxmlformats.org/officeDocument/2006/relationships/image" Target="../media/image45.png"/><Relationship Id="rId16" Type="http://schemas.openxmlformats.org/officeDocument/2006/relationships/image" Target="../media/image51.wmf"/><Relationship Id="rId20" Type="http://schemas.openxmlformats.org/officeDocument/2006/relationships/image" Target="../media/image36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53.w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0.wmf"/><Relationship Id="rId22" Type="http://schemas.openxmlformats.org/officeDocument/2006/relationships/image" Target="../media/image5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37.w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36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5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3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6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.png"/><Relationship Id="rId5" Type="http://schemas.openxmlformats.org/officeDocument/2006/relationships/image" Target="../media/image71.wmf"/><Relationship Id="rId4" Type="http://schemas.openxmlformats.org/officeDocument/2006/relationships/oleObject" Target="../embeddings/oleObject64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image" Target="../media/image74.wmf"/><Relationship Id="rId7" Type="http://schemas.openxmlformats.org/officeDocument/2006/relationships/image" Target="../media/image76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7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36.wmf"/><Relationship Id="rId26" Type="http://schemas.openxmlformats.org/officeDocument/2006/relationships/image" Target="../media/image85.w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2" Type="http://schemas.openxmlformats.org/officeDocument/2006/relationships/image" Target="../media/image78.png"/><Relationship Id="rId16" Type="http://schemas.openxmlformats.org/officeDocument/2006/relationships/image" Target="../media/image35.wmf"/><Relationship Id="rId20" Type="http://schemas.openxmlformats.org/officeDocument/2006/relationships/image" Target="../media/image82.wmf"/><Relationship Id="rId29" Type="http://schemas.openxmlformats.org/officeDocument/2006/relationships/oleObject" Target="../embeddings/oleObject82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84.w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86.wmf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43.wmf"/><Relationship Id="rId22" Type="http://schemas.openxmlformats.org/officeDocument/2006/relationships/image" Target="../media/image83.wmf"/><Relationship Id="rId27" Type="http://schemas.openxmlformats.org/officeDocument/2006/relationships/oleObject" Target="../embeddings/oleObject81.bin"/><Relationship Id="rId30" Type="http://schemas.openxmlformats.org/officeDocument/2006/relationships/image" Target="../media/image87.wmf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8.bin"/><Relationship Id="rId18" Type="http://schemas.openxmlformats.org/officeDocument/2006/relationships/image" Target="../media/image36.wmf"/><Relationship Id="rId26" Type="http://schemas.openxmlformats.org/officeDocument/2006/relationships/image" Target="../media/image99.wmf"/><Relationship Id="rId3" Type="http://schemas.openxmlformats.org/officeDocument/2006/relationships/oleObject" Target="../embeddings/oleObject83.bin"/><Relationship Id="rId21" Type="http://schemas.openxmlformats.org/officeDocument/2006/relationships/oleObject" Target="../embeddings/oleObject92.bin"/><Relationship Id="rId34" Type="http://schemas.openxmlformats.org/officeDocument/2006/relationships/image" Target="../media/image103.wmf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90.bin"/><Relationship Id="rId25" Type="http://schemas.openxmlformats.org/officeDocument/2006/relationships/oleObject" Target="../embeddings/oleObject94.bin"/><Relationship Id="rId33" Type="http://schemas.openxmlformats.org/officeDocument/2006/relationships/oleObject" Target="../embeddings/oleObject98.bin"/><Relationship Id="rId2" Type="http://schemas.openxmlformats.org/officeDocument/2006/relationships/image" Target="../media/image88.png"/><Relationship Id="rId16" Type="http://schemas.openxmlformats.org/officeDocument/2006/relationships/image" Target="../media/image95.wmf"/><Relationship Id="rId20" Type="http://schemas.openxmlformats.org/officeDocument/2006/relationships/image" Target="../media/image96.wmf"/><Relationship Id="rId29" Type="http://schemas.openxmlformats.org/officeDocument/2006/relationships/oleObject" Target="../embeddings/oleObject96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87.bin"/><Relationship Id="rId24" Type="http://schemas.openxmlformats.org/officeDocument/2006/relationships/image" Target="../media/image98.wmf"/><Relationship Id="rId32" Type="http://schemas.openxmlformats.org/officeDocument/2006/relationships/image" Target="../media/image102.wmf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23" Type="http://schemas.openxmlformats.org/officeDocument/2006/relationships/oleObject" Target="../embeddings/oleObject93.bin"/><Relationship Id="rId28" Type="http://schemas.openxmlformats.org/officeDocument/2006/relationships/image" Target="../media/image100.wmf"/><Relationship Id="rId36" Type="http://schemas.openxmlformats.org/officeDocument/2006/relationships/image" Target="../media/image104.wmf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91.bin"/><Relationship Id="rId31" Type="http://schemas.openxmlformats.org/officeDocument/2006/relationships/oleObject" Target="../embeddings/oleObject97.bin"/><Relationship Id="rId4" Type="http://schemas.openxmlformats.org/officeDocument/2006/relationships/image" Target="../media/image89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94.wmf"/><Relationship Id="rId22" Type="http://schemas.openxmlformats.org/officeDocument/2006/relationships/image" Target="../media/image97.wmf"/><Relationship Id="rId27" Type="http://schemas.openxmlformats.org/officeDocument/2006/relationships/oleObject" Target="../embeddings/oleObject95.bin"/><Relationship Id="rId30" Type="http://schemas.openxmlformats.org/officeDocument/2006/relationships/image" Target="../media/image101.wmf"/><Relationship Id="rId35" Type="http://schemas.openxmlformats.org/officeDocument/2006/relationships/oleObject" Target="../embeddings/oleObject99.bin"/><Relationship Id="rId8" Type="http://schemas.openxmlformats.org/officeDocument/2006/relationships/image" Target="../media/image91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105.bin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10.wmf"/><Relationship Id="rId5" Type="http://schemas.openxmlformats.org/officeDocument/2006/relationships/image" Target="../media/image107.wmf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09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oleObject" Target="../embeddings/oleObject106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3.wmf"/><Relationship Id="rId4" Type="http://schemas.openxmlformats.org/officeDocument/2006/relationships/oleObject" Target="../embeddings/oleObject107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123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113.bin"/><Relationship Id="rId2" Type="http://schemas.openxmlformats.org/officeDocument/2006/relationships/oleObject" Target="../embeddings/oleObject108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22.wmf"/><Relationship Id="rId5" Type="http://schemas.openxmlformats.org/officeDocument/2006/relationships/image" Target="../media/image82.wmf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21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21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7" Type="http://schemas.openxmlformats.org/officeDocument/2006/relationships/image" Target="../media/image135.w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34.wmf"/><Relationship Id="rId4" Type="http://schemas.openxmlformats.org/officeDocument/2006/relationships/oleObject" Target="../embeddings/oleObject118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37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37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oleObject" Target="../embeddings/oleObject124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8.wmf"/><Relationship Id="rId4" Type="http://schemas.openxmlformats.org/officeDocument/2006/relationships/oleObject" Target="../embeddings/oleObject125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image" Target="../media/image140.wmf"/><Relationship Id="rId7" Type="http://schemas.openxmlformats.org/officeDocument/2006/relationships/image" Target="../media/image142.wmf"/><Relationship Id="rId2" Type="http://schemas.openxmlformats.org/officeDocument/2006/relationships/oleObject" Target="../embeddings/oleObject126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28.bin"/><Relationship Id="rId5" Type="http://schemas.openxmlformats.org/officeDocument/2006/relationships/image" Target="../media/image141.wmf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4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oleObject" Target="../embeddings/oleObject130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5.wmf"/><Relationship Id="rId4" Type="http://schemas.openxmlformats.org/officeDocument/2006/relationships/oleObject" Target="../embeddings/oleObject131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oleObject" Target="../embeddings/oleObject132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7.wmf"/><Relationship Id="rId4" Type="http://schemas.openxmlformats.org/officeDocument/2006/relationships/oleObject" Target="../embeddings/oleObject133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oleObject" Target="../embeddings/oleObject134.bin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3" Type="http://schemas.openxmlformats.org/officeDocument/2006/relationships/image" Target="../media/image150.wmf"/><Relationship Id="rId7" Type="http://schemas.openxmlformats.org/officeDocument/2006/relationships/image" Target="../media/image152.wmf"/><Relationship Id="rId2" Type="http://schemas.openxmlformats.org/officeDocument/2006/relationships/oleObject" Target="../embeddings/oleObject135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37.bin"/><Relationship Id="rId5" Type="http://schemas.openxmlformats.org/officeDocument/2006/relationships/image" Target="../media/image151.wmf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53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7" Type="http://schemas.openxmlformats.org/officeDocument/2006/relationships/image" Target="../media/image156.wmf"/><Relationship Id="rId2" Type="http://schemas.openxmlformats.org/officeDocument/2006/relationships/oleObject" Target="../embeddings/oleObject139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41.bin"/><Relationship Id="rId5" Type="http://schemas.openxmlformats.org/officeDocument/2006/relationships/image" Target="../media/image155.wmf"/><Relationship Id="rId4" Type="http://schemas.openxmlformats.org/officeDocument/2006/relationships/oleObject" Target="../embeddings/oleObject140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oleObject" Target="../embeddings/oleObject142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8.wmf"/><Relationship Id="rId4" Type="http://schemas.openxmlformats.org/officeDocument/2006/relationships/oleObject" Target="../embeddings/oleObject143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oleObject" Target="../embeddings/oleObject144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8.wmf"/><Relationship Id="rId4" Type="http://schemas.openxmlformats.org/officeDocument/2006/relationships/oleObject" Target="../embeddings/oleObject145.bin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7" Type="http://schemas.openxmlformats.org/officeDocument/2006/relationships/image" Target="../media/image175.wmf"/><Relationship Id="rId2" Type="http://schemas.openxmlformats.org/officeDocument/2006/relationships/oleObject" Target="../embeddings/oleObject146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48.bin"/><Relationship Id="rId5" Type="http://schemas.openxmlformats.org/officeDocument/2006/relationships/image" Target="../media/image174.wmf"/><Relationship Id="rId4" Type="http://schemas.openxmlformats.org/officeDocument/2006/relationships/oleObject" Target="../embeddings/oleObject147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oleObject" Target="../embeddings/oleObject149.bin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3" Type="http://schemas.openxmlformats.org/officeDocument/2006/relationships/image" Target="../media/image177.wmf"/><Relationship Id="rId7" Type="http://schemas.openxmlformats.org/officeDocument/2006/relationships/image" Target="../media/image179.wmf"/><Relationship Id="rId2" Type="http://schemas.openxmlformats.org/officeDocument/2006/relationships/oleObject" Target="../embeddings/oleObject150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181.wmf"/><Relationship Id="rId5" Type="http://schemas.openxmlformats.org/officeDocument/2006/relationships/image" Target="../media/image178.wmf"/><Relationship Id="rId10" Type="http://schemas.openxmlformats.org/officeDocument/2006/relationships/oleObject" Target="../embeddings/oleObject154.bin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180.wm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83.wmf"/><Relationship Id="rId2" Type="http://schemas.openxmlformats.org/officeDocument/2006/relationships/oleObject" Target="../embeddings/oleObject155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57.bin"/><Relationship Id="rId5" Type="http://schemas.openxmlformats.org/officeDocument/2006/relationships/image" Target="../media/image182.wmf"/><Relationship Id="rId4" Type="http://schemas.openxmlformats.org/officeDocument/2006/relationships/oleObject" Target="../embeddings/oleObject156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oleObject" Target="../embeddings/oleObject158.bin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6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7" Type="http://schemas.openxmlformats.org/officeDocument/2006/relationships/image" Target="../media/image189.wmf"/><Relationship Id="rId2" Type="http://schemas.openxmlformats.org/officeDocument/2006/relationships/oleObject" Target="../embeddings/oleObject159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61.bin"/><Relationship Id="rId5" Type="http://schemas.openxmlformats.org/officeDocument/2006/relationships/image" Target="../media/image188.wmf"/><Relationship Id="rId4" Type="http://schemas.openxmlformats.org/officeDocument/2006/relationships/oleObject" Target="../embeddings/oleObject16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FFB2CE-C314-47D2-B956-633EA708950A}"/>
              </a:ext>
            </a:extLst>
          </p:cNvPr>
          <p:cNvSpPr txBox="1">
            <a:spLocks/>
          </p:cNvSpPr>
          <p:nvPr/>
        </p:nvSpPr>
        <p:spPr>
          <a:xfrm>
            <a:off x="1635219" y="1368507"/>
            <a:ext cx="10363200" cy="1111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of Math of MBD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1ED8EC28-BF47-4090-A232-6B69F39479FC}"/>
              </a:ext>
            </a:extLst>
          </p:cNvPr>
          <p:cNvSpPr txBox="1">
            <a:spLocks/>
          </p:cNvSpPr>
          <p:nvPr/>
        </p:nvSpPr>
        <p:spPr>
          <a:xfrm>
            <a:off x="2879249" y="5100021"/>
            <a:ext cx="9144000" cy="30195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67" dirty="0"/>
              <a:t>2022/04/07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48244F61-BC04-4A4F-864B-A4C6D683DF37}"/>
              </a:ext>
            </a:extLst>
          </p:cNvPr>
          <p:cNvSpPr txBox="1">
            <a:spLocks/>
          </p:cNvSpPr>
          <p:nvPr/>
        </p:nvSpPr>
        <p:spPr>
          <a:xfrm>
            <a:off x="3870419" y="3933416"/>
            <a:ext cx="8128000" cy="6385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666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Graham Sanborn</a:t>
            </a:r>
            <a:endParaRPr lang="ko-KR" altLang="en-US" sz="2666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A9E8E6D-4244-4ECA-B70A-FD26790911F6}"/>
              </a:ext>
            </a:extLst>
          </p:cNvPr>
          <p:cNvSpPr txBox="1">
            <a:spLocks/>
          </p:cNvSpPr>
          <p:nvPr/>
        </p:nvSpPr>
        <p:spPr>
          <a:xfrm>
            <a:off x="1635219" y="2473481"/>
            <a:ext cx="10363200" cy="1292087"/>
          </a:xfrm>
          <a:prstGeom prst="rect">
            <a:avLst/>
          </a:prstGeom>
        </p:spPr>
        <p:txBody>
          <a:bodyPr vert="horz" lIns="121920" tIns="60960" rIns="121920" bIns="6096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sz="3600" spc="-150" dirty="0">
                <a:solidFill>
                  <a:schemeClr val="bg1"/>
                </a:solidFill>
              </a:rPr>
              <a:t>Part 2: Solving the MBD Equations of Motion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169D7-8EFF-429B-B2E6-C019556B5811}"/>
              </a:ext>
            </a:extLst>
          </p:cNvPr>
          <p:cNvSpPr txBox="1"/>
          <p:nvPr/>
        </p:nvSpPr>
        <p:spPr>
          <a:xfrm>
            <a:off x="7447111" y="6503542"/>
            <a:ext cx="4744889" cy="31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66" dirty="0">
                <a:latin typeface="Arial" panose="020B0604020202020204" pitchFamily="34" charset="0"/>
                <a:cs typeface="Arial" panose="020B0604020202020204" pitchFamily="34" charset="0"/>
              </a:rPr>
              <a:t>Copyright © 2022 </a:t>
            </a:r>
            <a:r>
              <a:rPr lang="en-US" sz="1466" dirty="0" err="1">
                <a:latin typeface="Arial" panose="020B0604020202020204" pitchFamily="34" charset="0"/>
                <a:cs typeface="Arial" panose="020B0604020202020204" pitchFamily="34" charset="0"/>
              </a:rPr>
              <a:t>FunctionBay</a:t>
            </a:r>
            <a:r>
              <a:rPr lang="en-US" sz="1466" dirty="0">
                <a:latin typeface="Arial" panose="020B0604020202020204" pitchFamily="34" charset="0"/>
                <a:cs typeface="Arial" panose="020B0604020202020204" pitchFamily="34" charset="0"/>
              </a:rPr>
              <a:t>, Inc. All rights reserved.</a:t>
            </a:r>
          </a:p>
        </p:txBody>
      </p:sp>
      <p:cxnSp>
        <p:nvCxnSpPr>
          <p:cNvPr id="13" name="직선 연결선 10">
            <a:extLst>
              <a:ext uri="{FF2B5EF4-FFF2-40B4-BE49-F238E27FC236}">
                <a16:creationId xmlns:a16="http://schemas.microsoft.com/office/drawing/2014/main" id="{197699AE-EB7B-4DEB-9A19-328A8A876921}"/>
              </a:ext>
            </a:extLst>
          </p:cNvPr>
          <p:cNvCxnSpPr/>
          <p:nvPr/>
        </p:nvCxnSpPr>
        <p:spPr>
          <a:xfrm>
            <a:off x="5789931" y="4442541"/>
            <a:ext cx="6172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7D04ECEB-4F4B-4FA1-9720-1B00D34B9A26}"/>
              </a:ext>
            </a:extLst>
          </p:cNvPr>
          <p:cNvSpPr txBox="1">
            <a:spLocks/>
          </p:cNvSpPr>
          <p:nvPr/>
        </p:nvSpPr>
        <p:spPr>
          <a:xfrm>
            <a:off x="6703433" y="4516336"/>
            <a:ext cx="5294986" cy="289326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0" algn="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5350" indent="0" algn="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2050" indent="0" algn="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</a:pPr>
            <a:r>
              <a:rPr lang="en-US" altLang="ko-KR" sz="16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FunctionBay, Inc. R&amp;D Group.</a:t>
            </a:r>
          </a:p>
        </p:txBody>
      </p:sp>
    </p:spTree>
    <p:extLst>
      <p:ext uri="{BB962C8B-B14F-4D97-AF65-F5344CB8AC3E}">
        <p14:creationId xmlns:p14="http://schemas.microsoft.com/office/powerpoint/2010/main" val="97893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a 1</a:t>
            </a:r>
            <a:r>
              <a:rPr lang="en-US" baseline="30000" dirty="0"/>
              <a:t>st</a:t>
            </a:r>
            <a:r>
              <a:rPr lang="en-US" dirty="0"/>
              <a:t> order 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point on the x-y plane has a slope.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96610" name="Object 2"/>
          <p:cNvGraphicFramePr>
            <a:graphicFrameLocks noChangeAspect="1"/>
          </p:cNvGraphicFramePr>
          <p:nvPr/>
        </p:nvGraphicFramePr>
        <p:xfrm>
          <a:off x="1338192" y="3600450"/>
          <a:ext cx="2809874" cy="150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120" imgH="558720" progId="Equation.DSMT4">
                  <p:embed/>
                </p:oleObj>
              </mc:Choice>
              <mc:Fallback>
                <p:oleObj name="Equation" r:id="rId2" imgW="1041120" imgH="558720" progId="Equation.DSMT4">
                  <p:embed/>
                  <p:pic>
                    <p:nvPicPr>
                      <p:cNvPr id="1966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192" y="3600450"/>
                        <a:ext cx="2809874" cy="15030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97447" y="2997049"/>
            <a:ext cx="3269357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/>
              <a:t>Example 1</a:t>
            </a:r>
            <a:r>
              <a:rPr lang="en-US" sz="2770" baseline="30000" dirty="0"/>
              <a:t>st</a:t>
            </a:r>
            <a:r>
              <a:rPr lang="en-US" sz="2770" dirty="0"/>
              <a:t> order DE:</a:t>
            </a:r>
          </a:p>
        </p:txBody>
      </p:sp>
      <p:pic>
        <p:nvPicPr>
          <p:cNvPr id="8" name="Picture 7" descr="1st ord dq derivs.png"/>
          <p:cNvPicPr>
            <a:picLocks noChangeAspect="1"/>
          </p:cNvPicPr>
          <p:nvPr/>
        </p:nvPicPr>
        <p:blipFill>
          <a:blip r:embed="rId4"/>
          <a:srcRect l="8806" t="8478" r="8567" b="8418"/>
          <a:stretch>
            <a:fillRect/>
          </a:stretch>
        </p:blipFill>
        <p:spPr>
          <a:xfrm>
            <a:off x="5383587" y="1826592"/>
            <a:ext cx="4593836" cy="46203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86335" y="6305267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6091" y="3765419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57573" y="2260069"/>
            <a:ext cx="1526315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ʹ</a:t>
            </a:r>
            <a:r>
              <a:rPr lang="en-US" sz="2770" dirty="0"/>
              <a:t> at (1,1)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9830030" y="2169994"/>
            <a:ext cx="376033" cy="27346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Newmark Method for DAEs of MBD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resulting set of equations to solve the MBD DAEs with the Newmark method 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These equations directly find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/>
              <a:t> values enforce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/>
              <a:t> at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100</a:t>
            </a:fld>
            <a:endParaRPr lang="en-US"/>
          </a:p>
        </p:txBody>
      </p:sp>
      <p:graphicFrame>
        <p:nvGraphicFramePr>
          <p:cNvPr id="293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620217"/>
              </p:ext>
            </p:extLst>
          </p:nvPr>
        </p:nvGraphicFramePr>
        <p:xfrm>
          <a:off x="1140280" y="2209642"/>
          <a:ext cx="4943474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400" imgH="799920" progId="Equation.DSMT4">
                  <p:embed/>
                </p:oleObj>
              </mc:Choice>
              <mc:Fallback>
                <p:oleObj name="Equation" r:id="rId2" imgW="1841400" imgH="799920" progId="Equation.DSMT4">
                  <p:embed/>
                  <p:pic>
                    <p:nvPicPr>
                      <p:cNvPr id="293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280" y="2209642"/>
                        <a:ext cx="4943474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the Newmark Time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a single MBD time step using the Newmark method with the modified DAEs</a:t>
            </a:r>
          </a:p>
          <a:p>
            <a:pPr lvl="1"/>
            <a:r>
              <a:rPr lang="en-US" dirty="0"/>
              <a:t>Identical to the DE Newmark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101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757099"/>
              </p:ext>
            </p:extLst>
          </p:nvPr>
        </p:nvGraphicFramePr>
        <p:xfrm>
          <a:off x="1674496" y="2820964"/>
          <a:ext cx="4943474" cy="112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400" imgH="419040" progId="Equation.DSMT4">
                  <p:embed/>
                </p:oleObj>
              </mc:Choice>
              <mc:Fallback>
                <p:oleObj name="Equation" r:id="rId2" imgW="1841400" imgH="419040" progId="Equation.DSMT4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496" y="2820964"/>
                        <a:ext cx="4943474" cy="1127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938580" y="4451047"/>
          <a:ext cx="2453640" cy="177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660240" progId="Equation.DSMT4">
                  <p:embed/>
                </p:oleObj>
              </mc:Choice>
              <mc:Fallback>
                <p:oleObj name="Equation" r:id="rId4" imgW="914400" imgH="660240" progId="Equation.DSMT4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580" y="4451047"/>
                        <a:ext cx="2453640" cy="17754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6181726" y="4621531"/>
          <a:ext cx="4501514" cy="1436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160" imgH="533160" progId="Equation.DSMT4">
                  <p:embed/>
                </p:oleObj>
              </mc:Choice>
              <mc:Fallback>
                <p:oleObj name="Equation" r:id="rId6" imgW="1676160" imgH="533160" progId="Equation.DSMT4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6" y="4621531"/>
                        <a:ext cx="4501514" cy="14363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6200000" flipH="1">
            <a:off x="2943367" y="4176214"/>
            <a:ext cx="360300" cy="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6684" y="5117178"/>
            <a:ext cx="1099981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/>
              <a:t>where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the Newmark Time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a single MBD time step using the modified Newmark method</a:t>
            </a: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/>
              <a:t> uses the modified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/>
              <a:t> 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102</a:t>
            </a:fld>
            <a:endParaRPr lang="en-US"/>
          </a:p>
        </p:txBody>
      </p:sp>
      <p:graphicFrame>
        <p:nvGraphicFramePr>
          <p:cNvPr id="295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935388"/>
              </p:ext>
            </p:extLst>
          </p:nvPr>
        </p:nvGraphicFramePr>
        <p:xfrm>
          <a:off x="1140506" y="2882266"/>
          <a:ext cx="3648076" cy="54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640" imgH="203040" progId="Equation.DSMT4">
                  <p:embed/>
                </p:oleObj>
              </mc:Choice>
              <mc:Fallback>
                <p:oleObj name="Equation" r:id="rId2" imgW="1358640" imgH="203040" progId="Equation.DSMT4">
                  <p:embed/>
                  <p:pic>
                    <p:nvPicPr>
                      <p:cNvPr id="2959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506" y="2882266"/>
                        <a:ext cx="3648076" cy="546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913821"/>
              </p:ext>
            </p:extLst>
          </p:nvPr>
        </p:nvGraphicFramePr>
        <p:xfrm>
          <a:off x="1140506" y="4752208"/>
          <a:ext cx="7023736" cy="1024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16120" imgH="380880" progId="Equation.DSMT4">
                  <p:embed/>
                </p:oleObj>
              </mc:Choice>
              <mc:Fallback>
                <p:oleObj name="Equation" r:id="rId4" imgW="2616120" imgH="380880" progId="Equation.DSMT4">
                  <p:embed/>
                  <p:pic>
                    <p:nvPicPr>
                      <p:cNvPr id="2959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506" y="4752208"/>
                        <a:ext cx="7023736" cy="10248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the Newmark Time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solved with a Newton-Raphson loop.</a:t>
            </a:r>
          </a:p>
          <a:p>
            <a:pPr lvl="2"/>
            <a:r>
              <a:rPr lang="en-US" dirty="0"/>
              <a:t>“Raphson” means that this is Newton’s method used to solve a system of equations.</a:t>
            </a:r>
          </a:p>
          <a:p>
            <a:pPr lvl="1"/>
            <a:r>
              <a:rPr lang="en-US" dirty="0"/>
              <a:t>Find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0</a:t>
            </a:r>
            <a:r>
              <a:rPr lang="en-US" dirty="0"/>
              <a:t> iteratively using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the chain rule of differentiation produces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103</a:t>
            </a:fld>
            <a:endParaRPr lang="en-US"/>
          </a:p>
        </p:txBody>
      </p:sp>
      <p:graphicFrame>
        <p:nvGraphicFramePr>
          <p:cNvPr id="296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020472"/>
              </p:ext>
            </p:extLst>
          </p:nvPr>
        </p:nvGraphicFramePr>
        <p:xfrm>
          <a:off x="659506" y="5002365"/>
          <a:ext cx="5831206" cy="956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520" imgH="355320" progId="Equation.DSMT4">
                  <p:embed/>
                </p:oleObj>
              </mc:Choice>
              <mc:Fallback>
                <p:oleObj name="Equation" r:id="rId2" imgW="2171520" imgH="355320" progId="Equation.DSMT4">
                  <p:embed/>
                  <p:pic>
                    <p:nvPicPr>
                      <p:cNvPr id="2969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506" y="5002365"/>
                        <a:ext cx="5831206" cy="9563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58125"/>
              </p:ext>
            </p:extLst>
          </p:nvPr>
        </p:nvGraphicFramePr>
        <p:xfrm>
          <a:off x="1210386" y="2921035"/>
          <a:ext cx="3375660" cy="109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7120" imgH="406080" progId="Equation.DSMT4">
                  <p:embed/>
                </p:oleObj>
              </mc:Choice>
              <mc:Fallback>
                <p:oleObj name="Equation" r:id="rId4" imgW="1257120" imgH="406080" progId="Equation.DSMT4">
                  <p:embed/>
                  <p:pic>
                    <p:nvPicPr>
                      <p:cNvPr id="296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386" y="2921035"/>
                        <a:ext cx="3375660" cy="10934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285450"/>
              </p:ext>
            </p:extLst>
          </p:nvPr>
        </p:nvGraphicFramePr>
        <p:xfrm>
          <a:off x="7391312" y="5044410"/>
          <a:ext cx="1636396" cy="92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9480" imgH="342720" progId="Equation.DSMT4">
                  <p:embed/>
                </p:oleObj>
              </mc:Choice>
              <mc:Fallback>
                <p:oleObj name="Equation" r:id="rId6" imgW="609480" imgH="34272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312" y="5044410"/>
                        <a:ext cx="1636396" cy="9220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461121"/>
              </p:ext>
            </p:extLst>
          </p:nvPr>
        </p:nvGraphicFramePr>
        <p:xfrm>
          <a:off x="9894048" y="5002365"/>
          <a:ext cx="1771650" cy="92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0240" imgH="342720" progId="Equation.DSMT4">
                  <p:embed/>
                </p:oleObj>
              </mc:Choice>
              <mc:Fallback>
                <p:oleObj name="Equation" r:id="rId8" imgW="660240" imgH="342720" progId="Equation.DSMT4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4048" y="5002365"/>
                        <a:ext cx="1771650" cy="9220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167567" y="5215380"/>
            <a:ext cx="726481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/>
              <a:t>and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Numerical Damping for Implicit DAE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damping is required for implicit solutions to DAEs.</a:t>
            </a:r>
          </a:p>
          <a:p>
            <a:pPr lvl="1"/>
            <a:r>
              <a:rPr lang="en-US" dirty="0"/>
              <a:t>If numerical damping is not used, the solution is unstable.</a:t>
            </a:r>
          </a:p>
          <a:p>
            <a:pPr lvl="1"/>
            <a:r>
              <a:rPr lang="en-US" dirty="0"/>
              <a:t>The amount of numerical damping required depends on the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RecurDyn Simulation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RecurDyn executes a simulation in a specific manner.</a:t>
            </a:r>
          </a:p>
          <a:p>
            <a:pPr lvl="1"/>
            <a:r>
              <a:rPr lang="en-US" dirty="0"/>
              <a:t>Fundamentally, that process has 2 main parts:</a:t>
            </a:r>
          </a:p>
          <a:p>
            <a:pPr lvl="2"/>
            <a:r>
              <a:rPr lang="en-US" dirty="0"/>
              <a:t>Initialization</a:t>
            </a:r>
          </a:p>
          <a:p>
            <a:pPr lvl="2"/>
            <a:r>
              <a:rPr lang="en-US" dirty="0"/>
              <a:t>Stepping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55687" y="3429305"/>
            <a:ext cx="5444602" cy="666479"/>
          </a:xfrm>
          <a:prstGeom prst="roundRect">
            <a:avLst/>
          </a:prstGeom>
          <a:solidFill>
            <a:srgbClr val="4057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Initialize model &amp; solver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55687" y="4709678"/>
            <a:ext cx="5444602" cy="666479"/>
          </a:xfrm>
          <a:prstGeom prst="roundRect">
            <a:avLst/>
          </a:prstGeom>
          <a:solidFill>
            <a:srgbClr val="4057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Step </a:t>
            </a:r>
            <a:r>
              <a:rPr lang="en-US" sz="3200" i="1" dirty="0"/>
              <a:t>t</a:t>
            </a:r>
            <a:r>
              <a:rPr lang="en-US" sz="3200" dirty="0"/>
              <a:t> from </a:t>
            </a:r>
            <a:r>
              <a:rPr lang="en-US" sz="3200" i="1" dirty="0"/>
              <a:t>t</a:t>
            </a:r>
            <a:r>
              <a:rPr lang="en-US" sz="3200" baseline="-25000" dirty="0"/>
              <a:t>0</a:t>
            </a:r>
            <a:r>
              <a:rPr lang="en-US" sz="3200" dirty="0"/>
              <a:t> to </a:t>
            </a:r>
            <a:r>
              <a:rPr lang="en-US" sz="3200" i="1" dirty="0"/>
              <a:t>t</a:t>
            </a:r>
            <a:r>
              <a:rPr lang="en-US" sz="3200" i="1" baseline="-25000" dirty="0"/>
              <a:t>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7E30B5-29C7-4086-BBCE-33E62580607B}"/>
              </a:ext>
            </a:extLst>
          </p:cNvPr>
          <p:cNvCxnSpPr/>
          <p:nvPr/>
        </p:nvCxnSpPr>
        <p:spPr>
          <a:xfrm>
            <a:off x="5677988" y="4144771"/>
            <a:ext cx="0" cy="4925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RecurDyn Simulation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model and solver: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84089" y="1866473"/>
            <a:ext cx="5240359" cy="500735"/>
          </a:xfrm>
          <a:prstGeom prst="roundRect">
            <a:avLst/>
          </a:prstGeom>
          <a:solidFill>
            <a:srgbClr val="40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Read Model Input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66665" y="2742769"/>
            <a:ext cx="5257783" cy="500735"/>
          </a:xfrm>
          <a:prstGeom prst="roundRect">
            <a:avLst/>
          </a:prstGeom>
          <a:solidFill>
            <a:srgbClr val="40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Eliminate redundant </a:t>
            </a:r>
            <a:r>
              <a:rPr lang="el-GR" sz="3200" b="1" dirty="0">
                <a:latin typeface="Times New Roman" pitchFamily="18" charset="0"/>
                <a:cs typeface="Times New Roman" pitchFamily="18" charset="0"/>
              </a:rPr>
              <a:t>φ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84089" y="3614497"/>
            <a:ext cx="5257782" cy="500735"/>
          </a:xfrm>
          <a:prstGeom prst="roundRect">
            <a:avLst/>
          </a:prstGeom>
          <a:solidFill>
            <a:srgbClr val="40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Find </a:t>
            </a:r>
            <a:r>
              <a:rPr lang="en-US" sz="3200" b="1" dirty="0"/>
              <a:t>q</a:t>
            </a:r>
            <a:r>
              <a:rPr lang="en-US" sz="3200" baseline="-25000" dirty="0"/>
              <a:t>0</a:t>
            </a:r>
            <a:r>
              <a:rPr lang="en-US" sz="3200" dirty="0"/>
              <a:t>, </a:t>
            </a:r>
            <a:r>
              <a:rPr lang="en-US" sz="3200" b="1" dirty="0"/>
              <a:t>q̇</a:t>
            </a:r>
            <a:r>
              <a:rPr lang="en-US" sz="3200" baseline="-25000" dirty="0"/>
              <a:t>0</a:t>
            </a:r>
            <a:r>
              <a:rPr lang="en-US" sz="3200" dirty="0"/>
              <a:t>, </a:t>
            </a:r>
            <a:r>
              <a:rPr lang="en-US" sz="3200" b="1" dirty="0"/>
              <a:t>q̈</a:t>
            </a:r>
            <a:r>
              <a:rPr lang="en-US" sz="3200" baseline="-25000" dirty="0"/>
              <a:t>0</a:t>
            </a:r>
            <a:endParaRPr lang="en-US" sz="32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3166665" y="4559251"/>
            <a:ext cx="5257783" cy="1620439"/>
          </a:xfrm>
          <a:prstGeom prst="roundRect">
            <a:avLst>
              <a:gd name="adj" fmla="val 6674"/>
            </a:avLst>
          </a:prstGeom>
          <a:solidFill>
            <a:srgbClr val="40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q</a:t>
            </a:r>
            <a:r>
              <a:rPr lang="en-US" sz="2800" i="1" baseline="-25000" dirty="0" err="1"/>
              <a:t>i</a:t>
            </a:r>
            <a:r>
              <a:rPr lang="en-US" sz="2800" dirty="0"/>
              <a:t> = </a:t>
            </a:r>
            <a:r>
              <a:rPr lang="en-US" sz="2800" b="1" dirty="0"/>
              <a:t>q</a:t>
            </a:r>
            <a:r>
              <a:rPr lang="en-US" sz="2800" baseline="-25000" dirty="0"/>
              <a:t>0</a:t>
            </a:r>
          </a:p>
          <a:p>
            <a:pPr algn="ctr"/>
            <a:r>
              <a:rPr lang="en-US" sz="2800" b="1" dirty="0" err="1"/>
              <a:t>q̇</a:t>
            </a:r>
            <a:r>
              <a:rPr lang="en-US" sz="2800" i="1" baseline="-25000" dirty="0" err="1"/>
              <a:t>i</a:t>
            </a:r>
            <a:r>
              <a:rPr lang="en-US" sz="2800" dirty="0"/>
              <a:t> = </a:t>
            </a:r>
            <a:r>
              <a:rPr lang="en-US" sz="2800" b="1" dirty="0"/>
              <a:t>q̇</a:t>
            </a:r>
            <a:r>
              <a:rPr lang="en-US" sz="2800" baseline="-25000" dirty="0"/>
              <a:t>0</a:t>
            </a:r>
            <a:endParaRPr lang="en-US" sz="2800" dirty="0"/>
          </a:p>
          <a:p>
            <a:pPr algn="ctr"/>
            <a:r>
              <a:rPr lang="en-US" sz="2800" dirty="0"/>
              <a:t> </a:t>
            </a:r>
            <a:r>
              <a:rPr lang="en-US" sz="2800" b="1" dirty="0" err="1"/>
              <a:t>q̈</a:t>
            </a:r>
            <a:r>
              <a:rPr lang="en-US" sz="2800" i="1" baseline="-25000" dirty="0" err="1"/>
              <a:t>i</a:t>
            </a:r>
            <a:r>
              <a:rPr lang="en-US" sz="2800" dirty="0"/>
              <a:t> =t </a:t>
            </a:r>
            <a:r>
              <a:rPr lang="en-US" sz="2800" b="1" dirty="0"/>
              <a:t>q̈</a:t>
            </a:r>
            <a:r>
              <a:rPr lang="en-US" sz="2800" baseline="-25000" dirty="0"/>
              <a:t>0</a:t>
            </a:r>
          </a:p>
          <a:p>
            <a:pPr algn="ctr"/>
            <a:r>
              <a:rPr lang="en-US" sz="2800" i="1" dirty="0"/>
              <a:t>t</a:t>
            </a:r>
            <a:r>
              <a:rPr lang="en-US" sz="2800" dirty="0"/>
              <a:t> = 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0C27F1-6019-4A8B-8901-83EA8EE4551E}"/>
              </a:ext>
            </a:extLst>
          </p:cNvPr>
          <p:cNvCxnSpPr>
            <a:cxnSpLocks/>
          </p:cNvCxnSpPr>
          <p:nvPr/>
        </p:nvCxnSpPr>
        <p:spPr>
          <a:xfrm>
            <a:off x="5824945" y="6277764"/>
            <a:ext cx="0" cy="2780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0CE1DB-987F-44CE-9537-B00765971650}"/>
              </a:ext>
            </a:extLst>
          </p:cNvPr>
          <p:cNvCxnSpPr>
            <a:cxnSpLocks/>
          </p:cNvCxnSpPr>
          <p:nvPr/>
        </p:nvCxnSpPr>
        <p:spPr>
          <a:xfrm>
            <a:off x="5808617" y="4121399"/>
            <a:ext cx="0" cy="2780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FBB037-47DB-4366-B40E-C182001801E3}"/>
              </a:ext>
            </a:extLst>
          </p:cNvPr>
          <p:cNvCxnSpPr>
            <a:cxnSpLocks/>
          </p:cNvCxnSpPr>
          <p:nvPr/>
        </p:nvCxnSpPr>
        <p:spPr>
          <a:xfrm>
            <a:off x="5808617" y="3272313"/>
            <a:ext cx="0" cy="2780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6FDA60-10A5-4D9E-9B39-C9404E1DC514}"/>
              </a:ext>
            </a:extLst>
          </p:cNvPr>
          <p:cNvCxnSpPr>
            <a:cxnSpLocks/>
          </p:cNvCxnSpPr>
          <p:nvPr/>
        </p:nvCxnSpPr>
        <p:spPr>
          <a:xfrm>
            <a:off x="5808617" y="2423228"/>
            <a:ext cx="0" cy="2780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RecurDyn Simulation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i="1" dirty="0"/>
              <a:t>t</a:t>
            </a:r>
            <a:r>
              <a:rPr lang="en-US" dirty="0"/>
              <a:t> from </a:t>
            </a:r>
            <a:r>
              <a:rPr lang="en-US" i="1" dirty="0"/>
              <a:t>t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i="1" dirty="0"/>
              <a:t>t</a:t>
            </a:r>
            <a:r>
              <a:rPr lang="en-US" i="1" baseline="-25000" dirty="0"/>
              <a:t>end</a:t>
            </a:r>
          </a:p>
          <a:p>
            <a:pPr lvl="1"/>
            <a:r>
              <a:rPr lang="en-US" dirty="0"/>
              <a:t>Each step is solved with Newton’s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419618" y="2883409"/>
            <a:ext cx="1168774" cy="376210"/>
          </a:xfrm>
          <a:prstGeom prst="roundRect">
            <a:avLst/>
          </a:prstGeom>
          <a:solidFill>
            <a:srgbClr val="40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dirty="0"/>
              <a:t>Get </a:t>
            </a:r>
            <a:r>
              <a:rPr lang="en-US" sz="1920" b="1" dirty="0" err="1"/>
              <a:t>r</a:t>
            </a:r>
            <a:r>
              <a:rPr lang="en-US" sz="1920" i="1" baseline="30000" dirty="0" err="1"/>
              <a:t>j</a:t>
            </a:r>
            <a:endParaRPr lang="en-US" sz="1920" i="1" baseline="30000" dirty="0"/>
          </a:p>
        </p:txBody>
      </p:sp>
      <p:sp>
        <p:nvSpPr>
          <p:cNvPr id="15" name="Rounded Rectangle 14"/>
          <p:cNvSpPr/>
          <p:nvPr/>
        </p:nvSpPr>
        <p:spPr>
          <a:xfrm>
            <a:off x="3924001" y="4260230"/>
            <a:ext cx="2767666" cy="376210"/>
          </a:xfrm>
          <a:prstGeom prst="roundRect">
            <a:avLst/>
          </a:prstGeom>
          <a:solidFill>
            <a:srgbClr val="40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b="1" dirty="0"/>
              <a:t>q</a:t>
            </a:r>
            <a:r>
              <a:rPr lang="en-US" sz="1920" i="1" baseline="-25000" dirty="0"/>
              <a:t>i</a:t>
            </a:r>
            <a:r>
              <a:rPr lang="en-US" sz="1920" baseline="-25000" dirty="0"/>
              <a:t>+1</a:t>
            </a:r>
            <a:r>
              <a:rPr lang="en-US" sz="1920" i="1" baseline="30000" dirty="0"/>
              <a:t>j</a:t>
            </a:r>
            <a:r>
              <a:rPr lang="en-US" sz="1920" baseline="30000" dirty="0"/>
              <a:t>+1</a:t>
            </a:r>
            <a:r>
              <a:rPr lang="en-US" sz="1920" dirty="0"/>
              <a:t> = </a:t>
            </a:r>
            <a:r>
              <a:rPr lang="en-US" sz="1920" b="1" dirty="0"/>
              <a:t>q</a:t>
            </a:r>
            <a:r>
              <a:rPr lang="en-US" sz="1920" i="1" baseline="-25000" dirty="0"/>
              <a:t>i</a:t>
            </a:r>
            <a:r>
              <a:rPr lang="en-US" sz="1920" baseline="-25000" dirty="0"/>
              <a:t>+1</a:t>
            </a:r>
            <a:r>
              <a:rPr lang="en-US" sz="1920" i="1" baseline="30000" dirty="0"/>
              <a:t>j</a:t>
            </a:r>
            <a:r>
              <a:rPr lang="en-US" sz="1920" dirty="0"/>
              <a:t> - </a:t>
            </a:r>
            <a:r>
              <a:rPr lang="en-US" sz="1920" b="1" dirty="0" err="1"/>
              <a:t>r</a:t>
            </a:r>
            <a:r>
              <a:rPr lang="en-US" sz="1920" i="1" baseline="30000" dirty="0" err="1"/>
              <a:t>j</a:t>
            </a:r>
            <a:r>
              <a:rPr lang="en-US" sz="1920" dirty="0"/>
              <a:t>*(</a:t>
            </a:r>
            <a:r>
              <a:rPr lang="en-US" sz="1920" b="1" dirty="0" err="1"/>
              <a:t>r</a:t>
            </a:r>
            <a:r>
              <a:rPr lang="en-US" sz="1920" baseline="-25000" dirty="0" err="1"/>
              <a:t>,q</a:t>
            </a:r>
            <a:r>
              <a:rPr lang="en-US" sz="1920" i="1" baseline="30000" dirty="0" err="1"/>
              <a:t>j</a:t>
            </a:r>
            <a:r>
              <a:rPr lang="en-US" sz="1920" dirty="0"/>
              <a:t>)</a:t>
            </a:r>
            <a:r>
              <a:rPr lang="en-US" sz="1920" baseline="30000" dirty="0"/>
              <a:t>-1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47913" y="3594896"/>
            <a:ext cx="1119842" cy="376210"/>
          </a:xfrm>
          <a:prstGeom prst="roundRect">
            <a:avLst/>
          </a:prstGeom>
          <a:solidFill>
            <a:srgbClr val="40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dirty="0"/>
              <a:t>Get </a:t>
            </a:r>
            <a:r>
              <a:rPr lang="en-US" sz="1920" b="1" dirty="0" err="1"/>
              <a:t>r</a:t>
            </a:r>
            <a:r>
              <a:rPr lang="en-US" sz="1920" baseline="-25000" dirty="0" err="1"/>
              <a:t>,</a:t>
            </a:r>
            <a:r>
              <a:rPr lang="en-US" sz="1920" b="1" baseline="-25000" dirty="0" err="1"/>
              <a:t>q</a:t>
            </a:r>
            <a:r>
              <a:rPr lang="en-US" sz="1920" i="1" baseline="30000" dirty="0" err="1"/>
              <a:t>j</a:t>
            </a:r>
            <a:endParaRPr lang="en-US" sz="1920" i="1" baseline="30000" dirty="0"/>
          </a:p>
        </p:txBody>
      </p:sp>
      <p:sp>
        <p:nvSpPr>
          <p:cNvPr id="17" name="Rounded Rectangle 16"/>
          <p:cNvSpPr/>
          <p:nvPr/>
        </p:nvSpPr>
        <p:spPr>
          <a:xfrm>
            <a:off x="4283706" y="4925565"/>
            <a:ext cx="2048256" cy="376210"/>
          </a:xfrm>
          <a:prstGeom prst="roundRect">
            <a:avLst/>
          </a:prstGeom>
          <a:solidFill>
            <a:srgbClr val="40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dirty="0"/>
              <a:t>Update </a:t>
            </a:r>
            <a:r>
              <a:rPr lang="en-US" sz="1920" b="1" dirty="0"/>
              <a:t>q̇</a:t>
            </a:r>
            <a:r>
              <a:rPr lang="en-US" sz="1920" i="1" baseline="-25000" dirty="0"/>
              <a:t>i</a:t>
            </a:r>
            <a:r>
              <a:rPr lang="en-US" sz="1920" baseline="-25000" dirty="0"/>
              <a:t>+1</a:t>
            </a:r>
            <a:r>
              <a:rPr lang="en-US" sz="1920" dirty="0"/>
              <a:t>, </a:t>
            </a:r>
            <a:r>
              <a:rPr lang="en-US" sz="1920" b="1" dirty="0"/>
              <a:t>q̈</a:t>
            </a:r>
            <a:r>
              <a:rPr lang="en-US" sz="1920" i="1" baseline="-25000" dirty="0"/>
              <a:t>i</a:t>
            </a:r>
            <a:r>
              <a:rPr lang="en-US" sz="1920" baseline="-25000" dirty="0"/>
              <a:t>+1</a:t>
            </a:r>
            <a:r>
              <a:rPr lang="en-US" sz="1920" dirty="0"/>
              <a:t>,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780924" y="2171049"/>
            <a:ext cx="5568343" cy="431074"/>
          </a:xfrm>
          <a:prstGeom prst="roundRect">
            <a:avLst/>
          </a:prstGeom>
          <a:solidFill>
            <a:srgbClr val="40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b="1" dirty="0"/>
              <a:t>q</a:t>
            </a:r>
            <a:r>
              <a:rPr lang="en-US" sz="1920" i="1" baseline="-25000" dirty="0"/>
              <a:t>i</a:t>
            </a:r>
            <a:r>
              <a:rPr lang="en-US" sz="1920" baseline="-25000" dirty="0"/>
              <a:t>+1</a:t>
            </a:r>
            <a:r>
              <a:rPr lang="en-US" sz="1920" dirty="0"/>
              <a:t> = </a:t>
            </a:r>
            <a:r>
              <a:rPr lang="en-US" sz="1920" b="1" dirty="0" err="1"/>
              <a:t>q</a:t>
            </a:r>
            <a:r>
              <a:rPr lang="en-US" sz="1920" i="1" baseline="-25000" dirty="0" err="1"/>
              <a:t>i</a:t>
            </a:r>
            <a:r>
              <a:rPr lang="en-US" sz="1920" dirty="0"/>
              <a:t>,   </a:t>
            </a:r>
            <a:r>
              <a:rPr lang="en-US" sz="1920" b="1" dirty="0"/>
              <a:t>q̇</a:t>
            </a:r>
            <a:r>
              <a:rPr lang="en-US" sz="1920" i="1" baseline="-25000" dirty="0"/>
              <a:t>i</a:t>
            </a:r>
            <a:r>
              <a:rPr lang="en-US" sz="1920" baseline="-25000" dirty="0"/>
              <a:t>+1</a:t>
            </a:r>
            <a:r>
              <a:rPr lang="en-US" sz="1920" dirty="0"/>
              <a:t> = </a:t>
            </a:r>
            <a:r>
              <a:rPr lang="en-US" sz="1920" b="1" dirty="0" err="1"/>
              <a:t>q̇</a:t>
            </a:r>
            <a:r>
              <a:rPr lang="en-US" sz="1920" i="1" baseline="-25000" dirty="0" err="1"/>
              <a:t>i</a:t>
            </a:r>
            <a:r>
              <a:rPr lang="en-US" sz="1920" dirty="0"/>
              <a:t>,   </a:t>
            </a:r>
            <a:r>
              <a:rPr lang="en-US" sz="1920" b="1" dirty="0"/>
              <a:t>q̈</a:t>
            </a:r>
            <a:r>
              <a:rPr lang="en-US" sz="1920" i="1" baseline="-25000" dirty="0"/>
              <a:t>i</a:t>
            </a:r>
            <a:r>
              <a:rPr lang="en-US" sz="1920" baseline="-25000" dirty="0"/>
              <a:t>+1</a:t>
            </a:r>
            <a:r>
              <a:rPr lang="en-US" sz="1920" dirty="0"/>
              <a:t> = </a:t>
            </a:r>
            <a:r>
              <a:rPr lang="en-US" sz="1920" b="1" dirty="0" err="1"/>
              <a:t>q̈</a:t>
            </a:r>
            <a:r>
              <a:rPr lang="en-US" sz="1920" i="1" baseline="-25000" dirty="0" err="1"/>
              <a:t>i</a:t>
            </a:r>
            <a:r>
              <a:rPr lang="en-US" sz="1920" dirty="0"/>
              <a:t>,   </a:t>
            </a:r>
            <a:r>
              <a:rPr lang="en-US" sz="1920" i="1" dirty="0"/>
              <a:t>t</a:t>
            </a:r>
            <a:r>
              <a:rPr lang="en-US" sz="1920" i="1" baseline="-25000" dirty="0"/>
              <a:t>i</a:t>
            </a:r>
            <a:r>
              <a:rPr lang="en-US" sz="1920" baseline="-25000" dirty="0"/>
              <a:t>+1</a:t>
            </a:r>
            <a:r>
              <a:rPr lang="en-US" sz="1920" dirty="0"/>
              <a:t> = </a:t>
            </a:r>
            <a:r>
              <a:rPr lang="en-US" sz="1920" i="1" dirty="0" err="1"/>
              <a:t>t</a:t>
            </a:r>
            <a:r>
              <a:rPr lang="en-US" sz="1920" i="1" baseline="-25000" dirty="0" err="1"/>
              <a:t>i</a:t>
            </a:r>
            <a:r>
              <a:rPr lang="en-US" sz="1920" dirty="0"/>
              <a:t> + </a:t>
            </a:r>
            <a:r>
              <a:rPr lang="en-US" sz="1920" i="1" dirty="0"/>
              <a:t>h</a:t>
            </a:r>
            <a:endParaRPr lang="en-US" sz="1920" i="1" baseline="-25000" dirty="0"/>
          </a:p>
        </p:txBody>
      </p:sp>
      <p:cxnSp>
        <p:nvCxnSpPr>
          <p:cNvPr id="19" name="Elbow Connector 18"/>
          <p:cNvCxnSpPr>
            <a:stCxn id="18" idx="2"/>
            <a:endCxn id="13" idx="0"/>
          </p:cNvCxnSpPr>
          <p:nvPr/>
        </p:nvCxnSpPr>
        <p:spPr>
          <a:xfrm rot="16200000" flipH="1">
            <a:off x="7643908" y="2523311"/>
            <a:ext cx="281286" cy="43891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/>
          <p:cNvSpPr/>
          <p:nvPr/>
        </p:nvSpPr>
        <p:spPr>
          <a:xfrm>
            <a:off x="7726247" y="4583320"/>
            <a:ext cx="2953865" cy="854311"/>
          </a:xfrm>
          <a:prstGeom prst="diamond">
            <a:avLst/>
          </a:prstGeom>
          <a:solidFill>
            <a:srgbClr val="40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|</a:t>
            </a:r>
            <a:r>
              <a:rPr lang="en-US" sz="2000" b="1" dirty="0" err="1"/>
              <a:t>r</a:t>
            </a:r>
            <a:r>
              <a:rPr lang="en-US" sz="2000" i="1" baseline="30000" dirty="0" err="1"/>
              <a:t>j</a:t>
            </a:r>
            <a:r>
              <a:rPr lang="en-US" sz="2000" dirty="0"/>
              <a:t>| &lt;= </a:t>
            </a:r>
            <a:r>
              <a:rPr lang="en-US" sz="2000" dirty="0" err="1"/>
              <a:t>tol</a:t>
            </a:r>
            <a:r>
              <a:rPr lang="en-US" sz="2000" dirty="0"/>
              <a:t>?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108448" y="6241433"/>
            <a:ext cx="3972768" cy="431074"/>
          </a:xfrm>
          <a:prstGeom prst="roundRect">
            <a:avLst/>
          </a:prstGeom>
          <a:solidFill>
            <a:srgbClr val="40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b="1" dirty="0" err="1"/>
              <a:t>q</a:t>
            </a:r>
            <a:r>
              <a:rPr lang="en-US" sz="1920" i="1" baseline="-25000" dirty="0" err="1"/>
              <a:t>i</a:t>
            </a:r>
            <a:r>
              <a:rPr lang="en-US" sz="1920" dirty="0"/>
              <a:t> = </a:t>
            </a:r>
            <a:r>
              <a:rPr lang="en-US" sz="1920" b="1" dirty="0"/>
              <a:t>q</a:t>
            </a:r>
            <a:r>
              <a:rPr lang="en-US" sz="1920" i="1" baseline="-25000" dirty="0"/>
              <a:t>i</a:t>
            </a:r>
            <a:r>
              <a:rPr lang="en-US" sz="1920" baseline="-25000" dirty="0"/>
              <a:t>+1</a:t>
            </a:r>
            <a:r>
              <a:rPr lang="en-US" sz="1920" dirty="0"/>
              <a:t>,   </a:t>
            </a:r>
            <a:r>
              <a:rPr lang="en-US" sz="1920" b="1" dirty="0" err="1"/>
              <a:t>q̇</a:t>
            </a:r>
            <a:r>
              <a:rPr lang="en-US" sz="1920" i="1" baseline="-25000" dirty="0" err="1"/>
              <a:t>i</a:t>
            </a:r>
            <a:r>
              <a:rPr lang="en-US" sz="1920" dirty="0"/>
              <a:t> = </a:t>
            </a:r>
            <a:r>
              <a:rPr lang="en-US" sz="1920" b="1" dirty="0"/>
              <a:t>q̇</a:t>
            </a:r>
            <a:r>
              <a:rPr lang="en-US" sz="1920" i="1" baseline="-25000" dirty="0"/>
              <a:t>i</a:t>
            </a:r>
            <a:r>
              <a:rPr lang="en-US" sz="1920" baseline="-25000" dirty="0"/>
              <a:t>+1</a:t>
            </a:r>
            <a:r>
              <a:rPr lang="en-US" sz="1920" dirty="0"/>
              <a:t>,   </a:t>
            </a:r>
            <a:r>
              <a:rPr lang="en-US" sz="1920" b="1" dirty="0" err="1"/>
              <a:t>q̈</a:t>
            </a:r>
            <a:r>
              <a:rPr lang="en-US" sz="1920" i="1" baseline="-25000" dirty="0" err="1"/>
              <a:t>i</a:t>
            </a:r>
            <a:r>
              <a:rPr lang="en-US" sz="1920" dirty="0"/>
              <a:t> = </a:t>
            </a:r>
            <a:r>
              <a:rPr lang="en-US" sz="1920" b="1" dirty="0"/>
              <a:t>q̈</a:t>
            </a:r>
            <a:r>
              <a:rPr lang="en-US" sz="1920" i="1" baseline="-25000" dirty="0"/>
              <a:t>i</a:t>
            </a:r>
            <a:r>
              <a:rPr lang="en-US" sz="1920" baseline="-25000" dirty="0"/>
              <a:t>+1</a:t>
            </a:r>
            <a:r>
              <a:rPr lang="en-US" sz="1920" dirty="0"/>
              <a:t>, </a:t>
            </a:r>
            <a:r>
              <a:rPr lang="en-US" sz="1920" i="1" dirty="0" err="1"/>
              <a:t>t</a:t>
            </a:r>
            <a:r>
              <a:rPr lang="en-US" sz="1920" i="1" baseline="-25000" dirty="0" err="1"/>
              <a:t>i</a:t>
            </a:r>
            <a:r>
              <a:rPr lang="en-US" sz="1920" dirty="0"/>
              <a:t> = </a:t>
            </a:r>
            <a:r>
              <a:rPr lang="en-US" sz="1920" i="1" dirty="0"/>
              <a:t>t</a:t>
            </a:r>
            <a:r>
              <a:rPr lang="en-US" sz="1920" i="1" baseline="-25000" dirty="0"/>
              <a:t>i</a:t>
            </a:r>
            <a:r>
              <a:rPr lang="en-US" sz="1920" baseline="-25000" dirty="0"/>
              <a:t>+1</a:t>
            </a:r>
          </a:p>
        </p:txBody>
      </p:sp>
      <p:cxnSp>
        <p:nvCxnSpPr>
          <p:cNvPr id="35" name="Elbow Connector 34"/>
          <p:cNvCxnSpPr>
            <a:stCxn id="13" idx="2"/>
            <a:endCxn id="92" idx="0"/>
          </p:cNvCxnSpPr>
          <p:nvPr/>
        </p:nvCxnSpPr>
        <p:spPr>
          <a:xfrm rot="16200000" flipH="1">
            <a:off x="8239573" y="3024050"/>
            <a:ext cx="236873" cy="70801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453771" y="4718305"/>
            <a:ext cx="43794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Yes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78835" y="5316583"/>
            <a:ext cx="40107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No</a:t>
            </a:r>
          </a:p>
        </p:txBody>
      </p:sp>
      <p:cxnSp>
        <p:nvCxnSpPr>
          <p:cNvPr id="40" name="Elbow Connector 39"/>
          <p:cNvCxnSpPr>
            <a:stCxn id="20" idx="2"/>
            <a:endCxn id="16" idx="0"/>
          </p:cNvCxnSpPr>
          <p:nvPr/>
        </p:nvCxnSpPr>
        <p:spPr>
          <a:xfrm rot="5400000" flipH="1">
            <a:off x="6334140" y="2568592"/>
            <a:ext cx="1842734" cy="3895345"/>
          </a:xfrm>
          <a:prstGeom prst="bentConnector5">
            <a:avLst>
              <a:gd name="adj1" fmla="val -14887"/>
              <a:gd name="adj2" fmla="val 57546"/>
              <a:gd name="adj3" fmla="val 114887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6" idx="2"/>
            <a:endCxn id="15" idx="0"/>
          </p:cNvCxnSpPr>
          <p:nvPr/>
        </p:nvCxnSpPr>
        <p:spPr>
          <a:xfrm rot="5400000">
            <a:off x="5163273" y="4115667"/>
            <a:ext cx="289124" cy="190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5" idx="2"/>
            <a:endCxn id="17" idx="0"/>
          </p:cNvCxnSpPr>
          <p:nvPr/>
        </p:nvCxnSpPr>
        <p:spPr>
          <a:xfrm rot="5400000">
            <a:off x="5163271" y="4781003"/>
            <a:ext cx="289126" cy="190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0" idx="3"/>
            <a:endCxn id="30" idx="0"/>
          </p:cNvCxnSpPr>
          <p:nvPr/>
        </p:nvCxnSpPr>
        <p:spPr>
          <a:xfrm flipH="1">
            <a:off x="7094832" y="5010475"/>
            <a:ext cx="3585280" cy="1230958"/>
          </a:xfrm>
          <a:prstGeom prst="bentConnector4">
            <a:avLst>
              <a:gd name="adj1" fmla="val -7651"/>
              <a:gd name="adj2" fmla="val 6735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0" idx="1"/>
            <a:endCxn id="123" idx="3"/>
          </p:cNvCxnSpPr>
          <p:nvPr/>
        </p:nvCxnSpPr>
        <p:spPr>
          <a:xfrm rot="10800000">
            <a:off x="3297938" y="5324856"/>
            <a:ext cx="1810511" cy="113211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7" idx="1"/>
            <a:endCxn id="13" idx="1"/>
          </p:cNvCxnSpPr>
          <p:nvPr/>
        </p:nvCxnSpPr>
        <p:spPr>
          <a:xfrm rot="10800000" flipH="1">
            <a:off x="4283706" y="3071516"/>
            <a:ext cx="3135912" cy="2042156"/>
          </a:xfrm>
          <a:prstGeom prst="bentConnector3">
            <a:avLst>
              <a:gd name="adj1" fmla="val -23744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742841" y="2594937"/>
            <a:ext cx="2589888" cy="689718"/>
          </a:xfrm>
          <a:prstGeom prst="roundRect">
            <a:avLst/>
          </a:prstGeom>
          <a:solidFill>
            <a:srgbClr val="40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dirty="0"/>
              <a:t>if accuracy high, increase </a:t>
            </a:r>
            <a:r>
              <a:rPr lang="en-US" sz="1920" i="1" dirty="0"/>
              <a:t>h</a:t>
            </a:r>
            <a:endParaRPr lang="en-US" sz="1920" i="1" baseline="-25000" dirty="0"/>
          </a:p>
        </p:txBody>
      </p:sp>
      <p:cxnSp>
        <p:nvCxnSpPr>
          <p:cNvPr id="74" name="Elbow Connector 53"/>
          <p:cNvCxnSpPr>
            <a:stCxn id="68" idx="0"/>
            <a:endCxn id="18" idx="1"/>
          </p:cNvCxnSpPr>
          <p:nvPr/>
        </p:nvCxnSpPr>
        <p:spPr>
          <a:xfrm rot="5400000" flipH="1" flipV="1">
            <a:off x="3305179" y="1119193"/>
            <a:ext cx="208351" cy="2743139"/>
          </a:xfrm>
          <a:prstGeom prst="bentConnector2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iamond 91"/>
          <p:cNvSpPr/>
          <p:nvPr/>
        </p:nvSpPr>
        <p:spPr>
          <a:xfrm>
            <a:off x="7235083" y="3496492"/>
            <a:ext cx="2953865" cy="854311"/>
          </a:xfrm>
          <a:prstGeom prst="diamond">
            <a:avLst/>
          </a:prstGeom>
          <a:solidFill>
            <a:srgbClr val="40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accuracy low?</a:t>
            </a:r>
          </a:p>
        </p:txBody>
      </p:sp>
      <p:cxnSp>
        <p:nvCxnSpPr>
          <p:cNvPr id="101" name="Elbow Connector 100"/>
          <p:cNvCxnSpPr>
            <a:stCxn id="92" idx="2"/>
            <a:endCxn id="20" idx="0"/>
          </p:cNvCxnSpPr>
          <p:nvPr/>
        </p:nvCxnSpPr>
        <p:spPr>
          <a:xfrm rot="16200000" flipH="1">
            <a:off x="8841338" y="4221479"/>
            <a:ext cx="232517" cy="49116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9873778" y="2923467"/>
            <a:ext cx="1531796" cy="376210"/>
          </a:xfrm>
          <a:prstGeom prst="roundRect">
            <a:avLst/>
          </a:prstGeom>
          <a:solidFill>
            <a:srgbClr val="40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dirty="0"/>
              <a:t>Reduce </a:t>
            </a:r>
            <a:r>
              <a:rPr lang="en-US" sz="1920" i="1" dirty="0"/>
              <a:t>h</a:t>
            </a:r>
            <a:endParaRPr lang="en-US" sz="1920" b="1" i="1" baseline="-25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186057" y="4167054"/>
            <a:ext cx="4389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dirty="0"/>
              <a:t>No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852878" y="3592288"/>
            <a:ext cx="46420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dirty="0"/>
              <a:t>Yes</a:t>
            </a:r>
          </a:p>
        </p:txBody>
      </p:sp>
      <p:cxnSp>
        <p:nvCxnSpPr>
          <p:cNvPr id="107" name="Elbow Connector 106"/>
          <p:cNvCxnSpPr>
            <a:stCxn id="92" idx="3"/>
            <a:endCxn id="104" idx="2"/>
          </p:cNvCxnSpPr>
          <p:nvPr/>
        </p:nvCxnSpPr>
        <p:spPr>
          <a:xfrm flipV="1">
            <a:off x="10188949" y="3299678"/>
            <a:ext cx="450728" cy="623970"/>
          </a:xfrm>
          <a:prstGeom prst="bentConnector2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04" idx="0"/>
            <a:endCxn id="18" idx="3"/>
          </p:cNvCxnSpPr>
          <p:nvPr/>
        </p:nvCxnSpPr>
        <p:spPr>
          <a:xfrm rot="16200000" flipV="1">
            <a:off x="10226032" y="2509823"/>
            <a:ext cx="536881" cy="290410"/>
          </a:xfrm>
          <a:prstGeom prst="bentConnector2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Diamond 122"/>
          <p:cNvSpPr/>
          <p:nvPr/>
        </p:nvSpPr>
        <p:spPr>
          <a:xfrm>
            <a:off x="768972" y="4897699"/>
            <a:ext cx="2528965" cy="854311"/>
          </a:xfrm>
          <a:prstGeom prst="diamond">
            <a:avLst/>
          </a:prstGeom>
          <a:solidFill>
            <a:srgbClr val="40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/>
              <a:t>t</a:t>
            </a:r>
            <a:r>
              <a:rPr lang="en-US" sz="2000" i="1" baseline="-25000" dirty="0" err="1"/>
              <a:t>i</a:t>
            </a:r>
            <a:r>
              <a:rPr lang="en-US" sz="2000" dirty="0"/>
              <a:t> &gt;= </a:t>
            </a:r>
            <a:r>
              <a:rPr lang="en-US" sz="2000" i="1" dirty="0"/>
              <a:t>t</a:t>
            </a:r>
            <a:r>
              <a:rPr lang="en-US" sz="2000" i="1" baseline="-25000" dirty="0"/>
              <a:t>end</a:t>
            </a:r>
            <a:r>
              <a:rPr lang="en-US" sz="2000" dirty="0"/>
              <a:t>?</a:t>
            </a:r>
          </a:p>
        </p:txBody>
      </p:sp>
      <p:cxnSp>
        <p:nvCxnSpPr>
          <p:cNvPr id="126" name="Elbow Connector 125"/>
          <p:cNvCxnSpPr>
            <a:stCxn id="123" idx="0"/>
            <a:endCxn id="152" idx="2"/>
          </p:cNvCxnSpPr>
          <p:nvPr/>
        </p:nvCxnSpPr>
        <p:spPr>
          <a:xfrm rot="16200000" flipV="1">
            <a:off x="1777086" y="4641329"/>
            <a:ext cx="511844" cy="89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568413" y="5667538"/>
            <a:ext cx="43794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Yes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586703" y="4666924"/>
            <a:ext cx="40107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No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982225" y="6117716"/>
            <a:ext cx="2048256" cy="376210"/>
          </a:xfrm>
          <a:prstGeom prst="roundRect">
            <a:avLst/>
          </a:prstGeom>
          <a:solidFill>
            <a:srgbClr val="40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dirty="0"/>
              <a:t>Done</a:t>
            </a:r>
            <a:endParaRPr lang="en-US" sz="1920" i="1" baseline="30000" dirty="0"/>
          </a:p>
        </p:txBody>
      </p:sp>
      <p:cxnSp>
        <p:nvCxnSpPr>
          <p:cNvPr id="147" name="Elbow Connector 146"/>
          <p:cNvCxnSpPr>
            <a:stCxn id="123" idx="2"/>
            <a:endCxn id="131" idx="0"/>
          </p:cNvCxnSpPr>
          <p:nvPr/>
        </p:nvCxnSpPr>
        <p:spPr>
          <a:xfrm rot="5400000">
            <a:off x="1837051" y="5921312"/>
            <a:ext cx="365706" cy="2710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/>
          <p:cNvSpPr/>
          <p:nvPr/>
        </p:nvSpPr>
        <p:spPr>
          <a:xfrm>
            <a:off x="737616" y="3696137"/>
            <a:ext cx="2589888" cy="689718"/>
          </a:xfrm>
          <a:prstGeom prst="roundRect">
            <a:avLst/>
          </a:prstGeom>
          <a:solidFill>
            <a:srgbClr val="40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dirty="0"/>
              <a:t>if </a:t>
            </a:r>
            <a:r>
              <a:rPr lang="en-US" sz="1920" i="1" dirty="0" err="1"/>
              <a:t>t</a:t>
            </a:r>
            <a:r>
              <a:rPr lang="en-US" sz="1920" i="1" baseline="-25000" dirty="0" err="1"/>
              <a:t>i</a:t>
            </a:r>
            <a:r>
              <a:rPr lang="en-US" sz="1920" dirty="0"/>
              <a:t> is output time, generate output</a:t>
            </a:r>
            <a:endParaRPr lang="en-US" sz="1920" i="1" baseline="-25000" dirty="0"/>
          </a:p>
        </p:txBody>
      </p:sp>
      <p:cxnSp>
        <p:nvCxnSpPr>
          <p:cNvPr id="154" name="Elbow Connector 153"/>
          <p:cNvCxnSpPr>
            <a:stCxn id="152" idx="0"/>
            <a:endCxn id="68" idx="2"/>
          </p:cNvCxnSpPr>
          <p:nvPr/>
        </p:nvCxnSpPr>
        <p:spPr>
          <a:xfrm rot="5400000" flipH="1" flipV="1">
            <a:off x="1829431" y="3487784"/>
            <a:ext cx="411482" cy="522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RecurDyn Simulation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1" y="1146630"/>
            <a:ext cx="11619318" cy="5030332"/>
          </a:xfrm>
        </p:spPr>
        <p:txBody>
          <a:bodyPr/>
          <a:lstStyle/>
          <a:p>
            <a:r>
              <a:rPr lang="en-US" dirty="0"/>
              <a:t>Getting </a:t>
            </a:r>
            <a:r>
              <a:rPr lang="en-US" b="1" dirty="0" err="1"/>
              <a:t>r</a:t>
            </a:r>
            <a:r>
              <a:rPr lang="en-US" i="1" baseline="30000" dirty="0" err="1"/>
              <a:t>j</a:t>
            </a:r>
            <a:r>
              <a:rPr lang="en-US" dirty="0"/>
              <a:t> and </a:t>
            </a:r>
            <a:r>
              <a:rPr lang="en-US" b="1" dirty="0" err="1"/>
              <a:t>r</a:t>
            </a:r>
            <a:r>
              <a:rPr lang="en-US" baseline="-25000" dirty="0" err="1"/>
              <a:t>,</a:t>
            </a:r>
            <a:r>
              <a:rPr lang="en-US" b="1" baseline="-25000" dirty="0" err="1"/>
              <a:t>q</a:t>
            </a:r>
            <a:r>
              <a:rPr lang="en-US" i="1" baseline="30000" dirty="0" err="1"/>
              <a:t>j</a:t>
            </a:r>
            <a:r>
              <a:rPr lang="en-US" dirty="0"/>
              <a:t> are the most complex parts of the execution.</a:t>
            </a:r>
          </a:p>
          <a:p>
            <a:pPr lvl="1"/>
            <a:r>
              <a:rPr lang="en-US" dirty="0"/>
              <a:t>Computing </a:t>
            </a:r>
            <a:r>
              <a:rPr lang="en-US" b="1" dirty="0" err="1"/>
              <a:t>r</a:t>
            </a:r>
            <a:r>
              <a:rPr lang="en-US" i="1" baseline="30000" dirty="0" err="1"/>
              <a:t>j</a:t>
            </a:r>
            <a:r>
              <a:rPr lang="en-US" dirty="0"/>
              <a:t> involves: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97772" y="3844183"/>
            <a:ext cx="6586289" cy="499506"/>
          </a:xfrm>
          <a:prstGeom prst="roundRect">
            <a:avLst/>
          </a:prstGeom>
          <a:solidFill>
            <a:srgbClr val="40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b="1" dirty="0" err="1"/>
              <a:t>r</a:t>
            </a:r>
            <a:r>
              <a:rPr lang="en-US" sz="1920" i="1" baseline="30000" dirty="0" err="1"/>
              <a:t>r</a:t>
            </a:r>
            <a:r>
              <a:rPr lang="en-US" sz="1920" dirty="0"/>
              <a:t> = </a:t>
            </a:r>
            <a:r>
              <a:rPr lang="en-US" sz="1920" b="1" dirty="0" err="1"/>
              <a:t>M</a:t>
            </a:r>
            <a:r>
              <a:rPr lang="en-US" sz="1920" i="1" baseline="30000" dirty="0" err="1"/>
              <a:t>r</a:t>
            </a:r>
            <a:r>
              <a:rPr lang="en-US" sz="1920" b="1" dirty="0" err="1"/>
              <a:t>q</a:t>
            </a:r>
            <a:r>
              <a:rPr lang="en-US" sz="1920" i="1" baseline="30000" dirty="0" err="1"/>
              <a:t>r</a:t>
            </a:r>
            <a:r>
              <a:rPr lang="en-US" sz="1920" dirty="0"/>
              <a:t>+</a:t>
            </a:r>
            <a:r>
              <a:rPr lang="el-GR" sz="1920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1920" baseline="-25000" dirty="0"/>
              <a:t>,</a:t>
            </a:r>
            <a:r>
              <a:rPr lang="en-US" sz="1920" b="1" baseline="-25000" dirty="0" err="1"/>
              <a:t>q</a:t>
            </a:r>
            <a:r>
              <a:rPr lang="en-US" sz="1920" i="1" baseline="30000" dirty="0" err="1"/>
              <a:t>T</a:t>
            </a:r>
            <a:r>
              <a:rPr lang="en-US" sz="1920" i="1" baseline="30000" dirty="0"/>
              <a:t> </a:t>
            </a:r>
            <a:r>
              <a:rPr lang="el-GR" sz="1920" b="1" dirty="0"/>
              <a:t>λ</a:t>
            </a:r>
            <a:r>
              <a:rPr lang="en-US" sz="1920" i="1" baseline="30000" dirty="0"/>
              <a:t>r</a:t>
            </a:r>
            <a:r>
              <a:rPr lang="en-US" sz="1920" dirty="0"/>
              <a:t>-</a:t>
            </a:r>
            <a:r>
              <a:rPr lang="en-US" sz="1920" b="1" dirty="0" err="1"/>
              <a:t>f</a:t>
            </a:r>
            <a:r>
              <a:rPr lang="en-US" sz="1920" i="1" baseline="30000" dirty="0" err="1"/>
              <a:t>re</a:t>
            </a:r>
            <a:r>
              <a:rPr lang="en-US" sz="1920" dirty="0"/>
              <a:t>-</a:t>
            </a:r>
            <a:r>
              <a:rPr lang="en-US" sz="1920" b="1" dirty="0"/>
              <a:t>f</a:t>
            </a:r>
            <a:r>
              <a:rPr lang="en-US" sz="1920" i="1" baseline="30000" dirty="0"/>
              <a:t>ro</a:t>
            </a:r>
            <a:endParaRPr lang="en-US" sz="1920" b="1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Elbow Connector 5"/>
          <p:cNvCxnSpPr>
            <a:cxnSpLocks/>
            <a:endCxn id="5" idx="0"/>
          </p:cNvCxnSpPr>
          <p:nvPr/>
        </p:nvCxnSpPr>
        <p:spPr>
          <a:xfrm rot="5400000">
            <a:off x="5706707" y="3651178"/>
            <a:ext cx="377215" cy="879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597772" y="5211864"/>
            <a:ext cx="6586289" cy="499506"/>
          </a:xfrm>
          <a:prstGeom prst="roundRect">
            <a:avLst/>
          </a:prstGeom>
          <a:solidFill>
            <a:srgbClr val="40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b="1" dirty="0"/>
              <a:t>r</a:t>
            </a:r>
            <a:r>
              <a:rPr lang="el-GR" sz="1920" i="1" baseline="30000" dirty="0"/>
              <a:t>φ</a:t>
            </a:r>
            <a:r>
              <a:rPr lang="en-US" sz="1920" dirty="0"/>
              <a:t> = </a:t>
            </a:r>
            <a:r>
              <a:rPr lang="el-GR" sz="1920" b="1" dirty="0">
                <a:latin typeface="Times New Roman" pitchFamily="18" charset="0"/>
                <a:cs typeface="Times New Roman" pitchFamily="18" charset="0"/>
              </a:rPr>
              <a:t>φ</a:t>
            </a:r>
            <a:endParaRPr lang="en-US" sz="192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97772" y="4528023"/>
            <a:ext cx="6586289" cy="499506"/>
          </a:xfrm>
          <a:prstGeom prst="roundRect">
            <a:avLst/>
          </a:prstGeom>
          <a:solidFill>
            <a:srgbClr val="40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b="1" dirty="0" err="1"/>
              <a:t>r</a:t>
            </a:r>
            <a:r>
              <a:rPr lang="en-US" sz="1920" i="1" baseline="30000" dirty="0" err="1"/>
              <a:t>f</a:t>
            </a:r>
            <a:r>
              <a:rPr lang="en-US" sz="1920" dirty="0"/>
              <a:t> = </a:t>
            </a:r>
            <a:r>
              <a:rPr lang="en-US" sz="1920" b="1" dirty="0" err="1"/>
              <a:t>M</a:t>
            </a:r>
            <a:r>
              <a:rPr lang="en-US" sz="1920" i="1" baseline="30000" dirty="0" err="1"/>
              <a:t>f</a:t>
            </a:r>
            <a:r>
              <a:rPr lang="en-US" sz="1920" b="1" dirty="0" err="1"/>
              <a:t>q</a:t>
            </a:r>
            <a:r>
              <a:rPr lang="en-US" sz="1920" i="1" baseline="30000" dirty="0" err="1"/>
              <a:t>f</a:t>
            </a:r>
            <a:r>
              <a:rPr lang="en-US" sz="1920" dirty="0"/>
              <a:t>+</a:t>
            </a:r>
            <a:r>
              <a:rPr lang="el-GR" sz="1920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1920" baseline="-25000" dirty="0"/>
              <a:t>,</a:t>
            </a:r>
            <a:r>
              <a:rPr lang="en-US" sz="1920" b="1" baseline="-25000" dirty="0" err="1"/>
              <a:t>q</a:t>
            </a:r>
            <a:r>
              <a:rPr lang="en-US" sz="1920" i="1" baseline="30000" dirty="0" err="1"/>
              <a:t>T</a:t>
            </a:r>
            <a:r>
              <a:rPr lang="en-US" sz="1920" i="1" baseline="30000" dirty="0"/>
              <a:t> </a:t>
            </a:r>
            <a:r>
              <a:rPr lang="el-GR" sz="1920" b="1" dirty="0"/>
              <a:t>λ</a:t>
            </a:r>
            <a:r>
              <a:rPr lang="en-US" sz="1920" i="1" baseline="30000" dirty="0"/>
              <a:t>f</a:t>
            </a:r>
            <a:r>
              <a:rPr lang="en-US" sz="1920" dirty="0"/>
              <a:t>-</a:t>
            </a:r>
            <a:r>
              <a:rPr lang="en-US" sz="1920" b="1" dirty="0" err="1"/>
              <a:t>f</a:t>
            </a:r>
            <a:r>
              <a:rPr lang="en-US" sz="1920" i="1" baseline="30000" dirty="0" err="1"/>
              <a:t>fe</a:t>
            </a:r>
            <a:r>
              <a:rPr lang="en-US" sz="1920" dirty="0"/>
              <a:t>-</a:t>
            </a:r>
            <a:r>
              <a:rPr lang="en-US" sz="1920" b="1" dirty="0" err="1"/>
              <a:t>f</a:t>
            </a:r>
            <a:r>
              <a:rPr lang="en-US" sz="1920" i="1" baseline="30000" dirty="0" err="1"/>
              <a:t>fo</a:t>
            </a:r>
            <a:endParaRPr lang="en-US" sz="192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97772" y="2727524"/>
            <a:ext cx="6586289" cy="809028"/>
          </a:xfrm>
          <a:prstGeom prst="roundRect">
            <a:avLst/>
          </a:prstGeom>
          <a:solidFill>
            <a:srgbClr val="40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dirty="0"/>
              <a:t>Evaluate all elastic and external forces: </a:t>
            </a:r>
          </a:p>
          <a:p>
            <a:pPr algn="ctr"/>
            <a:r>
              <a:rPr lang="en-US" sz="1920" dirty="0"/>
              <a:t>gravity, contact, springs, finite element, user-defined, …</a:t>
            </a:r>
          </a:p>
        </p:txBody>
      </p:sp>
      <p:cxnSp>
        <p:nvCxnSpPr>
          <p:cNvPr id="24" name="Elbow Connector 23"/>
          <p:cNvCxnSpPr>
            <a:cxnSpLocks/>
            <a:stCxn id="5" idx="2"/>
            <a:endCxn id="10" idx="0"/>
          </p:cNvCxnSpPr>
          <p:nvPr/>
        </p:nvCxnSpPr>
        <p:spPr>
          <a:xfrm rot="5400000">
            <a:off x="5798750" y="4435856"/>
            <a:ext cx="18433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cxnSpLocks/>
            <a:stCxn id="10" idx="2"/>
            <a:endCxn id="9" idx="0"/>
          </p:cNvCxnSpPr>
          <p:nvPr/>
        </p:nvCxnSpPr>
        <p:spPr>
          <a:xfrm rot="5400000">
            <a:off x="5798750" y="5119696"/>
            <a:ext cx="18433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597772" y="5895705"/>
            <a:ext cx="6586289" cy="499506"/>
          </a:xfrm>
          <a:prstGeom prst="roundRect">
            <a:avLst/>
          </a:prstGeom>
          <a:solidFill>
            <a:srgbClr val="40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0" dirty="0"/>
              <a:t>Combine all parts of </a:t>
            </a:r>
            <a:r>
              <a:rPr lang="en-US" sz="1920" b="1" dirty="0"/>
              <a:t>r</a:t>
            </a:r>
            <a:endParaRPr lang="en-US" sz="192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Elbow Connector 30"/>
          <p:cNvCxnSpPr>
            <a:cxnSpLocks/>
            <a:stCxn id="9" idx="2"/>
            <a:endCxn id="30" idx="0"/>
          </p:cNvCxnSpPr>
          <p:nvPr/>
        </p:nvCxnSpPr>
        <p:spPr>
          <a:xfrm rot="5400000">
            <a:off x="5798750" y="5803537"/>
            <a:ext cx="18433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12" idx="0"/>
          </p:cNvCxnSpPr>
          <p:nvPr/>
        </p:nvCxnSpPr>
        <p:spPr>
          <a:xfrm rot="5400000">
            <a:off x="5699547" y="2534850"/>
            <a:ext cx="384044" cy="130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cxnSpLocks/>
            <a:stCxn id="30" idx="2"/>
          </p:cNvCxnSpPr>
          <p:nvPr/>
        </p:nvCxnSpPr>
        <p:spPr>
          <a:xfrm rot="16200000" flipH="1">
            <a:off x="5824766" y="6461362"/>
            <a:ext cx="141442" cy="914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546350"/>
            <a:ext cx="10398125" cy="1547813"/>
          </a:xfrm>
        </p:spPr>
        <p:txBody>
          <a:bodyPr>
            <a:normAutofit/>
          </a:bodyPr>
          <a:lstStyle/>
          <a:p>
            <a:pPr algn="ctr"/>
            <a:r>
              <a:rPr lang="en-US" sz="5760" dirty="0"/>
              <a:t>Thank You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1st ord dq solutoins.png"/>
          <p:cNvPicPr>
            <a:picLocks noChangeAspect="1"/>
          </p:cNvPicPr>
          <p:nvPr/>
        </p:nvPicPr>
        <p:blipFill>
          <a:blip r:embed="rId2"/>
          <a:srcRect l="8448" t="8597" r="8687" b="9134"/>
          <a:stretch>
            <a:fillRect/>
          </a:stretch>
        </p:blipFill>
        <p:spPr>
          <a:xfrm>
            <a:off x="7176904" y="2153616"/>
            <a:ext cx="4179570" cy="41495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a 1</a:t>
            </a:r>
            <a:r>
              <a:rPr lang="en-US" baseline="30000" dirty="0"/>
              <a:t>st</a:t>
            </a:r>
            <a:r>
              <a:rPr lang="en-US" dirty="0"/>
              <a:t> order 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1" y="1146630"/>
            <a:ext cx="6061596" cy="5030332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 DE example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Solutions:</a:t>
            </a:r>
          </a:p>
          <a:p>
            <a:pPr lvl="2"/>
            <a:r>
              <a:rPr lang="en-US" dirty="0"/>
              <a:t>There are infinitely many solutions.</a:t>
            </a:r>
          </a:p>
          <a:p>
            <a:pPr lvl="2"/>
            <a:r>
              <a:rPr lang="en-US" dirty="0"/>
              <a:t>For a given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/>
              <a:t>, every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/>
              <a:t> produces a different 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88073" y="1474651"/>
            <a:ext cx="3692036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/>
              <a:t>Some example solutions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02432" y="5947694"/>
            <a:ext cx="3760966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/>
              <a:t>Points with same </a:t>
            </a:r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 = −1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5088796" y="3553879"/>
            <a:ext cx="3488368" cy="131018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5649718" y="4065670"/>
            <a:ext cx="2644938" cy="109728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181984" y="4630685"/>
            <a:ext cx="1768751" cy="84343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6640546" y="5162947"/>
            <a:ext cx="949884" cy="72879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</p:cNvCxnSpPr>
          <p:nvPr/>
        </p:nvCxnSpPr>
        <p:spPr>
          <a:xfrm flipH="1" flipV="1">
            <a:off x="7455317" y="5936777"/>
            <a:ext cx="308081" cy="2702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1730" name="Object 2"/>
          <p:cNvGraphicFramePr>
            <a:graphicFrameLocks noChangeAspect="1"/>
          </p:cNvGraphicFramePr>
          <p:nvPr/>
        </p:nvGraphicFramePr>
        <p:xfrm>
          <a:off x="1688542" y="1553998"/>
          <a:ext cx="280987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120" imgH="368280" progId="Equation.DSMT4">
                  <p:embed/>
                </p:oleObj>
              </mc:Choice>
              <mc:Fallback>
                <p:oleObj name="Equation" r:id="rId3" imgW="1041120" imgH="368280" progId="Equation.DSMT4">
                  <p:embed/>
                  <p:pic>
                    <p:nvPicPr>
                      <p:cNvPr id="2017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542" y="1553998"/>
                        <a:ext cx="2809874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166746" y="6280700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76652" y="3847304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a 1</a:t>
            </a:r>
            <a:r>
              <a:rPr lang="en-US" baseline="30000" dirty="0"/>
              <a:t>st</a:t>
            </a:r>
            <a:r>
              <a:rPr lang="en-US" dirty="0"/>
              <a:t> order 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 DE example solutions: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Solution: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/>
              <a:t> is a function.</a:t>
            </a:r>
          </a:p>
          <a:p>
            <a:pPr lvl="2"/>
            <a:r>
              <a:rPr lang="en-US" dirty="0"/>
              <a:t>It has 1 value at any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7" name="Picture 16" descr="1st ord dq solutoins.png"/>
          <p:cNvPicPr>
            <a:picLocks noChangeAspect="1"/>
          </p:cNvPicPr>
          <p:nvPr/>
        </p:nvPicPr>
        <p:blipFill>
          <a:blip r:embed="rId2"/>
          <a:srcRect l="8448" t="8597" r="8687" b="9134"/>
          <a:stretch>
            <a:fillRect/>
          </a:stretch>
        </p:blipFill>
        <p:spPr>
          <a:xfrm>
            <a:off x="7135961" y="2112673"/>
            <a:ext cx="4179570" cy="41495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48373" y="1539468"/>
            <a:ext cx="3060453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/>
              <a:t>5 example solutions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63717" y="5841242"/>
            <a:ext cx="4191212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/>
              <a:t>Solution containing (-1,-0.5)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6640546" y="5162947"/>
            <a:ext cx="949884" cy="72879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2754" name="Object 2"/>
          <p:cNvGraphicFramePr>
            <a:graphicFrameLocks noChangeAspect="1"/>
          </p:cNvGraphicFramePr>
          <p:nvPr/>
        </p:nvGraphicFramePr>
        <p:xfrm>
          <a:off x="1704777" y="1570602"/>
          <a:ext cx="2809876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120" imgH="368280" progId="Equation.DSMT4">
                  <p:embed/>
                </p:oleObj>
              </mc:Choice>
              <mc:Fallback>
                <p:oleObj name="Equation" r:id="rId3" imgW="1041120" imgH="368280" progId="Equation.DSMT4">
                  <p:embed/>
                  <p:pic>
                    <p:nvPicPr>
                      <p:cNvPr id="2027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777" y="1570602"/>
                        <a:ext cx="2809876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2</a:t>
            </a:r>
            <a:r>
              <a:rPr lang="en-US" baseline="30000" dirty="0"/>
              <a:t>nd</a:t>
            </a:r>
            <a:r>
              <a:rPr lang="en-US" dirty="0"/>
              <a:t> order DE relates a function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/>
              <a:t> and its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derivatives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ʹ</a:t>
            </a:r>
            <a:r>
              <a:rPr lang="en-US" dirty="0"/>
              <a:t>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ʺ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976007"/>
              </p:ext>
            </p:extLst>
          </p:nvPr>
        </p:nvGraphicFramePr>
        <p:xfrm>
          <a:off x="845870" y="2237607"/>
          <a:ext cx="1950720" cy="54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600" imgH="203040" progId="Equation.DSMT4">
                  <p:embed/>
                </p:oleObj>
              </mc:Choice>
              <mc:Fallback>
                <p:oleObj name="Equation" r:id="rId2" imgW="723600" imgH="20304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70" y="2237607"/>
                        <a:ext cx="1950720" cy="546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1" name="Object 3"/>
          <p:cNvGraphicFramePr>
            <a:graphicFrameLocks noChangeAspect="1"/>
          </p:cNvGraphicFramePr>
          <p:nvPr/>
        </p:nvGraphicFramePr>
        <p:xfrm>
          <a:off x="1768837" y="5581111"/>
          <a:ext cx="1323974" cy="1055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000" imgH="393480" progId="Equation.DSMT4">
                  <p:embed/>
                </p:oleObj>
              </mc:Choice>
              <mc:Fallback>
                <p:oleObj name="Equation" r:id="rId4" imgW="495000" imgH="393480" progId="Equation.DSMT4">
                  <p:embed/>
                  <p:pic>
                    <p:nvPicPr>
                      <p:cNvPr id="1812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837" y="5581111"/>
                        <a:ext cx="1323974" cy="10553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101825"/>
              </p:ext>
            </p:extLst>
          </p:nvPr>
        </p:nvGraphicFramePr>
        <p:xfrm>
          <a:off x="4246010" y="2054927"/>
          <a:ext cx="1230630" cy="88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330120" progId="Equation.DSMT4">
                  <p:embed/>
                </p:oleObj>
              </mc:Choice>
              <mc:Fallback>
                <p:oleObj name="Equation" r:id="rId6" imgW="457200" imgH="330120" progId="Equation.DSMT4">
                  <p:embed/>
                  <p:pic>
                    <p:nvPicPr>
                      <p:cNvPr id="183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010" y="2054927"/>
                        <a:ext cx="1230630" cy="8877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237138"/>
              </p:ext>
            </p:extLst>
          </p:nvPr>
        </p:nvGraphicFramePr>
        <p:xfrm>
          <a:off x="876320" y="3862203"/>
          <a:ext cx="2225040" cy="54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25480" imgH="203040" progId="Equation.DSMT4">
                  <p:embed/>
                </p:oleObj>
              </mc:Choice>
              <mc:Fallback>
                <p:oleObj name="Equation" r:id="rId8" imgW="825480" imgH="203040" progId="Equation.DSMT4">
                  <p:embed/>
                  <p:pic>
                    <p:nvPicPr>
                      <p:cNvPr id="1833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0" y="3862203"/>
                        <a:ext cx="2225040" cy="546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Newton-Euler Equations as 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Newton-Euler equations are 2</a:t>
            </a:r>
            <a:r>
              <a:rPr lang="en-US" baseline="30000" dirty="0"/>
              <a:t>nd</a:t>
            </a:r>
            <a:r>
              <a:rPr lang="en-US" dirty="0"/>
              <a:t> order DEs: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independent variable is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/>
              <a:t> and the unknown vector of functions 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solution is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197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241935"/>
              </p:ext>
            </p:extLst>
          </p:nvPr>
        </p:nvGraphicFramePr>
        <p:xfrm>
          <a:off x="666601" y="4130876"/>
          <a:ext cx="3522344" cy="54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880" imgH="203040" progId="Equation.DSMT4">
                  <p:embed/>
                </p:oleObj>
              </mc:Choice>
              <mc:Fallback>
                <p:oleObj name="Equation" r:id="rId2" imgW="1307880" imgH="203040" progId="Equation.DSMT4">
                  <p:embed/>
                  <p:pic>
                    <p:nvPicPr>
                      <p:cNvPr id="1976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601" y="4130876"/>
                        <a:ext cx="3522344" cy="546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486253"/>
              </p:ext>
            </p:extLst>
          </p:nvPr>
        </p:nvGraphicFramePr>
        <p:xfrm>
          <a:off x="3880122" y="5341005"/>
          <a:ext cx="1120140" cy="1055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040" imgH="393480" progId="Equation.DSMT4">
                  <p:embed/>
                </p:oleObj>
              </mc:Choice>
              <mc:Fallback>
                <p:oleObj name="Equation" r:id="rId4" imgW="419040" imgH="393480" progId="Equation.DSMT4">
                  <p:embed/>
                  <p:pic>
                    <p:nvPicPr>
                      <p:cNvPr id="1976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0122" y="5341005"/>
                        <a:ext cx="1120140" cy="10553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701577"/>
              </p:ext>
            </p:extLst>
          </p:nvPr>
        </p:nvGraphicFramePr>
        <p:xfrm>
          <a:off x="762591" y="1846325"/>
          <a:ext cx="1304924" cy="565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80" imgH="164880" progId="Equation.DSMT4">
                  <p:embed/>
                </p:oleObj>
              </mc:Choice>
              <mc:Fallback>
                <p:oleObj name="Equation" r:id="rId6" imgW="380880" imgH="164880" progId="Equation.DSMT4">
                  <p:embed/>
                  <p:pic>
                    <p:nvPicPr>
                      <p:cNvPr id="1976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591" y="1846325"/>
                        <a:ext cx="1304924" cy="5657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MBD Equations of Motion are Special 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Usually, “The MBD equations of motion” means the equations of acceleration. For MBD, these are: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the equations used to solve the DEs can be different.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This will be shown in much more detail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188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775927"/>
              </p:ext>
            </p:extLst>
          </p:nvPr>
        </p:nvGraphicFramePr>
        <p:xfrm>
          <a:off x="1292753" y="1931852"/>
          <a:ext cx="3305176" cy="1348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393480" progId="Equation.DSMT4">
                  <p:embed/>
                </p:oleObj>
              </mc:Choice>
              <mc:Fallback>
                <p:oleObj name="Equation" r:id="rId2" imgW="965160" imgH="393480" progId="Equation.DSMT4">
                  <p:embed/>
                  <p:pic>
                    <p:nvPicPr>
                      <p:cNvPr id="1884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753" y="1931852"/>
                        <a:ext cx="3305176" cy="13487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977998"/>
              </p:ext>
            </p:extLst>
          </p:nvPr>
        </p:nvGraphicFramePr>
        <p:xfrm>
          <a:off x="1292755" y="3967924"/>
          <a:ext cx="3305174" cy="1306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160" imgH="380880" progId="Equation.DSMT4">
                  <p:embed/>
                </p:oleObj>
              </mc:Choice>
              <mc:Fallback>
                <p:oleObj name="Equation" r:id="rId4" imgW="965160" imgH="380880" progId="Equation.DSMT4">
                  <p:embed/>
                  <p:pic>
                    <p:nvPicPr>
                      <p:cNvPr id="189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755" y="3967924"/>
                        <a:ext cx="3305174" cy="13068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0800000" flipV="1">
            <a:off x="2475986" y="4948231"/>
            <a:ext cx="2391089" cy="818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5263" y="4710761"/>
            <a:ext cx="3563796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/>
              <a:t>Not the derivative of </a:t>
            </a:r>
            <a:r>
              <a:rPr lang="el-GR" sz="2770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770" dirty="0"/>
              <a:t>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226070" y="2945793"/>
            <a:ext cx="2391089" cy="818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31800" y="2708324"/>
            <a:ext cx="1527982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/>
              <a:t>This is </a:t>
            </a:r>
            <a:r>
              <a:rPr lang="el-GR" sz="2770" b="1" dirty="0">
                <a:latin typeface="Times New Roman" pitchFamily="18" charset="0"/>
                <a:cs typeface="Times New Roman" pitchFamily="18" charset="0"/>
              </a:rPr>
              <a:t>φ̈</a:t>
            </a:r>
            <a:r>
              <a:rPr lang="en-US" sz="2770" dirty="0"/>
              <a:t>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a 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“solving the DE” means finding the functions</a:t>
            </a:r>
          </a:p>
          <a:p>
            <a:pPr lvl="1"/>
            <a:r>
              <a:rPr lang="en-US" i="1" dirty="0">
                <a:latin typeface="Times New Roman" pitchFamily="18" charset="0"/>
                <a:cs typeface="Times New Roman" pitchFamily="18" charset="0"/>
              </a:rPr>
              <a:t>y = 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  <a:p>
            <a:pPr lvl="1"/>
            <a:r>
              <a:rPr lang="en-US" i="1" dirty="0">
                <a:latin typeface="Times New Roman" pitchFamily="18" charset="0"/>
                <a:cs typeface="Times New Roman" pitchFamily="18" charset="0"/>
              </a:rPr>
              <a:t>yʹ = aʹ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/>
              <a:t>over some interval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 Analytical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DEs have no analytical solution.</a:t>
            </a:r>
          </a:p>
          <a:p>
            <a:pPr lvl="1"/>
            <a:r>
              <a:rPr lang="en-US" dirty="0"/>
              <a:t>No expression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aʹ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is known to exists.</a:t>
            </a:r>
          </a:p>
          <a:p>
            <a:pPr lvl="1"/>
            <a:r>
              <a:rPr lang="en-US" dirty="0"/>
              <a:t>The DEs for MBD have no analytical 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Numerical Methods to Solve 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Numerical methods are used to find approximate DE solutions.</a:t>
            </a:r>
          </a:p>
          <a:p>
            <a:pPr lvl="1"/>
            <a:r>
              <a:rPr lang="en-US" dirty="0"/>
              <a:t>“Solving the DE numerically” means finding approximate points in the solution: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yʹ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for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en-US" dirty="0"/>
              <a:t> to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end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85798" y="3651560"/>
            <a:ext cx="6608778" cy="2904233"/>
            <a:chOff x="1646831" y="2886502"/>
            <a:chExt cx="5507315" cy="2420194"/>
          </a:xfrm>
        </p:grpSpPr>
        <p:pic>
          <p:nvPicPr>
            <p:cNvPr id="6" name="Picture 5" descr="x-y lin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8608" y="3187501"/>
              <a:ext cx="4558293" cy="17556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217762" y="4874526"/>
              <a:ext cx="383652" cy="432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7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770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50192" y="4874526"/>
              <a:ext cx="383652" cy="432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7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77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62151" y="4874526"/>
              <a:ext cx="383652" cy="432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7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77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1088" y="4874526"/>
              <a:ext cx="383652" cy="432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7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77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34586" y="4874526"/>
              <a:ext cx="383652" cy="432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7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770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69207" y="4672084"/>
              <a:ext cx="284800" cy="432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70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sz="277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63254" y="2886502"/>
              <a:ext cx="284800" cy="432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70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77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6831" y="4105702"/>
              <a:ext cx="958062" cy="432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7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77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770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sz="2770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2770" i="1" dirty="0">
                  <a:latin typeface="Times New Roman" pitchFamily="18" charset="0"/>
                  <a:cs typeface="Times New Roman" pitchFamily="18" charset="0"/>
                </a:rPr>
                <a:t> y</a:t>
              </a:r>
              <a:r>
                <a:rPr lang="en-US" sz="2770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sz="2770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77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48001" y="4346812"/>
              <a:ext cx="958062" cy="432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7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77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77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770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2770" i="1" dirty="0">
                  <a:latin typeface="Times New Roman" pitchFamily="18" charset="0"/>
                  <a:cs typeface="Times New Roman" pitchFamily="18" charset="0"/>
                </a:rPr>
                <a:t> y</a:t>
              </a:r>
              <a:r>
                <a:rPr lang="en-US" sz="277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770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77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84980" y="3234520"/>
              <a:ext cx="958062" cy="432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7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77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77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770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2770" i="1" dirty="0">
                  <a:latin typeface="Times New Roman" pitchFamily="18" charset="0"/>
                  <a:cs typeface="Times New Roman" pitchFamily="18" charset="0"/>
                </a:rPr>
                <a:t> y</a:t>
              </a:r>
              <a:r>
                <a:rPr lang="en-US" sz="277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770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77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90114" y="4355911"/>
              <a:ext cx="958062" cy="432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7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77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77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770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2770" i="1" dirty="0">
                  <a:latin typeface="Times New Roman" pitchFamily="18" charset="0"/>
                  <a:cs typeface="Times New Roman" pitchFamily="18" charset="0"/>
                </a:rPr>
                <a:t> y</a:t>
              </a:r>
              <a:r>
                <a:rPr lang="en-US" sz="277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770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77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96084" y="3680347"/>
              <a:ext cx="958062" cy="432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7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77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770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sz="2770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2770" i="1" dirty="0">
                  <a:latin typeface="Times New Roman" pitchFamily="18" charset="0"/>
                  <a:cs typeface="Times New Roman" pitchFamily="18" charset="0"/>
                </a:rPr>
                <a:t> y</a:t>
              </a:r>
              <a:r>
                <a:rPr lang="en-US" sz="2770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sz="2770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77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Euler’s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basic numerical method for solving a DE:</a:t>
            </a:r>
          </a:p>
          <a:p>
            <a:pPr lvl="1"/>
            <a:r>
              <a:rPr lang="en-US" dirty="0"/>
              <a:t>Euler’s method</a:t>
            </a:r>
          </a:p>
          <a:p>
            <a:pPr lvl="2"/>
            <a:r>
              <a:rPr lang="en-US" dirty="0"/>
              <a:t>Approximate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as a series of points.</a:t>
            </a:r>
          </a:p>
          <a:p>
            <a:pPr lvl="3"/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  <a:p>
            <a:pPr lvl="2"/>
            <a:r>
              <a:rPr lang="en-US" dirty="0"/>
              <a:t>Each point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/>
              <a:t> is calculated from the previous point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at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using the slope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dirty="0"/>
              <a:t> calculated at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 descr="x-y 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308" y="4037907"/>
            <a:ext cx="5469952" cy="21067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87292" y="6062336"/>
            <a:ext cx="460382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6208" y="6062336"/>
            <a:ext cx="460382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0559" y="6062336"/>
            <a:ext cx="460382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59283" y="6062336"/>
            <a:ext cx="460382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67481" y="6062336"/>
            <a:ext cx="460382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29026" y="5819406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77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1882" y="3676708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77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2175" y="5139748"/>
            <a:ext cx="1149674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77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91768" y="5412702"/>
            <a:ext cx="1149674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77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7954" y="4094329"/>
            <a:ext cx="1149674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77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14114" y="5439998"/>
            <a:ext cx="1149674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77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61278" y="4629322"/>
            <a:ext cx="1149674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77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Introduce the mathematics of Multibody Dynamics</a:t>
            </a:r>
          </a:p>
          <a:p>
            <a:endParaRPr lang="en-US" dirty="0"/>
          </a:p>
          <a:p>
            <a:r>
              <a:rPr lang="en-US" dirty="0"/>
              <a:t>3 Parts:</a:t>
            </a:r>
          </a:p>
          <a:p>
            <a:pPr lvl="1"/>
            <a:r>
              <a:rPr lang="en-US" dirty="0"/>
              <a:t>MBD Equations of Motion</a:t>
            </a:r>
          </a:p>
          <a:p>
            <a:pPr lvl="1"/>
            <a:r>
              <a:rPr lang="en-US" dirty="0"/>
              <a:t>Solving the Equation of Motion</a:t>
            </a:r>
          </a:p>
          <a:p>
            <a:pPr lvl="1"/>
            <a:r>
              <a:rPr lang="en-US" dirty="0"/>
              <a:t>Special Features</a:t>
            </a:r>
          </a:p>
          <a:p>
            <a:pPr lvl="2"/>
            <a:r>
              <a:rPr lang="en-US" dirty="0"/>
              <a:t>Contact</a:t>
            </a:r>
          </a:p>
          <a:p>
            <a:pPr lvl="2"/>
            <a:r>
              <a:rPr lang="en-US" dirty="0"/>
              <a:t>Flexible bodies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x-y slope at poi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622" y="2395834"/>
            <a:ext cx="4668806" cy="3598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Euler’s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1" y="1146630"/>
            <a:ext cx="6869372" cy="5030332"/>
          </a:xfrm>
        </p:spPr>
        <p:txBody>
          <a:bodyPr/>
          <a:lstStyle/>
          <a:p>
            <a:r>
              <a:rPr lang="en-US" dirty="0"/>
              <a:t>Given a known point in the solution: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  <a:p>
            <a:r>
              <a:rPr lang="en-US" dirty="0"/>
              <a:t>then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dirty="0"/>
              <a:t> at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can be computed directly from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2068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345973"/>
              </p:ext>
            </p:extLst>
          </p:nvPr>
        </p:nvGraphicFramePr>
        <p:xfrm>
          <a:off x="7231323" y="4513969"/>
          <a:ext cx="956310" cy="54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5320" imgH="203040" progId="Equation.DSMT4">
                  <p:embed/>
                </p:oleObj>
              </mc:Choice>
              <mc:Fallback>
                <p:oleObj name="Equation" r:id="rId3" imgW="355320" imgH="203040" progId="Equation.DSMT4">
                  <p:embed/>
                  <p:pic>
                    <p:nvPicPr>
                      <p:cNvPr id="2068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323" y="4513969"/>
                        <a:ext cx="956310" cy="546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1" name="Object 3"/>
          <p:cNvGraphicFramePr>
            <a:graphicFrameLocks noChangeAspect="1"/>
          </p:cNvGraphicFramePr>
          <p:nvPr/>
        </p:nvGraphicFramePr>
        <p:xfrm>
          <a:off x="8007994" y="5885200"/>
          <a:ext cx="340996" cy="47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177480" progId="Equation.DSMT4">
                  <p:embed/>
                </p:oleObj>
              </mc:Choice>
              <mc:Fallback>
                <p:oleObj name="Equation" r:id="rId5" imgW="126720" imgH="177480" progId="Equation.DSMT4">
                  <p:embed/>
                  <p:pic>
                    <p:nvPicPr>
                      <p:cNvPr id="2068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7994" y="5885200"/>
                        <a:ext cx="340996" cy="478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558946"/>
              </p:ext>
            </p:extLst>
          </p:nvPr>
        </p:nvGraphicFramePr>
        <p:xfrm>
          <a:off x="9490310" y="5863677"/>
          <a:ext cx="510540" cy="47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0440" imgH="177480" progId="Equation.DSMT4">
                  <p:embed/>
                </p:oleObj>
              </mc:Choice>
              <mc:Fallback>
                <p:oleObj name="Equation" r:id="rId7" imgW="190440" imgH="177480" progId="Equation.DSMT4">
                  <p:embed/>
                  <p:pic>
                    <p:nvPicPr>
                      <p:cNvPr id="2068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0310" y="5863677"/>
                        <a:ext cx="510540" cy="4781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75498"/>
              </p:ext>
            </p:extLst>
          </p:nvPr>
        </p:nvGraphicFramePr>
        <p:xfrm>
          <a:off x="8462266" y="4288555"/>
          <a:ext cx="375284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9680" imgH="177480" progId="Equation.DSMT4">
                  <p:embed/>
                </p:oleObj>
              </mc:Choice>
              <mc:Fallback>
                <p:oleObj name="Equation" r:id="rId9" imgW="139680" imgH="177480" progId="Equation.DSMT4">
                  <p:embed/>
                  <p:pic>
                    <p:nvPicPr>
                      <p:cNvPr id="2068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2266" y="4288555"/>
                        <a:ext cx="375284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693708"/>
              </p:ext>
            </p:extLst>
          </p:nvPr>
        </p:nvGraphicFramePr>
        <p:xfrm>
          <a:off x="939180" y="4018669"/>
          <a:ext cx="2973706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04840" imgH="368280" progId="Equation.DSMT4">
                  <p:embed/>
                </p:oleObj>
              </mc:Choice>
              <mc:Fallback>
                <p:oleObj name="Equation" r:id="rId11" imgW="1104840" imgH="368280" progId="Equation.DSMT4">
                  <p:embed/>
                  <p:pic>
                    <p:nvPicPr>
                      <p:cNvPr id="2068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180" y="4018669"/>
                        <a:ext cx="2973706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126567" y="5581934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77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2703" y="2055353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77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x-y line Euler gu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648" y="2636748"/>
            <a:ext cx="4566763" cy="3557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Euler’s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dirty="0"/>
              <a:t> is constant between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/>
              <a:t>.</a:t>
            </a:r>
          </a:p>
          <a:p>
            <a:r>
              <a:rPr lang="en-US" dirty="0"/>
              <a:t>Then step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48816" y="2538315"/>
          <a:ext cx="1842136" cy="47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177480" progId="Equation.DSMT4">
                  <p:embed/>
                </p:oleObj>
              </mc:Choice>
              <mc:Fallback>
                <p:oleObj name="Equation" r:id="rId3" imgW="685800" imgH="17748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816" y="2538315"/>
                        <a:ext cx="1842136" cy="478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79" name="Object 3"/>
          <p:cNvGraphicFramePr>
            <a:graphicFrameLocks noChangeAspect="1"/>
          </p:cNvGraphicFramePr>
          <p:nvPr/>
        </p:nvGraphicFramePr>
        <p:xfrm>
          <a:off x="7818035" y="6013773"/>
          <a:ext cx="340994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177480" progId="Equation.DSMT4">
                  <p:embed/>
                </p:oleObj>
              </mc:Choice>
              <mc:Fallback>
                <p:oleObj name="Equation" r:id="rId5" imgW="126720" imgH="177480" progId="Equation.DSMT4">
                  <p:embed/>
                  <p:pic>
                    <p:nvPicPr>
                      <p:cNvPr id="2037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8035" y="6013773"/>
                        <a:ext cx="340994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0" name="Object 4"/>
          <p:cNvGraphicFramePr>
            <a:graphicFrameLocks noChangeAspect="1"/>
          </p:cNvGraphicFramePr>
          <p:nvPr/>
        </p:nvGraphicFramePr>
        <p:xfrm>
          <a:off x="8918159" y="4026830"/>
          <a:ext cx="57912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5640" imgH="177480" progId="Equation.DSMT4">
                  <p:embed/>
                </p:oleObj>
              </mc:Choice>
              <mc:Fallback>
                <p:oleObj name="Equation" r:id="rId7" imgW="215640" imgH="177480" progId="Equation.DSMT4">
                  <p:embed/>
                  <p:pic>
                    <p:nvPicPr>
                      <p:cNvPr id="2037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8159" y="4026830"/>
                        <a:ext cx="57912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3" name="Object 7"/>
          <p:cNvGraphicFramePr>
            <a:graphicFrameLocks noChangeAspect="1"/>
          </p:cNvGraphicFramePr>
          <p:nvPr/>
        </p:nvGraphicFramePr>
        <p:xfrm>
          <a:off x="6272967" y="4669185"/>
          <a:ext cx="956310" cy="54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55320" imgH="203040" progId="Equation.DSMT4">
                  <p:embed/>
                </p:oleObj>
              </mc:Choice>
              <mc:Fallback>
                <p:oleObj name="Equation" r:id="rId9" imgW="355320" imgH="203040" progId="Equation.DSMT4">
                  <p:embed/>
                  <p:pic>
                    <p:nvPicPr>
                      <p:cNvPr id="2037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2967" y="4669185"/>
                        <a:ext cx="956310" cy="546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5" name="Object 9"/>
          <p:cNvGraphicFramePr>
            <a:graphicFrameLocks noChangeAspect="1"/>
          </p:cNvGraphicFramePr>
          <p:nvPr/>
        </p:nvGraphicFramePr>
        <p:xfrm>
          <a:off x="7399589" y="2916470"/>
          <a:ext cx="1295400" cy="54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82400" imgH="203040" progId="Equation.DSMT4">
                  <p:embed/>
                </p:oleObj>
              </mc:Choice>
              <mc:Fallback>
                <p:oleObj name="Equation" r:id="rId11" imgW="482400" imgH="203040" progId="Equation.DSMT4">
                  <p:embed/>
                  <p:pic>
                    <p:nvPicPr>
                      <p:cNvPr id="2037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9589" y="2916470"/>
                        <a:ext cx="1295400" cy="546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6" name="Object 10"/>
          <p:cNvGraphicFramePr>
            <a:graphicFrameLocks noChangeAspect="1"/>
          </p:cNvGraphicFramePr>
          <p:nvPr/>
        </p:nvGraphicFramePr>
        <p:xfrm>
          <a:off x="7057712" y="6073767"/>
          <a:ext cx="340996" cy="47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6720" imgH="177480" progId="Equation.DSMT4">
                  <p:embed/>
                </p:oleObj>
              </mc:Choice>
              <mc:Fallback>
                <p:oleObj name="Equation" r:id="rId13" imgW="126720" imgH="177480" progId="Equation.DSMT4">
                  <p:embed/>
                  <p:pic>
                    <p:nvPicPr>
                      <p:cNvPr id="2037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7712" y="6073767"/>
                        <a:ext cx="340996" cy="478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7" name="Object 11"/>
          <p:cNvGraphicFramePr>
            <a:graphicFrameLocks noChangeAspect="1"/>
          </p:cNvGraphicFramePr>
          <p:nvPr/>
        </p:nvGraphicFramePr>
        <p:xfrm>
          <a:off x="8647022" y="6059493"/>
          <a:ext cx="510540" cy="47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90440" imgH="177480" progId="Equation.DSMT4">
                  <p:embed/>
                </p:oleObj>
              </mc:Choice>
              <mc:Fallback>
                <p:oleObj name="Equation" r:id="rId15" imgW="190440" imgH="177480" progId="Equation.DSMT4">
                  <p:embed/>
                  <p:pic>
                    <p:nvPicPr>
                      <p:cNvPr id="2037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7022" y="6059493"/>
                        <a:ext cx="510540" cy="478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8" name="Object 12"/>
          <p:cNvGraphicFramePr>
            <a:graphicFrameLocks noChangeAspect="1"/>
          </p:cNvGraphicFramePr>
          <p:nvPr/>
        </p:nvGraphicFramePr>
        <p:xfrm>
          <a:off x="6759482" y="5385835"/>
          <a:ext cx="375284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9680" imgH="177480" progId="Equation.DSMT4">
                  <p:embed/>
                </p:oleObj>
              </mc:Choice>
              <mc:Fallback>
                <p:oleObj name="Equation" r:id="rId17" imgW="139680" imgH="177480" progId="Equation.DSMT4">
                  <p:embed/>
                  <p:pic>
                    <p:nvPicPr>
                      <p:cNvPr id="2037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9482" y="5385835"/>
                        <a:ext cx="375284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90" name="Object 14"/>
          <p:cNvGraphicFramePr>
            <a:graphicFrameLocks noChangeAspect="1"/>
          </p:cNvGraphicFramePr>
          <p:nvPr/>
        </p:nvGraphicFramePr>
        <p:xfrm>
          <a:off x="1826184" y="3214076"/>
          <a:ext cx="2973706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104840" imgH="368280" progId="Equation.DSMT4">
                  <p:embed/>
                </p:oleObj>
              </mc:Choice>
              <mc:Fallback>
                <p:oleObj name="Equation" r:id="rId19" imgW="1104840" imgH="368280" progId="Equation.DSMT4">
                  <p:embed/>
                  <p:pic>
                    <p:nvPicPr>
                      <p:cNvPr id="2037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184" y="3214076"/>
                        <a:ext cx="2973706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91" name="Object 15"/>
          <p:cNvGraphicFramePr>
            <a:graphicFrameLocks noChangeAspect="1"/>
          </p:cNvGraphicFramePr>
          <p:nvPr/>
        </p:nvGraphicFramePr>
        <p:xfrm>
          <a:off x="1847339" y="4598558"/>
          <a:ext cx="1529716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571320" imgH="177480" progId="Equation.DSMT4">
                  <p:embed/>
                </p:oleObj>
              </mc:Choice>
              <mc:Fallback>
                <p:oleObj name="Equation" r:id="rId21" imgW="571320" imgH="177480" progId="Equation.DSMT4">
                  <p:embed/>
                  <p:pic>
                    <p:nvPicPr>
                      <p:cNvPr id="2037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339" y="4598558"/>
                        <a:ext cx="1529716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201248" y="5737519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77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77384" y="2227315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77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x-y line Euler guess 2nd poi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164" y="2661313"/>
            <a:ext cx="7243452" cy="3442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Euler’s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approximate the step to the next point using the same algorithm from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204802" name="Object 2"/>
          <p:cNvGraphicFramePr>
            <a:graphicFrameLocks noChangeAspect="1"/>
          </p:cNvGraphicFramePr>
          <p:nvPr/>
        </p:nvGraphicFramePr>
        <p:xfrm>
          <a:off x="8193349" y="5899132"/>
          <a:ext cx="51054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40" imgH="177480" progId="Equation.DSMT4">
                  <p:embed/>
                </p:oleObj>
              </mc:Choice>
              <mc:Fallback>
                <p:oleObj name="Equation" r:id="rId3" imgW="190440" imgH="177480" progId="Equation.DSMT4">
                  <p:embed/>
                  <p:pic>
                    <p:nvPicPr>
                      <p:cNvPr id="2048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3349" y="5899132"/>
                        <a:ext cx="51054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3" name="Object 3"/>
          <p:cNvGraphicFramePr>
            <a:graphicFrameLocks noChangeAspect="1"/>
          </p:cNvGraphicFramePr>
          <p:nvPr/>
        </p:nvGraphicFramePr>
        <p:xfrm>
          <a:off x="10017626" y="3985146"/>
          <a:ext cx="922020" cy="47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2720" imgH="177480" progId="Equation.DSMT4">
                  <p:embed/>
                </p:oleObj>
              </mc:Choice>
              <mc:Fallback>
                <p:oleObj name="Equation" r:id="rId5" imgW="342720" imgH="177480" progId="Equation.DSMT4">
                  <p:embed/>
                  <p:pic>
                    <p:nvPicPr>
                      <p:cNvPr id="2048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626" y="3985146"/>
                        <a:ext cx="922020" cy="478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4" name="Object 4"/>
          <p:cNvGraphicFramePr>
            <a:graphicFrameLocks noChangeAspect="1"/>
          </p:cNvGraphicFramePr>
          <p:nvPr/>
        </p:nvGraphicFramePr>
        <p:xfrm>
          <a:off x="6186559" y="2680875"/>
          <a:ext cx="54483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3040" imgH="177480" progId="Equation.DSMT4">
                  <p:embed/>
                </p:oleObj>
              </mc:Choice>
              <mc:Fallback>
                <p:oleObj name="Equation" r:id="rId7" imgW="203040" imgH="177480" progId="Equation.DSMT4">
                  <p:embed/>
                  <p:pic>
                    <p:nvPicPr>
                      <p:cNvPr id="2048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559" y="2680875"/>
                        <a:ext cx="54483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5" name="Object 5"/>
          <p:cNvGraphicFramePr>
            <a:graphicFrameLocks noChangeAspect="1"/>
          </p:cNvGraphicFramePr>
          <p:nvPr/>
        </p:nvGraphicFramePr>
        <p:xfrm>
          <a:off x="7080032" y="2950164"/>
          <a:ext cx="1295400" cy="54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2400" imgH="203040" progId="Equation.DSMT4">
                  <p:embed/>
                </p:oleObj>
              </mc:Choice>
              <mc:Fallback>
                <p:oleObj name="Equation" r:id="rId9" imgW="482400" imgH="203040" progId="Equation.DSMT4">
                  <p:embed/>
                  <p:pic>
                    <p:nvPicPr>
                      <p:cNvPr id="2048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032" y="2950164"/>
                        <a:ext cx="1295400" cy="546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6" name="Object 6"/>
          <p:cNvGraphicFramePr>
            <a:graphicFrameLocks noChangeAspect="1"/>
          </p:cNvGraphicFramePr>
          <p:nvPr/>
        </p:nvGraphicFramePr>
        <p:xfrm>
          <a:off x="4723319" y="4804695"/>
          <a:ext cx="954406" cy="54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55320" imgH="203040" progId="Equation.DSMT4">
                  <p:embed/>
                </p:oleObj>
              </mc:Choice>
              <mc:Fallback>
                <p:oleObj name="Equation" r:id="rId11" imgW="355320" imgH="203040" progId="Equation.DSMT4">
                  <p:embed/>
                  <p:pic>
                    <p:nvPicPr>
                      <p:cNvPr id="2048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3319" y="4804695"/>
                        <a:ext cx="954406" cy="546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7" name="Object 7"/>
          <p:cNvGraphicFramePr>
            <a:graphicFrameLocks noChangeAspect="1"/>
          </p:cNvGraphicFramePr>
          <p:nvPr/>
        </p:nvGraphicFramePr>
        <p:xfrm>
          <a:off x="1423150" y="2615624"/>
          <a:ext cx="225171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838080" imgH="177480" progId="Equation.DSMT4">
                  <p:embed/>
                </p:oleObj>
              </mc:Choice>
              <mc:Fallback>
                <p:oleObj name="Equation" r:id="rId13" imgW="838080" imgH="177480" progId="Equation.DSMT4">
                  <p:embed/>
                  <p:pic>
                    <p:nvPicPr>
                      <p:cNvPr id="2048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150" y="2615624"/>
                        <a:ext cx="225171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8" name="Object 8"/>
          <p:cNvGraphicFramePr>
            <a:graphicFrameLocks noChangeAspect="1"/>
          </p:cNvGraphicFramePr>
          <p:nvPr/>
        </p:nvGraphicFramePr>
        <p:xfrm>
          <a:off x="8497550" y="4941855"/>
          <a:ext cx="1363980" cy="54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07960" imgH="203040" progId="Equation.DSMT4">
                  <p:embed/>
                </p:oleObj>
              </mc:Choice>
              <mc:Fallback>
                <p:oleObj name="Equation" r:id="rId15" imgW="507960" imgH="203040" progId="Equation.DSMT4">
                  <p:embed/>
                  <p:pic>
                    <p:nvPicPr>
                      <p:cNvPr id="2048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7550" y="4941855"/>
                        <a:ext cx="1363980" cy="546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9" name="Object 9"/>
          <p:cNvGraphicFramePr>
            <a:graphicFrameLocks noChangeAspect="1"/>
          </p:cNvGraphicFramePr>
          <p:nvPr/>
        </p:nvGraphicFramePr>
        <p:xfrm>
          <a:off x="5412333" y="5977222"/>
          <a:ext cx="340994" cy="47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26720" imgH="177480" progId="Equation.DSMT4">
                  <p:embed/>
                </p:oleObj>
              </mc:Choice>
              <mc:Fallback>
                <p:oleObj name="Equation" r:id="rId17" imgW="126720" imgH="177480" progId="Equation.DSMT4">
                  <p:embed/>
                  <p:pic>
                    <p:nvPicPr>
                      <p:cNvPr id="2048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2333" y="5977222"/>
                        <a:ext cx="340994" cy="4781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0" name="Object 10"/>
          <p:cNvGraphicFramePr>
            <a:graphicFrameLocks noChangeAspect="1"/>
          </p:cNvGraphicFramePr>
          <p:nvPr/>
        </p:nvGraphicFramePr>
        <p:xfrm>
          <a:off x="6845518" y="5977222"/>
          <a:ext cx="510540" cy="47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90440" imgH="177480" progId="Equation.DSMT4">
                  <p:embed/>
                </p:oleObj>
              </mc:Choice>
              <mc:Fallback>
                <p:oleObj name="Equation" r:id="rId19" imgW="190440" imgH="177480" progId="Equation.DSMT4">
                  <p:embed/>
                  <p:pic>
                    <p:nvPicPr>
                      <p:cNvPr id="2048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518" y="5977222"/>
                        <a:ext cx="510540" cy="478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1" name="Object 11"/>
          <p:cNvGraphicFramePr>
            <a:graphicFrameLocks noChangeAspect="1"/>
          </p:cNvGraphicFramePr>
          <p:nvPr/>
        </p:nvGraphicFramePr>
        <p:xfrm>
          <a:off x="9592927" y="5977222"/>
          <a:ext cx="542924" cy="47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03040" imgH="177480" progId="Equation.DSMT4">
                  <p:embed/>
                </p:oleObj>
              </mc:Choice>
              <mc:Fallback>
                <p:oleObj name="Equation" r:id="rId21" imgW="203040" imgH="177480" progId="Equation.DSMT4">
                  <p:embed/>
                  <p:pic>
                    <p:nvPicPr>
                      <p:cNvPr id="2048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927" y="5977222"/>
                        <a:ext cx="542924" cy="478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2" name="Object 12"/>
          <p:cNvGraphicFramePr>
            <a:graphicFrameLocks noChangeAspect="1"/>
          </p:cNvGraphicFramePr>
          <p:nvPr/>
        </p:nvGraphicFramePr>
        <p:xfrm>
          <a:off x="1343679" y="3532950"/>
          <a:ext cx="2251710" cy="1499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838080" imgH="558720" progId="Equation.DSMT4">
                  <p:embed/>
                </p:oleObj>
              </mc:Choice>
              <mc:Fallback>
                <p:oleObj name="Equation" r:id="rId23" imgW="838080" imgH="558720" progId="Equation.DSMT4">
                  <p:embed/>
                  <p:pic>
                    <p:nvPicPr>
                      <p:cNvPr id="2048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679" y="3532950"/>
                        <a:ext cx="2251710" cy="14992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3" name="Object 13"/>
          <p:cNvGraphicFramePr>
            <a:graphicFrameLocks noChangeAspect="1"/>
          </p:cNvGraphicFramePr>
          <p:nvPr/>
        </p:nvGraphicFramePr>
        <p:xfrm>
          <a:off x="1234496" y="5795324"/>
          <a:ext cx="1905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711000" imgH="177480" progId="Equation.DSMT4">
                  <p:embed/>
                </p:oleObj>
              </mc:Choice>
              <mc:Fallback>
                <p:oleObj name="Equation" r:id="rId25" imgW="711000" imgH="177480" progId="Equation.DSMT4">
                  <p:embed/>
                  <p:pic>
                    <p:nvPicPr>
                      <p:cNvPr id="2048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496" y="5795324"/>
                        <a:ext cx="19050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134754" y="5753896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77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13351" y="2292824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77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Numerical Solution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1" y="1146630"/>
            <a:ext cx="6556908" cy="5030332"/>
          </a:xfrm>
        </p:spPr>
        <p:txBody>
          <a:bodyPr>
            <a:normAutofit/>
          </a:bodyPr>
          <a:lstStyle/>
          <a:p>
            <a:r>
              <a:rPr lang="en-US" dirty="0"/>
              <a:t>Error in numerical approximation</a:t>
            </a:r>
          </a:p>
          <a:p>
            <a:pPr lvl="1"/>
            <a:r>
              <a:rPr lang="en-US" dirty="0"/>
              <a:t>There is error in every numerical method for solving DEs.</a:t>
            </a:r>
          </a:p>
          <a:p>
            <a:pPr lvl="2"/>
            <a:r>
              <a:rPr lang="en-US" dirty="0"/>
              <a:t>The error is unavoidable.</a:t>
            </a:r>
          </a:p>
          <a:p>
            <a:pPr lvl="2"/>
            <a:r>
              <a:rPr lang="en-US" dirty="0"/>
              <a:t>However, the error can be reduced though various methods.</a:t>
            </a:r>
          </a:p>
          <a:p>
            <a:pPr lvl="1"/>
            <a:r>
              <a:rPr lang="en-US" dirty="0"/>
              <a:t>Euler’s method will not exactly match the true solution.</a:t>
            </a:r>
          </a:p>
          <a:p>
            <a:pPr lvl="2"/>
            <a:r>
              <a:rPr lang="en-US" dirty="0"/>
              <a:t>The difference between the true solution and Euler’s method is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5" name="Picture 14" descr="x-y line Euler error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157" y="2053943"/>
            <a:ext cx="4177480" cy="3219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65450" y="2694067"/>
            <a:ext cx="915635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/>
              <a:t>Error</a:t>
            </a:r>
          </a:p>
        </p:txBody>
      </p:sp>
      <p:graphicFrame>
        <p:nvGraphicFramePr>
          <p:cNvPr id="2273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944370"/>
              </p:ext>
            </p:extLst>
          </p:nvPr>
        </p:nvGraphicFramePr>
        <p:xfrm>
          <a:off x="8764025" y="4186423"/>
          <a:ext cx="956310" cy="54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5320" imgH="203040" progId="Equation.DSMT4">
                  <p:embed/>
                </p:oleObj>
              </mc:Choice>
              <mc:Fallback>
                <p:oleObj name="Equation" r:id="rId3" imgW="355320" imgH="203040" progId="Equation.DSMT4">
                  <p:embed/>
                  <p:pic>
                    <p:nvPicPr>
                      <p:cNvPr id="2273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4025" y="4186423"/>
                        <a:ext cx="956310" cy="546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320241"/>
              </p:ext>
            </p:extLst>
          </p:nvPr>
        </p:nvGraphicFramePr>
        <p:xfrm>
          <a:off x="10102787" y="2171787"/>
          <a:ext cx="1295400" cy="54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2400" imgH="203040" progId="Equation.DSMT4">
                  <p:embed/>
                </p:oleObj>
              </mc:Choice>
              <mc:Fallback>
                <p:oleObj name="Equation" r:id="rId5" imgW="482400" imgH="203040" progId="Equation.DSMT4">
                  <p:embed/>
                  <p:pic>
                    <p:nvPicPr>
                      <p:cNvPr id="2273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2787" y="2171787"/>
                        <a:ext cx="1295400" cy="546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576541"/>
              </p:ext>
            </p:extLst>
          </p:nvPr>
        </p:nvGraphicFramePr>
        <p:xfrm>
          <a:off x="8558058" y="5164596"/>
          <a:ext cx="340996" cy="47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720" imgH="177480" progId="Equation.DSMT4">
                  <p:embed/>
                </p:oleObj>
              </mc:Choice>
              <mc:Fallback>
                <p:oleObj name="Equation" r:id="rId7" imgW="126720" imgH="177480" progId="Equation.DSMT4">
                  <p:embed/>
                  <p:pic>
                    <p:nvPicPr>
                      <p:cNvPr id="2273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8058" y="5164596"/>
                        <a:ext cx="340996" cy="478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874329"/>
              </p:ext>
            </p:extLst>
          </p:nvPr>
        </p:nvGraphicFramePr>
        <p:xfrm>
          <a:off x="9852036" y="5143074"/>
          <a:ext cx="510540" cy="47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0440" imgH="177480" progId="Equation.DSMT4">
                  <p:embed/>
                </p:oleObj>
              </mc:Choice>
              <mc:Fallback>
                <p:oleObj name="Equation" r:id="rId9" imgW="190440" imgH="177480" progId="Equation.DSMT4">
                  <p:embed/>
                  <p:pic>
                    <p:nvPicPr>
                      <p:cNvPr id="2273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2036" y="5143074"/>
                        <a:ext cx="510540" cy="4781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209515"/>
              </p:ext>
            </p:extLst>
          </p:nvPr>
        </p:nvGraphicFramePr>
        <p:xfrm>
          <a:off x="8111578" y="4468705"/>
          <a:ext cx="375284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9680" imgH="177480" progId="Equation.DSMT4">
                  <p:embed/>
                </p:oleObj>
              </mc:Choice>
              <mc:Fallback>
                <p:oleObj name="Equation" r:id="rId11" imgW="139680" imgH="177480" progId="Equation.DSMT4">
                  <p:embed/>
                  <p:pic>
                    <p:nvPicPr>
                      <p:cNvPr id="2273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1578" y="4468705"/>
                        <a:ext cx="375284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947077" y="2194559"/>
            <a:ext cx="1015393" cy="6093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80" dirty="0"/>
              <a:t>True solution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41123" y="3523850"/>
            <a:ext cx="955344" cy="609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80" dirty="0"/>
              <a:t>Euler’s method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88289" y="4910465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77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90234" y="1645920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77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Euler’s Method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of error in Euler’s method’s</a:t>
            </a:r>
          </a:p>
          <a:p>
            <a:pPr lvl="1"/>
            <a:r>
              <a:rPr lang="en-US" dirty="0"/>
              <a:t>The true solution’s slope is not constant between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Euler’s method assumed that it was constant.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 descr="x-y line Euler error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459" y="3364128"/>
            <a:ext cx="4177480" cy="3219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62003" y="3570252"/>
            <a:ext cx="1015393" cy="6093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80" dirty="0"/>
              <a:t>True 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56049" y="4899544"/>
            <a:ext cx="955344" cy="609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80" dirty="0"/>
              <a:t>Euler’s method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11404" y="6187894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77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13350" y="2923349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77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54073" y="4004252"/>
            <a:ext cx="909929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/>
              <a:t>Error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64002" y="3867775"/>
            <a:ext cx="264220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0" dirty="0"/>
              <a:t>(difference between true and approximated solution)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Euler’s Method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Euler’s method error reduction:</a:t>
            </a:r>
          </a:p>
          <a:p>
            <a:pPr lvl="1"/>
            <a:r>
              <a:rPr lang="en-US" dirty="0"/>
              <a:t>A smaller step size usually creates less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7" descr="x-y line Euler error 1 - 0.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538" y="2354647"/>
            <a:ext cx="5069136" cy="3292537"/>
          </a:xfrm>
          <a:prstGeom prst="rect">
            <a:avLst/>
          </a:prstGeom>
        </p:spPr>
      </p:pic>
      <p:graphicFrame>
        <p:nvGraphicFramePr>
          <p:cNvPr id="230402" name="Object 2"/>
          <p:cNvGraphicFramePr>
            <a:graphicFrameLocks noChangeAspect="1"/>
          </p:cNvGraphicFramePr>
          <p:nvPr/>
        </p:nvGraphicFramePr>
        <p:xfrm>
          <a:off x="4715302" y="5606644"/>
          <a:ext cx="340996" cy="47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77480" progId="Equation.DSMT4">
                  <p:embed/>
                </p:oleObj>
              </mc:Choice>
              <mc:Fallback>
                <p:oleObj name="Equation" r:id="rId3" imgW="126720" imgH="177480" progId="Equation.DSMT4">
                  <p:embed/>
                  <p:pic>
                    <p:nvPicPr>
                      <p:cNvPr id="2304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5302" y="5606644"/>
                        <a:ext cx="340996" cy="4781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3" name="Object 3"/>
          <p:cNvGraphicFramePr>
            <a:graphicFrameLocks noChangeAspect="1"/>
          </p:cNvGraphicFramePr>
          <p:nvPr/>
        </p:nvGraphicFramePr>
        <p:xfrm>
          <a:off x="6362814" y="6126140"/>
          <a:ext cx="510540" cy="47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440" imgH="177480" progId="Equation.DSMT4">
                  <p:embed/>
                </p:oleObj>
              </mc:Choice>
              <mc:Fallback>
                <p:oleObj name="Equation" r:id="rId5" imgW="190440" imgH="177480" progId="Equation.DSMT4">
                  <p:embed/>
                  <p:pic>
                    <p:nvPicPr>
                      <p:cNvPr id="2304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814" y="6126140"/>
                        <a:ext cx="510540" cy="478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16200000" flipV="1">
            <a:off x="6390794" y="5904021"/>
            <a:ext cx="384868" cy="4094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5866717" y="5691117"/>
            <a:ext cx="597773" cy="42581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5424532" y="5641985"/>
            <a:ext cx="908941" cy="49951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5228005" y="5650174"/>
            <a:ext cx="1015393" cy="5486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12137" y="2765038"/>
            <a:ext cx="3015633" cy="94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70" dirty="0"/>
              <a:t>Error decreases for smaller step sizes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5530984" y="2988859"/>
            <a:ext cx="1457581" cy="1236487"/>
          </a:xfrm>
          <a:prstGeom prst="straightConnector1">
            <a:avLst/>
          </a:prstGeom>
          <a:ln w="28575">
            <a:solidFill>
              <a:srgbClr val="000BE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54357" y="6122386"/>
            <a:ext cx="3108396" cy="518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70" dirty="0"/>
              <a:t>Possible values for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11404" y="5254387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77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5048" y="2181773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77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aware:</a:t>
            </a:r>
          </a:p>
          <a:p>
            <a:pPr lvl="1"/>
            <a:r>
              <a:rPr lang="en-US" dirty="0"/>
              <a:t>Smaller steps don’t always create smaller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 descr="x-y line Euler error rever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169" y="2313704"/>
            <a:ext cx="5250239" cy="34101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99230" y="2470246"/>
            <a:ext cx="3473469" cy="1371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70" dirty="0"/>
              <a:t>Error increases with a slightly smaller step size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86839" y="5287142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77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1978" y="2140830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77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4715302" y="5606644"/>
          <a:ext cx="340996" cy="47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77480" progId="Equation.DSMT4">
                  <p:embed/>
                </p:oleObj>
              </mc:Choice>
              <mc:Fallback>
                <p:oleObj name="Equation" r:id="rId3" imgW="126720" imgH="177480" progId="Equation.DSMT4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5302" y="5606644"/>
                        <a:ext cx="340996" cy="4781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6362814" y="6126140"/>
          <a:ext cx="510540" cy="47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440" imgH="177480" progId="Equation.DSMT4">
                  <p:embed/>
                </p:oleObj>
              </mc:Choice>
              <mc:Fallback>
                <p:oleObj name="Equation" r:id="rId5" imgW="190440" imgH="177480" progId="Equation.DSMT4">
                  <p:embed/>
                  <p:pic>
                    <p:nvPicPr>
                      <p:cNvPr id="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814" y="6126140"/>
                        <a:ext cx="510540" cy="478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rot="16200000" flipV="1">
            <a:off x="6325284" y="5838511"/>
            <a:ext cx="360302" cy="1965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6014113" y="5773005"/>
            <a:ext cx="450377" cy="3439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29000" y="6122386"/>
            <a:ext cx="3133753" cy="518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70" dirty="0"/>
              <a:t>Possible values for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Euler’s Method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Euler’s method 1</a:t>
            </a:r>
            <a:r>
              <a:rPr lang="en-US" baseline="30000" dirty="0"/>
              <a:t>st</a:t>
            </a:r>
            <a:r>
              <a:rPr lang="en-US" dirty="0"/>
              <a:t> order error example:</a:t>
            </a:r>
          </a:p>
          <a:p>
            <a:pPr lvl="1"/>
            <a:r>
              <a:rPr lang="en-US" dirty="0"/>
              <a:t>Using the previous 1</a:t>
            </a:r>
            <a:r>
              <a:rPr lang="en-US" baseline="30000" dirty="0"/>
              <a:t>st</a:t>
            </a:r>
            <a:r>
              <a:rPr lang="en-US" dirty="0"/>
              <a:t> order DE example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Solution containing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(−1, 0.6)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Euler 1st ord dq true solution.png"/>
          <p:cNvPicPr>
            <a:picLocks noChangeAspect="1"/>
          </p:cNvPicPr>
          <p:nvPr/>
        </p:nvPicPr>
        <p:blipFill>
          <a:blip r:embed="rId2"/>
          <a:srcRect l="8328" t="8358" r="8328" b="8179"/>
          <a:stretch>
            <a:fillRect/>
          </a:stretch>
        </p:blipFill>
        <p:spPr>
          <a:xfrm>
            <a:off x="7627279" y="2631433"/>
            <a:ext cx="3709462" cy="37147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81880" y="2235503"/>
            <a:ext cx="2092239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/>
              <a:t>True solution</a:t>
            </a:r>
          </a:p>
        </p:txBody>
      </p:sp>
      <p:graphicFrame>
        <p:nvGraphicFramePr>
          <p:cNvPr id="2324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438433"/>
              </p:ext>
            </p:extLst>
          </p:nvPr>
        </p:nvGraphicFramePr>
        <p:xfrm>
          <a:off x="1037799" y="2258807"/>
          <a:ext cx="400812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85720" imgH="368280" progId="Equation.DSMT4">
                  <p:embed/>
                </p:oleObj>
              </mc:Choice>
              <mc:Fallback>
                <p:oleObj name="Equation" r:id="rId3" imgW="1485720" imgH="368280" progId="Equation.DSMT4">
                  <p:embed/>
                  <p:pic>
                    <p:nvPicPr>
                      <p:cNvPr id="2324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799" y="2258807"/>
                        <a:ext cx="400812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6988629" y="4343400"/>
            <a:ext cx="941634" cy="100379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529776" y="6217920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77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10650" y="4006982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77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Euler’s Method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Euler’s method 1</a:t>
            </a:r>
            <a:r>
              <a:rPr lang="en-US" baseline="30000" dirty="0"/>
              <a:t>st</a:t>
            </a:r>
            <a:r>
              <a:rPr lang="en-US" dirty="0"/>
              <a:t> order error example:</a:t>
            </a:r>
          </a:p>
          <a:p>
            <a:pPr lvl="1"/>
            <a:r>
              <a:rPr lang="en-US" dirty="0"/>
              <a:t>Using Euler’s method to find an approximate solution</a:t>
            </a:r>
          </a:p>
          <a:p>
            <a:pPr lvl="2"/>
            <a:r>
              <a:rPr lang="en-US" dirty="0"/>
              <a:t>h = 1/2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 descr="Euler 1st ord dq 2 solution.png"/>
          <p:cNvPicPr>
            <a:picLocks noChangeAspect="1"/>
          </p:cNvPicPr>
          <p:nvPr/>
        </p:nvPicPr>
        <p:blipFill>
          <a:blip r:embed="rId2"/>
          <a:srcRect l="7851" t="8358" r="8328" b="8537"/>
          <a:stretch>
            <a:fillRect/>
          </a:stretch>
        </p:blipFill>
        <p:spPr>
          <a:xfrm>
            <a:off x="4155291" y="2508107"/>
            <a:ext cx="4076797" cy="40419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3220" y="6316184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77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4093" y="4105247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77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Euler’s Method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Euler’s method 1</a:t>
            </a:r>
            <a:r>
              <a:rPr lang="en-US" baseline="30000" dirty="0"/>
              <a:t>st</a:t>
            </a:r>
            <a:r>
              <a:rPr lang="en-US" dirty="0"/>
              <a:t> order error example:</a:t>
            </a:r>
          </a:p>
          <a:p>
            <a:pPr lvl="1"/>
            <a:r>
              <a:rPr lang="en-US" dirty="0"/>
              <a:t>Using Euler’s method to find an approximate solution</a:t>
            </a:r>
          </a:p>
          <a:p>
            <a:pPr lvl="2"/>
            <a:r>
              <a:rPr lang="en-US" dirty="0"/>
              <a:t>h = 1/4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 descr="Euler 1st ord dq 4 solution.png"/>
          <p:cNvPicPr>
            <a:picLocks noChangeAspect="1"/>
          </p:cNvPicPr>
          <p:nvPr/>
        </p:nvPicPr>
        <p:blipFill>
          <a:blip r:embed="rId2"/>
          <a:srcRect l="8806" t="8239" r="8209" b="8537"/>
          <a:stretch>
            <a:fillRect/>
          </a:stretch>
        </p:blipFill>
        <p:spPr>
          <a:xfrm>
            <a:off x="4191530" y="2505730"/>
            <a:ext cx="4036136" cy="40477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3220" y="6316184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77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4093" y="4105247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77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MBD requires 2 parts:</a:t>
            </a:r>
          </a:p>
          <a:p>
            <a:pPr lvl="1"/>
            <a:r>
              <a:rPr lang="en-US" dirty="0"/>
              <a:t>Equations of motion</a:t>
            </a:r>
          </a:p>
          <a:p>
            <a:pPr lvl="2"/>
            <a:r>
              <a:rPr lang="en-US" dirty="0"/>
              <a:t>f = ma</a:t>
            </a:r>
          </a:p>
          <a:p>
            <a:pPr lvl="1"/>
            <a:r>
              <a:rPr lang="en-US" dirty="0"/>
              <a:t>The solution to the equations of motion</a:t>
            </a:r>
          </a:p>
          <a:p>
            <a:pPr lvl="2"/>
            <a:r>
              <a:rPr lang="en-US" dirty="0"/>
              <a:t>time stepping</a:t>
            </a:r>
          </a:p>
          <a:p>
            <a:pPr lvl="1"/>
            <a:endParaRPr lang="en-US" dirty="0"/>
          </a:p>
          <a:p>
            <a:r>
              <a:rPr lang="en-US" dirty="0"/>
              <a:t>The third part extends MBD’s capabilities.</a:t>
            </a:r>
          </a:p>
          <a:p>
            <a:pPr lvl="1"/>
            <a:r>
              <a:rPr lang="en-US" dirty="0"/>
              <a:t>Flexible bodies and contact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uler 1st ord dq 8 solution.png"/>
          <p:cNvPicPr>
            <a:picLocks noChangeAspect="1"/>
          </p:cNvPicPr>
          <p:nvPr/>
        </p:nvPicPr>
        <p:blipFill>
          <a:blip r:embed="rId2"/>
          <a:srcRect l="8090" t="8478" r="8567" b="8895"/>
          <a:stretch>
            <a:fillRect/>
          </a:stretch>
        </p:blipFill>
        <p:spPr>
          <a:xfrm>
            <a:off x="4138912" y="2497541"/>
            <a:ext cx="4078327" cy="40432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Euler’s Method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Euler’s method 1</a:t>
            </a:r>
            <a:r>
              <a:rPr lang="en-US" baseline="30000" dirty="0"/>
              <a:t>st</a:t>
            </a:r>
            <a:r>
              <a:rPr lang="en-US" dirty="0"/>
              <a:t> order error example:</a:t>
            </a:r>
          </a:p>
          <a:p>
            <a:pPr lvl="1"/>
            <a:r>
              <a:rPr lang="en-US" dirty="0"/>
              <a:t>Using Euler’s method to find an approximate solution</a:t>
            </a:r>
          </a:p>
          <a:p>
            <a:pPr lvl="2"/>
            <a:r>
              <a:rPr lang="en-US" dirty="0"/>
              <a:t>h = 1/8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33220" y="6316184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77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4093" y="4105247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77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uler 1st ord dq 16 solution.png"/>
          <p:cNvPicPr>
            <a:picLocks noChangeAspect="1"/>
          </p:cNvPicPr>
          <p:nvPr/>
        </p:nvPicPr>
        <p:blipFill>
          <a:blip r:embed="rId2"/>
          <a:srcRect l="8806" t="8597" r="8448" b="8776"/>
          <a:stretch>
            <a:fillRect/>
          </a:stretch>
        </p:blipFill>
        <p:spPr>
          <a:xfrm>
            <a:off x="4188043" y="2497542"/>
            <a:ext cx="4024512" cy="40187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Euler’s Method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Euler’s method 1</a:t>
            </a:r>
            <a:r>
              <a:rPr lang="en-US" baseline="30000" dirty="0"/>
              <a:t>st</a:t>
            </a:r>
            <a:r>
              <a:rPr lang="en-US" dirty="0"/>
              <a:t> order error example:</a:t>
            </a:r>
          </a:p>
          <a:p>
            <a:pPr lvl="1"/>
            <a:r>
              <a:rPr lang="en-US" dirty="0"/>
              <a:t>Using Euler’s method to find an approximate solution</a:t>
            </a:r>
          </a:p>
          <a:p>
            <a:pPr lvl="2"/>
            <a:r>
              <a:rPr lang="en-US" dirty="0"/>
              <a:t>h = 1/16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33220" y="6316184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77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4093" y="4105247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77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uler 1st ord dq 32 solution.png"/>
          <p:cNvPicPr>
            <a:picLocks noChangeAspect="1"/>
          </p:cNvPicPr>
          <p:nvPr/>
        </p:nvPicPr>
        <p:blipFill>
          <a:blip r:embed="rId2"/>
          <a:srcRect l="8687" t="8358" r="8328" b="8896"/>
          <a:stretch>
            <a:fillRect/>
          </a:stretch>
        </p:blipFill>
        <p:spPr>
          <a:xfrm>
            <a:off x="4163476" y="2472976"/>
            <a:ext cx="4036136" cy="4024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Euler’s Method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Euler’s method 1</a:t>
            </a:r>
            <a:r>
              <a:rPr lang="en-US" baseline="30000" dirty="0"/>
              <a:t>st</a:t>
            </a:r>
            <a:r>
              <a:rPr lang="en-US" dirty="0"/>
              <a:t> order error example:</a:t>
            </a:r>
          </a:p>
          <a:p>
            <a:pPr lvl="1"/>
            <a:r>
              <a:rPr lang="en-US" dirty="0"/>
              <a:t>Using Euler’s method to find an approximate solution</a:t>
            </a:r>
          </a:p>
          <a:p>
            <a:pPr lvl="2"/>
            <a:r>
              <a:rPr lang="en-US" dirty="0"/>
              <a:t>h = 1/32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33220" y="6316184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77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4093" y="4105247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77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uler 1st ord dq 64 solution.png"/>
          <p:cNvPicPr>
            <a:picLocks noChangeAspect="1"/>
          </p:cNvPicPr>
          <p:nvPr/>
        </p:nvPicPr>
        <p:blipFill>
          <a:blip r:embed="rId2"/>
          <a:srcRect l="8328" t="8478" r="8448" b="9015"/>
          <a:stretch>
            <a:fillRect/>
          </a:stretch>
        </p:blipFill>
        <p:spPr>
          <a:xfrm>
            <a:off x="4138910" y="2432031"/>
            <a:ext cx="4047761" cy="4012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Euler’s Method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Euler’s method 1</a:t>
            </a:r>
            <a:r>
              <a:rPr lang="en-US" baseline="30000" dirty="0"/>
              <a:t>st</a:t>
            </a:r>
            <a:r>
              <a:rPr lang="en-US" dirty="0"/>
              <a:t> order error example:</a:t>
            </a:r>
          </a:p>
          <a:p>
            <a:pPr lvl="1"/>
            <a:r>
              <a:rPr lang="en-US" dirty="0"/>
              <a:t>Using Euler’s method to find an approximate solution</a:t>
            </a:r>
          </a:p>
          <a:p>
            <a:pPr lvl="2"/>
            <a:r>
              <a:rPr lang="en-US" dirty="0"/>
              <a:t>h = 1/64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33220" y="6316184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77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4093" y="4105247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77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Euler’s Method on the Circular 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Euler’s method on 1</a:t>
            </a:r>
            <a:r>
              <a:rPr lang="en-US" baseline="30000" dirty="0"/>
              <a:t>st</a:t>
            </a:r>
            <a:r>
              <a:rPr lang="en-US" dirty="0"/>
              <a:t> order DE circle example:</a:t>
            </a:r>
          </a:p>
          <a:p>
            <a:pPr lvl="1"/>
            <a:r>
              <a:rPr lang="en-US" dirty="0"/>
              <a:t>A system of DEs.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This DE has a simple analytical solution: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282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624675"/>
              </p:ext>
            </p:extLst>
          </p:nvPr>
        </p:nvGraphicFramePr>
        <p:xfrm>
          <a:off x="1177551" y="2241790"/>
          <a:ext cx="2539366" cy="1022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380880" progId="Equation.DSMT4">
                  <p:embed/>
                </p:oleObj>
              </mc:Choice>
              <mc:Fallback>
                <p:oleObj name="Equation" r:id="rId2" imgW="952200" imgH="380880" progId="Equation.DSMT4">
                  <p:embed/>
                  <p:pic>
                    <p:nvPicPr>
                      <p:cNvPr id="282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551" y="2241790"/>
                        <a:ext cx="2539366" cy="10229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647020"/>
              </p:ext>
            </p:extLst>
          </p:nvPr>
        </p:nvGraphicFramePr>
        <p:xfrm>
          <a:off x="5292180" y="2219326"/>
          <a:ext cx="2030730" cy="1057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760" imgH="393480" progId="Equation.DSMT4">
                  <p:embed/>
                </p:oleObj>
              </mc:Choice>
              <mc:Fallback>
                <p:oleObj name="Equation" r:id="rId4" imgW="761760" imgH="393480" progId="Equation.DSMT4">
                  <p:embed/>
                  <p:pic>
                    <p:nvPicPr>
                      <p:cNvPr id="282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180" y="2219326"/>
                        <a:ext cx="2030730" cy="10572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262090"/>
              </p:ext>
            </p:extLst>
          </p:nvPr>
        </p:nvGraphicFramePr>
        <p:xfrm>
          <a:off x="1163874" y="4780464"/>
          <a:ext cx="2301240" cy="1057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80" imgH="393480" progId="Equation.DSMT4">
                  <p:embed/>
                </p:oleObj>
              </mc:Choice>
              <mc:Fallback>
                <p:oleObj name="Equation" r:id="rId6" imgW="863280" imgH="393480" progId="Equation.DSMT4">
                  <p:embed/>
                  <p:pic>
                    <p:nvPicPr>
                      <p:cNvPr id="282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874" y="4780464"/>
                        <a:ext cx="2301240" cy="10572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Euler’s Method on the Circular 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Euler’s method on 1</a:t>
            </a:r>
            <a:r>
              <a:rPr lang="en-US" baseline="30000" dirty="0"/>
              <a:t>st</a:t>
            </a:r>
            <a:r>
              <a:rPr lang="en-US" dirty="0"/>
              <a:t> order DE circle example:</a:t>
            </a:r>
          </a:p>
          <a:p>
            <a:pPr lvl="1"/>
            <a:r>
              <a:rPr lang="en-US" dirty="0"/>
              <a:t>It forms circles of any radius, centered at the origin (0,0).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282626" name="Object 2"/>
          <p:cNvGraphicFramePr>
            <a:graphicFrameLocks noChangeAspect="1"/>
          </p:cNvGraphicFramePr>
          <p:nvPr/>
        </p:nvGraphicFramePr>
        <p:xfrm>
          <a:off x="928675" y="2159904"/>
          <a:ext cx="2539366" cy="1022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380880" progId="Equation.DSMT4">
                  <p:embed/>
                </p:oleObj>
              </mc:Choice>
              <mc:Fallback>
                <p:oleObj name="Equation" r:id="rId2" imgW="952200" imgH="380880" progId="Equation.DSMT4">
                  <p:embed/>
                  <p:pic>
                    <p:nvPicPr>
                      <p:cNvPr id="282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75" y="2159904"/>
                        <a:ext cx="2539366" cy="10229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43313" y="2161806"/>
            <a:ext cx="3666388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/>
              <a:t>One true solution and y’</a:t>
            </a:r>
          </a:p>
        </p:txBody>
      </p:sp>
      <p:graphicFrame>
        <p:nvGraphicFramePr>
          <p:cNvPr id="283652" name="Object 4"/>
          <p:cNvGraphicFramePr>
            <a:graphicFrameLocks noChangeAspect="1"/>
          </p:cNvGraphicFramePr>
          <p:nvPr/>
        </p:nvGraphicFramePr>
        <p:xfrm>
          <a:off x="932000" y="3516574"/>
          <a:ext cx="2301240" cy="1057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280" imgH="393480" progId="Equation.DSMT4">
                  <p:embed/>
                </p:oleObj>
              </mc:Choice>
              <mc:Fallback>
                <p:oleObj name="Equation" r:id="rId4" imgW="863280" imgH="393480" progId="Equation.DSMT4">
                  <p:embed/>
                  <p:pic>
                    <p:nvPicPr>
                      <p:cNvPr id="283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000" y="3516574"/>
                        <a:ext cx="2301240" cy="10572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Circle DE solution.png"/>
          <p:cNvPicPr>
            <a:picLocks noChangeAspect="1"/>
          </p:cNvPicPr>
          <p:nvPr/>
        </p:nvPicPr>
        <p:blipFill>
          <a:blip r:embed="rId6"/>
          <a:srcRect l="7851" t="8478" r="8328" b="9015"/>
          <a:stretch>
            <a:fillRect/>
          </a:stretch>
        </p:blipFill>
        <p:spPr>
          <a:xfrm>
            <a:off x="7365242" y="2620371"/>
            <a:ext cx="3535580" cy="34801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64760" y="6029582"/>
            <a:ext cx="460382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770" baseline="30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2211" y="4075223"/>
            <a:ext cx="460382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770" baseline="30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Euler’s Method on the Circular 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Euler’s method on the circle DE</a:t>
            </a:r>
          </a:p>
          <a:p>
            <a:pPr lvl="1"/>
            <a:r>
              <a:rPr lang="en-US" dirty="0"/>
              <a:t>Each step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is in the direction of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ʹ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step moves away from (0,0).</a:t>
            </a:r>
          </a:p>
          <a:p>
            <a:pPr lvl="1"/>
            <a:r>
              <a:rPr lang="en-US" dirty="0"/>
              <a:t>Euler’s method is unstable.</a:t>
            </a:r>
          </a:p>
          <a:p>
            <a:pPr lvl="2"/>
            <a:r>
              <a:rPr lang="en-US" dirty="0"/>
              <a:t>The Euler solution will go to infinity.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Picture 4" descr="Circle Euler.png"/>
          <p:cNvPicPr>
            <a:picLocks noChangeAspect="1"/>
          </p:cNvPicPr>
          <p:nvPr/>
        </p:nvPicPr>
        <p:blipFill>
          <a:blip r:embed="rId2"/>
          <a:srcRect l="7731" t="7881" r="8090" b="9492"/>
          <a:stretch>
            <a:fillRect/>
          </a:stretch>
        </p:blipFill>
        <p:spPr>
          <a:xfrm>
            <a:off x="7013129" y="1850638"/>
            <a:ext cx="4012739" cy="39387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9025" y="5808488"/>
            <a:ext cx="460382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770" baseline="30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6477" y="3854129"/>
            <a:ext cx="460382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770" baseline="30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Euler’s Method Summary for 1</a:t>
            </a:r>
            <a:r>
              <a:rPr lang="en-US" baseline="30000" dirty="0"/>
              <a:t>st</a:t>
            </a:r>
            <a:r>
              <a:rPr lang="en-US" dirty="0"/>
              <a:t> Order 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Euler’s method is very simple, very easy to understand.</a:t>
            </a:r>
          </a:p>
          <a:p>
            <a:pPr lvl="1"/>
            <a:r>
              <a:rPr lang="en-US" dirty="0"/>
              <a:t>Maybe the most obvious and simple method.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/>
              <a:t> moves from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to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/>
              <a:t> in direction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ʹ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.</a:t>
            </a:r>
          </a:p>
          <a:p>
            <a:r>
              <a:rPr lang="en-US" dirty="0"/>
              <a:t>Euler’s method’s error is significant.</a:t>
            </a:r>
          </a:p>
          <a:p>
            <a:pPr lvl="1"/>
            <a:r>
              <a:rPr lang="en-US" dirty="0"/>
              <a:t>The error grows unstably.</a:t>
            </a:r>
          </a:p>
          <a:p>
            <a:pPr lvl="2"/>
            <a:r>
              <a:rPr lang="en-US" dirty="0"/>
              <a:t>Will eventually go to infinity in many problems.</a:t>
            </a:r>
          </a:p>
          <a:p>
            <a:pPr lvl="1"/>
            <a:r>
              <a:rPr lang="en-US" dirty="0"/>
              <a:t>Reducing step size usually decreases solution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Euler’s Method with 2</a:t>
            </a:r>
            <a:r>
              <a:rPr lang="en-US" baseline="30000" dirty="0"/>
              <a:t>nd</a:t>
            </a:r>
            <a:r>
              <a:rPr lang="en-US" dirty="0"/>
              <a:t> Order 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MBD and dynamics is not 1</a:t>
            </a:r>
            <a:r>
              <a:rPr lang="en-US" baseline="30000" dirty="0"/>
              <a:t>st</a:t>
            </a:r>
            <a:r>
              <a:rPr lang="en-US" dirty="0"/>
              <a:t> order.</a:t>
            </a:r>
          </a:p>
          <a:p>
            <a:pPr lvl="1"/>
            <a:r>
              <a:rPr lang="en-US" dirty="0"/>
              <a:t>It’s 2</a:t>
            </a:r>
            <a:r>
              <a:rPr lang="en-US" baseline="30000" dirty="0"/>
              <a:t>nd</a:t>
            </a:r>
            <a:r>
              <a:rPr lang="en-US" dirty="0"/>
              <a:t> order.</a:t>
            </a:r>
          </a:p>
          <a:p>
            <a:pPr lvl="1"/>
            <a:r>
              <a:rPr lang="en-US" dirty="0"/>
              <a:t>Euler’s method can be used with 2</a:t>
            </a:r>
            <a:r>
              <a:rPr lang="en-US" baseline="30000" dirty="0"/>
              <a:t>nd</a:t>
            </a:r>
            <a:r>
              <a:rPr lang="en-US" dirty="0"/>
              <a:t> order DEs, too.</a:t>
            </a:r>
          </a:p>
          <a:p>
            <a:pPr lvl="1"/>
            <a:r>
              <a:rPr lang="en-US" dirty="0"/>
              <a:t>With Euler’s method, the usual method is to use Euler’s method on each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Euler’s Method with 2</a:t>
            </a:r>
            <a:r>
              <a:rPr lang="en-US" baseline="30000" dirty="0"/>
              <a:t>nd</a:t>
            </a:r>
            <a:r>
              <a:rPr lang="en-US" dirty="0"/>
              <a:t> Order 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Euler’s method can be used with 2</a:t>
            </a:r>
            <a:r>
              <a:rPr lang="en-US" baseline="30000" dirty="0"/>
              <a:t>nd</a:t>
            </a:r>
            <a:r>
              <a:rPr lang="en-US" dirty="0"/>
              <a:t> order DEs, too.</a:t>
            </a:r>
          </a:p>
          <a:p>
            <a:pPr lvl="1"/>
            <a:r>
              <a:rPr lang="en-US" dirty="0"/>
              <a:t>Use Euler’s method twice</a:t>
            </a:r>
          </a:p>
          <a:p>
            <a:pPr lvl="2"/>
            <a:r>
              <a:rPr lang="en-US" dirty="0"/>
              <a:t>For y</a:t>
            </a:r>
          </a:p>
          <a:p>
            <a:pPr lvl="3"/>
            <a:r>
              <a:rPr lang="en-US" dirty="0"/>
              <a:t>The derivative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/>
              <a:t> is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yʹ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For y’.</a:t>
            </a:r>
          </a:p>
          <a:p>
            <a:pPr lvl="3"/>
            <a:r>
              <a:rPr lang="en-US" dirty="0"/>
              <a:t>The derivative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yʹ </a:t>
            </a:r>
            <a:r>
              <a:rPr lang="en-US" dirty="0"/>
              <a:t>is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198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159377"/>
              </p:ext>
            </p:extLst>
          </p:nvPr>
        </p:nvGraphicFramePr>
        <p:xfrm>
          <a:off x="6343167" y="3327913"/>
          <a:ext cx="1861186" cy="47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00" imgH="177480" progId="Equation.DSMT4">
                  <p:embed/>
                </p:oleObj>
              </mc:Choice>
              <mc:Fallback>
                <p:oleObj name="Equation" r:id="rId2" imgW="698400" imgH="177480" progId="Equation.DSMT4">
                  <p:embed/>
                  <p:pic>
                    <p:nvPicPr>
                      <p:cNvPr id="1986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167" y="3327913"/>
                        <a:ext cx="1861186" cy="4781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195665"/>
              </p:ext>
            </p:extLst>
          </p:nvPr>
        </p:nvGraphicFramePr>
        <p:xfrm>
          <a:off x="6343168" y="2561790"/>
          <a:ext cx="1828800" cy="47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177480" progId="Equation.DSMT4">
                  <p:embed/>
                </p:oleObj>
              </mc:Choice>
              <mc:Fallback>
                <p:oleObj name="Equation" r:id="rId4" imgW="685800" imgH="177480" progId="Equation.DSMT4">
                  <p:embed/>
                  <p:pic>
                    <p:nvPicPr>
                      <p:cNvPr id="1986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168" y="2561790"/>
                        <a:ext cx="1828800" cy="478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538824"/>
              </p:ext>
            </p:extLst>
          </p:nvPr>
        </p:nvGraphicFramePr>
        <p:xfrm>
          <a:off x="6343168" y="4148001"/>
          <a:ext cx="2065020" cy="54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360" imgH="203040" progId="Equation.DSMT4">
                  <p:embed/>
                </p:oleObj>
              </mc:Choice>
              <mc:Fallback>
                <p:oleObj name="Equation" r:id="rId6" imgW="774360" imgH="203040" progId="Equation.DSMT4">
                  <p:embed/>
                  <p:pic>
                    <p:nvPicPr>
                      <p:cNvPr id="1986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168" y="4148001"/>
                        <a:ext cx="2065020" cy="546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15619" y="1897770"/>
            <a:ext cx="3560590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i="1" dirty="0">
                <a:latin typeface="Times New Roman" pitchFamily="18" charset="0"/>
                <a:cs typeface="Times New Roman" pitchFamily="18" charset="0"/>
              </a:rPr>
              <a:t>yʹ</a:t>
            </a:r>
            <a:r>
              <a:rPr lang="en-US" sz="1920" dirty="0"/>
              <a:t> is one of the solution functions.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7794199" y="2450507"/>
            <a:ext cx="312116" cy="2551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86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083720"/>
              </p:ext>
            </p:extLst>
          </p:nvPr>
        </p:nvGraphicFramePr>
        <p:xfrm>
          <a:off x="10014956" y="2364609"/>
          <a:ext cx="1322070" cy="105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5000" imgH="393480" progId="Equation.DSMT4">
                  <p:embed/>
                </p:oleObj>
              </mc:Choice>
              <mc:Fallback>
                <p:oleObj name="Equation" r:id="rId8" imgW="495000" imgH="393480" progId="Equation.DSMT4">
                  <p:embed/>
                  <p:pic>
                    <p:nvPicPr>
                      <p:cNvPr id="1986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4956" y="2364609"/>
                        <a:ext cx="1322070" cy="10591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Part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the MBD equations of 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Silder-cr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552" y="4462818"/>
            <a:ext cx="5748620" cy="1913155"/>
          </a:xfrm>
          <a:prstGeom prst="rect">
            <a:avLst/>
          </a:prstGeom>
        </p:spPr>
      </p:pic>
      <p:graphicFrame>
        <p:nvGraphicFramePr>
          <p:cNvPr id="167937" name="Object 1"/>
          <p:cNvGraphicFramePr>
            <a:graphicFrameLocks noChangeAspect="1"/>
          </p:cNvGraphicFramePr>
          <p:nvPr/>
        </p:nvGraphicFramePr>
        <p:xfrm>
          <a:off x="1091566" y="2072640"/>
          <a:ext cx="3922394" cy="1049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360" imgH="380880" progId="Equation.DSMT4">
                  <p:embed/>
                </p:oleObj>
              </mc:Choice>
              <mc:Fallback>
                <p:oleObj name="Equation" r:id="rId3" imgW="1422360" imgH="380880" progId="Equation.DSMT4">
                  <p:embed/>
                  <p:pic>
                    <p:nvPicPr>
                      <p:cNvPr id="16793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566" y="2072640"/>
                        <a:ext cx="3922394" cy="10496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38" name="Object 2"/>
          <p:cNvGraphicFramePr>
            <a:graphicFrameLocks noChangeAspect="1"/>
          </p:cNvGraphicFramePr>
          <p:nvPr/>
        </p:nvGraphicFramePr>
        <p:xfrm>
          <a:off x="5989321" y="2040256"/>
          <a:ext cx="5101590" cy="115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41400" imgH="419040" progId="Equation.DSMT4">
                  <p:embed/>
                </p:oleObj>
              </mc:Choice>
              <mc:Fallback>
                <p:oleObj name="Equation" r:id="rId5" imgW="1841400" imgH="419040" progId="Equation.DSMT4">
                  <p:embed/>
                  <p:pic>
                    <p:nvPicPr>
                      <p:cNvPr id="1679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321" y="2040256"/>
                        <a:ext cx="5101590" cy="1158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Euler’s Method with 2</a:t>
            </a:r>
            <a:r>
              <a:rPr lang="en-US" baseline="30000" dirty="0"/>
              <a:t>nd</a:t>
            </a:r>
            <a:r>
              <a:rPr lang="en-US" dirty="0"/>
              <a:t> Order 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1</a:t>
            </a:r>
            <a:r>
              <a:rPr lang="en-US" baseline="30000" dirty="0"/>
              <a:t>st</a:t>
            </a:r>
            <a:r>
              <a:rPr lang="en-US" dirty="0"/>
              <a:t> order Euler’s method, but used twice.</a:t>
            </a:r>
          </a:p>
          <a:p>
            <a:pPr lvl="1"/>
            <a:r>
              <a:rPr lang="en-US" dirty="0"/>
              <a:t>Once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/>
              <a:t> and once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yʹ</a:t>
            </a:r>
            <a:r>
              <a:rPr lang="en-US" dirty="0"/>
              <a:t>, every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20" name="Picture 19" descr="2nd order Euler gu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387" y="2563049"/>
            <a:ext cx="4490929" cy="3734850"/>
          </a:xfrm>
          <a:prstGeom prst="rect">
            <a:avLst/>
          </a:prstGeom>
        </p:spPr>
      </p:pic>
      <p:graphicFrame>
        <p:nvGraphicFramePr>
          <p:cNvPr id="205826" name="Object 2"/>
          <p:cNvGraphicFramePr>
            <a:graphicFrameLocks noChangeAspect="1"/>
          </p:cNvGraphicFramePr>
          <p:nvPr/>
        </p:nvGraphicFramePr>
        <p:xfrm>
          <a:off x="4108490" y="2802909"/>
          <a:ext cx="1842136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177480" progId="Equation.DSMT4">
                  <p:embed/>
                </p:oleObj>
              </mc:Choice>
              <mc:Fallback>
                <p:oleObj name="Equation" r:id="rId3" imgW="685800" imgH="177480" progId="Equation.DSMT4">
                  <p:embed/>
                  <p:pic>
                    <p:nvPicPr>
                      <p:cNvPr id="2058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90" y="2802909"/>
                        <a:ext cx="1842136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7" name="Object 3"/>
          <p:cNvGraphicFramePr>
            <a:graphicFrameLocks noChangeAspect="1"/>
          </p:cNvGraphicFramePr>
          <p:nvPr/>
        </p:nvGraphicFramePr>
        <p:xfrm>
          <a:off x="8522573" y="6021962"/>
          <a:ext cx="340996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177480" progId="Equation.DSMT4">
                  <p:embed/>
                </p:oleObj>
              </mc:Choice>
              <mc:Fallback>
                <p:oleObj name="Equation" r:id="rId5" imgW="126720" imgH="177480" progId="Equation.DSMT4">
                  <p:embed/>
                  <p:pic>
                    <p:nvPicPr>
                      <p:cNvPr id="2058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2573" y="6021962"/>
                        <a:ext cx="340996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8" name="Object 4"/>
          <p:cNvGraphicFramePr>
            <a:graphicFrameLocks noChangeAspect="1"/>
          </p:cNvGraphicFramePr>
          <p:nvPr/>
        </p:nvGraphicFramePr>
        <p:xfrm>
          <a:off x="9679392" y="2847836"/>
          <a:ext cx="581026" cy="47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5640" imgH="177480" progId="Equation.DSMT4">
                  <p:embed/>
                </p:oleObj>
              </mc:Choice>
              <mc:Fallback>
                <p:oleObj name="Equation" r:id="rId7" imgW="215640" imgH="177480" progId="Equation.DSMT4">
                  <p:embed/>
                  <p:pic>
                    <p:nvPicPr>
                      <p:cNvPr id="2058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9392" y="2847836"/>
                        <a:ext cx="581026" cy="478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9617123" y="5306249"/>
            <a:ext cx="474942" cy="401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70"/>
          </a:p>
        </p:txBody>
      </p:sp>
      <p:graphicFrame>
        <p:nvGraphicFramePr>
          <p:cNvPr id="205829" name="Object 5"/>
          <p:cNvGraphicFramePr>
            <a:graphicFrameLocks noChangeAspect="1"/>
          </p:cNvGraphicFramePr>
          <p:nvPr/>
        </p:nvGraphicFramePr>
        <p:xfrm>
          <a:off x="9573735" y="5277789"/>
          <a:ext cx="544830" cy="47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3040" imgH="177480" progId="Equation.DSMT4">
                  <p:embed/>
                </p:oleObj>
              </mc:Choice>
              <mc:Fallback>
                <p:oleObj name="Equation" r:id="rId9" imgW="203040" imgH="177480" progId="Equation.DSMT4">
                  <p:embed/>
                  <p:pic>
                    <p:nvPicPr>
                      <p:cNvPr id="2058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3735" y="5277789"/>
                        <a:ext cx="544830" cy="4781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0" name="Object 6"/>
          <p:cNvGraphicFramePr>
            <a:graphicFrameLocks noChangeAspect="1"/>
          </p:cNvGraphicFramePr>
          <p:nvPr/>
        </p:nvGraphicFramePr>
        <p:xfrm>
          <a:off x="7026751" y="2818205"/>
          <a:ext cx="956310" cy="54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55320" imgH="203040" progId="Equation.DSMT4">
                  <p:embed/>
                </p:oleObj>
              </mc:Choice>
              <mc:Fallback>
                <p:oleObj name="Equation" r:id="rId11" imgW="355320" imgH="203040" progId="Equation.DSMT4">
                  <p:embed/>
                  <p:pic>
                    <p:nvPicPr>
                      <p:cNvPr id="2058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751" y="2818205"/>
                        <a:ext cx="956310" cy="546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8250870" y="3088204"/>
          <a:ext cx="1295400" cy="54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82400" imgH="203040" progId="Equation.DSMT4">
                  <p:embed/>
                </p:oleObj>
              </mc:Choice>
              <mc:Fallback>
                <p:oleObj name="Equation" r:id="rId13" imgW="482400" imgH="203040" progId="Equation.DSMT4">
                  <p:embed/>
                  <p:pic>
                    <p:nvPicPr>
                      <p:cNvPr id="2058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0870" y="3088204"/>
                        <a:ext cx="1295400" cy="546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2" name="Object 8"/>
          <p:cNvGraphicFramePr>
            <a:graphicFrameLocks noChangeAspect="1"/>
          </p:cNvGraphicFramePr>
          <p:nvPr/>
        </p:nvGraphicFramePr>
        <p:xfrm>
          <a:off x="7795234" y="5843547"/>
          <a:ext cx="340994" cy="47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26720" imgH="177480" progId="Equation.DSMT4">
                  <p:embed/>
                </p:oleObj>
              </mc:Choice>
              <mc:Fallback>
                <p:oleObj name="Equation" r:id="rId15" imgW="126720" imgH="177480" progId="Equation.DSMT4">
                  <p:embed/>
                  <p:pic>
                    <p:nvPicPr>
                      <p:cNvPr id="2058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5234" y="5843547"/>
                        <a:ext cx="340994" cy="4781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3" name="Object 9"/>
          <p:cNvGraphicFramePr>
            <a:graphicFrameLocks noChangeAspect="1"/>
          </p:cNvGraphicFramePr>
          <p:nvPr/>
        </p:nvGraphicFramePr>
        <p:xfrm>
          <a:off x="9228419" y="5822021"/>
          <a:ext cx="510540" cy="47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90440" imgH="177480" progId="Equation.DSMT4">
                  <p:embed/>
                </p:oleObj>
              </mc:Choice>
              <mc:Fallback>
                <p:oleObj name="Equation" r:id="rId17" imgW="190440" imgH="177480" progId="Equation.DSMT4">
                  <p:embed/>
                  <p:pic>
                    <p:nvPicPr>
                      <p:cNvPr id="2058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8419" y="5822021"/>
                        <a:ext cx="510540" cy="478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4" name="Object 10"/>
          <p:cNvGraphicFramePr>
            <a:graphicFrameLocks noChangeAspect="1"/>
          </p:cNvGraphicFramePr>
          <p:nvPr/>
        </p:nvGraphicFramePr>
        <p:xfrm>
          <a:off x="4120487" y="4606943"/>
          <a:ext cx="1876426" cy="47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698400" imgH="177480" progId="Equation.DSMT4">
                  <p:embed/>
                </p:oleObj>
              </mc:Choice>
              <mc:Fallback>
                <p:oleObj name="Equation" r:id="rId19" imgW="698400" imgH="177480" progId="Equation.DSMT4">
                  <p:embed/>
                  <p:pic>
                    <p:nvPicPr>
                      <p:cNvPr id="2058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0487" y="4606943"/>
                        <a:ext cx="1876426" cy="4781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5" name="Object 11"/>
          <p:cNvGraphicFramePr>
            <a:graphicFrameLocks noChangeAspect="1"/>
          </p:cNvGraphicFramePr>
          <p:nvPr/>
        </p:nvGraphicFramePr>
        <p:xfrm>
          <a:off x="4201464" y="6106748"/>
          <a:ext cx="2080260" cy="54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774360" imgH="203040" progId="Equation.DSMT4">
                  <p:embed/>
                </p:oleObj>
              </mc:Choice>
              <mc:Fallback>
                <p:oleObj name="Equation" r:id="rId21" imgW="774360" imgH="203040" progId="Equation.DSMT4">
                  <p:embed/>
                  <p:pic>
                    <p:nvPicPr>
                      <p:cNvPr id="2058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1464" y="6106748"/>
                        <a:ext cx="2080260" cy="5448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6" name="Object 12"/>
          <p:cNvGraphicFramePr>
            <a:graphicFrameLocks noChangeAspect="1"/>
          </p:cNvGraphicFramePr>
          <p:nvPr/>
        </p:nvGraphicFramePr>
        <p:xfrm>
          <a:off x="7335532" y="2326090"/>
          <a:ext cx="377190" cy="47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39680" imgH="177480" progId="Equation.DSMT4">
                  <p:embed/>
                </p:oleObj>
              </mc:Choice>
              <mc:Fallback>
                <p:oleObj name="Equation" r:id="rId23" imgW="139680" imgH="177480" progId="Equation.DSMT4">
                  <p:embed/>
                  <p:pic>
                    <p:nvPicPr>
                      <p:cNvPr id="2058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5532" y="2326090"/>
                        <a:ext cx="377190" cy="478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7" name="Object 13"/>
          <p:cNvGraphicFramePr>
            <a:graphicFrameLocks noChangeAspect="1"/>
          </p:cNvGraphicFramePr>
          <p:nvPr/>
        </p:nvGraphicFramePr>
        <p:xfrm>
          <a:off x="7012165" y="5457826"/>
          <a:ext cx="956310" cy="54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55320" imgH="203040" progId="Equation.DSMT4">
                  <p:embed/>
                </p:oleObj>
              </mc:Choice>
              <mc:Fallback>
                <p:oleObj name="Equation" r:id="rId25" imgW="355320" imgH="203040" progId="Equation.DSMT4">
                  <p:embed/>
                  <p:pic>
                    <p:nvPicPr>
                      <p:cNvPr id="2058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2165" y="5457826"/>
                        <a:ext cx="956310" cy="546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8" name="Object 14"/>
          <p:cNvGraphicFramePr>
            <a:graphicFrameLocks noChangeAspect="1"/>
          </p:cNvGraphicFramePr>
          <p:nvPr/>
        </p:nvGraphicFramePr>
        <p:xfrm>
          <a:off x="9335125" y="4678651"/>
          <a:ext cx="1295400" cy="54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82400" imgH="203040" progId="Equation.DSMT4">
                  <p:embed/>
                </p:oleObj>
              </mc:Choice>
              <mc:Fallback>
                <p:oleObj name="Equation" r:id="rId27" imgW="482400" imgH="203040" progId="Equation.DSMT4">
                  <p:embed/>
                  <p:pic>
                    <p:nvPicPr>
                      <p:cNvPr id="2058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5125" y="4678651"/>
                        <a:ext cx="1295400" cy="546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47593" y="3267271"/>
            <a:ext cx="2669501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0" dirty="0"/>
              <a:t>The derivative of y is y’, which is already known at xi.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76875" y="5137017"/>
            <a:ext cx="2227314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0" dirty="0"/>
              <a:t>The derivative of y’ is found from g().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8958" y="2841463"/>
            <a:ext cx="2670924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/>
              <a:t>Position stepping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13574" y="4629319"/>
            <a:ext cx="2664512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/>
              <a:t>Velocity stepping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853610" y="3488369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770" dirty="0"/>
          </a:p>
        </p:txBody>
      </p:sp>
      <p:sp>
        <p:nvSpPr>
          <p:cNvPr id="26" name="TextBox 25"/>
          <p:cNvSpPr txBox="1"/>
          <p:nvPr/>
        </p:nvSpPr>
        <p:spPr>
          <a:xfrm>
            <a:off x="6180617" y="2303742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770" dirty="0"/>
          </a:p>
        </p:txBody>
      </p:sp>
      <p:sp>
        <p:nvSpPr>
          <p:cNvPr id="27" name="TextBox 26"/>
          <p:cNvSpPr txBox="1"/>
          <p:nvPr/>
        </p:nvSpPr>
        <p:spPr>
          <a:xfrm>
            <a:off x="10839962" y="5317169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770" dirty="0"/>
          </a:p>
        </p:txBody>
      </p:sp>
      <p:sp>
        <p:nvSpPr>
          <p:cNvPr id="28" name="TextBox 27"/>
          <p:cNvSpPr txBox="1"/>
          <p:nvPr/>
        </p:nvSpPr>
        <p:spPr>
          <a:xfrm>
            <a:off x="6166968" y="4132543"/>
            <a:ext cx="417102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yʹ</a:t>
            </a:r>
            <a:endParaRPr lang="en-US" sz="2770" dirty="0"/>
          </a:p>
        </p:txBody>
      </p:sp>
      <p:graphicFrame>
        <p:nvGraphicFramePr>
          <p:cNvPr id="205839" name="Object 15"/>
          <p:cNvGraphicFramePr>
            <a:graphicFrameLocks noChangeAspect="1"/>
          </p:cNvGraphicFramePr>
          <p:nvPr/>
        </p:nvGraphicFramePr>
        <p:xfrm>
          <a:off x="7419976" y="5947410"/>
          <a:ext cx="411480" cy="47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52280" imgH="177480" progId="Equation.DSMT4">
                  <p:embed/>
                </p:oleObj>
              </mc:Choice>
              <mc:Fallback>
                <p:oleObj name="Equation" r:id="rId29" imgW="152280" imgH="177480" progId="Equation.DSMT4">
                  <p:embed/>
                  <p:pic>
                    <p:nvPicPr>
                      <p:cNvPr id="2058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9976" y="5947410"/>
                        <a:ext cx="411480" cy="478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Euler’s method for 2</a:t>
            </a:r>
            <a:r>
              <a:rPr lang="en-US" baseline="30000" dirty="0"/>
              <a:t>nd</a:t>
            </a:r>
            <a:r>
              <a:rPr lang="en-US" dirty="0"/>
              <a:t> order 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Similarly to the 1</a:t>
            </a:r>
            <a:r>
              <a:rPr lang="en-US" baseline="30000" dirty="0"/>
              <a:t>st</a:t>
            </a:r>
            <a:r>
              <a:rPr lang="en-US" dirty="0"/>
              <a:t> order Euler’s method, the process is repeated for each additional step.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20" name="Picture 19" descr="2nd order Euler guess 2nd ste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004" y="2620371"/>
            <a:ext cx="6816125" cy="3496888"/>
          </a:xfrm>
          <a:prstGeom prst="rect">
            <a:avLst/>
          </a:prstGeom>
        </p:spPr>
      </p:pic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870230" y="2967194"/>
          <a:ext cx="2386964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88840" imgH="177480" progId="Equation.DSMT4">
                  <p:embed/>
                </p:oleObj>
              </mc:Choice>
              <mc:Fallback>
                <p:oleObj name="Equation" r:id="rId3" imgW="888840" imgH="177480" progId="Equation.DSMT4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230" y="2967194"/>
                        <a:ext cx="2386964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8480123" y="5701750"/>
          <a:ext cx="51054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440" imgH="177480" progId="Equation.DSMT4">
                  <p:embed/>
                </p:oleObj>
              </mc:Choice>
              <mc:Fallback>
                <p:oleObj name="Equation" r:id="rId5" imgW="190440" imgH="177480" progId="Equation.DSMT4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0123" y="5701750"/>
                        <a:ext cx="51054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9952687" y="2765037"/>
          <a:ext cx="922020" cy="47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2720" imgH="177480" progId="Equation.DSMT4">
                  <p:embed/>
                </p:oleObj>
              </mc:Choice>
              <mc:Fallback>
                <p:oleObj name="Equation" r:id="rId7" imgW="342720" imgH="177480" progId="Equation.DSMT4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2687" y="2765037"/>
                        <a:ext cx="922020" cy="478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9535237" y="5191608"/>
            <a:ext cx="474942" cy="401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70"/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9992693" y="4885302"/>
          <a:ext cx="920114" cy="47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42720" imgH="177480" progId="Equation.DSMT4">
                  <p:embed/>
                </p:oleObj>
              </mc:Choice>
              <mc:Fallback>
                <p:oleObj name="Equation" r:id="rId9" imgW="342720" imgH="177480" progId="Equation.DSMT4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2693" y="4885302"/>
                        <a:ext cx="920114" cy="4781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7602516" y="3243390"/>
          <a:ext cx="1297304" cy="54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82400" imgH="203040" progId="Equation.DSMT4">
                  <p:embed/>
                </p:oleObj>
              </mc:Choice>
              <mc:Fallback>
                <p:oleObj name="Equation" r:id="rId11" imgW="482400" imgH="203040" progId="Equation.DSMT4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2516" y="3243390"/>
                        <a:ext cx="1297304" cy="546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8470684" y="2235817"/>
          <a:ext cx="1363980" cy="54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07960" imgH="203040" progId="Equation.DSMT4">
                  <p:embed/>
                </p:oleObj>
              </mc:Choice>
              <mc:Fallback>
                <p:oleObj name="Equation" r:id="rId13" imgW="507960" imgH="203040" progId="Equation.DSMT4">
                  <p:embed/>
                  <p:pic>
                    <p:nvPicPr>
                      <p:cNvPr id="1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0684" y="2235817"/>
                        <a:ext cx="1363980" cy="546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9626933" y="5990202"/>
          <a:ext cx="544830" cy="47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03040" imgH="177480" progId="Equation.DSMT4">
                  <p:embed/>
                </p:oleObj>
              </mc:Choice>
              <mc:Fallback>
                <p:oleObj name="Equation" r:id="rId15" imgW="203040" imgH="177480" progId="Equation.DSMT4">
                  <p:embed/>
                  <p:pic>
                    <p:nvPicPr>
                      <p:cNvPr id="1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6933" y="5990202"/>
                        <a:ext cx="544830" cy="4781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7377782" y="5985795"/>
          <a:ext cx="510540" cy="47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90440" imgH="177480" progId="Equation.DSMT4">
                  <p:embed/>
                </p:oleObj>
              </mc:Choice>
              <mc:Fallback>
                <p:oleObj name="Equation" r:id="rId17" imgW="190440" imgH="177480" progId="Equation.DSMT4">
                  <p:embed/>
                  <p:pic>
                    <p:nvPicPr>
                      <p:cNvPr id="1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7782" y="5985795"/>
                        <a:ext cx="510540" cy="478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2015236" y="4852575"/>
          <a:ext cx="2388870" cy="47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888840" imgH="177480" progId="Equation.DSMT4">
                  <p:embed/>
                </p:oleObj>
              </mc:Choice>
              <mc:Fallback>
                <p:oleObj name="Equation" r:id="rId19" imgW="888840" imgH="177480" progId="Equation.DSMT4">
                  <p:embed/>
                  <p:pic>
                    <p:nvPicPr>
                      <p:cNvPr id="1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236" y="4852575"/>
                        <a:ext cx="2388870" cy="478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/>
        </p:nvGraphicFramePr>
        <p:xfrm>
          <a:off x="1961127" y="6081472"/>
          <a:ext cx="2762250" cy="54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028520" imgH="203040" progId="Equation.DSMT4">
                  <p:embed/>
                </p:oleObj>
              </mc:Choice>
              <mc:Fallback>
                <p:oleObj name="Equation" r:id="rId21" imgW="1028520" imgH="203040" progId="Equation.DSMT4">
                  <p:embed/>
                  <p:pic>
                    <p:nvPicPr>
                      <p:cNvPr id="1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127" y="6081472"/>
                        <a:ext cx="2762250" cy="546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6880974" y="3176944"/>
          <a:ext cx="548640" cy="47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03040" imgH="177480" progId="Equation.DSMT4">
                  <p:embed/>
                </p:oleObj>
              </mc:Choice>
              <mc:Fallback>
                <p:oleObj name="Equation" r:id="rId23" imgW="203040" imgH="177480" progId="Equation.DSMT4">
                  <p:embed/>
                  <p:pic>
                    <p:nvPicPr>
                      <p:cNvPr id="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0974" y="3176944"/>
                        <a:ext cx="548640" cy="4781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8500395" y="4407916"/>
          <a:ext cx="1362076" cy="54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507960" imgH="203040" progId="Equation.DSMT4">
                  <p:embed/>
                </p:oleObj>
              </mc:Choice>
              <mc:Fallback>
                <p:oleObj name="Equation" r:id="rId25" imgW="507960" imgH="203040" progId="Equation.DSMT4">
                  <p:embed/>
                  <p:pic>
                    <p:nvPicPr>
                      <p:cNvPr id="1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0395" y="4407916"/>
                        <a:ext cx="1362076" cy="546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7" name="Object 15"/>
          <p:cNvGraphicFramePr>
            <a:graphicFrameLocks noChangeAspect="1"/>
          </p:cNvGraphicFramePr>
          <p:nvPr/>
        </p:nvGraphicFramePr>
        <p:xfrm>
          <a:off x="7584658" y="5188169"/>
          <a:ext cx="1295400" cy="54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82400" imgH="203040" progId="Equation.DSMT4">
                  <p:embed/>
                </p:oleObj>
              </mc:Choice>
              <mc:Fallback>
                <p:oleObj name="Equation" r:id="rId27" imgW="482400" imgH="203040" progId="Equation.DSMT4">
                  <p:embed/>
                  <p:pic>
                    <p:nvPicPr>
                      <p:cNvPr id="20788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4658" y="5188169"/>
                        <a:ext cx="1295400" cy="546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8" name="Object 16"/>
          <p:cNvGraphicFramePr>
            <a:graphicFrameLocks noChangeAspect="1"/>
          </p:cNvGraphicFramePr>
          <p:nvPr/>
        </p:nvGraphicFramePr>
        <p:xfrm>
          <a:off x="5226638" y="5648810"/>
          <a:ext cx="954406" cy="54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355320" imgH="203040" progId="Equation.DSMT4">
                  <p:embed/>
                </p:oleObj>
              </mc:Choice>
              <mc:Fallback>
                <p:oleObj name="Equation" r:id="rId29" imgW="355320" imgH="203040" progId="Equation.DSMT4">
                  <p:embed/>
                  <p:pic>
                    <p:nvPicPr>
                      <p:cNvPr id="20788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638" y="5648810"/>
                        <a:ext cx="954406" cy="546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9" name="Object 17"/>
          <p:cNvGraphicFramePr>
            <a:graphicFrameLocks noChangeAspect="1"/>
          </p:cNvGraphicFramePr>
          <p:nvPr/>
        </p:nvGraphicFramePr>
        <p:xfrm>
          <a:off x="5312165" y="2515112"/>
          <a:ext cx="954406" cy="54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355320" imgH="203040" progId="Equation.DSMT4">
                  <p:embed/>
                </p:oleObj>
              </mc:Choice>
              <mc:Fallback>
                <p:oleObj name="Equation" r:id="rId31" imgW="355320" imgH="203040" progId="Equation.DSMT4">
                  <p:embed/>
                  <p:pic>
                    <p:nvPicPr>
                      <p:cNvPr id="2078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2165" y="2515112"/>
                        <a:ext cx="954406" cy="546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90" name="Object 18"/>
          <p:cNvGraphicFramePr>
            <a:graphicFrameLocks noChangeAspect="1"/>
          </p:cNvGraphicFramePr>
          <p:nvPr/>
        </p:nvGraphicFramePr>
        <p:xfrm>
          <a:off x="6016958" y="5990032"/>
          <a:ext cx="339090" cy="47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26720" imgH="177480" progId="Equation.DSMT4">
                  <p:embed/>
                </p:oleObj>
              </mc:Choice>
              <mc:Fallback>
                <p:oleObj name="Equation" r:id="rId33" imgW="126720" imgH="177480" progId="Equation.DSMT4">
                  <p:embed/>
                  <p:pic>
                    <p:nvPicPr>
                      <p:cNvPr id="20789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958" y="5990032"/>
                        <a:ext cx="339090" cy="4781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07864" y="2612182"/>
            <a:ext cx="2670924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/>
              <a:t>Position stepping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2480" y="4400038"/>
            <a:ext cx="2664512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/>
              <a:t>Velocity stepping</a:t>
            </a:r>
          </a:p>
        </p:txBody>
      </p:sp>
      <p:graphicFrame>
        <p:nvGraphicFramePr>
          <p:cNvPr id="207891" name="Object 19"/>
          <p:cNvGraphicFramePr>
            <a:graphicFrameLocks noChangeAspect="1"/>
          </p:cNvGraphicFramePr>
          <p:nvPr/>
        </p:nvGraphicFramePr>
        <p:xfrm>
          <a:off x="6941878" y="4931619"/>
          <a:ext cx="548640" cy="47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03040" imgH="177480" progId="Equation.DSMT4">
                  <p:embed/>
                </p:oleObj>
              </mc:Choice>
              <mc:Fallback>
                <p:oleObj name="Equation" r:id="rId35" imgW="203040" imgH="177480" progId="Equation.DSMT4">
                  <p:embed/>
                  <p:pic>
                    <p:nvPicPr>
                      <p:cNvPr id="2078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1878" y="4931619"/>
                        <a:ext cx="548640" cy="478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1058326" y="3684898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770" dirty="0"/>
          </a:p>
        </p:txBody>
      </p:sp>
      <p:sp>
        <p:nvSpPr>
          <p:cNvPr id="27" name="TextBox 26"/>
          <p:cNvSpPr txBox="1"/>
          <p:nvPr/>
        </p:nvSpPr>
        <p:spPr>
          <a:xfrm>
            <a:off x="4346358" y="2434762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770" dirty="0"/>
          </a:p>
        </p:txBody>
      </p:sp>
      <p:sp>
        <p:nvSpPr>
          <p:cNvPr id="28" name="TextBox 27"/>
          <p:cNvSpPr txBox="1"/>
          <p:nvPr/>
        </p:nvSpPr>
        <p:spPr>
          <a:xfrm>
            <a:off x="11093810" y="5571017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770" dirty="0"/>
          </a:p>
        </p:txBody>
      </p:sp>
      <p:sp>
        <p:nvSpPr>
          <p:cNvPr id="29" name="TextBox 28"/>
          <p:cNvSpPr txBox="1"/>
          <p:nvPr/>
        </p:nvSpPr>
        <p:spPr>
          <a:xfrm>
            <a:off x="4324521" y="4238995"/>
            <a:ext cx="417102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yʹ</a:t>
            </a:r>
            <a:endParaRPr lang="en-US" sz="277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 DOF Oscillator Example: Euler’s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Euler’s method example:</a:t>
            </a:r>
          </a:p>
          <a:p>
            <a:pPr lvl="1"/>
            <a:r>
              <a:rPr lang="en-US" dirty="0"/>
              <a:t>1 DOF oscillator, no damping</a:t>
            </a:r>
          </a:p>
          <a:p>
            <a:pPr lvl="2"/>
            <a:r>
              <a:rPr lang="en-US" dirty="0"/>
              <a:t>mass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lvl="2"/>
            <a:r>
              <a:rPr lang="en-US" dirty="0"/>
              <a:t>stiffness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lvl="2"/>
            <a:r>
              <a:rPr lang="en-US" dirty="0"/>
              <a:t>displacement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4" descr="1 dof oscillator mod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405" y="2784345"/>
            <a:ext cx="3017526" cy="3483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36220" y="2661313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74916" y="3220871"/>
            <a:ext cx="441146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0084" y="4965056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 DOF Oscillator Equations of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equation of motion 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simple 1DOF oscillator preserves energy.</a:t>
            </a:r>
          </a:p>
          <a:p>
            <a:pPr lvl="1"/>
            <a:r>
              <a:rPr lang="en-US" dirty="0"/>
              <a:t>Energy = kinetic energy + elastic strain energy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Should not change over time.</a:t>
            </a:r>
          </a:p>
          <a:p>
            <a:pPr lvl="1"/>
            <a:r>
              <a:rPr lang="en-US" dirty="0"/>
              <a:t>Energy is the easiest to use method of evaluating the accuracy of the DE solution method on this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199682" name="Object 2"/>
          <p:cNvGraphicFramePr>
            <a:graphicFrameLocks noChangeAspect="1"/>
          </p:cNvGraphicFramePr>
          <p:nvPr/>
        </p:nvGraphicFramePr>
        <p:xfrm>
          <a:off x="1718311" y="1693546"/>
          <a:ext cx="1489710" cy="443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720" imgH="164880" progId="Equation.DSMT4">
                  <p:embed/>
                </p:oleObj>
              </mc:Choice>
              <mc:Fallback>
                <p:oleObj name="Equation" r:id="rId2" imgW="558720" imgH="164880" progId="Equation.DSMT4">
                  <p:embed/>
                  <p:pic>
                    <p:nvPicPr>
                      <p:cNvPr id="1996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311" y="1693546"/>
                        <a:ext cx="1489710" cy="4438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3" name="Object 3"/>
          <p:cNvGraphicFramePr>
            <a:graphicFrameLocks noChangeAspect="1"/>
          </p:cNvGraphicFramePr>
          <p:nvPr/>
        </p:nvGraphicFramePr>
        <p:xfrm>
          <a:off x="4568190" y="1668780"/>
          <a:ext cx="1287780" cy="47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177480" progId="Equation.DSMT4">
                  <p:embed/>
                </p:oleObj>
              </mc:Choice>
              <mc:Fallback>
                <p:oleObj name="Equation" r:id="rId4" imgW="482400" imgH="177480" progId="Equation.DSMT4">
                  <p:embed/>
                  <p:pic>
                    <p:nvPicPr>
                      <p:cNvPr id="1996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190" y="1668780"/>
                        <a:ext cx="1287780" cy="478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7210511" y="1573162"/>
          <a:ext cx="1592580" cy="61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96880" imgH="228600" progId="Equation.DSMT4">
                  <p:embed/>
                </p:oleObj>
              </mc:Choice>
              <mc:Fallback>
                <p:oleObj name="Equation" r:id="rId6" imgW="596880" imgH="228600" progId="Equation.DSMT4">
                  <p:embed/>
                  <p:pic>
                    <p:nvPicPr>
                      <p:cNvPr id="1996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511" y="1573162"/>
                        <a:ext cx="1592580" cy="6134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1769974" y="3864678"/>
          <a:ext cx="1590674" cy="47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96880" imgH="177480" progId="Equation.DSMT4">
                  <p:embed/>
                </p:oleObj>
              </mc:Choice>
              <mc:Fallback>
                <p:oleObj name="Equation" r:id="rId8" imgW="596880" imgH="177480" progId="Equation.DSMT4">
                  <p:embed/>
                  <p:pic>
                    <p:nvPicPr>
                      <p:cNvPr id="1996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9974" y="3864678"/>
                        <a:ext cx="1590674" cy="4781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ChangeAspect="1"/>
          </p:cNvGraphicFramePr>
          <p:nvPr/>
        </p:nvGraphicFramePr>
        <p:xfrm>
          <a:off x="6828714" y="3689020"/>
          <a:ext cx="1354456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07960" imgH="317160" progId="Equation.DSMT4">
                  <p:embed/>
                </p:oleObj>
              </mc:Choice>
              <mc:Fallback>
                <p:oleObj name="Equation" r:id="rId10" imgW="507960" imgH="317160" progId="Equation.DSMT4">
                  <p:embed/>
                  <p:pic>
                    <p:nvPicPr>
                      <p:cNvPr id="1996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8714" y="3689020"/>
                        <a:ext cx="1354456" cy="853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8" name="Object 8"/>
          <p:cNvGraphicFramePr>
            <a:graphicFrameLocks noChangeAspect="1"/>
          </p:cNvGraphicFramePr>
          <p:nvPr/>
        </p:nvGraphicFramePr>
        <p:xfrm>
          <a:off x="4210791" y="3659136"/>
          <a:ext cx="1489710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58720" imgH="317160" progId="Equation.DSMT4">
                  <p:embed/>
                </p:oleObj>
              </mc:Choice>
              <mc:Fallback>
                <p:oleObj name="Equation" r:id="rId12" imgW="558720" imgH="317160" progId="Equation.DSMT4">
                  <p:embed/>
                  <p:pic>
                    <p:nvPicPr>
                      <p:cNvPr id="1996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791" y="3659136"/>
                        <a:ext cx="1489710" cy="853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 DOF Oscillator True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well-known closed form solution exists for this model. It can be used to verify the accuracy.</a:t>
            </a:r>
          </a:p>
          <a:p>
            <a:pPr lvl="1"/>
            <a:r>
              <a:rPr lang="en-US" dirty="0"/>
              <a:t>Assuming initial conditions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Known solution is: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199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574901"/>
              </p:ext>
            </p:extLst>
          </p:nvPr>
        </p:nvGraphicFramePr>
        <p:xfrm>
          <a:off x="1072240" y="4324218"/>
          <a:ext cx="2236470" cy="204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761760" progId="Equation.DSMT4">
                  <p:embed/>
                </p:oleObj>
              </mc:Choice>
              <mc:Fallback>
                <p:oleObj name="Equation" r:id="rId2" imgW="838080" imgH="761760" progId="Equation.DSMT4">
                  <p:embed/>
                  <p:pic>
                    <p:nvPicPr>
                      <p:cNvPr id="1996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240" y="4324218"/>
                        <a:ext cx="2236470" cy="2042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477850"/>
              </p:ext>
            </p:extLst>
          </p:nvPr>
        </p:nvGraphicFramePr>
        <p:xfrm>
          <a:off x="1081644" y="2709296"/>
          <a:ext cx="84582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160" imgH="355320" progId="Equation.DSMT4">
                  <p:embed/>
                </p:oleObj>
              </mc:Choice>
              <mc:Fallback>
                <p:oleObj name="Equation" r:id="rId4" imgW="317160" imgH="355320" progId="Equation.DSMT4">
                  <p:embed/>
                  <p:pic>
                    <p:nvPicPr>
                      <p:cNvPr id="2007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644" y="2709296"/>
                        <a:ext cx="84582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 DOF Oscillator True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DOF oscillator true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23556" y="6291618"/>
            <a:ext cx="284052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808" y="1564035"/>
            <a:ext cx="1717137" cy="350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 = 0</a:t>
            </a:r>
          </a:p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ẏ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 = 1</a:t>
            </a:r>
          </a:p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 = 10</a:t>
            </a:r>
          </a:p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 = 1</a:t>
            </a:r>
          </a:p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 = 3.162</a:t>
            </a:r>
          </a:p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 = 0.3162</a:t>
            </a:r>
          </a:p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= 1.987</a:t>
            </a:r>
          </a:p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 = 0.5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1537" y="5025797"/>
            <a:ext cx="2860078" cy="1371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 = max amplitude</a:t>
            </a:r>
          </a:p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= period</a:t>
            </a:r>
          </a:p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 = total energy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566DD-C3C8-4779-B8BF-8C996734A970}"/>
              </a:ext>
            </a:extLst>
          </p:cNvPr>
          <p:cNvSpPr txBox="1"/>
          <p:nvPr/>
        </p:nvSpPr>
        <p:spPr>
          <a:xfrm>
            <a:off x="4656549" y="1924334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180008-D6D3-4D48-B0A1-BBB5DE797B43}"/>
              </a:ext>
            </a:extLst>
          </p:cNvPr>
          <p:cNvSpPr txBox="1"/>
          <p:nvPr/>
        </p:nvSpPr>
        <p:spPr>
          <a:xfrm>
            <a:off x="4656549" y="3785890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ẏ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54EEE4-2E60-46DC-AD7A-6AA6088DCA84}"/>
              </a:ext>
            </a:extLst>
          </p:cNvPr>
          <p:cNvSpPr txBox="1"/>
          <p:nvPr/>
        </p:nvSpPr>
        <p:spPr>
          <a:xfrm>
            <a:off x="4618077" y="5532803"/>
            <a:ext cx="441146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pic>
        <p:nvPicPr>
          <p:cNvPr id="20" name="Picture 19" descr="1 DOF oscillator true solution.png">
            <a:extLst>
              <a:ext uri="{FF2B5EF4-FFF2-40B4-BE49-F238E27FC236}">
                <a16:creationId xmlns:a16="http://schemas.microsoft.com/office/drawing/2014/main" id="{67932501-762E-4D9A-B3D6-C81DFFEBA0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23" t="7642" r="8209" b="6507"/>
          <a:stretch>
            <a:fillRect/>
          </a:stretch>
        </p:blipFill>
        <p:spPr>
          <a:xfrm>
            <a:off x="5407593" y="1711644"/>
            <a:ext cx="6528593" cy="453094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 DOF Oscillator Example: Euler’s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Euler’s method with the 1 DOF oscillator</a:t>
            </a:r>
          </a:p>
          <a:p>
            <a:pPr lvl="1"/>
            <a:r>
              <a:rPr lang="en-US" dirty="0"/>
              <a:t>h = 1/4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9" name="Picture 8" descr="1 DOF oscillator Euler 4 solution.png"/>
          <p:cNvPicPr>
            <a:picLocks noChangeAspect="1"/>
          </p:cNvPicPr>
          <p:nvPr/>
        </p:nvPicPr>
        <p:blipFill>
          <a:blip r:embed="rId2"/>
          <a:srcRect l="7991" t="6107" r="7839" b="6792"/>
          <a:stretch>
            <a:fillRect/>
          </a:stretch>
        </p:blipFill>
        <p:spPr>
          <a:xfrm>
            <a:off x="5292739" y="1641292"/>
            <a:ext cx="6512818" cy="449307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56549" y="1924334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56549" y="3785890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ẏ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18077" y="5532803"/>
            <a:ext cx="441146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7443" y="2496437"/>
            <a:ext cx="3152632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The time step is too large.</a:t>
            </a:r>
          </a:p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Very unstable.</a:t>
            </a:r>
          </a:p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Error grows very rapidly.</a:t>
            </a:r>
          </a:p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The solution goes to infinity very quickly.</a:t>
            </a:r>
          </a:p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Energy rises extremely fast.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52A940-32C7-4E40-816E-19BC860E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Euler’s method with the 1 DOF oscillator</a:t>
            </a:r>
          </a:p>
          <a:p>
            <a:pPr lvl="1"/>
            <a:r>
              <a:rPr lang="en-US" dirty="0"/>
              <a:t>h = 1/16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10" name="Picture 9" descr="1 DOF oscillator Euler 16 solution.png"/>
          <p:cNvPicPr>
            <a:picLocks noChangeAspect="1"/>
          </p:cNvPicPr>
          <p:nvPr/>
        </p:nvPicPr>
        <p:blipFill>
          <a:blip r:embed="rId2"/>
          <a:srcRect l="9792" t="6379" r="8168" b="5189"/>
          <a:stretch>
            <a:fillRect/>
          </a:stretch>
        </p:blipFill>
        <p:spPr>
          <a:xfrm>
            <a:off x="5434682" y="1661925"/>
            <a:ext cx="6370875" cy="45782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2432" y="2202749"/>
            <a:ext cx="315263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The time step is too large.</a:t>
            </a:r>
          </a:p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But now the correct trend of the solution can be seen.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538E6D-F244-4962-BAD3-A018CF4BA187}"/>
              </a:ext>
            </a:extLst>
          </p:cNvPr>
          <p:cNvSpPr txBox="1"/>
          <p:nvPr/>
        </p:nvSpPr>
        <p:spPr>
          <a:xfrm>
            <a:off x="4656549" y="1924334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C35D84-A07A-4CEB-959F-495133D066D5}"/>
              </a:ext>
            </a:extLst>
          </p:cNvPr>
          <p:cNvSpPr txBox="1"/>
          <p:nvPr/>
        </p:nvSpPr>
        <p:spPr>
          <a:xfrm>
            <a:off x="4656549" y="3785890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ẏ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6434CF-3F03-4A15-B28E-843834E4EE1A}"/>
              </a:ext>
            </a:extLst>
          </p:cNvPr>
          <p:cNvSpPr txBox="1"/>
          <p:nvPr/>
        </p:nvSpPr>
        <p:spPr>
          <a:xfrm>
            <a:off x="4618077" y="5532803"/>
            <a:ext cx="441146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50B7D0-DEBC-4690-AEDB-00BA06D7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Euler’s method with the 1 DOF oscillator</a:t>
            </a:r>
          </a:p>
          <a:p>
            <a:pPr lvl="1"/>
            <a:r>
              <a:rPr lang="en-US" dirty="0"/>
              <a:t>h = 1/64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11" name="Picture 10" descr="1 DOF oscillator Euler 64 solution.png"/>
          <p:cNvPicPr>
            <a:picLocks noChangeAspect="1"/>
          </p:cNvPicPr>
          <p:nvPr/>
        </p:nvPicPr>
        <p:blipFill>
          <a:blip r:embed="rId2"/>
          <a:srcRect l="7839" t="6117" r="7636" b="5983"/>
          <a:stretch>
            <a:fillRect/>
          </a:stretch>
        </p:blipFill>
        <p:spPr>
          <a:xfrm>
            <a:off x="5297930" y="1663745"/>
            <a:ext cx="6540285" cy="45342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2432" y="2202749"/>
            <a:ext cx="315263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The time step is large.</a:t>
            </a:r>
          </a:p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But now the correct trend of the solution can be seen.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34F92E-7222-4B5E-A1D7-03AD546B28AD}"/>
              </a:ext>
            </a:extLst>
          </p:cNvPr>
          <p:cNvSpPr txBox="1"/>
          <p:nvPr/>
        </p:nvSpPr>
        <p:spPr>
          <a:xfrm>
            <a:off x="4656549" y="1924334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A0D62-CC78-4FC3-932F-E89C68ADBEF2}"/>
              </a:ext>
            </a:extLst>
          </p:cNvPr>
          <p:cNvSpPr txBox="1"/>
          <p:nvPr/>
        </p:nvSpPr>
        <p:spPr>
          <a:xfrm>
            <a:off x="4656549" y="3785890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ẏ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7C35CB-AAE6-42E8-AB17-724DB2C3B1B1}"/>
              </a:ext>
            </a:extLst>
          </p:cNvPr>
          <p:cNvSpPr txBox="1"/>
          <p:nvPr/>
        </p:nvSpPr>
        <p:spPr>
          <a:xfrm>
            <a:off x="4618077" y="5532803"/>
            <a:ext cx="441146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EEE743-0492-499B-A98C-C68EA37E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Euler’s method with the 1 DOF oscillator</a:t>
            </a:r>
          </a:p>
          <a:p>
            <a:pPr lvl="1"/>
            <a:r>
              <a:rPr lang="en-US" dirty="0"/>
              <a:t>h = 1/256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2" name="Picture 11" descr="1 DOF oscillator Euler 256 solution.png"/>
          <p:cNvPicPr>
            <a:picLocks noChangeAspect="1"/>
          </p:cNvPicPr>
          <p:nvPr/>
        </p:nvPicPr>
        <p:blipFill>
          <a:blip r:embed="rId2"/>
          <a:srcRect l="8733" t="5589" r="7984" b="6245"/>
          <a:stretch>
            <a:fillRect/>
          </a:stretch>
        </p:blipFill>
        <p:spPr>
          <a:xfrm>
            <a:off x="5361372" y="1643992"/>
            <a:ext cx="6444185" cy="45480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2432" y="2202749"/>
            <a:ext cx="3152632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The solution is almost useful.</a:t>
            </a:r>
          </a:p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Energy only rises a little during the simulation.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9E240A-B8CC-478B-B672-A76CF17B4B5C}"/>
              </a:ext>
            </a:extLst>
          </p:cNvPr>
          <p:cNvSpPr txBox="1"/>
          <p:nvPr/>
        </p:nvSpPr>
        <p:spPr>
          <a:xfrm>
            <a:off x="4656549" y="1924334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D998E-3EEE-4268-983B-153592E1697C}"/>
              </a:ext>
            </a:extLst>
          </p:cNvPr>
          <p:cNvSpPr txBox="1"/>
          <p:nvPr/>
        </p:nvSpPr>
        <p:spPr>
          <a:xfrm>
            <a:off x="4656549" y="3785890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ẏ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0D97E7-42D9-4283-9FF5-D33E38B0AC51}"/>
              </a:ext>
            </a:extLst>
          </p:cNvPr>
          <p:cNvSpPr txBox="1"/>
          <p:nvPr/>
        </p:nvSpPr>
        <p:spPr>
          <a:xfrm>
            <a:off x="4618077" y="5532803"/>
            <a:ext cx="441146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MBD Equations of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MBD equations of motion are the acceleration equations.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Solving these equations produces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q̈</a:t>
            </a:r>
            <a:r>
              <a:rPr lang="en-US" dirty="0"/>
              <a:t> and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From the values of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/>
              <a:t> 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q̇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77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939946"/>
              </p:ext>
            </p:extLst>
          </p:nvPr>
        </p:nvGraphicFramePr>
        <p:xfrm>
          <a:off x="768804" y="2356871"/>
          <a:ext cx="43053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120" imgH="380880" progId="Equation.DSMT4">
                  <p:embed/>
                </p:oleObj>
              </mc:Choice>
              <mc:Fallback>
                <p:oleObj name="Equation" r:id="rId2" imgW="1257120" imgH="380880" progId="Equation.DSMT4">
                  <p:embed/>
                  <p:pic>
                    <p:nvPicPr>
                      <p:cNvPr id="1771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804" y="2356871"/>
                        <a:ext cx="4305300" cy="130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4871EB-B311-4A62-AFBD-0F106B87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Euler’s method with the 1 DOF oscillator</a:t>
            </a:r>
          </a:p>
          <a:p>
            <a:pPr lvl="1"/>
            <a:r>
              <a:rPr lang="en-US" dirty="0"/>
              <a:t>h = 1/1024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13" name="Picture 12" descr="1 DOF oscillator Euler 1024 solution.png"/>
          <p:cNvPicPr>
            <a:picLocks noChangeAspect="1"/>
          </p:cNvPicPr>
          <p:nvPr/>
        </p:nvPicPr>
        <p:blipFill>
          <a:blip r:embed="rId2"/>
          <a:srcRect l="8026" t="6660" r="7804" b="6506"/>
          <a:stretch>
            <a:fillRect/>
          </a:stretch>
        </p:blipFill>
        <p:spPr>
          <a:xfrm>
            <a:off x="5309068" y="1697877"/>
            <a:ext cx="6512818" cy="4479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2432" y="2202749"/>
            <a:ext cx="3152632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Now the solution is mostly acceptable.</a:t>
            </a:r>
          </a:p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If the oscillator had material damping, the solution might be reasonable.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95D097-37A5-415E-B957-BDCBD4D74500}"/>
              </a:ext>
            </a:extLst>
          </p:cNvPr>
          <p:cNvSpPr txBox="1"/>
          <p:nvPr/>
        </p:nvSpPr>
        <p:spPr>
          <a:xfrm>
            <a:off x="4656549" y="1924334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BA5079-E01E-4BDF-861D-6774DAE4284D}"/>
              </a:ext>
            </a:extLst>
          </p:cNvPr>
          <p:cNvSpPr txBox="1"/>
          <p:nvPr/>
        </p:nvSpPr>
        <p:spPr>
          <a:xfrm>
            <a:off x="4656549" y="3785890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ẏ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ED05FF-C5CC-4604-AE02-F36BBDAF12A5}"/>
              </a:ext>
            </a:extLst>
          </p:cNvPr>
          <p:cNvSpPr txBox="1"/>
          <p:nvPr/>
        </p:nvSpPr>
        <p:spPr>
          <a:xfrm>
            <a:off x="4618077" y="5532803"/>
            <a:ext cx="441146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Euler’s Method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numerical method to solve DEs.</a:t>
            </a:r>
          </a:p>
          <a:p>
            <a:r>
              <a:rPr lang="en-US" dirty="0"/>
              <a:t>When used with Newton-Euler equations, energy grows.</a:t>
            </a:r>
          </a:p>
          <a:p>
            <a:pPr lvl="1"/>
            <a:r>
              <a:rPr lang="en-US" dirty="0"/>
              <a:t>Not stable</a:t>
            </a:r>
          </a:p>
          <a:p>
            <a:pPr lvl="1"/>
            <a:r>
              <a:rPr lang="en-US" dirty="0"/>
              <a:t>If the true solution is stable, then the Euler’s method solution will diverge.</a:t>
            </a:r>
          </a:p>
          <a:p>
            <a:pPr lvl="1"/>
            <a:r>
              <a:rPr lang="en-US" dirty="0"/>
              <a:t>If the true solution has damping, then Euler’s method might be reasonable if the time step is small enough.</a:t>
            </a:r>
          </a:p>
          <a:p>
            <a:pPr lvl="1"/>
            <a:r>
              <a:rPr lang="en-US" dirty="0"/>
              <a:t>Accuracy can be increased by reducing time step size.</a:t>
            </a:r>
          </a:p>
          <a:p>
            <a:pPr lvl="2"/>
            <a:r>
              <a:rPr lang="en-US" dirty="0"/>
              <a:t>But the error just grows more slowly.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Euler’s Method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Euler’s method with the 1 DOF oscillator</a:t>
            </a:r>
          </a:p>
          <a:p>
            <a:pPr lvl="1"/>
            <a:r>
              <a:rPr lang="en-US" dirty="0"/>
              <a:t>h = 1/1024</a:t>
            </a:r>
          </a:p>
          <a:p>
            <a:pPr lvl="1"/>
            <a:r>
              <a:rPr lang="en-US" dirty="0"/>
              <a:t>for 200 sec.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" name="Picture 4" descr="1 DOF oscillator Euler 1024 solution 200.png"/>
          <p:cNvPicPr>
            <a:picLocks noChangeAspect="1"/>
          </p:cNvPicPr>
          <p:nvPr/>
        </p:nvPicPr>
        <p:blipFill>
          <a:blip r:embed="rId2"/>
          <a:srcRect l="9881" t="7164" r="7811" b="7104"/>
          <a:stretch>
            <a:fillRect/>
          </a:stretch>
        </p:blipFill>
        <p:spPr>
          <a:xfrm>
            <a:off x="4319062" y="1543712"/>
            <a:ext cx="7034056" cy="48843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2778" y="1924334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72778" y="3785890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ẏ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34306" y="5532803"/>
            <a:ext cx="441146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2432" y="2898785"/>
            <a:ext cx="3152632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Even with the </a:t>
            </a:r>
            <a:r>
              <a:rPr lang="en-US" sz="1920"/>
              <a:t>smallest time </a:t>
            </a:r>
            <a:r>
              <a:rPr lang="en-US" sz="1920" dirty="0"/>
              <a:t>step, the solution goes to infinity.</a:t>
            </a:r>
          </a:p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The solution is only reasonable if the simulation is short.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Symplectic Euler’s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other, better numerical methods for solving DEs for dynamics.</a:t>
            </a:r>
          </a:p>
          <a:p>
            <a:pPr lvl="1"/>
            <a:r>
              <a:rPr lang="en-US" dirty="0"/>
              <a:t>For example, a small change to Euler’s method for 2</a:t>
            </a:r>
            <a:r>
              <a:rPr lang="en-US" baseline="30000" dirty="0"/>
              <a:t>nd</a:t>
            </a:r>
            <a:r>
              <a:rPr lang="en-US" dirty="0"/>
              <a:t> order DEs:</a:t>
            </a:r>
          </a:p>
          <a:p>
            <a:pPr lvl="2"/>
            <a:r>
              <a:rPr lang="en-US" dirty="0"/>
              <a:t>Creates the “symplectic Euler’s method”.</a:t>
            </a:r>
          </a:p>
          <a:p>
            <a:pPr lvl="2"/>
            <a:r>
              <a:rPr lang="en-US" dirty="0"/>
              <a:t>Also called the “semi-implicit Euler’s method”.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247810" name="Object 2"/>
          <p:cNvGraphicFramePr>
            <a:graphicFrameLocks noChangeAspect="1"/>
          </p:cNvGraphicFramePr>
          <p:nvPr/>
        </p:nvGraphicFramePr>
        <p:xfrm>
          <a:off x="2604676" y="4580531"/>
          <a:ext cx="1842134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177480" progId="Equation.DSMT4">
                  <p:embed/>
                </p:oleObj>
              </mc:Choice>
              <mc:Fallback>
                <p:oleObj name="Equation" r:id="rId2" imgW="685800" imgH="177480" progId="Equation.DSMT4">
                  <p:embed/>
                  <p:pic>
                    <p:nvPicPr>
                      <p:cNvPr id="2478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676" y="4580531"/>
                        <a:ext cx="1842134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1" name="Object 3"/>
          <p:cNvGraphicFramePr>
            <a:graphicFrameLocks noChangeAspect="1"/>
          </p:cNvGraphicFramePr>
          <p:nvPr/>
        </p:nvGraphicFramePr>
        <p:xfrm>
          <a:off x="2604676" y="5346781"/>
          <a:ext cx="1876424" cy="47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177480" progId="Equation.DSMT4">
                  <p:embed/>
                </p:oleObj>
              </mc:Choice>
              <mc:Fallback>
                <p:oleObj name="Equation" r:id="rId4" imgW="698400" imgH="177480" progId="Equation.DSMT4">
                  <p:embed/>
                  <p:pic>
                    <p:nvPicPr>
                      <p:cNvPr id="2478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676" y="5346781"/>
                        <a:ext cx="1876424" cy="4781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2" name="Object 4"/>
          <p:cNvGraphicFramePr>
            <a:graphicFrameLocks noChangeAspect="1"/>
          </p:cNvGraphicFramePr>
          <p:nvPr/>
        </p:nvGraphicFramePr>
        <p:xfrm>
          <a:off x="2604676" y="6114937"/>
          <a:ext cx="2080260" cy="54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360" imgH="203040" progId="Equation.DSMT4">
                  <p:embed/>
                </p:oleObj>
              </mc:Choice>
              <mc:Fallback>
                <p:oleObj name="Equation" r:id="rId6" imgW="774360" imgH="203040" progId="Equation.DSMT4">
                  <p:embed/>
                  <p:pic>
                    <p:nvPicPr>
                      <p:cNvPr id="2478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676" y="6114937"/>
                        <a:ext cx="2080260" cy="5448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3" name="Object 5"/>
          <p:cNvGraphicFramePr>
            <a:graphicFrameLocks noChangeAspect="1"/>
          </p:cNvGraphicFramePr>
          <p:nvPr/>
        </p:nvGraphicFramePr>
        <p:xfrm>
          <a:off x="8372534" y="4633105"/>
          <a:ext cx="1979296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6560" imgH="177480" progId="Equation.DSMT4">
                  <p:embed/>
                </p:oleObj>
              </mc:Choice>
              <mc:Fallback>
                <p:oleObj name="Equation" r:id="rId8" imgW="736560" imgH="177480" progId="Equation.DSMT4">
                  <p:embed/>
                  <p:pic>
                    <p:nvPicPr>
                      <p:cNvPr id="2478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534" y="4633105"/>
                        <a:ext cx="1979296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4" name="Object 6"/>
          <p:cNvGraphicFramePr>
            <a:graphicFrameLocks noChangeAspect="1"/>
          </p:cNvGraphicFramePr>
          <p:nvPr/>
        </p:nvGraphicFramePr>
        <p:xfrm>
          <a:off x="8372534" y="5365776"/>
          <a:ext cx="1876424" cy="47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98400" imgH="177480" progId="Equation.DSMT4">
                  <p:embed/>
                </p:oleObj>
              </mc:Choice>
              <mc:Fallback>
                <p:oleObj name="Equation" r:id="rId10" imgW="698400" imgH="177480" progId="Equation.DSMT4">
                  <p:embed/>
                  <p:pic>
                    <p:nvPicPr>
                      <p:cNvPr id="2478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534" y="5365776"/>
                        <a:ext cx="1876424" cy="4781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5" name="Object 7"/>
          <p:cNvGraphicFramePr>
            <a:graphicFrameLocks noChangeAspect="1"/>
          </p:cNvGraphicFramePr>
          <p:nvPr/>
        </p:nvGraphicFramePr>
        <p:xfrm>
          <a:off x="8372533" y="6100352"/>
          <a:ext cx="2080260" cy="54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74360" imgH="203040" progId="Equation.DSMT4">
                  <p:embed/>
                </p:oleObj>
              </mc:Choice>
              <mc:Fallback>
                <p:oleObj name="Equation" r:id="rId12" imgW="774360" imgH="203040" progId="Equation.DSMT4">
                  <p:embed/>
                  <p:pic>
                    <p:nvPicPr>
                      <p:cNvPr id="2478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533" y="6100352"/>
                        <a:ext cx="2080260" cy="5448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647596" y="5038574"/>
            <a:ext cx="491317" cy="4314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847390" y="5085157"/>
            <a:ext cx="1048148" cy="40943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9519" y="3985146"/>
            <a:ext cx="2363339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/>
              <a:t>Euler’s method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59291" y="3985146"/>
            <a:ext cx="4004622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/>
              <a:t>Symplectic Euler’s method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939" y="4555853"/>
            <a:ext cx="2196333" cy="222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70" u="sng" dirty="0"/>
              <a:t>Initial</a:t>
            </a:r>
            <a:r>
              <a:rPr lang="en-US" sz="2770" dirty="0"/>
              <a:t> velocity used to step position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69541" y="4599527"/>
            <a:ext cx="2196333" cy="222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70" u="sng" dirty="0"/>
              <a:t>Final</a:t>
            </a:r>
            <a:r>
              <a:rPr lang="en-US" sz="2770" dirty="0"/>
              <a:t> velocity used to step position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042932" y="4847685"/>
            <a:ext cx="286603" cy="2210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70"/>
          </a:p>
        </p:txBody>
      </p:sp>
      <p:sp>
        <p:nvSpPr>
          <p:cNvPr id="19" name="Rounded Rectangle 18"/>
          <p:cNvSpPr/>
          <p:nvPr/>
        </p:nvSpPr>
        <p:spPr>
          <a:xfrm>
            <a:off x="8571703" y="5611959"/>
            <a:ext cx="286603" cy="2210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70"/>
          </a:p>
        </p:txBody>
      </p:sp>
      <p:sp>
        <p:nvSpPr>
          <p:cNvPr id="20" name="Rounded Rectangle 19"/>
          <p:cNvSpPr/>
          <p:nvPr/>
        </p:nvSpPr>
        <p:spPr>
          <a:xfrm>
            <a:off x="4239903" y="4817660"/>
            <a:ext cx="169234" cy="2210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70"/>
          </a:p>
        </p:txBody>
      </p:sp>
      <p:sp>
        <p:nvSpPr>
          <p:cNvPr id="21" name="Rounded Rectangle 20"/>
          <p:cNvSpPr/>
          <p:nvPr/>
        </p:nvSpPr>
        <p:spPr>
          <a:xfrm>
            <a:off x="3505653" y="5573745"/>
            <a:ext cx="169234" cy="2210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7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Symplectic Euler’s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of Euler’s method to the symplectic Euler’s Method: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6" name="Picture 5" descr="Symplectic Euler gu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574" y="3570673"/>
            <a:ext cx="3710884" cy="2958169"/>
          </a:xfrm>
          <a:prstGeom prst="rect">
            <a:avLst/>
          </a:prstGeom>
        </p:spPr>
      </p:pic>
      <p:pic>
        <p:nvPicPr>
          <p:cNvPr id="7" name="Picture 6" descr="2nd order Euler gu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304" y="3610368"/>
            <a:ext cx="3705577" cy="28787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1465" y="3938743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1465" y="5333545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ẏ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64860" y="3933284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4860" y="5328086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86538" y="2470243"/>
            <a:ext cx="2371162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/>
              <a:t>Euler’s method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6309" y="2470243"/>
            <a:ext cx="4004622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/>
              <a:t>Symplectic Euler’s method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1907501" y="5130194"/>
            <a:ext cx="2161805" cy="409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37897" y="3119878"/>
            <a:ext cx="180969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0" dirty="0"/>
              <a:t>Position’s slope is velocity at </a:t>
            </a:r>
            <a:r>
              <a:rPr lang="en-US" sz="1680" dirty="0" err="1"/>
              <a:t>ti</a:t>
            </a:r>
            <a:endParaRPr lang="en-US" sz="1680" dirty="0"/>
          </a:p>
        </p:txBody>
      </p:sp>
      <p:sp>
        <p:nvSpPr>
          <p:cNvPr id="20" name="TextBox 19"/>
          <p:cNvSpPr txBox="1"/>
          <p:nvPr/>
        </p:nvSpPr>
        <p:spPr>
          <a:xfrm>
            <a:off x="7122310" y="3114419"/>
            <a:ext cx="180969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0" dirty="0"/>
              <a:t>Position’s slope is velocity at ti+1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6200000" flipV="1">
            <a:off x="8016244" y="4352270"/>
            <a:ext cx="1760562" cy="10317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1352" y="4326340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34082" y="5819405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25690" y="4370012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12043" y="5830322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Symplectic Euler’s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symplectic Euler’s method, velocity step is computed before position.</a:t>
            </a:r>
          </a:p>
          <a:p>
            <a:pPr lvl="1"/>
            <a:r>
              <a:rPr lang="en-US" dirty="0"/>
              <a:t>Because updated velocity is needed to compute position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5" name="Picture 4" descr="Symplectic Euler gu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574" y="3570673"/>
            <a:ext cx="3710884" cy="29581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64860" y="3933284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4860" y="5328086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ẏ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22310" y="3114419"/>
            <a:ext cx="180969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0" dirty="0"/>
              <a:t>Position’s slope is velocity at ti+1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8016244" y="4352270"/>
            <a:ext cx="1760562" cy="10317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1084630" y="4043521"/>
          <a:ext cx="1979296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177480" progId="Equation.DSMT4">
                  <p:embed/>
                </p:oleObj>
              </mc:Choice>
              <mc:Fallback>
                <p:oleObj name="Equation" r:id="rId3" imgW="736560" imgH="177480" progId="Equation.DSMT4">
                  <p:embed/>
                  <p:pic>
                    <p:nvPicPr>
                      <p:cNvPr id="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630" y="4043521"/>
                        <a:ext cx="1979296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084630" y="4776192"/>
          <a:ext cx="1876424" cy="47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98400" imgH="177480" progId="Equation.DSMT4">
                  <p:embed/>
                </p:oleObj>
              </mc:Choice>
              <mc:Fallback>
                <p:oleObj name="Equation" r:id="rId5" imgW="698400" imgH="177480" progId="Equation.DSMT4">
                  <p:embed/>
                  <p:pic>
                    <p:nvPicPr>
                      <p:cNvPr id="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630" y="4776192"/>
                        <a:ext cx="1876424" cy="4781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1084630" y="5510768"/>
          <a:ext cx="2080260" cy="54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74360" imgH="203040" progId="Equation.DSMT4">
                  <p:embed/>
                </p:oleObj>
              </mc:Choice>
              <mc:Fallback>
                <p:oleObj name="Equation" r:id="rId7" imgW="774360" imgH="203040" progId="Equation.DSMT4">
                  <p:embed/>
                  <p:pic>
                    <p:nvPicPr>
                      <p:cNvPr id="1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630" y="5510768"/>
                        <a:ext cx="2080260" cy="5448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1559486" y="4495573"/>
            <a:ext cx="1048148" cy="40943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59252" y="5027835"/>
            <a:ext cx="1883392" cy="1371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70" dirty="0"/>
              <a:t>Compute velocity first.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3115329" y="4798553"/>
            <a:ext cx="327547" cy="121192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70"/>
          </a:p>
        </p:txBody>
      </p:sp>
      <p:sp>
        <p:nvSpPr>
          <p:cNvPr id="18" name="TextBox 17"/>
          <p:cNvSpPr txBox="1"/>
          <p:nvPr/>
        </p:nvSpPr>
        <p:spPr>
          <a:xfrm>
            <a:off x="3470171" y="3534250"/>
            <a:ext cx="2150887" cy="1371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70" dirty="0"/>
              <a:t>Compute position second.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3134436" y="4045196"/>
            <a:ext cx="327547" cy="502237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70"/>
          </a:p>
        </p:txBody>
      </p:sp>
      <p:sp>
        <p:nvSpPr>
          <p:cNvPr id="20" name="TextBox 19"/>
          <p:cNvSpPr txBox="1"/>
          <p:nvPr/>
        </p:nvSpPr>
        <p:spPr>
          <a:xfrm>
            <a:off x="10625690" y="4370012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12043" y="5830322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 DOF oscillator SimplecEuler 4 solution.png"/>
          <p:cNvPicPr>
            <a:picLocks noChangeAspect="1"/>
          </p:cNvPicPr>
          <p:nvPr/>
        </p:nvPicPr>
        <p:blipFill>
          <a:blip r:embed="rId2"/>
          <a:srcRect l="9189" t="7039" r="8302" b="7031"/>
          <a:stretch>
            <a:fillRect/>
          </a:stretch>
        </p:blipFill>
        <p:spPr>
          <a:xfrm>
            <a:off x="4523779" y="1564033"/>
            <a:ext cx="6911226" cy="4798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Symplectic Euler’s Method on 1 DOF Oscillator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DOF oscillator example using the symplectic Euler method</a:t>
            </a:r>
          </a:p>
          <a:p>
            <a:pPr lvl="1"/>
            <a:r>
              <a:rPr lang="en-US" dirty="0"/>
              <a:t>h = 1/4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43004" y="1899769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43004" y="3761324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04532" y="5508238"/>
            <a:ext cx="441146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0621" y="2620371"/>
            <a:ext cx="3152632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The energy is not constant, but it oscillates stably around a specific value.</a:t>
            </a:r>
          </a:p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Though the solution accuracy is low, it has mostly the correct shape.</a:t>
            </a:r>
          </a:p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There is a small phase shift from the true solution.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 DOF oscillator SimplecEuler 16 solution.png"/>
          <p:cNvPicPr>
            <a:picLocks noChangeAspect="1"/>
          </p:cNvPicPr>
          <p:nvPr/>
        </p:nvPicPr>
        <p:blipFill>
          <a:blip r:embed="rId2"/>
          <a:srcRect l="8505" t="6745" r="8400" b="6884"/>
          <a:stretch>
            <a:fillRect/>
          </a:stretch>
        </p:blipFill>
        <p:spPr>
          <a:xfrm>
            <a:off x="4466457" y="1547656"/>
            <a:ext cx="6960358" cy="48231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Symplectic Euler’s Method on 1 DOF Oscillator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DOF oscillator example using the symplectic Euler method</a:t>
            </a:r>
          </a:p>
          <a:p>
            <a:pPr lvl="1"/>
            <a:r>
              <a:rPr lang="en-US" dirty="0"/>
              <a:t>h = 1/16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43004" y="1899769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43004" y="3761324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04532" y="5508238"/>
            <a:ext cx="441146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0621" y="2620371"/>
            <a:ext cx="3152632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The solution is now reasonable.</a:t>
            </a:r>
          </a:p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There is a small phase shift in the velocity.</a:t>
            </a:r>
          </a:p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The energy is within 10% of the true energy at all times.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 DOF oscillator SimplecEuler 64 solution.png"/>
          <p:cNvPicPr>
            <a:picLocks noChangeAspect="1"/>
          </p:cNvPicPr>
          <p:nvPr/>
        </p:nvPicPr>
        <p:blipFill>
          <a:blip r:embed="rId2"/>
          <a:srcRect l="8505" t="7479" r="8497" b="7031"/>
          <a:stretch>
            <a:fillRect/>
          </a:stretch>
        </p:blipFill>
        <p:spPr>
          <a:xfrm>
            <a:off x="4466458" y="1588600"/>
            <a:ext cx="6952169" cy="47739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Symplectic Euler’s Method on 1 DOF Oscillator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DOF oscillator example using the symplectic Euler method</a:t>
            </a:r>
          </a:p>
          <a:p>
            <a:pPr lvl="1"/>
            <a:r>
              <a:rPr lang="en-US" dirty="0"/>
              <a:t>h = 1/64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43004" y="1899769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43004" y="3761324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04532" y="5508238"/>
            <a:ext cx="441146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0621" y="2620370"/>
            <a:ext cx="315263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The solution is good.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 DOF oscillator SimplecEuler 256 solution.png"/>
          <p:cNvPicPr>
            <a:picLocks noChangeAspect="1"/>
          </p:cNvPicPr>
          <p:nvPr/>
        </p:nvPicPr>
        <p:blipFill>
          <a:blip r:embed="rId2"/>
          <a:srcRect l="7625" t="7479" r="8204" b="6738"/>
          <a:stretch>
            <a:fillRect/>
          </a:stretch>
        </p:blipFill>
        <p:spPr>
          <a:xfrm>
            <a:off x="4392760" y="1588600"/>
            <a:ext cx="7050433" cy="4790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Symplectic Euler’s Method on 1 DOF Oscillator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DOF oscillator example using the symplectic Euler method</a:t>
            </a:r>
          </a:p>
          <a:p>
            <a:pPr lvl="1"/>
            <a:r>
              <a:rPr lang="en-US" dirty="0"/>
              <a:t>h = 1/256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43004" y="1899769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43004" y="3761324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ẏ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04532" y="5508238"/>
            <a:ext cx="441146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0621" y="2620371"/>
            <a:ext cx="3152632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The solution is now very good.</a:t>
            </a:r>
          </a:p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Energy is within 1% of true energy.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the Differential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/>
              <a:t>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q̇</a:t>
            </a:r>
            <a:r>
              <a:rPr lang="en-US" dirty="0"/>
              <a:t>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q̈</a:t>
            </a:r>
            <a:r>
              <a:rPr lang="en-US" dirty="0"/>
              <a:t>, and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dirty="0"/>
              <a:t> from time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en-US" dirty="0"/>
              <a:t> to time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dirty="0"/>
              <a:t> is called “solving the equations of motion”.</a:t>
            </a:r>
          </a:p>
          <a:p>
            <a:pPr lvl="1"/>
            <a:r>
              <a:rPr lang="en-US" dirty="0"/>
              <a:t>Really, this is solving a differential equation (DE).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458673" y="2833332"/>
          <a:ext cx="2305050" cy="2017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711000" progId="Equation.DSMT4">
                  <p:embed/>
                </p:oleObj>
              </mc:Choice>
              <mc:Fallback>
                <p:oleObj name="Equation" r:id="rId2" imgW="812520" imgH="7110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8673" y="2833332"/>
                        <a:ext cx="2305050" cy="20173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time li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72" y="5660590"/>
            <a:ext cx="9238068" cy="215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73951" y="5576474"/>
            <a:ext cx="284052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6211" y="5890374"/>
            <a:ext cx="402674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77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90260" y="5890374"/>
            <a:ext cx="402674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77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6121" y="5890374"/>
            <a:ext cx="402674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77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34686" y="5890374"/>
            <a:ext cx="402674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77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0572" y="5890374"/>
            <a:ext cx="402674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77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7325" y="5890374"/>
            <a:ext cx="402674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77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34483" y="5890374"/>
            <a:ext cx="627095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770" i="1" baseline="-25000" dirty="0"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 DOF oscillator SimplecEuler 1024 solution.png"/>
          <p:cNvPicPr>
            <a:picLocks noChangeAspect="1"/>
          </p:cNvPicPr>
          <p:nvPr/>
        </p:nvPicPr>
        <p:blipFill>
          <a:blip r:embed="rId2"/>
          <a:srcRect l="7234" t="6745" r="8400" b="6445"/>
          <a:stretch>
            <a:fillRect/>
          </a:stretch>
        </p:blipFill>
        <p:spPr>
          <a:xfrm>
            <a:off x="4360005" y="1547655"/>
            <a:ext cx="7066811" cy="4847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Symplectic Euler’s Method on 1 DOF Oscillator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DOF oscillator example using the symplectic Euler method</a:t>
            </a:r>
          </a:p>
          <a:p>
            <a:pPr lvl="1"/>
            <a:r>
              <a:rPr lang="en-US" dirty="0"/>
              <a:t>h = 1/1024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43004" y="1899769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43004" y="3761324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04532" y="5508238"/>
            <a:ext cx="441146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0621" y="2620370"/>
            <a:ext cx="315263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The solution is excellent.</a:t>
            </a:r>
          </a:p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The energy is within 0.2% of the true energy.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Symplectic Euler’s Method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symplectic Euler’s method preserves energy with the 1 DOF oscillator.</a:t>
            </a:r>
          </a:p>
          <a:p>
            <a:pPr lvl="1"/>
            <a:r>
              <a:rPr lang="en-US" dirty="0"/>
              <a:t>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 2/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dirty="0"/>
              <a:t>, and 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/>
              <a:t> is constant, then the solution is stable.</a:t>
            </a:r>
          </a:p>
          <a:p>
            <a:pPr lvl="1"/>
            <a:r>
              <a:rPr lang="en-US" dirty="0"/>
              <a:t>The position and velocity don’t go to infinity.</a:t>
            </a:r>
          </a:p>
          <a:p>
            <a:pPr lvl="1"/>
            <a:r>
              <a:rPr lang="en-US" dirty="0"/>
              <a:t>The energy oscillates stably around a fixed value.</a:t>
            </a:r>
          </a:p>
          <a:p>
            <a:pPr lvl="2"/>
            <a:r>
              <a:rPr lang="en-US" dirty="0"/>
              <a:t>Total energy, h = 1/4, for 200sec.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5" name="Picture 4" descr="1 DOF oscillator SimplecEuler 4 solution 200.png"/>
          <p:cNvPicPr>
            <a:picLocks noChangeAspect="1"/>
          </p:cNvPicPr>
          <p:nvPr/>
        </p:nvPicPr>
        <p:blipFill>
          <a:blip r:embed="rId2"/>
          <a:srcRect l="9562" t="67224" r="7731" b="6746"/>
          <a:stretch>
            <a:fillRect/>
          </a:stretch>
        </p:blipFill>
        <p:spPr>
          <a:xfrm>
            <a:off x="4061185" y="4214887"/>
            <a:ext cx="7132320" cy="14964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49440" y="4222619"/>
            <a:ext cx="441146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Symplectic Euler’s Method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symplectic Euler’s method has stability limits.</a:t>
            </a:r>
          </a:p>
          <a:p>
            <a:pPr lvl="1"/>
            <a:r>
              <a:rPr lang="en-US" dirty="0"/>
              <a:t>If the time step is too large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 2/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dirty="0"/>
              <a:t>), then the solution becomes unstable.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5" name="Picture 4" descr="1 DOF oscillator SimplecEuler 2.1 div w solution.png"/>
          <p:cNvPicPr>
            <a:picLocks noChangeAspect="1"/>
          </p:cNvPicPr>
          <p:nvPr/>
        </p:nvPicPr>
        <p:blipFill>
          <a:blip r:embed="rId2"/>
          <a:srcRect l="9881" t="7403" r="8607" b="6388"/>
          <a:stretch>
            <a:fillRect/>
          </a:stretch>
        </p:blipFill>
        <p:spPr>
          <a:xfrm>
            <a:off x="5743887" y="2235503"/>
            <a:ext cx="5597866" cy="3946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5510" y="2448408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5510" y="3880058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ẏ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75510" y="5311709"/>
            <a:ext cx="441146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Symplectic Euler’s Method 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Symplectic Euler are not useful for stiff DEs.</a:t>
            </a:r>
          </a:p>
          <a:p>
            <a:pPr lvl="1"/>
            <a:r>
              <a:rPr lang="en-US" dirty="0"/>
              <a:t>A “stiff” DE has some high frequency oscillations.</a:t>
            </a:r>
          </a:p>
          <a:p>
            <a:pPr lvl="2"/>
            <a:r>
              <a:rPr lang="en-US" dirty="0"/>
              <a:t>It is stiff even if the high frequency DOF is unimportant or the amplitude is extremely small.</a:t>
            </a:r>
          </a:p>
          <a:p>
            <a:pPr lvl="1"/>
            <a:r>
              <a:rPr lang="en-US" dirty="0"/>
              <a:t>The solution is only stable 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 2/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max.</a:t>
            </a:r>
            <a:endParaRPr lang="en-US" dirty="0"/>
          </a:p>
          <a:p>
            <a:pPr lvl="2"/>
            <a:r>
              <a:rPr lang="el-GR" i="1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dirty="0"/>
              <a:t> is the highest oscillating frequency in the system.</a:t>
            </a:r>
          </a:p>
          <a:p>
            <a:pPr lvl="2"/>
            <a:r>
              <a:rPr lang="en-US" dirty="0"/>
              <a:t>Ideally,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should be much smaller than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2/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dirty="0"/>
              <a:t>. </a:t>
            </a:r>
          </a:p>
          <a:p>
            <a:r>
              <a:rPr lang="en-US" dirty="0"/>
              <a:t>Many MBD systems have very stiff springs.</a:t>
            </a:r>
          </a:p>
          <a:p>
            <a:pPr lvl="1"/>
            <a:r>
              <a:rPr lang="en-US" dirty="0"/>
              <a:t>Bushing elements</a:t>
            </a:r>
          </a:p>
          <a:p>
            <a:pPr lvl="1"/>
            <a:r>
              <a:rPr lang="en-US" dirty="0"/>
              <a:t>Contact stiffness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Backward Euler’s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MBD, a better numerical DE solution method would be able to take much larger steps stably.</a:t>
            </a:r>
          </a:p>
          <a:p>
            <a:r>
              <a:rPr lang="en-US" dirty="0"/>
              <a:t>There are numerical methods to solve DEs that are guaranteed to be stable regardless of step size and stiffness.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Backward Euler’s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1" y="1146629"/>
            <a:ext cx="11443606" cy="5409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such method is the implicit backwards Euler’s method.</a:t>
            </a:r>
          </a:p>
          <a:p>
            <a:pPr lvl="1"/>
            <a:r>
              <a:rPr lang="en-US" dirty="0"/>
              <a:t>For 1</a:t>
            </a:r>
            <a:r>
              <a:rPr lang="en-US" baseline="30000" dirty="0"/>
              <a:t>st</a:t>
            </a:r>
            <a:r>
              <a:rPr lang="en-US" dirty="0"/>
              <a:t> order DEs, the method 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different from standard Euler’s method is small.</a:t>
            </a:r>
          </a:p>
          <a:p>
            <a:pPr lvl="2"/>
            <a:r>
              <a:rPr lang="en-US" dirty="0"/>
              <a:t>The standard Euler’s method is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This method is called “implicit” because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yʹ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/>
              <a:t> depends on the unknown value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65</a:t>
            </a:fld>
            <a:endParaRPr lang="en-US"/>
          </a:p>
        </p:txBody>
      </p:sp>
      <p:graphicFrame>
        <p:nvGraphicFramePr>
          <p:cNvPr id="249858" name="Object 2"/>
          <p:cNvGraphicFramePr>
            <a:graphicFrameLocks noChangeAspect="1"/>
          </p:cNvGraphicFramePr>
          <p:nvPr/>
        </p:nvGraphicFramePr>
        <p:xfrm>
          <a:off x="2003140" y="2243452"/>
          <a:ext cx="1979296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560" imgH="177480" progId="Equation.DSMT4">
                  <p:embed/>
                </p:oleObj>
              </mc:Choice>
              <mc:Fallback>
                <p:oleObj name="Equation" r:id="rId2" imgW="736560" imgH="177480" progId="Equation.DSMT4">
                  <p:embed/>
                  <p:pic>
                    <p:nvPicPr>
                      <p:cNvPr id="2498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140" y="2243452"/>
                        <a:ext cx="1979296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0" name="Object 4"/>
          <p:cNvGraphicFramePr>
            <a:graphicFrameLocks noChangeAspect="1"/>
          </p:cNvGraphicFramePr>
          <p:nvPr/>
        </p:nvGraphicFramePr>
        <p:xfrm>
          <a:off x="5218780" y="2204245"/>
          <a:ext cx="2253616" cy="54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080" imgH="203040" progId="Equation.DSMT4">
                  <p:embed/>
                </p:oleObj>
              </mc:Choice>
              <mc:Fallback>
                <p:oleObj name="Equation" r:id="rId4" imgW="838080" imgH="203040" progId="Equation.DSMT4">
                  <p:embed/>
                  <p:pic>
                    <p:nvPicPr>
                      <p:cNvPr id="2498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780" y="2204245"/>
                        <a:ext cx="2253616" cy="5448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3655428" y="2489937"/>
            <a:ext cx="286603" cy="1744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70"/>
          </a:p>
        </p:txBody>
      </p:sp>
      <p:sp>
        <p:nvSpPr>
          <p:cNvPr id="11" name="Rounded Rectangle 10"/>
          <p:cNvSpPr/>
          <p:nvPr/>
        </p:nvSpPr>
        <p:spPr>
          <a:xfrm>
            <a:off x="2209534" y="2487080"/>
            <a:ext cx="286603" cy="1744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70"/>
          </a:p>
        </p:txBody>
      </p:sp>
      <p:sp>
        <p:nvSpPr>
          <p:cNvPr id="12" name="Rounded Rectangle 11"/>
          <p:cNvSpPr/>
          <p:nvPr/>
        </p:nvSpPr>
        <p:spPr>
          <a:xfrm>
            <a:off x="6847990" y="2374984"/>
            <a:ext cx="415828" cy="2898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70"/>
          </a:p>
        </p:txBody>
      </p:sp>
      <p:sp>
        <p:nvSpPr>
          <p:cNvPr id="13" name="TextBox 12"/>
          <p:cNvSpPr txBox="1"/>
          <p:nvPr/>
        </p:nvSpPr>
        <p:spPr>
          <a:xfrm>
            <a:off x="1942011" y="2986170"/>
            <a:ext cx="3058851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yʹ</a:t>
            </a:r>
            <a:r>
              <a:rPr lang="en-US" sz="277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770" dirty="0"/>
              <a:t> depends on </a:t>
            </a:r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77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+1</a:t>
            </a:r>
            <a:endParaRPr lang="en-US" sz="277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02546" y="2688336"/>
            <a:ext cx="1112956" cy="3840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2537682" y="2719690"/>
            <a:ext cx="1363760" cy="35269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98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392539"/>
              </p:ext>
            </p:extLst>
          </p:nvPr>
        </p:nvGraphicFramePr>
        <p:xfrm>
          <a:off x="6112493" y="4364301"/>
          <a:ext cx="1842134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00" imgH="177480" progId="Equation.DSMT4">
                  <p:embed/>
                </p:oleObj>
              </mc:Choice>
              <mc:Fallback>
                <p:oleObj name="Equation" r:id="rId6" imgW="685800" imgH="177480" progId="Equation.DSMT4">
                  <p:embed/>
                  <p:pic>
                    <p:nvPicPr>
                      <p:cNvPr id="2498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2493" y="4364301"/>
                        <a:ext cx="1842134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ounded Rectangle 22"/>
          <p:cNvSpPr/>
          <p:nvPr/>
        </p:nvSpPr>
        <p:spPr>
          <a:xfrm>
            <a:off x="7757818" y="4618530"/>
            <a:ext cx="138408" cy="1744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70"/>
          </a:p>
        </p:txBody>
      </p:sp>
      <p:sp>
        <p:nvSpPr>
          <p:cNvPr id="24" name="TextBox 23"/>
          <p:cNvSpPr txBox="1"/>
          <p:nvPr/>
        </p:nvSpPr>
        <p:spPr>
          <a:xfrm>
            <a:off x="8340800" y="4562175"/>
            <a:ext cx="3021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doesn’t depend on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+1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7962031" y="4688913"/>
            <a:ext cx="368375" cy="10973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Backward Euler’s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Meaning of the backward implicit Euler’s method:</a:t>
            </a:r>
          </a:p>
          <a:p>
            <a:pPr lvl="1"/>
            <a:r>
              <a:rPr lang="en-US" dirty="0"/>
              <a:t>(Remember,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/>
              <a:t> is a given value.)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8" name="Picture 7" descr="1st ord back Euler 0.png"/>
          <p:cNvPicPr>
            <a:picLocks noChangeAspect="1"/>
          </p:cNvPicPr>
          <p:nvPr/>
        </p:nvPicPr>
        <p:blipFill>
          <a:blip r:embed="rId2"/>
          <a:srcRect l="7583" t="8108" r="7705" b="8633"/>
          <a:stretch>
            <a:fillRect/>
          </a:stretch>
        </p:blipFill>
        <p:spPr>
          <a:xfrm>
            <a:off x="7649944" y="2208010"/>
            <a:ext cx="4299046" cy="42253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9134" y="1824002"/>
            <a:ext cx="290697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Find a point at this x whose slope passes through the initial point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9652071" y="2318560"/>
            <a:ext cx="442190" cy="819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8006153" y="3186556"/>
            <a:ext cx="1285615" cy="58958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9017450" y="2019672"/>
            <a:ext cx="867998" cy="736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0883" name="Object 3"/>
          <p:cNvGraphicFramePr>
            <a:graphicFrameLocks noChangeAspect="1"/>
          </p:cNvGraphicFramePr>
          <p:nvPr/>
        </p:nvGraphicFramePr>
        <p:xfrm>
          <a:off x="1149369" y="3062501"/>
          <a:ext cx="1979296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177480" progId="Equation.DSMT4">
                  <p:embed/>
                </p:oleObj>
              </mc:Choice>
              <mc:Fallback>
                <p:oleObj name="Equation" r:id="rId3" imgW="736560" imgH="177480" progId="Equation.DSMT4">
                  <p:embed/>
                  <p:pic>
                    <p:nvPicPr>
                      <p:cNvPr id="2508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69" y="3062501"/>
                        <a:ext cx="1979296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4" name="Object 4"/>
          <p:cNvGraphicFramePr>
            <a:graphicFrameLocks noChangeAspect="1"/>
          </p:cNvGraphicFramePr>
          <p:nvPr/>
        </p:nvGraphicFramePr>
        <p:xfrm>
          <a:off x="1149369" y="3775853"/>
          <a:ext cx="2253616" cy="54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38080" imgH="203040" progId="Equation.DSMT4">
                  <p:embed/>
                </p:oleObj>
              </mc:Choice>
              <mc:Fallback>
                <p:oleObj name="Equation" r:id="rId5" imgW="838080" imgH="203040" progId="Equation.DSMT4">
                  <p:embed/>
                  <p:pic>
                    <p:nvPicPr>
                      <p:cNvPr id="2508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69" y="3775853"/>
                        <a:ext cx="2253616" cy="5448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617095" y="5818036"/>
            <a:ext cx="659155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77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+1</a:t>
            </a:r>
            <a:endParaRPr lang="en-US" sz="2770" dirty="0"/>
          </a:p>
        </p:txBody>
      </p:sp>
      <p:sp>
        <p:nvSpPr>
          <p:cNvPr id="14" name="TextBox 13"/>
          <p:cNvSpPr txBox="1"/>
          <p:nvPr/>
        </p:nvSpPr>
        <p:spPr>
          <a:xfrm>
            <a:off x="7981625" y="5820649"/>
            <a:ext cx="407484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77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770" dirty="0"/>
          </a:p>
        </p:txBody>
      </p:sp>
      <p:sp>
        <p:nvSpPr>
          <p:cNvPr id="16" name="TextBox 15"/>
          <p:cNvSpPr txBox="1"/>
          <p:nvPr/>
        </p:nvSpPr>
        <p:spPr>
          <a:xfrm>
            <a:off x="8336934" y="4138153"/>
            <a:ext cx="1043876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77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7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77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77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Backward Euler’s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Meaning of the backward implicit Euler’s method:</a:t>
            </a:r>
          </a:p>
          <a:p>
            <a:pPr lvl="1"/>
            <a:r>
              <a:rPr lang="en-US" dirty="0"/>
              <a:t>(Remember,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/>
              <a:t> is a given value.)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13" name="Picture 12" descr="1st ord back Euler 1.png"/>
          <p:cNvPicPr>
            <a:picLocks noChangeAspect="1"/>
          </p:cNvPicPr>
          <p:nvPr/>
        </p:nvPicPr>
        <p:blipFill>
          <a:blip r:embed="rId2"/>
          <a:srcRect l="7851" t="8239" r="7970" b="8657"/>
          <a:stretch>
            <a:fillRect/>
          </a:stretch>
        </p:blipFill>
        <p:spPr>
          <a:xfrm>
            <a:off x="7021316" y="2260071"/>
            <a:ext cx="4255103" cy="42007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02078" y="2311771"/>
            <a:ext cx="3136258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The slope from this point must pass through the initial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/>
              <a:t> point.</a:t>
            </a:r>
          </a:p>
          <a:p>
            <a:endParaRPr lang="en-US" sz="2000" dirty="0"/>
          </a:p>
          <a:p>
            <a:r>
              <a:rPr lang="en-US" sz="2000" dirty="0"/>
              <a:t>We must find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000" dirty="0"/>
              <a:t> that satisfies this property.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67880" y="2696178"/>
            <a:ext cx="2123431" cy="202048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1907" name="Object 3"/>
          <p:cNvGraphicFramePr>
            <a:graphicFrameLocks noChangeAspect="1"/>
          </p:cNvGraphicFramePr>
          <p:nvPr/>
        </p:nvGraphicFramePr>
        <p:xfrm>
          <a:off x="1148716" y="3063241"/>
          <a:ext cx="1979294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177480" progId="Equation.DSMT4">
                  <p:embed/>
                </p:oleObj>
              </mc:Choice>
              <mc:Fallback>
                <p:oleObj name="Equation" r:id="rId3" imgW="736560" imgH="177480" progId="Equation.DSMT4">
                  <p:embed/>
                  <p:pic>
                    <p:nvPicPr>
                      <p:cNvPr id="2519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716" y="3063241"/>
                        <a:ext cx="1979294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1148716" y="3775711"/>
          <a:ext cx="2253614" cy="54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38080" imgH="203040" progId="Equation.DSMT4">
                  <p:embed/>
                </p:oleObj>
              </mc:Choice>
              <mc:Fallback>
                <p:oleObj name="Equation" r:id="rId5" imgW="838080" imgH="203040" progId="Equation.DSMT4">
                  <p:embed/>
                  <p:pic>
                    <p:nvPicPr>
                      <p:cNvPr id="2519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716" y="3775711"/>
                        <a:ext cx="2253614" cy="5448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980280" y="5878285"/>
            <a:ext cx="659155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77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+1</a:t>
            </a:r>
            <a:endParaRPr lang="en-US" sz="2770" dirty="0"/>
          </a:p>
        </p:txBody>
      </p:sp>
      <p:sp>
        <p:nvSpPr>
          <p:cNvPr id="12" name="TextBox 11"/>
          <p:cNvSpPr txBox="1"/>
          <p:nvPr/>
        </p:nvSpPr>
        <p:spPr>
          <a:xfrm>
            <a:off x="7344810" y="5880898"/>
            <a:ext cx="407484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77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770" dirty="0"/>
          </a:p>
        </p:txBody>
      </p:sp>
      <p:sp>
        <p:nvSpPr>
          <p:cNvPr id="14" name="TextBox 13"/>
          <p:cNvSpPr txBox="1"/>
          <p:nvPr/>
        </p:nvSpPr>
        <p:spPr>
          <a:xfrm>
            <a:off x="7582554" y="3939757"/>
            <a:ext cx="1043876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77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7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77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770" dirty="0"/>
          </a:p>
        </p:txBody>
      </p:sp>
      <p:sp>
        <p:nvSpPr>
          <p:cNvPr id="15" name="TextBox 14"/>
          <p:cNvSpPr txBox="1"/>
          <p:nvPr/>
        </p:nvSpPr>
        <p:spPr>
          <a:xfrm>
            <a:off x="9434867" y="4389120"/>
            <a:ext cx="1547218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77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sz="277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770" dirty="0"/>
          </a:p>
        </p:txBody>
      </p:sp>
      <p:sp>
        <p:nvSpPr>
          <p:cNvPr id="16" name="TextBox 15"/>
          <p:cNvSpPr txBox="1"/>
          <p:nvPr/>
        </p:nvSpPr>
        <p:spPr>
          <a:xfrm>
            <a:off x="8496953" y="4720916"/>
            <a:ext cx="734496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yʹ</a:t>
            </a:r>
            <a:r>
              <a:rPr lang="en-US" sz="277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770" baseline="-25000" dirty="0">
                <a:latin typeface="Times New Roman" pitchFamily="18" charset="0"/>
                <a:cs typeface="Times New Roman" pitchFamily="18" charset="0"/>
              </a:rPr>
              <a:t>+1</a:t>
            </a:r>
            <a:endParaRPr lang="en-US" sz="277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433021" y="3260489"/>
            <a:ext cx="1105118" cy="9326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an Implicit Backward Euler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the backward implicit Euler method requires solving these equations: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/>
              <a:t>,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is nonlinear, then a nonlinear equation solver is needed.</a:t>
            </a:r>
          </a:p>
          <a:p>
            <a:pPr lvl="2"/>
            <a:r>
              <a:rPr lang="en-US" dirty="0"/>
              <a:t>For example, Newton’s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68</a:t>
            </a:fld>
            <a:endParaRPr lang="en-US"/>
          </a:p>
        </p:txBody>
      </p:sp>
      <p:graphicFrame>
        <p:nvGraphicFramePr>
          <p:cNvPr id="254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344424"/>
              </p:ext>
            </p:extLst>
          </p:nvPr>
        </p:nvGraphicFramePr>
        <p:xfrm>
          <a:off x="1984306" y="2403003"/>
          <a:ext cx="1979296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560" imgH="177480" progId="Equation.DSMT4">
                  <p:embed/>
                </p:oleObj>
              </mc:Choice>
              <mc:Fallback>
                <p:oleObj name="Equation" r:id="rId2" imgW="736560" imgH="177480" progId="Equation.DSMT4">
                  <p:embed/>
                  <p:pic>
                    <p:nvPicPr>
                      <p:cNvPr id="2549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06" y="2403003"/>
                        <a:ext cx="1979296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201677"/>
              </p:ext>
            </p:extLst>
          </p:nvPr>
        </p:nvGraphicFramePr>
        <p:xfrm>
          <a:off x="5019680" y="2347323"/>
          <a:ext cx="2253616" cy="54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080" imgH="203040" progId="Equation.DSMT4">
                  <p:embed/>
                </p:oleObj>
              </mc:Choice>
              <mc:Fallback>
                <p:oleObj name="Equation" r:id="rId4" imgW="838080" imgH="203040" progId="Equation.DSMT4">
                  <p:embed/>
                  <p:pic>
                    <p:nvPicPr>
                      <p:cNvPr id="2549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80" y="2347323"/>
                        <a:ext cx="2253616" cy="5448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an Implicit Backward Euler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the backward implicit Euler method using Newton’s method:</a:t>
            </a:r>
          </a:p>
          <a:p>
            <a:endParaRPr lang="en-US" dirty="0"/>
          </a:p>
          <a:p>
            <a:pPr lvl="1"/>
            <a:r>
              <a:rPr lang="en-US" dirty="0"/>
              <a:t>Use the first equation to write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yʹ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 </a:t>
            </a:r>
            <a:r>
              <a:rPr lang="en-US" dirty="0"/>
              <a:t>as a function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Then convert the second equation into the Newton residual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69</a:t>
            </a:fld>
            <a:endParaRPr lang="en-US"/>
          </a:p>
        </p:txBody>
      </p:sp>
      <p:graphicFrame>
        <p:nvGraphicFramePr>
          <p:cNvPr id="2560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62114"/>
              </p:ext>
            </p:extLst>
          </p:nvPr>
        </p:nvGraphicFramePr>
        <p:xfrm>
          <a:off x="1896811" y="2302363"/>
          <a:ext cx="1981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560" imgH="177480" progId="Equation.DSMT4">
                  <p:embed/>
                </p:oleObj>
              </mc:Choice>
              <mc:Fallback>
                <p:oleObj name="Equation" r:id="rId2" imgW="736560" imgH="177480" progId="Equation.DSMT4">
                  <p:embed/>
                  <p:pic>
                    <p:nvPicPr>
                      <p:cNvPr id="2560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811" y="2302363"/>
                        <a:ext cx="19812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142851"/>
              </p:ext>
            </p:extLst>
          </p:nvPr>
        </p:nvGraphicFramePr>
        <p:xfrm>
          <a:off x="1918866" y="3430659"/>
          <a:ext cx="1842134" cy="920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342720" progId="Equation.DSMT4">
                  <p:embed/>
                </p:oleObj>
              </mc:Choice>
              <mc:Fallback>
                <p:oleObj name="Equation" r:id="rId4" imgW="685800" imgH="342720" progId="Equation.DSMT4">
                  <p:embed/>
                  <p:pic>
                    <p:nvPicPr>
                      <p:cNvPr id="2560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866" y="3430659"/>
                        <a:ext cx="1842134" cy="920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861046"/>
              </p:ext>
            </p:extLst>
          </p:nvPr>
        </p:nvGraphicFramePr>
        <p:xfrm>
          <a:off x="1852429" y="5244553"/>
          <a:ext cx="3341370" cy="54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44520" imgH="203040" progId="Equation.DSMT4">
                  <p:embed/>
                </p:oleObj>
              </mc:Choice>
              <mc:Fallback>
                <p:oleObj name="Equation" r:id="rId6" imgW="1244520" imgH="203040" progId="Equation.DSMT4">
                  <p:embed/>
                  <p:pic>
                    <p:nvPicPr>
                      <p:cNvPr id="2560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429" y="5244553"/>
                        <a:ext cx="3341370" cy="5448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443541"/>
              </p:ext>
            </p:extLst>
          </p:nvPr>
        </p:nvGraphicFramePr>
        <p:xfrm>
          <a:off x="5178558" y="2279900"/>
          <a:ext cx="2253614" cy="54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38080" imgH="203040" progId="Equation.DSMT4">
                  <p:embed/>
                </p:oleObj>
              </mc:Choice>
              <mc:Fallback>
                <p:oleObj name="Equation" r:id="rId8" imgW="838080" imgH="203040" progId="Equation.DSMT4">
                  <p:embed/>
                  <p:pic>
                    <p:nvPicPr>
                      <p:cNvPr id="2560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558" y="2279900"/>
                        <a:ext cx="2253614" cy="5448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differential equation (DE)?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equation that defines a relationship between a function and its derivatives.</a:t>
            </a:r>
          </a:p>
          <a:p>
            <a:pPr lvl="1"/>
            <a:r>
              <a:rPr lang="en-US" dirty="0"/>
              <a:t>A 1</a:t>
            </a:r>
            <a:r>
              <a:rPr lang="en-US" baseline="30000" dirty="0"/>
              <a:t>st</a:t>
            </a:r>
            <a:r>
              <a:rPr lang="en-US" dirty="0"/>
              <a:t> order DE might look like this: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/>
              <a:t> is a function.</a:t>
            </a:r>
          </a:p>
          <a:p>
            <a:pPr lvl="2"/>
            <a:r>
              <a:rPr lang="en-US" dirty="0"/>
              <a:t>It is unknown.</a:t>
            </a:r>
          </a:p>
          <a:p>
            <a:pPr lvl="2"/>
            <a:r>
              <a:rPr lang="en-US" dirty="0"/>
              <a:t>A function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/>
              <a:t>.</a:t>
            </a:r>
          </a:p>
          <a:p>
            <a:pPr lvl="3"/>
            <a:r>
              <a:rPr lang="en-US" i="1" dirty="0">
                <a:latin typeface="Times New Roman" pitchFamily="18" charset="0"/>
                <a:cs typeface="Times New Roman" pitchFamily="18" charset="0"/>
              </a:rPr>
              <a:t>y = 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  <a:p>
            <a:pPr lvl="1"/>
            <a:r>
              <a:rPr lang="en-US" i="1" dirty="0">
                <a:latin typeface="Times New Roman" pitchFamily="18" charset="0"/>
                <a:cs typeface="Times New Roman" pitchFamily="18" charset="0"/>
              </a:rPr>
              <a:t>yʹ</a:t>
            </a:r>
            <a:r>
              <a:rPr lang="en-US" dirty="0"/>
              <a:t> is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The DE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yʹ = 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is 1</a:t>
            </a:r>
            <a:r>
              <a:rPr lang="en-US" baseline="30000" dirty="0"/>
              <a:t>st</a:t>
            </a:r>
            <a:r>
              <a:rPr lang="en-US" dirty="0"/>
              <a:t> order</a:t>
            </a:r>
          </a:p>
          <a:p>
            <a:pPr lvl="3"/>
            <a:r>
              <a:rPr lang="en-US" dirty="0"/>
              <a:t>It only contains the first derivative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87394" name="Object 2"/>
          <p:cNvGraphicFramePr>
            <a:graphicFrameLocks noChangeAspect="1"/>
          </p:cNvGraphicFramePr>
          <p:nvPr/>
        </p:nvGraphicFramePr>
        <p:xfrm>
          <a:off x="2266410" y="2523244"/>
          <a:ext cx="1575434" cy="54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203040" progId="Equation.DSMT4">
                  <p:embed/>
                </p:oleObj>
              </mc:Choice>
              <mc:Fallback>
                <p:oleObj name="Equation" r:id="rId2" imgW="583920" imgH="203040" progId="Equation.DSMT4">
                  <p:embed/>
                  <p:pic>
                    <p:nvPicPr>
                      <p:cNvPr id="1873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410" y="2523244"/>
                        <a:ext cx="1575434" cy="546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5925402" y="2446644"/>
          <a:ext cx="1026796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317160" progId="Equation.DSMT4">
                  <p:embed/>
                </p:oleObj>
              </mc:Choice>
              <mc:Fallback>
                <p:oleObj name="Equation" r:id="rId4" imgW="380880" imgH="317160" progId="Equation.DSMT4">
                  <p:embed/>
                  <p:pic>
                    <p:nvPicPr>
                      <p:cNvPr id="1873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5402" y="2446644"/>
                        <a:ext cx="1026796" cy="853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an Implicit Backward Euler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the backward implicit Euler method using Newton’s method:</a:t>
            </a:r>
          </a:p>
          <a:p>
            <a:pPr lvl="1"/>
            <a:r>
              <a:rPr lang="en-US" dirty="0"/>
              <a:t>Then find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/>
              <a:t> such that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0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First, set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/>
              <a:t> to an initial guess.</a:t>
            </a:r>
          </a:p>
          <a:p>
            <a:pPr lvl="2"/>
            <a:r>
              <a:rPr lang="en-US" dirty="0"/>
              <a:t>For example,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/>
              <a:t>where the superscript </a:t>
            </a:r>
            <a:r>
              <a:rPr lang="en-US" baseline="30000" dirty="0"/>
              <a:t>0</a:t>
            </a:r>
            <a:r>
              <a:rPr lang="en-US" dirty="0"/>
              <a:t> indicates the iteration 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70</a:t>
            </a:fld>
            <a:endParaRPr lang="en-US"/>
          </a:p>
        </p:txBody>
      </p:sp>
      <p:graphicFrame>
        <p:nvGraphicFramePr>
          <p:cNvPr id="2560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780103"/>
              </p:ext>
            </p:extLst>
          </p:nvPr>
        </p:nvGraphicFramePr>
        <p:xfrm>
          <a:off x="2053648" y="4247239"/>
          <a:ext cx="3000376" cy="611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440" imgH="228600" progId="Equation.DSMT4">
                  <p:embed/>
                </p:oleObj>
              </mc:Choice>
              <mc:Fallback>
                <p:oleObj name="Equation" r:id="rId2" imgW="1117440" imgH="228600" progId="Equation.DSMT4">
                  <p:embed/>
                  <p:pic>
                    <p:nvPicPr>
                      <p:cNvPr id="2560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648" y="4247239"/>
                        <a:ext cx="3000376" cy="6115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9" name="Object 9"/>
          <p:cNvGraphicFramePr>
            <a:graphicFrameLocks noChangeAspect="1"/>
          </p:cNvGraphicFramePr>
          <p:nvPr/>
        </p:nvGraphicFramePr>
        <p:xfrm>
          <a:off x="2002183" y="5031619"/>
          <a:ext cx="2044066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760" imgH="355320" progId="Equation.DSMT4">
                  <p:embed/>
                </p:oleObj>
              </mc:Choice>
              <mc:Fallback>
                <p:oleObj name="Equation" r:id="rId4" imgW="761760" imgH="355320" progId="Equation.DSMT4">
                  <p:embed/>
                  <p:pic>
                    <p:nvPicPr>
                      <p:cNvPr id="2560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2183" y="5031619"/>
                        <a:ext cx="2044066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an Implicit Backward Euler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the backward implicit Euler method using Newton’s method:</a:t>
            </a:r>
          </a:p>
          <a:p>
            <a:pPr lvl="1"/>
            <a:r>
              <a:rPr lang="en-US" dirty="0"/>
              <a:t>Iterate using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until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 &lt;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dirty="0">
                <a:latin typeface="Arial"/>
                <a:cs typeface="Arial"/>
              </a:rPr>
              <a:t> </a:t>
            </a:r>
          </a:p>
          <a:p>
            <a:pPr lvl="2"/>
            <a:r>
              <a:rPr lang="en-US" dirty="0">
                <a:latin typeface="Arial"/>
                <a:cs typeface="Arial"/>
              </a:rPr>
              <a:t>(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dirty="0">
                <a:latin typeface="Arial"/>
                <a:cs typeface="Arial"/>
              </a:rPr>
              <a:t> is a user-defined small tolerance)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71</a:t>
            </a:fld>
            <a:endParaRPr lang="en-US"/>
          </a:p>
        </p:txBody>
      </p:sp>
      <p:graphicFrame>
        <p:nvGraphicFramePr>
          <p:cNvPr id="257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877559"/>
              </p:ext>
            </p:extLst>
          </p:nvPr>
        </p:nvGraphicFramePr>
        <p:xfrm>
          <a:off x="6464181" y="2689756"/>
          <a:ext cx="3307080" cy="1089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406080" progId="Equation.DSMT4">
                  <p:embed/>
                </p:oleObj>
              </mc:Choice>
              <mc:Fallback>
                <p:oleObj name="Equation" r:id="rId2" imgW="1231560" imgH="406080" progId="Equation.DSMT4">
                  <p:embed/>
                  <p:pic>
                    <p:nvPicPr>
                      <p:cNvPr id="257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181" y="2689756"/>
                        <a:ext cx="3307080" cy="1089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390788"/>
              </p:ext>
            </p:extLst>
          </p:nvPr>
        </p:nvGraphicFramePr>
        <p:xfrm>
          <a:off x="1173807" y="2990960"/>
          <a:ext cx="4227196" cy="61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640" imgH="228600" progId="Equation.DSMT4">
                  <p:embed/>
                </p:oleObj>
              </mc:Choice>
              <mc:Fallback>
                <p:oleObj name="Equation" r:id="rId4" imgW="1574640" imgH="228600" progId="Equation.DSMT4">
                  <p:embed/>
                  <p:pic>
                    <p:nvPicPr>
                      <p:cNvPr id="257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807" y="2990960"/>
                        <a:ext cx="4227196" cy="6153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ircle Backward Euler.png"/>
          <p:cNvPicPr>
            <a:picLocks noChangeAspect="1"/>
          </p:cNvPicPr>
          <p:nvPr/>
        </p:nvPicPr>
        <p:blipFill>
          <a:blip r:embed="rId2"/>
          <a:srcRect l="8209" t="6567" r="8328" b="6866"/>
          <a:stretch>
            <a:fillRect/>
          </a:stretch>
        </p:blipFill>
        <p:spPr>
          <a:xfrm>
            <a:off x="7760287" y="2128694"/>
            <a:ext cx="4069762" cy="42211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1" y="68379"/>
            <a:ext cx="11443606" cy="905377"/>
          </a:xfrm>
        </p:spPr>
        <p:txBody>
          <a:bodyPr>
            <a:normAutofit fontScale="90000"/>
          </a:bodyPr>
          <a:lstStyle/>
          <a:p>
            <a:r>
              <a:rPr lang="en-US" dirty="0"/>
              <a:t>Circle DE with the Implicit Backward Euler’s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1" y="1146630"/>
            <a:ext cx="7573735" cy="5030332"/>
          </a:xfrm>
        </p:spPr>
        <p:txBody>
          <a:bodyPr>
            <a:normAutofit/>
          </a:bodyPr>
          <a:lstStyle/>
          <a:p>
            <a:r>
              <a:rPr lang="en-US" dirty="0"/>
              <a:t>Solving the circle DE using the implicit backward Euler method</a:t>
            </a:r>
          </a:p>
          <a:p>
            <a:pPr lvl="1"/>
            <a:r>
              <a:rPr lang="en-US" dirty="0"/>
              <a:t>Every step moves closer to the origin.</a:t>
            </a:r>
          </a:p>
          <a:p>
            <a:pPr lvl="2"/>
            <a:r>
              <a:rPr lang="en-US" dirty="0"/>
              <a:t>The error in each step adds stability to the solution. </a:t>
            </a:r>
          </a:p>
          <a:p>
            <a:pPr lvl="1"/>
            <a:r>
              <a:rPr lang="en-US" dirty="0"/>
              <a:t>The accuracy is similar to the explicit Euler method.</a:t>
            </a:r>
          </a:p>
          <a:p>
            <a:pPr lvl="1"/>
            <a:r>
              <a:rPr lang="en-US" dirty="0"/>
              <a:t>The solution is very stable.</a:t>
            </a:r>
          </a:p>
          <a:p>
            <a:pPr lvl="2"/>
            <a:r>
              <a:rPr lang="en-US" dirty="0"/>
              <a:t>It does not go to infinity.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Backward Euler with 2</a:t>
            </a:r>
            <a:r>
              <a:rPr lang="en-US" baseline="30000" dirty="0"/>
              <a:t>nd</a:t>
            </a:r>
            <a:r>
              <a:rPr lang="en-US" dirty="0"/>
              <a:t> Order 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Identically with the standard Euler’s method, the implicit backward Euler’s method can solve 2</a:t>
            </a:r>
            <a:r>
              <a:rPr lang="en-US" baseline="30000" dirty="0"/>
              <a:t>nd</a:t>
            </a:r>
            <a:r>
              <a:rPr lang="en-US" dirty="0"/>
              <a:t> order DEs.</a:t>
            </a:r>
          </a:p>
          <a:p>
            <a:pPr lvl="1"/>
            <a:r>
              <a:rPr lang="en-US" dirty="0"/>
              <a:t>For 2</a:t>
            </a:r>
            <a:r>
              <a:rPr lang="en-US" baseline="30000" dirty="0"/>
              <a:t>nd</a:t>
            </a:r>
            <a:r>
              <a:rPr lang="en-US" dirty="0"/>
              <a:t> order DEs, the method is applied twice</a:t>
            </a:r>
          </a:p>
          <a:p>
            <a:pPr lvl="2"/>
            <a:r>
              <a:rPr lang="en-US" dirty="0"/>
              <a:t>Once for position</a:t>
            </a:r>
          </a:p>
          <a:p>
            <a:pPr lvl="2"/>
            <a:r>
              <a:rPr lang="en-US" dirty="0"/>
              <a:t>Once for velocity.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73</a:t>
            </a:fld>
            <a:endParaRPr lang="en-US"/>
          </a:p>
        </p:txBody>
      </p:sp>
      <p:graphicFrame>
        <p:nvGraphicFramePr>
          <p:cNvPr id="252931" name="Object 3"/>
          <p:cNvGraphicFramePr>
            <a:graphicFrameLocks noChangeAspect="1"/>
          </p:cNvGraphicFramePr>
          <p:nvPr/>
        </p:nvGraphicFramePr>
        <p:xfrm>
          <a:off x="2775466" y="3781124"/>
          <a:ext cx="1977390" cy="954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560" imgH="355320" progId="Equation.DSMT4">
                  <p:embed/>
                </p:oleObj>
              </mc:Choice>
              <mc:Fallback>
                <p:oleObj name="Equation" r:id="rId2" imgW="736560" imgH="355320" progId="Equation.DSMT4">
                  <p:embed/>
                  <p:pic>
                    <p:nvPicPr>
                      <p:cNvPr id="2529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5466" y="3781124"/>
                        <a:ext cx="1977390" cy="9544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Backward Euler with 2</a:t>
            </a:r>
            <a:r>
              <a:rPr lang="en-US" baseline="30000" dirty="0"/>
              <a:t>nd</a:t>
            </a:r>
            <a:r>
              <a:rPr lang="en-US" dirty="0"/>
              <a:t> Order 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a time step of 2</a:t>
            </a:r>
            <a:r>
              <a:rPr lang="en-US" baseline="30000" dirty="0"/>
              <a:t>nd</a:t>
            </a:r>
            <a:r>
              <a:rPr lang="en-US" dirty="0"/>
              <a:t> order DE backward Euler</a:t>
            </a:r>
          </a:p>
          <a:p>
            <a:pPr lvl="1"/>
            <a:r>
              <a:rPr lang="en-US" dirty="0"/>
              <a:t>The method is described by 3 equations: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first 2 equations are used to write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ẏ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/>
              <a:t>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ÿ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/>
              <a:t> as functions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74</a:t>
            </a:fld>
            <a:endParaRPr lang="en-US"/>
          </a:p>
        </p:txBody>
      </p:sp>
      <p:graphicFrame>
        <p:nvGraphicFramePr>
          <p:cNvPr id="258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918874"/>
              </p:ext>
            </p:extLst>
          </p:nvPr>
        </p:nvGraphicFramePr>
        <p:xfrm>
          <a:off x="1999397" y="2296718"/>
          <a:ext cx="1979296" cy="956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560" imgH="355320" progId="Equation.DSMT4">
                  <p:embed/>
                </p:oleObj>
              </mc:Choice>
              <mc:Fallback>
                <p:oleObj name="Equation" r:id="rId2" imgW="736560" imgH="355320" progId="Equation.DSMT4">
                  <p:embed/>
                  <p:pic>
                    <p:nvPicPr>
                      <p:cNvPr id="258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397" y="2296718"/>
                        <a:ext cx="1979296" cy="9563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206541"/>
              </p:ext>
            </p:extLst>
          </p:nvPr>
        </p:nvGraphicFramePr>
        <p:xfrm>
          <a:off x="1973637" y="4703119"/>
          <a:ext cx="2558414" cy="920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200" imgH="342720" progId="Equation.DSMT4">
                  <p:embed/>
                </p:oleObj>
              </mc:Choice>
              <mc:Fallback>
                <p:oleObj name="Equation" r:id="rId4" imgW="952200" imgH="342720" progId="Equation.DSMT4">
                  <p:embed/>
                  <p:pic>
                    <p:nvPicPr>
                      <p:cNvPr id="258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637" y="4703119"/>
                        <a:ext cx="2558414" cy="920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528325"/>
              </p:ext>
            </p:extLst>
          </p:nvPr>
        </p:nvGraphicFramePr>
        <p:xfrm>
          <a:off x="4985023" y="2490100"/>
          <a:ext cx="2762250" cy="54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28520" imgH="203040" progId="Equation.DSMT4">
                  <p:embed/>
                </p:oleObj>
              </mc:Choice>
              <mc:Fallback>
                <p:oleObj name="Equation" r:id="rId6" imgW="1028520" imgH="203040" progId="Equation.DSMT4">
                  <p:embed/>
                  <p:pic>
                    <p:nvPicPr>
                      <p:cNvPr id="2580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5023" y="2490100"/>
                        <a:ext cx="2762250" cy="546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373094"/>
              </p:ext>
            </p:extLst>
          </p:nvPr>
        </p:nvGraphicFramePr>
        <p:xfrm>
          <a:off x="5896412" y="4703119"/>
          <a:ext cx="3103244" cy="920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55600" imgH="342720" progId="Equation.DSMT4">
                  <p:embed/>
                </p:oleObj>
              </mc:Choice>
              <mc:Fallback>
                <p:oleObj name="Equation" r:id="rId8" imgW="1155600" imgH="342720" progId="Equation.DSMT4">
                  <p:embed/>
                  <p:pic>
                    <p:nvPicPr>
                      <p:cNvPr id="2580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6412" y="4703119"/>
                        <a:ext cx="3103244" cy="9201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Backward Euler with 2</a:t>
            </a:r>
            <a:r>
              <a:rPr lang="en-US" baseline="30000" dirty="0"/>
              <a:t>nd</a:t>
            </a:r>
            <a:r>
              <a:rPr lang="en-US" dirty="0"/>
              <a:t> Order 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a time step of 2</a:t>
            </a:r>
            <a:r>
              <a:rPr lang="en-US" baseline="30000" dirty="0"/>
              <a:t>nd</a:t>
            </a:r>
            <a:r>
              <a:rPr lang="en-US" dirty="0"/>
              <a:t> order DE backward Euler</a:t>
            </a:r>
          </a:p>
          <a:p>
            <a:pPr lvl="1"/>
            <a:r>
              <a:rPr lang="en-US" dirty="0"/>
              <a:t>The equation that defines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ÿ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/>
              <a:t> is converted into a Newton residual: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To solve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0</a:t>
            </a:r>
            <a:r>
              <a:rPr lang="en-US" dirty="0"/>
              <a:t>, use Newton’s method.</a:t>
            </a:r>
          </a:p>
          <a:p>
            <a:pPr lvl="2"/>
            <a:r>
              <a:rPr lang="en-US" dirty="0"/>
              <a:t>This requires the derivative: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75</a:t>
            </a:fld>
            <a:endParaRPr lang="en-US"/>
          </a:p>
        </p:txBody>
      </p:sp>
      <p:graphicFrame>
        <p:nvGraphicFramePr>
          <p:cNvPr id="258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304311"/>
              </p:ext>
            </p:extLst>
          </p:nvPr>
        </p:nvGraphicFramePr>
        <p:xfrm>
          <a:off x="1153464" y="2703318"/>
          <a:ext cx="3886200" cy="54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560" imgH="203040" progId="Equation.DSMT4">
                  <p:embed/>
                </p:oleObj>
              </mc:Choice>
              <mc:Fallback>
                <p:oleObj name="Equation" r:id="rId2" imgW="1447560" imgH="203040" progId="Equation.DSMT4">
                  <p:embed/>
                  <p:pic>
                    <p:nvPicPr>
                      <p:cNvPr id="258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464" y="2703318"/>
                        <a:ext cx="3886200" cy="546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2" name="Object 6"/>
          <p:cNvGraphicFramePr>
            <a:graphicFrameLocks noChangeAspect="1"/>
          </p:cNvGraphicFramePr>
          <p:nvPr/>
        </p:nvGraphicFramePr>
        <p:xfrm>
          <a:off x="2069114" y="4519003"/>
          <a:ext cx="2489836" cy="956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7000" imgH="355320" progId="Equation.DSMT4">
                  <p:embed/>
                </p:oleObj>
              </mc:Choice>
              <mc:Fallback>
                <p:oleObj name="Equation" r:id="rId4" imgW="927000" imgH="355320" progId="Equation.DSMT4">
                  <p:embed/>
                  <p:pic>
                    <p:nvPicPr>
                      <p:cNvPr id="260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9114" y="4519003"/>
                        <a:ext cx="2489836" cy="9563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3" name="Object 7"/>
          <p:cNvGraphicFramePr>
            <a:graphicFrameLocks noChangeAspect="1"/>
          </p:cNvGraphicFramePr>
          <p:nvPr/>
        </p:nvGraphicFramePr>
        <p:xfrm>
          <a:off x="6411975" y="4554769"/>
          <a:ext cx="3137534" cy="92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68200" imgH="342720" progId="Equation.DSMT4">
                  <p:embed/>
                </p:oleObj>
              </mc:Choice>
              <mc:Fallback>
                <p:oleObj name="Equation" r:id="rId6" imgW="1168200" imgH="342720" progId="Equation.DSMT4">
                  <p:embed/>
                  <p:pic>
                    <p:nvPicPr>
                      <p:cNvPr id="2601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75" y="4554769"/>
                        <a:ext cx="3137534" cy="9220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39664" y="4806742"/>
            <a:ext cx="1099981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/>
              <a:t>where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Backward Euler with 2</a:t>
            </a:r>
            <a:r>
              <a:rPr lang="en-US" baseline="30000" dirty="0"/>
              <a:t>nd</a:t>
            </a:r>
            <a:r>
              <a:rPr lang="en-US" dirty="0"/>
              <a:t> Order 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a time step of 2</a:t>
            </a:r>
            <a:r>
              <a:rPr lang="en-US" baseline="30000" dirty="0"/>
              <a:t>nd</a:t>
            </a:r>
            <a:r>
              <a:rPr lang="en-US" dirty="0"/>
              <a:t> order DE backward Euler</a:t>
            </a:r>
          </a:p>
          <a:p>
            <a:pPr lvl="1"/>
            <a:r>
              <a:rPr lang="en-US" dirty="0"/>
              <a:t>Solve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0</a:t>
            </a:r>
            <a:r>
              <a:rPr lang="en-US" dirty="0"/>
              <a:t> iteratively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until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 &lt;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76</a:t>
            </a:fld>
            <a:endParaRPr lang="en-US"/>
          </a:p>
        </p:txBody>
      </p:sp>
      <p:graphicFrame>
        <p:nvGraphicFramePr>
          <p:cNvPr id="258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969229"/>
              </p:ext>
            </p:extLst>
          </p:nvPr>
        </p:nvGraphicFramePr>
        <p:xfrm>
          <a:off x="1221106" y="2335578"/>
          <a:ext cx="4874894" cy="615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5840" imgH="228600" progId="Equation.DSMT4">
                  <p:embed/>
                </p:oleObj>
              </mc:Choice>
              <mc:Fallback>
                <p:oleObj name="Equation" r:id="rId2" imgW="1815840" imgH="228600" progId="Equation.DSMT4">
                  <p:embed/>
                  <p:pic>
                    <p:nvPicPr>
                      <p:cNvPr id="258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1106" y="2335578"/>
                        <a:ext cx="4874894" cy="6153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877486"/>
              </p:ext>
            </p:extLst>
          </p:nvPr>
        </p:nvGraphicFramePr>
        <p:xfrm>
          <a:off x="1179573" y="3014908"/>
          <a:ext cx="3307080" cy="1091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560" imgH="406080" progId="Equation.DSMT4">
                  <p:embed/>
                </p:oleObj>
              </mc:Choice>
              <mc:Fallback>
                <p:oleObj name="Equation" r:id="rId4" imgW="1231560" imgH="406080" progId="Equation.DSMT4">
                  <p:embed/>
                  <p:pic>
                    <p:nvPicPr>
                      <p:cNvPr id="259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73" y="3014908"/>
                        <a:ext cx="3307080" cy="10915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 DOF oscillator Backward Euler 1 solution.png"/>
          <p:cNvPicPr>
            <a:picLocks noChangeAspect="1"/>
          </p:cNvPicPr>
          <p:nvPr/>
        </p:nvPicPr>
        <p:blipFill>
          <a:blip r:embed="rId2"/>
          <a:srcRect l="8972" t="4586" r="7910" b="7573"/>
          <a:stretch>
            <a:fillRect/>
          </a:stretch>
        </p:blipFill>
        <p:spPr>
          <a:xfrm>
            <a:off x="4578891" y="1841523"/>
            <a:ext cx="6717262" cy="47326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Implicit Backward Euler with the 1 DOF Oscillator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the 1 DOF oscillator 2</a:t>
            </a:r>
            <a:r>
              <a:rPr lang="en-US" baseline="30000" dirty="0"/>
              <a:t>nd</a:t>
            </a:r>
            <a:r>
              <a:rPr lang="en-US" dirty="0"/>
              <a:t> order DE using the implicit backward Euler method</a:t>
            </a:r>
          </a:p>
          <a:p>
            <a:pPr lvl="1"/>
            <a:r>
              <a:rPr lang="en-US" dirty="0"/>
              <a:t>h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90712" y="2119225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0712" y="3980780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ẏ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52240" y="5727694"/>
            <a:ext cx="441146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8330" y="2839827"/>
            <a:ext cx="3152632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The time step is very large, but the solution is completely stable.</a:t>
            </a:r>
          </a:p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Accuracy is very low.</a:t>
            </a:r>
          </a:p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The energy disappears extremely quickly.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 DOF oscillator Backward Euler 4 solution.png"/>
          <p:cNvPicPr>
            <a:picLocks noChangeAspect="1"/>
          </p:cNvPicPr>
          <p:nvPr/>
        </p:nvPicPr>
        <p:blipFill>
          <a:blip r:embed="rId2"/>
          <a:srcRect l="9208" t="6357" r="7910" b="7574"/>
          <a:stretch>
            <a:fillRect/>
          </a:stretch>
        </p:blipFill>
        <p:spPr>
          <a:xfrm>
            <a:off x="4597974" y="1936938"/>
            <a:ext cx="6698179" cy="4637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Implicit Backward Euler with the 1 DOF Oscillator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the 1 DOF oscillator 2</a:t>
            </a:r>
            <a:r>
              <a:rPr lang="en-US" baseline="30000" dirty="0"/>
              <a:t>nd</a:t>
            </a:r>
            <a:r>
              <a:rPr lang="en-US" dirty="0"/>
              <a:t> order DE using the implicit backward Euler method</a:t>
            </a:r>
          </a:p>
          <a:p>
            <a:pPr lvl="1"/>
            <a:r>
              <a:rPr lang="en-US" dirty="0"/>
              <a:t>h = 1/4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90712" y="2119225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0712" y="3980780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ẏ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52240" y="5727694"/>
            <a:ext cx="441146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8330" y="2839826"/>
            <a:ext cx="3152632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The accuracy is still very poor.</a:t>
            </a:r>
          </a:p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The energy is still disappears very quickly.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 DOF oscillator Backward Euler 16 solution.png"/>
          <p:cNvPicPr>
            <a:picLocks noChangeAspect="1"/>
          </p:cNvPicPr>
          <p:nvPr/>
        </p:nvPicPr>
        <p:blipFill>
          <a:blip r:embed="rId2"/>
          <a:srcRect l="8381" t="6357" r="7556" b="7751"/>
          <a:stretch>
            <a:fillRect/>
          </a:stretch>
        </p:blipFill>
        <p:spPr>
          <a:xfrm>
            <a:off x="4531184" y="1936938"/>
            <a:ext cx="6793595" cy="46276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Implicit Backward Euler with the 1 DOF Oscillator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the 1 DOF oscillator 2</a:t>
            </a:r>
            <a:r>
              <a:rPr lang="en-US" baseline="30000" dirty="0"/>
              <a:t>nd</a:t>
            </a:r>
            <a:r>
              <a:rPr lang="en-US" dirty="0"/>
              <a:t> order DE using the implicit backward Euler method</a:t>
            </a:r>
          </a:p>
          <a:p>
            <a:pPr lvl="1"/>
            <a:r>
              <a:rPr lang="en-US" dirty="0"/>
              <a:t>h = 1/16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90712" y="2119225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0712" y="3980780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ẏ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52240" y="5727694"/>
            <a:ext cx="441146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8330" y="2839827"/>
            <a:ext cx="3152632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The solution is beginning to follow the curve.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Forms of 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DEs cannot be written:</a:t>
            </a:r>
          </a:p>
          <a:p>
            <a:endParaRPr lang="en-US" dirty="0"/>
          </a:p>
          <a:p>
            <a:r>
              <a:rPr lang="en-US" dirty="0"/>
              <a:t>The most general form of a 1</a:t>
            </a:r>
            <a:r>
              <a:rPr lang="en-US" baseline="30000" dirty="0"/>
              <a:t>st</a:t>
            </a:r>
            <a:r>
              <a:rPr lang="en-US" dirty="0"/>
              <a:t> order DE is</a:t>
            </a:r>
          </a:p>
          <a:p>
            <a:endParaRPr lang="en-US" dirty="0"/>
          </a:p>
          <a:p>
            <a:pPr lvl="1"/>
            <a:r>
              <a:rPr lang="en-US" dirty="0"/>
              <a:t>Here,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ʹ</a:t>
            </a:r>
            <a:r>
              <a:rPr lang="en-US" dirty="0"/>
              <a:t> cannot be separated out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/>
              <a:t>.</a:t>
            </a:r>
          </a:p>
          <a:p>
            <a:r>
              <a:rPr lang="en-US" dirty="0"/>
              <a:t>This document mostly uses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ʹ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But both versions could be used anywhere in this document.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280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595206"/>
              </p:ext>
            </p:extLst>
          </p:nvPr>
        </p:nvGraphicFramePr>
        <p:xfrm>
          <a:off x="1054710" y="1771350"/>
          <a:ext cx="1575436" cy="54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203040" progId="Equation.DSMT4">
                  <p:embed/>
                </p:oleObj>
              </mc:Choice>
              <mc:Fallback>
                <p:oleObj name="Equation" r:id="rId2" imgW="583920" imgH="203040" progId="Equation.DSMT4">
                  <p:embed/>
                  <p:pic>
                    <p:nvPicPr>
                      <p:cNvPr id="2805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710" y="1771350"/>
                        <a:ext cx="1575436" cy="546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04858"/>
              </p:ext>
            </p:extLst>
          </p:nvPr>
        </p:nvGraphicFramePr>
        <p:xfrm>
          <a:off x="1028581" y="2994359"/>
          <a:ext cx="1815464" cy="54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203040" progId="Equation.DSMT4">
                  <p:embed/>
                </p:oleObj>
              </mc:Choice>
              <mc:Fallback>
                <p:oleObj name="Equation" r:id="rId4" imgW="672840" imgH="203040" progId="Equation.DSMT4">
                  <p:embed/>
                  <p:pic>
                    <p:nvPicPr>
                      <p:cNvPr id="2805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581" y="2994359"/>
                        <a:ext cx="1815464" cy="546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 DOF oscillator Backward Euler 64 solution.png"/>
          <p:cNvPicPr>
            <a:picLocks noChangeAspect="1"/>
          </p:cNvPicPr>
          <p:nvPr/>
        </p:nvPicPr>
        <p:blipFill>
          <a:blip r:embed="rId2"/>
          <a:srcRect l="8617" t="6711" r="7792" b="7751"/>
          <a:stretch>
            <a:fillRect/>
          </a:stretch>
        </p:blipFill>
        <p:spPr>
          <a:xfrm>
            <a:off x="4550267" y="1956020"/>
            <a:ext cx="6755428" cy="4608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Implicit Backward Euler with the 1 DOF Oscillator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the 1 DOF oscillator 2</a:t>
            </a:r>
            <a:r>
              <a:rPr lang="en-US" baseline="30000" dirty="0"/>
              <a:t>nd</a:t>
            </a:r>
            <a:r>
              <a:rPr lang="en-US" dirty="0"/>
              <a:t> order DE using the implicit backward Euler method</a:t>
            </a:r>
          </a:p>
          <a:p>
            <a:pPr lvl="1"/>
            <a:r>
              <a:rPr lang="en-US" dirty="0"/>
              <a:t>h = 1/64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90712" y="2119225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0712" y="3980780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ẏ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52240" y="5727694"/>
            <a:ext cx="441146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8330" y="2839827"/>
            <a:ext cx="3152632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The solution follows the curve enough to see the gross behavior.</a:t>
            </a:r>
          </a:p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The energy drops quickly.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 DOF oscillator Backward Euler 256 solution.png"/>
          <p:cNvPicPr>
            <a:picLocks noChangeAspect="1"/>
          </p:cNvPicPr>
          <p:nvPr/>
        </p:nvPicPr>
        <p:blipFill>
          <a:blip r:embed="rId2"/>
          <a:srcRect l="8263" t="6534" r="8028" b="7751"/>
          <a:stretch>
            <a:fillRect/>
          </a:stretch>
        </p:blipFill>
        <p:spPr>
          <a:xfrm>
            <a:off x="4521643" y="1946480"/>
            <a:ext cx="6764970" cy="46181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Implicit Backward Euler with the 1 DOF Oscillator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the 1 DOF oscillator 2</a:t>
            </a:r>
            <a:r>
              <a:rPr lang="en-US" baseline="30000" dirty="0"/>
              <a:t>nd</a:t>
            </a:r>
            <a:r>
              <a:rPr lang="en-US" dirty="0"/>
              <a:t> order DE using the implicit backward Euler method</a:t>
            </a:r>
          </a:p>
          <a:p>
            <a:pPr lvl="1"/>
            <a:r>
              <a:rPr lang="en-US" dirty="0"/>
              <a:t>h = 1/256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90712" y="2119225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0712" y="3980780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ẏ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52240" y="5727694"/>
            <a:ext cx="441146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8330" y="2839827"/>
            <a:ext cx="315263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The solution is becoming good.</a:t>
            </a:r>
          </a:p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The energy drops slowly.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1 DOF oscillator Backward Euler 1024 solution.png"/>
          <p:cNvPicPr>
            <a:picLocks noChangeAspect="1"/>
          </p:cNvPicPr>
          <p:nvPr/>
        </p:nvPicPr>
        <p:blipFill>
          <a:blip r:embed="rId2"/>
          <a:srcRect l="7555" t="6711" r="8501" b="7751"/>
          <a:stretch>
            <a:fillRect/>
          </a:stretch>
        </p:blipFill>
        <p:spPr>
          <a:xfrm>
            <a:off x="4464393" y="1956020"/>
            <a:ext cx="6784052" cy="4608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Implicit Backward Euler with the 1 DOF Oscillator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the 1 DOF oscillator 2</a:t>
            </a:r>
            <a:r>
              <a:rPr lang="en-US" baseline="30000" dirty="0"/>
              <a:t>nd</a:t>
            </a:r>
            <a:r>
              <a:rPr lang="en-US" dirty="0"/>
              <a:t> order DE using the implicit backward Euler method</a:t>
            </a:r>
          </a:p>
          <a:p>
            <a:pPr lvl="1"/>
            <a:r>
              <a:rPr lang="en-US" dirty="0"/>
              <a:t>h = 1/1024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90712" y="2119225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0712" y="3980780"/>
            <a:ext cx="34176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ẏ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52240" y="5727694"/>
            <a:ext cx="441146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8330" y="2839827"/>
            <a:ext cx="3152632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The solution is excellent.</a:t>
            </a:r>
          </a:p>
          <a:p>
            <a:pPr marL="203836" indent="-203836">
              <a:buFont typeface="Arial" pitchFamily="34" charset="0"/>
              <a:buChar char="•"/>
            </a:pPr>
            <a:r>
              <a:rPr lang="en-US" sz="1920" dirty="0"/>
              <a:t>The energy loss is slow.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Backward Euler’s Method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146630"/>
            <a:ext cx="11830049" cy="5030332"/>
          </a:xfrm>
        </p:spPr>
        <p:txBody>
          <a:bodyPr>
            <a:normAutofit/>
          </a:bodyPr>
          <a:lstStyle/>
          <a:p>
            <a:r>
              <a:rPr lang="en-US" dirty="0"/>
              <a:t>The loss of energy caused by the numerical method is called “numerical damping”.</a:t>
            </a:r>
          </a:p>
          <a:p>
            <a:pPr lvl="1"/>
            <a:r>
              <a:rPr lang="en-US" sz="3000" dirty="0"/>
              <a:t>DE solution methods that have numerical damping are usually very stable.</a:t>
            </a:r>
          </a:p>
          <a:p>
            <a:pPr lvl="1"/>
            <a:r>
              <a:rPr lang="en-US" sz="3000" dirty="0"/>
              <a:t>The step size can be chosen for accuracy rather than for stability.</a:t>
            </a:r>
          </a:p>
          <a:p>
            <a:pPr lvl="1"/>
            <a:r>
              <a:rPr lang="en-US" sz="3000" dirty="0"/>
              <a:t>Accuracy is low but stability is high if the time steps are too large.</a:t>
            </a:r>
          </a:p>
          <a:p>
            <a:pPr lvl="1"/>
            <a:r>
              <a:rPr lang="en-US" sz="3000" dirty="0"/>
              <a:t>The implicit backward Euler method</a:t>
            </a:r>
          </a:p>
          <a:p>
            <a:pPr marL="457200" lvl="1" indent="0">
              <a:buNone/>
            </a:pPr>
            <a:r>
              <a:rPr lang="en-US" sz="3000" dirty="0"/>
              <a:t>   has very high numerical damping.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83</a:t>
            </a:fld>
            <a:endParaRPr lang="en-US"/>
          </a:p>
        </p:txBody>
      </p:sp>
      <p:pic>
        <p:nvPicPr>
          <p:cNvPr id="5" name="Picture 4" descr="1 DOF oscillator Backward Euler 1 solution.png"/>
          <p:cNvPicPr>
            <a:picLocks noChangeAspect="1"/>
          </p:cNvPicPr>
          <p:nvPr/>
        </p:nvPicPr>
        <p:blipFill>
          <a:blip r:embed="rId2" cstate="print"/>
          <a:srcRect l="8972" t="4586" r="7910" b="7573"/>
          <a:stretch>
            <a:fillRect/>
          </a:stretch>
        </p:blipFill>
        <p:spPr>
          <a:xfrm>
            <a:off x="8891249" y="4106442"/>
            <a:ext cx="2938801" cy="2070520"/>
          </a:xfrm>
          <a:prstGeom prst="rect">
            <a:avLst/>
          </a:prstGeom>
        </p:spPr>
      </p:pic>
      <p:pic>
        <p:nvPicPr>
          <p:cNvPr id="6" name="Picture 5" descr="Circle Backward Euler.png"/>
          <p:cNvPicPr>
            <a:picLocks noChangeAspect="1"/>
          </p:cNvPicPr>
          <p:nvPr/>
        </p:nvPicPr>
        <p:blipFill>
          <a:blip r:embed="rId3" cstate="print"/>
          <a:srcRect l="8209" t="6567" r="8328" b="6866"/>
          <a:stretch>
            <a:fillRect/>
          </a:stretch>
        </p:blipFill>
        <p:spPr>
          <a:xfrm>
            <a:off x="6816430" y="4155199"/>
            <a:ext cx="1923718" cy="1995272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D10E40-0126-483F-B7CB-C7FAED8F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numerical methods that have user-adjustable numerical damping.</a:t>
            </a:r>
          </a:p>
          <a:p>
            <a:pPr lvl="1"/>
            <a:r>
              <a:rPr lang="en-US" dirty="0"/>
              <a:t>Implicit methods with adjustable numerical damping are very useful for MBD.</a:t>
            </a:r>
          </a:p>
          <a:p>
            <a:pPr lvl="1"/>
            <a:r>
              <a:rPr lang="en-US" dirty="0"/>
              <a:t>They allow for the user to tune the amount of damping, but are very stable.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Newmark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Newmark method is a common, simple method with tunable numerical damping.</a:t>
            </a:r>
          </a:p>
          <a:p>
            <a:pPr lvl="1"/>
            <a:r>
              <a:rPr lang="en-US" dirty="0"/>
              <a:t>RecurDyn’s DE solver is very similar to the Newmark method.</a:t>
            </a:r>
          </a:p>
          <a:p>
            <a:pPr lvl="2"/>
            <a:r>
              <a:rPr lang="en-US" dirty="0"/>
              <a:t>RecurDyn uses the Generalized-</a:t>
            </a:r>
            <a:r>
              <a:rPr lang="el-GR" dirty="0"/>
              <a:t>α</a:t>
            </a:r>
            <a:r>
              <a:rPr lang="en-US" dirty="0"/>
              <a:t> method.</a:t>
            </a:r>
          </a:p>
          <a:p>
            <a:pPr lvl="1"/>
            <a:r>
              <a:rPr lang="en-US" dirty="0"/>
              <a:t>The Newmark method is a 2</a:t>
            </a:r>
            <a:r>
              <a:rPr lang="en-US" baseline="30000" dirty="0"/>
              <a:t>nd</a:t>
            </a:r>
            <a:r>
              <a:rPr lang="en-US" dirty="0"/>
              <a:t> order DE solver.</a:t>
            </a:r>
          </a:p>
          <a:p>
            <a:pPr lvl="2"/>
            <a:r>
              <a:rPr lang="en-US" dirty="0"/>
              <a:t>Originally designed for solving dynamics problems in linear finite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Newmark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Newmark method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There are 2 tunable parameters: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dirty="0"/>
              <a:t> and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γ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/>
              <a:t>Usually, the ranges of are specified as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≤ 1/2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≤ 1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86</a:t>
            </a:fld>
            <a:endParaRPr lang="en-US"/>
          </a:p>
        </p:txBody>
      </p:sp>
      <p:graphicFrame>
        <p:nvGraphicFramePr>
          <p:cNvPr id="285698" name="Object 2"/>
          <p:cNvGraphicFramePr>
            <a:graphicFrameLocks noChangeAspect="1"/>
          </p:cNvGraphicFramePr>
          <p:nvPr/>
        </p:nvGraphicFramePr>
        <p:xfrm>
          <a:off x="1416122" y="1726148"/>
          <a:ext cx="4977766" cy="112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4000" imgH="419040" progId="Equation.DSMT4">
                  <p:embed/>
                </p:oleObj>
              </mc:Choice>
              <mc:Fallback>
                <p:oleObj name="Equation" r:id="rId2" imgW="1854000" imgH="419040" progId="Equation.DSMT4">
                  <p:embed/>
                  <p:pic>
                    <p:nvPicPr>
                      <p:cNvPr id="2856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122" y="1726148"/>
                        <a:ext cx="4977766" cy="1127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699" name="Object 3"/>
          <p:cNvGraphicFramePr>
            <a:graphicFrameLocks noChangeAspect="1"/>
          </p:cNvGraphicFramePr>
          <p:nvPr/>
        </p:nvGraphicFramePr>
        <p:xfrm>
          <a:off x="1410446" y="3042213"/>
          <a:ext cx="1977390" cy="54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560" imgH="203040" progId="Equation.DSMT4">
                  <p:embed/>
                </p:oleObj>
              </mc:Choice>
              <mc:Fallback>
                <p:oleObj name="Equation" r:id="rId4" imgW="736560" imgH="203040" progId="Equation.DSMT4">
                  <p:embed/>
                  <p:pic>
                    <p:nvPicPr>
                      <p:cNvPr id="2856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0446" y="3042213"/>
                        <a:ext cx="1977390" cy="546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99061" y="1781352"/>
            <a:ext cx="3214341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/>
              <a:t>A quadratic equation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6469693" y="2000813"/>
            <a:ext cx="429368" cy="398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35761" y="3061511"/>
            <a:ext cx="5211683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/>
              <a:t>Use the form of g() that contains </a:t>
            </a:r>
            <a:r>
              <a:rPr lang="en-US" sz="2770" i="1" dirty="0">
                <a:latin typeface="Times New Roman" pitchFamily="18" charset="0"/>
                <a:cs typeface="Times New Roman" pitchFamily="18" charset="0"/>
              </a:rPr>
              <a:t>ÿ</a:t>
            </a:r>
            <a:r>
              <a:rPr lang="en-US" sz="2770" dirty="0"/>
              <a:t>.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3606557" y="3281134"/>
            <a:ext cx="429204" cy="396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Newmark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Newmark method is usually used as an implicit method.</a:t>
            </a:r>
          </a:p>
          <a:p>
            <a:pPr lvl="1"/>
            <a:r>
              <a:rPr lang="en-US" dirty="0"/>
              <a:t>If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≠ 0</a:t>
            </a:r>
            <a:r>
              <a:rPr lang="en-US" dirty="0"/>
              <a:t> or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γ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≠ 0</a:t>
            </a:r>
            <a:r>
              <a:rPr lang="en-US" dirty="0"/>
              <a:t>, then the method is implicit.</a:t>
            </a:r>
          </a:p>
          <a:p>
            <a:pPr lvl="1"/>
            <a:r>
              <a:rPr lang="en-US" dirty="0"/>
              <a:t>Usually, we use the range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1/4 ≤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≤ 1/2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1/2 ≤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≤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Newmark Method with the 1 DOF Oscillator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Newmark method with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1/4</a:t>
            </a:r>
            <a:r>
              <a:rPr lang="en-US" dirty="0"/>
              <a:t> and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1/2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Becomes the implicit trapezoidal method.</a:t>
            </a:r>
          </a:p>
          <a:p>
            <a:pPr lvl="2"/>
            <a:r>
              <a:rPr lang="en-US" dirty="0"/>
              <a:t>This has neutral stability.</a:t>
            </a:r>
          </a:p>
          <a:p>
            <a:pPr lvl="3"/>
            <a:r>
              <a:rPr lang="en-US" dirty="0"/>
              <a:t>There is no numerical damping.</a:t>
            </a:r>
          </a:p>
          <a:p>
            <a:pPr lvl="2"/>
            <a:r>
              <a:rPr lang="en-US" dirty="0"/>
              <a:t>The 1 DOF oscillator preserves energy perfectly, regardless of time step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88</a:t>
            </a:fld>
            <a:endParaRPr lang="en-US"/>
          </a:p>
        </p:txBody>
      </p:sp>
      <p:pic>
        <p:nvPicPr>
          <p:cNvPr id="5" name="Picture 4" descr="1 DOF oscillator Newmark Trapezoidal solution.png"/>
          <p:cNvPicPr>
            <a:picLocks noChangeAspect="1"/>
          </p:cNvPicPr>
          <p:nvPr/>
        </p:nvPicPr>
        <p:blipFill>
          <a:blip r:embed="rId2" cstate="print"/>
          <a:srcRect l="8527" t="7045" r="8050" b="7343"/>
          <a:stretch>
            <a:fillRect/>
          </a:stretch>
        </p:blipFill>
        <p:spPr>
          <a:xfrm>
            <a:off x="6996752" y="3854886"/>
            <a:ext cx="3701273" cy="2532264"/>
          </a:xfrm>
          <a:prstGeom prst="rect">
            <a:avLst/>
          </a:prstGeom>
        </p:spPr>
      </p:pic>
      <p:pic>
        <p:nvPicPr>
          <p:cNvPr id="6" name="Picture 5" descr="1 DOF oscillator Newmark Trapezoidal h0.5 solution.png"/>
          <p:cNvPicPr>
            <a:picLocks noChangeAspect="1"/>
          </p:cNvPicPr>
          <p:nvPr/>
        </p:nvPicPr>
        <p:blipFill>
          <a:blip r:embed="rId3" cstate="print"/>
          <a:srcRect l="8846" t="7522" r="7891" b="6985"/>
          <a:stretch>
            <a:fillRect/>
          </a:stretch>
        </p:blipFill>
        <p:spPr>
          <a:xfrm>
            <a:off x="2173635" y="3879459"/>
            <a:ext cx="3627574" cy="24831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03669" y="3444695"/>
            <a:ext cx="1156086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/>
              <a:t>h = 0.5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42422" y="3444695"/>
            <a:ext cx="1335622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/>
              <a:t>h = 0.01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Newmark Method with the 1 DOF Oscillator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Newmark method with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1/2</a:t>
            </a:r>
            <a:r>
              <a:rPr lang="en-US" dirty="0"/>
              <a:t> and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Becomes similar to the implicit backwards Euler method.</a:t>
            </a:r>
          </a:p>
          <a:p>
            <a:pPr lvl="2"/>
            <a:r>
              <a:rPr lang="en-US" dirty="0"/>
              <a:t>Energy is lost quickly.</a:t>
            </a:r>
          </a:p>
          <a:p>
            <a:pPr lvl="2"/>
            <a:r>
              <a:rPr lang="en-US" dirty="0"/>
              <a:t>But unconditionally stable.</a:t>
            </a:r>
          </a:p>
          <a:p>
            <a:pPr lvl="2"/>
            <a:r>
              <a:rPr lang="en-US" dirty="0"/>
              <a:t>Time step size can be chosen for accuracy without considering stability.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89</a:t>
            </a:fld>
            <a:endParaRPr lang="en-US"/>
          </a:p>
        </p:txBody>
      </p:sp>
      <p:pic>
        <p:nvPicPr>
          <p:cNvPr id="9" name="Picture 8" descr="1 DOF oscillator Newmark Backward h0.01 solution.png"/>
          <p:cNvPicPr>
            <a:picLocks noChangeAspect="1"/>
          </p:cNvPicPr>
          <p:nvPr/>
        </p:nvPicPr>
        <p:blipFill>
          <a:blip r:embed="rId2" cstate="print"/>
          <a:srcRect l="9065" t="5514" r="7931" b="5949"/>
          <a:stretch>
            <a:fillRect/>
          </a:stretch>
        </p:blipFill>
        <p:spPr>
          <a:xfrm>
            <a:off x="7209658" y="3865047"/>
            <a:ext cx="3684895" cy="2620369"/>
          </a:xfrm>
          <a:prstGeom prst="rect">
            <a:avLst/>
          </a:prstGeom>
        </p:spPr>
      </p:pic>
      <p:pic>
        <p:nvPicPr>
          <p:cNvPr id="10" name="Picture 9" descr="1 DOF oscillator Newmark Backward h0.5 solution.png"/>
          <p:cNvPicPr>
            <a:picLocks noChangeAspect="1"/>
          </p:cNvPicPr>
          <p:nvPr/>
        </p:nvPicPr>
        <p:blipFill>
          <a:blip r:embed="rId3" cstate="print"/>
          <a:srcRect l="8696" t="6072" r="7378" b="6497"/>
          <a:stretch>
            <a:fillRect/>
          </a:stretch>
        </p:blipFill>
        <p:spPr>
          <a:xfrm>
            <a:off x="1944352" y="3881423"/>
            <a:ext cx="3725838" cy="25876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11857" y="3518393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 = 0.5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50611" y="3518393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 = 0.01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 as Systems of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 are often a system of equations.</a:t>
            </a:r>
          </a:p>
          <a:p>
            <a:pPr lvl="1"/>
            <a:r>
              <a:rPr lang="en-US" dirty="0"/>
              <a:t>In this case,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or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/>
              <a:t>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ʹ</a:t>
            </a:r>
            <a:r>
              <a:rPr lang="en-US" dirty="0"/>
              <a:t>, 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/>
              <a:t> are vector quantities.</a:t>
            </a:r>
          </a:p>
          <a:p>
            <a:pPr lvl="1"/>
            <a:r>
              <a:rPr lang="en-US" dirty="0"/>
              <a:t>The methods of solving scalar DEs and vector DEs are mostly identical.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280578" name="Object 2"/>
          <p:cNvGraphicFramePr>
            <a:graphicFrameLocks noChangeAspect="1"/>
          </p:cNvGraphicFramePr>
          <p:nvPr/>
        </p:nvGraphicFramePr>
        <p:xfrm>
          <a:off x="1832610" y="2081995"/>
          <a:ext cx="1541146" cy="54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320" imgH="203040" progId="Equation.DSMT4">
                  <p:embed/>
                </p:oleObj>
              </mc:Choice>
              <mc:Fallback>
                <p:oleObj name="Equation" r:id="rId2" imgW="571320" imgH="203040" progId="Equation.DSMT4">
                  <p:embed/>
                  <p:pic>
                    <p:nvPicPr>
                      <p:cNvPr id="2805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2610" y="2081995"/>
                        <a:ext cx="1541146" cy="546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79" name="Object 3"/>
          <p:cNvGraphicFramePr>
            <a:graphicFrameLocks noChangeAspect="1"/>
          </p:cNvGraphicFramePr>
          <p:nvPr/>
        </p:nvGraphicFramePr>
        <p:xfrm>
          <a:off x="1822290" y="3444753"/>
          <a:ext cx="1781174" cy="54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240" imgH="203040" progId="Equation.DSMT4">
                  <p:embed/>
                </p:oleObj>
              </mc:Choice>
              <mc:Fallback>
                <p:oleObj name="Equation" r:id="rId4" imgW="660240" imgH="203040" progId="Equation.DSMT4">
                  <p:embed/>
                  <p:pic>
                    <p:nvPicPr>
                      <p:cNvPr id="2805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290" y="3444753"/>
                        <a:ext cx="1781174" cy="546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an Implicit Newmark Time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the Newmark method</a:t>
            </a:r>
          </a:p>
          <a:p>
            <a:pPr lvl="1"/>
            <a:r>
              <a:rPr lang="en-US" dirty="0"/>
              <a:t>There is only 1 independent function. We choose it to be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 the first 2 equations to make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ẏ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ÿ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be functions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90</a:t>
            </a:fld>
            <a:endParaRPr lang="en-US"/>
          </a:p>
        </p:txBody>
      </p:sp>
      <p:graphicFrame>
        <p:nvGraphicFramePr>
          <p:cNvPr id="286722" name="Object 2"/>
          <p:cNvGraphicFramePr>
            <a:graphicFrameLocks noChangeAspect="1"/>
          </p:cNvGraphicFramePr>
          <p:nvPr/>
        </p:nvGraphicFramePr>
        <p:xfrm>
          <a:off x="1447203" y="3298721"/>
          <a:ext cx="4874894" cy="112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5840" imgH="419040" progId="Equation.DSMT4">
                  <p:embed/>
                </p:oleObj>
              </mc:Choice>
              <mc:Fallback>
                <p:oleObj name="Equation" r:id="rId2" imgW="1815840" imgH="419040" progId="Equation.DSMT4">
                  <p:embed/>
                  <p:pic>
                    <p:nvPicPr>
                      <p:cNvPr id="286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203" y="3298721"/>
                        <a:ext cx="4874894" cy="1127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834350"/>
              </p:ext>
            </p:extLst>
          </p:nvPr>
        </p:nvGraphicFramePr>
        <p:xfrm>
          <a:off x="1676542" y="4823639"/>
          <a:ext cx="2453640" cy="177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660240" progId="Equation.DSMT4">
                  <p:embed/>
                </p:oleObj>
              </mc:Choice>
              <mc:Fallback>
                <p:oleObj name="Equation" r:id="rId4" imgW="914400" imgH="660240" progId="Equation.DSMT4">
                  <p:embed/>
                  <p:pic>
                    <p:nvPicPr>
                      <p:cNvPr id="2867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542" y="4823639"/>
                        <a:ext cx="2453640" cy="17754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141330"/>
              </p:ext>
            </p:extLst>
          </p:nvPr>
        </p:nvGraphicFramePr>
        <p:xfrm>
          <a:off x="5936774" y="4993185"/>
          <a:ext cx="4467226" cy="1436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63560" imgH="533160" progId="Equation.DSMT4">
                  <p:embed/>
                </p:oleObj>
              </mc:Choice>
              <mc:Fallback>
                <p:oleObj name="Equation" r:id="rId6" imgW="1663560" imgH="533160" progId="Equation.DSMT4">
                  <p:embed/>
                  <p:pic>
                    <p:nvPicPr>
                      <p:cNvPr id="286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6774" y="4993185"/>
                        <a:ext cx="4467226" cy="14363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16200000" flipH="1">
            <a:off x="2681329" y="4700287"/>
            <a:ext cx="360300" cy="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74646" y="5641252"/>
            <a:ext cx="1099981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/>
              <a:t>where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an Implicit Newmark Time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the Newmark method</a:t>
            </a:r>
          </a:p>
          <a:p>
            <a:pPr lvl="1"/>
            <a:r>
              <a:rPr lang="en-US" dirty="0"/>
              <a:t>Then use the last equation as the Newton residual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and solve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0</a:t>
            </a:r>
            <a:r>
              <a:rPr lang="en-US" dirty="0"/>
              <a:t> using Newton’s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91</a:t>
            </a:fld>
            <a:endParaRPr lang="en-US"/>
          </a:p>
        </p:txBody>
      </p:sp>
      <p:graphicFrame>
        <p:nvGraphicFramePr>
          <p:cNvPr id="287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982083"/>
              </p:ext>
            </p:extLst>
          </p:nvPr>
        </p:nvGraphicFramePr>
        <p:xfrm>
          <a:off x="1331902" y="2385902"/>
          <a:ext cx="2659380" cy="54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360" imgH="203040" progId="Equation.DSMT4">
                  <p:embed/>
                </p:oleObj>
              </mc:Choice>
              <mc:Fallback>
                <p:oleObj name="Equation" r:id="rId2" imgW="990360" imgH="203040" progId="Equation.DSMT4">
                  <p:embed/>
                  <p:pic>
                    <p:nvPicPr>
                      <p:cNvPr id="287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02" y="2385902"/>
                        <a:ext cx="2659380" cy="546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an Implicit Newmark Time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the Newmark method</a:t>
            </a:r>
          </a:p>
          <a:p>
            <a:pPr lvl="1"/>
            <a:r>
              <a:rPr lang="en-US" dirty="0"/>
              <a:t>The Jacobian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Where                             and                            are used to find: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92</a:t>
            </a:fld>
            <a:endParaRPr lang="en-US"/>
          </a:p>
        </p:txBody>
      </p:sp>
      <p:graphicFrame>
        <p:nvGraphicFramePr>
          <p:cNvPr id="288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57132"/>
              </p:ext>
            </p:extLst>
          </p:nvPr>
        </p:nvGraphicFramePr>
        <p:xfrm>
          <a:off x="1013061" y="2424246"/>
          <a:ext cx="5524500" cy="92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342720" progId="Equation.DSMT4">
                  <p:embed/>
                </p:oleObj>
              </mc:Choice>
              <mc:Fallback>
                <p:oleObj name="Equation" r:id="rId2" imgW="2057400" imgH="342720" progId="Equation.DSMT4">
                  <p:embed/>
                  <p:pic>
                    <p:nvPicPr>
                      <p:cNvPr id="288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061" y="2424246"/>
                        <a:ext cx="5524500" cy="9220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081451"/>
              </p:ext>
            </p:extLst>
          </p:nvPr>
        </p:nvGraphicFramePr>
        <p:xfrm>
          <a:off x="2380143" y="5043826"/>
          <a:ext cx="1466850" cy="92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760" imgH="342720" progId="Equation.DSMT4">
                  <p:embed/>
                </p:oleObj>
              </mc:Choice>
              <mc:Fallback>
                <p:oleObj name="Equation" r:id="rId4" imgW="545760" imgH="342720" progId="Equation.DSMT4">
                  <p:embed/>
                  <p:pic>
                    <p:nvPicPr>
                      <p:cNvPr id="288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0143" y="5043826"/>
                        <a:ext cx="1466850" cy="9220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031213"/>
              </p:ext>
            </p:extLst>
          </p:nvPr>
        </p:nvGraphicFramePr>
        <p:xfrm>
          <a:off x="4969747" y="5043826"/>
          <a:ext cx="1567814" cy="92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20" imgH="342720" progId="Equation.DSMT4">
                  <p:embed/>
                </p:oleObj>
              </mc:Choice>
              <mc:Fallback>
                <p:oleObj name="Equation" r:id="rId6" imgW="583920" imgH="342720" progId="Equation.DSMT4">
                  <p:embed/>
                  <p:pic>
                    <p:nvPicPr>
                      <p:cNvPr id="288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9747" y="5043826"/>
                        <a:ext cx="1567814" cy="9220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612103"/>
              </p:ext>
            </p:extLst>
          </p:nvPr>
        </p:nvGraphicFramePr>
        <p:xfrm>
          <a:off x="2340973" y="4000622"/>
          <a:ext cx="2453640" cy="88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330120" progId="Equation.DSMT4">
                  <p:embed/>
                </p:oleObj>
              </mc:Choice>
              <mc:Fallback>
                <p:oleObj name="Equation" r:id="rId8" imgW="914400" imgH="330120" progId="Equation.DSMT4">
                  <p:embed/>
                  <p:pic>
                    <p:nvPicPr>
                      <p:cNvPr id="2887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973" y="4000622"/>
                        <a:ext cx="2453640" cy="8877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226300"/>
              </p:ext>
            </p:extLst>
          </p:nvPr>
        </p:nvGraphicFramePr>
        <p:xfrm>
          <a:off x="5729516" y="3962750"/>
          <a:ext cx="2316480" cy="88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63280" imgH="330120" progId="Equation.DSMT4">
                  <p:embed/>
                </p:oleObj>
              </mc:Choice>
              <mc:Fallback>
                <p:oleObj name="Equation" r:id="rId10" imgW="863280" imgH="330120" progId="Equation.DSMT4">
                  <p:embed/>
                  <p:pic>
                    <p:nvPicPr>
                      <p:cNvPr id="2887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516" y="3962750"/>
                        <a:ext cx="2316480" cy="8877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79084" y="5152192"/>
            <a:ext cx="726481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70" dirty="0"/>
              <a:t>and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MBD 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the MBD equations of motion</a:t>
            </a:r>
          </a:p>
          <a:p>
            <a:pPr lvl="1"/>
            <a:r>
              <a:rPr lang="en-US" dirty="0"/>
              <a:t>The MBD equations of motion</a:t>
            </a:r>
          </a:p>
          <a:p>
            <a:pPr lvl="2"/>
            <a:r>
              <a:rPr lang="en-US" dirty="0"/>
              <a:t>Are DEs.</a:t>
            </a:r>
          </a:p>
          <a:p>
            <a:pPr lvl="2"/>
            <a:r>
              <a:rPr lang="en-US" dirty="0"/>
              <a:t>But not simple DEs.</a:t>
            </a:r>
          </a:p>
          <a:p>
            <a:pPr lvl="2"/>
            <a:r>
              <a:rPr lang="en-US" dirty="0"/>
              <a:t>They are “differential algebraic equations” (DAEs).</a:t>
            </a:r>
          </a:p>
          <a:p>
            <a:pPr lvl="2"/>
            <a:r>
              <a:rPr lang="en-US" dirty="0"/>
              <a:t>They can be solved with the previously shown methods.</a:t>
            </a:r>
          </a:p>
          <a:p>
            <a:pPr lvl="2"/>
            <a:r>
              <a:rPr lang="en-US" dirty="0"/>
              <a:t>But there are some extra details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MBD DAEs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Differential Algebraic Equations (DAEs)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algebraic equations are usually either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94</a:t>
            </a:fld>
            <a:endParaRPr lang="en-US"/>
          </a:p>
        </p:txBody>
      </p:sp>
      <p:graphicFrame>
        <p:nvGraphicFramePr>
          <p:cNvPr id="289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389367"/>
              </p:ext>
            </p:extLst>
          </p:nvPr>
        </p:nvGraphicFramePr>
        <p:xfrm>
          <a:off x="1648138" y="1993843"/>
          <a:ext cx="4305300" cy="1304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120" imgH="380880" progId="Equation.DSMT4">
                  <p:embed/>
                </p:oleObj>
              </mc:Choice>
              <mc:Fallback>
                <p:oleObj name="Equation" r:id="rId2" imgW="1257120" imgH="380880" progId="Equation.DSMT4">
                  <p:embed/>
                  <p:pic>
                    <p:nvPicPr>
                      <p:cNvPr id="2897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138" y="1993843"/>
                        <a:ext cx="4305300" cy="13049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>
            <a:cxnSpLocks/>
            <a:stCxn id="8" idx="1"/>
          </p:cNvCxnSpPr>
          <p:nvPr/>
        </p:nvCxnSpPr>
        <p:spPr>
          <a:xfrm flipH="1" flipV="1">
            <a:off x="6267965" y="2262875"/>
            <a:ext cx="851618" cy="382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19583" y="2041775"/>
            <a:ext cx="3738861" cy="518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70" dirty="0"/>
              <a:t>Differential equations</a:t>
            </a:r>
          </a:p>
        </p:txBody>
      </p:sp>
      <p:cxnSp>
        <p:nvCxnSpPr>
          <p:cNvPr id="13" name="Straight Arrow Connector 12"/>
          <p:cNvCxnSpPr>
            <a:cxnSpLocks/>
            <a:stCxn id="14" idx="1"/>
          </p:cNvCxnSpPr>
          <p:nvPr/>
        </p:nvCxnSpPr>
        <p:spPr>
          <a:xfrm flipH="1" flipV="1">
            <a:off x="6287071" y="2920697"/>
            <a:ext cx="851618" cy="382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38689" y="2699597"/>
            <a:ext cx="3738861" cy="518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70" dirty="0"/>
              <a:t>Algebraic equations</a:t>
            </a:r>
          </a:p>
        </p:txBody>
      </p:sp>
      <p:graphicFrame>
        <p:nvGraphicFramePr>
          <p:cNvPr id="289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960241"/>
              </p:ext>
            </p:extLst>
          </p:nvPr>
        </p:nvGraphicFramePr>
        <p:xfrm>
          <a:off x="2023462" y="5614067"/>
          <a:ext cx="1000124" cy="565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164880" progId="Equation.DSMT4">
                  <p:embed/>
                </p:oleObj>
              </mc:Choice>
              <mc:Fallback>
                <p:oleObj name="Equation" r:id="rId4" imgW="291960" imgH="164880" progId="Equation.DSMT4">
                  <p:embed/>
                  <p:pic>
                    <p:nvPicPr>
                      <p:cNvPr id="289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462" y="5614067"/>
                        <a:ext cx="1000124" cy="5657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368289"/>
              </p:ext>
            </p:extLst>
          </p:nvPr>
        </p:nvGraphicFramePr>
        <p:xfrm>
          <a:off x="1956380" y="4145980"/>
          <a:ext cx="1783080" cy="653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20560" imgH="190440" progId="Equation.DSMT4">
                  <p:embed/>
                </p:oleObj>
              </mc:Choice>
              <mc:Fallback>
                <p:oleObj name="Equation" r:id="rId6" imgW="520560" imgH="190440" progId="Equation.DSMT4">
                  <p:embed/>
                  <p:pic>
                    <p:nvPicPr>
                      <p:cNvPr id="289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380" y="4145980"/>
                        <a:ext cx="1783080" cy="6534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DAEs Require Modifications to 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Solving the MBD DAEs with the previous solvers requires modifications to either the equations of motion or to the numerical method.</a:t>
            </a:r>
          </a:p>
          <a:p>
            <a:r>
              <a:rPr lang="en-US" dirty="0"/>
              <a:t>A problem occurs if no modifications are made.</a:t>
            </a:r>
          </a:p>
          <a:p>
            <a:pPr lvl="1"/>
            <a:r>
              <a:rPr lang="en-US" dirty="0"/>
              <a:t>With no modification, the solution method would be:</a:t>
            </a:r>
          </a:p>
          <a:p>
            <a:pPr lvl="2"/>
            <a:r>
              <a:rPr lang="en-US" dirty="0"/>
              <a:t>Use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to get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q̈</a:t>
            </a:r>
            <a:r>
              <a:rPr lang="en-US" baseline="30000" dirty="0"/>
              <a:t> </a:t>
            </a:r>
            <a:r>
              <a:rPr lang="en-US" dirty="0"/>
              <a:t>. The values of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dirty="0"/>
              <a:t> can be ignored.</a:t>
            </a:r>
          </a:p>
          <a:p>
            <a:pPr lvl="1"/>
            <a:r>
              <a:rPr lang="en-US" dirty="0"/>
              <a:t>Then use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q̈</a:t>
            </a:r>
            <a:r>
              <a:rPr lang="en-US" dirty="0"/>
              <a:t> in one of the DE solution methods previously shown.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95</a:t>
            </a:fld>
            <a:endParaRPr lang="en-US"/>
          </a:p>
        </p:txBody>
      </p:sp>
      <p:graphicFrame>
        <p:nvGraphicFramePr>
          <p:cNvPr id="290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915178"/>
              </p:ext>
            </p:extLst>
          </p:nvPr>
        </p:nvGraphicFramePr>
        <p:xfrm>
          <a:off x="1519691" y="3429000"/>
          <a:ext cx="3305176" cy="1348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393480" progId="Equation.DSMT4">
                  <p:embed/>
                </p:oleObj>
              </mc:Choice>
              <mc:Fallback>
                <p:oleObj name="Equation" r:id="rId2" imgW="965160" imgH="393480" progId="Equation.DSMT4">
                  <p:embed/>
                  <p:pic>
                    <p:nvPicPr>
                      <p:cNvPr id="2908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691" y="3429000"/>
                        <a:ext cx="3305176" cy="13487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 Drift if No Modifications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DE solution method was exact, then the method on the previous slide would be adequate.</a:t>
            </a:r>
          </a:p>
          <a:p>
            <a:r>
              <a:rPr lang="en-US" dirty="0"/>
              <a:t>But all DE solutions have error.</a:t>
            </a:r>
          </a:p>
          <a:p>
            <a:pPr lvl="1"/>
            <a:r>
              <a:rPr lang="en-US" dirty="0"/>
              <a:t>The error in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/>
              <a:t> would cause the constraints to be violated.</a:t>
            </a:r>
          </a:p>
          <a:p>
            <a:pPr lvl="1"/>
            <a:r>
              <a:rPr lang="en-US" dirty="0"/>
              <a:t>Constraints violated: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lvl="2"/>
            <a:r>
              <a:rPr lang="en-US" dirty="0"/>
              <a:t>The bodies drift apart.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96</a:t>
            </a:fld>
            <a:endParaRPr lang="en-US"/>
          </a:p>
        </p:txBody>
      </p:sp>
      <p:pic>
        <p:nvPicPr>
          <p:cNvPr id="6" name="Picture 5" descr="Revolute Joi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238" y="4499278"/>
            <a:ext cx="3077634" cy="220025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619304" y="5202838"/>
            <a:ext cx="622338" cy="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24589" y="4326404"/>
            <a:ext cx="2147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config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en-US" sz="2000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81059" y="4126349"/>
            <a:ext cx="2690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Bodies drift apart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0</a:t>
            </a:r>
            <a:r>
              <a:rPr lang="en-US" sz="2000" dirty="0"/>
              <a:t>)</a:t>
            </a:r>
          </a:p>
        </p:txBody>
      </p:sp>
      <p:pic>
        <p:nvPicPr>
          <p:cNvPr id="11" name="Picture 10" descr="Revolute Joint drif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877" y="3805040"/>
            <a:ext cx="2983723" cy="28099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71388" y="5890686"/>
            <a:ext cx="960519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770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770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770" dirty="0"/>
          </a:p>
        </p:txBody>
      </p:sp>
      <p:sp>
        <p:nvSpPr>
          <p:cNvPr id="13" name="TextBox 12"/>
          <p:cNvSpPr txBox="1"/>
          <p:nvPr/>
        </p:nvSpPr>
        <p:spPr>
          <a:xfrm>
            <a:off x="8725534" y="4607796"/>
            <a:ext cx="955711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770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770" dirty="0"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sz="27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70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77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Strategies to Prevent Constraint Violation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MBD theory requires that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/>
              <a:t> always.</a:t>
            </a:r>
          </a:p>
          <a:p>
            <a:pPr lvl="1"/>
            <a:r>
              <a:rPr lang="en-US" dirty="0"/>
              <a:t>So a strategy is required to enforce this.</a:t>
            </a:r>
          </a:p>
          <a:p>
            <a:r>
              <a:rPr lang="en-US" dirty="0"/>
              <a:t>2 common strategies:</a:t>
            </a:r>
          </a:p>
          <a:p>
            <a:pPr lvl="1"/>
            <a:r>
              <a:rPr lang="en-US" dirty="0"/>
              <a:t>Modify the DAE equations of motion and use an implicit DE solver (for example, Newmark or Generalized-</a:t>
            </a:r>
            <a:r>
              <a:rPr lang="el-GR" dirty="0"/>
              <a:t>α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RecurDyn uses this method.</a:t>
            </a:r>
          </a:p>
          <a:p>
            <a:pPr lvl="2"/>
            <a:r>
              <a:rPr lang="en-US" dirty="0"/>
              <a:t>This is the most common method.</a:t>
            </a:r>
          </a:p>
          <a:p>
            <a:pPr lvl="1"/>
            <a:r>
              <a:rPr lang="en-US" dirty="0"/>
              <a:t>Coordinate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Modifying the DAEs for Implicit DE Solvers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equations of motion can be modified to allow implicit solvers to enforce </a:t>
            </a:r>
            <a:r>
              <a:rPr lang="el-GR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/>
              <a:t> directly.</a:t>
            </a:r>
          </a:p>
          <a:p>
            <a:pPr lvl="1"/>
            <a:r>
              <a:rPr lang="en-US" dirty="0"/>
              <a:t>This means modifying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q̇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q̈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Note that for MBD,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/>
              <a:t> is a DAE.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Modifying the DAEs for an Implicit 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acceleration version of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/>
              <a:t>, which would be used for unmodified DE solvers,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implicit DE solvers, the constraint equations are used directly in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59E7-1888-4424-A273-79E90970EA30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28853" y="5882885"/>
            <a:ext cx="405880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770" b="1" dirty="0">
                <a:latin typeface="Times New Roman" pitchFamily="18" charset="0"/>
                <a:cs typeface="Times New Roman" pitchFamily="18" charset="0"/>
              </a:rPr>
              <a:t>φ</a:t>
            </a:r>
            <a:endParaRPr lang="en-US" sz="277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2868" name="Object 4"/>
          <p:cNvGraphicFramePr>
            <a:graphicFrameLocks noChangeAspect="1"/>
          </p:cNvGraphicFramePr>
          <p:nvPr/>
        </p:nvGraphicFramePr>
        <p:xfrm>
          <a:off x="4564380" y="2171102"/>
          <a:ext cx="4806316" cy="109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406080" progId="Equation.DSMT4">
                  <p:embed/>
                </p:oleObj>
              </mc:Choice>
              <mc:Fallback>
                <p:oleObj name="Equation" r:id="rId2" imgW="1790640" imgH="406080" progId="Equation.DSMT4">
                  <p:embed/>
                  <p:pic>
                    <p:nvPicPr>
                      <p:cNvPr id="292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380" y="2171102"/>
                        <a:ext cx="4806316" cy="10934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69" name="Object 5"/>
          <p:cNvGraphicFramePr>
            <a:graphicFrameLocks noChangeAspect="1"/>
          </p:cNvGraphicFramePr>
          <p:nvPr/>
        </p:nvGraphicFramePr>
        <p:xfrm>
          <a:off x="4571456" y="5372266"/>
          <a:ext cx="4808220" cy="1024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0640" imgH="380880" progId="Equation.DSMT4">
                  <p:embed/>
                </p:oleObj>
              </mc:Choice>
              <mc:Fallback>
                <p:oleObj name="Equation" r:id="rId4" imgW="1790640" imgH="380880" progId="Equation.DSMT4">
                  <p:embed/>
                  <p:pic>
                    <p:nvPicPr>
                      <p:cNvPr id="292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456" y="5372266"/>
                        <a:ext cx="4808220" cy="10248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4261976" y="2978332"/>
            <a:ext cx="2014292" cy="783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289506" y="6131706"/>
            <a:ext cx="1887485" cy="64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2870" name="Object 6"/>
          <p:cNvGraphicFramePr>
            <a:graphicFrameLocks noChangeAspect="1"/>
          </p:cNvGraphicFramePr>
          <p:nvPr/>
        </p:nvGraphicFramePr>
        <p:xfrm>
          <a:off x="3540797" y="2535121"/>
          <a:ext cx="681990" cy="88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30120" progId="Equation.DSMT4">
                  <p:embed/>
                </p:oleObj>
              </mc:Choice>
              <mc:Fallback>
                <p:oleObj name="Equation" r:id="rId6" imgW="253800" imgH="330120" progId="Equation.DSMT4">
                  <p:embed/>
                  <p:pic>
                    <p:nvPicPr>
                      <p:cNvPr id="2928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797" y="2535121"/>
                        <a:ext cx="681990" cy="8877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207086</TotalTime>
  <Words>5037</Words>
  <Application>Microsoft Office PowerPoint</Application>
  <PresentationFormat>와이드스크린</PresentationFormat>
  <Paragraphs>1004</Paragraphs>
  <Slides>109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109</vt:i4>
      </vt:variant>
    </vt:vector>
  </HeadingPairs>
  <TitlesOfParts>
    <vt:vector size="117" baseType="lpstr">
      <vt:lpstr>맑은 고딕</vt:lpstr>
      <vt:lpstr>Arial</vt:lpstr>
      <vt:lpstr>Calibri</vt:lpstr>
      <vt:lpstr>Calibri Light</vt:lpstr>
      <vt:lpstr>Times New Roman</vt:lpstr>
      <vt:lpstr>Custom Design</vt:lpstr>
      <vt:lpstr>1_Office Theme</vt:lpstr>
      <vt:lpstr>Equation</vt:lpstr>
      <vt:lpstr>PowerPoint 프레젠테이션</vt:lpstr>
      <vt:lpstr>Overview</vt:lpstr>
      <vt:lpstr>Presentation Parts</vt:lpstr>
      <vt:lpstr>Part 2:</vt:lpstr>
      <vt:lpstr>MBD Equations of Motion</vt:lpstr>
      <vt:lpstr>Solving the Differential Equation</vt:lpstr>
      <vt:lpstr>What is a differential equation (DE)?</vt:lpstr>
      <vt:lpstr>Forms of DEs</vt:lpstr>
      <vt:lpstr>DEs as Systems of Equations</vt:lpstr>
      <vt:lpstr>Understanding a 1st order DE</vt:lpstr>
      <vt:lpstr>Understanding a 1st order DE</vt:lpstr>
      <vt:lpstr>Understanding a 1st order DE</vt:lpstr>
      <vt:lpstr>2nd order DEs</vt:lpstr>
      <vt:lpstr>Newton-Euler Equations as DEs</vt:lpstr>
      <vt:lpstr>MBD Equations of Motion are Special DEs</vt:lpstr>
      <vt:lpstr>Solving a DE</vt:lpstr>
      <vt:lpstr>No Analytical Solutions</vt:lpstr>
      <vt:lpstr>Numerical Methods to Solve DEs</vt:lpstr>
      <vt:lpstr>Euler’s Method</vt:lpstr>
      <vt:lpstr>Euler’s Method</vt:lpstr>
      <vt:lpstr>Euler’s Method</vt:lpstr>
      <vt:lpstr>Euler’s Method</vt:lpstr>
      <vt:lpstr>Numerical Solution Error</vt:lpstr>
      <vt:lpstr>Euler’s Method Error</vt:lpstr>
      <vt:lpstr>Euler’s Method Error</vt:lpstr>
      <vt:lpstr>Error Reduction</vt:lpstr>
      <vt:lpstr>Euler’s Method Example</vt:lpstr>
      <vt:lpstr>Euler’s Method Example</vt:lpstr>
      <vt:lpstr>Euler’s Method Example</vt:lpstr>
      <vt:lpstr>Euler’s Method Example</vt:lpstr>
      <vt:lpstr>Euler’s Method Example</vt:lpstr>
      <vt:lpstr>Euler’s Method Example</vt:lpstr>
      <vt:lpstr>Euler’s Method Example</vt:lpstr>
      <vt:lpstr>Euler’s Method on the Circular DE</vt:lpstr>
      <vt:lpstr>Euler’s Method on the Circular DE</vt:lpstr>
      <vt:lpstr>Euler’s Method on the Circular DE</vt:lpstr>
      <vt:lpstr>Euler’s Method Summary for 1st Order DEs</vt:lpstr>
      <vt:lpstr>Euler’s Method with 2nd Order DEs</vt:lpstr>
      <vt:lpstr>Euler’s Method with 2nd Order DEs</vt:lpstr>
      <vt:lpstr>Euler’s Method with 2nd Order DEs</vt:lpstr>
      <vt:lpstr>Euler’s method for 2nd order DEs</vt:lpstr>
      <vt:lpstr>1 DOF Oscillator Example: Euler’s Method</vt:lpstr>
      <vt:lpstr>1 DOF Oscillator Equations of Motion</vt:lpstr>
      <vt:lpstr>1 DOF Oscillator True Solution</vt:lpstr>
      <vt:lpstr>1 DOF Oscillator True Solution</vt:lpstr>
      <vt:lpstr>1 DOF Oscillator Example: Euler’s Method</vt:lpstr>
      <vt:lpstr>PowerPoint 프레젠테이션</vt:lpstr>
      <vt:lpstr>PowerPoint 프레젠테이션</vt:lpstr>
      <vt:lpstr>PowerPoint 프레젠테이션</vt:lpstr>
      <vt:lpstr>PowerPoint 프레젠테이션</vt:lpstr>
      <vt:lpstr>Euler’s Method Summary</vt:lpstr>
      <vt:lpstr>Euler’s Method Summary</vt:lpstr>
      <vt:lpstr>Symplectic Euler’s Method</vt:lpstr>
      <vt:lpstr>Symplectic Euler’s Method</vt:lpstr>
      <vt:lpstr>Symplectic Euler’s Method</vt:lpstr>
      <vt:lpstr>Symplectic Euler’s Method on 1 DOF Oscillator</vt:lpstr>
      <vt:lpstr>Symplectic Euler’s Method on 1 DOF Oscillator</vt:lpstr>
      <vt:lpstr>Symplectic Euler’s Method on 1 DOF Oscillator</vt:lpstr>
      <vt:lpstr>Symplectic Euler’s Method on 1 DOF Oscillator</vt:lpstr>
      <vt:lpstr>Symplectic Euler’s Method on 1 DOF Oscillator</vt:lpstr>
      <vt:lpstr>Symplectic Euler’s Method Summary</vt:lpstr>
      <vt:lpstr>Symplectic Euler’s Method Stability</vt:lpstr>
      <vt:lpstr>Symplectic Euler’s Method Limits</vt:lpstr>
      <vt:lpstr>Implicit Backward Euler’s Method</vt:lpstr>
      <vt:lpstr>Implicit Backward Euler’s Method</vt:lpstr>
      <vt:lpstr>Implicit Backward Euler’s Method</vt:lpstr>
      <vt:lpstr>Implicit Backward Euler’s Method</vt:lpstr>
      <vt:lpstr>Solving an Implicit Backward Euler Step</vt:lpstr>
      <vt:lpstr>Solving an Implicit Backward Euler Step</vt:lpstr>
      <vt:lpstr>Solving an Implicit Backward Euler Step</vt:lpstr>
      <vt:lpstr>Solving an Implicit Backward Euler Step</vt:lpstr>
      <vt:lpstr>Circle DE with the Implicit Backward Euler’s Method</vt:lpstr>
      <vt:lpstr>Implicit Backward Euler with 2nd Order DEs</vt:lpstr>
      <vt:lpstr>Implicit Backward Euler with 2nd Order DEs</vt:lpstr>
      <vt:lpstr>Implicit Backward Euler with 2nd Order DEs</vt:lpstr>
      <vt:lpstr>Implicit Backward Euler with 2nd Order DEs</vt:lpstr>
      <vt:lpstr>Implicit Backward Euler with the 1 DOF Oscillator</vt:lpstr>
      <vt:lpstr>Implicit Backward Euler with the 1 DOF Oscillator</vt:lpstr>
      <vt:lpstr>Implicit Backward Euler with the 1 DOF Oscillator</vt:lpstr>
      <vt:lpstr>Implicit Backward Euler with the 1 DOF Oscillator</vt:lpstr>
      <vt:lpstr>Implicit Backward Euler with the 1 DOF Oscillator</vt:lpstr>
      <vt:lpstr>Implicit Backward Euler with the 1 DOF Oscillator</vt:lpstr>
      <vt:lpstr>Implicit Backward Euler’s Method Summary</vt:lpstr>
      <vt:lpstr>PowerPoint 프레젠테이션</vt:lpstr>
      <vt:lpstr>The Newmark Method</vt:lpstr>
      <vt:lpstr>The Newmark Method</vt:lpstr>
      <vt:lpstr>The Newmark Method</vt:lpstr>
      <vt:lpstr>The Newmark Method with the 1 DOF Oscillator</vt:lpstr>
      <vt:lpstr>The Newmark Method with the 1 DOF Oscillator</vt:lpstr>
      <vt:lpstr>Solving an Implicit Newmark Time Step</vt:lpstr>
      <vt:lpstr>Solving an Implicit Newmark Time Step</vt:lpstr>
      <vt:lpstr>Solving an Implicit Newmark Time Step</vt:lpstr>
      <vt:lpstr>Solving MBD DEs</vt:lpstr>
      <vt:lpstr>MBD DAEs</vt:lpstr>
      <vt:lpstr>DAEs Require Modifications to Solve</vt:lpstr>
      <vt:lpstr>Constraint Drift if No Modifications Used</vt:lpstr>
      <vt:lpstr>Strategies to Prevent Constraint Violation</vt:lpstr>
      <vt:lpstr>Modifying the DAEs for Implicit DE Solvers</vt:lpstr>
      <vt:lpstr>Modifying the DAEs for an Implicit Solver</vt:lpstr>
      <vt:lpstr>The Newmark Method for DAEs of MBD</vt:lpstr>
      <vt:lpstr>Solving the Newmark Time Step</vt:lpstr>
      <vt:lpstr>Solving the Newmark Time Step</vt:lpstr>
      <vt:lpstr>Solving the Newmark Time Step</vt:lpstr>
      <vt:lpstr>Numerical Damping for Implicit DAE Solutions</vt:lpstr>
      <vt:lpstr>RecurDyn Simulation Execution</vt:lpstr>
      <vt:lpstr>RecurDyn Simulation Execution</vt:lpstr>
      <vt:lpstr>RecurDyn Simulation Execution</vt:lpstr>
      <vt:lpstr>RecurDyn Simulation Execution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Sanborn</dc:creator>
  <cp:lastModifiedBy>Taero Cha</cp:lastModifiedBy>
  <cp:revision>9109</cp:revision>
  <dcterms:created xsi:type="dcterms:W3CDTF">2016-04-07T23:41:01Z</dcterms:created>
  <dcterms:modified xsi:type="dcterms:W3CDTF">2022-08-29T06:26:16Z</dcterms:modified>
</cp:coreProperties>
</file>