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7" r:id="rId6"/>
    <p:sldId id="263" r:id="rId7"/>
    <p:sldId id="272" r:id="rId8"/>
    <p:sldId id="274" r:id="rId9"/>
    <p:sldId id="275" r:id="rId10"/>
    <p:sldId id="277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7F5"/>
    <a:srgbClr val="FFB54E"/>
    <a:srgbClr val="624CC8"/>
    <a:srgbClr val="BF33B0"/>
    <a:srgbClr val="E6466D"/>
    <a:srgbClr val="FF9248"/>
    <a:srgbClr val="FAFAFA"/>
    <a:srgbClr val="0F0F0F"/>
    <a:srgbClr val="CFCFCF"/>
    <a:srgbClr val="C6C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4" autoAdjust="0"/>
    <p:restoredTop sz="94353" autoAdjust="0"/>
  </p:normalViewPr>
  <p:slideViewPr>
    <p:cSldViewPr snapToGrid="0">
      <p:cViewPr>
        <p:scale>
          <a:sx n="100" d="100"/>
          <a:sy n="100" d="100"/>
        </p:scale>
        <p:origin x="126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40A78-AE15-4F7F-9F70-ED7E70C7B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E2EA7D-CE08-4973-BAB1-F7ECA280F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F8104-3E46-4A93-BB61-FDB606C2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A4BA2-117C-4ACE-BCE1-04448405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7A527-A2D0-43F2-B0EE-1E6B6AAB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00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CBBEC-CFBA-4CF4-8972-DB788E33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94EC30-D0C5-42A9-8B17-5D4441CFD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44189-4981-441D-A220-F7DD3619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B0CC29-9D31-4DF2-9251-0C97F520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4E83F-76AC-4EBD-8C5E-BFEB2BEA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0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F2D5DA-E468-40FA-BEE0-2C5673D7E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734093-E816-445B-80F1-292D3DD50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206377-57AE-417E-A13F-13AD792C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2991B-19FB-47C9-98E7-155B0EED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82061-BA48-40FE-B3D6-64238576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8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7CA31-4FD7-4269-AA29-59A37323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F98C7-A09C-4E57-A3A9-69A473A2D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452C0-3A30-44C1-AE05-CE7A4798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5DD472-0E8C-4DBD-B981-D051C085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55A6B-331B-429E-87B9-77F69928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05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A56FC-4F91-49DC-9CDF-CB4B8C70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71E6E0-529B-4289-9942-B65ADBF0E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5399A-6099-43DA-BA15-0B63D963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9B982-B289-4BC8-AB6B-AD1205F3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B8211-A0E1-4F7B-8391-EB3535F6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25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0B9E4-070A-47BC-ABC2-1B139B08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CA730-1521-4A6E-BF07-40BEC4048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74B8A2-562E-4074-AC8E-BC1DD2A69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79DC0-AB2A-4A15-9209-6DD561BB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C3B69E-BB11-4C9F-9EEA-94EC047C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34E08A-0C9C-49E5-AA0E-9D54A326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6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2AD70-D8E5-4FF2-B1DB-7D5A29A9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D2AEB-8C3F-4B54-8496-303EF9853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2BC18C-CFE5-401C-A506-E3F351AC3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2EA3D5-EF30-47C2-9A73-9EAED4D99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8D747B-9795-4C7E-9FEE-D6098DFF9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1D396-AC12-4FE9-9EFE-2FB88E81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E86034-5B79-4884-BEC5-D39B6DBF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442BAA-46F3-456C-8155-8131BB78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4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C66B7-E8B4-4F2E-B61C-4A882777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9DC78B-8036-42D5-81A0-8C867668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EEBAD-FC7E-4074-B924-4E2A5097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17F27B-2E01-46F5-9995-39B7BF05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4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734AE5-C567-4875-AB46-E632FEA6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F98687-F5F4-4785-8C71-B6B576AC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9E4FC-DF83-469C-A9F0-5BE7510B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6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645BD-192A-4232-9568-C06B6A30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0DC1F-D856-4E8F-ABEA-9F1E200D9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DD4DB6-E80A-442A-8589-1FEB6AECA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45E675-6FA6-401D-ABF8-800266F6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EDA51D-854A-4A9F-8583-04602E04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A6E541-257D-4628-B695-D1067EC2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74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BBDE8-1E77-4314-B86D-523C1BFF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36925B-B926-4B52-8A90-4E46A928E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125270-3AFC-431E-9FDA-3FED5710F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87CF22-D3ED-4EE9-8F5A-A9D18884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8E0AE-86BB-42DF-8435-585B7D5A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7E4F3D-D40F-4834-8C7D-658D2DB0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69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56CA75-820C-4E20-BE70-7C8971AD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06E75-381E-4339-9A4E-E861EC33A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D9F96-36B5-43BA-8F82-D2642E48C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E1C22-4D51-488C-99A9-007E1D95C8AC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60079-6704-4C83-905B-A57F7FB44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AE4D4-2F55-41F5-921C-01AA355A3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9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83ec-106-243-92-221.ngrok-free.app/accounts/login/?next=/posts/hom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24CC8"/>
            </a:gs>
            <a:gs pos="33000">
              <a:srgbClr val="BF33B0"/>
            </a:gs>
            <a:gs pos="93000">
              <a:srgbClr val="FFB54E"/>
            </a:gs>
            <a:gs pos="60000">
              <a:srgbClr val="E6466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F62FC12-3FE1-46D7-9CC7-F7EEEF58BAC3}"/>
              </a:ext>
            </a:extLst>
          </p:cNvPr>
          <p:cNvGrpSpPr/>
          <p:nvPr/>
        </p:nvGrpSpPr>
        <p:grpSpPr>
          <a:xfrm>
            <a:off x="5490733" y="1703460"/>
            <a:ext cx="1539614" cy="1539614"/>
            <a:chOff x="6680996" y="2221708"/>
            <a:chExt cx="1068386" cy="1068386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1EDEFB3-8D54-4066-8845-F30DB66FD6E4}"/>
                </a:ext>
              </a:extLst>
            </p:cNvPr>
            <p:cNvSpPr/>
            <p:nvPr/>
          </p:nvSpPr>
          <p:spPr>
            <a:xfrm>
              <a:off x="6680996" y="2221708"/>
              <a:ext cx="1068386" cy="1068386"/>
            </a:xfrm>
            <a:prstGeom prst="roundRect">
              <a:avLst>
                <a:gd name="adj" fmla="val 27551"/>
              </a:avLst>
            </a:pr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F77C5E1-82C4-459E-95BA-0E2963D6B07C}"/>
                </a:ext>
              </a:extLst>
            </p:cNvPr>
            <p:cNvSpPr/>
            <p:nvPr/>
          </p:nvSpPr>
          <p:spPr>
            <a:xfrm>
              <a:off x="6958015" y="2498727"/>
              <a:ext cx="526254" cy="526252"/>
            </a:xfrm>
            <a:prstGeom prst="ellipse">
              <a:avLst/>
            </a:pr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A207661-11CD-4091-8BF2-256428EA7F79}"/>
                </a:ext>
              </a:extLst>
            </p:cNvPr>
            <p:cNvSpPr/>
            <p:nvPr/>
          </p:nvSpPr>
          <p:spPr>
            <a:xfrm>
              <a:off x="7467599" y="2370933"/>
              <a:ext cx="140494" cy="1404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3634377" y="3341183"/>
            <a:ext cx="52523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 err="1">
                <a:solidFill>
                  <a:schemeClr val="bg1"/>
                </a:solidFill>
                <a:latin typeface="Dynalight" panose="03020502030507070A03" pitchFamily="66" charset="0"/>
              </a:rPr>
              <a:t>instagram</a:t>
            </a:r>
            <a:r>
              <a:rPr lang="en-US" altLang="ko-KR" sz="6000" b="1" dirty="0">
                <a:solidFill>
                  <a:schemeClr val="bg1"/>
                </a:solidFill>
                <a:latin typeface="Dynalight" panose="03020502030507070A03" pitchFamily="66" charset="0"/>
              </a:rPr>
              <a:t> clone</a:t>
            </a:r>
            <a:endParaRPr lang="ko-KR" altLang="en-US" sz="6000" b="1" dirty="0">
              <a:solidFill>
                <a:schemeClr val="bg1"/>
              </a:solidFill>
              <a:latin typeface="Dynalight" panose="03020502030507070A03" pitchFamily="66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17DE2AA-0A4E-4761-BFFA-6AE15DE7E692}"/>
              </a:ext>
            </a:extLst>
          </p:cNvPr>
          <p:cNvCxnSpPr/>
          <p:nvPr/>
        </p:nvCxnSpPr>
        <p:spPr>
          <a:xfrm>
            <a:off x="3466540" y="4356846"/>
            <a:ext cx="5588000" cy="0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C173CE07-2AC0-45AA-BDDD-24DCBA00DF6E}"/>
              </a:ext>
            </a:extLst>
          </p:cNvPr>
          <p:cNvSpPr/>
          <p:nvPr/>
        </p:nvSpPr>
        <p:spPr>
          <a:xfrm>
            <a:off x="3466540" y="4530076"/>
            <a:ext cx="5588000" cy="464457"/>
          </a:xfrm>
          <a:prstGeom prst="roundRect">
            <a:avLst/>
          </a:prstGeom>
          <a:solidFill>
            <a:schemeClr val="bg1">
              <a:lumMod val="95000"/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대성공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문정배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임예은 최희정 </a:t>
            </a:r>
          </a:p>
        </p:txBody>
      </p:sp>
    </p:spTree>
    <p:extLst>
      <p:ext uri="{BB962C8B-B14F-4D97-AF65-F5344CB8AC3E}">
        <p14:creationId xmlns:p14="http://schemas.microsoft.com/office/powerpoint/2010/main" val="3631475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667"/>
            <a:ext cx="12192000" cy="706614"/>
            <a:chOff x="0" y="-1667"/>
            <a:chExt cx="12192000" cy="838640"/>
          </a:xfrm>
        </p:grpSpPr>
        <p:sp>
          <p:nvSpPr>
            <p:cNvPr id="17" name="직사각형 16"/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27196" y="199913"/>
            <a:ext cx="307974" cy="263104"/>
            <a:chOff x="3260725" y="-6476667"/>
            <a:chExt cx="479425" cy="409577"/>
          </a:xfrm>
        </p:grpSpPr>
        <p:sp>
          <p:nvSpPr>
            <p:cNvPr id="25" name="자유형 24"/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94" y="186648"/>
            <a:ext cx="344061" cy="344061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243706" y="782937"/>
            <a:ext cx="1479022" cy="400110"/>
            <a:chOff x="243706" y="782937"/>
            <a:chExt cx="1479022" cy="400110"/>
          </a:xfrm>
        </p:grpSpPr>
        <p:sp>
          <p:nvSpPr>
            <p:cNvPr id="21" name="TextBox 20"/>
            <p:cNvSpPr txBox="1"/>
            <p:nvPr/>
          </p:nvSpPr>
          <p:spPr>
            <a:xfrm>
              <a:off x="422372" y="782937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나눔바른펜" panose="020B0503000000000000" pitchFamily="50" charset="-127"/>
                </a:rPr>
                <a:t>검색 화면</a:t>
              </a:r>
              <a:endParaRPr lang="ko-KR" altLang="en-US" sz="2000" b="1" dirty="0"/>
            </a:p>
          </p:txBody>
        </p:sp>
        <p:sp>
          <p:nvSpPr>
            <p:cNvPr id="22" name="이등변 삼각형 21"/>
            <p:cNvSpPr/>
            <p:nvPr/>
          </p:nvSpPr>
          <p:spPr>
            <a:xfrm rot="5400000">
              <a:off x="197035" y="893659"/>
              <a:ext cx="272007" cy="178666"/>
            </a:xfrm>
            <a:prstGeom prst="triangle">
              <a:avLst/>
            </a:prstGeom>
            <a:solidFill>
              <a:srgbClr val="0F0F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2373533" y="1299926"/>
            <a:ext cx="9034799" cy="1125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dirty="0" smtClean="0"/>
              <a:t>GitHub </a:t>
            </a:r>
            <a:r>
              <a:rPr lang="ko-KR" altLang="en-US" dirty="0" smtClean="0"/>
              <a:t>코드 공유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정말 중요한데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나에겐 어려웠다</a:t>
            </a:r>
            <a:r>
              <a:rPr lang="en-US" altLang="ko-KR" dirty="0" smtClean="0"/>
              <a:t>.</a:t>
            </a:r>
          </a:p>
          <a:p>
            <a:pPr lvl="0" algn="ctr"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ea typeface="Pretendard"/>
                <a:cs typeface="+mn-cs"/>
              </a:rPr>
              <a:t>모달</a:t>
            </a:r>
            <a:r>
              <a:rPr lang="en-US" altLang="ko-KR" dirty="0">
                <a:solidFill>
                  <a:prstClr val="white"/>
                </a:solidFill>
                <a:latin typeface="Pretendard"/>
                <a:ea typeface="Pretendard"/>
              </a:rPr>
              <a:t> </a:t>
            </a:r>
            <a:r>
              <a:rPr lang="ko-KR" altLang="en-US" dirty="0" smtClean="0">
                <a:solidFill>
                  <a:prstClr val="white"/>
                </a:solidFill>
                <a:latin typeface="Pretendard"/>
                <a:ea typeface="Pretendard"/>
              </a:rPr>
              <a:t>기능을 이용한</a:t>
            </a:r>
            <a:r>
              <a:rPr lang="en-US" altLang="ko-KR" dirty="0">
                <a:solidFill>
                  <a:prstClr val="white"/>
                </a:solidFill>
                <a:latin typeface="Pretendard"/>
                <a:ea typeface="Pretendard"/>
              </a:rPr>
              <a:t> </a:t>
            </a:r>
            <a:r>
              <a:rPr lang="ko-KR" altLang="en-US" dirty="0" smtClean="0">
                <a:solidFill>
                  <a:prstClr val="white"/>
                </a:solidFill>
                <a:latin typeface="Pretendard"/>
                <a:ea typeface="Pretendard"/>
              </a:rPr>
              <a:t>화면구성</a:t>
            </a:r>
            <a:r>
              <a:rPr lang="en-US" altLang="ko-KR" dirty="0" smtClean="0">
                <a:solidFill>
                  <a:prstClr val="white"/>
                </a:solidFill>
                <a:latin typeface="Pretendard"/>
                <a:ea typeface="Pretendard"/>
              </a:rPr>
              <a:t>.. </a:t>
            </a:r>
            <a:r>
              <a:rPr lang="ko-KR" altLang="en-US" dirty="0" smtClean="0">
                <a:solidFill>
                  <a:prstClr val="white"/>
                </a:solidFill>
                <a:latin typeface="Pretendard"/>
                <a:ea typeface="Pretendard"/>
              </a:rPr>
              <a:t>쉽지 않았다</a:t>
            </a:r>
            <a:r>
              <a:rPr lang="en-US" altLang="ko-KR" dirty="0" smtClean="0">
                <a:solidFill>
                  <a:prstClr val="white"/>
                </a:solidFill>
                <a:latin typeface="Pretendard"/>
                <a:ea typeface="Pretendard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11" y="1268758"/>
            <a:ext cx="1162298" cy="1152011"/>
          </a:xfrm>
          <a:prstGeom prst="ellipse">
            <a:avLst/>
          </a:prstGeom>
          <a:noFill/>
        </p:spPr>
      </p:pic>
      <p:sp>
        <p:nvSpPr>
          <p:cNvPr id="26" name="모서리가 둥근 직사각형 25"/>
          <p:cNvSpPr/>
          <p:nvPr/>
        </p:nvSpPr>
        <p:spPr>
          <a:xfrm>
            <a:off x="2373533" y="3010349"/>
            <a:ext cx="9034799" cy="1378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ea typeface="Pretendard"/>
                <a:cs typeface="+mn-cs"/>
              </a:rPr>
              <a:t>GRID, CSS</a:t>
            </a:r>
            <a:r>
              <a:rPr lang="en-US" altLang="ko-KR" dirty="0">
                <a:solidFill>
                  <a:prstClr val="white"/>
                </a:solidFill>
                <a:latin typeface="Pretendard"/>
                <a:ea typeface="Pretendard"/>
              </a:rPr>
              <a:t> </a:t>
            </a:r>
            <a:r>
              <a:rPr lang="ko-KR" altLang="en-US" dirty="0" smtClean="0">
                <a:solidFill>
                  <a:prstClr val="white"/>
                </a:solidFill>
                <a:latin typeface="Pretendard"/>
                <a:ea typeface="Pretendard"/>
              </a:rPr>
              <a:t>등 </a:t>
            </a:r>
            <a:r>
              <a:rPr lang="en-US" altLang="ko-KR" dirty="0" smtClean="0">
                <a:solidFill>
                  <a:prstClr val="white"/>
                </a:solidFill>
                <a:latin typeface="Pretendard"/>
                <a:ea typeface="Pretendard"/>
              </a:rPr>
              <a:t>Front-End .. </a:t>
            </a:r>
            <a:r>
              <a:rPr lang="ko-KR" altLang="en-US" dirty="0" smtClean="0">
                <a:solidFill>
                  <a:prstClr val="white"/>
                </a:solidFill>
                <a:latin typeface="Pretendard"/>
                <a:ea typeface="Pretendard"/>
              </a:rPr>
              <a:t>시간 잡아먹는 하마였다</a:t>
            </a:r>
            <a:r>
              <a:rPr lang="en-US" altLang="ko-KR" dirty="0" smtClean="0">
                <a:solidFill>
                  <a:prstClr val="white"/>
                </a:solidFill>
                <a:latin typeface="Pretendard"/>
                <a:ea typeface="Pretendard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ea typeface="Pretendard"/>
                <a:cs typeface="+mn-cs"/>
              </a:rPr>
              <a:t>하루만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ea typeface="Pretendard"/>
                <a:cs typeface="+mn-cs"/>
              </a:rPr>
              <a:t>..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ea typeface="Pretendard"/>
                <a:cs typeface="+mn-cs"/>
              </a:rPr>
              <a:t>더 있었다면 완성도 있는 작품을 만들었을 것이다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ea typeface="Pretendard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11" y="3057017"/>
            <a:ext cx="1162298" cy="1162298"/>
          </a:xfrm>
          <a:prstGeom prst="ellipse">
            <a:avLst/>
          </a:prstGeom>
          <a:noFill/>
        </p:spPr>
      </p:pic>
      <p:sp>
        <p:nvSpPr>
          <p:cNvPr id="28" name="모서리가 둥근 직사각형 27"/>
          <p:cNvSpPr/>
          <p:nvPr/>
        </p:nvSpPr>
        <p:spPr>
          <a:xfrm>
            <a:off x="2373533" y="4886730"/>
            <a:ext cx="9034799" cy="1125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noProof="0" dirty="0" smtClean="0">
                <a:solidFill>
                  <a:prstClr val="white"/>
                </a:solidFill>
                <a:latin typeface="Pretendard"/>
                <a:ea typeface="Pretendard"/>
              </a:rPr>
              <a:t>짧은 프로젝트 </a:t>
            </a:r>
            <a:r>
              <a:rPr lang="ko-KR" altLang="en-US" noProof="0" dirty="0" err="1" smtClean="0">
                <a:solidFill>
                  <a:prstClr val="white"/>
                </a:solidFill>
                <a:latin typeface="Pretendard"/>
                <a:ea typeface="Pretendard"/>
              </a:rPr>
              <a:t>기간동안</a:t>
            </a:r>
            <a:r>
              <a:rPr lang="en-US" altLang="ko-KR" noProof="0" dirty="0" smtClean="0">
                <a:solidFill>
                  <a:prstClr val="white"/>
                </a:solidFill>
                <a:latin typeface="Pretendard"/>
                <a:ea typeface="Pretendard"/>
              </a:rPr>
              <a:t>, </a:t>
            </a:r>
            <a:r>
              <a:rPr lang="en-US" altLang="ko-KR" dirty="0" smtClean="0">
                <a:solidFill>
                  <a:prstClr val="white"/>
                </a:solidFill>
                <a:latin typeface="Pretendard"/>
                <a:ea typeface="Pretendard"/>
              </a:rPr>
              <a:t>Front-End</a:t>
            </a:r>
            <a:r>
              <a:rPr lang="ko-KR" altLang="en-US" dirty="0" smtClean="0">
                <a:solidFill>
                  <a:prstClr val="white"/>
                </a:solidFill>
                <a:latin typeface="Pretendard"/>
                <a:ea typeface="Pretendard"/>
              </a:rPr>
              <a:t>와 </a:t>
            </a:r>
            <a:r>
              <a:rPr lang="en-US" altLang="ko-KR" dirty="0" smtClean="0">
                <a:solidFill>
                  <a:prstClr val="white"/>
                </a:solidFill>
                <a:latin typeface="Pretendard"/>
                <a:ea typeface="Pretendard"/>
              </a:rPr>
              <a:t>Back-End </a:t>
            </a:r>
            <a:r>
              <a:rPr lang="ko-KR" altLang="en-US" dirty="0" smtClean="0">
                <a:solidFill>
                  <a:prstClr val="white"/>
                </a:solidFill>
                <a:latin typeface="Pretendard"/>
                <a:ea typeface="Pretendard"/>
              </a:rPr>
              <a:t>영역을 넘나들며</a:t>
            </a:r>
            <a:r>
              <a:rPr lang="en-US" altLang="ko-KR" dirty="0" smtClean="0">
                <a:solidFill>
                  <a:prstClr val="white"/>
                </a:solidFill>
                <a:latin typeface="Pretendard"/>
                <a:ea typeface="Pretendard"/>
              </a:rPr>
              <a:t>, </a:t>
            </a:r>
            <a:r>
              <a:rPr lang="ko-KR" altLang="en-US" dirty="0" smtClean="0">
                <a:solidFill>
                  <a:prstClr val="white"/>
                </a:solidFill>
                <a:latin typeface="Pretendard"/>
                <a:ea typeface="Pretendard"/>
              </a:rPr>
              <a:t>기능을 구현한다는 것이</a:t>
            </a:r>
            <a:endParaRPr lang="en-US" altLang="ko-KR" dirty="0" smtClean="0">
              <a:solidFill>
                <a:prstClr val="white"/>
              </a:solidFill>
              <a:latin typeface="Pretendard"/>
              <a:ea typeface="Pretendard"/>
            </a:endParaRPr>
          </a:p>
          <a:p>
            <a:pPr lvl="0" algn="ctr"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ea typeface="Pretendard"/>
                <a:cs typeface="+mn-cs"/>
              </a:rPr>
              <a:t>정말 힘들었다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ea typeface="Pretendard"/>
                <a:cs typeface="+mn-cs"/>
              </a:rPr>
              <a:t>. </a:t>
            </a:r>
            <a:r>
              <a:rPr lang="ko-KR" altLang="en-US" dirty="0" smtClean="0">
                <a:solidFill>
                  <a:prstClr val="white"/>
                </a:solidFill>
                <a:latin typeface="Pretendard"/>
                <a:ea typeface="Pretendard"/>
              </a:rPr>
              <a:t>이 아쉬운 마음을 가지고 파이널 프로젝트에 임해야 겠다</a:t>
            </a:r>
            <a:r>
              <a:rPr lang="en-US" altLang="ko-KR" dirty="0" smtClean="0">
                <a:solidFill>
                  <a:prstClr val="white"/>
                </a:solidFill>
                <a:latin typeface="Pretendard"/>
                <a:ea typeface="Pretendard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ea typeface="Pretendard"/>
              <a:cs typeface="+mn-cs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11" y="4850419"/>
            <a:ext cx="1162298" cy="1162298"/>
          </a:xfrm>
          <a:prstGeom prst="ellipse">
            <a:avLst/>
          </a:prstGeom>
          <a:noFill/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4974539" y="129524"/>
            <a:ext cx="20601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>
                <a:solidFill>
                  <a:srgbClr val="0F0F0F"/>
                </a:solidFill>
                <a:latin typeface="Dynalight" panose="03020502030507070A03" pitchFamily="66" charset="0"/>
              </a:rPr>
              <a:t>Instagram Clone</a:t>
            </a:r>
            <a:endParaRPr lang="ko-KR" altLang="en-US" sz="2500" b="1" dirty="0">
              <a:solidFill>
                <a:srgbClr val="0F0F0F"/>
              </a:solidFill>
              <a:latin typeface="Dynalight" panose="03020502030507070A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600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24CC8"/>
            </a:gs>
            <a:gs pos="33000">
              <a:srgbClr val="BF33B0"/>
            </a:gs>
            <a:gs pos="93000">
              <a:srgbClr val="FFB54E"/>
            </a:gs>
            <a:gs pos="60000">
              <a:srgbClr val="E6466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4613294" y="2302991"/>
            <a:ext cx="32944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0" b="1" dirty="0">
                <a:solidFill>
                  <a:schemeClr val="bg1"/>
                </a:solidFill>
                <a:latin typeface="Dynalight" panose="03020502030507070A03" pitchFamily="66" charset="0"/>
              </a:rPr>
              <a:t>Thank you</a:t>
            </a:r>
            <a:endParaRPr lang="ko-KR" altLang="en-US" sz="7000" b="1" dirty="0">
              <a:solidFill>
                <a:schemeClr val="bg1"/>
              </a:solidFill>
              <a:latin typeface="Dynalight" panose="03020502030507070A03" pitchFamily="66" charset="0"/>
            </a:endParaRPr>
          </a:p>
        </p:txBody>
      </p:sp>
      <p:sp>
        <p:nvSpPr>
          <p:cNvPr id="14" name="사각형: 둥근 모서리 16">
            <a:hlinkClick r:id="rId2"/>
            <a:extLst>
              <a:ext uri="{FF2B5EF4-FFF2-40B4-BE49-F238E27FC236}">
                <a16:creationId xmlns:a16="http://schemas.microsoft.com/office/drawing/2014/main" id="{C173CE07-2AC0-45AA-BDDD-24DCBA00DF6E}"/>
              </a:ext>
            </a:extLst>
          </p:cNvPr>
          <p:cNvSpPr/>
          <p:nvPr/>
        </p:nvSpPr>
        <p:spPr>
          <a:xfrm>
            <a:off x="4625309" y="3608937"/>
            <a:ext cx="3270462" cy="464457"/>
          </a:xfrm>
          <a:prstGeom prst="roundRect">
            <a:avLst/>
          </a:prstGeom>
          <a:noFill/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Instagram Clone 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시연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388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24CC8"/>
            </a:gs>
            <a:gs pos="33000">
              <a:srgbClr val="BF33B0"/>
            </a:gs>
            <a:gs pos="93000">
              <a:srgbClr val="FFB54E"/>
            </a:gs>
            <a:gs pos="60000">
              <a:srgbClr val="E6466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4085623" y="527499"/>
            <a:ext cx="3719288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500" b="1" dirty="0">
                <a:solidFill>
                  <a:schemeClr val="bg1"/>
                </a:solidFill>
                <a:latin typeface="Dynalight" panose="03020502030507070A03" pitchFamily="66" charset="0"/>
              </a:rPr>
              <a:t>주요 기능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27265" y="1665076"/>
            <a:ext cx="11393714" cy="5409345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11137" y="2358648"/>
            <a:ext cx="126669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posts</a:t>
            </a:r>
            <a:endParaRPr lang="ko-KR" altLang="en-US" sz="3500" dirty="0"/>
          </a:p>
        </p:txBody>
      </p:sp>
      <p:sp>
        <p:nvSpPr>
          <p:cNvPr id="17" name="자유형 16"/>
          <p:cNvSpPr/>
          <p:nvPr/>
        </p:nvSpPr>
        <p:spPr>
          <a:xfrm>
            <a:off x="3732053" y="2475682"/>
            <a:ext cx="333375" cy="396875"/>
          </a:xfrm>
          <a:custGeom>
            <a:avLst/>
            <a:gdLst>
              <a:gd name="connsiteX0" fmla="*/ 0 w 333375"/>
              <a:gd name="connsiteY0" fmla="*/ 0 h 430312"/>
              <a:gd name="connsiteX1" fmla="*/ 333375 w 333375"/>
              <a:gd name="connsiteY1" fmla="*/ 0 h 430312"/>
              <a:gd name="connsiteX2" fmla="*/ 333375 w 333375"/>
              <a:gd name="connsiteY2" fmla="*/ 250636 h 430312"/>
              <a:gd name="connsiteX3" fmla="*/ 333375 w 333375"/>
              <a:gd name="connsiteY3" fmla="*/ 253558 h 430312"/>
              <a:gd name="connsiteX4" fmla="*/ 333375 w 333375"/>
              <a:gd name="connsiteY4" fmla="*/ 430312 h 430312"/>
              <a:gd name="connsiteX5" fmla="*/ 166688 w 333375"/>
              <a:gd name="connsiteY5" fmla="*/ 278778 h 430312"/>
              <a:gd name="connsiteX6" fmla="*/ 0 w 333375"/>
              <a:gd name="connsiteY6" fmla="*/ 430312 h 430312"/>
              <a:gd name="connsiteX7" fmla="*/ 0 w 333375"/>
              <a:gd name="connsiteY7" fmla="*/ 253558 h 430312"/>
              <a:gd name="connsiteX8" fmla="*/ 0 w 333375"/>
              <a:gd name="connsiteY8" fmla="*/ 250636 h 43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75" h="430312">
                <a:moveTo>
                  <a:pt x="0" y="0"/>
                </a:moveTo>
                <a:lnTo>
                  <a:pt x="333375" y="0"/>
                </a:lnTo>
                <a:lnTo>
                  <a:pt x="333375" y="250636"/>
                </a:lnTo>
                <a:lnTo>
                  <a:pt x="333375" y="253558"/>
                </a:lnTo>
                <a:lnTo>
                  <a:pt x="333375" y="430312"/>
                </a:lnTo>
                <a:lnTo>
                  <a:pt x="166688" y="278778"/>
                </a:lnTo>
                <a:lnTo>
                  <a:pt x="0" y="430312"/>
                </a:lnTo>
                <a:lnTo>
                  <a:pt x="0" y="253558"/>
                </a:lnTo>
                <a:lnTo>
                  <a:pt x="0" y="250636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rgbClr val="624CC8"/>
                </a:gs>
                <a:gs pos="100000">
                  <a:srgbClr val="FF9248"/>
                </a:gs>
                <a:gs pos="64000">
                  <a:srgbClr val="E6466D"/>
                </a:gs>
                <a:gs pos="40000">
                  <a:srgbClr val="BF33B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17560" y="2375367"/>
            <a:ext cx="150342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stories</a:t>
            </a:r>
            <a:endParaRPr lang="ko-KR" altLang="en-US" sz="3500" dirty="0"/>
          </a:p>
        </p:txBody>
      </p:sp>
      <p:sp>
        <p:nvSpPr>
          <p:cNvPr id="19" name="자유형 18"/>
          <p:cNvSpPr/>
          <p:nvPr/>
        </p:nvSpPr>
        <p:spPr>
          <a:xfrm>
            <a:off x="5938476" y="2475682"/>
            <a:ext cx="333375" cy="396875"/>
          </a:xfrm>
          <a:custGeom>
            <a:avLst/>
            <a:gdLst>
              <a:gd name="connsiteX0" fmla="*/ 0 w 333375"/>
              <a:gd name="connsiteY0" fmla="*/ 0 h 430312"/>
              <a:gd name="connsiteX1" fmla="*/ 333375 w 333375"/>
              <a:gd name="connsiteY1" fmla="*/ 0 h 430312"/>
              <a:gd name="connsiteX2" fmla="*/ 333375 w 333375"/>
              <a:gd name="connsiteY2" fmla="*/ 250636 h 430312"/>
              <a:gd name="connsiteX3" fmla="*/ 333375 w 333375"/>
              <a:gd name="connsiteY3" fmla="*/ 253558 h 430312"/>
              <a:gd name="connsiteX4" fmla="*/ 333375 w 333375"/>
              <a:gd name="connsiteY4" fmla="*/ 430312 h 430312"/>
              <a:gd name="connsiteX5" fmla="*/ 166688 w 333375"/>
              <a:gd name="connsiteY5" fmla="*/ 278778 h 430312"/>
              <a:gd name="connsiteX6" fmla="*/ 0 w 333375"/>
              <a:gd name="connsiteY6" fmla="*/ 430312 h 430312"/>
              <a:gd name="connsiteX7" fmla="*/ 0 w 333375"/>
              <a:gd name="connsiteY7" fmla="*/ 253558 h 430312"/>
              <a:gd name="connsiteX8" fmla="*/ 0 w 333375"/>
              <a:gd name="connsiteY8" fmla="*/ 250636 h 43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75" h="430312">
                <a:moveTo>
                  <a:pt x="0" y="0"/>
                </a:moveTo>
                <a:lnTo>
                  <a:pt x="333375" y="0"/>
                </a:lnTo>
                <a:lnTo>
                  <a:pt x="333375" y="250636"/>
                </a:lnTo>
                <a:lnTo>
                  <a:pt x="333375" y="253558"/>
                </a:lnTo>
                <a:lnTo>
                  <a:pt x="333375" y="430312"/>
                </a:lnTo>
                <a:lnTo>
                  <a:pt x="166688" y="278778"/>
                </a:lnTo>
                <a:lnTo>
                  <a:pt x="0" y="430312"/>
                </a:lnTo>
                <a:lnTo>
                  <a:pt x="0" y="253558"/>
                </a:lnTo>
                <a:lnTo>
                  <a:pt x="0" y="250636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rgbClr val="624CC8"/>
                </a:gs>
                <a:gs pos="100000">
                  <a:srgbClr val="FF9248"/>
                </a:gs>
                <a:gs pos="64000">
                  <a:srgbClr val="E6466D"/>
                </a:gs>
                <a:gs pos="40000">
                  <a:srgbClr val="BF33B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76665" y="2392086"/>
            <a:ext cx="26677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notifications</a:t>
            </a:r>
            <a:endParaRPr lang="ko-KR" altLang="en-US" sz="3500" dirty="0"/>
          </a:p>
        </p:txBody>
      </p:sp>
      <p:sp>
        <p:nvSpPr>
          <p:cNvPr id="21" name="자유형 20"/>
          <p:cNvSpPr/>
          <p:nvPr/>
        </p:nvSpPr>
        <p:spPr>
          <a:xfrm>
            <a:off x="8297581" y="2492401"/>
            <a:ext cx="333375" cy="396875"/>
          </a:xfrm>
          <a:custGeom>
            <a:avLst/>
            <a:gdLst>
              <a:gd name="connsiteX0" fmla="*/ 0 w 333375"/>
              <a:gd name="connsiteY0" fmla="*/ 0 h 430312"/>
              <a:gd name="connsiteX1" fmla="*/ 333375 w 333375"/>
              <a:gd name="connsiteY1" fmla="*/ 0 h 430312"/>
              <a:gd name="connsiteX2" fmla="*/ 333375 w 333375"/>
              <a:gd name="connsiteY2" fmla="*/ 250636 h 430312"/>
              <a:gd name="connsiteX3" fmla="*/ 333375 w 333375"/>
              <a:gd name="connsiteY3" fmla="*/ 253558 h 430312"/>
              <a:gd name="connsiteX4" fmla="*/ 333375 w 333375"/>
              <a:gd name="connsiteY4" fmla="*/ 430312 h 430312"/>
              <a:gd name="connsiteX5" fmla="*/ 166688 w 333375"/>
              <a:gd name="connsiteY5" fmla="*/ 278778 h 430312"/>
              <a:gd name="connsiteX6" fmla="*/ 0 w 333375"/>
              <a:gd name="connsiteY6" fmla="*/ 430312 h 430312"/>
              <a:gd name="connsiteX7" fmla="*/ 0 w 333375"/>
              <a:gd name="connsiteY7" fmla="*/ 253558 h 430312"/>
              <a:gd name="connsiteX8" fmla="*/ 0 w 333375"/>
              <a:gd name="connsiteY8" fmla="*/ 250636 h 43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75" h="430312">
                <a:moveTo>
                  <a:pt x="0" y="0"/>
                </a:moveTo>
                <a:lnTo>
                  <a:pt x="333375" y="0"/>
                </a:lnTo>
                <a:lnTo>
                  <a:pt x="333375" y="250636"/>
                </a:lnTo>
                <a:lnTo>
                  <a:pt x="333375" y="253558"/>
                </a:lnTo>
                <a:lnTo>
                  <a:pt x="333375" y="430312"/>
                </a:lnTo>
                <a:lnTo>
                  <a:pt x="166688" y="278778"/>
                </a:lnTo>
                <a:lnTo>
                  <a:pt x="0" y="430312"/>
                </a:lnTo>
                <a:lnTo>
                  <a:pt x="0" y="253558"/>
                </a:lnTo>
                <a:lnTo>
                  <a:pt x="0" y="250636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rgbClr val="624CC8"/>
                </a:gs>
                <a:gs pos="100000">
                  <a:srgbClr val="FF9248"/>
                </a:gs>
                <a:gs pos="64000">
                  <a:srgbClr val="E6466D"/>
                </a:gs>
                <a:gs pos="40000">
                  <a:srgbClr val="BF33B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776665" y="3424019"/>
            <a:ext cx="214193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알림 생성</a:t>
            </a:r>
            <a:endParaRPr lang="en-US" altLang="ko-KR" sz="2500" dirty="0">
              <a:solidFill>
                <a:schemeClr val="bg1">
                  <a:lumMod val="6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/>
            <a:r>
              <a:rPr lang="en-US" altLang="ko-KR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새 </a:t>
            </a:r>
            <a:r>
              <a:rPr lang="ko-KR" altLang="en-US" sz="2500" dirty="0" err="1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팔로워</a:t>
            </a:r>
            <a:r>
              <a:rPr lang="en-US" altLang="ko-KR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</a:p>
          <a:p>
            <a:pPr lvl="1"/>
            <a:r>
              <a:rPr lang="ko-KR" altLang="en-US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좋아요</a:t>
            </a:r>
            <a:r>
              <a:rPr lang="en-US" altLang="ko-KR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댓글</a:t>
            </a:r>
            <a:r>
              <a:rPr lang="en-US" altLang="ko-KR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81C7C7-CFAD-683F-BFA3-D4947BAC1D0A}"/>
              </a:ext>
            </a:extLst>
          </p:cNvPr>
          <p:cNvSpPr txBox="1"/>
          <p:nvPr/>
        </p:nvSpPr>
        <p:spPr>
          <a:xfrm>
            <a:off x="6317901" y="3409149"/>
            <a:ext cx="129234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생성</a:t>
            </a:r>
            <a:endParaRPr lang="en-US" altLang="ko-KR" sz="2500" dirty="0">
              <a:solidFill>
                <a:schemeClr val="bg1">
                  <a:lumMod val="6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삭제</a:t>
            </a:r>
            <a:endParaRPr lang="en-US" altLang="ko-KR" sz="2500" dirty="0">
              <a:solidFill>
                <a:schemeClr val="bg1">
                  <a:lumMod val="6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보관함</a:t>
            </a:r>
            <a:endParaRPr lang="en-US" altLang="ko-KR" sz="2500" dirty="0">
              <a:solidFill>
                <a:schemeClr val="bg1">
                  <a:lumMod val="6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619FDE-A77C-8920-5C60-EA3CB00FF358}"/>
              </a:ext>
            </a:extLst>
          </p:cNvPr>
          <p:cNvSpPr txBox="1"/>
          <p:nvPr/>
        </p:nvSpPr>
        <p:spPr>
          <a:xfrm>
            <a:off x="1437411" y="2375367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accounts</a:t>
            </a:r>
            <a:endParaRPr lang="ko-KR" altLang="en-US" sz="3500" dirty="0"/>
          </a:p>
        </p:txBody>
      </p:sp>
      <p:sp>
        <p:nvSpPr>
          <p:cNvPr id="25" name="자유형 39">
            <a:extLst>
              <a:ext uri="{FF2B5EF4-FFF2-40B4-BE49-F238E27FC236}">
                <a16:creationId xmlns:a16="http://schemas.microsoft.com/office/drawing/2014/main" id="{41901706-704E-F215-2AB3-92B8D35069F9}"/>
              </a:ext>
            </a:extLst>
          </p:cNvPr>
          <p:cNvSpPr/>
          <p:nvPr/>
        </p:nvSpPr>
        <p:spPr>
          <a:xfrm>
            <a:off x="958327" y="2475682"/>
            <a:ext cx="333375" cy="396875"/>
          </a:xfrm>
          <a:custGeom>
            <a:avLst/>
            <a:gdLst>
              <a:gd name="connsiteX0" fmla="*/ 0 w 333375"/>
              <a:gd name="connsiteY0" fmla="*/ 0 h 430312"/>
              <a:gd name="connsiteX1" fmla="*/ 333375 w 333375"/>
              <a:gd name="connsiteY1" fmla="*/ 0 h 430312"/>
              <a:gd name="connsiteX2" fmla="*/ 333375 w 333375"/>
              <a:gd name="connsiteY2" fmla="*/ 250636 h 430312"/>
              <a:gd name="connsiteX3" fmla="*/ 333375 w 333375"/>
              <a:gd name="connsiteY3" fmla="*/ 253558 h 430312"/>
              <a:gd name="connsiteX4" fmla="*/ 333375 w 333375"/>
              <a:gd name="connsiteY4" fmla="*/ 430312 h 430312"/>
              <a:gd name="connsiteX5" fmla="*/ 166688 w 333375"/>
              <a:gd name="connsiteY5" fmla="*/ 278778 h 430312"/>
              <a:gd name="connsiteX6" fmla="*/ 0 w 333375"/>
              <a:gd name="connsiteY6" fmla="*/ 430312 h 430312"/>
              <a:gd name="connsiteX7" fmla="*/ 0 w 333375"/>
              <a:gd name="connsiteY7" fmla="*/ 253558 h 430312"/>
              <a:gd name="connsiteX8" fmla="*/ 0 w 333375"/>
              <a:gd name="connsiteY8" fmla="*/ 250636 h 43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75" h="430312">
                <a:moveTo>
                  <a:pt x="0" y="0"/>
                </a:moveTo>
                <a:lnTo>
                  <a:pt x="333375" y="0"/>
                </a:lnTo>
                <a:lnTo>
                  <a:pt x="333375" y="250636"/>
                </a:lnTo>
                <a:lnTo>
                  <a:pt x="333375" y="253558"/>
                </a:lnTo>
                <a:lnTo>
                  <a:pt x="333375" y="430312"/>
                </a:lnTo>
                <a:lnTo>
                  <a:pt x="166688" y="278778"/>
                </a:lnTo>
                <a:lnTo>
                  <a:pt x="0" y="430312"/>
                </a:lnTo>
                <a:lnTo>
                  <a:pt x="0" y="253558"/>
                </a:lnTo>
                <a:lnTo>
                  <a:pt x="0" y="250636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rgbClr val="624CC8"/>
                </a:gs>
                <a:gs pos="100000">
                  <a:srgbClr val="FF9248"/>
                </a:gs>
                <a:gs pos="64000">
                  <a:srgbClr val="E6466D"/>
                </a:gs>
                <a:gs pos="40000">
                  <a:srgbClr val="BF33B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61932C-21BB-C90E-9D90-F0AA6AFD8C1B}"/>
              </a:ext>
            </a:extLst>
          </p:cNvPr>
          <p:cNvSpPr txBox="1"/>
          <p:nvPr/>
        </p:nvSpPr>
        <p:spPr>
          <a:xfrm>
            <a:off x="3898740" y="3429000"/>
            <a:ext cx="2496196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생성</a:t>
            </a:r>
            <a:endParaRPr lang="en-US" altLang="ko-KR" sz="2500" dirty="0">
              <a:solidFill>
                <a:schemeClr val="bg1">
                  <a:lumMod val="6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수정</a:t>
            </a:r>
            <a:endParaRPr lang="en-US" altLang="ko-KR" sz="2500" dirty="0">
              <a:solidFill>
                <a:schemeClr val="bg1">
                  <a:lumMod val="6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삭제</a:t>
            </a:r>
            <a:endParaRPr lang="en-US" altLang="ko-KR" sz="2500" dirty="0">
              <a:solidFill>
                <a:schemeClr val="bg1">
                  <a:lumMod val="6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홈</a:t>
            </a:r>
            <a:r>
              <a:rPr lang="en-US" altLang="ko-KR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프로필</a:t>
            </a:r>
            <a:endParaRPr lang="en-US" altLang="ko-KR" sz="2500" dirty="0">
              <a:solidFill>
                <a:schemeClr val="bg1">
                  <a:lumMod val="6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댓글</a:t>
            </a:r>
            <a:endParaRPr lang="en-US" altLang="ko-KR" sz="2500" dirty="0">
              <a:solidFill>
                <a:schemeClr val="bg1">
                  <a:lumMod val="6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(</a:t>
            </a:r>
            <a:r>
              <a:rPr lang="ko-KR" altLang="en-US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생성</a:t>
            </a:r>
            <a:r>
              <a:rPr lang="en-US" altLang="ko-KR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수정</a:t>
            </a:r>
            <a:r>
              <a:rPr lang="en-US" altLang="ko-KR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삭제</a:t>
            </a:r>
            <a:r>
              <a:rPr lang="en-US" altLang="ko-KR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검색</a:t>
            </a:r>
            <a:endParaRPr lang="en-US" altLang="ko-KR" sz="2500" dirty="0">
              <a:solidFill>
                <a:schemeClr val="bg1">
                  <a:lumMod val="6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DBD0B1-7EDF-8CDE-4B94-0C497D9CE378}"/>
              </a:ext>
            </a:extLst>
          </p:cNvPr>
          <p:cNvSpPr txBox="1"/>
          <p:nvPr/>
        </p:nvSpPr>
        <p:spPr>
          <a:xfrm>
            <a:off x="1383549" y="3409149"/>
            <a:ext cx="182934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생성</a:t>
            </a:r>
            <a:endParaRPr lang="en-US" altLang="ko-KR" sz="2500" dirty="0">
              <a:solidFill>
                <a:schemeClr val="bg1">
                  <a:lumMod val="6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</a:t>
            </a:r>
            <a:endParaRPr lang="en-US" altLang="ko-KR" sz="2500" dirty="0">
              <a:solidFill>
                <a:schemeClr val="bg1">
                  <a:lumMod val="6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endParaRPr lang="en-US" altLang="ko-KR" sz="2500" dirty="0">
              <a:solidFill>
                <a:schemeClr val="bg1">
                  <a:lumMod val="6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프로필 편집</a:t>
            </a:r>
            <a:endParaRPr lang="en-US" altLang="ko-KR" sz="2500" dirty="0">
              <a:solidFill>
                <a:schemeClr val="bg1">
                  <a:lumMod val="6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유저 검색</a:t>
            </a:r>
            <a:endParaRPr lang="en-US" altLang="ko-KR" sz="2500" dirty="0">
              <a:solidFill>
                <a:schemeClr val="bg1">
                  <a:lumMod val="6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 dirty="0" err="1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팔로우</a:t>
            </a:r>
            <a:endParaRPr lang="en-US" altLang="ko-KR" sz="2500" dirty="0">
              <a:solidFill>
                <a:schemeClr val="bg1">
                  <a:lumMod val="6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99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667"/>
            <a:ext cx="12192000" cy="706614"/>
            <a:chOff x="0" y="-1667"/>
            <a:chExt cx="12192000" cy="838640"/>
          </a:xfrm>
        </p:grpSpPr>
        <p:sp>
          <p:nvSpPr>
            <p:cNvPr id="17" name="직사각형 16"/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27196" y="199913"/>
            <a:ext cx="307974" cy="263104"/>
            <a:chOff x="3260725" y="-6476667"/>
            <a:chExt cx="479425" cy="409577"/>
          </a:xfrm>
        </p:grpSpPr>
        <p:sp>
          <p:nvSpPr>
            <p:cNvPr id="25" name="자유형 24"/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94" y="186648"/>
            <a:ext cx="344061" cy="34406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4974539" y="129524"/>
            <a:ext cx="20601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>
                <a:solidFill>
                  <a:srgbClr val="0F0F0F"/>
                </a:solidFill>
                <a:latin typeface="Dynalight" panose="03020502030507070A03" pitchFamily="66" charset="0"/>
              </a:rPr>
              <a:t>Instagram Clone</a:t>
            </a:r>
            <a:endParaRPr lang="ko-KR" altLang="en-US" sz="2500" b="1" dirty="0">
              <a:solidFill>
                <a:srgbClr val="0F0F0F"/>
              </a:solidFill>
              <a:latin typeface="Dynalight" panose="03020502030507070A03" pitchFamily="66" charset="0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927" y="1183047"/>
            <a:ext cx="4815933" cy="48230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00" y="846988"/>
            <a:ext cx="3159965" cy="568793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그룹 18"/>
          <p:cNvGrpSpPr/>
          <p:nvPr/>
        </p:nvGrpSpPr>
        <p:grpSpPr>
          <a:xfrm>
            <a:off x="243706" y="782937"/>
            <a:ext cx="1389254" cy="400110"/>
            <a:chOff x="243706" y="782937"/>
            <a:chExt cx="1389254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422372" y="78293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나눔바른펜" panose="020B0503000000000000" pitchFamily="50" charset="-127"/>
                </a:rPr>
                <a:t>회원가입</a:t>
              </a:r>
              <a:endParaRPr lang="ko-KR" altLang="en-US" sz="2000" b="1" dirty="0"/>
            </a:p>
          </p:txBody>
        </p:sp>
        <p:sp>
          <p:nvSpPr>
            <p:cNvPr id="21" name="이등변 삼각형 20"/>
            <p:cNvSpPr/>
            <p:nvPr/>
          </p:nvSpPr>
          <p:spPr>
            <a:xfrm rot="5400000">
              <a:off x="197035" y="893659"/>
              <a:ext cx="272007" cy="178666"/>
            </a:xfrm>
            <a:prstGeom prst="triangle">
              <a:avLst/>
            </a:prstGeom>
            <a:solidFill>
              <a:srgbClr val="0F0F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007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667"/>
            <a:ext cx="12192000" cy="706614"/>
            <a:chOff x="0" y="-1667"/>
            <a:chExt cx="12192000" cy="838640"/>
          </a:xfrm>
        </p:grpSpPr>
        <p:sp>
          <p:nvSpPr>
            <p:cNvPr id="17" name="직사각형 16"/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27196" y="199913"/>
            <a:ext cx="307974" cy="263104"/>
            <a:chOff x="3260725" y="-6476667"/>
            <a:chExt cx="479425" cy="409577"/>
          </a:xfrm>
        </p:grpSpPr>
        <p:sp>
          <p:nvSpPr>
            <p:cNvPr id="25" name="자유형 24"/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43706" y="838471"/>
            <a:ext cx="1703442" cy="400110"/>
            <a:chOff x="243706" y="838471"/>
            <a:chExt cx="1703442" cy="400110"/>
          </a:xfrm>
        </p:grpSpPr>
        <p:sp>
          <p:nvSpPr>
            <p:cNvPr id="38" name="TextBox 37"/>
            <p:cNvSpPr txBox="1"/>
            <p:nvPr/>
          </p:nvSpPr>
          <p:spPr>
            <a:xfrm>
              <a:off x="422372" y="838471"/>
              <a:ext cx="1524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로그인 화면</a:t>
              </a:r>
              <a:endParaRPr lang="ko-KR" altLang="en-US" sz="2000" b="1" dirty="0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197035" y="893659"/>
              <a:ext cx="272007" cy="178666"/>
            </a:xfrm>
            <a:prstGeom prst="triangle">
              <a:avLst/>
            </a:prstGeom>
            <a:solidFill>
              <a:srgbClr val="0F0F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94" y="186648"/>
            <a:ext cx="344061" cy="34406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39" y="1772215"/>
            <a:ext cx="5610612" cy="34474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901" y="1185844"/>
            <a:ext cx="3719058" cy="50816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4974539" y="129524"/>
            <a:ext cx="20601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>
                <a:solidFill>
                  <a:srgbClr val="0F0F0F"/>
                </a:solidFill>
                <a:latin typeface="Dynalight" panose="03020502030507070A03" pitchFamily="66" charset="0"/>
              </a:rPr>
              <a:t>Instagram Clone</a:t>
            </a:r>
            <a:endParaRPr lang="ko-KR" altLang="en-US" sz="2500" b="1" dirty="0">
              <a:solidFill>
                <a:srgbClr val="0F0F0F"/>
              </a:solidFill>
              <a:latin typeface="Dynalight" panose="03020502030507070A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64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667"/>
            <a:ext cx="12192000" cy="706614"/>
            <a:chOff x="0" y="-1667"/>
            <a:chExt cx="12192000" cy="838640"/>
          </a:xfrm>
        </p:grpSpPr>
        <p:sp>
          <p:nvSpPr>
            <p:cNvPr id="17" name="직사각형 16"/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27196" y="199913"/>
            <a:ext cx="307974" cy="263104"/>
            <a:chOff x="3260725" y="-6476667"/>
            <a:chExt cx="479425" cy="409577"/>
          </a:xfrm>
        </p:grpSpPr>
        <p:sp>
          <p:nvSpPr>
            <p:cNvPr id="25" name="자유형 24"/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94" y="186648"/>
            <a:ext cx="344061" cy="34406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60" y="1625600"/>
            <a:ext cx="5964695" cy="415280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0" name="그룹 19"/>
          <p:cNvGrpSpPr/>
          <p:nvPr/>
        </p:nvGrpSpPr>
        <p:grpSpPr>
          <a:xfrm>
            <a:off x="243706" y="782937"/>
            <a:ext cx="1222542" cy="400110"/>
            <a:chOff x="243706" y="782937"/>
            <a:chExt cx="1222542" cy="400110"/>
          </a:xfrm>
        </p:grpSpPr>
        <p:sp>
          <p:nvSpPr>
            <p:cNvPr id="21" name="TextBox 20"/>
            <p:cNvSpPr txBox="1"/>
            <p:nvPr/>
          </p:nvSpPr>
          <p:spPr>
            <a:xfrm>
              <a:off x="422372" y="782937"/>
              <a:ext cx="10438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나눔바른펜" panose="020B0503000000000000" pitchFamily="50" charset="-127"/>
                </a:rPr>
                <a:t>홈 화면</a:t>
              </a:r>
              <a:endParaRPr lang="ko-KR" altLang="en-US" sz="2000" b="1" dirty="0"/>
            </a:p>
          </p:txBody>
        </p:sp>
        <p:sp>
          <p:nvSpPr>
            <p:cNvPr id="22" name="이등변 삼각형 21"/>
            <p:cNvSpPr/>
            <p:nvPr/>
          </p:nvSpPr>
          <p:spPr>
            <a:xfrm rot="5400000">
              <a:off x="197035" y="893659"/>
              <a:ext cx="272007" cy="178666"/>
            </a:xfrm>
            <a:prstGeom prst="triangle">
              <a:avLst/>
            </a:prstGeom>
            <a:solidFill>
              <a:srgbClr val="0F0F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96" y="1625600"/>
            <a:ext cx="5413204" cy="41528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4974539" y="129524"/>
            <a:ext cx="20601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>
                <a:solidFill>
                  <a:srgbClr val="0F0F0F"/>
                </a:solidFill>
                <a:latin typeface="Dynalight" panose="03020502030507070A03" pitchFamily="66" charset="0"/>
              </a:rPr>
              <a:t>Instagram Clone</a:t>
            </a:r>
            <a:endParaRPr lang="ko-KR" altLang="en-US" sz="2500" b="1" dirty="0">
              <a:solidFill>
                <a:srgbClr val="0F0F0F"/>
              </a:solidFill>
              <a:latin typeface="Dynalight" panose="03020502030507070A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92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667"/>
            <a:ext cx="12192000" cy="706614"/>
            <a:chOff x="0" y="-1667"/>
            <a:chExt cx="12192000" cy="838640"/>
          </a:xfrm>
        </p:grpSpPr>
        <p:sp>
          <p:nvSpPr>
            <p:cNvPr id="17" name="직사각형 16"/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27196" y="199913"/>
            <a:ext cx="307974" cy="263104"/>
            <a:chOff x="3260725" y="-6476667"/>
            <a:chExt cx="479425" cy="409577"/>
          </a:xfrm>
        </p:grpSpPr>
        <p:sp>
          <p:nvSpPr>
            <p:cNvPr id="25" name="자유형 24"/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94" y="186648"/>
            <a:ext cx="344061" cy="3440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2" y="1372105"/>
            <a:ext cx="5538330" cy="31861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068" y="1372105"/>
            <a:ext cx="5819187" cy="50641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2" name="그룹 31"/>
          <p:cNvGrpSpPr/>
          <p:nvPr/>
        </p:nvGrpSpPr>
        <p:grpSpPr>
          <a:xfrm>
            <a:off x="243706" y="782937"/>
            <a:ext cx="1735502" cy="400110"/>
            <a:chOff x="243706" y="782937"/>
            <a:chExt cx="1735502" cy="400110"/>
          </a:xfrm>
        </p:grpSpPr>
        <p:sp>
          <p:nvSpPr>
            <p:cNvPr id="33" name="TextBox 32"/>
            <p:cNvSpPr txBox="1"/>
            <p:nvPr/>
          </p:nvSpPr>
          <p:spPr>
            <a:xfrm>
              <a:off x="422372" y="782937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나눔바른펜" panose="020B0503000000000000" pitchFamily="50" charset="-127"/>
                </a:rPr>
                <a:t>프로필 화면</a:t>
              </a:r>
              <a:endParaRPr lang="ko-KR" altLang="en-US" sz="2000" b="1" dirty="0"/>
            </a:p>
          </p:txBody>
        </p:sp>
        <p:sp>
          <p:nvSpPr>
            <p:cNvPr id="35" name="이등변 삼각형 34"/>
            <p:cNvSpPr/>
            <p:nvPr/>
          </p:nvSpPr>
          <p:spPr>
            <a:xfrm rot="5400000">
              <a:off x="197035" y="893659"/>
              <a:ext cx="272007" cy="178666"/>
            </a:xfrm>
            <a:prstGeom prst="triangle">
              <a:avLst/>
            </a:prstGeom>
            <a:solidFill>
              <a:srgbClr val="0F0F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4974539" y="129524"/>
            <a:ext cx="20601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>
                <a:solidFill>
                  <a:srgbClr val="0F0F0F"/>
                </a:solidFill>
                <a:latin typeface="Dynalight" panose="03020502030507070A03" pitchFamily="66" charset="0"/>
              </a:rPr>
              <a:t>Instagram Clone</a:t>
            </a:r>
            <a:endParaRPr lang="ko-KR" altLang="en-US" sz="2500" b="1" dirty="0">
              <a:solidFill>
                <a:srgbClr val="0F0F0F"/>
              </a:solidFill>
              <a:latin typeface="Dynalight" panose="03020502030507070A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48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667"/>
            <a:ext cx="12192000" cy="706614"/>
            <a:chOff x="0" y="-1667"/>
            <a:chExt cx="12192000" cy="838640"/>
          </a:xfrm>
        </p:grpSpPr>
        <p:sp>
          <p:nvSpPr>
            <p:cNvPr id="17" name="직사각형 16"/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27196" y="199913"/>
            <a:ext cx="307974" cy="263104"/>
            <a:chOff x="3260725" y="-6476667"/>
            <a:chExt cx="479425" cy="409577"/>
          </a:xfrm>
        </p:grpSpPr>
        <p:sp>
          <p:nvSpPr>
            <p:cNvPr id="25" name="자유형 24"/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94" y="186648"/>
            <a:ext cx="344061" cy="34406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491" y="846988"/>
            <a:ext cx="3670299" cy="55707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201" y="846988"/>
            <a:ext cx="3213099" cy="570671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9" name="그룹 28"/>
          <p:cNvGrpSpPr/>
          <p:nvPr/>
        </p:nvGrpSpPr>
        <p:grpSpPr>
          <a:xfrm>
            <a:off x="243706" y="782937"/>
            <a:ext cx="1735502" cy="400110"/>
            <a:chOff x="243706" y="782937"/>
            <a:chExt cx="1735502" cy="400110"/>
          </a:xfrm>
        </p:grpSpPr>
        <p:sp>
          <p:nvSpPr>
            <p:cNvPr id="30" name="TextBox 29"/>
            <p:cNvSpPr txBox="1"/>
            <p:nvPr/>
          </p:nvSpPr>
          <p:spPr>
            <a:xfrm>
              <a:off x="422372" y="782937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 smtClean="0"/>
                <a:t>게시글</a:t>
              </a:r>
              <a:r>
                <a:rPr lang="ko-KR" altLang="en-US" sz="2000" b="1" dirty="0" smtClean="0"/>
                <a:t> 화면</a:t>
              </a:r>
              <a:endParaRPr lang="ko-KR" altLang="en-US" sz="2000" b="1" dirty="0"/>
            </a:p>
          </p:txBody>
        </p:sp>
        <p:sp>
          <p:nvSpPr>
            <p:cNvPr id="31" name="이등변 삼각형 30"/>
            <p:cNvSpPr/>
            <p:nvPr/>
          </p:nvSpPr>
          <p:spPr>
            <a:xfrm rot="5400000">
              <a:off x="197035" y="893659"/>
              <a:ext cx="272007" cy="178666"/>
            </a:xfrm>
            <a:prstGeom prst="triangle">
              <a:avLst/>
            </a:prstGeom>
            <a:solidFill>
              <a:srgbClr val="0F0F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4974539" y="129524"/>
            <a:ext cx="20601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>
                <a:solidFill>
                  <a:srgbClr val="0F0F0F"/>
                </a:solidFill>
                <a:latin typeface="Dynalight" panose="03020502030507070A03" pitchFamily="66" charset="0"/>
              </a:rPr>
              <a:t>Instagram Clone</a:t>
            </a:r>
            <a:endParaRPr lang="ko-KR" altLang="en-US" sz="2500" b="1" dirty="0">
              <a:solidFill>
                <a:srgbClr val="0F0F0F"/>
              </a:solidFill>
              <a:latin typeface="Dynalight" panose="03020502030507070A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16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667"/>
            <a:ext cx="12192000" cy="706614"/>
            <a:chOff x="0" y="-1667"/>
            <a:chExt cx="12192000" cy="838640"/>
          </a:xfrm>
        </p:grpSpPr>
        <p:sp>
          <p:nvSpPr>
            <p:cNvPr id="17" name="직사각형 16"/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27196" y="199913"/>
            <a:ext cx="307974" cy="263104"/>
            <a:chOff x="3260725" y="-6476667"/>
            <a:chExt cx="479425" cy="409577"/>
          </a:xfrm>
        </p:grpSpPr>
        <p:sp>
          <p:nvSpPr>
            <p:cNvPr id="25" name="자유형 24"/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94" y="186648"/>
            <a:ext cx="344061" cy="34406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b="37754"/>
          <a:stretch/>
        </p:blipFill>
        <p:spPr>
          <a:xfrm>
            <a:off x="767317" y="1355890"/>
            <a:ext cx="7210425" cy="3824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57069"/>
            <a:ext cx="4970417" cy="204587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8" name="그룹 17"/>
          <p:cNvGrpSpPr/>
          <p:nvPr/>
        </p:nvGrpSpPr>
        <p:grpSpPr>
          <a:xfrm>
            <a:off x="243706" y="782937"/>
            <a:ext cx="1479022" cy="400110"/>
            <a:chOff x="243706" y="782937"/>
            <a:chExt cx="1479022" cy="400110"/>
          </a:xfrm>
        </p:grpSpPr>
        <p:sp>
          <p:nvSpPr>
            <p:cNvPr id="21" name="TextBox 20"/>
            <p:cNvSpPr txBox="1"/>
            <p:nvPr/>
          </p:nvSpPr>
          <p:spPr>
            <a:xfrm>
              <a:off x="422372" y="782937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나눔바른펜" panose="020B0503000000000000" pitchFamily="50" charset="-127"/>
                </a:rPr>
                <a:t>알림 화면</a:t>
              </a:r>
              <a:endParaRPr lang="ko-KR" altLang="en-US" sz="2000" b="1" dirty="0"/>
            </a:p>
          </p:txBody>
        </p:sp>
        <p:sp>
          <p:nvSpPr>
            <p:cNvPr id="22" name="이등변 삼각형 21"/>
            <p:cNvSpPr/>
            <p:nvPr/>
          </p:nvSpPr>
          <p:spPr>
            <a:xfrm rot="5400000">
              <a:off x="197035" y="893659"/>
              <a:ext cx="272007" cy="178666"/>
            </a:xfrm>
            <a:prstGeom prst="triangle">
              <a:avLst/>
            </a:prstGeom>
            <a:solidFill>
              <a:srgbClr val="0F0F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4974539" y="129524"/>
            <a:ext cx="20601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>
                <a:solidFill>
                  <a:srgbClr val="0F0F0F"/>
                </a:solidFill>
                <a:latin typeface="Dynalight" panose="03020502030507070A03" pitchFamily="66" charset="0"/>
              </a:rPr>
              <a:t>Instagram Clone</a:t>
            </a:r>
            <a:endParaRPr lang="ko-KR" altLang="en-US" sz="2500" b="1" dirty="0">
              <a:solidFill>
                <a:srgbClr val="0F0F0F"/>
              </a:solidFill>
              <a:latin typeface="Dynalight" panose="03020502030507070A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12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667"/>
            <a:ext cx="12192000" cy="706614"/>
            <a:chOff x="0" y="-1667"/>
            <a:chExt cx="12192000" cy="838640"/>
          </a:xfrm>
        </p:grpSpPr>
        <p:sp>
          <p:nvSpPr>
            <p:cNvPr id="17" name="직사각형 16"/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27196" y="199913"/>
            <a:ext cx="307974" cy="263104"/>
            <a:chOff x="3260725" y="-6476667"/>
            <a:chExt cx="479425" cy="409577"/>
          </a:xfrm>
        </p:grpSpPr>
        <p:sp>
          <p:nvSpPr>
            <p:cNvPr id="25" name="자유형 24"/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94" y="186648"/>
            <a:ext cx="344061" cy="344061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243706" y="782937"/>
            <a:ext cx="1479022" cy="400110"/>
            <a:chOff x="243706" y="782937"/>
            <a:chExt cx="1479022" cy="400110"/>
          </a:xfrm>
        </p:grpSpPr>
        <p:sp>
          <p:nvSpPr>
            <p:cNvPr id="21" name="TextBox 20"/>
            <p:cNvSpPr txBox="1"/>
            <p:nvPr/>
          </p:nvSpPr>
          <p:spPr>
            <a:xfrm>
              <a:off x="422372" y="782937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나눔바른펜" panose="020B0503000000000000" pitchFamily="50" charset="-127"/>
                </a:rPr>
                <a:t>검색 화면</a:t>
              </a:r>
              <a:endParaRPr lang="ko-KR" altLang="en-US" sz="2000" b="1" dirty="0"/>
            </a:p>
          </p:txBody>
        </p:sp>
        <p:sp>
          <p:nvSpPr>
            <p:cNvPr id="22" name="이등변 삼각형 21"/>
            <p:cNvSpPr/>
            <p:nvPr/>
          </p:nvSpPr>
          <p:spPr>
            <a:xfrm rot="5400000">
              <a:off x="197035" y="893659"/>
              <a:ext cx="272007" cy="178666"/>
            </a:xfrm>
            <a:prstGeom prst="triangle">
              <a:avLst/>
            </a:prstGeom>
            <a:solidFill>
              <a:srgbClr val="0F0F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05" y="1261037"/>
            <a:ext cx="4010025" cy="1390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4934"/>
          <a:stretch/>
        </p:blipFill>
        <p:spPr>
          <a:xfrm>
            <a:off x="8083540" y="1183047"/>
            <a:ext cx="3533775" cy="2266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3540" y="3666939"/>
            <a:ext cx="3533775" cy="2847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1212" y="1261037"/>
            <a:ext cx="2949575" cy="5173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4974539" y="129524"/>
            <a:ext cx="20601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>
                <a:solidFill>
                  <a:srgbClr val="0F0F0F"/>
                </a:solidFill>
                <a:latin typeface="Dynalight" panose="03020502030507070A03" pitchFamily="66" charset="0"/>
              </a:rPr>
              <a:t>Instagram Clone</a:t>
            </a:r>
            <a:endParaRPr lang="ko-KR" altLang="en-US" sz="2500" b="1" dirty="0">
              <a:solidFill>
                <a:srgbClr val="0F0F0F"/>
              </a:solidFill>
              <a:latin typeface="Dynalight" panose="03020502030507070A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44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149</Words>
  <Application>Microsoft Office PowerPoint</Application>
  <PresentationFormat>와이드스크린</PresentationFormat>
  <Paragraphs>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Dynalight</vt:lpstr>
      <vt:lpstr>나눔바른펜</vt:lpstr>
      <vt:lpstr>Arial</vt:lpstr>
      <vt:lpstr>Pretendard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yeeun</dc:creator>
  <cp:lastModifiedBy>asiae</cp:lastModifiedBy>
  <cp:revision>42</cp:revision>
  <dcterms:created xsi:type="dcterms:W3CDTF">2019-10-10T07:46:12Z</dcterms:created>
  <dcterms:modified xsi:type="dcterms:W3CDTF">2024-04-25T07:57:58Z</dcterms:modified>
</cp:coreProperties>
</file>