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70" r:id="rId14"/>
    <p:sldId id="272" r:id="rId15"/>
    <p:sldId id="273" r:id="rId16"/>
    <p:sldId id="274" r:id="rId17"/>
    <p:sldId id="275" r:id="rId18"/>
    <p:sldId id="276" r:id="rId19"/>
    <p:sldId id="277" r:id="rId20"/>
    <p:sldId id="267" r:id="rId21"/>
    <p:sldId id="268" r:id="rId22"/>
    <p:sldId id="269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03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22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D55B1C-57B6-4994-9E63-1A90EB25C985}" type="doc">
      <dgm:prSet loTypeId="urn:microsoft.com/office/officeart/2008/layout/LinedList" loCatId="Inbox" qsTypeId="urn:microsoft.com/office/officeart/2005/8/quickstyle/simple1" qsCatId="simple" csTypeId="urn:microsoft.com/office/officeart/2005/8/colors/ColorSchemeForSuggestions" csCatId="other"/>
      <dgm:spPr/>
      <dgm:t>
        <a:bodyPr/>
        <a:lstStyle/>
        <a:p>
          <a:endParaRPr lang="en-US"/>
        </a:p>
      </dgm:t>
    </dgm:pt>
    <dgm:pt modelId="{5BCEC8EC-EA7E-4D52-B4A0-2A0FC4AD8C73}">
      <dgm:prSet/>
      <dgm:spPr/>
      <dgm:t>
        <a:bodyPr/>
        <a:lstStyle/>
        <a:p>
          <a:r>
            <a:rPr lang="ko-KR" b="1"/>
            <a:t>이미지 연구와 관련된 학문 분야</a:t>
          </a:r>
          <a:r>
            <a:rPr lang="en-US"/>
            <a:t>: </a:t>
          </a:r>
          <a:r>
            <a:rPr lang="ko-KR"/>
            <a:t>언어학</a:t>
          </a:r>
          <a:r>
            <a:rPr lang="en-US"/>
            <a:t>, </a:t>
          </a:r>
          <a:r>
            <a:rPr lang="ko-KR"/>
            <a:t>수사학</a:t>
          </a:r>
          <a:r>
            <a:rPr lang="en-US"/>
            <a:t>, </a:t>
          </a:r>
          <a:r>
            <a:rPr lang="ko-KR"/>
            <a:t>인식론</a:t>
          </a:r>
          <a:r>
            <a:rPr lang="en-US"/>
            <a:t>, </a:t>
          </a:r>
          <a:r>
            <a:rPr lang="ko-KR"/>
            <a:t>형이상학</a:t>
          </a:r>
          <a:r>
            <a:rPr lang="en-US"/>
            <a:t>, </a:t>
          </a:r>
          <a:r>
            <a:rPr lang="ko-KR"/>
            <a:t>신학</a:t>
          </a:r>
          <a:r>
            <a:rPr lang="en-US"/>
            <a:t>, </a:t>
          </a:r>
          <a:r>
            <a:rPr lang="ko-KR"/>
            <a:t>예술사</a:t>
          </a:r>
          <a:r>
            <a:rPr lang="en-US"/>
            <a:t>, </a:t>
          </a:r>
          <a:r>
            <a:rPr lang="ko-KR"/>
            <a:t>심리학</a:t>
          </a:r>
          <a:r>
            <a:rPr lang="en-US"/>
            <a:t>, </a:t>
          </a:r>
          <a:r>
            <a:rPr lang="ko-KR"/>
            <a:t>정신분석학</a:t>
          </a:r>
          <a:r>
            <a:rPr lang="en-US"/>
            <a:t>, </a:t>
          </a:r>
          <a:r>
            <a:rPr lang="ko-KR"/>
            <a:t>사회학 등 거의 전 분야</a:t>
          </a:r>
          <a:endParaRPr lang="en-US"/>
        </a:p>
      </dgm:t>
    </dgm:pt>
    <dgm:pt modelId="{2C87AAF8-600A-46B9-82D8-3A97AE528C1F}" type="parTrans" cxnId="{362193C6-6C4D-4C90-8724-1CE518EC8B29}">
      <dgm:prSet/>
      <dgm:spPr/>
      <dgm:t>
        <a:bodyPr/>
        <a:lstStyle/>
        <a:p>
          <a:endParaRPr lang="en-US"/>
        </a:p>
      </dgm:t>
    </dgm:pt>
    <dgm:pt modelId="{D6E782B1-69EC-4A48-94F7-721A0F550393}" type="sibTrans" cxnId="{362193C6-6C4D-4C90-8724-1CE518EC8B29}">
      <dgm:prSet/>
      <dgm:spPr/>
      <dgm:t>
        <a:bodyPr/>
        <a:lstStyle/>
        <a:p>
          <a:endParaRPr lang="en-US"/>
        </a:p>
      </dgm:t>
    </dgm:pt>
    <dgm:pt modelId="{C5E39D1E-32AC-4874-B4E3-8A875F889B6C}">
      <dgm:prSet/>
      <dgm:spPr/>
      <dgm:t>
        <a:bodyPr/>
        <a:lstStyle/>
        <a:p>
          <a:r>
            <a:rPr lang="ko-KR" b="1" dirty="0">
              <a:highlight>
                <a:srgbClr val="FFFF00"/>
              </a:highlight>
            </a:rPr>
            <a:t>이미지와 관계되는 용어들</a:t>
          </a:r>
          <a:r>
            <a:rPr lang="fr-FR" dirty="0"/>
            <a:t>:</a:t>
          </a:r>
          <a:r>
            <a:rPr lang="en-US" dirty="0"/>
            <a:t> </a:t>
          </a:r>
          <a:r>
            <a:rPr lang="ko-KR" dirty="0"/>
            <a:t>기호 </a:t>
          </a:r>
          <a:r>
            <a:rPr lang="en-US" dirty="0" err="1"/>
            <a:t>signe</a:t>
          </a:r>
          <a:r>
            <a:rPr lang="en-US" dirty="0"/>
            <a:t>, </a:t>
          </a:r>
          <a:r>
            <a:rPr lang="ko-KR" dirty="0"/>
            <a:t>상징 </a:t>
          </a:r>
          <a:r>
            <a:rPr lang="en-US" dirty="0" err="1"/>
            <a:t>symbole</a:t>
          </a:r>
          <a:r>
            <a:rPr lang="en-US" dirty="0"/>
            <a:t>, </a:t>
          </a:r>
          <a:r>
            <a:rPr lang="ko-KR" dirty="0"/>
            <a:t>우의 </a:t>
          </a:r>
          <a:r>
            <a:rPr lang="en-US" dirty="0"/>
            <a:t>all</a:t>
          </a:r>
          <a:r>
            <a:rPr lang="fr-FR" dirty="0"/>
            <a:t>é</a:t>
          </a:r>
          <a:r>
            <a:rPr lang="en-US" dirty="0" err="1"/>
            <a:t>gorie</a:t>
          </a:r>
          <a:r>
            <a:rPr lang="en-US" dirty="0"/>
            <a:t>, </a:t>
          </a:r>
          <a:r>
            <a:rPr lang="ko-KR" dirty="0" err="1"/>
            <a:t>메타포</a:t>
          </a:r>
          <a:r>
            <a:rPr lang="en-US" dirty="0" err="1"/>
            <a:t>métaphore</a:t>
          </a:r>
          <a:r>
            <a:rPr lang="en-US" dirty="0"/>
            <a:t>, </a:t>
          </a:r>
          <a:r>
            <a:rPr lang="ko-KR" dirty="0" err="1"/>
            <a:t>엠블렘</a:t>
          </a:r>
          <a:r>
            <a:rPr lang="ko-KR" dirty="0"/>
            <a:t> </a:t>
          </a:r>
          <a:r>
            <a:rPr lang="en-US" dirty="0" err="1"/>
            <a:t>emblème</a:t>
          </a:r>
          <a:r>
            <a:rPr lang="en-US" dirty="0"/>
            <a:t>, </a:t>
          </a:r>
          <a:r>
            <a:rPr lang="ko-KR" dirty="0"/>
            <a:t>유형 </a:t>
          </a:r>
          <a:r>
            <a:rPr lang="en-US" dirty="0"/>
            <a:t>type, </a:t>
          </a:r>
          <a:r>
            <a:rPr lang="ko-KR" dirty="0"/>
            <a:t>원형 </a:t>
          </a:r>
          <a:r>
            <a:rPr lang="en-US" dirty="0"/>
            <a:t>archetype, </a:t>
          </a:r>
          <a:r>
            <a:rPr lang="ko-KR" dirty="0"/>
            <a:t>전형</a:t>
          </a:r>
          <a:r>
            <a:rPr lang="en-US" dirty="0"/>
            <a:t>prototype, </a:t>
          </a:r>
          <a:r>
            <a:rPr lang="ko-KR" dirty="0"/>
            <a:t>표상 </a:t>
          </a:r>
          <a:r>
            <a:rPr lang="en-US" dirty="0" err="1"/>
            <a:t>schème</a:t>
          </a:r>
          <a:r>
            <a:rPr lang="en-US" dirty="0"/>
            <a:t>, </a:t>
          </a:r>
          <a:r>
            <a:rPr lang="ko-KR" dirty="0" err="1"/>
            <a:t>스케마</a:t>
          </a:r>
          <a:r>
            <a:rPr lang="ko-KR" dirty="0"/>
            <a:t> </a:t>
          </a:r>
          <a:r>
            <a:rPr lang="en-US" dirty="0"/>
            <a:t>sch</a:t>
          </a:r>
          <a:r>
            <a:rPr lang="fr-FR" dirty="0"/>
            <a:t>é</a:t>
          </a:r>
          <a:r>
            <a:rPr lang="en-US" dirty="0"/>
            <a:t>ma, </a:t>
          </a:r>
          <a:r>
            <a:rPr lang="ko-KR" dirty="0"/>
            <a:t>도표 </a:t>
          </a:r>
          <a:r>
            <a:rPr lang="en-US" dirty="0" err="1"/>
            <a:t>diagramme</a:t>
          </a:r>
          <a:r>
            <a:rPr lang="en-US" dirty="0"/>
            <a:t>, </a:t>
          </a:r>
          <a:r>
            <a:rPr lang="ko-KR" dirty="0" err="1"/>
            <a:t>엔그램</a:t>
          </a:r>
          <a:r>
            <a:rPr lang="en-US" dirty="0" err="1"/>
            <a:t>engramme</a:t>
          </a:r>
          <a:r>
            <a:rPr lang="en-US" dirty="0"/>
            <a:t>, </a:t>
          </a:r>
          <a:r>
            <a:rPr lang="ko-KR" dirty="0"/>
            <a:t>모노그램 </a:t>
          </a:r>
          <a:r>
            <a:rPr lang="en-US" dirty="0" err="1"/>
            <a:t>monogramme</a:t>
          </a:r>
          <a:r>
            <a:rPr lang="en-US" dirty="0"/>
            <a:t>, </a:t>
          </a:r>
          <a:r>
            <a:rPr lang="ko-KR" dirty="0"/>
            <a:t>형상 </a:t>
          </a:r>
          <a:r>
            <a:rPr lang="en-US" dirty="0"/>
            <a:t>figure </a:t>
          </a:r>
          <a:r>
            <a:rPr lang="ko-KR" dirty="0"/>
            <a:t>등 </a:t>
          </a:r>
          <a:endParaRPr lang="en-US" dirty="0"/>
        </a:p>
      </dgm:t>
    </dgm:pt>
    <dgm:pt modelId="{301ECEA0-E625-40CF-8B1F-EC19BDFB9005}" type="parTrans" cxnId="{94CCF4F7-B294-4272-AA68-30C7FFFB1DFA}">
      <dgm:prSet/>
      <dgm:spPr/>
      <dgm:t>
        <a:bodyPr/>
        <a:lstStyle/>
        <a:p>
          <a:endParaRPr lang="en-US"/>
        </a:p>
      </dgm:t>
    </dgm:pt>
    <dgm:pt modelId="{28F92BD8-D77E-48BC-AF32-72021CC50B5C}" type="sibTrans" cxnId="{94CCF4F7-B294-4272-AA68-30C7FFFB1DFA}">
      <dgm:prSet/>
      <dgm:spPr/>
      <dgm:t>
        <a:bodyPr/>
        <a:lstStyle/>
        <a:p>
          <a:endParaRPr lang="en-US"/>
        </a:p>
      </dgm:t>
    </dgm:pt>
    <dgm:pt modelId="{1861645F-9957-40E7-B1E6-D399758E05AA}">
      <dgm:prSet/>
      <dgm:spPr/>
      <dgm:t>
        <a:bodyPr/>
        <a:lstStyle/>
        <a:p>
          <a:r>
            <a:rPr lang="ko-KR" b="1" dirty="0"/>
            <a:t>기타</a:t>
          </a:r>
          <a:r>
            <a:rPr lang="en-US" dirty="0"/>
            <a:t>: </a:t>
          </a:r>
          <a:r>
            <a:rPr lang="ko-KR" dirty="0"/>
            <a:t>잔해 </a:t>
          </a:r>
          <a:r>
            <a:rPr lang="en-US" dirty="0"/>
            <a:t>vestige, </a:t>
          </a:r>
          <a:r>
            <a:rPr lang="ko-KR" dirty="0"/>
            <a:t>흔적 </a:t>
          </a:r>
          <a:r>
            <a:rPr lang="en-US" dirty="0"/>
            <a:t>trace, </a:t>
          </a:r>
          <a:r>
            <a:rPr lang="ko-KR" dirty="0"/>
            <a:t>초상 </a:t>
          </a:r>
          <a:r>
            <a:rPr lang="en-US" dirty="0"/>
            <a:t>portrait, </a:t>
          </a:r>
          <a:r>
            <a:rPr lang="ko-KR" dirty="0"/>
            <a:t>인장 </a:t>
          </a:r>
          <a:r>
            <a:rPr lang="en-US" dirty="0" err="1"/>
            <a:t>sceau</a:t>
          </a:r>
          <a:r>
            <a:rPr lang="en-US" dirty="0"/>
            <a:t>, </a:t>
          </a:r>
          <a:r>
            <a:rPr lang="ko-KR" dirty="0"/>
            <a:t>각인 </a:t>
          </a:r>
          <a:r>
            <a:rPr lang="en-US" dirty="0" err="1"/>
            <a:t>empreinte</a:t>
          </a:r>
          <a:r>
            <a:rPr lang="en-US" dirty="0"/>
            <a:t> </a:t>
          </a:r>
          <a:r>
            <a:rPr lang="ko-KR" dirty="0"/>
            <a:t>등 그 표출 양상이 각기 다른 표현들</a:t>
          </a:r>
          <a:r>
            <a:rPr lang="en-US" dirty="0"/>
            <a:t>.</a:t>
          </a:r>
        </a:p>
      </dgm:t>
    </dgm:pt>
    <dgm:pt modelId="{925317F0-FE08-456C-89FD-46F58769546B}" type="parTrans" cxnId="{672FC7A8-A747-4159-9667-60669F6823CE}">
      <dgm:prSet/>
      <dgm:spPr/>
      <dgm:t>
        <a:bodyPr/>
        <a:lstStyle/>
        <a:p>
          <a:endParaRPr lang="en-US"/>
        </a:p>
      </dgm:t>
    </dgm:pt>
    <dgm:pt modelId="{99E7B83C-6F7A-4F32-8E75-F9944666A563}" type="sibTrans" cxnId="{672FC7A8-A747-4159-9667-60669F6823CE}">
      <dgm:prSet/>
      <dgm:spPr/>
      <dgm:t>
        <a:bodyPr/>
        <a:lstStyle/>
        <a:p>
          <a:endParaRPr lang="en-US"/>
        </a:p>
      </dgm:t>
    </dgm:pt>
    <dgm:pt modelId="{B61805E4-8033-4E5E-BEB2-22952B371AB6}" type="pres">
      <dgm:prSet presAssocID="{48D55B1C-57B6-4994-9E63-1A90EB25C985}" presName="vert0" presStyleCnt="0">
        <dgm:presLayoutVars>
          <dgm:dir/>
          <dgm:animOne val="branch"/>
          <dgm:animLvl val="lvl"/>
        </dgm:presLayoutVars>
      </dgm:prSet>
      <dgm:spPr/>
    </dgm:pt>
    <dgm:pt modelId="{FB4D27B2-32D2-40BE-BA59-409B17CD30EC}" type="pres">
      <dgm:prSet presAssocID="{5BCEC8EC-EA7E-4D52-B4A0-2A0FC4AD8C73}" presName="thickLine" presStyleLbl="alignNode1" presStyleIdx="0" presStyleCnt="3"/>
      <dgm:spPr/>
    </dgm:pt>
    <dgm:pt modelId="{65FD3822-59EA-4514-A7A3-10B77AE5C6B1}" type="pres">
      <dgm:prSet presAssocID="{5BCEC8EC-EA7E-4D52-B4A0-2A0FC4AD8C73}" presName="horz1" presStyleCnt="0"/>
      <dgm:spPr/>
    </dgm:pt>
    <dgm:pt modelId="{2A05A9F7-8D51-4D71-A8D1-E770AE511C97}" type="pres">
      <dgm:prSet presAssocID="{5BCEC8EC-EA7E-4D52-B4A0-2A0FC4AD8C73}" presName="tx1" presStyleLbl="revTx" presStyleIdx="0" presStyleCnt="3"/>
      <dgm:spPr/>
    </dgm:pt>
    <dgm:pt modelId="{83C493E0-75AE-422B-8363-4555AE7C87D9}" type="pres">
      <dgm:prSet presAssocID="{5BCEC8EC-EA7E-4D52-B4A0-2A0FC4AD8C73}" presName="vert1" presStyleCnt="0"/>
      <dgm:spPr/>
    </dgm:pt>
    <dgm:pt modelId="{D9830DCA-E2C2-4978-BDC9-EB512B4C7B9B}" type="pres">
      <dgm:prSet presAssocID="{C5E39D1E-32AC-4874-B4E3-8A875F889B6C}" presName="thickLine" presStyleLbl="alignNode1" presStyleIdx="1" presStyleCnt="3"/>
      <dgm:spPr/>
    </dgm:pt>
    <dgm:pt modelId="{37B0BE74-6F88-482A-818E-FFA04102CF36}" type="pres">
      <dgm:prSet presAssocID="{C5E39D1E-32AC-4874-B4E3-8A875F889B6C}" presName="horz1" presStyleCnt="0"/>
      <dgm:spPr/>
    </dgm:pt>
    <dgm:pt modelId="{F04BBB48-6609-4895-BB60-86892DF1C3D1}" type="pres">
      <dgm:prSet presAssocID="{C5E39D1E-32AC-4874-B4E3-8A875F889B6C}" presName="tx1" presStyleLbl="revTx" presStyleIdx="1" presStyleCnt="3"/>
      <dgm:spPr/>
    </dgm:pt>
    <dgm:pt modelId="{31EF9D51-01C7-47A7-B05F-EEF870FEF77F}" type="pres">
      <dgm:prSet presAssocID="{C5E39D1E-32AC-4874-B4E3-8A875F889B6C}" presName="vert1" presStyleCnt="0"/>
      <dgm:spPr/>
    </dgm:pt>
    <dgm:pt modelId="{DA189BD3-C1CB-4039-A110-722A17BD056E}" type="pres">
      <dgm:prSet presAssocID="{1861645F-9957-40E7-B1E6-D399758E05AA}" presName="thickLine" presStyleLbl="alignNode1" presStyleIdx="2" presStyleCnt="3"/>
      <dgm:spPr/>
    </dgm:pt>
    <dgm:pt modelId="{B02FF1B3-35AF-47CB-8C4C-5712D8CE8AB2}" type="pres">
      <dgm:prSet presAssocID="{1861645F-9957-40E7-B1E6-D399758E05AA}" presName="horz1" presStyleCnt="0"/>
      <dgm:spPr/>
    </dgm:pt>
    <dgm:pt modelId="{F700D1B4-38B0-4F72-9B06-604CF0ACBD88}" type="pres">
      <dgm:prSet presAssocID="{1861645F-9957-40E7-B1E6-D399758E05AA}" presName="tx1" presStyleLbl="revTx" presStyleIdx="2" presStyleCnt="3"/>
      <dgm:spPr/>
    </dgm:pt>
    <dgm:pt modelId="{5EC2ACBD-2037-496A-BFE1-65DEF63C7A6D}" type="pres">
      <dgm:prSet presAssocID="{1861645F-9957-40E7-B1E6-D399758E05AA}" presName="vert1" presStyleCnt="0"/>
      <dgm:spPr/>
    </dgm:pt>
  </dgm:ptLst>
  <dgm:cxnLst>
    <dgm:cxn modelId="{67D0CE16-A927-4D3B-8D20-D2174CDEBF64}" type="presOf" srcId="{48D55B1C-57B6-4994-9E63-1A90EB25C985}" destId="{B61805E4-8033-4E5E-BEB2-22952B371AB6}" srcOrd="0" destOrd="0" presId="urn:microsoft.com/office/officeart/2008/layout/LinedList"/>
    <dgm:cxn modelId="{10F9F035-D6FF-4E45-8B27-E310A50B931C}" type="presOf" srcId="{5BCEC8EC-EA7E-4D52-B4A0-2A0FC4AD8C73}" destId="{2A05A9F7-8D51-4D71-A8D1-E770AE511C97}" srcOrd="0" destOrd="0" presId="urn:microsoft.com/office/officeart/2008/layout/LinedList"/>
    <dgm:cxn modelId="{672FC7A8-A747-4159-9667-60669F6823CE}" srcId="{48D55B1C-57B6-4994-9E63-1A90EB25C985}" destId="{1861645F-9957-40E7-B1E6-D399758E05AA}" srcOrd="2" destOrd="0" parTransId="{925317F0-FE08-456C-89FD-46F58769546B}" sibTransId="{99E7B83C-6F7A-4F32-8E75-F9944666A563}"/>
    <dgm:cxn modelId="{B6CEF5B1-06CE-4274-A5CF-3215156AA4BF}" type="presOf" srcId="{1861645F-9957-40E7-B1E6-D399758E05AA}" destId="{F700D1B4-38B0-4F72-9B06-604CF0ACBD88}" srcOrd="0" destOrd="0" presId="urn:microsoft.com/office/officeart/2008/layout/LinedList"/>
    <dgm:cxn modelId="{362193C6-6C4D-4C90-8724-1CE518EC8B29}" srcId="{48D55B1C-57B6-4994-9E63-1A90EB25C985}" destId="{5BCEC8EC-EA7E-4D52-B4A0-2A0FC4AD8C73}" srcOrd="0" destOrd="0" parTransId="{2C87AAF8-600A-46B9-82D8-3A97AE528C1F}" sibTransId="{D6E782B1-69EC-4A48-94F7-721A0F550393}"/>
    <dgm:cxn modelId="{24108CEB-F556-45F9-A93A-95A91E355652}" type="presOf" srcId="{C5E39D1E-32AC-4874-B4E3-8A875F889B6C}" destId="{F04BBB48-6609-4895-BB60-86892DF1C3D1}" srcOrd="0" destOrd="0" presId="urn:microsoft.com/office/officeart/2008/layout/LinedList"/>
    <dgm:cxn modelId="{94CCF4F7-B294-4272-AA68-30C7FFFB1DFA}" srcId="{48D55B1C-57B6-4994-9E63-1A90EB25C985}" destId="{C5E39D1E-32AC-4874-B4E3-8A875F889B6C}" srcOrd="1" destOrd="0" parTransId="{301ECEA0-E625-40CF-8B1F-EC19BDFB9005}" sibTransId="{28F92BD8-D77E-48BC-AF32-72021CC50B5C}"/>
    <dgm:cxn modelId="{E469C687-3F68-4E71-9A63-654C5BA70079}" type="presParOf" srcId="{B61805E4-8033-4E5E-BEB2-22952B371AB6}" destId="{FB4D27B2-32D2-40BE-BA59-409B17CD30EC}" srcOrd="0" destOrd="0" presId="urn:microsoft.com/office/officeart/2008/layout/LinedList"/>
    <dgm:cxn modelId="{7A17F133-128E-47E9-A02C-353236284AE7}" type="presParOf" srcId="{B61805E4-8033-4E5E-BEB2-22952B371AB6}" destId="{65FD3822-59EA-4514-A7A3-10B77AE5C6B1}" srcOrd="1" destOrd="0" presId="urn:microsoft.com/office/officeart/2008/layout/LinedList"/>
    <dgm:cxn modelId="{4D1D6D55-BADE-49CE-8769-86FD5AA500CD}" type="presParOf" srcId="{65FD3822-59EA-4514-A7A3-10B77AE5C6B1}" destId="{2A05A9F7-8D51-4D71-A8D1-E770AE511C97}" srcOrd="0" destOrd="0" presId="urn:microsoft.com/office/officeart/2008/layout/LinedList"/>
    <dgm:cxn modelId="{8C0D91C7-84B2-4FDF-A428-1B3CEAF5B26D}" type="presParOf" srcId="{65FD3822-59EA-4514-A7A3-10B77AE5C6B1}" destId="{83C493E0-75AE-422B-8363-4555AE7C87D9}" srcOrd="1" destOrd="0" presId="urn:microsoft.com/office/officeart/2008/layout/LinedList"/>
    <dgm:cxn modelId="{D7187447-3CF4-4FFB-8E7E-9D8A2E03D996}" type="presParOf" srcId="{B61805E4-8033-4E5E-BEB2-22952B371AB6}" destId="{D9830DCA-E2C2-4978-BDC9-EB512B4C7B9B}" srcOrd="2" destOrd="0" presId="urn:microsoft.com/office/officeart/2008/layout/LinedList"/>
    <dgm:cxn modelId="{5568CA33-2B2B-4F3A-B60C-06D6AB2544C3}" type="presParOf" srcId="{B61805E4-8033-4E5E-BEB2-22952B371AB6}" destId="{37B0BE74-6F88-482A-818E-FFA04102CF36}" srcOrd="3" destOrd="0" presId="urn:microsoft.com/office/officeart/2008/layout/LinedList"/>
    <dgm:cxn modelId="{24EFB035-5627-4B95-9DAF-178A2D821899}" type="presParOf" srcId="{37B0BE74-6F88-482A-818E-FFA04102CF36}" destId="{F04BBB48-6609-4895-BB60-86892DF1C3D1}" srcOrd="0" destOrd="0" presId="urn:microsoft.com/office/officeart/2008/layout/LinedList"/>
    <dgm:cxn modelId="{BDD7A457-2F46-41FD-B980-A1102AF9858C}" type="presParOf" srcId="{37B0BE74-6F88-482A-818E-FFA04102CF36}" destId="{31EF9D51-01C7-47A7-B05F-EEF870FEF77F}" srcOrd="1" destOrd="0" presId="urn:microsoft.com/office/officeart/2008/layout/LinedList"/>
    <dgm:cxn modelId="{BA18A7B7-BADF-4751-8B6F-B2AF608001E1}" type="presParOf" srcId="{B61805E4-8033-4E5E-BEB2-22952B371AB6}" destId="{DA189BD3-C1CB-4039-A110-722A17BD056E}" srcOrd="4" destOrd="0" presId="urn:microsoft.com/office/officeart/2008/layout/LinedList"/>
    <dgm:cxn modelId="{B03849A9-687F-4366-87E7-B31B64043F94}" type="presParOf" srcId="{B61805E4-8033-4E5E-BEB2-22952B371AB6}" destId="{B02FF1B3-35AF-47CB-8C4C-5712D8CE8AB2}" srcOrd="5" destOrd="0" presId="urn:microsoft.com/office/officeart/2008/layout/LinedList"/>
    <dgm:cxn modelId="{726025A6-4D10-425A-88A9-ACDB461781DA}" type="presParOf" srcId="{B02FF1B3-35AF-47CB-8C4C-5712D8CE8AB2}" destId="{F700D1B4-38B0-4F72-9B06-604CF0ACBD88}" srcOrd="0" destOrd="0" presId="urn:microsoft.com/office/officeart/2008/layout/LinedList"/>
    <dgm:cxn modelId="{52C90006-9193-4E2D-AD29-00590F6A8AF2}" type="presParOf" srcId="{B02FF1B3-35AF-47CB-8C4C-5712D8CE8AB2}" destId="{5EC2ACBD-2037-496A-BFE1-65DEF63C7A6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1A91445-2CDF-4716-98E5-C179A8E6A4C1}" type="doc">
      <dgm:prSet loTypeId="urn:microsoft.com/office/officeart/2008/layout/LinedList" loCatId="Inbox" qsTypeId="urn:microsoft.com/office/officeart/2005/8/quickstyle/simple1" qsCatId="simple" csTypeId="urn:microsoft.com/office/officeart/2005/8/colors/ColorSchemeForSuggestions" csCatId="other"/>
      <dgm:spPr/>
      <dgm:t>
        <a:bodyPr/>
        <a:lstStyle/>
        <a:p>
          <a:endParaRPr lang="en-US"/>
        </a:p>
      </dgm:t>
    </dgm:pt>
    <dgm:pt modelId="{944553E9-859F-44C2-ACBB-9B9D08906758}">
      <dgm:prSet/>
      <dgm:spPr/>
      <dgm:t>
        <a:bodyPr/>
        <a:lstStyle/>
        <a:p>
          <a:r>
            <a:rPr lang="ko-KR" b="1" dirty="0" err="1"/>
            <a:t>에이돌론</a:t>
          </a:r>
          <a:r>
            <a:rPr lang="ko-KR" b="1" dirty="0"/>
            <a:t> </a:t>
          </a:r>
          <a:r>
            <a:rPr lang="en-US" b="1" dirty="0"/>
            <a:t>Eidolon</a:t>
          </a:r>
          <a:r>
            <a:rPr lang="en-US" dirty="0"/>
            <a:t>: </a:t>
          </a:r>
          <a:r>
            <a:rPr lang="ko-KR" dirty="0"/>
            <a:t>모양</a:t>
          </a:r>
          <a:r>
            <a:rPr lang="en-US" dirty="0"/>
            <a:t>, </a:t>
          </a:r>
          <a:r>
            <a:rPr lang="ko-KR" dirty="0"/>
            <a:t>형태를 의미하는 </a:t>
          </a:r>
          <a:r>
            <a:rPr lang="ko-KR" dirty="0" err="1"/>
            <a:t>에이도스</a:t>
          </a:r>
          <a:r>
            <a:rPr lang="ko-KR" dirty="0"/>
            <a:t> </a:t>
          </a:r>
          <a:r>
            <a:rPr lang="en-US" dirty="0"/>
            <a:t>Eidos</a:t>
          </a:r>
          <a:r>
            <a:rPr lang="ko-KR" dirty="0"/>
            <a:t>로부터 파생된 용어로서 그 뿌리는 ‘본다’ 는 뜻의 </a:t>
          </a:r>
          <a:r>
            <a:rPr lang="ko-KR" dirty="0" err="1"/>
            <a:t>바이드</a:t>
          </a:r>
          <a:r>
            <a:rPr lang="ko-KR" dirty="0"/>
            <a:t> </a:t>
          </a:r>
          <a:r>
            <a:rPr lang="en-US" dirty="0" err="1"/>
            <a:t>weid</a:t>
          </a:r>
          <a:r>
            <a:rPr lang="ko-KR" dirty="0"/>
            <a:t>이다</a:t>
          </a:r>
          <a:r>
            <a:rPr lang="en-US" dirty="0"/>
            <a:t>. </a:t>
          </a:r>
          <a:r>
            <a:rPr lang="ko-KR" dirty="0" err="1"/>
            <a:t>에이돌론은</a:t>
          </a:r>
          <a:r>
            <a:rPr lang="ko-KR" dirty="0"/>
            <a:t> </a:t>
          </a:r>
          <a:r>
            <a:rPr lang="ko-KR" dirty="0">
              <a:highlight>
                <a:srgbClr val="FFFF00"/>
              </a:highlight>
            </a:rPr>
            <a:t>비가시적 현상 </a:t>
          </a:r>
          <a:r>
            <a:rPr lang="ko-KR" dirty="0"/>
            <a:t>혹은 </a:t>
          </a:r>
          <a:r>
            <a:rPr lang="ko-KR" dirty="0">
              <a:highlight>
                <a:srgbClr val="FFFF00"/>
              </a:highlight>
            </a:rPr>
            <a:t>비현실</a:t>
          </a:r>
          <a:r>
            <a:rPr lang="ko-KR" dirty="0"/>
            <a:t>과 굳게 맺어져 있어 때로는 거짓과 연관되기도 한다</a:t>
          </a:r>
          <a:r>
            <a:rPr lang="en-US" dirty="0"/>
            <a:t>.</a:t>
          </a:r>
        </a:p>
      </dgm:t>
    </dgm:pt>
    <dgm:pt modelId="{F92FC807-9FCF-4A63-8A0C-15FCF42388C6}" type="parTrans" cxnId="{458F95C7-D95C-48AF-8DFB-E1CE6E68B4CA}">
      <dgm:prSet/>
      <dgm:spPr/>
      <dgm:t>
        <a:bodyPr/>
        <a:lstStyle/>
        <a:p>
          <a:endParaRPr lang="en-US"/>
        </a:p>
      </dgm:t>
    </dgm:pt>
    <dgm:pt modelId="{A9403D80-C74E-4B4C-8FD2-3D4763D59149}" type="sibTrans" cxnId="{458F95C7-D95C-48AF-8DFB-E1CE6E68B4CA}">
      <dgm:prSet/>
      <dgm:spPr/>
      <dgm:t>
        <a:bodyPr/>
        <a:lstStyle/>
        <a:p>
          <a:endParaRPr lang="en-US"/>
        </a:p>
      </dgm:t>
    </dgm:pt>
    <dgm:pt modelId="{EFADC136-F3B5-4964-80D7-373F26262C60}">
      <dgm:prSet/>
      <dgm:spPr/>
      <dgm:t>
        <a:bodyPr/>
        <a:lstStyle/>
        <a:p>
          <a:r>
            <a:rPr lang="ko-KR" b="1" dirty="0" err="1"/>
            <a:t>판타스마</a:t>
          </a:r>
          <a:r>
            <a:rPr lang="ko-KR" b="1" dirty="0"/>
            <a:t> </a:t>
          </a:r>
          <a:r>
            <a:rPr lang="en-US" b="1" dirty="0"/>
            <a:t>Phantasma</a:t>
          </a:r>
          <a:r>
            <a:rPr lang="en-US" dirty="0"/>
            <a:t>: </a:t>
          </a:r>
          <a:r>
            <a:rPr lang="ko-KR" dirty="0"/>
            <a:t>의미상 </a:t>
          </a:r>
          <a:r>
            <a:rPr lang="ko-KR" dirty="0" err="1"/>
            <a:t>에이돌론과</a:t>
          </a:r>
          <a:r>
            <a:rPr lang="ko-KR" dirty="0"/>
            <a:t> 근접해 있으며</a:t>
          </a:r>
          <a:r>
            <a:rPr lang="en-US" dirty="0"/>
            <a:t>, </a:t>
          </a:r>
          <a:r>
            <a:rPr lang="ko-KR" dirty="0"/>
            <a:t>빛나게 해서 보이게 한다는 </a:t>
          </a:r>
          <a:r>
            <a:rPr lang="ko-KR" dirty="0" err="1"/>
            <a:t>파이노</a:t>
          </a:r>
          <a:r>
            <a:rPr lang="en-US" dirty="0" err="1"/>
            <a:t>phaino</a:t>
          </a:r>
          <a:r>
            <a:rPr lang="ko-KR" dirty="0"/>
            <a:t>라는 동사에 뿌리를 둔다</a:t>
          </a:r>
          <a:r>
            <a:rPr lang="en-US" dirty="0"/>
            <a:t>. </a:t>
          </a:r>
          <a:r>
            <a:rPr lang="ko-KR" dirty="0">
              <a:highlight>
                <a:srgbClr val="FFFF00"/>
              </a:highlight>
            </a:rPr>
            <a:t>환영</a:t>
          </a:r>
          <a:r>
            <a:rPr lang="en-US" dirty="0">
              <a:highlight>
                <a:srgbClr val="FFFF00"/>
              </a:highlight>
            </a:rPr>
            <a:t>vision</a:t>
          </a:r>
          <a:r>
            <a:rPr lang="en-US" dirty="0"/>
            <a:t>, </a:t>
          </a:r>
          <a:r>
            <a:rPr lang="ko-KR" dirty="0">
              <a:highlight>
                <a:srgbClr val="FFFF00"/>
              </a:highlight>
            </a:rPr>
            <a:t>꿈</a:t>
          </a:r>
          <a:r>
            <a:rPr lang="en-US" dirty="0" err="1">
              <a:highlight>
                <a:srgbClr val="FFFF00"/>
              </a:highlight>
            </a:rPr>
            <a:t>songe</a:t>
          </a:r>
          <a:r>
            <a:rPr lang="en-US" dirty="0"/>
            <a:t>, </a:t>
          </a:r>
          <a:r>
            <a:rPr lang="ko-KR" dirty="0">
              <a:highlight>
                <a:srgbClr val="FFFF00"/>
              </a:highlight>
            </a:rPr>
            <a:t>유령 </a:t>
          </a:r>
          <a:r>
            <a:rPr lang="en-US" dirty="0">
              <a:highlight>
                <a:srgbClr val="FFFF00"/>
              </a:highlight>
            </a:rPr>
            <a:t>fan tome</a:t>
          </a:r>
          <a:r>
            <a:rPr lang="ko-KR" dirty="0"/>
            <a:t>의 뜻으로 쓰인다</a:t>
          </a:r>
          <a:r>
            <a:rPr lang="en-US" dirty="0"/>
            <a:t>.</a:t>
          </a:r>
        </a:p>
      </dgm:t>
    </dgm:pt>
    <dgm:pt modelId="{B29096A2-34C6-4F88-96B7-0105D5FC5D34}" type="parTrans" cxnId="{A06A7A1F-7B43-41A3-BB1A-6473ACECB874}">
      <dgm:prSet/>
      <dgm:spPr/>
      <dgm:t>
        <a:bodyPr/>
        <a:lstStyle/>
        <a:p>
          <a:endParaRPr lang="en-US"/>
        </a:p>
      </dgm:t>
    </dgm:pt>
    <dgm:pt modelId="{6BE86545-FD58-4978-A37F-DE255736C2EC}" type="sibTrans" cxnId="{A06A7A1F-7B43-41A3-BB1A-6473ACECB874}">
      <dgm:prSet/>
      <dgm:spPr/>
      <dgm:t>
        <a:bodyPr/>
        <a:lstStyle/>
        <a:p>
          <a:endParaRPr lang="en-US"/>
        </a:p>
      </dgm:t>
    </dgm:pt>
    <dgm:pt modelId="{12228860-1739-4A3B-BCFC-D7F3C345423C}">
      <dgm:prSet/>
      <dgm:spPr/>
      <dgm:t>
        <a:bodyPr/>
        <a:lstStyle/>
        <a:p>
          <a:r>
            <a:rPr 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이미지</a:t>
          </a:r>
          <a:r>
            <a:rPr lang="en-US" dirty="0"/>
            <a:t>: </a:t>
          </a:r>
          <a:r>
            <a:rPr lang="ko-KR" dirty="0"/>
            <a:t>가시적인 형태</a:t>
          </a:r>
          <a:r>
            <a:rPr lang="en-US" dirty="0"/>
            <a:t>/</a:t>
          </a:r>
          <a:r>
            <a:rPr lang="ko-KR" dirty="0"/>
            <a:t>비현실적이고 가상적인 것이며 존재하지 않는 것의 산물을 지칭하는 경우</a:t>
          </a:r>
          <a:endParaRPr lang="en-US" dirty="0"/>
        </a:p>
      </dgm:t>
    </dgm:pt>
    <dgm:pt modelId="{6BA7F061-2884-4535-83AC-5A47B5D0642B}" type="parTrans" cxnId="{A955211F-049D-47E4-A4ED-DCE29CBD6388}">
      <dgm:prSet/>
      <dgm:spPr/>
      <dgm:t>
        <a:bodyPr/>
        <a:lstStyle/>
        <a:p>
          <a:endParaRPr lang="en-US"/>
        </a:p>
      </dgm:t>
    </dgm:pt>
    <dgm:pt modelId="{9E843CED-62F2-4C5A-B671-C07A09D09B6A}" type="sibTrans" cxnId="{A955211F-049D-47E4-A4ED-DCE29CBD6388}">
      <dgm:prSet/>
      <dgm:spPr/>
      <dgm:t>
        <a:bodyPr/>
        <a:lstStyle/>
        <a:p>
          <a:endParaRPr lang="en-US"/>
        </a:p>
      </dgm:t>
    </dgm:pt>
    <dgm:pt modelId="{DCD84314-353D-4906-B811-36830CD06A02}" type="pres">
      <dgm:prSet presAssocID="{71A91445-2CDF-4716-98E5-C179A8E6A4C1}" presName="vert0" presStyleCnt="0">
        <dgm:presLayoutVars>
          <dgm:dir/>
          <dgm:animOne val="branch"/>
          <dgm:animLvl val="lvl"/>
        </dgm:presLayoutVars>
      </dgm:prSet>
      <dgm:spPr/>
    </dgm:pt>
    <dgm:pt modelId="{22A878D1-E863-43FE-813C-0D04713688A3}" type="pres">
      <dgm:prSet presAssocID="{944553E9-859F-44C2-ACBB-9B9D08906758}" presName="thickLine" presStyleLbl="alignNode1" presStyleIdx="0" presStyleCnt="3"/>
      <dgm:spPr/>
    </dgm:pt>
    <dgm:pt modelId="{FF921689-3BAF-44BD-B9C1-144AF23A090C}" type="pres">
      <dgm:prSet presAssocID="{944553E9-859F-44C2-ACBB-9B9D08906758}" presName="horz1" presStyleCnt="0"/>
      <dgm:spPr/>
    </dgm:pt>
    <dgm:pt modelId="{8CB5F3ED-95AF-4765-939C-3DD351D565C7}" type="pres">
      <dgm:prSet presAssocID="{944553E9-859F-44C2-ACBB-9B9D08906758}" presName="tx1" presStyleLbl="revTx" presStyleIdx="0" presStyleCnt="3"/>
      <dgm:spPr/>
    </dgm:pt>
    <dgm:pt modelId="{BCD8664B-6FB1-4F36-8C11-C246C066BAF5}" type="pres">
      <dgm:prSet presAssocID="{944553E9-859F-44C2-ACBB-9B9D08906758}" presName="vert1" presStyleCnt="0"/>
      <dgm:spPr/>
    </dgm:pt>
    <dgm:pt modelId="{98063412-5ABF-4455-AF8C-C0029CEB8A20}" type="pres">
      <dgm:prSet presAssocID="{EFADC136-F3B5-4964-80D7-373F26262C60}" presName="thickLine" presStyleLbl="alignNode1" presStyleIdx="1" presStyleCnt="3"/>
      <dgm:spPr/>
    </dgm:pt>
    <dgm:pt modelId="{A268C322-2E02-448F-AA2B-58FDE023A79C}" type="pres">
      <dgm:prSet presAssocID="{EFADC136-F3B5-4964-80D7-373F26262C60}" presName="horz1" presStyleCnt="0"/>
      <dgm:spPr/>
    </dgm:pt>
    <dgm:pt modelId="{938DC9BC-728C-4EBB-ADE1-04561AE662C3}" type="pres">
      <dgm:prSet presAssocID="{EFADC136-F3B5-4964-80D7-373F26262C60}" presName="tx1" presStyleLbl="revTx" presStyleIdx="1" presStyleCnt="3"/>
      <dgm:spPr/>
    </dgm:pt>
    <dgm:pt modelId="{952331C8-0BF0-44A2-B182-AE24566016DD}" type="pres">
      <dgm:prSet presAssocID="{EFADC136-F3B5-4964-80D7-373F26262C60}" presName="vert1" presStyleCnt="0"/>
      <dgm:spPr/>
    </dgm:pt>
    <dgm:pt modelId="{9F80D77B-75CF-4E2D-A373-F34107A3CE13}" type="pres">
      <dgm:prSet presAssocID="{12228860-1739-4A3B-BCFC-D7F3C345423C}" presName="thickLine" presStyleLbl="alignNode1" presStyleIdx="2" presStyleCnt="3"/>
      <dgm:spPr/>
    </dgm:pt>
    <dgm:pt modelId="{13E4F5A4-CFC6-43FD-983E-860B18DF5B57}" type="pres">
      <dgm:prSet presAssocID="{12228860-1739-4A3B-BCFC-D7F3C345423C}" presName="horz1" presStyleCnt="0"/>
      <dgm:spPr/>
    </dgm:pt>
    <dgm:pt modelId="{FEDA0427-918D-46D9-AE1F-C14752A1B9BF}" type="pres">
      <dgm:prSet presAssocID="{12228860-1739-4A3B-BCFC-D7F3C345423C}" presName="tx1" presStyleLbl="revTx" presStyleIdx="2" presStyleCnt="3"/>
      <dgm:spPr/>
    </dgm:pt>
    <dgm:pt modelId="{87E94F38-CAE7-4D1D-B1BB-769FCB7AFB54}" type="pres">
      <dgm:prSet presAssocID="{12228860-1739-4A3B-BCFC-D7F3C345423C}" presName="vert1" presStyleCnt="0"/>
      <dgm:spPr/>
    </dgm:pt>
  </dgm:ptLst>
  <dgm:cxnLst>
    <dgm:cxn modelId="{DD48690D-9195-4A68-864D-9A819284FDD6}" type="presOf" srcId="{71A91445-2CDF-4716-98E5-C179A8E6A4C1}" destId="{DCD84314-353D-4906-B811-36830CD06A02}" srcOrd="0" destOrd="0" presId="urn:microsoft.com/office/officeart/2008/layout/LinedList"/>
    <dgm:cxn modelId="{EAE69B0D-9162-48ED-8612-82DE77418217}" type="presOf" srcId="{EFADC136-F3B5-4964-80D7-373F26262C60}" destId="{938DC9BC-728C-4EBB-ADE1-04561AE662C3}" srcOrd="0" destOrd="0" presId="urn:microsoft.com/office/officeart/2008/layout/LinedList"/>
    <dgm:cxn modelId="{A955211F-049D-47E4-A4ED-DCE29CBD6388}" srcId="{71A91445-2CDF-4716-98E5-C179A8E6A4C1}" destId="{12228860-1739-4A3B-BCFC-D7F3C345423C}" srcOrd="2" destOrd="0" parTransId="{6BA7F061-2884-4535-83AC-5A47B5D0642B}" sibTransId="{9E843CED-62F2-4C5A-B671-C07A09D09B6A}"/>
    <dgm:cxn modelId="{A06A7A1F-7B43-41A3-BB1A-6473ACECB874}" srcId="{71A91445-2CDF-4716-98E5-C179A8E6A4C1}" destId="{EFADC136-F3B5-4964-80D7-373F26262C60}" srcOrd="1" destOrd="0" parTransId="{B29096A2-34C6-4F88-96B7-0105D5FC5D34}" sibTransId="{6BE86545-FD58-4978-A37F-DE255736C2EC}"/>
    <dgm:cxn modelId="{458F95C7-D95C-48AF-8DFB-E1CE6E68B4CA}" srcId="{71A91445-2CDF-4716-98E5-C179A8E6A4C1}" destId="{944553E9-859F-44C2-ACBB-9B9D08906758}" srcOrd="0" destOrd="0" parTransId="{F92FC807-9FCF-4A63-8A0C-15FCF42388C6}" sibTransId="{A9403D80-C74E-4B4C-8FD2-3D4763D59149}"/>
    <dgm:cxn modelId="{9D628AF2-45AE-4F22-BDFC-B741E4EF4B07}" type="presOf" srcId="{944553E9-859F-44C2-ACBB-9B9D08906758}" destId="{8CB5F3ED-95AF-4765-939C-3DD351D565C7}" srcOrd="0" destOrd="0" presId="urn:microsoft.com/office/officeart/2008/layout/LinedList"/>
    <dgm:cxn modelId="{74CF92FC-F1A2-4A8E-A1F3-14DEF89288F7}" type="presOf" srcId="{12228860-1739-4A3B-BCFC-D7F3C345423C}" destId="{FEDA0427-918D-46D9-AE1F-C14752A1B9BF}" srcOrd="0" destOrd="0" presId="urn:microsoft.com/office/officeart/2008/layout/LinedList"/>
    <dgm:cxn modelId="{2A4614FE-B8F9-4624-A75B-651EFA8F7A7B}" type="presParOf" srcId="{DCD84314-353D-4906-B811-36830CD06A02}" destId="{22A878D1-E863-43FE-813C-0D04713688A3}" srcOrd="0" destOrd="0" presId="urn:microsoft.com/office/officeart/2008/layout/LinedList"/>
    <dgm:cxn modelId="{1307896F-2CB7-4EC5-AF98-13A4C1DA2936}" type="presParOf" srcId="{DCD84314-353D-4906-B811-36830CD06A02}" destId="{FF921689-3BAF-44BD-B9C1-144AF23A090C}" srcOrd="1" destOrd="0" presId="urn:microsoft.com/office/officeart/2008/layout/LinedList"/>
    <dgm:cxn modelId="{80BFDCD5-DDA3-4FEF-8364-941C203CF255}" type="presParOf" srcId="{FF921689-3BAF-44BD-B9C1-144AF23A090C}" destId="{8CB5F3ED-95AF-4765-939C-3DD351D565C7}" srcOrd="0" destOrd="0" presId="urn:microsoft.com/office/officeart/2008/layout/LinedList"/>
    <dgm:cxn modelId="{82F4D388-9FEA-4B1D-9E3E-15DC772F7EAA}" type="presParOf" srcId="{FF921689-3BAF-44BD-B9C1-144AF23A090C}" destId="{BCD8664B-6FB1-4F36-8C11-C246C066BAF5}" srcOrd="1" destOrd="0" presId="urn:microsoft.com/office/officeart/2008/layout/LinedList"/>
    <dgm:cxn modelId="{C52399C4-B389-4946-98C3-0802227885F3}" type="presParOf" srcId="{DCD84314-353D-4906-B811-36830CD06A02}" destId="{98063412-5ABF-4455-AF8C-C0029CEB8A20}" srcOrd="2" destOrd="0" presId="urn:microsoft.com/office/officeart/2008/layout/LinedList"/>
    <dgm:cxn modelId="{1E496F4F-C419-4D03-9449-B4F618BD2D46}" type="presParOf" srcId="{DCD84314-353D-4906-B811-36830CD06A02}" destId="{A268C322-2E02-448F-AA2B-58FDE023A79C}" srcOrd="3" destOrd="0" presId="urn:microsoft.com/office/officeart/2008/layout/LinedList"/>
    <dgm:cxn modelId="{F6B16282-BA6A-4866-9EAA-EE24F3EA8177}" type="presParOf" srcId="{A268C322-2E02-448F-AA2B-58FDE023A79C}" destId="{938DC9BC-728C-4EBB-ADE1-04561AE662C3}" srcOrd="0" destOrd="0" presId="urn:microsoft.com/office/officeart/2008/layout/LinedList"/>
    <dgm:cxn modelId="{A5B987EC-503A-41F2-A6CA-FA171822836A}" type="presParOf" srcId="{A268C322-2E02-448F-AA2B-58FDE023A79C}" destId="{952331C8-0BF0-44A2-B182-AE24566016DD}" srcOrd="1" destOrd="0" presId="urn:microsoft.com/office/officeart/2008/layout/LinedList"/>
    <dgm:cxn modelId="{19302878-7151-495D-AAC0-2A832720329C}" type="presParOf" srcId="{DCD84314-353D-4906-B811-36830CD06A02}" destId="{9F80D77B-75CF-4E2D-A373-F34107A3CE13}" srcOrd="4" destOrd="0" presId="urn:microsoft.com/office/officeart/2008/layout/LinedList"/>
    <dgm:cxn modelId="{9A8CC8EC-EDDD-45FF-85D8-C0A080C5C154}" type="presParOf" srcId="{DCD84314-353D-4906-B811-36830CD06A02}" destId="{13E4F5A4-CFC6-43FD-983E-860B18DF5B57}" srcOrd="5" destOrd="0" presId="urn:microsoft.com/office/officeart/2008/layout/LinedList"/>
    <dgm:cxn modelId="{4A5E686C-CE6B-4F44-8CC1-A96CA4A25AC1}" type="presParOf" srcId="{13E4F5A4-CFC6-43FD-983E-860B18DF5B57}" destId="{FEDA0427-918D-46D9-AE1F-C14752A1B9BF}" srcOrd="0" destOrd="0" presId="urn:microsoft.com/office/officeart/2008/layout/LinedList"/>
    <dgm:cxn modelId="{CFEB13C2-BE2E-4DAE-9804-1BE764CF4DE9}" type="presParOf" srcId="{13E4F5A4-CFC6-43FD-983E-860B18DF5B57}" destId="{87E94F38-CAE7-4D1D-B1BB-769FCB7AFB5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46863BA-03AE-48C7-B64B-190220B537D7}" type="doc">
      <dgm:prSet loTypeId="urn:microsoft.com/office/officeart/2008/layout/LinedList" loCatId="Inbox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30840E0-26BF-4075-B777-AB8CFA5112C0}">
      <dgm:prSet/>
      <dgm:spPr/>
      <dgm:t>
        <a:bodyPr/>
        <a:lstStyle/>
        <a:p>
          <a:r>
            <a:rPr lang="ko-KR"/>
            <a:t>이미지를 규정할 때 고려하는 세 가지 성질</a:t>
          </a:r>
          <a:endParaRPr lang="en-US"/>
        </a:p>
      </dgm:t>
    </dgm:pt>
    <dgm:pt modelId="{9BFE2CF2-8AFD-4D41-8CD5-3A9B8C34479B}" type="parTrans" cxnId="{0E5E926E-9314-417F-8A7D-080AFB858ECF}">
      <dgm:prSet/>
      <dgm:spPr/>
      <dgm:t>
        <a:bodyPr/>
        <a:lstStyle/>
        <a:p>
          <a:endParaRPr lang="en-US"/>
        </a:p>
      </dgm:t>
    </dgm:pt>
    <dgm:pt modelId="{F8DD3384-300A-4E8D-B18F-3DA8F4E05CF3}" type="sibTrans" cxnId="{0E5E926E-9314-417F-8A7D-080AFB858ECF}">
      <dgm:prSet/>
      <dgm:spPr/>
      <dgm:t>
        <a:bodyPr/>
        <a:lstStyle/>
        <a:p>
          <a:endParaRPr lang="en-US"/>
        </a:p>
      </dgm:t>
    </dgm:pt>
    <dgm:pt modelId="{D5857B2F-F76F-42A0-B00D-B62F784D53B9}">
      <dgm:prSet/>
      <dgm:spPr/>
      <dgm:t>
        <a:bodyPr/>
        <a:lstStyle/>
        <a:p>
          <a:r>
            <a:rPr lang="ko-KR" dirty="0"/>
            <a:t>이미지가 모든 </a:t>
          </a:r>
          <a:r>
            <a:rPr lang="ko-KR" b="1" dirty="0"/>
            <a:t>지각적 인상 </a:t>
          </a:r>
          <a:r>
            <a:rPr lang="en-US" b="1" dirty="0"/>
            <a:t>impression perceptive</a:t>
          </a:r>
          <a:r>
            <a:rPr lang="ko-KR" dirty="0"/>
            <a:t>을 포괄하는 </a:t>
          </a:r>
          <a:r>
            <a:rPr lang="ko-KR" b="1" dirty="0"/>
            <a:t>감각적 표현</a:t>
          </a:r>
          <a:r>
            <a:rPr lang="ko-KR" dirty="0"/>
            <a:t>으로 간주되는 경우</a:t>
          </a:r>
          <a:endParaRPr lang="en-US" altLang="ko-KR" dirty="0"/>
        </a:p>
        <a:p>
          <a:r>
            <a:rPr lang="ko-KR" altLang="en-US" dirty="0"/>
            <a:t>이미지</a:t>
          </a:r>
          <a:r>
            <a:rPr lang="en-US" altLang="ko-KR" dirty="0"/>
            <a:t>=</a:t>
          </a:r>
          <a:r>
            <a:rPr lang="ko-KR" altLang="en-US" dirty="0"/>
            <a:t>지각</a:t>
          </a:r>
          <a:endParaRPr lang="en-US" dirty="0"/>
        </a:p>
      </dgm:t>
    </dgm:pt>
    <dgm:pt modelId="{4160E374-A5ED-4BFC-B69A-AA2DF86BC172}" type="parTrans" cxnId="{433F5A98-7883-47E9-86BE-81F64D780947}">
      <dgm:prSet/>
      <dgm:spPr/>
      <dgm:t>
        <a:bodyPr/>
        <a:lstStyle/>
        <a:p>
          <a:endParaRPr lang="en-US"/>
        </a:p>
      </dgm:t>
    </dgm:pt>
    <dgm:pt modelId="{E43A63CC-0955-423D-8AE3-013CD9F8BAE9}" type="sibTrans" cxnId="{433F5A98-7883-47E9-86BE-81F64D780947}">
      <dgm:prSet/>
      <dgm:spPr/>
      <dgm:t>
        <a:bodyPr/>
        <a:lstStyle/>
        <a:p>
          <a:endParaRPr lang="en-US"/>
        </a:p>
      </dgm:t>
    </dgm:pt>
    <dgm:pt modelId="{C58FAF3F-F1F7-4B2C-9E5B-37A0E6A5F8B3}">
      <dgm:prSet/>
      <dgm:spPr/>
      <dgm:t>
        <a:bodyPr/>
        <a:lstStyle/>
        <a:p>
          <a:r>
            <a:rPr lang="ko-KR" dirty="0"/>
            <a:t>이미지가 단순히 감각적 표현에 국한되지 않고 보다 </a:t>
          </a:r>
          <a:r>
            <a:rPr lang="ko-KR" b="1" dirty="0"/>
            <a:t>추상적인 관념의 표현으로</a:t>
          </a:r>
          <a:r>
            <a:rPr lang="en-US" altLang="ko-KR" b="1" dirty="0"/>
            <a:t> </a:t>
          </a:r>
          <a:r>
            <a:rPr lang="ko-KR" b="1" dirty="0"/>
            <a:t>까지 확장</a:t>
          </a:r>
          <a:r>
            <a:rPr lang="ko-KR" dirty="0"/>
            <a:t>되는 경우</a:t>
          </a:r>
          <a:endParaRPr lang="en-US" altLang="ko-KR" dirty="0"/>
        </a:p>
        <a:p>
          <a:r>
            <a:rPr lang="ko-KR" altLang="en-US" dirty="0"/>
            <a:t>이미지</a:t>
          </a:r>
          <a:r>
            <a:rPr lang="en-US" altLang="ko-KR" dirty="0"/>
            <a:t>=</a:t>
          </a:r>
          <a:r>
            <a:rPr lang="ko-KR" altLang="en-US" dirty="0"/>
            <a:t>지식 </a:t>
          </a:r>
          <a:r>
            <a:rPr lang="en-US" altLang="ko-KR" dirty="0"/>
            <a:t>/</a:t>
          </a:r>
          <a:r>
            <a:rPr lang="ko-KR" altLang="en-US" dirty="0"/>
            <a:t>보는 것이 믿는 것이다</a:t>
          </a:r>
          <a:r>
            <a:rPr lang="en-US" altLang="ko-KR" dirty="0"/>
            <a:t>./ </a:t>
          </a:r>
          <a:r>
            <a:rPr lang="ko-KR" altLang="en-US" dirty="0"/>
            <a:t>아는 것이 힘이다</a:t>
          </a:r>
          <a:r>
            <a:rPr lang="en-US" altLang="ko-KR" dirty="0"/>
            <a:t>. </a:t>
          </a:r>
          <a:endParaRPr lang="en-US" dirty="0"/>
        </a:p>
      </dgm:t>
    </dgm:pt>
    <dgm:pt modelId="{3D16D1BE-2D8F-42F3-9DA5-C10C35752EE1}" type="parTrans" cxnId="{E3FD3314-EFDC-4DEE-889A-B38A228EADCE}">
      <dgm:prSet/>
      <dgm:spPr/>
      <dgm:t>
        <a:bodyPr/>
        <a:lstStyle/>
        <a:p>
          <a:endParaRPr lang="en-US"/>
        </a:p>
      </dgm:t>
    </dgm:pt>
    <dgm:pt modelId="{246428B9-5250-406E-9BD2-55A705FA115A}" type="sibTrans" cxnId="{E3FD3314-EFDC-4DEE-889A-B38A228EADCE}">
      <dgm:prSet/>
      <dgm:spPr/>
      <dgm:t>
        <a:bodyPr/>
        <a:lstStyle/>
        <a:p>
          <a:endParaRPr lang="en-US"/>
        </a:p>
      </dgm:t>
    </dgm:pt>
    <dgm:pt modelId="{ADFC21AC-B58B-4EC1-90F8-ED517AA0322C}">
      <dgm:prSet/>
      <dgm:spPr/>
      <dgm:t>
        <a:bodyPr/>
        <a:lstStyle/>
        <a:p>
          <a:r>
            <a:rPr lang="ko-KR" dirty="0"/>
            <a:t>이미지라는 용어를 </a:t>
          </a:r>
          <a:r>
            <a:rPr lang="ko-KR" b="1" dirty="0"/>
            <a:t>지각이나 개념과는 대립되는 제한된 경우</a:t>
          </a:r>
          <a:r>
            <a:rPr lang="ko-KR" dirty="0"/>
            <a:t>로 사용하는 경우</a:t>
          </a:r>
          <a:endParaRPr lang="en-US" altLang="ko-KR" dirty="0"/>
        </a:p>
        <a:p>
          <a:r>
            <a:rPr lang="ko-KR" altLang="en-US" dirty="0"/>
            <a:t>이미지</a:t>
          </a:r>
          <a:r>
            <a:rPr lang="en-US" altLang="ko-KR" dirty="0"/>
            <a:t>=</a:t>
          </a:r>
          <a:r>
            <a:rPr lang="ko-KR" altLang="en-US" dirty="0"/>
            <a:t>상상력</a:t>
          </a:r>
          <a:endParaRPr lang="en-US" dirty="0"/>
        </a:p>
      </dgm:t>
    </dgm:pt>
    <dgm:pt modelId="{119B87A5-807A-43DE-A74A-80CC031CCF03}" type="parTrans" cxnId="{05CF1A1F-9A16-4BDB-A285-0C154F71002D}">
      <dgm:prSet/>
      <dgm:spPr/>
      <dgm:t>
        <a:bodyPr/>
        <a:lstStyle/>
        <a:p>
          <a:endParaRPr lang="en-US"/>
        </a:p>
      </dgm:t>
    </dgm:pt>
    <dgm:pt modelId="{0C7BF334-1750-4F2F-953B-996F8749A21B}" type="sibTrans" cxnId="{05CF1A1F-9A16-4BDB-A285-0C154F71002D}">
      <dgm:prSet/>
      <dgm:spPr/>
      <dgm:t>
        <a:bodyPr/>
        <a:lstStyle/>
        <a:p>
          <a:endParaRPr lang="en-US"/>
        </a:p>
      </dgm:t>
    </dgm:pt>
    <dgm:pt modelId="{F18F8F32-16CD-4472-AF57-F44716DAE310}" type="pres">
      <dgm:prSet presAssocID="{C46863BA-03AE-48C7-B64B-190220B537D7}" presName="vert0" presStyleCnt="0">
        <dgm:presLayoutVars>
          <dgm:dir/>
          <dgm:animOne val="branch"/>
          <dgm:animLvl val="lvl"/>
        </dgm:presLayoutVars>
      </dgm:prSet>
      <dgm:spPr/>
    </dgm:pt>
    <dgm:pt modelId="{339CE47E-39A4-4BEF-B5AE-0D5104B12933}" type="pres">
      <dgm:prSet presAssocID="{430840E0-26BF-4075-B777-AB8CFA5112C0}" presName="thickLine" presStyleLbl="alignNode1" presStyleIdx="0" presStyleCnt="4"/>
      <dgm:spPr/>
    </dgm:pt>
    <dgm:pt modelId="{E5C6A0DA-00D0-4920-B85F-E2FA657E7871}" type="pres">
      <dgm:prSet presAssocID="{430840E0-26BF-4075-B777-AB8CFA5112C0}" presName="horz1" presStyleCnt="0"/>
      <dgm:spPr/>
    </dgm:pt>
    <dgm:pt modelId="{CA1476B6-C415-4CF5-A778-68B2B2F0B9CE}" type="pres">
      <dgm:prSet presAssocID="{430840E0-26BF-4075-B777-AB8CFA5112C0}" presName="tx1" presStyleLbl="revTx" presStyleIdx="0" presStyleCnt="4"/>
      <dgm:spPr/>
    </dgm:pt>
    <dgm:pt modelId="{98C55C70-BEF7-4BD8-88E3-254CA61B87B7}" type="pres">
      <dgm:prSet presAssocID="{430840E0-26BF-4075-B777-AB8CFA5112C0}" presName="vert1" presStyleCnt="0"/>
      <dgm:spPr/>
    </dgm:pt>
    <dgm:pt modelId="{EDE260DF-A853-4697-AAEB-AD8CA58DE102}" type="pres">
      <dgm:prSet presAssocID="{D5857B2F-F76F-42A0-B00D-B62F784D53B9}" presName="thickLine" presStyleLbl="alignNode1" presStyleIdx="1" presStyleCnt="4"/>
      <dgm:spPr/>
    </dgm:pt>
    <dgm:pt modelId="{A63383F1-C88B-4767-BC11-3A0917398E1C}" type="pres">
      <dgm:prSet presAssocID="{D5857B2F-F76F-42A0-B00D-B62F784D53B9}" presName="horz1" presStyleCnt="0"/>
      <dgm:spPr/>
    </dgm:pt>
    <dgm:pt modelId="{D38405D6-A59B-41BD-A5E8-05C6371C7719}" type="pres">
      <dgm:prSet presAssocID="{D5857B2F-F76F-42A0-B00D-B62F784D53B9}" presName="tx1" presStyleLbl="revTx" presStyleIdx="1" presStyleCnt="4"/>
      <dgm:spPr/>
    </dgm:pt>
    <dgm:pt modelId="{A97DBB23-7B12-44A7-9D8C-E9DB155D8766}" type="pres">
      <dgm:prSet presAssocID="{D5857B2F-F76F-42A0-B00D-B62F784D53B9}" presName="vert1" presStyleCnt="0"/>
      <dgm:spPr/>
    </dgm:pt>
    <dgm:pt modelId="{2D2224A2-32CA-41EB-A6E6-C4EE411F1CE6}" type="pres">
      <dgm:prSet presAssocID="{C58FAF3F-F1F7-4B2C-9E5B-37A0E6A5F8B3}" presName="thickLine" presStyleLbl="alignNode1" presStyleIdx="2" presStyleCnt="4"/>
      <dgm:spPr/>
    </dgm:pt>
    <dgm:pt modelId="{878C3C3A-1466-4CA9-9A86-24537D835FA2}" type="pres">
      <dgm:prSet presAssocID="{C58FAF3F-F1F7-4B2C-9E5B-37A0E6A5F8B3}" presName="horz1" presStyleCnt="0"/>
      <dgm:spPr/>
    </dgm:pt>
    <dgm:pt modelId="{0A56E331-DF44-4594-A8D1-2D7614F18DB0}" type="pres">
      <dgm:prSet presAssocID="{C58FAF3F-F1F7-4B2C-9E5B-37A0E6A5F8B3}" presName="tx1" presStyleLbl="revTx" presStyleIdx="2" presStyleCnt="4"/>
      <dgm:spPr/>
    </dgm:pt>
    <dgm:pt modelId="{4E2E6F9D-7216-48FC-8CC7-CE2163A16439}" type="pres">
      <dgm:prSet presAssocID="{C58FAF3F-F1F7-4B2C-9E5B-37A0E6A5F8B3}" presName="vert1" presStyleCnt="0"/>
      <dgm:spPr/>
    </dgm:pt>
    <dgm:pt modelId="{DEB5F9D9-6969-46BC-BFEA-1EBD32EE40F4}" type="pres">
      <dgm:prSet presAssocID="{ADFC21AC-B58B-4EC1-90F8-ED517AA0322C}" presName="thickLine" presStyleLbl="alignNode1" presStyleIdx="3" presStyleCnt="4"/>
      <dgm:spPr/>
    </dgm:pt>
    <dgm:pt modelId="{657E9CD9-1147-4904-B07A-5B9D8B2AA63C}" type="pres">
      <dgm:prSet presAssocID="{ADFC21AC-B58B-4EC1-90F8-ED517AA0322C}" presName="horz1" presStyleCnt="0"/>
      <dgm:spPr/>
    </dgm:pt>
    <dgm:pt modelId="{92F08C94-29B4-4A14-809D-B0661EC44D64}" type="pres">
      <dgm:prSet presAssocID="{ADFC21AC-B58B-4EC1-90F8-ED517AA0322C}" presName="tx1" presStyleLbl="revTx" presStyleIdx="3" presStyleCnt="4"/>
      <dgm:spPr/>
    </dgm:pt>
    <dgm:pt modelId="{68669413-C6FB-4684-919C-135198A05117}" type="pres">
      <dgm:prSet presAssocID="{ADFC21AC-B58B-4EC1-90F8-ED517AA0322C}" presName="vert1" presStyleCnt="0"/>
      <dgm:spPr/>
    </dgm:pt>
  </dgm:ptLst>
  <dgm:cxnLst>
    <dgm:cxn modelId="{983D9F06-7F98-4483-8302-5F07720041AB}" type="presOf" srcId="{430840E0-26BF-4075-B777-AB8CFA5112C0}" destId="{CA1476B6-C415-4CF5-A778-68B2B2F0B9CE}" srcOrd="0" destOrd="0" presId="urn:microsoft.com/office/officeart/2008/layout/LinedList"/>
    <dgm:cxn modelId="{E3FD3314-EFDC-4DEE-889A-B38A228EADCE}" srcId="{C46863BA-03AE-48C7-B64B-190220B537D7}" destId="{C58FAF3F-F1F7-4B2C-9E5B-37A0E6A5F8B3}" srcOrd="2" destOrd="0" parTransId="{3D16D1BE-2D8F-42F3-9DA5-C10C35752EE1}" sibTransId="{246428B9-5250-406E-9BD2-55A705FA115A}"/>
    <dgm:cxn modelId="{1B49AB1E-BC23-4021-AEA7-B9FF1AC93C58}" type="presOf" srcId="{C46863BA-03AE-48C7-B64B-190220B537D7}" destId="{F18F8F32-16CD-4472-AF57-F44716DAE310}" srcOrd="0" destOrd="0" presId="urn:microsoft.com/office/officeart/2008/layout/LinedList"/>
    <dgm:cxn modelId="{05CF1A1F-9A16-4BDB-A285-0C154F71002D}" srcId="{C46863BA-03AE-48C7-B64B-190220B537D7}" destId="{ADFC21AC-B58B-4EC1-90F8-ED517AA0322C}" srcOrd="3" destOrd="0" parTransId="{119B87A5-807A-43DE-A74A-80CC031CCF03}" sibTransId="{0C7BF334-1750-4F2F-953B-996F8749A21B}"/>
    <dgm:cxn modelId="{88C5BA42-5523-4838-A295-C5A524BD7951}" type="presOf" srcId="{D5857B2F-F76F-42A0-B00D-B62F784D53B9}" destId="{D38405D6-A59B-41BD-A5E8-05C6371C7719}" srcOrd="0" destOrd="0" presId="urn:microsoft.com/office/officeart/2008/layout/LinedList"/>
    <dgm:cxn modelId="{6C78CF6B-4B03-446B-B574-B1B7268A7244}" type="presOf" srcId="{ADFC21AC-B58B-4EC1-90F8-ED517AA0322C}" destId="{92F08C94-29B4-4A14-809D-B0661EC44D64}" srcOrd="0" destOrd="0" presId="urn:microsoft.com/office/officeart/2008/layout/LinedList"/>
    <dgm:cxn modelId="{0E5E926E-9314-417F-8A7D-080AFB858ECF}" srcId="{C46863BA-03AE-48C7-B64B-190220B537D7}" destId="{430840E0-26BF-4075-B777-AB8CFA5112C0}" srcOrd="0" destOrd="0" parTransId="{9BFE2CF2-8AFD-4D41-8CD5-3A9B8C34479B}" sibTransId="{F8DD3384-300A-4E8D-B18F-3DA8F4E05CF3}"/>
    <dgm:cxn modelId="{433F5A98-7883-47E9-86BE-81F64D780947}" srcId="{C46863BA-03AE-48C7-B64B-190220B537D7}" destId="{D5857B2F-F76F-42A0-B00D-B62F784D53B9}" srcOrd="1" destOrd="0" parTransId="{4160E374-A5ED-4BFC-B69A-AA2DF86BC172}" sibTransId="{E43A63CC-0955-423D-8AE3-013CD9F8BAE9}"/>
    <dgm:cxn modelId="{30CFD3FA-5B20-4E87-B387-09B590F84F6D}" type="presOf" srcId="{C58FAF3F-F1F7-4B2C-9E5B-37A0E6A5F8B3}" destId="{0A56E331-DF44-4594-A8D1-2D7614F18DB0}" srcOrd="0" destOrd="0" presId="urn:microsoft.com/office/officeart/2008/layout/LinedList"/>
    <dgm:cxn modelId="{C1B2B1C7-08A2-4217-B74C-3955C4F45CA4}" type="presParOf" srcId="{F18F8F32-16CD-4472-AF57-F44716DAE310}" destId="{339CE47E-39A4-4BEF-B5AE-0D5104B12933}" srcOrd="0" destOrd="0" presId="urn:microsoft.com/office/officeart/2008/layout/LinedList"/>
    <dgm:cxn modelId="{126C252E-8AE3-4147-BBA6-9A3693132889}" type="presParOf" srcId="{F18F8F32-16CD-4472-AF57-F44716DAE310}" destId="{E5C6A0DA-00D0-4920-B85F-E2FA657E7871}" srcOrd="1" destOrd="0" presId="urn:microsoft.com/office/officeart/2008/layout/LinedList"/>
    <dgm:cxn modelId="{74C13DB4-035C-4D4C-A357-B26F41709C94}" type="presParOf" srcId="{E5C6A0DA-00D0-4920-B85F-E2FA657E7871}" destId="{CA1476B6-C415-4CF5-A778-68B2B2F0B9CE}" srcOrd="0" destOrd="0" presId="urn:microsoft.com/office/officeart/2008/layout/LinedList"/>
    <dgm:cxn modelId="{29EB6B5C-E138-479F-9C67-01289FE40E3A}" type="presParOf" srcId="{E5C6A0DA-00D0-4920-B85F-E2FA657E7871}" destId="{98C55C70-BEF7-4BD8-88E3-254CA61B87B7}" srcOrd="1" destOrd="0" presId="urn:microsoft.com/office/officeart/2008/layout/LinedList"/>
    <dgm:cxn modelId="{0B938C94-7676-4826-AABD-C72DC047D831}" type="presParOf" srcId="{F18F8F32-16CD-4472-AF57-F44716DAE310}" destId="{EDE260DF-A853-4697-AAEB-AD8CA58DE102}" srcOrd="2" destOrd="0" presId="urn:microsoft.com/office/officeart/2008/layout/LinedList"/>
    <dgm:cxn modelId="{6A633683-1C46-4E12-9803-F47A19914E07}" type="presParOf" srcId="{F18F8F32-16CD-4472-AF57-F44716DAE310}" destId="{A63383F1-C88B-4767-BC11-3A0917398E1C}" srcOrd="3" destOrd="0" presId="urn:microsoft.com/office/officeart/2008/layout/LinedList"/>
    <dgm:cxn modelId="{2124F419-343F-4C79-90DC-FBA40679BBCE}" type="presParOf" srcId="{A63383F1-C88B-4767-BC11-3A0917398E1C}" destId="{D38405D6-A59B-41BD-A5E8-05C6371C7719}" srcOrd="0" destOrd="0" presId="urn:microsoft.com/office/officeart/2008/layout/LinedList"/>
    <dgm:cxn modelId="{6B1313EA-7EC9-4EF9-B14B-98CA1B59B520}" type="presParOf" srcId="{A63383F1-C88B-4767-BC11-3A0917398E1C}" destId="{A97DBB23-7B12-44A7-9D8C-E9DB155D8766}" srcOrd="1" destOrd="0" presId="urn:microsoft.com/office/officeart/2008/layout/LinedList"/>
    <dgm:cxn modelId="{394B7AD8-D1FE-4137-8E5D-E16E7E35AE23}" type="presParOf" srcId="{F18F8F32-16CD-4472-AF57-F44716DAE310}" destId="{2D2224A2-32CA-41EB-A6E6-C4EE411F1CE6}" srcOrd="4" destOrd="0" presId="urn:microsoft.com/office/officeart/2008/layout/LinedList"/>
    <dgm:cxn modelId="{94F7BA83-E0C9-4425-BBE2-3B79D32E3AFF}" type="presParOf" srcId="{F18F8F32-16CD-4472-AF57-F44716DAE310}" destId="{878C3C3A-1466-4CA9-9A86-24537D835FA2}" srcOrd="5" destOrd="0" presId="urn:microsoft.com/office/officeart/2008/layout/LinedList"/>
    <dgm:cxn modelId="{2741A74F-5FB6-4F59-BC7F-036C1EFE0435}" type="presParOf" srcId="{878C3C3A-1466-4CA9-9A86-24537D835FA2}" destId="{0A56E331-DF44-4594-A8D1-2D7614F18DB0}" srcOrd="0" destOrd="0" presId="urn:microsoft.com/office/officeart/2008/layout/LinedList"/>
    <dgm:cxn modelId="{153AF451-6651-4C44-8B00-BCD54D0EBFFE}" type="presParOf" srcId="{878C3C3A-1466-4CA9-9A86-24537D835FA2}" destId="{4E2E6F9D-7216-48FC-8CC7-CE2163A16439}" srcOrd="1" destOrd="0" presId="urn:microsoft.com/office/officeart/2008/layout/LinedList"/>
    <dgm:cxn modelId="{AFA8EB16-63AB-4C18-9416-401DF9A3D530}" type="presParOf" srcId="{F18F8F32-16CD-4472-AF57-F44716DAE310}" destId="{DEB5F9D9-6969-46BC-BFEA-1EBD32EE40F4}" srcOrd="6" destOrd="0" presId="urn:microsoft.com/office/officeart/2008/layout/LinedList"/>
    <dgm:cxn modelId="{433F5D05-CC1A-40D1-B18A-3FAFED1DE960}" type="presParOf" srcId="{F18F8F32-16CD-4472-AF57-F44716DAE310}" destId="{657E9CD9-1147-4904-B07A-5B9D8B2AA63C}" srcOrd="7" destOrd="0" presId="urn:microsoft.com/office/officeart/2008/layout/LinedList"/>
    <dgm:cxn modelId="{F3EC2A94-5E62-4C76-B4BE-CAFC902D05FE}" type="presParOf" srcId="{657E9CD9-1147-4904-B07A-5B9D8B2AA63C}" destId="{92F08C94-29B4-4A14-809D-B0661EC44D64}" srcOrd="0" destOrd="0" presId="urn:microsoft.com/office/officeart/2008/layout/LinedList"/>
    <dgm:cxn modelId="{7AB22B8E-42C6-44F9-8139-EE9F53551C97}" type="presParOf" srcId="{657E9CD9-1147-4904-B07A-5B9D8B2AA63C}" destId="{68669413-C6FB-4684-919C-135198A0511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4D27B2-32D2-40BE-BA59-409B17CD30EC}">
      <dsp:nvSpPr>
        <dsp:cNvPr id="0" name=""/>
        <dsp:cNvSpPr/>
      </dsp:nvSpPr>
      <dsp:spPr>
        <a:xfrm>
          <a:off x="0" y="212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05A9F7-8D51-4D71-A8D1-E770AE511C97}">
      <dsp:nvSpPr>
        <dsp:cNvPr id="0" name=""/>
        <dsp:cNvSpPr/>
      </dsp:nvSpPr>
      <dsp:spPr>
        <a:xfrm>
          <a:off x="0" y="2124"/>
          <a:ext cx="105156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000" b="1" kern="1200"/>
            <a:t>이미지 연구와 관련된 학문 분야</a:t>
          </a:r>
          <a:r>
            <a:rPr lang="en-US" sz="2000" kern="1200"/>
            <a:t>: </a:t>
          </a:r>
          <a:r>
            <a:rPr lang="ko-KR" sz="2000" kern="1200"/>
            <a:t>언어학</a:t>
          </a:r>
          <a:r>
            <a:rPr lang="en-US" sz="2000" kern="1200"/>
            <a:t>, </a:t>
          </a:r>
          <a:r>
            <a:rPr lang="ko-KR" sz="2000" kern="1200"/>
            <a:t>수사학</a:t>
          </a:r>
          <a:r>
            <a:rPr lang="en-US" sz="2000" kern="1200"/>
            <a:t>, </a:t>
          </a:r>
          <a:r>
            <a:rPr lang="ko-KR" sz="2000" kern="1200"/>
            <a:t>인식론</a:t>
          </a:r>
          <a:r>
            <a:rPr lang="en-US" sz="2000" kern="1200"/>
            <a:t>, </a:t>
          </a:r>
          <a:r>
            <a:rPr lang="ko-KR" sz="2000" kern="1200"/>
            <a:t>형이상학</a:t>
          </a:r>
          <a:r>
            <a:rPr lang="en-US" sz="2000" kern="1200"/>
            <a:t>, </a:t>
          </a:r>
          <a:r>
            <a:rPr lang="ko-KR" sz="2000" kern="1200"/>
            <a:t>신학</a:t>
          </a:r>
          <a:r>
            <a:rPr lang="en-US" sz="2000" kern="1200"/>
            <a:t>, </a:t>
          </a:r>
          <a:r>
            <a:rPr lang="ko-KR" sz="2000" kern="1200"/>
            <a:t>예술사</a:t>
          </a:r>
          <a:r>
            <a:rPr lang="en-US" sz="2000" kern="1200"/>
            <a:t>, </a:t>
          </a:r>
          <a:r>
            <a:rPr lang="ko-KR" sz="2000" kern="1200"/>
            <a:t>심리학</a:t>
          </a:r>
          <a:r>
            <a:rPr lang="en-US" sz="2000" kern="1200"/>
            <a:t>, </a:t>
          </a:r>
          <a:r>
            <a:rPr lang="ko-KR" sz="2000" kern="1200"/>
            <a:t>정신분석학</a:t>
          </a:r>
          <a:r>
            <a:rPr lang="en-US" sz="2000" kern="1200"/>
            <a:t>, </a:t>
          </a:r>
          <a:r>
            <a:rPr lang="ko-KR" sz="2000" kern="1200"/>
            <a:t>사회학 등 거의 전 분야</a:t>
          </a:r>
          <a:endParaRPr lang="en-US" sz="2000" kern="1200"/>
        </a:p>
      </dsp:txBody>
      <dsp:txXfrm>
        <a:off x="0" y="2124"/>
        <a:ext cx="10515600" cy="1449029"/>
      </dsp:txXfrm>
    </dsp:sp>
    <dsp:sp modelId="{D9830DCA-E2C2-4978-BDC9-EB512B4C7B9B}">
      <dsp:nvSpPr>
        <dsp:cNvPr id="0" name=""/>
        <dsp:cNvSpPr/>
      </dsp:nvSpPr>
      <dsp:spPr>
        <a:xfrm>
          <a:off x="0" y="145115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4BBB48-6609-4895-BB60-86892DF1C3D1}">
      <dsp:nvSpPr>
        <dsp:cNvPr id="0" name=""/>
        <dsp:cNvSpPr/>
      </dsp:nvSpPr>
      <dsp:spPr>
        <a:xfrm>
          <a:off x="0" y="1451154"/>
          <a:ext cx="105156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000" b="1" kern="1200" dirty="0">
              <a:highlight>
                <a:srgbClr val="FFFF00"/>
              </a:highlight>
            </a:rPr>
            <a:t>이미지와 관계되는 용어들</a:t>
          </a:r>
          <a:r>
            <a:rPr lang="fr-FR" sz="2000" kern="1200" dirty="0"/>
            <a:t>:</a:t>
          </a:r>
          <a:r>
            <a:rPr lang="en-US" sz="2000" kern="1200" dirty="0"/>
            <a:t> </a:t>
          </a:r>
          <a:r>
            <a:rPr lang="ko-KR" sz="2000" kern="1200" dirty="0"/>
            <a:t>기호 </a:t>
          </a:r>
          <a:r>
            <a:rPr lang="en-US" sz="2000" kern="1200" dirty="0" err="1"/>
            <a:t>signe</a:t>
          </a:r>
          <a:r>
            <a:rPr lang="en-US" sz="2000" kern="1200" dirty="0"/>
            <a:t>, </a:t>
          </a:r>
          <a:r>
            <a:rPr lang="ko-KR" sz="2000" kern="1200" dirty="0"/>
            <a:t>상징 </a:t>
          </a:r>
          <a:r>
            <a:rPr lang="en-US" sz="2000" kern="1200" dirty="0" err="1"/>
            <a:t>symbole</a:t>
          </a:r>
          <a:r>
            <a:rPr lang="en-US" sz="2000" kern="1200" dirty="0"/>
            <a:t>, </a:t>
          </a:r>
          <a:r>
            <a:rPr lang="ko-KR" sz="2000" kern="1200" dirty="0"/>
            <a:t>우의 </a:t>
          </a:r>
          <a:r>
            <a:rPr lang="en-US" sz="2000" kern="1200" dirty="0"/>
            <a:t>all</a:t>
          </a:r>
          <a:r>
            <a:rPr lang="fr-FR" sz="2000" kern="1200" dirty="0"/>
            <a:t>é</a:t>
          </a:r>
          <a:r>
            <a:rPr lang="en-US" sz="2000" kern="1200" dirty="0" err="1"/>
            <a:t>gorie</a:t>
          </a:r>
          <a:r>
            <a:rPr lang="en-US" sz="2000" kern="1200" dirty="0"/>
            <a:t>, </a:t>
          </a:r>
          <a:r>
            <a:rPr lang="ko-KR" sz="2000" kern="1200" dirty="0" err="1"/>
            <a:t>메타포</a:t>
          </a:r>
          <a:r>
            <a:rPr lang="en-US" sz="2000" kern="1200" dirty="0" err="1"/>
            <a:t>métaphore</a:t>
          </a:r>
          <a:r>
            <a:rPr lang="en-US" sz="2000" kern="1200" dirty="0"/>
            <a:t>, </a:t>
          </a:r>
          <a:r>
            <a:rPr lang="ko-KR" sz="2000" kern="1200" dirty="0" err="1"/>
            <a:t>엠블렘</a:t>
          </a:r>
          <a:r>
            <a:rPr lang="ko-KR" sz="2000" kern="1200" dirty="0"/>
            <a:t> </a:t>
          </a:r>
          <a:r>
            <a:rPr lang="en-US" sz="2000" kern="1200" dirty="0" err="1"/>
            <a:t>emblème</a:t>
          </a:r>
          <a:r>
            <a:rPr lang="en-US" sz="2000" kern="1200" dirty="0"/>
            <a:t>, </a:t>
          </a:r>
          <a:r>
            <a:rPr lang="ko-KR" sz="2000" kern="1200" dirty="0"/>
            <a:t>유형 </a:t>
          </a:r>
          <a:r>
            <a:rPr lang="en-US" sz="2000" kern="1200" dirty="0"/>
            <a:t>type, </a:t>
          </a:r>
          <a:r>
            <a:rPr lang="ko-KR" sz="2000" kern="1200" dirty="0"/>
            <a:t>원형 </a:t>
          </a:r>
          <a:r>
            <a:rPr lang="en-US" sz="2000" kern="1200" dirty="0"/>
            <a:t>archetype, </a:t>
          </a:r>
          <a:r>
            <a:rPr lang="ko-KR" sz="2000" kern="1200" dirty="0"/>
            <a:t>전형</a:t>
          </a:r>
          <a:r>
            <a:rPr lang="en-US" sz="2000" kern="1200" dirty="0"/>
            <a:t>prototype, </a:t>
          </a:r>
          <a:r>
            <a:rPr lang="ko-KR" sz="2000" kern="1200" dirty="0"/>
            <a:t>표상 </a:t>
          </a:r>
          <a:r>
            <a:rPr lang="en-US" sz="2000" kern="1200" dirty="0" err="1"/>
            <a:t>schème</a:t>
          </a:r>
          <a:r>
            <a:rPr lang="en-US" sz="2000" kern="1200" dirty="0"/>
            <a:t>, </a:t>
          </a:r>
          <a:r>
            <a:rPr lang="ko-KR" sz="2000" kern="1200" dirty="0" err="1"/>
            <a:t>스케마</a:t>
          </a:r>
          <a:r>
            <a:rPr lang="ko-KR" sz="2000" kern="1200" dirty="0"/>
            <a:t> </a:t>
          </a:r>
          <a:r>
            <a:rPr lang="en-US" sz="2000" kern="1200" dirty="0"/>
            <a:t>sch</a:t>
          </a:r>
          <a:r>
            <a:rPr lang="fr-FR" sz="2000" kern="1200" dirty="0"/>
            <a:t>é</a:t>
          </a:r>
          <a:r>
            <a:rPr lang="en-US" sz="2000" kern="1200" dirty="0"/>
            <a:t>ma, </a:t>
          </a:r>
          <a:r>
            <a:rPr lang="ko-KR" sz="2000" kern="1200" dirty="0"/>
            <a:t>도표 </a:t>
          </a:r>
          <a:r>
            <a:rPr lang="en-US" sz="2000" kern="1200" dirty="0" err="1"/>
            <a:t>diagramme</a:t>
          </a:r>
          <a:r>
            <a:rPr lang="en-US" sz="2000" kern="1200" dirty="0"/>
            <a:t>, </a:t>
          </a:r>
          <a:r>
            <a:rPr lang="ko-KR" sz="2000" kern="1200" dirty="0" err="1"/>
            <a:t>엔그램</a:t>
          </a:r>
          <a:r>
            <a:rPr lang="en-US" sz="2000" kern="1200" dirty="0" err="1"/>
            <a:t>engramme</a:t>
          </a:r>
          <a:r>
            <a:rPr lang="en-US" sz="2000" kern="1200" dirty="0"/>
            <a:t>, </a:t>
          </a:r>
          <a:r>
            <a:rPr lang="ko-KR" sz="2000" kern="1200" dirty="0"/>
            <a:t>모노그램 </a:t>
          </a:r>
          <a:r>
            <a:rPr lang="en-US" sz="2000" kern="1200" dirty="0" err="1"/>
            <a:t>monogramme</a:t>
          </a:r>
          <a:r>
            <a:rPr lang="en-US" sz="2000" kern="1200" dirty="0"/>
            <a:t>, </a:t>
          </a:r>
          <a:r>
            <a:rPr lang="ko-KR" sz="2000" kern="1200" dirty="0"/>
            <a:t>형상 </a:t>
          </a:r>
          <a:r>
            <a:rPr lang="en-US" sz="2000" kern="1200" dirty="0"/>
            <a:t>figure </a:t>
          </a:r>
          <a:r>
            <a:rPr lang="ko-KR" sz="2000" kern="1200" dirty="0"/>
            <a:t>등 </a:t>
          </a:r>
          <a:endParaRPr lang="en-US" sz="2000" kern="1200" dirty="0"/>
        </a:p>
      </dsp:txBody>
      <dsp:txXfrm>
        <a:off x="0" y="1451154"/>
        <a:ext cx="10515600" cy="1449029"/>
      </dsp:txXfrm>
    </dsp:sp>
    <dsp:sp modelId="{DA189BD3-C1CB-4039-A110-722A17BD056E}">
      <dsp:nvSpPr>
        <dsp:cNvPr id="0" name=""/>
        <dsp:cNvSpPr/>
      </dsp:nvSpPr>
      <dsp:spPr>
        <a:xfrm>
          <a:off x="0" y="2900183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00D1B4-38B0-4F72-9B06-604CF0ACBD88}">
      <dsp:nvSpPr>
        <dsp:cNvPr id="0" name=""/>
        <dsp:cNvSpPr/>
      </dsp:nvSpPr>
      <dsp:spPr>
        <a:xfrm>
          <a:off x="0" y="2900183"/>
          <a:ext cx="105156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000" b="1" kern="1200" dirty="0"/>
            <a:t>기타</a:t>
          </a:r>
          <a:r>
            <a:rPr lang="en-US" sz="2000" kern="1200" dirty="0"/>
            <a:t>: </a:t>
          </a:r>
          <a:r>
            <a:rPr lang="ko-KR" sz="2000" kern="1200" dirty="0"/>
            <a:t>잔해 </a:t>
          </a:r>
          <a:r>
            <a:rPr lang="en-US" sz="2000" kern="1200" dirty="0"/>
            <a:t>vestige, </a:t>
          </a:r>
          <a:r>
            <a:rPr lang="ko-KR" sz="2000" kern="1200" dirty="0"/>
            <a:t>흔적 </a:t>
          </a:r>
          <a:r>
            <a:rPr lang="en-US" sz="2000" kern="1200" dirty="0"/>
            <a:t>trace, </a:t>
          </a:r>
          <a:r>
            <a:rPr lang="ko-KR" sz="2000" kern="1200" dirty="0"/>
            <a:t>초상 </a:t>
          </a:r>
          <a:r>
            <a:rPr lang="en-US" sz="2000" kern="1200" dirty="0"/>
            <a:t>portrait, </a:t>
          </a:r>
          <a:r>
            <a:rPr lang="ko-KR" sz="2000" kern="1200" dirty="0"/>
            <a:t>인장 </a:t>
          </a:r>
          <a:r>
            <a:rPr lang="en-US" sz="2000" kern="1200" dirty="0" err="1"/>
            <a:t>sceau</a:t>
          </a:r>
          <a:r>
            <a:rPr lang="en-US" sz="2000" kern="1200" dirty="0"/>
            <a:t>, </a:t>
          </a:r>
          <a:r>
            <a:rPr lang="ko-KR" sz="2000" kern="1200" dirty="0"/>
            <a:t>각인 </a:t>
          </a:r>
          <a:r>
            <a:rPr lang="en-US" sz="2000" kern="1200" dirty="0" err="1"/>
            <a:t>empreinte</a:t>
          </a:r>
          <a:r>
            <a:rPr lang="en-US" sz="2000" kern="1200" dirty="0"/>
            <a:t> </a:t>
          </a:r>
          <a:r>
            <a:rPr lang="ko-KR" sz="2000" kern="1200" dirty="0"/>
            <a:t>등 그 표출 양상이 각기 다른 표현들</a:t>
          </a:r>
          <a:r>
            <a:rPr lang="en-US" sz="2000" kern="1200" dirty="0"/>
            <a:t>.</a:t>
          </a:r>
        </a:p>
      </dsp:txBody>
      <dsp:txXfrm>
        <a:off x="0" y="2900183"/>
        <a:ext cx="10515600" cy="14490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A878D1-E863-43FE-813C-0D04713688A3}">
      <dsp:nvSpPr>
        <dsp:cNvPr id="0" name=""/>
        <dsp:cNvSpPr/>
      </dsp:nvSpPr>
      <dsp:spPr>
        <a:xfrm>
          <a:off x="0" y="212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B5F3ED-95AF-4765-939C-3DD351D565C7}">
      <dsp:nvSpPr>
        <dsp:cNvPr id="0" name=""/>
        <dsp:cNvSpPr/>
      </dsp:nvSpPr>
      <dsp:spPr>
        <a:xfrm>
          <a:off x="0" y="2124"/>
          <a:ext cx="105156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100" b="1" kern="1200" dirty="0" err="1"/>
            <a:t>에이돌론</a:t>
          </a:r>
          <a:r>
            <a:rPr lang="ko-KR" sz="2100" b="1" kern="1200" dirty="0"/>
            <a:t> </a:t>
          </a:r>
          <a:r>
            <a:rPr lang="en-US" sz="2100" b="1" kern="1200" dirty="0"/>
            <a:t>Eidolon</a:t>
          </a:r>
          <a:r>
            <a:rPr lang="en-US" sz="2100" kern="1200" dirty="0"/>
            <a:t>: </a:t>
          </a:r>
          <a:r>
            <a:rPr lang="ko-KR" sz="2100" kern="1200" dirty="0"/>
            <a:t>모양</a:t>
          </a:r>
          <a:r>
            <a:rPr lang="en-US" sz="2100" kern="1200" dirty="0"/>
            <a:t>, </a:t>
          </a:r>
          <a:r>
            <a:rPr lang="ko-KR" sz="2100" kern="1200" dirty="0"/>
            <a:t>형태를 의미하는 </a:t>
          </a:r>
          <a:r>
            <a:rPr lang="ko-KR" sz="2100" kern="1200" dirty="0" err="1"/>
            <a:t>에이도스</a:t>
          </a:r>
          <a:r>
            <a:rPr lang="ko-KR" sz="2100" kern="1200" dirty="0"/>
            <a:t> </a:t>
          </a:r>
          <a:r>
            <a:rPr lang="en-US" sz="2100" kern="1200" dirty="0"/>
            <a:t>Eidos</a:t>
          </a:r>
          <a:r>
            <a:rPr lang="ko-KR" sz="2100" kern="1200" dirty="0"/>
            <a:t>로부터 파생된 용어로서 그 뿌리는 ‘본다’ 는 뜻의 </a:t>
          </a:r>
          <a:r>
            <a:rPr lang="ko-KR" sz="2100" kern="1200" dirty="0" err="1"/>
            <a:t>바이드</a:t>
          </a:r>
          <a:r>
            <a:rPr lang="ko-KR" sz="2100" kern="1200" dirty="0"/>
            <a:t> </a:t>
          </a:r>
          <a:r>
            <a:rPr lang="en-US" sz="2100" kern="1200" dirty="0" err="1"/>
            <a:t>weid</a:t>
          </a:r>
          <a:r>
            <a:rPr lang="ko-KR" sz="2100" kern="1200" dirty="0"/>
            <a:t>이다</a:t>
          </a:r>
          <a:r>
            <a:rPr lang="en-US" sz="2100" kern="1200" dirty="0"/>
            <a:t>. </a:t>
          </a:r>
          <a:r>
            <a:rPr lang="ko-KR" sz="2100" kern="1200" dirty="0" err="1"/>
            <a:t>에이돌론은</a:t>
          </a:r>
          <a:r>
            <a:rPr lang="ko-KR" sz="2100" kern="1200" dirty="0"/>
            <a:t> </a:t>
          </a:r>
          <a:r>
            <a:rPr lang="ko-KR" sz="2100" kern="1200" dirty="0">
              <a:highlight>
                <a:srgbClr val="FFFF00"/>
              </a:highlight>
            </a:rPr>
            <a:t>비가시적 현상 </a:t>
          </a:r>
          <a:r>
            <a:rPr lang="ko-KR" sz="2100" kern="1200" dirty="0"/>
            <a:t>혹은 </a:t>
          </a:r>
          <a:r>
            <a:rPr lang="ko-KR" sz="2100" kern="1200" dirty="0">
              <a:highlight>
                <a:srgbClr val="FFFF00"/>
              </a:highlight>
            </a:rPr>
            <a:t>비현실</a:t>
          </a:r>
          <a:r>
            <a:rPr lang="ko-KR" sz="2100" kern="1200" dirty="0"/>
            <a:t>과 굳게 맺어져 있어 때로는 거짓과 연관되기도 한다</a:t>
          </a:r>
          <a:r>
            <a:rPr lang="en-US" sz="2100" kern="1200" dirty="0"/>
            <a:t>.</a:t>
          </a:r>
        </a:p>
      </dsp:txBody>
      <dsp:txXfrm>
        <a:off x="0" y="2124"/>
        <a:ext cx="10515600" cy="1449029"/>
      </dsp:txXfrm>
    </dsp:sp>
    <dsp:sp modelId="{98063412-5ABF-4455-AF8C-C0029CEB8A20}">
      <dsp:nvSpPr>
        <dsp:cNvPr id="0" name=""/>
        <dsp:cNvSpPr/>
      </dsp:nvSpPr>
      <dsp:spPr>
        <a:xfrm>
          <a:off x="0" y="145115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8DC9BC-728C-4EBB-ADE1-04561AE662C3}">
      <dsp:nvSpPr>
        <dsp:cNvPr id="0" name=""/>
        <dsp:cNvSpPr/>
      </dsp:nvSpPr>
      <dsp:spPr>
        <a:xfrm>
          <a:off x="0" y="1451154"/>
          <a:ext cx="105156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100" b="1" kern="1200" dirty="0" err="1"/>
            <a:t>판타스마</a:t>
          </a:r>
          <a:r>
            <a:rPr lang="ko-KR" sz="2100" b="1" kern="1200" dirty="0"/>
            <a:t> </a:t>
          </a:r>
          <a:r>
            <a:rPr lang="en-US" sz="2100" b="1" kern="1200" dirty="0"/>
            <a:t>Phantasma</a:t>
          </a:r>
          <a:r>
            <a:rPr lang="en-US" sz="2100" kern="1200" dirty="0"/>
            <a:t>: </a:t>
          </a:r>
          <a:r>
            <a:rPr lang="ko-KR" sz="2100" kern="1200" dirty="0"/>
            <a:t>의미상 </a:t>
          </a:r>
          <a:r>
            <a:rPr lang="ko-KR" sz="2100" kern="1200" dirty="0" err="1"/>
            <a:t>에이돌론과</a:t>
          </a:r>
          <a:r>
            <a:rPr lang="ko-KR" sz="2100" kern="1200" dirty="0"/>
            <a:t> 근접해 있으며</a:t>
          </a:r>
          <a:r>
            <a:rPr lang="en-US" sz="2100" kern="1200" dirty="0"/>
            <a:t>, </a:t>
          </a:r>
          <a:r>
            <a:rPr lang="ko-KR" sz="2100" kern="1200" dirty="0"/>
            <a:t>빛나게 해서 보이게 한다는 </a:t>
          </a:r>
          <a:r>
            <a:rPr lang="ko-KR" sz="2100" kern="1200" dirty="0" err="1"/>
            <a:t>파이노</a:t>
          </a:r>
          <a:r>
            <a:rPr lang="en-US" sz="2100" kern="1200" dirty="0" err="1"/>
            <a:t>phaino</a:t>
          </a:r>
          <a:r>
            <a:rPr lang="ko-KR" sz="2100" kern="1200" dirty="0"/>
            <a:t>라는 동사에 뿌리를 둔다</a:t>
          </a:r>
          <a:r>
            <a:rPr lang="en-US" sz="2100" kern="1200" dirty="0"/>
            <a:t>. </a:t>
          </a:r>
          <a:r>
            <a:rPr lang="ko-KR" sz="2100" kern="1200" dirty="0">
              <a:highlight>
                <a:srgbClr val="FFFF00"/>
              </a:highlight>
            </a:rPr>
            <a:t>환영</a:t>
          </a:r>
          <a:r>
            <a:rPr lang="en-US" sz="2100" kern="1200" dirty="0">
              <a:highlight>
                <a:srgbClr val="FFFF00"/>
              </a:highlight>
            </a:rPr>
            <a:t>vision</a:t>
          </a:r>
          <a:r>
            <a:rPr lang="en-US" sz="2100" kern="1200" dirty="0"/>
            <a:t>, </a:t>
          </a:r>
          <a:r>
            <a:rPr lang="ko-KR" sz="2100" kern="1200" dirty="0">
              <a:highlight>
                <a:srgbClr val="FFFF00"/>
              </a:highlight>
            </a:rPr>
            <a:t>꿈</a:t>
          </a:r>
          <a:r>
            <a:rPr lang="en-US" sz="2100" kern="1200" dirty="0" err="1">
              <a:highlight>
                <a:srgbClr val="FFFF00"/>
              </a:highlight>
            </a:rPr>
            <a:t>songe</a:t>
          </a:r>
          <a:r>
            <a:rPr lang="en-US" sz="2100" kern="1200" dirty="0"/>
            <a:t>, </a:t>
          </a:r>
          <a:r>
            <a:rPr lang="ko-KR" sz="2100" kern="1200" dirty="0">
              <a:highlight>
                <a:srgbClr val="FFFF00"/>
              </a:highlight>
            </a:rPr>
            <a:t>유령 </a:t>
          </a:r>
          <a:r>
            <a:rPr lang="en-US" sz="2100" kern="1200" dirty="0">
              <a:highlight>
                <a:srgbClr val="FFFF00"/>
              </a:highlight>
            </a:rPr>
            <a:t>fan tome</a:t>
          </a:r>
          <a:r>
            <a:rPr lang="ko-KR" sz="2100" kern="1200" dirty="0"/>
            <a:t>의 뜻으로 쓰인다</a:t>
          </a:r>
          <a:r>
            <a:rPr lang="en-US" sz="2100" kern="1200" dirty="0"/>
            <a:t>.</a:t>
          </a:r>
        </a:p>
      </dsp:txBody>
      <dsp:txXfrm>
        <a:off x="0" y="1451154"/>
        <a:ext cx="10515600" cy="1449029"/>
      </dsp:txXfrm>
    </dsp:sp>
    <dsp:sp modelId="{9F80D77B-75CF-4E2D-A373-F34107A3CE13}">
      <dsp:nvSpPr>
        <dsp:cNvPr id="0" name=""/>
        <dsp:cNvSpPr/>
      </dsp:nvSpPr>
      <dsp:spPr>
        <a:xfrm>
          <a:off x="0" y="2900183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DA0427-918D-46D9-AE1F-C14752A1B9BF}">
      <dsp:nvSpPr>
        <dsp:cNvPr id="0" name=""/>
        <dsp:cNvSpPr/>
      </dsp:nvSpPr>
      <dsp:spPr>
        <a:xfrm>
          <a:off x="0" y="2900183"/>
          <a:ext cx="105156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1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이미지</a:t>
          </a:r>
          <a:r>
            <a:rPr lang="en-US" sz="2100" kern="1200" dirty="0"/>
            <a:t>: </a:t>
          </a:r>
          <a:r>
            <a:rPr lang="ko-KR" sz="2100" kern="1200" dirty="0"/>
            <a:t>가시적인 형태</a:t>
          </a:r>
          <a:r>
            <a:rPr lang="en-US" sz="2100" kern="1200" dirty="0"/>
            <a:t>/</a:t>
          </a:r>
          <a:r>
            <a:rPr lang="ko-KR" sz="2100" kern="1200" dirty="0"/>
            <a:t>비현실적이고 가상적인 것이며 존재하지 않는 것의 산물을 지칭하는 경우</a:t>
          </a:r>
          <a:endParaRPr lang="en-US" sz="2100" kern="1200" dirty="0"/>
        </a:p>
      </dsp:txBody>
      <dsp:txXfrm>
        <a:off x="0" y="2900183"/>
        <a:ext cx="10515600" cy="144902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9CE47E-39A4-4BEF-B5AE-0D5104B12933}">
      <dsp:nvSpPr>
        <dsp:cNvPr id="0" name=""/>
        <dsp:cNvSpPr/>
      </dsp:nvSpPr>
      <dsp:spPr>
        <a:xfrm>
          <a:off x="0" y="0"/>
          <a:ext cx="561441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1476B6-C415-4CF5-A778-68B2B2F0B9CE}">
      <dsp:nvSpPr>
        <dsp:cNvPr id="0" name=""/>
        <dsp:cNvSpPr/>
      </dsp:nvSpPr>
      <dsp:spPr>
        <a:xfrm>
          <a:off x="0" y="0"/>
          <a:ext cx="5614415" cy="1234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600" kern="1200"/>
            <a:t>이미지를 규정할 때 고려하는 세 가지 성질</a:t>
          </a:r>
          <a:endParaRPr lang="en-US" sz="1600" kern="1200"/>
        </a:p>
      </dsp:txBody>
      <dsp:txXfrm>
        <a:off x="0" y="0"/>
        <a:ext cx="5614415" cy="1234440"/>
      </dsp:txXfrm>
    </dsp:sp>
    <dsp:sp modelId="{EDE260DF-A853-4697-AAEB-AD8CA58DE102}">
      <dsp:nvSpPr>
        <dsp:cNvPr id="0" name=""/>
        <dsp:cNvSpPr/>
      </dsp:nvSpPr>
      <dsp:spPr>
        <a:xfrm>
          <a:off x="0" y="1234440"/>
          <a:ext cx="561441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8405D6-A59B-41BD-A5E8-05C6371C7719}">
      <dsp:nvSpPr>
        <dsp:cNvPr id="0" name=""/>
        <dsp:cNvSpPr/>
      </dsp:nvSpPr>
      <dsp:spPr>
        <a:xfrm>
          <a:off x="0" y="1234440"/>
          <a:ext cx="5614415" cy="1234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600" kern="1200" dirty="0"/>
            <a:t>이미지가 모든 </a:t>
          </a:r>
          <a:r>
            <a:rPr lang="ko-KR" sz="1600" b="1" kern="1200" dirty="0"/>
            <a:t>지각적 인상 </a:t>
          </a:r>
          <a:r>
            <a:rPr lang="en-US" sz="1600" b="1" kern="1200" dirty="0"/>
            <a:t>impression perceptive</a:t>
          </a:r>
          <a:r>
            <a:rPr lang="ko-KR" sz="1600" kern="1200" dirty="0"/>
            <a:t>을 포괄하는 </a:t>
          </a:r>
          <a:r>
            <a:rPr lang="ko-KR" sz="1600" b="1" kern="1200" dirty="0"/>
            <a:t>감각적 표현</a:t>
          </a:r>
          <a:r>
            <a:rPr lang="ko-KR" sz="1600" kern="1200" dirty="0"/>
            <a:t>으로 간주되는 경우</a:t>
          </a:r>
          <a:endParaRPr lang="en-US" altLang="ko-KR" sz="1600" kern="1200" dirty="0"/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/>
            <a:t>이미지</a:t>
          </a:r>
          <a:r>
            <a:rPr lang="en-US" altLang="ko-KR" sz="1600" kern="1200" dirty="0"/>
            <a:t>=</a:t>
          </a:r>
          <a:r>
            <a:rPr lang="ko-KR" altLang="en-US" sz="1600" kern="1200" dirty="0"/>
            <a:t>지각</a:t>
          </a:r>
          <a:endParaRPr lang="en-US" sz="1600" kern="1200" dirty="0"/>
        </a:p>
      </dsp:txBody>
      <dsp:txXfrm>
        <a:off x="0" y="1234440"/>
        <a:ext cx="5614415" cy="1234440"/>
      </dsp:txXfrm>
    </dsp:sp>
    <dsp:sp modelId="{2D2224A2-32CA-41EB-A6E6-C4EE411F1CE6}">
      <dsp:nvSpPr>
        <dsp:cNvPr id="0" name=""/>
        <dsp:cNvSpPr/>
      </dsp:nvSpPr>
      <dsp:spPr>
        <a:xfrm>
          <a:off x="0" y="2468880"/>
          <a:ext cx="561441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56E331-DF44-4594-A8D1-2D7614F18DB0}">
      <dsp:nvSpPr>
        <dsp:cNvPr id="0" name=""/>
        <dsp:cNvSpPr/>
      </dsp:nvSpPr>
      <dsp:spPr>
        <a:xfrm>
          <a:off x="0" y="2468880"/>
          <a:ext cx="5614415" cy="1234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600" kern="1200" dirty="0"/>
            <a:t>이미지가 단순히 감각적 표현에 국한되지 않고 보다 </a:t>
          </a:r>
          <a:r>
            <a:rPr lang="ko-KR" sz="1600" b="1" kern="1200" dirty="0"/>
            <a:t>추상적인 관념의 표현으로</a:t>
          </a:r>
          <a:r>
            <a:rPr lang="en-US" altLang="ko-KR" sz="1600" b="1" kern="1200" dirty="0"/>
            <a:t> </a:t>
          </a:r>
          <a:r>
            <a:rPr lang="ko-KR" sz="1600" b="1" kern="1200" dirty="0"/>
            <a:t>까지 확장</a:t>
          </a:r>
          <a:r>
            <a:rPr lang="ko-KR" sz="1600" kern="1200" dirty="0"/>
            <a:t>되는 경우</a:t>
          </a:r>
          <a:endParaRPr lang="en-US" altLang="ko-KR" sz="1600" kern="1200" dirty="0"/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/>
            <a:t>이미지</a:t>
          </a:r>
          <a:r>
            <a:rPr lang="en-US" altLang="ko-KR" sz="1600" kern="1200" dirty="0"/>
            <a:t>=</a:t>
          </a:r>
          <a:r>
            <a:rPr lang="ko-KR" altLang="en-US" sz="1600" kern="1200" dirty="0"/>
            <a:t>지식 </a:t>
          </a:r>
          <a:r>
            <a:rPr lang="en-US" altLang="ko-KR" sz="1600" kern="1200" dirty="0"/>
            <a:t>/</a:t>
          </a:r>
          <a:r>
            <a:rPr lang="ko-KR" altLang="en-US" sz="1600" kern="1200" dirty="0"/>
            <a:t>보는 것이 믿는 것이다</a:t>
          </a:r>
          <a:r>
            <a:rPr lang="en-US" altLang="ko-KR" sz="1600" kern="1200" dirty="0"/>
            <a:t>./ </a:t>
          </a:r>
          <a:r>
            <a:rPr lang="ko-KR" altLang="en-US" sz="1600" kern="1200" dirty="0"/>
            <a:t>아는 것이 힘이다</a:t>
          </a:r>
          <a:r>
            <a:rPr lang="en-US" altLang="ko-KR" sz="1600" kern="1200" dirty="0"/>
            <a:t>. </a:t>
          </a:r>
          <a:endParaRPr lang="en-US" sz="1600" kern="1200" dirty="0"/>
        </a:p>
      </dsp:txBody>
      <dsp:txXfrm>
        <a:off x="0" y="2468880"/>
        <a:ext cx="5614415" cy="1234440"/>
      </dsp:txXfrm>
    </dsp:sp>
    <dsp:sp modelId="{DEB5F9D9-6969-46BC-BFEA-1EBD32EE40F4}">
      <dsp:nvSpPr>
        <dsp:cNvPr id="0" name=""/>
        <dsp:cNvSpPr/>
      </dsp:nvSpPr>
      <dsp:spPr>
        <a:xfrm>
          <a:off x="0" y="3703320"/>
          <a:ext cx="561441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F08C94-29B4-4A14-809D-B0661EC44D64}">
      <dsp:nvSpPr>
        <dsp:cNvPr id="0" name=""/>
        <dsp:cNvSpPr/>
      </dsp:nvSpPr>
      <dsp:spPr>
        <a:xfrm>
          <a:off x="0" y="3703320"/>
          <a:ext cx="5614415" cy="1234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600" kern="1200" dirty="0"/>
            <a:t>이미지라는 용어를 </a:t>
          </a:r>
          <a:r>
            <a:rPr lang="ko-KR" sz="1600" b="1" kern="1200" dirty="0"/>
            <a:t>지각이나 개념과는 대립되는 제한된 경우</a:t>
          </a:r>
          <a:r>
            <a:rPr lang="ko-KR" sz="1600" kern="1200" dirty="0"/>
            <a:t>로 사용하는 경우</a:t>
          </a:r>
          <a:endParaRPr lang="en-US" altLang="ko-KR" sz="1600" kern="1200" dirty="0"/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/>
            <a:t>이미지</a:t>
          </a:r>
          <a:r>
            <a:rPr lang="en-US" altLang="ko-KR" sz="1600" kern="1200" dirty="0"/>
            <a:t>=</a:t>
          </a:r>
          <a:r>
            <a:rPr lang="ko-KR" altLang="en-US" sz="1600" kern="1200" dirty="0"/>
            <a:t>상상력</a:t>
          </a:r>
          <a:endParaRPr lang="en-US" sz="1600" kern="1200" dirty="0"/>
        </a:p>
      </dsp:txBody>
      <dsp:txXfrm>
        <a:off x="0" y="3703320"/>
        <a:ext cx="5614415" cy="12344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BBE82-460E-487E-B3ED-1438F042DDE7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33821-DEBE-4F05-A78D-FC01666ACC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510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BBE82-460E-487E-B3ED-1438F042DDE7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33821-DEBE-4F05-A78D-FC01666ACC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017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BBE82-460E-487E-B3ED-1438F042DDE7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33821-DEBE-4F05-A78D-FC01666ACC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552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BBE82-460E-487E-B3ED-1438F042DDE7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33821-DEBE-4F05-A78D-FC01666ACC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891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BBE82-460E-487E-B3ED-1438F042DDE7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33821-DEBE-4F05-A78D-FC01666ACC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4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BBE82-460E-487E-B3ED-1438F042DDE7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33821-DEBE-4F05-A78D-FC01666ACC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788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BBE82-460E-487E-B3ED-1438F042DDE7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33821-DEBE-4F05-A78D-FC01666ACC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8654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BBE82-460E-487E-B3ED-1438F042DDE7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33821-DEBE-4F05-A78D-FC01666ACC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507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BBE82-460E-487E-B3ED-1438F042DDE7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33821-DEBE-4F05-A78D-FC01666ACC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005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BBE82-460E-487E-B3ED-1438F042DDE7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33821-DEBE-4F05-A78D-FC01666ACC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662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BBE82-460E-487E-B3ED-1438F042DDE7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33821-DEBE-4F05-A78D-FC01666ACC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0247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BBE82-460E-487E-B3ED-1438F042DDE7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033821-DEBE-4F05-A78D-FC01666ACC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5124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3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0" name="Straight Connector 9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42257" y="4525347"/>
            <a:ext cx="6939722" cy="1737360"/>
          </a:xfrm>
        </p:spPr>
        <p:txBody>
          <a:bodyPr anchor="ctr">
            <a:normAutofit/>
          </a:bodyPr>
          <a:lstStyle/>
          <a:p>
            <a:pPr algn="r"/>
            <a:r>
              <a:rPr lang="ko-KR" altLang="en-US"/>
              <a:t>이미지 인문학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050762" y="4525347"/>
            <a:ext cx="3211288" cy="1737360"/>
          </a:xfrm>
        </p:spPr>
        <p:txBody>
          <a:bodyPr anchor="ctr">
            <a:normAutofit/>
          </a:bodyPr>
          <a:lstStyle/>
          <a:p>
            <a:pPr algn="l"/>
            <a:r>
              <a:rPr lang="ko-KR" altLang="en-US"/>
              <a:t>서설</a:t>
            </a:r>
          </a:p>
        </p:txBody>
      </p:sp>
    </p:spTree>
    <p:extLst>
      <p:ext uri="{BB962C8B-B14F-4D97-AF65-F5344CB8AC3E}">
        <p14:creationId xmlns:p14="http://schemas.microsoft.com/office/powerpoint/2010/main" val="1700925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D7C919-77BC-4290-82DF-91ABE4838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이미지의 정의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F7560-D272-400D-96BA-1907C2616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ko-KR" dirty="0"/>
              <a:t>이미지라는 용어를 </a:t>
            </a:r>
            <a:r>
              <a:rPr lang="ko-KR" altLang="ko-KR" b="1" dirty="0"/>
              <a:t>지각이나 개념과는 대립되는 제한된 경우</a:t>
            </a:r>
            <a:r>
              <a:rPr lang="ko-KR" altLang="ko-KR" dirty="0"/>
              <a:t>로 사용하는 경우</a:t>
            </a:r>
            <a:r>
              <a:rPr lang="en-US" altLang="ko-KR" dirty="0"/>
              <a:t>- </a:t>
            </a:r>
            <a:r>
              <a:rPr lang="ko-KR" altLang="en-US" b="1" dirty="0"/>
              <a:t>이미지는 상상력이 만들어 낸 것</a:t>
            </a:r>
            <a:r>
              <a:rPr lang="en-US" altLang="ko-KR" b="1" dirty="0"/>
              <a:t>.</a:t>
            </a:r>
            <a:r>
              <a:rPr lang="en-US" altLang="ko-KR" dirty="0"/>
              <a:t>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sz="2400" dirty="0"/>
              <a:t>: </a:t>
            </a:r>
            <a:r>
              <a:rPr lang="ko-KR" altLang="en-US" sz="2400" dirty="0"/>
              <a:t>이 경우 이미지는 기억에 의해 직관을</a:t>
            </a:r>
            <a:r>
              <a:rPr lang="en-US" altLang="ko-KR" sz="2400" dirty="0"/>
              <a:t>(</a:t>
            </a:r>
            <a:r>
              <a:rPr lang="ko-KR" altLang="en-US" sz="2400" dirty="0"/>
              <a:t>직관이 부재해 있는 경우</a:t>
            </a:r>
            <a:r>
              <a:rPr lang="en-US" altLang="ko-KR" sz="2400" dirty="0"/>
              <a:t>) </a:t>
            </a:r>
            <a:r>
              <a:rPr lang="ko-KR" altLang="en-US" sz="2400" dirty="0"/>
              <a:t>고정시켜 놓는 표현</a:t>
            </a:r>
            <a:r>
              <a:rPr lang="en-US" altLang="ko-KR" sz="2400" dirty="0"/>
              <a:t>, </a:t>
            </a:r>
            <a:r>
              <a:rPr lang="ko-KR" altLang="en-US" sz="2400" dirty="0"/>
              <a:t>상상력에 의해 그것을 변형시키는 표현들을 일컫는 것이 된다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ko-KR" altLang="en-US" sz="2400" dirty="0"/>
              <a:t>이미지는 현존하는 현실과의 정서적 접촉인 지각과도 구분되며 경험적 요소 전체를 추상적으로 집약시킨 개념과도 구분된다</a:t>
            </a:r>
            <a:r>
              <a:rPr lang="en-US" altLang="ko-KR" sz="2400" dirty="0"/>
              <a:t>. </a:t>
            </a:r>
            <a:r>
              <a:rPr lang="ko-KR" altLang="en-US" sz="2400" dirty="0"/>
              <a:t>달리 말해 순수한 지각과 지각된 사물에 대한 개념의 중간에 위치해 있다고 할 수 있다</a:t>
            </a:r>
            <a:r>
              <a:rPr lang="en-US" altLang="ko-KR" sz="2400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62475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D7C919-77BC-4290-82DF-91ABE4838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이미지에 대한 편견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F7560-D272-400D-96BA-1907C2616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이미지에 대한 편견 두 가지</a:t>
            </a:r>
            <a:endParaRPr lang="en-US" altLang="ko-KR" sz="3600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sz="2400" dirty="0"/>
              <a:t>: </a:t>
            </a:r>
            <a:r>
              <a:rPr lang="ko-KR" altLang="en-US" sz="2400" b="1" dirty="0">
                <a:highlight>
                  <a:srgbClr val="FFFF00"/>
                </a:highlight>
              </a:rPr>
              <a:t>이미지는 시각이나 영상 이미지만을 일컫는 것이 아니다</a:t>
            </a:r>
            <a:r>
              <a:rPr lang="en-US" altLang="ko-KR" sz="2400" b="1" dirty="0">
                <a:highlight>
                  <a:srgbClr val="FFFF00"/>
                </a:highlight>
              </a:rPr>
              <a:t>. </a:t>
            </a:r>
            <a:r>
              <a:rPr lang="ko-KR" altLang="en-US" sz="2400" dirty="0"/>
              <a:t>오늘날 이미지의 범람이 시각 이미지의 범람을 의미하는 것은 사실이지만 이미지를 생산하고 수용하는 우리 신체의 감각은 시각에 국한되는 것이 아니라 </a:t>
            </a:r>
            <a:r>
              <a:rPr lang="ko-KR" altLang="en-US" sz="2400" dirty="0">
                <a:highlight>
                  <a:srgbClr val="FFFF00"/>
                </a:highlight>
              </a:rPr>
              <a:t>청각 </a:t>
            </a:r>
            <a:r>
              <a:rPr lang="en-US" altLang="ko-KR" sz="2400" dirty="0">
                <a:highlight>
                  <a:srgbClr val="FFFF00"/>
                </a:highlight>
              </a:rPr>
              <a:t>· </a:t>
            </a:r>
            <a:r>
              <a:rPr lang="ko-KR" altLang="en-US" sz="2400" dirty="0">
                <a:highlight>
                  <a:srgbClr val="FFFF00"/>
                </a:highlight>
              </a:rPr>
              <a:t>촉각 </a:t>
            </a:r>
            <a:r>
              <a:rPr lang="en-US" altLang="ko-KR" sz="2400" dirty="0">
                <a:highlight>
                  <a:srgbClr val="FFFF00"/>
                </a:highlight>
              </a:rPr>
              <a:t>· </a:t>
            </a:r>
            <a:r>
              <a:rPr lang="ko-KR" altLang="en-US" sz="2400" dirty="0">
                <a:highlight>
                  <a:srgbClr val="FFFF00"/>
                </a:highlight>
              </a:rPr>
              <a:t>후각 등 전신의 모든 감각으로 확대되며</a:t>
            </a:r>
            <a:r>
              <a:rPr lang="en-US" altLang="ko-KR" sz="2400" dirty="0">
                <a:highlight>
                  <a:srgbClr val="FFFF00"/>
                </a:highlight>
              </a:rPr>
              <a:t>, </a:t>
            </a:r>
            <a:r>
              <a:rPr lang="ko-KR" altLang="en-US" sz="2400" dirty="0">
                <a:highlight>
                  <a:srgbClr val="FFFF00"/>
                </a:highlight>
              </a:rPr>
              <a:t>그 결과물도 영상 이미지 뿐만 아니라 문학이나 음악 등 여러 분야의 이미지로 나타난다</a:t>
            </a:r>
            <a:r>
              <a:rPr lang="en-US" altLang="ko-KR" sz="2400" dirty="0">
                <a:highlight>
                  <a:srgbClr val="FFFF00"/>
                </a:highlight>
              </a:rPr>
              <a:t>. </a:t>
            </a:r>
            <a:r>
              <a:rPr lang="ko-KR" altLang="en-US" sz="2400" dirty="0"/>
              <a:t>따라서 이미지 시대의 도래에 대응해 이미지 인식론을 정립한다고 영상 이미지만을 대상으로 하는 것은 지나치게 편협한 태도이다</a:t>
            </a:r>
            <a:r>
              <a:rPr lang="en-US" altLang="ko-KR" sz="2400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63822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D7C919-77BC-4290-82DF-91ABE4838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이미지에 대한 편견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F7560-D272-400D-96BA-1907C2616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이미지에 대한 편견 두 가지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sz="2400" b="1" dirty="0"/>
              <a:t>기존의 이미지</a:t>
            </a:r>
            <a:endParaRPr lang="en-US" altLang="ko-KR" sz="2400" b="1" dirty="0"/>
          </a:p>
          <a:p>
            <a:pPr marL="271463" indent="0">
              <a:buNone/>
            </a:pPr>
            <a:r>
              <a:rPr lang="en-US" altLang="ko-KR" sz="2400" dirty="0"/>
              <a:t>: </a:t>
            </a:r>
            <a:r>
              <a:rPr lang="ko-KR" altLang="en-US" sz="2400" b="1" dirty="0"/>
              <a:t>우리가 이미지라 일컫는 것은 물질적으로 혹은 구체적으로 표현된 것만 가리키지는 않는다</a:t>
            </a:r>
            <a:r>
              <a:rPr lang="en-US" altLang="ko-KR" sz="2400" b="1" dirty="0"/>
              <a:t>. </a:t>
            </a:r>
          </a:p>
          <a:p>
            <a:pPr marL="0" indent="0">
              <a:buNone/>
            </a:pPr>
            <a:endParaRPr lang="en-US" altLang="ko-KR" sz="2400" b="1" dirty="0"/>
          </a:p>
          <a:p>
            <a:pPr>
              <a:buFontTx/>
              <a:buChar char="-"/>
            </a:pPr>
            <a:r>
              <a:rPr lang="ko-KR" altLang="en-US" sz="2400" b="1" dirty="0">
                <a:highlight>
                  <a:srgbClr val="FFFF00"/>
                </a:highlight>
              </a:rPr>
              <a:t>그 사고의 원인</a:t>
            </a:r>
            <a:endParaRPr lang="en-US" altLang="ko-KR" sz="2400" b="1" dirty="0">
              <a:highlight>
                <a:srgbClr val="FFFF00"/>
              </a:highlight>
            </a:endParaRPr>
          </a:p>
          <a:p>
            <a:pPr marL="177800" indent="0">
              <a:buNone/>
            </a:pPr>
            <a:r>
              <a:rPr lang="ko-KR" altLang="en-US" sz="2400" b="1" dirty="0">
                <a:highlight>
                  <a:srgbClr val="FFFF00"/>
                </a:highlight>
              </a:rPr>
              <a:t>이미지의 영역이란 그러한 구체적 결과물을 낳게 한 의식</a:t>
            </a:r>
            <a:r>
              <a:rPr lang="en-US" altLang="ko-KR" sz="2400" b="1" dirty="0">
                <a:highlight>
                  <a:srgbClr val="FFFF00"/>
                </a:highlight>
              </a:rPr>
              <a:t>, </a:t>
            </a:r>
            <a:r>
              <a:rPr lang="ko-KR" altLang="en-US" sz="2400" b="1" dirty="0">
                <a:highlight>
                  <a:srgbClr val="FFFF00"/>
                </a:highlight>
              </a:rPr>
              <a:t>무의식적 동인 및 이미지를 낳게 한 심리적 원인 모두를 포함한다</a:t>
            </a:r>
            <a:r>
              <a:rPr lang="en-US" altLang="ko-KR" sz="2400" b="1" dirty="0">
                <a:highlight>
                  <a:srgbClr val="FFFF00"/>
                </a:highlight>
              </a:rPr>
              <a:t>.</a:t>
            </a:r>
            <a:r>
              <a:rPr lang="en-US" altLang="ko-KR" sz="2400" dirty="0">
                <a:highlight>
                  <a:srgbClr val="FFFF00"/>
                </a:highlight>
              </a:rPr>
              <a:t> </a:t>
            </a:r>
            <a:r>
              <a:rPr lang="ko-KR" altLang="en-US" sz="2400" dirty="0"/>
              <a:t>따라서 이미지의 영역에 대한 탐사는 그 모든 부분에 대한 탐사를 의미한다</a:t>
            </a:r>
            <a:r>
              <a:rPr lang="en-US" altLang="ko-KR" sz="2400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9061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886E92-7CA2-40DC-A7FE-AB54A7579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플라톤의 이데아론</a:t>
            </a:r>
            <a:r>
              <a:rPr lang="en-US" altLang="ko-KR" sz="1100" dirty="0"/>
              <a:t>https://www.youtube.com/watch?v=1RWOpQXTltA</a:t>
            </a:r>
            <a:endParaRPr lang="ko-KR" altLang="en-US" sz="11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EBA78F-0C0D-4425-8CB8-853A1776A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플라톤 철학에서 진리는 이데아라는 비감각적</a:t>
            </a:r>
            <a:r>
              <a:rPr lang="en-US" altLang="ko-KR" dirty="0"/>
              <a:t>, </a:t>
            </a:r>
            <a:r>
              <a:rPr lang="ko-KR" altLang="en-US" dirty="0"/>
              <a:t>비형태적 세계에서 존재한다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진리의 세계로서 이데아는 다른 모든 존재의 근거이다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현실 세계는 물질로만 이루어져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현실 세계는 허구적 형태의 이미지의 세계이다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이미지의 세계</a:t>
            </a:r>
            <a:r>
              <a:rPr lang="en-US" altLang="ko-KR" dirty="0"/>
              <a:t>: </a:t>
            </a:r>
            <a:r>
              <a:rPr lang="ko-KR" altLang="en-US" dirty="0"/>
              <a:t>모방의 모방이라는 점에서 진리로부터 가장 멀리 떨어져 있고</a:t>
            </a:r>
            <a:r>
              <a:rPr lang="en-US" altLang="ko-KR" dirty="0"/>
              <a:t>, </a:t>
            </a:r>
            <a:r>
              <a:rPr lang="ko-KR" altLang="en-US" dirty="0"/>
              <a:t>사람들의 이성을 퇴락시키고 감성과 열정에 사로잡히게 한다는 면에서 부정적인 평가를 면치 못한다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68765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3B999460-6E30-4AA7-927B-4E99BBF4D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10" y="-304861"/>
            <a:ext cx="12031579" cy="20350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3958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5117E7-93D0-4B72-BCE2-CAB705AE5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이미지</a:t>
            </a:r>
            <a:r>
              <a:rPr lang="en-US" altLang="ko-KR" dirty="0"/>
              <a:t>: </a:t>
            </a:r>
            <a:r>
              <a:rPr lang="ko-KR" altLang="en-US" dirty="0"/>
              <a:t>진리에서 가장 먼 존재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4CDE88-7CB2-462A-A807-34393D50D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존재하는 것들의 분류 </a:t>
            </a:r>
            <a:r>
              <a:rPr lang="en-US" altLang="ko-KR" dirty="0"/>
              <a:t>: 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B21BFBF-2F7E-4C30-82FA-31EE8C0843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8334701"/>
              </p:ext>
            </p:extLst>
          </p:nvPr>
        </p:nvGraphicFramePr>
        <p:xfrm>
          <a:off x="670560" y="2562565"/>
          <a:ext cx="10876788" cy="3749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1178">
                  <a:extLst>
                    <a:ext uri="{9D8B030D-6E8A-4147-A177-3AD203B41FA5}">
                      <a16:colId xmlns:a16="http://schemas.microsoft.com/office/drawing/2014/main" val="669893304"/>
                    </a:ext>
                  </a:extLst>
                </a:gridCol>
                <a:gridCol w="2096814">
                  <a:extLst>
                    <a:ext uri="{9D8B030D-6E8A-4147-A177-3AD203B41FA5}">
                      <a16:colId xmlns:a16="http://schemas.microsoft.com/office/drawing/2014/main" val="1123690777"/>
                    </a:ext>
                  </a:extLst>
                </a:gridCol>
                <a:gridCol w="5398796">
                  <a:extLst>
                    <a:ext uri="{9D8B030D-6E8A-4147-A177-3AD203B41FA5}">
                      <a16:colId xmlns:a16="http://schemas.microsoft.com/office/drawing/2014/main" val="3230655415"/>
                    </a:ext>
                  </a:extLst>
                </a:gridCol>
              </a:tblGrid>
              <a:tr h="7498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존재하는 것들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4694971"/>
                  </a:ext>
                </a:extLst>
              </a:tr>
              <a:tr h="749867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감각으로 알려지는 대상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모상</a:t>
                      </a:r>
                      <a:r>
                        <a:rPr lang="en-US" altLang="ko-KR" b="1" dirty="0"/>
                        <a:t>, </a:t>
                      </a:r>
                      <a:r>
                        <a:rPr lang="ko-KR" altLang="en-US" b="1" dirty="0"/>
                        <a:t>영상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그림자라든가</a:t>
                      </a:r>
                      <a:r>
                        <a:rPr lang="ko-KR" altLang="en-US" dirty="0"/>
                        <a:t> 물처럼 투명한 표면에 만들어지는 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5439283"/>
                  </a:ext>
                </a:extLst>
              </a:tr>
              <a:tr h="74986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현실의 물질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그 모상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영상과 닮아 보이는 대상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6114266"/>
                  </a:ext>
                </a:extLst>
              </a:tr>
              <a:tr h="749867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지성으로 알 수 있는 대상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수학세계의 대상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도형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숫자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0532940"/>
                  </a:ext>
                </a:extLst>
              </a:tr>
              <a:tr h="74986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이데아</a:t>
                      </a:r>
                      <a:r>
                        <a:rPr lang="en-US" altLang="ko-KR" b="1" dirty="0"/>
                        <a:t> </a:t>
                      </a:r>
                      <a:r>
                        <a:rPr lang="ko-KR" altLang="en-US" b="1" dirty="0"/>
                        <a:t>또는 형상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02226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24134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D0F0EC-5047-40BE-AC86-A429EB949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이미지</a:t>
            </a:r>
            <a:r>
              <a:rPr lang="en-US" altLang="ko-KR" dirty="0"/>
              <a:t>: </a:t>
            </a:r>
            <a:r>
              <a:rPr lang="ko-KR" altLang="en-US" dirty="0"/>
              <a:t>진리에서 가장 먼 존재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7EDEE1-2989-4BFF-ACEC-9B95278BD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900"/>
            <a:ext cx="10515600" cy="4879975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진리의 기준에서 네 존재들 사이의 질서 정연한 위계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: 『</a:t>
            </a:r>
            <a:r>
              <a:rPr lang="ko-KR" altLang="en-US" dirty="0"/>
              <a:t>국가</a:t>
            </a:r>
            <a:r>
              <a:rPr lang="en-US" altLang="ko-KR" dirty="0"/>
              <a:t>』 10</a:t>
            </a:r>
            <a:r>
              <a:rPr lang="ko-KR" altLang="en-US" dirty="0"/>
              <a:t>권의 ‘침상의 비유’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모방에 관한 소크라테스와 </a:t>
            </a:r>
            <a:r>
              <a:rPr lang="ko-KR" altLang="en-US" dirty="0" err="1"/>
              <a:t>글라우콘의</a:t>
            </a:r>
            <a:r>
              <a:rPr lang="ko-KR" altLang="en-US" dirty="0"/>
              <a:t> 대화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>
                <a:highlight>
                  <a:srgbClr val="FFFF00"/>
                </a:highlight>
              </a:rPr>
              <a:t>침대의 예</a:t>
            </a:r>
            <a:endParaRPr lang="en-US" altLang="ko-KR" dirty="0">
              <a:highlight>
                <a:srgbClr val="FFFF00"/>
              </a:highlight>
            </a:endParaRPr>
          </a:p>
          <a:p>
            <a:pPr marL="268288" indent="0">
              <a:buNone/>
            </a:pPr>
            <a:r>
              <a:rPr lang="ko-KR" altLang="en-US" dirty="0"/>
              <a:t>본질적</a:t>
            </a:r>
            <a:r>
              <a:rPr lang="en-US" altLang="ko-KR" dirty="0"/>
              <a:t> </a:t>
            </a:r>
            <a:r>
              <a:rPr lang="ko-KR" altLang="en-US" dirty="0"/>
              <a:t>침대 </a:t>
            </a:r>
            <a:r>
              <a:rPr lang="en-US" altLang="ko-KR" dirty="0"/>
              <a:t>: </a:t>
            </a:r>
            <a:r>
              <a:rPr lang="ko-KR" altLang="en-US" dirty="0"/>
              <a:t>침대의 이상적 관념과 개념</a:t>
            </a:r>
            <a:r>
              <a:rPr lang="en-US" altLang="ko-KR" dirty="0"/>
              <a:t>(</a:t>
            </a:r>
            <a:r>
              <a:rPr lang="ko-KR" altLang="en-US" dirty="0"/>
              <a:t>신</a:t>
            </a:r>
            <a:r>
              <a:rPr lang="en-US" altLang="ko-KR" dirty="0"/>
              <a:t>: </a:t>
            </a:r>
            <a:r>
              <a:rPr lang="ko-KR" altLang="en-US" dirty="0"/>
              <a:t>본질의 창조자</a:t>
            </a:r>
            <a:r>
              <a:rPr lang="en-US" altLang="ko-KR" dirty="0"/>
              <a:t>)</a:t>
            </a:r>
          </a:p>
          <a:p>
            <a:pPr marL="268288" indent="0">
              <a:buNone/>
            </a:pPr>
            <a:r>
              <a:rPr lang="ko-KR" altLang="en-US" dirty="0"/>
              <a:t>현실 속 침대</a:t>
            </a:r>
            <a:r>
              <a:rPr lang="en-US" altLang="ko-KR" dirty="0"/>
              <a:t>: </a:t>
            </a:r>
            <a:r>
              <a:rPr lang="ko-KR" altLang="en-US" dirty="0"/>
              <a:t>물질적 침대</a:t>
            </a:r>
            <a:r>
              <a:rPr lang="en-US" altLang="ko-KR" dirty="0"/>
              <a:t>(</a:t>
            </a:r>
            <a:r>
              <a:rPr lang="ko-KR" altLang="en-US" dirty="0"/>
              <a:t>목수</a:t>
            </a:r>
            <a:r>
              <a:rPr lang="en-US" altLang="ko-KR" dirty="0"/>
              <a:t>: </a:t>
            </a:r>
            <a:r>
              <a:rPr lang="ko-KR" altLang="en-US" dirty="0"/>
              <a:t>침대의 제작자</a:t>
            </a:r>
            <a:r>
              <a:rPr lang="en-US" altLang="ko-KR" dirty="0"/>
              <a:t>)</a:t>
            </a:r>
          </a:p>
          <a:p>
            <a:pPr marL="268288" indent="0">
              <a:buNone/>
            </a:pPr>
            <a:r>
              <a:rPr lang="ko-KR" altLang="en-US" dirty="0"/>
              <a:t>침대 그림    </a:t>
            </a:r>
            <a:r>
              <a:rPr lang="en-US" altLang="ko-KR" dirty="0"/>
              <a:t>: </a:t>
            </a:r>
            <a:r>
              <a:rPr lang="ko-KR" altLang="en-US" dirty="0"/>
              <a:t>침대의 이미지</a:t>
            </a:r>
            <a:r>
              <a:rPr lang="en-US" altLang="ko-KR" dirty="0"/>
              <a:t>(</a:t>
            </a:r>
            <a:r>
              <a:rPr lang="ko-KR" altLang="en-US" dirty="0"/>
              <a:t>화가</a:t>
            </a:r>
            <a:r>
              <a:rPr lang="en-US" altLang="ko-KR" dirty="0"/>
              <a:t>: </a:t>
            </a:r>
            <a:r>
              <a:rPr lang="ko-KR" altLang="en-US" dirty="0"/>
              <a:t>침대의 모방자</a:t>
            </a:r>
            <a:r>
              <a:rPr lang="en-US" altLang="ko-KR" dirty="0"/>
              <a:t>)</a:t>
            </a:r>
          </a:p>
          <a:p>
            <a:pPr marL="725488" indent="-457200">
              <a:buFontTx/>
              <a:buChar char="-"/>
            </a:pPr>
            <a:r>
              <a:rPr lang="ko-KR" altLang="en-US" dirty="0"/>
              <a:t>창조와 제작과 모방은 결코 같은 무게의 가치를 갖는 행위가 아니다</a:t>
            </a:r>
            <a:r>
              <a:rPr lang="en-US" altLang="ko-KR" dirty="0"/>
              <a:t>. </a:t>
            </a:r>
          </a:p>
          <a:p>
            <a:pPr marL="725488" indent="-457200">
              <a:buFontTx/>
              <a:buChar char="-"/>
            </a:pPr>
            <a:r>
              <a:rPr lang="ko-KR" altLang="en-US" dirty="0">
                <a:highlight>
                  <a:srgbClr val="FFFF00"/>
                </a:highlight>
              </a:rPr>
              <a:t>특히 화가는 본질과 실재를 보고 모방한 것이 아니라 현실의 것을 보고 침대를 모방했다는 면에서 진리로부터 가장 멀다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9573781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D0F0EC-5047-40BE-AC86-A429EB949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8187"/>
          </a:xfrm>
        </p:spPr>
        <p:txBody>
          <a:bodyPr/>
          <a:lstStyle/>
          <a:p>
            <a:r>
              <a:rPr lang="ko-KR" altLang="en-US" dirty="0"/>
              <a:t>이데아와 형상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7EDEE1-2989-4BFF-ACEC-9B95278BD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968875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이데아와 형상</a:t>
            </a:r>
            <a:r>
              <a:rPr lang="en-US" altLang="ko-KR" dirty="0"/>
              <a:t>: </a:t>
            </a:r>
            <a:r>
              <a:rPr lang="ko-KR" altLang="en-US" dirty="0"/>
              <a:t>신이 창조한 본질인 이상적 관념과 개념은 </a:t>
            </a:r>
            <a:r>
              <a:rPr lang="ko-KR" altLang="en-US" b="1" dirty="0"/>
              <a:t>물질적 형식이나 감각적 형태에 의존하지 않고 스스로 자족적인 존재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모든 존재의 </a:t>
            </a:r>
            <a:r>
              <a:rPr lang="ko-KR" altLang="en-US" dirty="0" err="1"/>
              <a:t>근원으로서의</a:t>
            </a:r>
            <a:r>
              <a:rPr lang="ko-KR" altLang="en-US" dirty="0"/>
              <a:t> 이데아와 형상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:  </a:t>
            </a:r>
            <a:r>
              <a:rPr lang="ko-KR" altLang="en-US" dirty="0"/>
              <a:t>수학적 도형으로 표현된 </a:t>
            </a:r>
            <a:r>
              <a:rPr lang="ko-KR" altLang="en-US" dirty="0" err="1"/>
              <a:t>침대든</a:t>
            </a:r>
            <a:r>
              <a:rPr lang="en-US" altLang="ko-KR" dirty="0"/>
              <a:t>, </a:t>
            </a:r>
            <a:r>
              <a:rPr lang="ko-KR" altLang="en-US" dirty="0"/>
              <a:t>나무로 만든 </a:t>
            </a:r>
            <a:r>
              <a:rPr lang="ko-KR" altLang="en-US" dirty="0" err="1"/>
              <a:t>침대든</a:t>
            </a:r>
            <a:r>
              <a:rPr lang="en-US" altLang="ko-KR" dirty="0"/>
              <a:t>, </a:t>
            </a:r>
            <a:r>
              <a:rPr lang="ko-KR" altLang="en-US" dirty="0"/>
              <a:t>도화지 속의 </a:t>
            </a:r>
            <a:r>
              <a:rPr lang="ko-KR" altLang="en-US" dirty="0" err="1"/>
              <a:t>침대든</a:t>
            </a:r>
            <a:r>
              <a:rPr lang="ko-KR" altLang="en-US" dirty="0"/>
              <a:t> 그것들이 모두 침대인 것은 침대의 이데아</a:t>
            </a:r>
            <a:r>
              <a:rPr lang="en-US" altLang="ko-KR" dirty="0"/>
              <a:t>, </a:t>
            </a:r>
            <a:r>
              <a:rPr lang="ko-KR" altLang="en-US" dirty="0"/>
              <a:t>침대의 형상이라는 빛을 받고 있음</a:t>
            </a:r>
            <a:r>
              <a:rPr lang="en-US" altLang="ko-KR" dirty="0"/>
              <a:t>. </a:t>
            </a:r>
          </a:p>
          <a:p>
            <a:r>
              <a:rPr lang="ko-KR" altLang="en-US" dirty="0">
                <a:highlight>
                  <a:srgbClr val="FFFF00"/>
                </a:highlight>
              </a:rPr>
              <a:t>이데아와 형상을 제외한 나머지 세 존재는 모두 본질의 반영이고 모사지만 수학적 관념이나 </a:t>
            </a:r>
            <a:r>
              <a:rPr lang="ko-KR" altLang="en-US" b="1" dirty="0">
                <a:highlight>
                  <a:srgbClr val="FFFF00"/>
                </a:highlight>
              </a:rPr>
              <a:t>수</a:t>
            </a:r>
            <a:r>
              <a:rPr lang="en-US" altLang="ko-KR" b="1" dirty="0">
                <a:highlight>
                  <a:srgbClr val="FFFF00"/>
                </a:highlight>
              </a:rPr>
              <a:t>, </a:t>
            </a:r>
            <a:r>
              <a:rPr lang="ko-KR" altLang="en-US" b="1" dirty="0">
                <a:highlight>
                  <a:srgbClr val="FFFF00"/>
                </a:highlight>
              </a:rPr>
              <a:t>물질</a:t>
            </a:r>
            <a:r>
              <a:rPr lang="en-US" altLang="ko-KR" b="1" dirty="0">
                <a:highlight>
                  <a:srgbClr val="FFFF00"/>
                </a:highlight>
              </a:rPr>
              <a:t>, </a:t>
            </a:r>
            <a:r>
              <a:rPr lang="ko-KR" altLang="en-US" b="1" dirty="0">
                <a:highlight>
                  <a:srgbClr val="FFFF00"/>
                </a:highlight>
              </a:rPr>
              <a:t>그림자는 결코 동일한 수준의 모방일 수 없다</a:t>
            </a:r>
            <a:r>
              <a:rPr lang="en-US" altLang="ko-KR" b="1" dirty="0">
                <a:highlight>
                  <a:srgbClr val="FFFF00"/>
                </a:highlight>
              </a:rPr>
              <a:t>.</a:t>
            </a:r>
          </a:p>
          <a:p>
            <a:r>
              <a:rPr lang="ko-KR" altLang="en-US" b="1" dirty="0"/>
              <a:t>이미지는 이데아와 형상으로부터 가장 멀리 떨어져 있기 때문에 가장 저급한 존재로 간주될 수밖에 없다</a:t>
            </a:r>
            <a:r>
              <a:rPr lang="en-US" altLang="ko-KR" b="1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0411182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D0F0EC-5047-40BE-AC86-A429EB949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8187"/>
          </a:xfrm>
        </p:spPr>
        <p:txBody>
          <a:bodyPr/>
          <a:lstStyle/>
          <a:p>
            <a:r>
              <a:rPr lang="ko-KR" altLang="en-US" dirty="0"/>
              <a:t>플라톤의 이미지에 대한 경계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7EDEE1-2989-4BFF-ACEC-9B95278BD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832" y="1524000"/>
            <a:ext cx="10792968" cy="4968875"/>
          </a:xfrm>
        </p:spPr>
        <p:txBody>
          <a:bodyPr>
            <a:normAutofit/>
          </a:bodyPr>
          <a:lstStyle/>
          <a:p>
            <a:r>
              <a:rPr lang="ko-KR" altLang="en-US" dirty="0"/>
              <a:t>플라톤에게 있어 진리 인식의 궁극적 힘은 </a:t>
            </a:r>
            <a:r>
              <a:rPr lang="ko-KR" altLang="en-US" b="1" dirty="0"/>
              <a:t>지성</a:t>
            </a:r>
            <a:r>
              <a:rPr lang="ko-KR" altLang="en-US" dirty="0"/>
              <a:t>에 의해 확보된다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이미지를 만들고 바라보는 행위</a:t>
            </a:r>
            <a:r>
              <a:rPr lang="en-US" altLang="ko-KR" dirty="0"/>
              <a:t>: </a:t>
            </a:r>
            <a:r>
              <a:rPr lang="ko-KR" altLang="en-US" dirty="0"/>
              <a:t>반지성적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우리의 육체에 의존하는 다양한 행위들</a:t>
            </a:r>
            <a:r>
              <a:rPr lang="en-US" altLang="ko-KR" dirty="0"/>
              <a:t>, </a:t>
            </a:r>
            <a:r>
              <a:rPr lang="ko-KR" altLang="en-US" dirty="0"/>
              <a:t>즉 짐작하고 상상하며 감지하고 확신하는 행위들은 지성의 능력을 키우는 일과 대립한다</a:t>
            </a:r>
            <a:r>
              <a:rPr lang="en-US" altLang="ko-KR" dirty="0"/>
              <a:t>.</a:t>
            </a:r>
          </a:p>
          <a:p>
            <a:pPr>
              <a:buFontTx/>
              <a:buChar char="-"/>
            </a:pPr>
            <a:r>
              <a:rPr lang="ko-KR" altLang="en-US" dirty="0">
                <a:highlight>
                  <a:srgbClr val="FFFF00"/>
                </a:highlight>
              </a:rPr>
              <a:t>이미지는 지성에 작용하는 것이 아니라 감각과 상상력에 호소함으로써 진리를 향한 우리의 정신 능력을 무디게 한다</a:t>
            </a:r>
            <a:r>
              <a:rPr lang="en-US" altLang="ko-KR" dirty="0">
                <a:highlight>
                  <a:srgbClr val="FFFF00"/>
                </a:highlight>
              </a:rPr>
              <a:t>. </a:t>
            </a:r>
          </a:p>
          <a:p>
            <a:pPr>
              <a:buFontTx/>
              <a:buChar char="-"/>
            </a:pPr>
            <a:r>
              <a:rPr lang="ko-KR" altLang="en-US" dirty="0"/>
              <a:t>플라톤</a:t>
            </a:r>
            <a:r>
              <a:rPr lang="en-US" altLang="ko-KR" dirty="0"/>
              <a:t>: </a:t>
            </a:r>
            <a:r>
              <a:rPr lang="ko-KR" altLang="en-US" dirty="0"/>
              <a:t>이미지</a:t>
            </a:r>
            <a:r>
              <a:rPr lang="en-US" altLang="ko-KR" dirty="0"/>
              <a:t>=</a:t>
            </a:r>
            <a:r>
              <a:rPr lang="ko-KR" altLang="en-US" dirty="0"/>
              <a:t>아이들과 생각 없는 사람들이 속아 넘어가게 하는 </a:t>
            </a:r>
            <a:r>
              <a:rPr lang="ko-KR" altLang="en-US" dirty="0" err="1"/>
              <a:t>모방술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: </a:t>
            </a:r>
            <a:r>
              <a:rPr lang="ko-KR" altLang="en-US" dirty="0"/>
              <a:t>문제는 동굴의 비유에서 어둠 속의 그림자가 사태의 진실을 오인하게 만든다는 비판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089099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D0F0EC-5047-40BE-AC86-A429EB949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8187"/>
          </a:xfrm>
        </p:spPr>
        <p:txBody>
          <a:bodyPr/>
          <a:lstStyle/>
          <a:p>
            <a:r>
              <a:rPr lang="ko-KR" altLang="en-US" dirty="0"/>
              <a:t>플라톤의 이미지에 대한 경계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7EDEE1-2989-4BFF-ACEC-9B95278BD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832" y="1670305"/>
            <a:ext cx="10792968" cy="4584192"/>
          </a:xfrm>
        </p:spPr>
        <p:txBody>
          <a:bodyPr>
            <a:normAutofit/>
          </a:bodyPr>
          <a:lstStyle/>
          <a:p>
            <a:r>
              <a:rPr lang="ko-KR" altLang="en-US" dirty="0"/>
              <a:t>이미지는 사람들을 </a:t>
            </a:r>
            <a:r>
              <a:rPr lang="ko-KR" altLang="en-US" dirty="0">
                <a:highlight>
                  <a:srgbClr val="FFFF00"/>
                </a:highlight>
              </a:rPr>
              <a:t>이성적 존재가 아니라 감성적 존재로 </a:t>
            </a:r>
            <a:r>
              <a:rPr lang="ko-KR" altLang="en-US" dirty="0"/>
              <a:t>만든다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en-US" altLang="ko-KR" dirty="0"/>
              <a:t>: </a:t>
            </a:r>
            <a:r>
              <a:rPr lang="ko-KR" altLang="en-US" dirty="0"/>
              <a:t>이미지에 둘러싸인 사람들은 엄정하고 냉철한 인식 위에서 사태에 접근하지 못하고 욕구와 격정과 열정의 지배를 받게 됨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 algn="just">
              <a:buNone/>
            </a:pPr>
            <a:r>
              <a:rPr lang="en-US" altLang="ko-KR" dirty="0"/>
              <a:t>※ </a:t>
            </a:r>
            <a:r>
              <a:rPr lang="ko-KR" altLang="en-US" dirty="0"/>
              <a:t>이러한 모든 이유에서 플라톤은 이미지를 만드는 사람들</a:t>
            </a:r>
            <a:r>
              <a:rPr lang="en-US" altLang="ko-KR" dirty="0"/>
              <a:t>, </a:t>
            </a:r>
            <a:r>
              <a:rPr lang="ko-KR" altLang="en-US" dirty="0"/>
              <a:t>시각에서는 화가</a:t>
            </a:r>
            <a:r>
              <a:rPr lang="en-US" altLang="ko-KR" dirty="0"/>
              <a:t>, </a:t>
            </a:r>
            <a:r>
              <a:rPr lang="ko-KR" altLang="en-US" dirty="0"/>
              <a:t>청각에서는 시인을 “훌륭하게 다스릴 나라인 </a:t>
            </a:r>
            <a:r>
              <a:rPr lang="en-US" altLang="ko-KR" dirty="0"/>
              <a:t>(</a:t>
            </a:r>
            <a:r>
              <a:rPr lang="en-US" altLang="ko-KR" dirty="0" err="1"/>
              <a:t>Platon</a:t>
            </a:r>
            <a:r>
              <a:rPr lang="en-US" altLang="ko-KR" dirty="0"/>
              <a:t>/2005:605b) </a:t>
            </a:r>
            <a:r>
              <a:rPr lang="ko-KR" altLang="en-US" dirty="0"/>
              <a:t>이상국가의 구상에서 배제해야 한다고 주장</a:t>
            </a:r>
            <a:r>
              <a:rPr lang="en-US" altLang="ko-KR" dirty="0"/>
              <a:t>.</a:t>
            </a:r>
          </a:p>
          <a:p>
            <a:pPr marL="0" indent="0" algn="just">
              <a:buNone/>
            </a:pPr>
            <a:endParaRPr lang="en-US" altLang="ko-KR" sz="1200" dirty="0"/>
          </a:p>
          <a:p>
            <a:pPr marL="0" indent="0" algn="just">
              <a:buNone/>
            </a:pPr>
            <a:r>
              <a:rPr lang="en-US" altLang="ko-KR" dirty="0"/>
              <a:t>※ </a:t>
            </a:r>
            <a:r>
              <a:rPr lang="ko-KR" altLang="en-US" dirty="0"/>
              <a:t>플라톤의 이미지론은 근본적으로 관념의 세계와 물질</a:t>
            </a:r>
            <a:r>
              <a:rPr lang="en-US" altLang="ko-KR" dirty="0"/>
              <a:t>-</a:t>
            </a:r>
            <a:r>
              <a:rPr lang="ko-KR" altLang="en-US" dirty="0"/>
              <a:t>이미지의 세계가 근본적으로 나뉘어 있고 앞의 것이 뒤의 것보다 존재론적으로 우월하다는 이원론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6749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970B24-D9DC-4DED-A891-593B96581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이미지와 실제</a:t>
            </a:r>
            <a:r>
              <a:rPr lang="en-US" altLang="ko-KR" dirty="0"/>
              <a:t>: </a:t>
            </a:r>
            <a:r>
              <a:rPr lang="ko-KR" altLang="en-US" dirty="0"/>
              <a:t>무엇이 더 중요한가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고대철학</a:t>
            </a:r>
            <a:r>
              <a:rPr lang="en-US" altLang="ko-KR" dirty="0"/>
              <a:t>: </a:t>
            </a:r>
            <a:r>
              <a:rPr lang="ko-KR" altLang="en-US" dirty="0"/>
              <a:t>이미지는 가짜</a:t>
            </a:r>
            <a:r>
              <a:rPr lang="en-US" altLang="ko-KR" dirty="0"/>
              <a:t>? </a:t>
            </a:r>
          </a:p>
          <a:p>
            <a:r>
              <a:rPr lang="ko-KR" altLang="en-US" dirty="0"/>
              <a:t>현대생활</a:t>
            </a:r>
            <a:r>
              <a:rPr lang="en-US" altLang="ko-KR" dirty="0"/>
              <a:t>: </a:t>
            </a:r>
            <a:r>
              <a:rPr lang="ko-KR" altLang="en-US" dirty="0"/>
              <a:t>이미지가 더 중요하다</a:t>
            </a:r>
            <a:r>
              <a:rPr lang="en-US" altLang="ko-KR" dirty="0"/>
              <a:t>. </a:t>
            </a:r>
            <a:r>
              <a:rPr lang="ko-KR" altLang="en-US" dirty="0" err="1"/>
              <a:t>가심비</a:t>
            </a:r>
            <a:endParaRPr lang="en-US" altLang="ko-KR" dirty="0"/>
          </a:p>
          <a:p>
            <a:r>
              <a:rPr lang="ko-KR" altLang="en-US" dirty="0"/>
              <a:t>이미지는 의미다</a:t>
            </a:r>
            <a:r>
              <a:rPr lang="en-US" altLang="ko-KR" dirty="0"/>
              <a:t>. </a:t>
            </a:r>
            <a:r>
              <a:rPr lang="ko-KR" altLang="en-US" dirty="0"/>
              <a:t>이미지 모습 자체는 일종의 메시지로 작용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7523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D7C919-77BC-4290-82DF-91ABE4838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이미지란 무엇인가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1026" name="Picture 2" descr="íì¬ê¸°í ì¤í¸ë ì´í¸ - ë©ì¸ì´ë¯¸ì§">
            <a:extLst>
              <a:ext uri="{FF2B5EF4-FFF2-40B4-BE49-F238E27FC236}">
                <a16:creationId xmlns:a16="http://schemas.microsoft.com/office/drawing/2014/main" id="{93D2E6C4-E2B6-4800-B265-E45803617B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516" y="1558341"/>
            <a:ext cx="7369282" cy="2015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news20.busan.com/content/image/2018/07/07/20180707000074_0.jpg">
            <a:extLst>
              <a:ext uri="{FF2B5EF4-FFF2-40B4-BE49-F238E27FC236}">
                <a16:creationId xmlns:a16="http://schemas.microsoft.com/office/drawing/2014/main" id="{62CED56A-2122-4C5B-987B-3A6A1C7FEC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8674" y="3689684"/>
            <a:ext cx="5250874" cy="2949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34749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D7C919-77BC-4290-82DF-91ABE4838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이미지란 무엇인가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2050" name="Picture 2" descr="ìí¥ë¯¼ì ëí ì´ë¯¸ì§ ê²ìê²°ê³¼">
            <a:extLst>
              <a:ext uri="{FF2B5EF4-FFF2-40B4-BE49-F238E27FC236}">
                <a16:creationId xmlns:a16="http://schemas.microsoft.com/office/drawing/2014/main" id="{92D89D00-592E-4653-A890-5550ED6EF5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1320" y="2170175"/>
            <a:ext cx="5789417" cy="3256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56448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D7C919-77BC-4290-82DF-91ABE4838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이미지란 무엇인가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3076" name="Picture 4" descr="ì¤í°ë¸ì¡ì¤ì ëí ì´ë¯¸ì§ ê²ìê²°ê³¼">
            <a:extLst>
              <a:ext uri="{FF2B5EF4-FFF2-40B4-BE49-F238E27FC236}">
                <a16:creationId xmlns:a16="http://schemas.microsoft.com/office/drawing/2014/main" id="{C292E3A8-F188-4C42-B191-F2BE64174F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475" y="2125556"/>
            <a:ext cx="6877050" cy="3252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15323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dirty="0"/>
              <a:t>이미지란 무엇인가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graphicFrame>
        <p:nvGraphicFramePr>
          <p:cNvPr id="5" name="내용 개체 틀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537182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59289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/>
              <a:t>이미지란 무엇인가</a:t>
            </a:r>
            <a:r>
              <a:rPr lang="en-US" altLang="ko-KR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 lnSpcReduction="10000"/>
          </a:bodyPr>
          <a:lstStyle/>
          <a:p>
            <a:r>
              <a:rPr lang="ko-KR" altLang="en-US" sz="2400" dirty="0"/>
              <a:t>심상</a:t>
            </a:r>
            <a:r>
              <a:rPr lang="en-US" altLang="ko-KR" sz="2400" dirty="0"/>
              <a:t>(</a:t>
            </a:r>
            <a:r>
              <a:rPr lang="ko-KR" altLang="en-US" sz="2400" dirty="0"/>
              <a:t>心像</a:t>
            </a:r>
            <a:r>
              <a:rPr lang="en-US" altLang="ko-KR" sz="2400" dirty="0"/>
              <a:t>) : </a:t>
            </a:r>
            <a:r>
              <a:rPr lang="ko-KR" altLang="en-US" sz="2400" dirty="0"/>
              <a:t>심리적 정신적 측면에서의 이미지 이해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-(</a:t>
            </a:r>
            <a:r>
              <a:rPr lang="ko-KR" altLang="en-US" sz="2400" dirty="0"/>
              <a:t>머리 속에 떠오르는 이미지</a:t>
            </a:r>
            <a:r>
              <a:rPr lang="en-US" altLang="ko-KR" sz="2400" dirty="0"/>
              <a:t>)</a:t>
            </a:r>
          </a:p>
          <a:p>
            <a:r>
              <a:rPr lang="ko-KR" altLang="en-US" sz="2400" dirty="0"/>
              <a:t>대상</a:t>
            </a:r>
            <a:r>
              <a:rPr lang="en-US" altLang="ko-KR" sz="2400" dirty="0"/>
              <a:t>(</a:t>
            </a:r>
            <a:r>
              <a:rPr lang="ko-KR" altLang="en-US" sz="2400" dirty="0"/>
              <a:t>對象</a:t>
            </a:r>
            <a:r>
              <a:rPr lang="en-US" altLang="ko-KR" sz="2400" dirty="0"/>
              <a:t>) : </a:t>
            </a:r>
            <a:r>
              <a:rPr lang="ko-KR" altLang="en-US" sz="2400" dirty="0"/>
              <a:t>우리 눈앞에 하나의 객관적 실체로 드러난 대상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- </a:t>
            </a:r>
            <a:r>
              <a:rPr lang="ko-KR" altLang="en-US" sz="2400" dirty="0"/>
              <a:t>대상이 우리에게 보여주는 이미지</a:t>
            </a:r>
            <a:endParaRPr lang="en-US" altLang="ko-KR" sz="2400" dirty="0"/>
          </a:p>
          <a:p>
            <a:r>
              <a:rPr lang="ko-KR" altLang="en-US" sz="2400" u="sng" dirty="0"/>
              <a:t>대상에 의해서 만들어지는 심상</a:t>
            </a:r>
            <a:r>
              <a:rPr lang="en-US" altLang="ko-KR" sz="2400" u="sng" dirty="0"/>
              <a:t>: </a:t>
            </a:r>
            <a:r>
              <a:rPr lang="ko-KR" altLang="en-US" sz="2400" u="sng" dirty="0">
                <a:highlight>
                  <a:srgbClr val="FFFF00"/>
                </a:highlight>
              </a:rPr>
              <a:t>심상과 대상이 서로 연결되어 있다는 점</a:t>
            </a:r>
            <a:endParaRPr lang="en-US" altLang="ko-KR" sz="2400" u="sng" dirty="0">
              <a:highlight>
                <a:srgbClr val="FFFF00"/>
              </a:highlight>
            </a:endParaRPr>
          </a:p>
          <a:p>
            <a:r>
              <a:rPr lang="ko-KR" altLang="en-US" sz="2400" dirty="0"/>
              <a:t>시각의 강조</a:t>
            </a:r>
            <a:r>
              <a:rPr lang="en-US" altLang="ko-KR" sz="2400" dirty="0"/>
              <a:t>: </a:t>
            </a:r>
            <a:r>
              <a:rPr lang="ko-KR" altLang="en-US" sz="2400" dirty="0"/>
              <a:t>시각을 제외한 나머지 다른 감각 작용들도 이미지 생산에 관여한다</a:t>
            </a:r>
            <a:r>
              <a:rPr lang="en-US" altLang="ko-KR" sz="2400" dirty="0"/>
              <a:t>. </a:t>
            </a:r>
            <a:r>
              <a:rPr lang="ko-KR" altLang="en-US" sz="2400" dirty="0"/>
              <a:t>어디선가 들리는 소리</a:t>
            </a:r>
            <a:r>
              <a:rPr lang="en-US" altLang="ko-KR" sz="2400" dirty="0"/>
              <a:t>, </a:t>
            </a:r>
            <a:r>
              <a:rPr lang="ko-KR" altLang="en-US" sz="2400" dirty="0"/>
              <a:t>멀리서 풍겨오는 냄새</a:t>
            </a:r>
            <a:r>
              <a:rPr lang="en-US" altLang="ko-KR" sz="2400" dirty="0"/>
              <a:t>, </a:t>
            </a:r>
            <a:r>
              <a:rPr lang="ko-KR" altLang="en-US" sz="2400" dirty="0"/>
              <a:t>혹은 특이한 맛과 피부의 느낌 등도 이미지 생산에 참여한다</a:t>
            </a:r>
            <a:r>
              <a:rPr lang="en-US" altLang="ko-KR" sz="2400" dirty="0"/>
              <a:t>. </a:t>
            </a:r>
          </a:p>
          <a:p>
            <a:pPr marL="0" indent="0">
              <a:buNone/>
            </a:pPr>
            <a:r>
              <a:rPr lang="en-US" altLang="ko-KR" sz="2400" dirty="0"/>
              <a:t>  -&gt; </a:t>
            </a:r>
            <a:r>
              <a:rPr lang="ko-KR" altLang="en-US" sz="2400" dirty="0">
                <a:highlight>
                  <a:srgbClr val="FFFF00"/>
                </a:highlight>
              </a:rPr>
              <a:t>시각에 대한 신뢰</a:t>
            </a:r>
            <a:r>
              <a:rPr lang="en-US" altLang="ko-KR" sz="2400" dirty="0"/>
              <a:t>: </a:t>
            </a:r>
            <a:r>
              <a:rPr lang="ko-KR" altLang="en-US" sz="2400" dirty="0"/>
              <a:t>우리가 이미지를 시각과 연결시키는 것은 그 </a:t>
            </a:r>
            <a:r>
              <a:rPr lang="ko-KR" altLang="en-US" sz="2400" dirty="0">
                <a:highlight>
                  <a:srgbClr val="FFFF00"/>
                </a:highlight>
              </a:rPr>
              <a:t>명확성</a:t>
            </a:r>
            <a:r>
              <a:rPr lang="ko-KR" altLang="en-US" sz="2400" dirty="0"/>
              <a:t>과 </a:t>
            </a:r>
            <a:r>
              <a:rPr lang="ko-KR" altLang="en-US" sz="2400" dirty="0">
                <a:highlight>
                  <a:srgbClr val="FFFF00"/>
                </a:highlight>
              </a:rPr>
              <a:t>확실성</a:t>
            </a:r>
            <a:r>
              <a:rPr lang="ko-KR" altLang="en-US" sz="2400" dirty="0"/>
              <a:t>에 대한 신뢰에 기반한다</a:t>
            </a:r>
            <a:r>
              <a:rPr lang="en-US" altLang="ko-KR" sz="2400" dirty="0"/>
              <a:t>. 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72723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dirty="0"/>
              <a:t>이미지란 무엇인가</a:t>
            </a:r>
            <a:r>
              <a:rPr lang="en-US" altLang="ko-KR" dirty="0"/>
              <a:t>?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ko-KR" altLang="en-US" sz="2400" b="1" dirty="0"/>
              <a:t>아이콘</a:t>
            </a:r>
            <a:r>
              <a:rPr lang="en-US" altLang="ko-KR" sz="2400" b="1" dirty="0"/>
              <a:t>Eikon</a:t>
            </a:r>
            <a:r>
              <a:rPr lang="en-US" altLang="ko-KR" sz="2400" dirty="0"/>
              <a:t>: </a:t>
            </a:r>
            <a:r>
              <a:rPr lang="ko-KR" altLang="en-US" sz="2400" dirty="0"/>
              <a:t>이미지를 이해하는 핵심적 단어로서 어원적으로 닮음 </a:t>
            </a:r>
            <a:r>
              <a:rPr lang="en-US" altLang="ko-KR" sz="2400" dirty="0"/>
              <a:t>resemblance</a:t>
            </a:r>
            <a:r>
              <a:rPr lang="ko-KR" altLang="en-US" sz="2400" dirty="0"/>
              <a:t>의 뜻을 갖는다</a:t>
            </a:r>
            <a:r>
              <a:rPr lang="en-US" altLang="ko-KR" sz="2400" dirty="0"/>
              <a:t>. </a:t>
            </a:r>
          </a:p>
          <a:p>
            <a:pPr marL="0" indent="0">
              <a:buNone/>
            </a:pPr>
            <a:r>
              <a:rPr lang="en-US" altLang="ko-KR" sz="2400" dirty="0"/>
              <a:t>- </a:t>
            </a:r>
            <a:r>
              <a:rPr lang="ko-KR" altLang="en-US" sz="2400" dirty="0"/>
              <a:t>그리스어에서 호머 이래로 </a:t>
            </a:r>
            <a:r>
              <a:rPr lang="ko-KR" altLang="en-US" sz="2400" b="1" dirty="0"/>
              <a:t>시각적 경험을 표현</a:t>
            </a:r>
            <a:r>
              <a:rPr lang="ko-KR" altLang="en-US" sz="2400" dirty="0"/>
              <a:t>하기 위해서 쓰였으며 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b="1" dirty="0"/>
              <a:t>- </a:t>
            </a:r>
            <a:r>
              <a:rPr lang="ko-KR" altLang="en-US" sz="2400" b="1" dirty="0"/>
              <a:t>실재 實在</a:t>
            </a:r>
            <a:r>
              <a:rPr lang="en-US" altLang="ko-KR" sz="2400" b="1" dirty="0" err="1"/>
              <a:t>realit</a:t>
            </a:r>
            <a:r>
              <a:rPr lang="fr-FR" altLang="ko-KR" sz="2400" b="1" dirty="0"/>
              <a:t>é</a:t>
            </a:r>
            <a:r>
              <a:rPr lang="ko-KR" altLang="en-US" sz="2400" b="1" dirty="0"/>
              <a:t>를 닮은꼴로 재생해 내는 것</a:t>
            </a:r>
            <a:r>
              <a:rPr lang="ko-KR" altLang="en-US" sz="2400" dirty="0"/>
              <a:t>을 의미했다</a:t>
            </a:r>
            <a:r>
              <a:rPr lang="en-US" altLang="ko-KR" sz="2400" dirty="0"/>
              <a:t>. </a:t>
            </a:r>
          </a:p>
          <a:p>
            <a:pPr marL="0" indent="0">
              <a:buNone/>
            </a:pPr>
            <a:r>
              <a:rPr lang="en-US" altLang="ko-KR" sz="2400" b="1" dirty="0"/>
              <a:t>- </a:t>
            </a:r>
            <a:r>
              <a:rPr lang="ko-KR" altLang="en-US" sz="2400" b="1" dirty="0"/>
              <a:t>꿈속의 이미지 등 정신적 재현을 표현하는 데</a:t>
            </a:r>
            <a:r>
              <a:rPr lang="ko-KR" altLang="en-US" sz="2400" dirty="0"/>
              <a:t>도 사용했고 </a:t>
            </a:r>
            <a:r>
              <a:rPr lang="ko-KR" altLang="en-US" sz="2400" b="1" dirty="0"/>
              <a:t>초상화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조각상 등 물리적 현실</a:t>
            </a:r>
            <a:r>
              <a:rPr lang="ko-KR" altLang="en-US" sz="2400" dirty="0"/>
              <a:t>의 물질적 표현에도 사용했다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68997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dirty="0"/>
              <a:t>이미지란 무엇인가</a:t>
            </a:r>
            <a:r>
              <a:rPr lang="en-US" altLang="ko-KR" dirty="0"/>
              <a:t>? </a:t>
            </a:r>
            <a:endParaRPr lang="ko-KR" altLang="en-US" dirty="0"/>
          </a:p>
        </p:txBody>
      </p:sp>
      <p:graphicFrame>
        <p:nvGraphicFramePr>
          <p:cNvPr id="5" name="내용 개체 틀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860568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13416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4656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153400" y="819151"/>
            <a:ext cx="3200400" cy="4718048"/>
          </a:xfrm>
        </p:spPr>
        <p:txBody>
          <a:bodyPr>
            <a:normAutofit/>
          </a:bodyPr>
          <a:lstStyle/>
          <a:p>
            <a:r>
              <a:rPr lang="ko-KR" altLang="en-US" dirty="0"/>
              <a:t>이미지란 </a:t>
            </a:r>
            <a:br>
              <a:rPr lang="en-US" altLang="ko-KR" dirty="0"/>
            </a:br>
            <a:r>
              <a:rPr lang="ko-KR" altLang="en-US" dirty="0"/>
              <a:t>무엇인가</a:t>
            </a:r>
          </a:p>
        </p:txBody>
      </p:sp>
      <p:graphicFrame>
        <p:nvGraphicFramePr>
          <p:cNvPr id="5" name="내용 개체 틀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8794882"/>
              </p:ext>
            </p:extLst>
          </p:nvPr>
        </p:nvGraphicFramePr>
        <p:xfrm>
          <a:off x="960120" y="960121"/>
          <a:ext cx="5614416" cy="4937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27671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이미지의 정의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85000" lnSpcReduction="10000"/>
          </a:bodyPr>
          <a:lstStyle/>
          <a:p>
            <a:pPr lvl="0"/>
            <a:r>
              <a:rPr lang="ko-KR" altLang="ko-KR" dirty="0"/>
              <a:t>이미지가 모든 </a:t>
            </a:r>
            <a:r>
              <a:rPr lang="ko-KR" altLang="ko-KR" b="1" dirty="0"/>
              <a:t>지각적 인상 </a:t>
            </a:r>
            <a:r>
              <a:rPr lang="en-US" altLang="ko-KR" b="1" dirty="0"/>
              <a:t>impression perceptive</a:t>
            </a:r>
            <a:r>
              <a:rPr lang="ko-KR" altLang="ko-KR" dirty="0"/>
              <a:t>을 포괄하는 </a:t>
            </a:r>
            <a:r>
              <a:rPr lang="ko-KR" altLang="ko-KR" b="1" dirty="0"/>
              <a:t>감각적 표현</a:t>
            </a:r>
            <a:r>
              <a:rPr lang="ko-KR" altLang="ko-KR" dirty="0"/>
              <a:t>으로 간주되는 경우</a:t>
            </a:r>
            <a:r>
              <a:rPr lang="en-US" altLang="ko-KR" dirty="0"/>
              <a:t>(</a:t>
            </a:r>
            <a:r>
              <a:rPr lang="ko-KR" altLang="en-US" dirty="0">
                <a:highlight>
                  <a:srgbClr val="FFFF00"/>
                </a:highlight>
              </a:rPr>
              <a:t>지식과 지각 대립구도</a:t>
            </a:r>
            <a:r>
              <a:rPr lang="en-US" altLang="ko-KR" dirty="0">
                <a:highlight>
                  <a:srgbClr val="FFFF00"/>
                </a:highlight>
              </a:rPr>
              <a:t>-</a:t>
            </a:r>
            <a:r>
              <a:rPr lang="ko-KR" altLang="en-US" dirty="0">
                <a:highlight>
                  <a:srgbClr val="FFFF00"/>
                </a:highlight>
              </a:rPr>
              <a:t>이미지는 지각에 해당한다</a:t>
            </a:r>
            <a:r>
              <a:rPr lang="en-US" altLang="ko-KR" dirty="0">
                <a:highlight>
                  <a:srgbClr val="FFFF00"/>
                </a:highlight>
              </a:rPr>
              <a:t>.)</a:t>
            </a:r>
          </a:p>
          <a:p>
            <a:pPr marL="0" lv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이미지</a:t>
            </a:r>
            <a:r>
              <a:rPr lang="en-US" altLang="ko-KR" dirty="0"/>
              <a:t>: </a:t>
            </a:r>
            <a:r>
              <a:rPr lang="ko-KR" altLang="en-US" dirty="0"/>
              <a:t>우리의 오감</a:t>
            </a:r>
            <a:r>
              <a:rPr lang="en-US" altLang="ko-KR" dirty="0"/>
              <a:t>(</a:t>
            </a:r>
            <a:r>
              <a:rPr lang="ko-KR" altLang="en-US" dirty="0"/>
              <a:t>청각</a:t>
            </a:r>
            <a:r>
              <a:rPr lang="en-US" altLang="ko-KR" dirty="0"/>
              <a:t>, </a:t>
            </a:r>
            <a:r>
              <a:rPr lang="ko-KR" altLang="en-US" dirty="0"/>
              <a:t>시각</a:t>
            </a:r>
            <a:r>
              <a:rPr lang="en-US" altLang="ko-KR" dirty="0"/>
              <a:t>, </a:t>
            </a:r>
            <a:r>
              <a:rPr lang="ko-KR" altLang="en-US" dirty="0"/>
              <a:t>촉각</a:t>
            </a:r>
            <a:r>
              <a:rPr lang="en-US" altLang="ko-KR" dirty="0"/>
              <a:t>, </a:t>
            </a:r>
            <a:r>
              <a:rPr lang="ko-KR" altLang="en-US" dirty="0"/>
              <a:t>후각</a:t>
            </a:r>
            <a:r>
              <a:rPr lang="en-US" altLang="ko-KR" dirty="0"/>
              <a:t>, </a:t>
            </a:r>
            <a:r>
              <a:rPr lang="ko-KR" altLang="en-US" dirty="0"/>
              <a:t>미각 등</a:t>
            </a:r>
            <a:r>
              <a:rPr lang="en-US" altLang="ko-KR" dirty="0"/>
              <a:t>)</a:t>
            </a:r>
            <a:r>
              <a:rPr lang="ko-KR" altLang="en-US" dirty="0"/>
              <a:t>이 외부 대상을 인지한 것에 개인의 인상이 가미된 것</a:t>
            </a:r>
            <a:endParaRPr lang="en-US" altLang="ko-KR" dirty="0"/>
          </a:p>
          <a:p>
            <a:pPr marL="0" indent="0">
              <a:lnSpc>
                <a:spcPts val="3100"/>
              </a:lnSpc>
              <a:buNone/>
            </a:pPr>
            <a:r>
              <a:rPr lang="en-US" altLang="ko-KR" dirty="0"/>
              <a:t>: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이미지는 대상이 부재해 있는 경우 그것을 재현해 내는 상상력의 활동에 국한되지 않고 </a:t>
            </a:r>
            <a:r>
              <a:rPr lang="ko-KR" altLang="en-US" sz="2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우리의 감각적 직관이 작용한 모든 표현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으로 확장된다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US" altLang="ko-KR" sz="2400" dirty="0"/>
              <a:t> </a:t>
            </a:r>
            <a:r>
              <a:rPr lang="ko-KR" altLang="en-US" sz="2400" dirty="0"/>
              <a:t>있는 그대로의 대상에 주관적</a:t>
            </a:r>
            <a:r>
              <a:rPr lang="en-US" altLang="ko-KR" sz="2400" dirty="0"/>
              <a:t>, </a:t>
            </a:r>
            <a:r>
              <a:rPr lang="ko-KR" altLang="en-US" sz="2400" dirty="0"/>
              <a:t>직관적 인상이 가미되면 그것은 모두 이미지에 해당된다는 입장이다</a:t>
            </a:r>
            <a:r>
              <a:rPr lang="en-US" altLang="ko-KR" sz="2400" dirty="0"/>
              <a:t>. </a:t>
            </a:r>
          </a:p>
          <a:p>
            <a:pPr>
              <a:lnSpc>
                <a:spcPts val="3100"/>
              </a:lnSpc>
              <a:buFontTx/>
              <a:buChar char="-"/>
            </a:pPr>
            <a:r>
              <a:rPr lang="ko-KR" altLang="en-US" sz="2400" dirty="0"/>
              <a:t>이는 </a:t>
            </a:r>
            <a:r>
              <a:rPr lang="ko-KR" altLang="en-US" sz="2400" dirty="0" err="1"/>
              <a:t>스토아</a:t>
            </a:r>
            <a:r>
              <a:rPr lang="ko-KR" altLang="en-US" sz="2400" dirty="0"/>
              <a:t> 학파의 철학으로부터 현대의 경험 심리학에 이르기까지 모든 지각이론 </a:t>
            </a:r>
            <a:r>
              <a:rPr lang="en-US" altLang="ko-KR" sz="2400" dirty="0" err="1"/>
              <a:t>theorie</a:t>
            </a:r>
            <a:r>
              <a:rPr lang="en-US" altLang="ko-KR" sz="2400" dirty="0"/>
              <a:t> de la perception</a:t>
            </a:r>
            <a:r>
              <a:rPr lang="ko-KR" altLang="en-US" sz="2400" dirty="0"/>
              <a:t>에서 취하고 있는 입장</a:t>
            </a:r>
            <a:endParaRPr lang="en-US" altLang="ko-KR" sz="2400" dirty="0"/>
          </a:p>
          <a:p>
            <a:pPr marL="0" indent="0">
              <a:lnSpc>
                <a:spcPts val="3100"/>
              </a:lnSpc>
              <a:buNone/>
            </a:pPr>
            <a:r>
              <a:rPr lang="en-US" altLang="ko-KR" sz="2400" dirty="0"/>
              <a:t>: </a:t>
            </a:r>
            <a:r>
              <a:rPr lang="ko-KR" altLang="en-US" sz="2400" dirty="0">
                <a:highlight>
                  <a:srgbClr val="FFFF00"/>
                </a:highlight>
              </a:rPr>
              <a:t>이미지</a:t>
            </a:r>
            <a:r>
              <a:rPr lang="en-US" altLang="ko-KR" sz="2400" dirty="0">
                <a:highlight>
                  <a:srgbClr val="FFFF00"/>
                </a:highlight>
              </a:rPr>
              <a:t>-</a:t>
            </a:r>
            <a:r>
              <a:rPr lang="ko-KR" altLang="en-US" sz="2400" dirty="0">
                <a:highlight>
                  <a:srgbClr val="FFFF00"/>
                </a:highlight>
              </a:rPr>
              <a:t>인상 </a:t>
            </a:r>
            <a:r>
              <a:rPr lang="en-US" altLang="ko-KR" sz="2400" dirty="0"/>
              <a:t>L' image impression: </a:t>
            </a:r>
            <a:r>
              <a:rPr lang="ko-KR" altLang="en-US" sz="2400" b="1" dirty="0"/>
              <a:t>이미지가 인간의 정신에 전달되는 객관적 내용 중 하나가 된다</a:t>
            </a:r>
            <a:r>
              <a:rPr lang="en-US" altLang="ko-KR" sz="2400" b="1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86042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D7C919-77BC-4290-82DF-91ABE4838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이미지의 정의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F7560-D272-400D-96BA-1907C2616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ko-KR" dirty="0"/>
              <a:t>이미지가 단순히 감각적 표현에 국한되지 않고 보다 </a:t>
            </a:r>
            <a:r>
              <a:rPr lang="ko-KR" altLang="ko-KR" b="1" dirty="0"/>
              <a:t>추상적인 관념의 표현으로</a:t>
            </a:r>
            <a:r>
              <a:rPr lang="en-US" altLang="ko-KR" b="1" dirty="0"/>
              <a:t> </a:t>
            </a:r>
            <a:r>
              <a:rPr lang="ko-KR" altLang="ko-KR" b="1" dirty="0"/>
              <a:t>까지 확장</a:t>
            </a:r>
            <a:r>
              <a:rPr lang="ko-KR" altLang="ko-KR" dirty="0"/>
              <a:t>되는 경우</a:t>
            </a:r>
            <a:r>
              <a:rPr lang="en-US" altLang="ko-KR" dirty="0"/>
              <a:t>(</a:t>
            </a:r>
            <a:r>
              <a:rPr lang="ko-KR" altLang="en-US" dirty="0"/>
              <a:t>이미지</a:t>
            </a:r>
            <a:r>
              <a:rPr lang="en-US" altLang="ko-KR" dirty="0"/>
              <a:t>=</a:t>
            </a:r>
            <a:r>
              <a:rPr lang="ko-KR" altLang="en-US" dirty="0"/>
              <a:t>오각을 통해 얻는 정보</a:t>
            </a:r>
            <a:r>
              <a:rPr lang="en-US" altLang="ko-KR" dirty="0"/>
              <a:t>-&gt;</a:t>
            </a:r>
            <a:r>
              <a:rPr lang="ko-KR" altLang="en-US" dirty="0"/>
              <a:t> 지식</a:t>
            </a:r>
            <a:r>
              <a:rPr lang="en-US" altLang="ko-KR" dirty="0"/>
              <a:t>)</a:t>
            </a:r>
          </a:p>
          <a:p>
            <a:pPr algn="just"/>
            <a:r>
              <a:rPr lang="ko-KR" altLang="en-US" sz="2400" dirty="0"/>
              <a:t>경험주의적 전통</a:t>
            </a:r>
            <a:r>
              <a:rPr lang="en-US" altLang="ko-KR" sz="2400" dirty="0"/>
              <a:t>: </a:t>
            </a:r>
          </a:p>
          <a:p>
            <a:pPr algn="just">
              <a:buFontTx/>
              <a:buChar char="-"/>
            </a:pPr>
            <a:r>
              <a:rPr lang="ko-KR" altLang="en-US" sz="2400" dirty="0"/>
              <a:t>경험주의 </a:t>
            </a:r>
            <a:r>
              <a:rPr lang="en-US" altLang="ko-KR" sz="2400" dirty="0"/>
              <a:t>: </a:t>
            </a:r>
            <a:r>
              <a:rPr lang="ko-KR" altLang="en-US" sz="2400" dirty="0"/>
              <a:t>우리의 </a:t>
            </a:r>
            <a:r>
              <a:rPr lang="ko-KR" altLang="en-US" sz="2400" dirty="0">
                <a:highlight>
                  <a:srgbClr val="FFFF00"/>
                </a:highlight>
              </a:rPr>
              <a:t>지적 知的인 내용</a:t>
            </a:r>
            <a:r>
              <a:rPr lang="en-US" altLang="ko-KR" sz="2400" b="1" dirty="0">
                <a:highlight>
                  <a:srgbClr val="FFFF00"/>
                </a:highlight>
              </a:rPr>
              <a:t>(</a:t>
            </a:r>
            <a:r>
              <a:rPr lang="ko-KR" altLang="en-US" sz="2400" b="1" dirty="0">
                <a:highlight>
                  <a:srgbClr val="FFFF00"/>
                </a:highlight>
              </a:rPr>
              <a:t>관념</a:t>
            </a:r>
            <a:r>
              <a:rPr lang="en-US" altLang="ko-KR" sz="2400" b="1" dirty="0">
                <a:highlight>
                  <a:srgbClr val="FFFF00"/>
                </a:highlight>
              </a:rPr>
              <a:t>)</a:t>
            </a:r>
            <a:r>
              <a:rPr lang="ko-KR" altLang="en-US" sz="2400" dirty="0"/>
              <a:t>은 모두 구체적 경험으로 부터 온다</a:t>
            </a:r>
            <a:endParaRPr lang="en-US" altLang="ko-KR" sz="2400" dirty="0"/>
          </a:p>
          <a:p>
            <a:pPr algn="just">
              <a:buFontTx/>
              <a:buChar char="-"/>
            </a:pPr>
            <a:r>
              <a:rPr lang="ko-KR" altLang="en-US" sz="2400" dirty="0"/>
              <a:t>이 입장에 따르면</a:t>
            </a:r>
            <a:r>
              <a:rPr lang="en-US" altLang="ko-KR" sz="2400" dirty="0"/>
              <a:t>, </a:t>
            </a:r>
            <a:r>
              <a:rPr lang="ko-KR" altLang="en-US" sz="2400" dirty="0"/>
              <a:t>그 어떤 정신적 표현 속에도 감각적 요소는 들어 있기 마련이다</a:t>
            </a:r>
            <a:r>
              <a:rPr lang="en-US" altLang="ko-KR" sz="2400" dirty="0"/>
              <a:t>. </a:t>
            </a:r>
            <a:r>
              <a:rPr lang="ko-KR" altLang="en-US" sz="2400" dirty="0"/>
              <a:t>한마디로</a:t>
            </a:r>
            <a:r>
              <a:rPr lang="en-US" altLang="ko-KR" sz="2400" dirty="0"/>
              <a:t>, </a:t>
            </a:r>
            <a:r>
              <a:rPr lang="ko-KR" altLang="en-US" sz="2400" dirty="0"/>
              <a:t>이미지와 관념이라는 용어가 혼용되고 있는 것이다</a:t>
            </a:r>
            <a:r>
              <a:rPr lang="en-US" altLang="ko-KR" sz="2400" dirty="0"/>
              <a:t>(</a:t>
            </a:r>
            <a:r>
              <a:rPr lang="ko-KR" altLang="en-US" sz="2400" dirty="0"/>
              <a:t>특히 </a:t>
            </a:r>
            <a:r>
              <a:rPr lang="en-US" altLang="ko-KR" sz="2400" dirty="0"/>
              <a:t>18</a:t>
            </a:r>
            <a:r>
              <a:rPr lang="ko-KR" altLang="en-US" sz="2400" dirty="0"/>
              <a:t>기의 경험주의</a:t>
            </a:r>
            <a:r>
              <a:rPr lang="en-US" altLang="ko-KR" sz="2400" dirty="0"/>
              <a:t>). </a:t>
            </a:r>
          </a:p>
          <a:p>
            <a:pPr algn="just">
              <a:buFontTx/>
              <a:buChar char="-"/>
            </a:pPr>
            <a:r>
              <a:rPr lang="ko-KR" altLang="en-US" sz="2400" dirty="0"/>
              <a:t>그 결과 이미지는 </a:t>
            </a:r>
            <a:r>
              <a:rPr lang="ko-KR" altLang="en-US" sz="2400" b="1" dirty="0">
                <a:highlight>
                  <a:srgbClr val="FFFF00"/>
                </a:highlight>
              </a:rPr>
              <a:t>인간의 모든 지적활동을 포괄하는 것으로 까지 확장</a:t>
            </a:r>
            <a:r>
              <a:rPr lang="ko-KR" altLang="en-US" sz="2400" dirty="0"/>
              <a:t>된다</a:t>
            </a:r>
            <a:r>
              <a:rPr lang="en-US" altLang="ko-KR" sz="2400" dirty="0"/>
              <a:t>. </a:t>
            </a:r>
            <a:r>
              <a:rPr lang="ko-KR" altLang="en-US" sz="2400" dirty="0"/>
              <a:t>이미지 관념이 최초의 인상이냐 아니면 성찰의 단계를 거친 </a:t>
            </a:r>
            <a:r>
              <a:rPr lang="ko-KR" altLang="en-US" sz="2400" dirty="0" err="1"/>
              <a:t>것이냐의</a:t>
            </a:r>
            <a:r>
              <a:rPr lang="ko-KR" altLang="en-US" sz="2400" dirty="0"/>
              <a:t> 구분이 필요하다</a:t>
            </a:r>
            <a:r>
              <a:rPr lang="en-US" altLang="ko-KR" sz="2400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73351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635</TotalTime>
  <Words>1339</Words>
  <Application>Microsoft Office PowerPoint</Application>
  <PresentationFormat>와이드스크린</PresentationFormat>
  <Paragraphs>116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맑은 고딕</vt:lpstr>
      <vt:lpstr>Arial</vt:lpstr>
      <vt:lpstr>Calibri</vt:lpstr>
      <vt:lpstr>Office 테마</vt:lpstr>
      <vt:lpstr>이미지 인문학</vt:lpstr>
      <vt:lpstr>PowerPoint 프레젠테이션</vt:lpstr>
      <vt:lpstr>이미지란 무엇인가?</vt:lpstr>
      <vt:lpstr>이미지란 무엇인가?</vt:lpstr>
      <vt:lpstr>이미지란 무엇인가? </vt:lpstr>
      <vt:lpstr>이미지란 무엇인가? </vt:lpstr>
      <vt:lpstr>이미지란  무엇인가</vt:lpstr>
      <vt:lpstr>이미지의 정의</vt:lpstr>
      <vt:lpstr>이미지의 정의</vt:lpstr>
      <vt:lpstr>이미지의 정의</vt:lpstr>
      <vt:lpstr>이미지에 대한 편견</vt:lpstr>
      <vt:lpstr>이미지에 대한 편견</vt:lpstr>
      <vt:lpstr>플라톤의 이데아론https://www.youtube.com/watch?v=1RWOpQXTltA</vt:lpstr>
      <vt:lpstr>PowerPoint 프레젠테이션</vt:lpstr>
      <vt:lpstr>이미지: 진리에서 가장 먼 존재</vt:lpstr>
      <vt:lpstr>이미지: 진리에서 가장 먼 존재</vt:lpstr>
      <vt:lpstr>이데아와 형상</vt:lpstr>
      <vt:lpstr>플라톤의 이미지에 대한 경계</vt:lpstr>
      <vt:lpstr>플라톤의 이미지에 대한 경계</vt:lpstr>
      <vt:lpstr>이미지란 무엇인가?</vt:lpstr>
      <vt:lpstr>이미지란 무엇인가?</vt:lpstr>
      <vt:lpstr>이미지란 무엇인가?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이미지 인문학</dc:title>
  <dc:creator>김휘택</dc:creator>
  <cp:lastModifiedBy>김 휘택</cp:lastModifiedBy>
  <cp:revision>51</cp:revision>
  <dcterms:created xsi:type="dcterms:W3CDTF">2017-09-02T15:49:01Z</dcterms:created>
  <dcterms:modified xsi:type="dcterms:W3CDTF">2020-09-01T05:23:01Z</dcterms:modified>
</cp:coreProperties>
</file>