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  <p:sldMasterId id="2147483755" r:id="rId2"/>
  </p:sldMasterIdLst>
  <p:sldIdLst>
    <p:sldId id="256" r:id="rId3"/>
    <p:sldId id="257" r:id="rId4"/>
    <p:sldId id="259" r:id="rId5"/>
    <p:sldId id="258" r:id="rId6"/>
    <p:sldId id="260" r:id="rId7"/>
    <p:sldId id="281" r:id="rId8"/>
    <p:sldId id="282" r:id="rId9"/>
    <p:sldId id="283" r:id="rId10"/>
    <p:sldId id="284" r:id="rId11"/>
    <p:sldId id="269" r:id="rId12"/>
    <p:sldId id="261" r:id="rId13"/>
    <p:sldId id="271" r:id="rId14"/>
    <p:sldId id="270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3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7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67BB-D352-4676-88BC-DA4E8C700AFC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114E-4A85-4C91-8B12-737029270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06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67BB-D352-4676-88BC-DA4E8C700AFC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114E-4A85-4C91-8B12-737029270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20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67BB-D352-4676-88BC-DA4E8C700AFC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114E-4A85-4C91-8B12-737029270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101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38167BB-D352-4676-88BC-DA4E8C700AFC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6E8114E-4A85-4C91-8B12-737029270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32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67BB-D352-4676-88BC-DA4E8C700AFC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114E-4A85-4C91-8B12-737029270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869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67BB-D352-4676-88BC-DA4E8C700AFC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114E-4A85-4C91-8B12-737029270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397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67BB-D352-4676-88BC-DA4E8C700AFC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114E-4A85-4C91-8B12-737029270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932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67BB-D352-4676-88BC-DA4E8C700AFC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114E-4A85-4C91-8B12-737029270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468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67BB-D352-4676-88BC-DA4E8C700AFC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114E-4A85-4C91-8B12-737029270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793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67BB-D352-4676-88BC-DA4E8C700AFC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114E-4A85-4C91-8B12-737029270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6927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67BB-D352-4676-88BC-DA4E8C700AFC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114E-4A85-4C91-8B12-737029270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12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67BB-D352-4676-88BC-DA4E8C700AFC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114E-4A85-4C91-8B12-737029270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8257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67BB-D352-4676-88BC-DA4E8C700AFC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114E-4A85-4C91-8B12-737029270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953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67BB-D352-4676-88BC-DA4E8C700AFC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114E-4A85-4C91-8B12-737029270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483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67BB-D352-4676-88BC-DA4E8C700AFC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114E-4A85-4C91-8B12-737029270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9124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67BB-D352-4676-88BC-DA4E8C700AFC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114E-4A85-4C91-8B12-737029270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8326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67BB-D352-4676-88BC-DA4E8C700AFC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114E-4A85-4C91-8B12-737029270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5692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67BB-D352-4676-88BC-DA4E8C700AFC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114E-4A85-4C91-8B12-737029270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6058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67BB-D352-4676-88BC-DA4E8C700AFC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114E-4A85-4C91-8B12-737029270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2756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38167BB-D352-4676-88BC-DA4E8C700AFC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114E-4A85-4C91-8B12-737029270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8083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38167BB-D352-4676-88BC-DA4E8C700AFC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114E-4A85-4C91-8B12-737029270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1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67BB-D352-4676-88BC-DA4E8C700AFC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114E-4A85-4C91-8B12-737029270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5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67BB-D352-4676-88BC-DA4E8C700AFC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114E-4A85-4C91-8B12-737029270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410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67BB-D352-4676-88BC-DA4E8C700AFC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114E-4A85-4C91-8B12-7370292709B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78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67BB-D352-4676-88BC-DA4E8C700AFC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114E-4A85-4C91-8B12-7370292709B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61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67BB-D352-4676-88BC-DA4E8C700AFC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114E-4A85-4C91-8B12-737029270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955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67BB-D352-4676-88BC-DA4E8C700AFC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114E-4A85-4C91-8B12-737029270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11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67BB-D352-4676-88BC-DA4E8C700AFC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114E-4A85-4C91-8B12-737029270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16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38167BB-D352-4676-88BC-DA4E8C700AFC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8114E-4A85-4C91-8B12-737029270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71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38167BB-D352-4676-88BC-DA4E8C700AFC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6E8114E-4A85-4C91-8B12-737029270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09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A0%A0%ED%8A%B8%EB%A6%AC%ED%94%BC%EC%BC%80%EC%9D%B4%EC%85%98#cite_note-%EC%A0%A0%ED%8B%80-11" TargetMode="External"/><Relationship Id="rId2" Type="http://schemas.openxmlformats.org/officeDocument/2006/relationships/hyperlink" Target="https://ko.wikipedia.org/wiki/%ED%88%AC%EA%B8%B0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6iCEEwn7QOw" TargetMode="External"/><Relationship Id="rId2" Type="http://schemas.openxmlformats.org/officeDocument/2006/relationships/hyperlink" Target="https://www.youtube.com/watch?v=qTSYOpRS0S4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35558-2522-4F6F-A669-EA72177C10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이미지 인문학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222AA2-F076-49AD-81BC-91DC78DD73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장 </a:t>
            </a:r>
            <a:r>
              <a:rPr lang="ko-KR" altLang="en-US" dirty="0" err="1"/>
              <a:t>보드리야르</a:t>
            </a:r>
            <a:r>
              <a:rPr lang="en-US" altLang="ko-KR" dirty="0"/>
              <a:t>Jean </a:t>
            </a:r>
            <a:r>
              <a:rPr lang="en-US" altLang="ko-KR" dirty="0" err="1"/>
              <a:t>Baudriard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5407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4A629-4796-49E5-90E4-6DFE3B1DC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시뮬라시옹</a:t>
            </a:r>
            <a:r>
              <a:rPr lang="en-US" altLang="ko-KR" dirty="0"/>
              <a:t>, </a:t>
            </a:r>
            <a:r>
              <a:rPr lang="ko-KR" altLang="en-US" dirty="0" err="1"/>
              <a:t>시뮬라크르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플라톤의 동굴의 비유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E1E36D-C439-448C-84E6-9B897F335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56673" cy="3416300"/>
          </a:xfrm>
        </p:spPr>
        <p:txBody>
          <a:bodyPr>
            <a:noAutofit/>
          </a:bodyPr>
          <a:lstStyle/>
          <a:p>
            <a:r>
              <a:rPr lang="ko-KR" altLang="en-US" dirty="0"/>
              <a:t>현실</a:t>
            </a:r>
            <a:r>
              <a:rPr lang="en-US" altLang="ko-KR" dirty="0"/>
              <a:t>, </a:t>
            </a:r>
            <a:r>
              <a:rPr lang="ko-KR" altLang="en-US" dirty="0" err="1"/>
              <a:t>시뮬라시옹</a:t>
            </a:r>
            <a:r>
              <a:rPr lang="en-US" altLang="ko-KR" dirty="0"/>
              <a:t>, </a:t>
            </a:r>
            <a:r>
              <a:rPr lang="ko-KR" altLang="en-US" dirty="0" err="1"/>
              <a:t>시뮬라크르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시뮬라시옹</a:t>
            </a:r>
            <a:r>
              <a:rPr lang="ko-KR" altLang="en-US" dirty="0"/>
              <a:t> 이론</a:t>
            </a:r>
            <a:r>
              <a:rPr lang="en-US" altLang="ko-KR" dirty="0"/>
              <a:t>: </a:t>
            </a:r>
            <a:r>
              <a:rPr lang="ko-KR" altLang="en-US" dirty="0" err="1"/>
              <a:t>모사된</a:t>
            </a:r>
            <a:r>
              <a:rPr lang="ko-KR" altLang="en-US" dirty="0"/>
              <a:t> 이미지가 현실을 대체한다</a:t>
            </a:r>
            <a:r>
              <a:rPr lang="en-US" altLang="ko-KR" dirty="0"/>
              <a:t>.  </a:t>
            </a:r>
            <a:r>
              <a:rPr lang="ko-KR" altLang="en-US" dirty="0"/>
              <a:t>더 이상 모사할 실재가 없어지게 되면서 실재가 더 실재같은 </a:t>
            </a:r>
            <a:r>
              <a:rPr lang="ko-KR" altLang="en-US" dirty="0" err="1"/>
              <a:t>하이퍼리얼리티</a:t>
            </a:r>
            <a:r>
              <a:rPr lang="en-US" altLang="ko-KR" dirty="0"/>
              <a:t>(</a:t>
            </a:r>
            <a:r>
              <a:rPr lang="ko-KR" altLang="en-US" dirty="0"/>
              <a:t>초과실재</a:t>
            </a:r>
            <a:r>
              <a:rPr lang="en-US" altLang="ko-KR" dirty="0"/>
              <a:t>)</a:t>
            </a:r>
            <a:r>
              <a:rPr lang="ko-KR" altLang="en-US" dirty="0"/>
              <a:t>가 된다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보들리아르</a:t>
            </a:r>
            <a:r>
              <a:rPr lang="en-US" altLang="ko-KR" dirty="0"/>
              <a:t>:</a:t>
            </a:r>
            <a:r>
              <a:rPr lang="ko-KR" altLang="en-US" dirty="0"/>
              <a:t> 조작과 왜곡</a:t>
            </a:r>
            <a:r>
              <a:rPr lang="en-US" altLang="ko-KR" dirty="0"/>
              <a:t>, </a:t>
            </a:r>
            <a:r>
              <a:rPr lang="ko-KR" altLang="en-US" dirty="0"/>
              <a:t>기호가치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:</a:t>
            </a:r>
            <a:r>
              <a:rPr lang="ko-KR" altLang="en-US" dirty="0"/>
              <a:t>현실과 벽에 비춘 그림자</a:t>
            </a:r>
            <a:r>
              <a:rPr lang="en-US" altLang="ko-KR" dirty="0"/>
              <a:t>:  </a:t>
            </a:r>
            <a:r>
              <a:rPr lang="ko-KR" altLang="en-US" dirty="0"/>
              <a:t>동굴의 비유</a:t>
            </a:r>
            <a:r>
              <a:rPr lang="en-US" altLang="ko-KR" dirty="0"/>
              <a:t>, </a:t>
            </a:r>
            <a:r>
              <a:rPr lang="ko-KR" altLang="en-US" dirty="0"/>
              <a:t>실체를 </a:t>
            </a:r>
            <a:r>
              <a:rPr lang="ko-KR" altLang="en-US" dirty="0" err="1"/>
              <a:t>못보고</a:t>
            </a:r>
            <a:r>
              <a:rPr lang="ko-KR" altLang="en-US" dirty="0"/>
              <a:t> 그림자만 바라본다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실체를 그림자화 하는 것</a:t>
            </a:r>
            <a:r>
              <a:rPr lang="en-US" altLang="ko-KR" dirty="0"/>
              <a:t>-</a:t>
            </a:r>
            <a:r>
              <a:rPr lang="ko-KR" altLang="en-US" dirty="0" err="1"/>
              <a:t>시뮬라시옹</a:t>
            </a:r>
            <a:r>
              <a:rPr lang="en-US" altLang="ko-KR" dirty="0"/>
              <a:t>/ </a:t>
            </a:r>
            <a:r>
              <a:rPr lang="ko-KR" altLang="en-US" dirty="0"/>
              <a:t>그림자</a:t>
            </a:r>
            <a:r>
              <a:rPr lang="en-US" altLang="ko-KR" dirty="0"/>
              <a:t>: </a:t>
            </a:r>
            <a:r>
              <a:rPr lang="ko-KR" altLang="en-US" dirty="0" err="1"/>
              <a:t>시뮬라크르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6932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4A629-4796-49E5-90E4-6DFE3B1DC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시뮬라시옹</a:t>
            </a:r>
            <a:r>
              <a:rPr lang="en-US" altLang="ko-KR" dirty="0"/>
              <a:t>, </a:t>
            </a:r>
            <a:r>
              <a:rPr lang="ko-KR" altLang="en-US" dirty="0" err="1"/>
              <a:t>시뮬라크르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E1E36D-C439-448C-84E6-9B897F335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971" y="2120291"/>
            <a:ext cx="2014131" cy="590637"/>
          </a:xfrm>
        </p:spPr>
        <p:txBody>
          <a:bodyPr>
            <a:normAutofit/>
          </a:bodyPr>
          <a:lstStyle/>
          <a:p>
            <a:r>
              <a:rPr lang="ko-KR" altLang="en-US" dirty="0"/>
              <a:t>앤디 워홀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927C71-610C-432A-AFC1-1A129FB3E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529" y="2325354"/>
            <a:ext cx="3593024" cy="44468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0B0DAA-0641-4D61-8894-EB4035BB24BC}"/>
              </a:ext>
            </a:extLst>
          </p:cNvPr>
          <p:cNvSpPr txBox="1"/>
          <p:nvPr/>
        </p:nvSpPr>
        <p:spPr>
          <a:xfrm>
            <a:off x="1387098" y="2710928"/>
            <a:ext cx="5711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실재가 사라지고 복제품만을 보는 세계</a:t>
            </a:r>
            <a:endParaRPr lang="en-US" altLang="ko-KR" dirty="0"/>
          </a:p>
          <a:p>
            <a:r>
              <a:rPr lang="ko-KR" altLang="en-US" dirty="0"/>
              <a:t>마릴린 </a:t>
            </a:r>
            <a:r>
              <a:rPr lang="ko-KR" altLang="en-US" dirty="0" err="1"/>
              <a:t>몬로</a:t>
            </a:r>
            <a:r>
              <a:rPr lang="en-US" altLang="ko-KR" dirty="0"/>
              <a:t>-&gt; </a:t>
            </a:r>
            <a:r>
              <a:rPr lang="ko-KR" altLang="en-US" dirty="0"/>
              <a:t>누구세요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마릴린 </a:t>
            </a:r>
            <a:r>
              <a:rPr lang="ko-KR" altLang="en-US" dirty="0" err="1"/>
              <a:t>몬로</a:t>
            </a:r>
            <a:r>
              <a:rPr lang="en-US" altLang="ko-KR" dirty="0"/>
              <a:t>-&gt; </a:t>
            </a:r>
            <a:r>
              <a:rPr lang="ko-KR" altLang="en-US" dirty="0"/>
              <a:t>복제 </a:t>
            </a:r>
            <a:r>
              <a:rPr lang="en-US" altLang="ko-KR" dirty="0"/>
              <a:t>- &gt;</a:t>
            </a:r>
            <a:r>
              <a:rPr lang="ko-KR" altLang="en-US" dirty="0"/>
              <a:t>앤디워홀의 그림 </a:t>
            </a:r>
            <a:r>
              <a:rPr lang="en-US" altLang="ko-KR" dirty="0"/>
              <a:t>(</a:t>
            </a:r>
            <a:r>
              <a:rPr lang="ko-KR" altLang="en-US" dirty="0"/>
              <a:t>원래 마릴린 </a:t>
            </a:r>
            <a:r>
              <a:rPr lang="ko-KR" altLang="en-US" dirty="0" err="1"/>
              <a:t>몬로와</a:t>
            </a:r>
            <a:r>
              <a:rPr lang="ko-KR" altLang="en-US" dirty="0"/>
              <a:t> 전혀 다른 실체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1953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4A629-4796-49E5-90E4-6DFE3B1DC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시뮬라시옹</a:t>
            </a:r>
            <a:r>
              <a:rPr lang="en-US" altLang="ko-KR" dirty="0"/>
              <a:t>, </a:t>
            </a:r>
            <a:r>
              <a:rPr lang="ko-KR" altLang="en-US" dirty="0" err="1"/>
              <a:t>시뮬라크르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E1E36D-C439-448C-84E6-9B897F335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937" y="2553396"/>
            <a:ext cx="5259821" cy="39561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르네 마그리트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3074" name="Picture 2" descr="르네 마그리트에 대한 이미지 검색결과">
            <a:extLst>
              <a:ext uri="{FF2B5EF4-FFF2-40B4-BE49-F238E27FC236}">
                <a16:creationId xmlns:a16="http://schemas.microsoft.com/office/drawing/2014/main" id="{C8BB1205-B2AC-4591-BC28-6108F9B24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21" y="2949010"/>
            <a:ext cx="5145637" cy="360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D9477D-F813-4DB6-AB8F-9A02730C8090}"/>
              </a:ext>
            </a:extLst>
          </p:cNvPr>
          <p:cNvSpPr/>
          <p:nvPr/>
        </p:nvSpPr>
        <p:spPr>
          <a:xfrm>
            <a:off x="6104350" y="3738150"/>
            <a:ext cx="60876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이미지는 실제의 반영이다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이미지는 실재를 감추고 변질시킨다</a:t>
            </a:r>
            <a:endParaRPr lang="en-US" altLang="ko-KR" sz="2400" dirty="0"/>
          </a:p>
          <a:p>
            <a:r>
              <a:rPr lang="ko-KR" altLang="en-US" sz="2400" dirty="0"/>
              <a:t>이미지는 실재와 관계를 가지지 않는다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이미지는 자신의 순수한 </a:t>
            </a:r>
            <a:r>
              <a:rPr lang="ko-KR" altLang="en-US" sz="2400" dirty="0" err="1"/>
              <a:t>시뮬라크르이다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06173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4A629-4796-49E5-90E4-6DFE3B1DC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시뮬라시옹</a:t>
            </a:r>
            <a:r>
              <a:rPr lang="en-US" altLang="ko-KR" dirty="0"/>
              <a:t>, </a:t>
            </a:r>
            <a:r>
              <a:rPr lang="ko-KR" altLang="en-US" dirty="0" err="1"/>
              <a:t>시뮬라크르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E1E36D-C439-448C-84E6-9B897F335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867" y="3029385"/>
            <a:ext cx="6222876" cy="254469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시뮬라크르</a:t>
            </a:r>
            <a:r>
              <a:rPr lang="en-US" altLang="ko-KR" dirty="0"/>
              <a:t>: </a:t>
            </a:r>
            <a:r>
              <a:rPr lang="ko-KR" altLang="en-US" dirty="0"/>
              <a:t>복제의 복제시대</a:t>
            </a:r>
            <a:endParaRPr lang="en-US" altLang="ko-KR" dirty="0"/>
          </a:p>
          <a:p>
            <a:r>
              <a:rPr lang="ko-KR" altLang="en-US" dirty="0"/>
              <a:t>이미지는 실제의 반영이다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이미지는 실재를 감추고 변질시킨다</a:t>
            </a:r>
            <a:endParaRPr lang="en-US" altLang="ko-KR" dirty="0"/>
          </a:p>
          <a:p>
            <a:r>
              <a:rPr lang="ko-KR" altLang="en-US" dirty="0"/>
              <a:t>이미지는 실재와 관계를 가지지 않는다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이미지는 자신의 순수한 </a:t>
            </a:r>
            <a:r>
              <a:rPr lang="ko-KR" altLang="en-US" dirty="0" err="1"/>
              <a:t>시뮬라크르이다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A2A7B7-405E-4B20-B421-FE3650F87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165" y="2849508"/>
            <a:ext cx="2533859" cy="25431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B14A69-475F-4488-B34A-7EE616F95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8433" y="2849508"/>
            <a:ext cx="25527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04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EA0EC-865F-43A6-B27C-5BFCF6E51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FB8F8E-901E-4C5E-B852-06187FFAB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7468" y="2603500"/>
            <a:ext cx="6538587" cy="3416300"/>
          </a:xfrm>
        </p:spPr>
        <p:txBody>
          <a:bodyPr>
            <a:normAutofit/>
          </a:bodyPr>
          <a:lstStyle/>
          <a:p>
            <a:r>
              <a:rPr lang="ko-KR" altLang="en-US" dirty="0"/>
              <a:t>이미지는 실재의 반영이다</a:t>
            </a:r>
            <a:r>
              <a:rPr lang="en-US" altLang="ko-KR" dirty="0"/>
              <a:t>. </a:t>
            </a:r>
            <a:r>
              <a:rPr lang="ko-KR" altLang="en-US" dirty="0"/>
              <a:t>성형수술</a:t>
            </a:r>
            <a:endParaRPr lang="en-US" altLang="ko-KR" dirty="0"/>
          </a:p>
          <a:p>
            <a:r>
              <a:rPr lang="ko-KR" altLang="en-US" dirty="0"/>
              <a:t>이미지는 실재를 감추고 변질시킨다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이미지는 실재와 관계를 가지지 않는다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    (</a:t>
            </a:r>
            <a:r>
              <a:rPr lang="ko-KR" altLang="en-US" dirty="0"/>
              <a:t>관계 없는 것처럼 행동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이미지는 자신의 순수한 </a:t>
            </a:r>
            <a:r>
              <a:rPr lang="ko-KR" altLang="en-US" dirty="0" err="1"/>
              <a:t>시뮬라크르이다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122" name="Picture 2" descr="서울대학교에 대한 이미지 검색결과">
            <a:extLst>
              <a:ext uri="{FF2B5EF4-FFF2-40B4-BE49-F238E27FC236}">
                <a16:creationId xmlns:a16="http://schemas.microsoft.com/office/drawing/2014/main" id="{FB0B563C-83DA-4EEA-894F-6C63B81A8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89" y="240665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6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FAED8-C66C-444A-A8FB-6C3298D9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포스트 모더니즘의 출현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C04F0A-3F3F-4D21-9D08-ADE0715A6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866546"/>
            <a:ext cx="10469199" cy="341630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1989</a:t>
            </a:r>
            <a:r>
              <a:rPr lang="ko-KR" altLang="en-US" sz="2400" dirty="0"/>
              <a:t>년 베를린 장벽의 철폐</a:t>
            </a:r>
            <a:endParaRPr lang="en-US" altLang="ko-KR" sz="2400" dirty="0"/>
          </a:p>
          <a:p>
            <a:r>
              <a:rPr lang="en-US" altLang="ko-KR" sz="2400" dirty="0"/>
              <a:t>1991</a:t>
            </a:r>
            <a:r>
              <a:rPr lang="ko-KR" altLang="en-US" sz="2400" dirty="0"/>
              <a:t>년 구소련의 붕괴</a:t>
            </a:r>
            <a:r>
              <a:rPr lang="en-US" altLang="ko-KR" sz="2400" dirty="0"/>
              <a:t>: </a:t>
            </a:r>
            <a:r>
              <a:rPr lang="ko-KR" altLang="en-US" sz="2400" dirty="0"/>
              <a:t>이념전쟁의 종식</a:t>
            </a:r>
            <a:endParaRPr lang="en-US" altLang="ko-KR" sz="2400" dirty="0"/>
          </a:p>
          <a:p>
            <a:r>
              <a:rPr lang="en-US" altLang="ko-KR" sz="2400" dirty="0"/>
              <a:t>1970</a:t>
            </a:r>
            <a:r>
              <a:rPr lang="ko-KR" altLang="en-US" sz="2400" dirty="0"/>
              <a:t>년 때부터 모더니즘과 다른 사회</a:t>
            </a:r>
            <a:r>
              <a:rPr lang="en-US" altLang="ko-KR" sz="2400" dirty="0"/>
              <a:t>: </a:t>
            </a:r>
            <a:r>
              <a:rPr lang="ko-KR" altLang="en-US" sz="2400" dirty="0"/>
              <a:t>포스트 모더니즘의 등장</a:t>
            </a:r>
            <a:endParaRPr lang="en-US" altLang="ko-KR" sz="2400" dirty="0"/>
          </a:p>
          <a:p>
            <a:r>
              <a:rPr lang="ko-KR" altLang="en-US" dirty="0"/>
              <a:t>생각하는 나의 확실함에 대한 부정</a:t>
            </a:r>
            <a:endParaRPr lang="en-US" altLang="ko-KR" sz="2400" dirty="0"/>
          </a:p>
          <a:p>
            <a:r>
              <a:rPr lang="ko-KR" altLang="en-US" sz="2400" dirty="0"/>
              <a:t>프랑스 철학자들의 주도</a:t>
            </a:r>
            <a:r>
              <a:rPr lang="en-US" altLang="ko-KR" sz="2400" dirty="0"/>
              <a:t>: </a:t>
            </a:r>
            <a:r>
              <a:rPr lang="ko-KR" altLang="en-US" sz="2400" dirty="0"/>
              <a:t>미셸 </a:t>
            </a:r>
            <a:r>
              <a:rPr lang="ko-KR" altLang="en-US" sz="2400" dirty="0" err="1"/>
              <a:t>푸코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보드리아르</a:t>
            </a:r>
            <a:r>
              <a:rPr lang="en-US" altLang="ko-KR" sz="2400" dirty="0"/>
              <a:t>, </a:t>
            </a:r>
            <a:r>
              <a:rPr lang="ko-KR" altLang="en-US" sz="2400" dirty="0"/>
              <a:t>들뢰즈</a:t>
            </a:r>
          </a:p>
        </p:txBody>
      </p:sp>
    </p:spTree>
    <p:extLst>
      <p:ext uri="{BB962C8B-B14F-4D97-AF65-F5344CB8AC3E}">
        <p14:creationId xmlns:p14="http://schemas.microsoft.com/office/powerpoint/2010/main" val="3594441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FAED8-C66C-444A-A8FB-6C3298D9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포스트 모더니즘의 출현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C04F0A-3F3F-4D21-9D08-ADE0715A6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르네 데카르트</a:t>
            </a:r>
            <a:r>
              <a:rPr lang="en-US" altLang="ko-KR" dirty="0"/>
              <a:t>: </a:t>
            </a:r>
            <a:r>
              <a:rPr lang="ko-KR" altLang="en-US" dirty="0"/>
              <a:t>나는 생각한다 고로 존재한다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장 </a:t>
            </a:r>
            <a:r>
              <a:rPr lang="ko-KR" altLang="en-US" dirty="0" err="1"/>
              <a:t>보드리아르</a:t>
            </a:r>
            <a:r>
              <a:rPr lang="en-US" altLang="ko-KR" dirty="0"/>
              <a:t>: </a:t>
            </a:r>
            <a:r>
              <a:rPr lang="ko-KR" altLang="en-US" dirty="0"/>
              <a:t>나는 소비한다 고로 존재한다</a:t>
            </a:r>
            <a:r>
              <a:rPr lang="en-US" altLang="ko-KR" dirty="0"/>
              <a:t>. (</a:t>
            </a:r>
            <a:r>
              <a:rPr lang="ko-KR" altLang="en-US" dirty="0"/>
              <a:t>소비의 사회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사물 자체의 기능이 중요한 것이 아니라</a:t>
            </a:r>
            <a:r>
              <a:rPr lang="en-US" altLang="ko-KR" dirty="0"/>
              <a:t>, </a:t>
            </a:r>
            <a:r>
              <a:rPr lang="ko-KR" altLang="en-US" dirty="0"/>
              <a:t>사물이 가지는 이미지가 중요한 현실</a:t>
            </a:r>
            <a:endParaRPr lang="en-US" altLang="ko-KR" dirty="0"/>
          </a:p>
          <a:p>
            <a:r>
              <a:rPr lang="ko-KR" altLang="en-US" dirty="0"/>
              <a:t>나의 표현</a:t>
            </a:r>
            <a:r>
              <a:rPr lang="en-US" altLang="ko-KR" dirty="0"/>
              <a:t>: </a:t>
            </a:r>
            <a:r>
              <a:rPr lang="ko-KR" altLang="en-US" dirty="0"/>
              <a:t>어떤 사물을 소비하는가를 통해서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그랜저로 대답했습니다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308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FAED8-C66C-444A-A8FB-6C3298D9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소비와 가치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C04F0A-3F3F-4D21-9D08-ADE0715A6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44147" cy="3872456"/>
          </a:xfrm>
        </p:spPr>
        <p:txBody>
          <a:bodyPr>
            <a:noAutofit/>
          </a:bodyPr>
          <a:lstStyle/>
          <a:p>
            <a:r>
              <a:rPr lang="ko-KR" altLang="en-US" sz="2400" b="1" dirty="0"/>
              <a:t>노동 가치설</a:t>
            </a:r>
            <a:r>
              <a:rPr lang="en-US" altLang="ko-KR" sz="2400" dirty="0"/>
              <a:t>: </a:t>
            </a:r>
          </a:p>
          <a:p>
            <a:pPr marL="263525" indent="0">
              <a:buNone/>
            </a:pPr>
            <a:r>
              <a:rPr lang="ko-KR" altLang="en-US" sz="2400" dirty="0"/>
              <a:t>상품의 가치는 그 상품을 생산한 노동이 만들어내고</a:t>
            </a:r>
            <a:r>
              <a:rPr lang="en-US" altLang="ko-KR" sz="2400" dirty="0"/>
              <a:t>, </a:t>
            </a:r>
            <a:r>
              <a:rPr lang="ko-KR" altLang="en-US" sz="2400" dirty="0"/>
              <a:t>가치의 크기는 상품을 생산하는 데 필요한 노동시간이 결정한다는 학설</a:t>
            </a:r>
            <a:endParaRPr lang="en-US" altLang="ko-KR" sz="2400" dirty="0"/>
          </a:p>
          <a:p>
            <a:r>
              <a:rPr lang="ko-KR" altLang="en-US" sz="2400" b="1" dirty="0"/>
              <a:t>수요 가치설</a:t>
            </a:r>
            <a:r>
              <a:rPr lang="en-US" altLang="ko-KR" sz="2400" dirty="0"/>
              <a:t>: </a:t>
            </a:r>
            <a:r>
              <a:rPr lang="ko-KR" altLang="en-US" sz="2400" dirty="0"/>
              <a:t>수요가 높은 상품이 가치가 있다</a:t>
            </a:r>
            <a:r>
              <a:rPr lang="en-US" altLang="ko-KR" sz="2400" dirty="0"/>
              <a:t>. </a:t>
            </a:r>
          </a:p>
          <a:p>
            <a:r>
              <a:rPr lang="ko-KR" altLang="en-US" sz="2400" b="1" dirty="0"/>
              <a:t>효용 가치설</a:t>
            </a:r>
            <a:r>
              <a:rPr lang="en-US" altLang="ko-KR" sz="2400" dirty="0"/>
              <a:t>: </a:t>
            </a:r>
            <a:r>
              <a:rPr lang="ko-KR" altLang="en-US" sz="2400" dirty="0"/>
              <a:t>효용이 높은 상품이 가치가 있다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r>
              <a:rPr lang="ko-KR" altLang="en-US" sz="2400" dirty="0"/>
              <a:t>   물과 다이아몬드의 가치 </a:t>
            </a:r>
            <a:r>
              <a:rPr lang="en-US" altLang="ko-KR" sz="2400" dirty="0"/>
              <a:t>(</a:t>
            </a:r>
            <a:r>
              <a:rPr lang="ko-KR" altLang="en-US" sz="2400" dirty="0"/>
              <a:t>잣대에 따라 다르다</a:t>
            </a:r>
            <a:r>
              <a:rPr lang="en-US" altLang="ko-KR" sz="2400" dirty="0"/>
              <a:t>)</a:t>
            </a: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기호가치설</a:t>
            </a:r>
            <a:r>
              <a:rPr lang="en-US" altLang="ko-KR" sz="2400" dirty="0"/>
              <a:t>: </a:t>
            </a:r>
            <a:r>
              <a:rPr lang="ko-KR" altLang="en-US" sz="2400" dirty="0"/>
              <a:t>나를 대신하는 이미지를 소비함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984370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4A629-4796-49E5-90E4-6DFE3B1DC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시뮬라시옹</a:t>
            </a:r>
            <a:r>
              <a:rPr lang="en-US" altLang="ko-KR" dirty="0"/>
              <a:t>, </a:t>
            </a:r>
            <a:r>
              <a:rPr lang="ko-KR" altLang="en-US" dirty="0" err="1"/>
              <a:t>시뮬라크르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플라톤의 동굴의 비유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4BFF54-645E-46D2-8C2F-5F43597DD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447" y="2459094"/>
            <a:ext cx="6734426" cy="40779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386511-0866-4FC7-8380-C4E4C54DB08C}"/>
              </a:ext>
            </a:extLst>
          </p:cNvPr>
          <p:cNvSpPr txBox="1"/>
          <p:nvPr/>
        </p:nvSpPr>
        <p:spPr>
          <a:xfrm>
            <a:off x="7702658" y="3959817"/>
            <a:ext cx="666427" cy="377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실재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CF82D0-D7B0-4AD5-98F1-82A88ACDA500}"/>
              </a:ext>
            </a:extLst>
          </p:cNvPr>
          <p:cNvSpPr txBox="1"/>
          <p:nvPr/>
        </p:nvSpPr>
        <p:spPr>
          <a:xfrm>
            <a:off x="5111858" y="3959817"/>
            <a:ext cx="1986366" cy="377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시뮬라시옹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6C0F80-2494-43A5-AE78-4AD04010B753}"/>
              </a:ext>
            </a:extLst>
          </p:cNvPr>
          <p:cNvSpPr txBox="1"/>
          <p:nvPr/>
        </p:nvSpPr>
        <p:spPr>
          <a:xfrm>
            <a:off x="2745784" y="3418668"/>
            <a:ext cx="1369016" cy="377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시뮬라크르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902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4DE9CD3-CDB6-4D5C-828D-634BCEFEC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기호의 여러 층위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486FF28-ED1C-4398-9ED2-1BBD5ECB4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1195" y="2575549"/>
            <a:ext cx="8229600" cy="390468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9DF82FC-2A27-4ABA-A0A4-AA1A9DA1A4B9}"/>
              </a:ext>
            </a:extLst>
          </p:cNvPr>
          <p:cNvSpPr/>
          <p:nvPr/>
        </p:nvSpPr>
        <p:spPr>
          <a:xfrm>
            <a:off x="2766951" y="3895106"/>
            <a:ext cx="6305797" cy="2671949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800A3A7-A613-4A8E-8658-CD30AD66791D}"/>
              </a:ext>
            </a:extLst>
          </p:cNvPr>
          <p:cNvCxnSpPr/>
          <p:nvPr/>
        </p:nvCxnSpPr>
        <p:spPr>
          <a:xfrm>
            <a:off x="2588217" y="2355742"/>
            <a:ext cx="3905573" cy="1348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E24ED1-3851-4C4F-9C80-8DB2894B5DBB}"/>
              </a:ext>
            </a:extLst>
          </p:cNvPr>
          <p:cNvCxnSpPr/>
          <p:nvPr/>
        </p:nvCxnSpPr>
        <p:spPr>
          <a:xfrm flipV="1">
            <a:off x="2588217" y="2355742"/>
            <a:ext cx="4045058" cy="1452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746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4DE9CD3-CDB6-4D5C-828D-634BCEFEC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기호의 여러 층위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6C42EB-79F0-449C-970D-35268A155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79" y="2433018"/>
            <a:ext cx="11515241" cy="409176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바르트</a:t>
            </a:r>
            <a:r>
              <a:rPr lang="ko-KR" altLang="en-US" dirty="0"/>
              <a:t> 식으로 말하면</a:t>
            </a:r>
            <a:r>
              <a:rPr lang="en-US" altLang="ko-KR" dirty="0"/>
              <a:t>, </a:t>
            </a:r>
          </a:p>
          <a:p>
            <a:pPr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차 질서가 사라지고</a:t>
            </a:r>
            <a:r>
              <a:rPr lang="en-US" altLang="ko-KR" dirty="0"/>
              <a:t>, 2</a:t>
            </a:r>
            <a:r>
              <a:rPr lang="ko-KR" altLang="en-US" dirty="0"/>
              <a:t>차 질서만 남은 상태를 말한다</a:t>
            </a:r>
            <a:r>
              <a:rPr lang="en-US" altLang="ko-KR" dirty="0"/>
              <a:t>. </a:t>
            </a:r>
          </a:p>
          <a:p>
            <a:pPr>
              <a:buFontTx/>
              <a:buChar char="-"/>
            </a:pPr>
            <a:r>
              <a:rPr lang="ko-KR" altLang="en-US" dirty="0"/>
              <a:t>이 </a:t>
            </a:r>
            <a:r>
              <a:rPr lang="ko-KR" altLang="en-US" dirty="0" err="1"/>
              <a:t>하이퍼리얼리티는</a:t>
            </a:r>
            <a:r>
              <a:rPr lang="ko-KR" altLang="en-US" dirty="0"/>
              <a:t> 급속한 산업화와 산업혁명 속에서 자신의 정체성을 쉽게 바꾸고 잃어 버리는 모습이 반영된다</a:t>
            </a:r>
            <a:r>
              <a:rPr lang="en-US" altLang="ko-KR" dirty="0"/>
              <a:t>. </a:t>
            </a:r>
          </a:p>
          <a:p>
            <a:pPr>
              <a:buFontTx/>
              <a:buChar char="-"/>
            </a:pPr>
            <a:r>
              <a:rPr lang="ko-KR" altLang="en-US" dirty="0"/>
              <a:t>이러한 현상에 대한 가치평가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: </a:t>
            </a:r>
            <a:r>
              <a:rPr lang="ko-KR" altLang="en-US" dirty="0"/>
              <a:t>문화현상의 객관화 과정을 거친다</a:t>
            </a:r>
            <a:r>
              <a:rPr lang="en-US" altLang="ko-KR" dirty="0"/>
              <a:t>. </a:t>
            </a:r>
            <a:r>
              <a:rPr lang="ko-KR" altLang="en-US" dirty="0"/>
              <a:t>객관화 과정이란</a:t>
            </a:r>
            <a:r>
              <a:rPr lang="en-US" altLang="ko-KR" dirty="0"/>
              <a:t>, </a:t>
            </a:r>
            <a:r>
              <a:rPr lang="ko-KR" altLang="en-US" dirty="0"/>
              <a:t>현상에서 자신을 분리시켜 대상으로 바라보게 되는 것을 말한다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: </a:t>
            </a:r>
            <a:r>
              <a:rPr lang="ko-KR" altLang="en-US" dirty="0"/>
              <a:t>자신도 문화현상에 일부분이지만</a:t>
            </a:r>
            <a:r>
              <a:rPr lang="en-US" altLang="ko-KR" dirty="0"/>
              <a:t>, </a:t>
            </a:r>
            <a:r>
              <a:rPr lang="ko-KR" altLang="en-US" dirty="0"/>
              <a:t>문화현상에 포함되어 있다는 사실을 의도적 혹은 비의도적으로 망각하면서</a:t>
            </a:r>
            <a:r>
              <a:rPr lang="en-US" altLang="ko-KR" dirty="0"/>
              <a:t>, </a:t>
            </a:r>
            <a:r>
              <a:rPr lang="ko-KR" altLang="en-US" dirty="0"/>
              <a:t>계속된 객관화 작업을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0518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8B7BE-1B19-421B-8169-8617BED2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기호의 여러 층위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E8977F-BDDF-42DB-AAD3-974FBC109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000" y="2401619"/>
            <a:ext cx="11473999" cy="4094183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젠트리피케이션</a:t>
            </a:r>
            <a:r>
              <a:rPr lang="en-US" altLang="ko-KR" dirty="0"/>
              <a:t>(gentrification)</a:t>
            </a:r>
          </a:p>
          <a:p>
            <a:pPr marL="0" indent="0">
              <a:buNone/>
            </a:pPr>
            <a:r>
              <a:rPr lang="en-US" altLang="ko-KR" dirty="0"/>
              <a:t>: </a:t>
            </a:r>
            <a:r>
              <a:rPr lang="ko-KR" altLang="en-US" dirty="0"/>
              <a:t>도심 인근의 낙후지역이 활성화되면서 외부인과 돈이 유입되고</a:t>
            </a:r>
            <a:r>
              <a:rPr lang="en-US" altLang="ko-KR" dirty="0"/>
              <a:t>, </a:t>
            </a:r>
            <a:r>
              <a:rPr lang="ko-KR" altLang="en-US" dirty="0"/>
              <a:t>임대료 상승 등으로 원주민이 밀려나는 현상이다</a:t>
            </a:r>
            <a:r>
              <a:rPr lang="en-US" altLang="ko-KR" dirty="0"/>
              <a:t>. 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지역의 초기 정체성</a:t>
            </a:r>
            <a:r>
              <a:rPr lang="en-US" altLang="ko-KR" dirty="0"/>
              <a:t>: </a:t>
            </a:r>
            <a:r>
              <a:rPr lang="ko-KR" altLang="en-US" dirty="0" err="1"/>
              <a:t>젠트리피케이션을</a:t>
            </a:r>
            <a:r>
              <a:rPr lang="ko-KR" altLang="en-US" dirty="0"/>
              <a:t> 유발하는 초기의 주체는 저소득 예술가들이나 보헤미안일 수 있는데</a:t>
            </a:r>
            <a:r>
              <a:rPr lang="en-US" altLang="ko-KR" dirty="0"/>
              <a:t>, </a:t>
            </a:r>
            <a:r>
              <a:rPr lang="ko-KR" altLang="en-US" dirty="0"/>
              <a:t>이들은 어떤 지역의 매력을 </a:t>
            </a:r>
            <a:r>
              <a:rPr lang="ko-KR" altLang="en-US" dirty="0" err="1"/>
              <a:t>높일수</a:t>
            </a:r>
            <a:r>
              <a:rPr lang="ko-KR" altLang="en-US" dirty="0"/>
              <a:t> 있는 사람들이다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도시재생</a:t>
            </a:r>
            <a:r>
              <a:rPr lang="en-US" altLang="ko-KR" dirty="0"/>
              <a:t>? </a:t>
            </a:r>
            <a:r>
              <a:rPr lang="ko-KR" altLang="en-US" dirty="0"/>
              <a:t>근대화에 대한 강압</a:t>
            </a:r>
            <a:r>
              <a:rPr lang="en-US" altLang="ko-KR" dirty="0"/>
              <a:t>? </a:t>
            </a:r>
          </a:p>
          <a:p>
            <a:pPr>
              <a:buFontTx/>
              <a:buChar char="-"/>
            </a:pPr>
            <a:r>
              <a:rPr lang="ko-KR" altLang="en-US" dirty="0"/>
              <a:t>대기업에 의한 </a:t>
            </a:r>
            <a:r>
              <a:rPr lang="ko-KR" altLang="en-US" dirty="0">
                <a:hlinkClick r:id="rId2" tooltip="투기"/>
              </a:rPr>
              <a:t>투기</a:t>
            </a:r>
            <a:r>
              <a:rPr lang="ko-KR" altLang="en-US" dirty="0"/>
              <a:t>적 도시 </a:t>
            </a:r>
            <a:r>
              <a:rPr lang="ko-KR" altLang="en-US" dirty="0" err="1"/>
              <a:t>재생등</a:t>
            </a:r>
            <a:r>
              <a:rPr lang="ko-KR" altLang="en-US" dirty="0"/>
              <a:t> </a:t>
            </a:r>
            <a:r>
              <a:rPr lang="en-US" altLang="ko-KR" dirty="0"/>
              <a:t>'</a:t>
            </a:r>
            <a:r>
              <a:rPr lang="ko-KR" altLang="en-US" dirty="0" err="1"/>
              <a:t>젠트리피케이션에</a:t>
            </a:r>
            <a:r>
              <a:rPr lang="ko-KR" altLang="en-US" dirty="0"/>
              <a:t> 따른 전치’ 현상은 도시 재생의 일상적 풍경이지</a:t>
            </a:r>
            <a:r>
              <a:rPr lang="en-US" altLang="ko-KR" dirty="0"/>
              <a:t>, </a:t>
            </a:r>
            <a:r>
              <a:rPr lang="ko-KR" altLang="en-US" dirty="0"/>
              <a:t>결코 </a:t>
            </a:r>
            <a:r>
              <a:rPr lang="ko-KR" altLang="en-US" dirty="0" err="1"/>
              <a:t>젠트리피케이션의</a:t>
            </a:r>
            <a:r>
              <a:rPr lang="ko-KR" altLang="en-US" dirty="0"/>
              <a:t> 특수성이라고 단언할 수 없다</a:t>
            </a:r>
            <a:r>
              <a:rPr lang="en-US" altLang="ko-KR" dirty="0"/>
              <a:t>.</a:t>
            </a:r>
            <a:r>
              <a:rPr lang="en-US" altLang="ko-KR" baseline="30000" dirty="0">
                <a:hlinkClick r:id="rId3"/>
              </a:rPr>
              <a:t>[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3625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8B7BE-1B19-421B-8169-8617BED2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기호의 여러 층위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E8977F-BDDF-42DB-AAD3-974FBC109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000" y="2401619"/>
            <a:ext cx="11473999" cy="4094183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젠트리피케이션</a:t>
            </a:r>
            <a:r>
              <a:rPr lang="en-US" altLang="ko-KR" dirty="0"/>
              <a:t>(gentrification)</a:t>
            </a:r>
          </a:p>
          <a:p>
            <a:r>
              <a:rPr lang="ko-KR" altLang="en-US" dirty="0">
                <a:hlinkClick r:id="rId2"/>
              </a:rPr>
              <a:t>압구정 </a:t>
            </a:r>
            <a:r>
              <a:rPr lang="ko-KR" altLang="en-US" dirty="0" err="1">
                <a:hlinkClick r:id="rId2"/>
              </a:rPr>
              <a:t>로데오거리</a:t>
            </a:r>
            <a:endParaRPr lang="en-US" altLang="ko-KR" dirty="0"/>
          </a:p>
          <a:p>
            <a:r>
              <a:rPr lang="ko-KR" altLang="en-US" dirty="0" err="1">
                <a:hlinkClick r:id="rId3"/>
              </a:rPr>
              <a:t>다큐시선</a:t>
            </a:r>
            <a:r>
              <a:rPr lang="en-US" altLang="ko-KR" dirty="0">
                <a:hlinkClick r:id="rId3"/>
              </a:rPr>
              <a:t>-</a:t>
            </a:r>
            <a:r>
              <a:rPr lang="ko-KR" altLang="en-US" dirty="0">
                <a:hlinkClick r:id="rId3"/>
              </a:rPr>
              <a:t>뜨는 동네의 그림자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8472408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이온(회의실)">
  <a:themeElements>
    <a:clrScheme name="이온(회의실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852</TotalTime>
  <Words>503</Words>
  <Application>Microsoft Office PowerPoint</Application>
  <PresentationFormat>와이드스크린</PresentationFormat>
  <Paragraphs>72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Cambria</vt:lpstr>
      <vt:lpstr>Wingdings 2</vt:lpstr>
      <vt:lpstr>Wingdings 3</vt:lpstr>
      <vt:lpstr>HDOfficeLightV0</vt:lpstr>
      <vt:lpstr>이온(회의실)</vt:lpstr>
      <vt:lpstr>이미지 인문학</vt:lpstr>
      <vt:lpstr>포스트 모더니즘의 출현</vt:lpstr>
      <vt:lpstr>포스트 모더니즘의 출현</vt:lpstr>
      <vt:lpstr>소비와 가치</vt:lpstr>
      <vt:lpstr>시뮬라시옹, 시뮬라크르 - 플라톤의 동굴의 비유</vt:lpstr>
      <vt:lpstr>기호의 여러 층위</vt:lpstr>
      <vt:lpstr>기호의 여러 층위</vt:lpstr>
      <vt:lpstr>기호의 여러 층위</vt:lpstr>
      <vt:lpstr>기호의 여러 층위</vt:lpstr>
      <vt:lpstr>시뮬라시옹, 시뮬라크르 - 플라톤의 동굴의 비유</vt:lpstr>
      <vt:lpstr>시뮬라시옹, 시뮬라크르</vt:lpstr>
      <vt:lpstr>시뮬라시옹, 시뮬라크르</vt:lpstr>
      <vt:lpstr>시뮬라시옹, 시뮬라크르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이미지 인문학</dc:title>
  <dc:creator>김휘택</dc:creator>
  <cp:lastModifiedBy>김 휘택</cp:lastModifiedBy>
  <cp:revision>22</cp:revision>
  <dcterms:created xsi:type="dcterms:W3CDTF">2017-09-25T04:53:54Z</dcterms:created>
  <dcterms:modified xsi:type="dcterms:W3CDTF">2020-09-28T03:04:17Z</dcterms:modified>
</cp:coreProperties>
</file>