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15643-F989-46D6-9BAB-A6B8C8AB2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91C160-F838-41F7-BEB7-21F7E58AF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2E361-6F8B-4300-A0EC-84983A85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37-49A4-4B8C-89AE-705F410415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2FAAC-7864-4B52-8A05-D9A157DF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A1855-88A7-4CA8-8A94-C64B7053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5F82-42C5-4E55-BB46-3F1F2FAE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0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32D05-F2D4-480B-98EB-EC67F235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DAD2AC-FD3D-44AE-8153-F9E94E4FE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1291C-D0DA-40EE-B9C0-59752B5E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37-49A4-4B8C-89AE-705F410415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6431A-935F-4191-9C93-DB434DEB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44443-CCCA-4378-B1E5-C1439F7C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5F82-42C5-4E55-BB46-3F1F2FAE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9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BC0485-2969-4E30-9143-736E1258B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2ECB38-7B83-439B-873B-345965094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BC321-FA08-4F2C-99EE-837F8C22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37-49A4-4B8C-89AE-705F410415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8245B-4595-4B51-8EF0-83AACF4C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A02E1-1CEE-4954-8FE2-31B6990C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5F82-42C5-4E55-BB46-3F1F2FAE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92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09E55-4EE2-4C15-AF13-2A57353A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AD6E4-DCE7-4272-B4C0-BC087264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38878-31D4-4CD1-B056-7540C386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37-49A4-4B8C-89AE-705F410415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C8DDB-E92D-4536-A568-82DD3221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8554D-85B5-4174-B3A2-DF40A9B7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5F82-42C5-4E55-BB46-3F1F2FAE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9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0C439-C6BD-49AD-B5C9-46F4A55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BB2D0C-CBE8-4F62-AE96-786AA266C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73C85-8CDD-465D-8B9C-B202C1C1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37-49A4-4B8C-89AE-705F410415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F7BBC-0D76-467C-B368-9958CC54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BEDE7-7E0D-4239-B09D-4F1EFDD8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5F82-42C5-4E55-BB46-3F1F2FAE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21CDC-0780-41BE-9615-C68B6C37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635A1-DA14-4F17-B86C-AE6ABAA1C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BBF9D-CB9B-484B-9E12-84D1594D6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AD3B24-0C18-4B04-BDA9-65A4EAE0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37-49A4-4B8C-89AE-705F410415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108E1-0449-44F6-9DD8-B26A14F6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D5D814-41E1-46BF-B593-4B386AFF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5F82-42C5-4E55-BB46-3F1F2FAE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7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5F0B2-875B-4D1C-95A0-8541D942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7F599-103A-4F73-890D-D19341988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1FC68A-B837-4AF7-8CAD-056401428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07C990-0C8E-49B3-A78C-C4A0161F3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0CF241-6B6F-4D3B-A226-E54DDAE10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EC76C8-79BC-48DE-91C7-425FE0B6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37-49A4-4B8C-89AE-705F410415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1C361E-5B75-4908-93C8-FD37DDB3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54DC72-3A75-4838-9733-CC046C97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5F82-42C5-4E55-BB46-3F1F2FAE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0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28F87-5C5B-4072-B4C6-A5403F46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BEF6BB-CE4C-4CFC-A459-33BC084E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37-49A4-4B8C-89AE-705F410415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8F1261-5529-4D10-8C42-BCCD85EC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851FA2-FECD-4F13-A9DD-823F56C3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5F82-42C5-4E55-BB46-3F1F2FAE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05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19461B-EE47-49DE-9C4E-3395C5B6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37-49A4-4B8C-89AE-705F410415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5AC7AF-9614-4AF2-B350-9E548C94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FDC7A3-5325-4BA4-8236-F92DA4ED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5F82-42C5-4E55-BB46-3F1F2FAE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9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057FC-057C-444E-A41D-18B01ADB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F32EB-DF06-4705-85EB-E8AE3E161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9C2EA4-6610-44D8-8D26-169097122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9AB6CA-4DBB-4C00-8559-AF20049A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37-49A4-4B8C-89AE-705F410415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A3C470-D14B-432D-9D69-858C04F9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897F19-8AF9-4486-98F6-9A707836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5F82-42C5-4E55-BB46-3F1F2FAE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2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5471F-D67D-4CC5-94BD-329E1AB4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1267FC-2152-4084-B5A7-ACA39A915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9BC1B7-769D-4133-BDF4-60B524E56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53EE82-4F1D-4D46-8581-2AAECB16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37-49A4-4B8C-89AE-705F410415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4AF93C-C42B-4123-898D-B6B9F897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65CB9-47F4-4F5F-B9FC-A2CDFF35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5F82-42C5-4E55-BB46-3F1F2FAE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6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20F551-B64B-4466-8F2A-C5DB74A5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4CC31-C329-4C23-8486-56457C956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7DEF7-00FB-44FD-A0AD-4DB49F12D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E037-49A4-4B8C-89AE-705F41041574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D227D-4D18-453C-A655-450150A9E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8D322-0AA3-433A-9F8F-369D8874D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A5F82-42C5-4E55-BB46-3F1F2FAE2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1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QumCvYqFL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F23D0-FD30-420B-B86F-62D86E4F2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초현실주의와 이미지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825AD5-3060-4FAD-8B9B-7F232553E3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45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2FE05-7374-476B-AA50-3F4EC902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초현실주의의 미학 특성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C0AC-6A20-4BA3-A12A-B9053607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병적 불안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‘</a:t>
            </a:r>
            <a:r>
              <a:rPr lang="ko-KR" altLang="en-US" dirty="0"/>
              <a:t>초현실주의 선언</a:t>
            </a:r>
            <a:r>
              <a:rPr lang="en-US" altLang="ko-KR" dirty="0"/>
              <a:t>’ </a:t>
            </a:r>
            <a:r>
              <a:rPr lang="ko-KR" altLang="en-US" dirty="0" err="1"/>
              <a:t>앙드레</a:t>
            </a:r>
            <a:r>
              <a:rPr lang="ko-KR" altLang="en-US" dirty="0"/>
              <a:t> </a:t>
            </a:r>
            <a:r>
              <a:rPr lang="ko-KR" altLang="en-US" dirty="0" err="1"/>
              <a:t>브르통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병원에서 치료받고 있던 군인들이 심각한 트라우마</a:t>
            </a:r>
            <a:r>
              <a:rPr lang="en-US" altLang="ko-KR" dirty="0"/>
              <a:t>(</a:t>
            </a:r>
            <a:r>
              <a:rPr lang="ko-KR" altLang="en-US" dirty="0" err="1"/>
              <a:t>외상성</a:t>
            </a:r>
            <a:r>
              <a:rPr lang="ko-KR" altLang="en-US" dirty="0"/>
              <a:t> 스트레스 장애</a:t>
            </a:r>
            <a:r>
              <a:rPr lang="en-US" altLang="ko-KR" dirty="0"/>
              <a:t>)</a:t>
            </a:r>
            <a:r>
              <a:rPr lang="ko-KR" altLang="en-US" dirty="0"/>
              <a:t>에 시달리는 것을 보았다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프로이트에 의하면 퇴역한 군인들이 전쟁 꿈에 시달리는 이유는 뒤늦게 나마 전쟁의 충격에서 자신을 지켜 줄 </a:t>
            </a:r>
            <a:r>
              <a:rPr lang="en-US" altLang="ko-KR" dirty="0"/>
              <a:t>‘</a:t>
            </a:r>
            <a:r>
              <a:rPr lang="ko-KR" altLang="en-US" dirty="0"/>
              <a:t>보호용 불안</a:t>
            </a:r>
            <a:r>
              <a:rPr lang="en-US" altLang="ko-KR" dirty="0"/>
              <a:t>’</a:t>
            </a:r>
            <a:r>
              <a:rPr lang="ko-KR" altLang="en-US" dirty="0"/>
              <a:t>을 만들어 내고자 노력하기 때문이라는 것이다</a:t>
            </a:r>
            <a:r>
              <a:rPr lang="en-US" altLang="ko-KR" dirty="0"/>
              <a:t>. </a:t>
            </a:r>
            <a:r>
              <a:rPr lang="ko-KR" altLang="en-US" dirty="0"/>
              <a:t>이렇듯</a:t>
            </a:r>
            <a:r>
              <a:rPr lang="en-US" altLang="ko-KR" dirty="0"/>
              <a:t>, </a:t>
            </a:r>
            <a:r>
              <a:rPr lang="ko-KR" altLang="en-US" dirty="0"/>
              <a:t>초현실주의는 트라우마</a:t>
            </a:r>
            <a:r>
              <a:rPr lang="en-US" altLang="ko-KR" dirty="0"/>
              <a:t>, </a:t>
            </a:r>
            <a:r>
              <a:rPr lang="ko-KR" altLang="en-US" dirty="0" err="1"/>
              <a:t>히스테리아</a:t>
            </a:r>
            <a:r>
              <a:rPr lang="en-US" altLang="ko-KR" dirty="0"/>
              <a:t>, </a:t>
            </a:r>
            <a:r>
              <a:rPr lang="ko-KR" altLang="en-US" dirty="0"/>
              <a:t>성 도착과 같은 병적 불안의 시대를 배경으로 하고 있다</a:t>
            </a:r>
            <a:r>
              <a:rPr lang="en-US" altLang="ko-KR" dirty="0"/>
              <a:t>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이러한 면에서 초현실주의 예술은 트라우마에 해당되는 사건들을 반복해 가면서 극복해 보려는 시도였다고 할 수 있다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68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2FE05-7374-476B-AA50-3F4EC902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초현실주의의 미학 특성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C0AC-6A20-4BA3-A12A-B9053607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병적 불안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히스테리</a:t>
            </a:r>
            <a:r>
              <a:rPr lang="en-US" altLang="ko-KR" dirty="0"/>
              <a:t>: </a:t>
            </a:r>
            <a:r>
              <a:rPr lang="ko-KR" altLang="en-US" dirty="0"/>
              <a:t>프로이트는 여성들의 일관성 없고 이해하기 힘든 질병인 </a:t>
            </a:r>
            <a:r>
              <a:rPr lang="ko-KR" altLang="en-US" dirty="0" err="1"/>
              <a:t>히스테리아는</a:t>
            </a:r>
            <a:r>
              <a:rPr lang="ko-KR" altLang="en-US" dirty="0"/>
              <a:t> 반복적 성폭력</a:t>
            </a:r>
            <a:r>
              <a:rPr lang="en-US" altLang="ko-KR" dirty="0"/>
              <a:t>, </a:t>
            </a:r>
            <a:r>
              <a:rPr lang="ko-KR" altLang="en-US" dirty="0"/>
              <a:t>학대</a:t>
            </a:r>
            <a:r>
              <a:rPr lang="en-US" altLang="ko-KR" dirty="0"/>
              <a:t>, </a:t>
            </a:r>
            <a:r>
              <a:rPr lang="ko-KR" altLang="en-US" dirty="0"/>
              <a:t>근친상간 등 아동기에 경험한 트라우마 사건들과 연관된다는 점을 발견하였다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브르통은</a:t>
            </a:r>
            <a:r>
              <a:rPr lang="ko-KR" altLang="en-US" dirty="0"/>
              <a:t> </a:t>
            </a:r>
            <a:r>
              <a:rPr lang="ko-KR" altLang="en-US" dirty="0" err="1"/>
              <a:t>히스테리아를</a:t>
            </a:r>
            <a:r>
              <a:rPr lang="ko-KR" altLang="en-US" dirty="0"/>
              <a:t> 최고의 표현 수단으로 여기고 발작적 아름다움의 이상을 선포하였다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033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2FE05-7374-476B-AA50-3F4EC902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초현실주의의 미학 특성</a:t>
            </a:r>
          </a:p>
        </p:txBody>
      </p:sp>
      <p:pic>
        <p:nvPicPr>
          <p:cNvPr id="2052" name="Picture 4" descr="http://m1.daumcdn.net/cfile233/image/181AB9564E1C27E7010D3A">
            <a:extLst>
              <a:ext uri="{FF2B5EF4-FFF2-40B4-BE49-F238E27FC236}">
                <a16:creationId xmlns:a16="http://schemas.microsoft.com/office/drawing/2014/main" id="{A300ED2A-9DF2-412C-B11F-C11CB0B51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518798"/>
            <a:ext cx="2912053" cy="513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m1.daumcdn.net/cfile239/image/1279B9564E1C27E833F2FB">
            <a:extLst>
              <a:ext uri="{FF2B5EF4-FFF2-40B4-BE49-F238E27FC236}">
                <a16:creationId xmlns:a16="http://schemas.microsoft.com/office/drawing/2014/main" id="{521A832D-CA5D-4802-B5D3-CDABF0DB2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92" y="1551868"/>
            <a:ext cx="33147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m1.daumcdn.net/cfile230/image/150831564E1C27E81CB35D">
            <a:extLst>
              <a:ext uri="{FF2B5EF4-FFF2-40B4-BE49-F238E27FC236}">
                <a16:creationId xmlns:a16="http://schemas.microsoft.com/office/drawing/2014/main" id="{87A2E74C-A476-472D-A1C0-50E8A88DB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879" y="1524159"/>
            <a:ext cx="29908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7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2FE05-7374-476B-AA50-3F4EC902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67" y="290438"/>
            <a:ext cx="10515600" cy="1325563"/>
          </a:xfrm>
        </p:spPr>
        <p:txBody>
          <a:bodyPr/>
          <a:lstStyle/>
          <a:p>
            <a:r>
              <a:rPr lang="ko-KR" altLang="en-US" dirty="0"/>
              <a:t>초현실주의의 미학 특성</a:t>
            </a:r>
          </a:p>
        </p:txBody>
      </p:sp>
      <p:pic>
        <p:nvPicPr>
          <p:cNvPr id="2050" name="Picture 2" descr="http://m1.daumcdn.net/cfile221/R400x0/16288B544E1C28231E7E2A">
            <a:extLst>
              <a:ext uri="{FF2B5EF4-FFF2-40B4-BE49-F238E27FC236}">
                <a16:creationId xmlns:a16="http://schemas.microsoft.com/office/drawing/2014/main" id="{9444DAD8-7FFE-4667-93E6-A25FA9684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2" y="1519019"/>
            <a:ext cx="5328810" cy="382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m1.daumcdn.net/cfile221/image/1524E1524E1C290104C1D3">
            <a:extLst>
              <a:ext uri="{FF2B5EF4-FFF2-40B4-BE49-F238E27FC236}">
                <a16:creationId xmlns:a16="http://schemas.microsoft.com/office/drawing/2014/main" id="{328861FA-C7D7-4DAF-AEC9-0C226DA7A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85" y="1519019"/>
            <a:ext cx="271462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m1.daumcdn.net/cfile234/R400x0/192DA9574E1C29CF2E0B9A">
            <a:extLst>
              <a:ext uri="{FF2B5EF4-FFF2-40B4-BE49-F238E27FC236}">
                <a16:creationId xmlns:a16="http://schemas.microsoft.com/office/drawing/2014/main" id="{AB3D2A38-372F-4975-8880-F888D08BE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73" y="1916254"/>
            <a:ext cx="3810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390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2FE05-7374-476B-AA50-3F4EC902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초현실주의의 미학 특성</a:t>
            </a:r>
          </a:p>
        </p:txBody>
      </p:sp>
      <p:pic>
        <p:nvPicPr>
          <p:cNvPr id="4098" name="Picture 2" descr="http://m1.daumcdn.net/cfile214/R400x0/172B7A594E1C29F40B83DA">
            <a:extLst>
              <a:ext uri="{FF2B5EF4-FFF2-40B4-BE49-F238E27FC236}">
                <a16:creationId xmlns:a16="http://schemas.microsoft.com/office/drawing/2014/main" id="{EE5CD38D-4384-4A81-BE5C-5722A21CD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93" y="1875745"/>
            <a:ext cx="5639863" cy="418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1.daumcdn.net/cfile217/R400x0/1642B3584E1C2A2F0C32EE">
            <a:extLst>
              <a:ext uri="{FF2B5EF4-FFF2-40B4-BE49-F238E27FC236}">
                <a16:creationId xmlns:a16="http://schemas.microsoft.com/office/drawing/2014/main" id="{0614F638-F7A7-4DC0-B256-9BCFF192B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618" y="1690688"/>
            <a:ext cx="5751056" cy="4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339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A539A-9524-46D6-972C-5957D9CA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초현실주의의 미학특성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66261-071C-46B2-AB04-AF80AF37E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초현실주의는 이성의 지배를 받지 않는 환상의 세계를 중요시하며 비현실적이고 상상적인 공간을 나타냈다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표현은 이성과 합리의 반대 세계인 무의식에 관심을 갖고 상상력을 동원하여 사람의 마음 속에 있는 이미지를 불러일으키는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강한 욕구</a:t>
            </a:r>
            <a:r>
              <a:rPr lang="en-US" altLang="ko-KR" dirty="0"/>
              <a:t>, </a:t>
            </a:r>
            <a:r>
              <a:rPr lang="ko-KR" altLang="en-US" dirty="0"/>
              <a:t>콤플렉스 등 무의식의 심리로 현실을 왜곡하기도 하며 실제와 </a:t>
            </a:r>
            <a:r>
              <a:rPr lang="ko-KR" altLang="en-US" dirty="0" err="1"/>
              <a:t>비실제</a:t>
            </a:r>
            <a:r>
              <a:rPr lang="en-US" altLang="ko-KR" dirty="0"/>
              <a:t>, </a:t>
            </a:r>
            <a:r>
              <a:rPr lang="ko-KR" altLang="en-US" dirty="0"/>
              <a:t>합리와 비합리의 전혀 상반된 세계를 보다 높은 차원에서 통합하려는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76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A539A-9524-46D6-972C-5957D9CA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초현실주의의 미학특성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66261-071C-46B2-AB04-AF80AF37E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데페이즈망</a:t>
            </a:r>
            <a:r>
              <a:rPr lang="en-US" altLang="ko-KR" dirty="0"/>
              <a:t>(</a:t>
            </a:r>
            <a:r>
              <a:rPr lang="en-US" altLang="ko-KR" dirty="0" err="1"/>
              <a:t>Depaysement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어떤 대상을 일상적 환경에서 절연하여 이질적 환경으로 옮겨 는 것으로 그 대상이 갖고 있는 본래의 실용적 성격을 배제하고 물체끼리 기이한 만남을 유도하는 방법이다</a:t>
            </a:r>
            <a:r>
              <a:rPr lang="en-US" altLang="ko-KR" dirty="0"/>
              <a:t>. </a:t>
            </a:r>
          </a:p>
          <a:p>
            <a:pPr>
              <a:buFontTx/>
              <a:buChar char="-"/>
            </a:pPr>
            <a:r>
              <a:rPr lang="ko-KR" altLang="en-US" dirty="0"/>
              <a:t>전혀 어울리지 않는 상황에서 만난 대상은 낯익은</a:t>
            </a:r>
            <a:r>
              <a:rPr lang="en-US" altLang="ko-KR" dirty="0"/>
              <a:t>, </a:t>
            </a:r>
            <a:r>
              <a:rPr lang="ko-KR" altLang="en-US" dirty="0"/>
              <a:t>그러나 낯선 생경한 충격으로 보는 사람들에게 강렬한 인상을 남긴다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29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A539A-9524-46D6-972C-5957D9CA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초현실주의의 미학특성</a:t>
            </a:r>
          </a:p>
        </p:txBody>
      </p:sp>
      <p:pic>
        <p:nvPicPr>
          <p:cNvPr id="5122" name="Picture 2" descr="데페이즈망에 대한 이미지 검색결과">
            <a:extLst>
              <a:ext uri="{FF2B5EF4-FFF2-40B4-BE49-F238E27FC236}">
                <a16:creationId xmlns:a16="http://schemas.microsoft.com/office/drawing/2014/main" id="{41F166D1-866E-44A5-AC85-1D77F2757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677" y="262371"/>
            <a:ext cx="4762500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데페이즈망에 대한 이미지 검색결과">
            <a:extLst>
              <a:ext uri="{FF2B5EF4-FFF2-40B4-BE49-F238E27FC236}">
                <a16:creationId xmlns:a16="http://schemas.microsoft.com/office/drawing/2014/main" id="{9A5B9777-E9A8-44FD-83E9-81505CA5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34" y="2170834"/>
            <a:ext cx="52387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042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A539A-9524-46D6-972C-5957D9CA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초현실주의의 미학특성</a:t>
            </a:r>
          </a:p>
        </p:txBody>
      </p:sp>
      <p:pic>
        <p:nvPicPr>
          <p:cNvPr id="5" name="온라인 미디어 4">
            <a:hlinkClick r:id="" action="ppaction://media"/>
            <a:extLst>
              <a:ext uri="{FF2B5EF4-FFF2-40B4-BE49-F238E27FC236}">
                <a16:creationId xmlns:a16="http://schemas.microsoft.com/office/drawing/2014/main" id="{6DD6191F-BB38-4C2F-88B1-FEEFB212788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8200" y="1524000"/>
            <a:ext cx="9815945" cy="51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7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BDD7-A81D-4201-8EDE-BD384112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프로이드의</a:t>
            </a:r>
            <a:r>
              <a:rPr lang="ko-KR" altLang="en-US" dirty="0"/>
              <a:t> </a:t>
            </a:r>
            <a:r>
              <a:rPr lang="ko-KR" altLang="en-US" dirty="0" err="1"/>
              <a:t>언캐니</a:t>
            </a:r>
            <a:r>
              <a:rPr lang="en-US" altLang="ko-KR" dirty="0"/>
              <a:t>Uncanny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DC4E8-07C2-490C-9C99-C3DAF058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Uncanny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영어</a:t>
            </a:r>
            <a:r>
              <a:rPr lang="en-US" altLang="ko-KR" dirty="0"/>
              <a:t>: </a:t>
            </a:r>
            <a:r>
              <a:rPr lang="ko-KR" altLang="en-US" dirty="0"/>
              <a:t>낯선</a:t>
            </a:r>
            <a:r>
              <a:rPr lang="en-US" altLang="ko-KR" dirty="0"/>
              <a:t>, </a:t>
            </a:r>
            <a:r>
              <a:rPr lang="ko-KR" altLang="en-US" dirty="0"/>
              <a:t>두려운</a:t>
            </a:r>
            <a:r>
              <a:rPr lang="en-US" altLang="ko-KR" dirty="0"/>
              <a:t>, </a:t>
            </a:r>
            <a:r>
              <a:rPr lang="ko-KR" altLang="en-US" dirty="0"/>
              <a:t>놀라운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Unheimlich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독일어</a:t>
            </a:r>
            <a:r>
              <a:rPr lang="en-US" altLang="ko-KR" dirty="0"/>
              <a:t>(</a:t>
            </a:r>
            <a:r>
              <a:rPr lang="ko-KR" altLang="en-US" dirty="0" err="1"/>
              <a:t>운아임리히</a:t>
            </a:r>
            <a:r>
              <a:rPr lang="en-US" altLang="ko-KR" dirty="0"/>
              <a:t>)) ↔ Heimlich(</a:t>
            </a:r>
            <a:r>
              <a:rPr lang="ko-KR" altLang="en-US" dirty="0" err="1"/>
              <a:t>아임리히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아임리히</a:t>
            </a:r>
            <a:r>
              <a:rPr lang="en-US" altLang="ko-KR" dirty="0"/>
              <a:t>: </a:t>
            </a:r>
            <a:r>
              <a:rPr lang="ko-KR" altLang="en-US" dirty="0"/>
              <a:t>고향같은</a:t>
            </a:r>
            <a:r>
              <a:rPr lang="en-US" altLang="ko-KR" dirty="0"/>
              <a:t>, </a:t>
            </a:r>
            <a:r>
              <a:rPr lang="ko-KR" altLang="en-US" dirty="0"/>
              <a:t>친밀한 </a:t>
            </a:r>
            <a:r>
              <a:rPr lang="en-US" altLang="ko-KR" dirty="0"/>
              <a:t>- </a:t>
            </a:r>
            <a:r>
              <a:rPr lang="ko-KR" altLang="en-US" dirty="0"/>
              <a:t>본래 집이란 고향이요</a:t>
            </a:r>
            <a:r>
              <a:rPr lang="en-US" altLang="ko-KR" dirty="0"/>
              <a:t>, </a:t>
            </a:r>
            <a:r>
              <a:rPr lang="ko-KR" altLang="en-US" dirty="0" err="1"/>
              <a:t>친숙함이지만</a:t>
            </a:r>
            <a:r>
              <a:rPr lang="ko-KR" altLang="en-US" dirty="0"/>
              <a:t> 이방인에게는 비밀을 간직한 괴기하고 신비한 것으로도 보일 수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언캐니는</a:t>
            </a:r>
            <a:r>
              <a:rPr lang="ko-KR" altLang="en-US" dirty="0"/>
              <a:t> 결국 </a:t>
            </a:r>
            <a:r>
              <a:rPr lang="ko-KR" altLang="en-US" dirty="0" err="1"/>
              <a:t>캐니에</a:t>
            </a:r>
            <a:r>
              <a:rPr lang="ko-KR" altLang="en-US" dirty="0"/>
              <a:t> 종속된 것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 err="1"/>
              <a:t>언캐니는</a:t>
            </a:r>
            <a:r>
              <a:rPr lang="ko-KR" altLang="en-US" dirty="0"/>
              <a:t> </a:t>
            </a:r>
            <a:r>
              <a:rPr lang="ko-KR" altLang="en-US" dirty="0">
                <a:highlight>
                  <a:srgbClr val="FFFF00"/>
                </a:highlight>
              </a:rPr>
              <a:t>거세 불안과 자궁 환상과 </a:t>
            </a:r>
            <a:r>
              <a:rPr lang="ko-KR" altLang="en-US" dirty="0"/>
              <a:t>같이 억압에 의해 낯선 것이 되어 버렸으나 익숙했던 현상이 되살아 나면 불안하고도 이해하기 힘든 모호하는 현상이 나타나는데 바로 이 불안스러운 모호함의 결과라는 것이다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26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BDD7-A81D-4201-8EDE-BD384112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프로이드의</a:t>
            </a:r>
            <a:r>
              <a:rPr lang="ko-KR" altLang="en-US" dirty="0"/>
              <a:t> </a:t>
            </a:r>
            <a:r>
              <a:rPr lang="ko-KR" altLang="en-US" dirty="0" err="1"/>
              <a:t>언캐니</a:t>
            </a:r>
            <a:r>
              <a:rPr lang="en-US" altLang="ko-KR" dirty="0"/>
              <a:t>Uncanny</a:t>
            </a:r>
            <a:r>
              <a:rPr lang="ko-KR" altLang="en-US" dirty="0"/>
              <a:t>와 </a:t>
            </a:r>
            <a:br>
              <a:rPr lang="en-US" altLang="ko-KR" dirty="0"/>
            </a:br>
            <a:r>
              <a:rPr lang="ko-KR" altLang="en-US" dirty="0"/>
              <a:t>초현실주의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DC4E8-07C2-490C-9C99-C3DAF058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프로이트의 </a:t>
            </a:r>
            <a:r>
              <a:rPr lang="ko-KR" altLang="en-US" dirty="0" err="1"/>
              <a:t>언캐니</a:t>
            </a:r>
            <a:r>
              <a:rPr lang="ko-KR" altLang="en-US" dirty="0"/>
              <a:t> 개념은 초현실주의와 같은 시대에 태어났고 동일한 관심사를 가지고 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초현실주의</a:t>
            </a:r>
            <a:r>
              <a:rPr lang="en-US" altLang="ko-KR" dirty="0"/>
              <a:t>: </a:t>
            </a:r>
            <a:r>
              <a:rPr lang="ko-KR" altLang="en-US" dirty="0"/>
              <a:t>통합된 정체성</a:t>
            </a:r>
            <a:r>
              <a:rPr lang="en-US" altLang="ko-KR" dirty="0"/>
              <a:t>, </a:t>
            </a:r>
            <a:r>
              <a:rPr lang="ko-KR" altLang="en-US" dirty="0"/>
              <a:t>미적 규범</a:t>
            </a:r>
            <a:r>
              <a:rPr lang="en-US" altLang="ko-KR" dirty="0"/>
              <a:t>, </a:t>
            </a:r>
            <a:r>
              <a:rPr lang="ko-KR" altLang="en-US" dirty="0"/>
              <a:t>사회질서 등을 파괴시키면서 인간의 내면에 회귀하는 사건을 묘사한다</a:t>
            </a:r>
            <a:r>
              <a:rPr lang="en-US" altLang="ko-KR" dirty="0"/>
              <a:t>. </a:t>
            </a:r>
            <a:r>
              <a:rPr lang="ko-KR" altLang="en-US" dirty="0"/>
              <a:t>초현실주의의 주요 개념들인 </a:t>
            </a:r>
            <a:r>
              <a:rPr lang="ko-KR" altLang="en-US" dirty="0">
                <a:highlight>
                  <a:srgbClr val="FFFF00"/>
                </a:highlight>
              </a:rPr>
              <a:t>경이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FFFF00"/>
                </a:highlight>
              </a:rPr>
              <a:t>발작적 아름다움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FFFF00"/>
                </a:highlight>
              </a:rPr>
              <a:t>객관적 우연 </a:t>
            </a:r>
            <a:r>
              <a:rPr lang="ko-KR" altLang="en-US" dirty="0"/>
              <a:t>등은 </a:t>
            </a:r>
            <a:r>
              <a:rPr lang="ko-KR" altLang="en-US" dirty="0">
                <a:highlight>
                  <a:srgbClr val="FFFF00"/>
                </a:highlight>
              </a:rPr>
              <a:t>반복 강박</a:t>
            </a:r>
            <a:r>
              <a:rPr lang="ko-KR" altLang="en-US" dirty="0"/>
              <a:t>과 </a:t>
            </a:r>
            <a:r>
              <a:rPr lang="ko-KR" altLang="en-US" dirty="0">
                <a:highlight>
                  <a:srgbClr val="FFFF00"/>
                </a:highlight>
              </a:rPr>
              <a:t>죽음 충동의 억압된 심리적 </a:t>
            </a:r>
            <a:r>
              <a:rPr lang="ko-KR" altLang="en-US" dirty="0"/>
              <a:t>기제 속에서 이해될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16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BDD7-A81D-4201-8EDE-BD384112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프로이드의</a:t>
            </a:r>
            <a:r>
              <a:rPr lang="ko-KR" altLang="en-US" dirty="0"/>
              <a:t> </a:t>
            </a:r>
            <a:r>
              <a:rPr lang="ko-KR" altLang="en-US" dirty="0" err="1"/>
              <a:t>언캐니</a:t>
            </a:r>
            <a:r>
              <a:rPr lang="en-US" altLang="ko-KR" dirty="0"/>
              <a:t>Uncanny</a:t>
            </a:r>
            <a:r>
              <a:rPr lang="ko-KR" altLang="en-US" dirty="0"/>
              <a:t>와 </a:t>
            </a:r>
            <a:br>
              <a:rPr lang="en-US" altLang="ko-KR" dirty="0"/>
            </a:br>
            <a:r>
              <a:rPr lang="ko-KR" altLang="en-US" dirty="0"/>
              <a:t>초현실주의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DC4E8-07C2-490C-9C99-C3DAF058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할 포스터</a:t>
            </a:r>
            <a:r>
              <a:rPr lang="en-US" altLang="ko-KR" dirty="0">
                <a:highlight>
                  <a:srgbClr val="FFFF00"/>
                </a:highlight>
              </a:rPr>
              <a:t>(Hal Foster)</a:t>
            </a:r>
          </a:p>
          <a:p>
            <a:pPr marL="0" indent="0">
              <a:buNone/>
            </a:pPr>
            <a:r>
              <a:rPr lang="ko-KR" altLang="en-US" dirty="0"/>
              <a:t>프로이트의 </a:t>
            </a:r>
            <a:r>
              <a:rPr lang="ko-KR" altLang="en-US" dirty="0" err="1"/>
              <a:t>언캐니와</a:t>
            </a:r>
            <a:r>
              <a:rPr lang="ko-KR" altLang="en-US" dirty="0"/>
              <a:t> 초현실주의의 관계를 설명하기 위해 </a:t>
            </a:r>
            <a:r>
              <a:rPr lang="ko-KR" altLang="en-US" dirty="0">
                <a:highlight>
                  <a:srgbClr val="FFFF00"/>
                </a:highlight>
              </a:rPr>
              <a:t>초현실주의에 나타난 </a:t>
            </a:r>
            <a:r>
              <a:rPr lang="ko-KR" altLang="en-US" dirty="0" err="1">
                <a:highlight>
                  <a:srgbClr val="FFFF00"/>
                </a:highlight>
              </a:rPr>
              <a:t>언캐니</a:t>
            </a:r>
            <a:r>
              <a:rPr lang="ko-KR" altLang="en-US" dirty="0">
                <a:highlight>
                  <a:srgbClr val="FFFF00"/>
                </a:highlight>
              </a:rPr>
              <a:t> 현상을 </a:t>
            </a:r>
            <a:r>
              <a:rPr lang="ko-KR" altLang="en-US" dirty="0"/>
              <a:t>다음과 같이 설명하였다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highlight>
                  <a:srgbClr val="FFFF00"/>
                </a:highlight>
              </a:rPr>
              <a:t>첫째</a:t>
            </a:r>
            <a:r>
              <a:rPr lang="en-US" altLang="ko-KR" dirty="0"/>
              <a:t>, </a:t>
            </a:r>
            <a:r>
              <a:rPr lang="ko-KR" altLang="en-US" dirty="0"/>
              <a:t>실재와 상상을 구분하지 않는다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>
                <a:highlight>
                  <a:srgbClr val="FFFF00"/>
                </a:highlight>
              </a:rPr>
              <a:t>둘째</a:t>
            </a:r>
            <a:r>
              <a:rPr lang="en-US" altLang="ko-KR" dirty="0"/>
              <a:t>, </a:t>
            </a:r>
            <a:r>
              <a:rPr lang="ko-KR" altLang="en-US" dirty="0"/>
              <a:t>생명이 있는 것과 없는 것 사이의 구분을 모호하게 만든다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밀랍 인물상</a:t>
            </a:r>
            <a:r>
              <a:rPr lang="en-US" altLang="ko-KR" dirty="0"/>
              <a:t>, </a:t>
            </a:r>
            <a:r>
              <a:rPr lang="ko-KR" altLang="en-US" dirty="0"/>
              <a:t>인형</a:t>
            </a:r>
            <a:r>
              <a:rPr lang="en-US" altLang="ko-KR" dirty="0"/>
              <a:t>, </a:t>
            </a:r>
            <a:r>
              <a:rPr lang="ko-KR" altLang="en-US" dirty="0"/>
              <a:t>마네킹</a:t>
            </a:r>
            <a:r>
              <a:rPr lang="en-US" altLang="ko-KR" dirty="0"/>
              <a:t>, </a:t>
            </a:r>
            <a:r>
              <a:rPr lang="ko-KR" altLang="en-US" dirty="0"/>
              <a:t>자동인형 등 초현실주의 이미지 레퍼토리에서 주요한 위치를 차지하고 있는 것들은 모두 모호함을 보여준다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>
                <a:highlight>
                  <a:srgbClr val="FFFF00"/>
                </a:highlight>
              </a:rPr>
              <a:t>셋째</a:t>
            </a:r>
            <a:r>
              <a:rPr lang="en-US" altLang="ko-KR" dirty="0"/>
              <a:t>, </a:t>
            </a:r>
            <a:r>
              <a:rPr lang="ko-KR" altLang="en-US" dirty="0"/>
              <a:t>기호가 지시대상을 빼앗는 것</a:t>
            </a:r>
            <a:r>
              <a:rPr lang="en-US" altLang="ko-KR" dirty="0"/>
              <a:t>, </a:t>
            </a:r>
            <a:r>
              <a:rPr lang="ko-KR" altLang="en-US" dirty="0"/>
              <a:t>또는 심리적 실재가 물리적 실재의 자리를 빼앗는 것이다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6494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BDD7-A81D-4201-8EDE-BD384112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언캐니</a:t>
            </a:r>
            <a:r>
              <a:rPr lang="ko-KR" altLang="en-US" dirty="0"/>
              <a:t> 밸리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DC4E8-07C2-490C-9C99-C3DAF058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언캐니</a:t>
            </a:r>
            <a:r>
              <a:rPr lang="ko-KR" altLang="en-US" dirty="0"/>
              <a:t> 밸리</a:t>
            </a:r>
            <a:r>
              <a:rPr lang="en-US" altLang="ko-KR" dirty="0"/>
              <a:t>(Uncanny Valley)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인간과 비슷해 보이는 로봇에서 느끼는 불안감</a:t>
            </a:r>
            <a:r>
              <a:rPr lang="en-US" altLang="ko-KR" dirty="0"/>
              <a:t>, </a:t>
            </a:r>
            <a:r>
              <a:rPr lang="ko-KR" altLang="en-US" dirty="0"/>
              <a:t>혐오감</a:t>
            </a:r>
            <a:r>
              <a:rPr lang="en-US" altLang="ko-KR" dirty="0"/>
              <a:t>, </a:t>
            </a:r>
            <a:r>
              <a:rPr lang="ko-KR" altLang="en-US" dirty="0"/>
              <a:t>두려움 등의 감정에 관련된 것이다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모리 마사히로</a:t>
            </a:r>
            <a:r>
              <a:rPr lang="en-US" altLang="ko-KR" dirty="0"/>
              <a:t>: </a:t>
            </a:r>
            <a:r>
              <a:rPr lang="ko-KR" altLang="en-US" dirty="0"/>
              <a:t>로봇이 사람의 모습과 닮아갈수록 로봇에 느끼는 호감도가 증가하지만</a:t>
            </a:r>
            <a:r>
              <a:rPr lang="en-US" altLang="ko-KR" dirty="0"/>
              <a:t>, </a:t>
            </a:r>
            <a:r>
              <a:rPr lang="ko-KR" altLang="en-US" dirty="0"/>
              <a:t>그 정도가 어느 선을 넘어서면 오히려 강한 거부감이 생기게 된다</a:t>
            </a:r>
            <a:r>
              <a:rPr lang="en-US" altLang="ko-KR" dirty="0"/>
              <a:t>. </a:t>
            </a:r>
            <a:r>
              <a:rPr lang="ko-KR" altLang="en-US" dirty="0"/>
              <a:t>로봇 뿐만 아니라 마네킹</a:t>
            </a:r>
            <a:r>
              <a:rPr lang="en-US" altLang="ko-KR" dirty="0"/>
              <a:t>, </a:t>
            </a:r>
            <a:r>
              <a:rPr lang="ko-KR" altLang="en-US" dirty="0"/>
              <a:t>컴퓨터 그래픽으로 만든 </a:t>
            </a:r>
            <a:r>
              <a:rPr lang="en-US" altLang="ko-KR" dirty="0"/>
              <a:t>3</a:t>
            </a:r>
            <a:r>
              <a:rPr lang="ko-KR" altLang="en-US" dirty="0"/>
              <a:t>차원 이미지 등 인간과 닮은 이미지에서 똑같이 느껴지는 감정이다</a:t>
            </a:r>
            <a:r>
              <a:rPr lang="en-US" altLang="ko-KR" dirty="0"/>
              <a:t>. 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100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BDD7-A81D-4201-8EDE-BD384112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언캐니</a:t>
            </a:r>
            <a:r>
              <a:rPr lang="ko-KR" altLang="en-US" dirty="0"/>
              <a:t> 밸리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DC4E8-07C2-490C-9C99-C3DAF0581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871" y="2004989"/>
            <a:ext cx="5968889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언캐니</a:t>
            </a:r>
            <a:r>
              <a:rPr lang="ko-KR" altLang="en-US" dirty="0"/>
              <a:t> 밸리</a:t>
            </a:r>
            <a:r>
              <a:rPr lang="en-US" altLang="ko-KR" dirty="0"/>
              <a:t>(Uncanny Valley)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인간이 느끼는 감정에서 낯섦이나 두려움의 이미지는 사실은 익숙한 대상에서 느끼는 친밀감이나 친숙함에서 비롯되는 것이며</a:t>
            </a:r>
            <a:r>
              <a:rPr lang="en-US" altLang="ko-KR" dirty="0"/>
              <a:t>, </a:t>
            </a:r>
            <a:r>
              <a:rPr lang="ko-KR" altLang="en-US" dirty="0"/>
              <a:t>우리가 이미 알고 있는 대상과 사이에서 발생하는 미묘한 차이에서 나오는 것임을 알 수 있다</a:t>
            </a:r>
            <a:r>
              <a:rPr lang="en-US" altLang="ko-KR" dirty="0"/>
              <a:t>. </a:t>
            </a:r>
          </a:p>
        </p:txBody>
      </p:sp>
      <p:pic>
        <p:nvPicPr>
          <p:cNvPr id="1026" name="Picture 2" descr="http://cfile25.uf.tistory.com/image/25397D3C56A999070227DE">
            <a:extLst>
              <a:ext uri="{FF2B5EF4-FFF2-40B4-BE49-F238E27FC236}">
                <a16:creationId xmlns:a16="http://schemas.microsoft.com/office/drawing/2014/main" id="{162C14B1-D55F-4D5E-BF00-D944637AA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" y="2447687"/>
            <a:ext cx="5381897" cy="34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38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BDD7-A81D-4201-8EDE-BD384112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초현실주의의 미학 특성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DC4E8-07C2-490C-9C99-C3DAF058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경이</a:t>
            </a:r>
            <a:r>
              <a:rPr lang="en-US" altLang="ko-KR" dirty="0"/>
              <a:t>, </a:t>
            </a:r>
            <a:r>
              <a:rPr lang="ko-KR" altLang="en-US" dirty="0"/>
              <a:t>발작적 아름다움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초현실주의의 아름다움은 억압된 것의 회귀</a:t>
            </a:r>
            <a:r>
              <a:rPr lang="en-US" altLang="ko-KR" dirty="0"/>
              <a:t>, </a:t>
            </a:r>
            <a:r>
              <a:rPr lang="ko-KR" altLang="en-US" dirty="0"/>
              <a:t>반복 강박의 성질을 띠고 있기 때문에 발작적이며 강박적인 모습으로 나타난다</a:t>
            </a:r>
            <a:r>
              <a:rPr lang="en-US" altLang="ko-KR" dirty="0"/>
              <a:t>. </a:t>
            </a:r>
            <a:r>
              <a:rPr lang="ko-KR" altLang="en-US" dirty="0"/>
              <a:t>기쁨과 두려움</a:t>
            </a:r>
            <a:r>
              <a:rPr lang="en-US" altLang="ko-KR" dirty="0"/>
              <a:t>, </a:t>
            </a:r>
            <a:r>
              <a:rPr lang="ko-KR" altLang="en-US" dirty="0"/>
              <a:t>매혹과 혐오</a:t>
            </a:r>
            <a:r>
              <a:rPr lang="en-US" altLang="ko-KR" dirty="0"/>
              <a:t>, </a:t>
            </a:r>
            <a:r>
              <a:rPr lang="ko-KR" altLang="en-US" dirty="0"/>
              <a:t>죽음과 욕망 등</a:t>
            </a:r>
            <a:r>
              <a:rPr lang="en-US" altLang="ko-KR" dirty="0"/>
              <a:t>, </a:t>
            </a:r>
            <a:r>
              <a:rPr lang="ko-KR" altLang="en-US" dirty="0" err="1"/>
              <a:t>캐니와</a:t>
            </a:r>
            <a:r>
              <a:rPr lang="ko-KR" altLang="en-US" dirty="0"/>
              <a:t> </a:t>
            </a:r>
            <a:r>
              <a:rPr lang="ko-KR" altLang="en-US" dirty="0" err="1"/>
              <a:t>언캐니가</a:t>
            </a:r>
            <a:r>
              <a:rPr lang="ko-KR" altLang="en-US" dirty="0"/>
              <a:t> 뒤섞이고 얽혀 부정적 쾌락을 추구하고 있기 때문이다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339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4BDD7-A81D-4201-8EDE-BD384112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초현실주의의 미학 특성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DC4E8-07C2-490C-9C99-C3DAF0581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경이</a:t>
            </a:r>
            <a:r>
              <a:rPr lang="en-US" altLang="ko-KR" dirty="0"/>
              <a:t>, </a:t>
            </a:r>
            <a:r>
              <a:rPr lang="ko-KR" altLang="en-US" dirty="0"/>
              <a:t>발작적 아름다움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한스 </a:t>
            </a:r>
            <a:r>
              <a:rPr lang="ko-KR" altLang="en-US" dirty="0" err="1"/>
              <a:t>발메르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 descr="Hans Bellmer에 대한 이미지 검색결과">
            <a:extLst>
              <a:ext uri="{FF2B5EF4-FFF2-40B4-BE49-F238E27FC236}">
                <a16:creationId xmlns:a16="http://schemas.microsoft.com/office/drawing/2014/main" id="{C64BF7A1-6D41-4595-8F64-DBEA8128B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977" y="2326770"/>
            <a:ext cx="4116532" cy="411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ns Bellmer에 대한 이미지 검색결과">
            <a:extLst>
              <a:ext uri="{FF2B5EF4-FFF2-40B4-BE49-F238E27FC236}">
                <a16:creationId xmlns:a16="http://schemas.microsoft.com/office/drawing/2014/main" id="{F1085713-9CD0-4973-824A-5A1D15E32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718" y="640485"/>
            <a:ext cx="3813464" cy="577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ns Bellmer에 대한 이미지 검색결과">
            <a:extLst>
              <a:ext uri="{FF2B5EF4-FFF2-40B4-BE49-F238E27FC236}">
                <a16:creationId xmlns:a16="http://schemas.microsoft.com/office/drawing/2014/main" id="{8463DCBF-6108-463B-85F1-31A765CE7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95" y="3526152"/>
            <a:ext cx="16287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12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2FE05-7374-476B-AA50-3F4EC902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초현실주의의 미학 특성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C0AC-6A20-4BA3-A12A-B9053607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한스 </a:t>
            </a:r>
            <a:r>
              <a:rPr lang="ko-KR" altLang="en-US" dirty="0" err="1"/>
              <a:t>벨메르</a:t>
            </a:r>
            <a:r>
              <a:rPr lang="en-US" altLang="ko-KR" dirty="0"/>
              <a:t>: </a:t>
            </a:r>
            <a:r>
              <a:rPr lang="ko-KR" altLang="en-US" dirty="0"/>
              <a:t>우리의 무의식에 깔린 사디즘과 마조히즘</a:t>
            </a:r>
            <a:r>
              <a:rPr lang="en-US" altLang="ko-KR" dirty="0"/>
              <a:t>, </a:t>
            </a:r>
            <a:r>
              <a:rPr lang="ko-KR" altLang="en-US" dirty="0"/>
              <a:t>욕망</a:t>
            </a:r>
            <a:r>
              <a:rPr lang="en-US" altLang="ko-KR" dirty="0"/>
              <a:t>, </a:t>
            </a:r>
            <a:r>
              <a:rPr lang="ko-KR" altLang="en-US" dirty="0"/>
              <a:t>통합</a:t>
            </a:r>
            <a:r>
              <a:rPr lang="en-US" altLang="ko-KR" dirty="0"/>
              <a:t>, </a:t>
            </a:r>
            <a:r>
              <a:rPr lang="ko-KR" altLang="en-US" dirty="0"/>
              <a:t>죽음 등의 개념이 복잡하게 엉키면서 </a:t>
            </a:r>
            <a:r>
              <a:rPr lang="ko-KR" altLang="en-US" dirty="0">
                <a:highlight>
                  <a:srgbClr val="FFFF00"/>
                </a:highlight>
              </a:rPr>
              <a:t>발작적 아름다움</a:t>
            </a:r>
            <a:r>
              <a:rPr lang="en-US" altLang="ko-KR" dirty="0"/>
              <a:t>(Convulsive beauty)</a:t>
            </a:r>
            <a:r>
              <a:rPr lang="ko-KR" altLang="en-US" dirty="0"/>
              <a:t>의 이미지를 떠올리게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 err="1"/>
              <a:t>신체란</a:t>
            </a:r>
            <a:r>
              <a:rPr lang="ko-KR" altLang="en-US" dirty="0"/>
              <a:t> 문장 같은 구조를 가지고 있어서 우리는 신체를 재배열하려는 유혹을 느낀다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글자를 재배열하여 새로운 의미를 만들어 내듯이 신체를 재배열하여 실질적인 기능으로부터 단절된 새로운 신체의 의미를 발견하려는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40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690</Words>
  <Application>Microsoft Office PowerPoint</Application>
  <PresentationFormat>와이드스크린</PresentationFormat>
  <Paragraphs>67</Paragraphs>
  <Slides>18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초현실주의와 이미지</vt:lpstr>
      <vt:lpstr>프로이드의 언캐니Uncanny</vt:lpstr>
      <vt:lpstr>프로이드의 언캐니Uncanny와  초현실주의 </vt:lpstr>
      <vt:lpstr>프로이드의 언캐니Uncanny와  초현실주의 </vt:lpstr>
      <vt:lpstr>언캐니 밸리</vt:lpstr>
      <vt:lpstr>언캐니 밸리</vt:lpstr>
      <vt:lpstr>초현실주의의 미학 특성</vt:lpstr>
      <vt:lpstr>초현실주의의 미학 특성</vt:lpstr>
      <vt:lpstr>초현실주의의 미학 특성</vt:lpstr>
      <vt:lpstr>초현실주의의 미학 특성</vt:lpstr>
      <vt:lpstr>초현실주의의 미학 특성</vt:lpstr>
      <vt:lpstr>초현실주의의 미학 특성</vt:lpstr>
      <vt:lpstr>초현실주의의 미학 특성</vt:lpstr>
      <vt:lpstr>초현실주의의 미학 특성</vt:lpstr>
      <vt:lpstr>초현실주의의 미학특성</vt:lpstr>
      <vt:lpstr>초현실주의의 미학특성</vt:lpstr>
      <vt:lpstr>초현실주의의 미학특성</vt:lpstr>
      <vt:lpstr>초현실주의의 미학특성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심리학의 이미지</dc:title>
  <dc:creator>김휘택</dc:creator>
  <cp:lastModifiedBy>김 휘택</cp:lastModifiedBy>
  <cp:revision>23</cp:revision>
  <dcterms:created xsi:type="dcterms:W3CDTF">2017-10-25T09:33:07Z</dcterms:created>
  <dcterms:modified xsi:type="dcterms:W3CDTF">2020-10-15T04:56:24Z</dcterms:modified>
</cp:coreProperties>
</file>