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8" r:id="rId4"/>
    <p:sldId id="267" r:id="rId5"/>
    <p:sldId id="266" r:id="rId6"/>
    <p:sldId id="268" r:id="rId7"/>
    <p:sldId id="272" r:id="rId8"/>
    <p:sldId id="261" r:id="rId9"/>
    <p:sldId id="270" r:id="rId10"/>
    <p:sldId id="271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C41"/>
    <a:srgbClr val="F1404B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owangduk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hyperlink" Target="https://www.jetbrains.com/ko-kr/pycharm/download/#section=window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math.uwaterloo.ca/tsp/vls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29" y="1884613"/>
            <a:ext cx="3693535" cy="38474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Traveling Salesman Problem #1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978" y="3767885"/>
            <a:ext cx="4708038" cy="913067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Greedy</a:t>
            </a:r>
            <a:b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&amp;</a:t>
            </a:r>
            <a:b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Times New Roman" panose="02020603050405020304" pitchFamily="18" charset="0"/>
              </a:rPr>
              <a:t>Hill Climbing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0240" y="5138360"/>
            <a:ext cx="3692525" cy="1230982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인공지능 연구실 박사과정</a:t>
            </a:r>
            <a:endParaRPr lang="en-US" altLang="ko-KR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서왕덕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71FFAB-1C1C-4CC7-8EF0-2E0D4DD8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67CEC-7FD6-4BC6-8287-1C6018DEA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7F2C3-4C9B-4609-8105-589CA54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#3 Hill</a:t>
            </a:r>
            <a:r>
              <a:rPr lang="ko-KR" altLang="en-US" dirty="0"/>
              <a:t> </a:t>
            </a:r>
            <a:r>
              <a:rPr lang="en-US" altLang="ko-KR" dirty="0"/>
              <a:t>Climbing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Hill Climbing </a:t>
            </a:r>
            <a:r>
              <a:rPr lang="ko-KR" altLang="en-US" dirty="0"/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323258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85EB3A-45B9-494B-970E-7E2445C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 </a:t>
            </a:r>
            <a:r>
              <a:rPr lang="en-US" altLang="ko-KR" dirty="0"/>
              <a:t>(2-OPT)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B18A6-E4CE-41C5-9B46-388EAFB4B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275DF-D09C-4BF6-9718-3C3ED73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A184E70-C94E-43ED-97AE-EC4BC03C789C}"/>
              </a:ext>
            </a:extLst>
          </p:cNvPr>
          <p:cNvGrpSpPr/>
          <p:nvPr/>
        </p:nvGrpSpPr>
        <p:grpSpPr>
          <a:xfrm>
            <a:off x="1200276" y="2213992"/>
            <a:ext cx="914400" cy="1083677"/>
            <a:chOff x="1174377" y="2000182"/>
            <a:chExt cx="914400" cy="1083677"/>
          </a:xfrm>
        </p:grpSpPr>
        <p:pic>
          <p:nvPicPr>
            <p:cNvPr id="34" name="그래픽 33" descr="도시">
              <a:extLst>
                <a:ext uri="{FF2B5EF4-FFF2-40B4-BE49-F238E27FC236}">
                  <a16:creationId xmlns:a16="http://schemas.microsoft.com/office/drawing/2014/main" id="{8933CB01-783D-4F48-A96F-65270CBE2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6129A1-6AF3-439C-A8BE-1A1E1A1028AC}"/>
                </a:ext>
              </a:extLst>
            </p:cNvPr>
            <p:cNvSpPr txBox="1"/>
            <p:nvPr/>
          </p:nvSpPr>
          <p:spPr>
            <a:xfrm>
              <a:off x="1289977" y="200018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#0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42D38A-D4E5-40D7-8E45-E0A4FEFB6B2F}"/>
              </a:ext>
            </a:extLst>
          </p:cNvPr>
          <p:cNvGrpSpPr/>
          <p:nvPr/>
        </p:nvGrpSpPr>
        <p:grpSpPr>
          <a:xfrm>
            <a:off x="2646282" y="2213992"/>
            <a:ext cx="914400" cy="1083677"/>
            <a:chOff x="1174377" y="2000182"/>
            <a:chExt cx="914400" cy="1083677"/>
          </a:xfrm>
        </p:grpSpPr>
        <p:pic>
          <p:nvPicPr>
            <p:cNvPr id="38" name="그래픽 37" descr="도시">
              <a:extLst>
                <a:ext uri="{FF2B5EF4-FFF2-40B4-BE49-F238E27FC236}">
                  <a16:creationId xmlns:a16="http://schemas.microsoft.com/office/drawing/2014/main" id="{3C3D293B-BC5B-433E-946C-A24236196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8D5D20-F0BF-4A54-A5C6-58995C3514F5}"/>
                </a:ext>
              </a:extLst>
            </p:cNvPr>
            <p:cNvSpPr txBox="1"/>
            <p:nvPr/>
          </p:nvSpPr>
          <p:spPr>
            <a:xfrm>
              <a:off x="1301999" y="200018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#1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9135E7-472D-4CD5-BCE8-0AEA78BEBC85}"/>
              </a:ext>
            </a:extLst>
          </p:cNvPr>
          <p:cNvGrpSpPr/>
          <p:nvPr/>
        </p:nvGrpSpPr>
        <p:grpSpPr>
          <a:xfrm>
            <a:off x="5528870" y="2213992"/>
            <a:ext cx="914400" cy="1083677"/>
            <a:chOff x="1174377" y="2000182"/>
            <a:chExt cx="914400" cy="1083677"/>
          </a:xfrm>
        </p:grpSpPr>
        <p:pic>
          <p:nvPicPr>
            <p:cNvPr id="44" name="그래픽 43" descr="도시">
              <a:extLst>
                <a:ext uri="{FF2B5EF4-FFF2-40B4-BE49-F238E27FC236}">
                  <a16:creationId xmlns:a16="http://schemas.microsoft.com/office/drawing/2014/main" id="{25D167CA-78B3-45D0-BC2E-4C5828836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FAE0A7-37E9-421F-963A-64BEABF1D199}"/>
                </a:ext>
              </a:extLst>
            </p:cNvPr>
            <p:cNvSpPr txBox="1"/>
            <p:nvPr/>
          </p:nvSpPr>
          <p:spPr>
            <a:xfrm>
              <a:off x="1294786" y="2000182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#3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169F5EA-B95E-48F0-931B-6CA23DA15995}"/>
              </a:ext>
            </a:extLst>
          </p:cNvPr>
          <p:cNvGrpSpPr/>
          <p:nvPr/>
        </p:nvGrpSpPr>
        <p:grpSpPr>
          <a:xfrm>
            <a:off x="4089884" y="2213992"/>
            <a:ext cx="914400" cy="1083677"/>
            <a:chOff x="1174377" y="2000182"/>
            <a:chExt cx="914400" cy="1083677"/>
          </a:xfrm>
        </p:grpSpPr>
        <p:pic>
          <p:nvPicPr>
            <p:cNvPr id="47" name="그래픽 46" descr="도시">
              <a:extLst>
                <a:ext uri="{FF2B5EF4-FFF2-40B4-BE49-F238E27FC236}">
                  <a16:creationId xmlns:a16="http://schemas.microsoft.com/office/drawing/2014/main" id="{1573BD92-A3ED-4D54-8E9F-5D23CC7EC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7CB6B0-7909-4CA7-A6EC-D87A272D2C09}"/>
                </a:ext>
              </a:extLst>
            </p:cNvPr>
            <p:cNvSpPr txBox="1"/>
            <p:nvPr/>
          </p:nvSpPr>
          <p:spPr>
            <a:xfrm>
              <a:off x="1296389" y="200018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#2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D6E7D4-DD5A-4DE8-BD11-8DC6F249A530}"/>
              </a:ext>
            </a:extLst>
          </p:cNvPr>
          <p:cNvGrpSpPr/>
          <p:nvPr/>
        </p:nvGrpSpPr>
        <p:grpSpPr>
          <a:xfrm>
            <a:off x="8406842" y="2213992"/>
            <a:ext cx="914400" cy="1083677"/>
            <a:chOff x="1174377" y="2000182"/>
            <a:chExt cx="914400" cy="1083677"/>
          </a:xfrm>
        </p:grpSpPr>
        <p:pic>
          <p:nvPicPr>
            <p:cNvPr id="50" name="그래픽 49" descr="도시">
              <a:extLst>
                <a:ext uri="{FF2B5EF4-FFF2-40B4-BE49-F238E27FC236}">
                  <a16:creationId xmlns:a16="http://schemas.microsoft.com/office/drawing/2014/main" id="{94BC921A-5E46-43D9-BB01-0823E1B1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DEFE11-39E0-4029-A557-DE7135B36B51}"/>
                </a:ext>
              </a:extLst>
            </p:cNvPr>
            <p:cNvSpPr txBox="1"/>
            <p:nvPr/>
          </p:nvSpPr>
          <p:spPr>
            <a:xfrm>
              <a:off x="1287572" y="200018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#5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F9D525-BD46-4C94-B05E-6076A22DBB3D}"/>
              </a:ext>
            </a:extLst>
          </p:cNvPr>
          <p:cNvGrpSpPr/>
          <p:nvPr/>
        </p:nvGrpSpPr>
        <p:grpSpPr>
          <a:xfrm>
            <a:off x="6967856" y="2219437"/>
            <a:ext cx="914400" cy="1083677"/>
            <a:chOff x="1174377" y="2000182"/>
            <a:chExt cx="914400" cy="1083677"/>
          </a:xfrm>
        </p:grpSpPr>
        <p:pic>
          <p:nvPicPr>
            <p:cNvPr id="53" name="그래픽 52" descr="도시">
              <a:extLst>
                <a:ext uri="{FF2B5EF4-FFF2-40B4-BE49-F238E27FC236}">
                  <a16:creationId xmlns:a16="http://schemas.microsoft.com/office/drawing/2014/main" id="{3ADA64F5-70B4-4E05-BDB4-3B0E19E4C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EA9BD6-9E85-4E27-9776-B233A17B45F6}"/>
                </a:ext>
              </a:extLst>
            </p:cNvPr>
            <p:cNvSpPr txBox="1"/>
            <p:nvPr/>
          </p:nvSpPr>
          <p:spPr>
            <a:xfrm>
              <a:off x="1287572" y="200018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#4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3C82B93-F7F0-4A18-837D-D76EA34D8F40}"/>
              </a:ext>
            </a:extLst>
          </p:cNvPr>
          <p:cNvGrpSpPr/>
          <p:nvPr/>
        </p:nvGrpSpPr>
        <p:grpSpPr>
          <a:xfrm>
            <a:off x="9959023" y="2213992"/>
            <a:ext cx="914400" cy="1083677"/>
            <a:chOff x="1174377" y="2000182"/>
            <a:chExt cx="914400" cy="1083677"/>
          </a:xfrm>
        </p:grpSpPr>
        <p:pic>
          <p:nvPicPr>
            <p:cNvPr id="71" name="그래픽 70" descr="도시">
              <a:extLst>
                <a:ext uri="{FF2B5EF4-FFF2-40B4-BE49-F238E27FC236}">
                  <a16:creationId xmlns:a16="http://schemas.microsoft.com/office/drawing/2014/main" id="{B982DAFD-EF57-4EEE-8C42-0CA631FE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0136725-F201-40C4-8201-0A85FC5A243D}"/>
                </a:ext>
              </a:extLst>
            </p:cNvPr>
            <p:cNvSpPr txBox="1"/>
            <p:nvPr/>
          </p:nvSpPr>
          <p:spPr>
            <a:xfrm>
              <a:off x="1289977" y="200018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#0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11CF25-EB12-486A-B471-C83092E8CFB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2114676" y="2840469"/>
            <a:ext cx="531606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1B05133-C3F9-4EF1-9731-F1FD08D3C805}"/>
              </a:ext>
            </a:extLst>
          </p:cNvPr>
          <p:cNvCxnSpPr>
            <a:cxnSpLocks/>
            <a:stCxn id="38" idx="3"/>
            <a:endCxn id="47" idx="1"/>
          </p:cNvCxnSpPr>
          <p:nvPr/>
        </p:nvCxnSpPr>
        <p:spPr>
          <a:xfrm>
            <a:off x="3560682" y="2840469"/>
            <a:ext cx="529202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F740376-515B-45A0-A002-CCBD52EFEF77}"/>
              </a:ext>
            </a:extLst>
          </p:cNvPr>
          <p:cNvCxnSpPr>
            <a:cxnSpLocks/>
            <a:stCxn id="47" idx="3"/>
            <a:endCxn id="44" idx="1"/>
          </p:cNvCxnSpPr>
          <p:nvPr/>
        </p:nvCxnSpPr>
        <p:spPr>
          <a:xfrm>
            <a:off x="5004284" y="2840469"/>
            <a:ext cx="524586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79597BA-9C2E-430E-81A7-4904B59C31FC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6443270" y="2840469"/>
            <a:ext cx="524586" cy="5445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A52AB4B-C4F1-41A1-AFD5-E509A7E216BD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82256" y="2840469"/>
            <a:ext cx="524586" cy="5445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7A47D6-9CC8-4981-B898-E38C1CB444D9}"/>
              </a:ext>
            </a:extLst>
          </p:cNvPr>
          <p:cNvCxnSpPr>
            <a:cxnSpLocks/>
            <a:stCxn id="50" idx="3"/>
            <a:endCxn id="71" idx="1"/>
          </p:cNvCxnSpPr>
          <p:nvPr/>
        </p:nvCxnSpPr>
        <p:spPr>
          <a:xfrm>
            <a:off x="9321242" y="2840469"/>
            <a:ext cx="637781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화살표: 아래쪽 85">
            <a:extLst>
              <a:ext uri="{FF2B5EF4-FFF2-40B4-BE49-F238E27FC236}">
                <a16:creationId xmlns:a16="http://schemas.microsoft.com/office/drawing/2014/main" id="{BDB3EA90-ABCA-46BC-BD49-A7223B9A9DF2}"/>
              </a:ext>
            </a:extLst>
          </p:cNvPr>
          <p:cNvSpPr/>
          <p:nvPr/>
        </p:nvSpPr>
        <p:spPr>
          <a:xfrm>
            <a:off x="4467726" y="1672390"/>
            <a:ext cx="257215" cy="39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아래쪽 86">
            <a:extLst>
              <a:ext uri="{FF2B5EF4-FFF2-40B4-BE49-F238E27FC236}">
                <a16:creationId xmlns:a16="http://schemas.microsoft.com/office/drawing/2014/main" id="{350493AC-CC81-44A9-A94A-783A498694E3}"/>
              </a:ext>
            </a:extLst>
          </p:cNvPr>
          <p:cNvSpPr/>
          <p:nvPr/>
        </p:nvSpPr>
        <p:spPr>
          <a:xfrm>
            <a:off x="8803105" y="1736140"/>
            <a:ext cx="257215" cy="393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F137008-F5B5-4606-A4E9-3979F3A9C0E0}"/>
              </a:ext>
            </a:extLst>
          </p:cNvPr>
          <p:cNvGrpSpPr/>
          <p:nvPr/>
        </p:nvGrpSpPr>
        <p:grpSpPr>
          <a:xfrm>
            <a:off x="1200276" y="4387697"/>
            <a:ext cx="914400" cy="1083677"/>
            <a:chOff x="1174377" y="2000182"/>
            <a:chExt cx="914400" cy="1083677"/>
          </a:xfrm>
        </p:grpSpPr>
        <p:pic>
          <p:nvPicPr>
            <p:cNvPr id="89" name="그래픽 88" descr="도시">
              <a:extLst>
                <a:ext uri="{FF2B5EF4-FFF2-40B4-BE49-F238E27FC236}">
                  <a16:creationId xmlns:a16="http://schemas.microsoft.com/office/drawing/2014/main" id="{9251054D-D645-41C9-BE06-77D13EF0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A4E72D5-4B7F-42AB-A120-BD7E0A4E19F8}"/>
                </a:ext>
              </a:extLst>
            </p:cNvPr>
            <p:cNvSpPr txBox="1"/>
            <p:nvPr/>
          </p:nvSpPr>
          <p:spPr>
            <a:xfrm>
              <a:off x="1289977" y="200018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#0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EBFA8D8-5218-4673-8ADF-20FEB10C3CCD}"/>
              </a:ext>
            </a:extLst>
          </p:cNvPr>
          <p:cNvGrpSpPr/>
          <p:nvPr/>
        </p:nvGrpSpPr>
        <p:grpSpPr>
          <a:xfrm>
            <a:off x="2646282" y="4387697"/>
            <a:ext cx="914400" cy="1083677"/>
            <a:chOff x="1174377" y="2000182"/>
            <a:chExt cx="914400" cy="1083677"/>
          </a:xfrm>
        </p:grpSpPr>
        <p:pic>
          <p:nvPicPr>
            <p:cNvPr id="92" name="그래픽 91" descr="도시">
              <a:extLst>
                <a:ext uri="{FF2B5EF4-FFF2-40B4-BE49-F238E27FC236}">
                  <a16:creationId xmlns:a16="http://schemas.microsoft.com/office/drawing/2014/main" id="{A4A4FA04-685B-4260-AE92-E66D96638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339C74-84AC-484C-A607-9E0EA1F429D5}"/>
                </a:ext>
              </a:extLst>
            </p:cNvPr>
            <p:cNvSpPr txBox="1"/>
            <p:nvPr/>
          </p:nvSpPr>
          <p:spPr>
            <a:xfrm>
              <a:off x="1301999" y="200018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#1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6A004E4-F1C7-4843-A58D-83C8231BED81}"/>
              </a:ext>
            </a:extLst>
          </p:cNvPr>
          <p:cNvGrpSpPr/>
          <p:nvPr/>
        </p:nvGrpSpPr>
        <p:grpSpPr>
          <a:xfrm>
            <a:off x="9959023" y="4387697"/>
            <a:ext cx="914400" cy="1083677"/>
            <a:chOff x="1174377" y="2000182"/>
            <a:chExt cx="914400" cy="1083677"/>
          </a:xfrm>
        </p:grpSpPr>
        <p:pic>
          <p:nvPicPr>
            <p:cNvPr id="107" name="그래픽 106" descr="도시">
              <a:extLst>
                <a:ext uri="{FF2B5EF4-FFF2-40B4-BE49-F238E27FC236}">
                  <a16:creationId xmlns:a16="http://schemas.microsoft.com/office/drawing/2014/main" id="{963A3F88-1F16-44D8-9D04-7088A6809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3E5E57-F59C-43CE-93C8-7E5C756FEC5D}"/>
                </a:ext>
              </a:extLst>
            </p:cNvPr>
            <p:cNvSpPr txBox="1"/>
            <p:nvPr/>
          </p:nvSpPr>
          <p:spPr>
            <a:xfrm>
              <a:off x="1289977" y="200018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#0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B43F825-1099-4C88-9BF5-B59745852914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2114676" y="5014174"/>
            <a:ext cx="531606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B9D6FF1-276B-47FA-8A03-86C5F42974BA}"/>
              </a:ext>
            </a:extLst>
          </p:cNvPr>
          <p:cNvCxnSpPr>
            <a:cxnSpLocks/>
            <a:stCxn id="92" idx="3"/>
            <a:endCxn id="130" idx="1"/>
          </p:cNvCxnSpPr>
          <p:nvPr/>
        </p:nvCxnSpPr>
        <p:spPr>
          <a:xfrm>
            <a:off x="3560682" y="5014174"/>
            <a:ext cx="519843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2463F21-CBC9-49B4-BEB4-2F9A67A230E2}"/>
              </a:ext>
            </a:extLst>
          </p:cNvPr>
          <p:cNvCxnSpPr>
            <a:cxnSpLocks/>
            <a:stCxn id="98" idx="3"/>
            <a:endCxn id="122" idx="1"/>
          </p:cNvCxnSpPr>
          <p:nvPr/>
        </p:nvCxnSpPr>
        <p:spPr>
          <a:xfrm>
            <a:off x="5004284" y="5014174"/>
            <a:ext cx="524586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8CD5642-C0E6-4E62-B6FC-F27A628EA665}"/>
              </a:ext>
            </a:extLst>
          </p:cNvPr>
          <p:cNvCxnSpPr>
            <a:cxnSpLocks/>
            <a:stCxn id="122" idx="3"/>
            <a:endCxn id="119" idx="1"/>
          </p:cNvCxnSpPr>
          <p:nvPr/>
        </p:nvCxnSpPr>
        <p:spPr>
          <a:xfrm>
            <a:off x="6443270" y="5014174"/>
            <a:ext cx="524586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6ECF309-4A81-4E87-B3D1-7BF352E27F0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7882256" y="5014174"/>
            <a:ext cx="524586" cy="5446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242E76C-7093-4C3E-8183-CD7F245D2CEC}"/>
              </a:ext>
            </a:extLst>
          </p:cNvPr>
          <p:cNvCxnSpPr>
            <a:cxnSpLocks/>
            <a:stCxn id="127" idx="3"/>
            <a:endCxn id="107" idx="1"/>
          </p:cNvCxnSpPr>
          <p:nvPr/>
        </p:nvCxnSpPr>
        <p:spPr>
          <a:xfrm>
            <a:off x="9321242" y="5014174"/>
            <a:ext cx="637781" cy="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2DEAAC4-2658-4810-8792-87A1A20878B3}"/>
              </a:ext>
            </a:extLst>
          </p:cNvPr>
          <p:cNvGrpSpPr/>
          <p:nvPr/>
        </p:nvGrpSpPr>
        <p:grpSpPr>
          <a:xfrm>
            <a:off x="6967856" y="4387697"/>
            <a:ext cx="914400" cy="1083677"/>
            <a:chOff x="1174377" y="2000182"/>
            <a:chExt cx="914400" cy="1083677"/>
          </a:xfrm>
        </p:grpSpPr>
        <p:pic>
          <p:nvPicPr>
            <p:cNvPr id="119" name="그래픽 118" descr="도시">
              <a:extLst>
                <a:ext uri="{FF2B5EF4-FFF2-40B4-BE49-F238E27FC236}">
                  <a16:creationId xmlns:a16="http://schemas.microsoft.com/office/drawing/2014/main" id="{12664041-0551-4F35-8EDB-41AF8A49D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B9E2105-6EB9-413A-9D7F-3E9B6C97608B}"/>
                </a:ext>
              </a:extLst>
            </p:cNvPr>
            <p:cNvSpPr txBox="1"/>
            <p:nvPr/>
          </p:nvSpPr>
          <p:spPr>
            <a:xfrm>
              <a:off x="1294786" y="2000182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#3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0939770-AB2E-402A-9B71-251F473871FA}"/>
              </a:ext>
            </a:extLst>
          </p:cNvPr>
          <p:cNvGrpSpPr/>
          <p:nvPr/>
        </p:nvGrpSpPr>
        <p:grpSpPr>
          <a:xfrm>
            <a:off x="5528870" y="4387697"/>
            <a:ext cx="914400" cy="1083677"/>
            <a:chOff x="1174377" y="2000182"/>
            <a:chExt cx="914400" cy="1083677"/>
          </a:xfrm>
        </p:grpSpPr>
        <p:pic>
          <p:nvPicPr>
            <p:cNvPr id="122" name="그래픽 121" descr="도시">
              <a:extLst>
                <a:ext uri="{FF2B5EF4-FFF2-40B4-BE49-F238E27FC236}">
                  <a16:creationId xmlns:a16="http://schemas.microsoft.com/office/drawing/2014/main" id="{DF375B46-84E2-4CBC-91F2-3BC6AC3A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ED185A0-A0F6-4201-9FE5-22C30CCB98C1}"/>
                </a:ext>
              </a:extLst>
            </p:cNvPr>
            <p:cNvSpPr txBox="1"/>
            <p:nvPr/>
          </p:nvSpPr>
          <p:spPr>
            <a:xfrm>
              <a:off x="1287572" y="200018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#4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2C101F0-1D92-4BDC-89D3-89DB6FF36E0F}"/>
              </a:ext>
            </a:extLst>
          </p:cNvPr>
          <p:cNvGrpSpPr/>
          <p:nvPr/>
        </p:nvGrpSpPr>
        <p:grpSpPr>
          <a:xfrm>
            <a:off x="8406842" y="4387697"/>
            <a:ext cx="914400" cy="1083677"/>
            <a:chOff x="1174377" y="2000182"/>
            <a:chExt cx="914400" cy="1083677"/>
          </a:xfrm>
        </p:grpSpPr>
        <p:pic>
          <p:nvPicPr>
            <p:cNvPr id="127" name="그래픽 126" descr="도시">
              <a:extLst>
                <a:ext uri="{FF2B5EF4-FFF2-40B4-BE49-F238E27FC236}">
                  <a16:creationId xmlns:a16="http://schemas.microsoft.com/office/drawing/2014/main" id="{C1D23649-A1DC-4A9D-9F5B-4B6C38AE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01800C-4B96-43B0-9D43-34D0EE174E4E}"/>
                </a:ext>
              </a:extLst>
            </p:cNvPr>
            <p:cNvSpPr txBox="1"/>
            <p:nvPr/>
          </p:nvSpPr>
          <p:spPr>
            <a:xfrm>
              <a:off x="1296389" y="200018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#2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37754EE-1010-43E2-9BFB-67F5198B2EBB}"/>
              </a:ext>
            </a:extLst>
          </p:cNvPr>
          <p:cNvGrpSpPr/>
          <p:nvPr/>
        </p:nvGrpSpPr>
        <p:grpSpPr>
          <a:xfrm>
            <a:off x="4080525" y="4387697"/>
            <a:ext cx="914400" cy="1083677"/>
            <a:chOff x="1174377" y="2000182"/>
            <a:chExt cx="914400" cy="1083677"/>
          </a:xfrm>
        </p:grpSpPr>
        <p:pic>
          <p:nvPicPr>
            <p:cNvPr id="130" name="그래픽 129" descr="도시">
              <a:extLst>
                <a:ext uri="{FF2B5EF4-FFF2-40B4-BE49-F238E27FC236}">
                  <a16:creationId xmlns:a16="http://schemas.microsoft.com/office/drawing/2014/main" id="{EB258041-50DB-4037-93B4-C23B48E03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DBEE0FA-AA19-468C-9602-5312D8BC4C26}"/>
                </a:ext>
              </a:extLst>
            </p:cNvPr>
            <p:cNvSpPr txBox="1"/>
            <p:nvPr/>
          </p:nvSpPr>
          <p:spPr>
            <a:xfrm>
              <a:off x="1287572" y="200018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#5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sp>
        <p:nvSpPr>
          <p:cNvPr id="137" name="화살표: 아래쪽 136">
            <a:extLst>
              <a:ext uri="{FF2B5EF4-FFF2-40B4-BE49-F238E27FC236}">
                <a16:creationId xmlns:a16="http://schemas.microsoft.com/office/drawing/2014/main" id="{1A970B1B-AEC1-4C1D-9C3C-CF88F8774CB4}"/>
              </a:ext>
            </a:extLst>
          </p:cNvPr>
          <p:cNvSpPr/>
          <p:nvPr/>
        </p:nvSpPr>
        <p:spPr>
          <a:xfrm>
            <a:off x="5528870" y="3526142"/>
            <a:ext cx="914400" cy="545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C71FFAB-1C1C-4CC7-8EF0-2E0D4DD8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67CEC-7FD6-4BC6-8287-1C6018DEA3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C7F2C3-4C9B-4609-8105-589CA545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8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Times New Roman" panose="02020603050405020304" pitchFamily="18" charset="0"/>
              </a:rPr>
              <a:t>Teaching Assistant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9" name="그림 8" descr="사람, 실내, 넥타이, 남자이(가) 표시된 사진&#10;&#10;자동 생성된 설명">
            <a:extLst>
              <a:ext uri="{FF2B5EF4-FFF2-40B4-BE49-F238E27FC236}">
                <a16:creationId xmlns:a16="http://schemas.microsoft.com/office/drawing/2014/main" id="{44386B61-9CFF-4C05-842B-BB79CCC6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96" y="2201474"/>
            <a:ext cx="1950979" cy="2601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29333-375D-4EBE-B268-01C3FEB32F09}"/>
              </a:ext>
            </a:extLst>
          </p:cNvPr>
          <p:cNvSpPr txBox="1"/>
          <p:nvPr/>
        </p:nvSpPr>
        <p:spPr>
          <a:xfrm>
            <a:off x="5440289" y="2763463"/>
            <a:ext cx="3882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수업 조교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AI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박사과정 서왕덕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Mail: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seowangduk@gmail.com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Office: 208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218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 인공지능 연구실</a:t>
            </a:r>
          </a:p>
        </p:txBody>
      </p:sp>
    </p:spTree>
    <p:extLst>
      <p:ext uri="{BB962C8B-B14F-4D97-AF65-F5344CB8AC3E}">
        <p14:creationId xmlns:p14="http://schemas.microsoft.com/office/powerpoint/2010/main" val="28126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33" y="3759592"/>
            <a:ext cx="8185150" cy="995362"/>
          </a:xfrm>
        </p:spPr>
        <p:txBody>
          <a:bodyPr/>
          <a:lstStyle/>
          <a:p>
            <a:r>
              <a:rPr lang="en-US" altLang="ko-KR" dirty="0"/>
              <a:t>#1 </a:t>
            </a:r>
            <a:r>
              <a:rPr lang="ko-KR" altLang="en-US" dirty="0"/>
              <a:t>과제 개요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A210B5-690A-4521-A351-87459967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Traveling Salesman Problem</a:t>
            </a:r>
            <a:endParaRPr lang="ko-KR" altLang="en-US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04E6F-250B-4B17-8FDE-9CF8FA345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A6512-BDCF-4FB9-84EF-CFB63CBA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 descr="조류, 비, 별이(가) 표시된 사진&#10;&#10;자동 생성된 설명">
            <a:extLst>
              <a:ext uri="{FF2B5EF4-FFF2-40B4-BE49-F238E27FC236}">
                <a16:creationId xmlns:a16="http://schemas.microsoft.com/office/drawing/2014/main" id="{74FACFA0-1E1A-4A13-9DF0-9A2F6AF8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6336"/>
            <a:ext cx="6976551" cy="42107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32B118-E962-4F8B-85BA-71CD77993DEC}"/>
              </a:ext>
            </a:extLst>
          </p:cNvPr>
          <p:cNvSpPr/>
          <p:nvPr/>
        </p:nvSpPr>
        <p:spPr>
          <a:xfrm>
            <a:off x="8237618" y="3269288"/>
            <a:ext cx="33537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도시들의 좌표를 사용하여 </a:t>
            </a:r>
            <a:r>
              <a:rPr lang="ko-KR" altLang="en-US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시작 도시에서</a:t>
            </a:r>
            <a:r>
              <a:rPr lang="en-US" altLang="ko-KR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도시들을 모두 한번씩 거쳐서 다시 시작 도시로 돌아오는 최소</a:t>
            </a:r>
            <a:r>
              <a:rPr lang="en-US" altLang="ko-KR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</a:t>
            </a:r>
            <a:r>
              <a:rPr lang="en-US" altLang="ko-KR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b="1" i="1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경로</a:t>
            </a:r>
            <a:r>
              <a:rPr lang="ko-KR" altLang="en-US" sz="16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40C10-9C8E-4259-B636-385FA7920AF4}"/>
              </a:ext>
            </a:extLst>
          </p:cNvPr>
          <p:cNvSpPr txBox="1"/>
          <p:nvPr/>
        </p:nvSpPr>
        <p:spPr>
          <a:xfrm>
            <a:off x="9250343" y="2622957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GOAL</a:t>
            </a:r>
            <a:endParaRPr lang="ko-KR" altLang="en-US" sz="3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08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5258956" cy="616017"/>
          </a:xfrm>
        </p:spPr>
        <p:txBody>
          <a:bodyPr>
            <a:normAutofit fontScale="90000"/>
          </a:bodyPr>
          <a:lstStyle/>
          <a:p>
            <a:pPr>
              <a:tabLst>
                <a:tab pos="4845050" algn="l"/>
              </a:tabLst>
            </a:pPr>
            <a:r>
              <a:rPr lang="ko-KR" altLang="en-US" sz="4000" dirty="0">
                <a:cs typeface="Times New Roman" panose="02020603050405020304" pitchFamily="18" charset="0"/>
              </a:rPr>
              <a:t>과제 조건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59051B-466B-4F91-8D18-7A7F3DC606CA}"/>
              </a:ext>
            </a:extLst>
          </p:cNvPr>
          <p:cNvGrpSpPr/>
          <p:nvPr/>
        </p:nvGrpSpPr>
        <p:grpSpPr>
          <a:xfrm>
            <a:off x="910571" y="2814876"/>
            <a:ext cx="2107737" cy="2073314"/>
            <a:chOff x="2080462" y="3176222"/>
            <a:chExt cx="2107737" cy="207331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433E771-5381-4895-9AA5-11A194F4D81B}"/>
                </a:ext>
              </a:extLst>
            </p:cNvPr>
            <p:cNvSpPr/>
            <p:nvPr/>
          </p:nvSpPr>
          <p:spPr>
            <a:xfrm>
              <a:off x="2189527" y="3232353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67E94E4-47B3-47AB-B429-469070E472D2}"/>
                </a:ext>
              </a:extLst>
            </p:cNvPr>
            <p:cNvSpPr/>
            <p:nvPr/>
          </p:nvSpPr>
          <p:spPr>
            <a:xfrm>
              <a:off x="2172748" y="3232641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8E0FB38-D29F-48E2-923D-BD0D469939A0}"/>
                </a:ext>
              </a:extLst>
            </p:cNvPr>
            <p:cNvSpPr/>
            <p:nvPr/>
          </p:nvSpPr>
          <p:spPr>
            <a:xfrm>
              <a:off x="2172747" y="3224540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B3622B0-DBF2-4AF6-A2F9-B11CB49FB543}"/>
                </a:ext>
              </a:extLst>
            </p:cNvPr>
            <p:cNvSpPr/>
            <p:nvPr/>
          </p:nvSpPr>
          <p:spPr>
            <a:xfrm>
              <a:off x="2214691" y="3249995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84BD9AA-5C1F-4EA9-8FF8-EB2F494C7FD4}"/>
                </a:ext>
              </a:extLst>
            </p:cNvPr>
            <p:cNvSpPr/>
            <p:nvPr/>
          </p:nvSpPr>
          <p:spPr>
            <a:xfrm>
              <a:off x="2189523" y="321672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FE3AD0B-E484-4786-95D7-4B1B00ABF200}"/>
                </a:ext>
              </a:extLst>
            </p:cNvPr>
            <p:cNvSpPr/>
            <p:nvPr/>
          </p:nvSpPr>
          <p:spPr>
            <a:xfrm>
              <a:off x="2223078" y="3225404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3334295-F8F3-4F56-BFDF-CB056689AF14}"/>
                </a:ext>
              </a:extLst>
            </p:cNvPr>
            <p:cNvSpPr/>
            <p:nvPr/>
          </p:nvSpPr>
          <p:spPr>
            <a:xfrm>
              <a:off x="2197910" y="3284415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26EA96-6803-462A-A6A7-82B8B5D9A9B7}"/>
                </a:ext>
              </a:extLst>
            </p:cNvPr>
            <p:cNvSpPr/>
            <p:nvPr/>
          </p:nvSpPr>
          <p:spPr>
            <a:xfrm>
              <a:off x="2130797" y="3267925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DFCFF57-DF49-45BB-BA4E-9D66A8CB9E05}"/>
                </a:ext>
              </a:extLst>
            </p:cNvPr>
            <p:cNvSpPr/>
            <p:nvPr/>
          </p:nvSpPr>
          <p:spPr>
            <a:xfrm>
              <a:off x="2080462" y="3217879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81AD7AA-019E-483A-A1FE-3F2B2704E6AA}"/>
                </a:ext>
              </a:extLst>
            </p:cNvPr>
            <p:cNvSpPr/>
            <p:nvPr/>
          </p:nvSpPr>
          <p:spPr>
            <a:xfrm>
              <a:off x="2181129" y="3176222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AFA212C-1567-4345-BC45-92B8B7E5ADBF}"/>
              </a:ext>
            </a:extLst>
          </p:cNvPr>
          <p:cNvGrpSpPr/>
          <p:nvPr/>
        </p:nvGrpSpPr>
        <p:grpSpPr>
          <a:xfrm>
            <a:off x="3787155" y="2814876"/>
            <a:ext cx="2107737" cy="2073314"/>
            <a:chOff x="5338042" y="3065193"/>
            <a:chExt cx="2107737" cy="207331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BBBFAF-16FB-4CD5-8A08-65A032C7F497}"/>
                </a:ext>
              </a:extLst>
            </p:cNvPr>
            <p:cNvSpPr/>
            <p:nvPr/>
          </p:nvSpPr>
          <p:spPr>
            <a:xfrm>
              <a:off x="5447107" y="3121324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A3A4F45-1039-4F3A-B1AC-A6CE53F6297A}"/>
                </a:ext>
              </a:extLst>
            </p:cNvPr>
            <p:cNvSpPr/>
            <p:nvPr/>
          </p:nvSpPr>
          <p:spPr>
            <a:xfrm>
              <a:off x="5430328" y="3121612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97D9013-515C-4247-88B9-1AB27E9BEE2B}"/>
                </a:ext>
              </a:extLst>
            </p:cNvPr>
            <p:cNvSpPr/>
            <p:nvPr/>
          </p:nvSpPr>
          <p:spPr>
            <a:xfrm>
              <a:off x="5430327" y="3113511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F70E5E9-6503-4F66-A083-60543AA046A2}"/>
                </a:ext>
              </a:extLst>
            </p:cNvPr>
            <p:cNvSpPr/>
            <p:nvPr/>
          </p:nvSpPr>
          <p:spPr>
            <a:xfrm>
              <a:off x="5472271" y="3138966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18516AD-5513-447A-8E1D-9330CD2856F9}"/>
                </a:ext>
              </a:extLst>
            </p:cNvPr>
            <p:cNvSpPr/>
            <p:nvPr/>
          </p:nvSpPr>
          <p:spPr>
            <a:xfrm>
              <a:off x="5447103" y="3105698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092927E-ABB6-42F3-A763-8FA69C537080}"/>
                </a:ext>
              </a:extLst>
            </p:cNvPr>
            <p:cNvSpPr/>
            <p:nvPr/>
          </p:nvSpPr>
          <p:spPr>
            <a:xfrm>
              <a:off x="5480658" y="3114375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4CE403-7753-4795-B9F8-C1629E03379D}"/>
                </a:ext>
              </a:extLst>
            </p:cNvPr>
            <p:cNvSpPr/>
            <p:nvPr/>
          </p:nvSpPr>
          <p:spPr>
            <a:xfrm>
              <a:off x="5455490" y="3173386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4B422EF-C5F9-43DA-B86C-DD9AC7AC4304}"/>
                </a:ext>
              </a:extLst>
            </p:cNvPr>
            <p:cNvSpPr/>
            <p:nvPr/>
          </p:nvSpPr>
          <p:spPr>
            <a:xfrm>
              <a:off x="5388377" y="3156896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982F86E-9D63-4553-9F46-5AAC0EDBA1F0}"/>
                </a:ext>
              </a:extLst>
            </p:cNvPr>
            <p:cNvSpPr/>
            <p:nvPr/>
          </p:nvSpPr>
          <p:spPr>
            <a:xfrm>
              <a:off x="5338042" y="3106850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3CD6C2-D79A-4A3D-B0E4-A45658665305}"/>
                </a:ext>
              </a:extLst>
            </p:cNvPr>
            <p:cNvSpPr/>
            <p:nvPr/>
          </p:nvSpPr>
          <p:spPr>
            <a:xfrm>
              <a:off x="5438709" y="3065193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7AE1E9A-DF25-42AB-B99A-B0FD83A742F0}"/>
              </a:ext>
            </a:extLst>
          </p:cNvPr>
          <p:cNvGrpSpPr/>
          <p:nvPr/>
        </p:nvGrpSpPr>
        <p:grpSpPr>
          <a:xfrm>
            <a:off x="6621793" y="2814876"/>
            <a:ext cx="2107737" cy="2073314"/>
            <a:chOff x="8595622" y="2954164"/>
            <a:chExt cx="2107737" cy="2073314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8A59ED9-8407-45BD-B895-29B73597A612}"/>
                </a:ext>
              </a:extLst>
            </p:cNvPr>
            <p:cNvSpPr/>
            <p:nvPr/>
          </p:nvSpPr>
          <p:spPr>
            <a:xfrm>
              <a:off x="8704687" y="3010295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674B5D3-F3D0-43FD-BBDD-6BBFDFD16966}"/>
                </a:ext>
              </a:extLst>
            </p:cNvPr>
            <p:cNvSpPr/>
            <p:nvPr/>
          </p:nvSpPr>
          <p:spPr>
            <a:xfrm>
              <a:off x="8687908" y="3010583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4F40A18-4DB7-4A1F-A290-CB0862C2B1B2}"/>
                </a:ext>
              </a:extLst>
            </p:cNvPr>
            <p:cNvSpPr/>
            <p:nvPr/>
          </p:nvSpPr>
          <p:spPr>
            <a:xfrm>
              <a:off x="8687907" y="3002482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E979BBF-7399-4251-9749-407ACF242750}"/>
                </a:ext>
              </a:extLst>
            </p:cNvPr>
            <p:cNvSpPr/>
            <p:nvPr/>
          </p:nvSpPr>
          <p:spPr>
            <a:xfrm>
              <a:off x="8729851" y="302793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58EF9BA-C52A-4234-8652-C408CB923A72}"/>
                </a:ext>
              </a:extLst>
            </p:cNvPr>
            <p:cNvSpPr/>
            <p:nvPr/>
          </p:nvSpPr>
          <p:spPr>
            <a:xfrm>
              <a:off x="8704683" y="2994669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DB09119-7D46-4032-B053-703EDDD30F31}"/>
                </a:ext>
              </a:extLst>
            </p:cNvPr>
            <p:cNvSpPr/>
            <p:nvPr/>
          </p:nvSpPr>
          <p:spPr>
            <a:xfrm>
              <a:off x="8738238" y="3003346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A604A1-DC02-4AE9-A5A0-CD484BF24B54}"/>
                </a:ext>
              </a:extLst>
            </p:cNvPr>
            <p:cNvSpPr/>
            <p:nvPr/>
          </p:nvSpPr>
          <p:spPr>
            <a:xfrm>
              <a:off x="8713070" y="306235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814F477-5011-4E48-8096-5CDE22F0EF27}"/>
                </a:ext>
              </a:extLst>
            </p:cNvPr>
            <p:cNvSpPr/>
            <p:nvPr/>
          </p:nvSpPr>
          <p:spPr>
            <a:xfrm>
              <a:off x="8645957" y="304586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B3F4E7F-AF86-4F93-8D95-D4089B17353E}"/>
                </a:ext>
              </a:extLst>
            </p:cNvPr>
            <p:cNvSpPr/>
            <p:nvPr/>
          </p:nvSpPr>
          <p:spPr>
            <a:xfrm>
              <a:off x="8595622" y="2995821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BCD4BE1-CA08-465E-9187-4488DF3A5F8F}"/>
                </a:ext>
              </a:extLst>
            </p:cNvPr>
            <p:cNvSpPr/>
            <p:nvPr/>
          </p:nvSpPr>
          <p:spPr>
            <a:xfrm>
              <a:off x="8696289" y="2954164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B6D84EA-B68E-4CDB-BAF5-E9776BFA1EE3}"/>
              </a:ext>
            </a:extLst>
          </p:cNvPr>
          <p:cNvSpPr txBox="1"/>
          <p:nvPr/>
        </p:nvSpPr>
        <p:spPr>
          <a:xfrm>
            <a:off x="4215345" y="2181578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도시 개수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95014-B2EE-476B-82CE-04E08C8E625D}"/>
              </a:ext>
            </a:extLst>
          </p:cNvPr>
          <p:cNvSpPr txBox="1"/>
          <p:nvPr/>
        </p:nvSpPr>
        <p:spPr>
          <a:xfrm>
            <a:off x="7036197" y="2181577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동작 시간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20698C-DF13-44AC-BF5A-41ED781AF20E}"/>
              </a:ext>
            </a:extLst>
          </p:cNvPr>
          <p:cNvSpPr txBox="1"/>
          <p:nvPr/>
        </p:nvSpPr>
        <p:spPr>
          <a:xfrm>
            <a:off x="1263469" y="2181579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출력 사항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54E590-A40E-4A9F-9AE0-40AB79FC84D0}"/>
              </a:ext>
            </a:extLst>
          </p:cNvPr>
          <p:cNvGrpSpPr/>
          <p:nvPr/>
        </p:nvGrpSpPr>
        <p:grpSpPr>
          <a:xfrm>
            <a:off x="9540322" y="2821181"/>
            <a:ext cx="2107737" cy="2073314"/>
            <a:chOff x="8595622" y="2954164"/>
            <a:chExt cx="2107737" cy="207331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1EA1FD4-0C87-49EC-B207-91F6743CE02A}"/>
                </a:ext>
              </a:extLst>
            </p:cNvPr>
            <p:cNvSpPr/>
            <p:nvPr/>
          </p:nvSpPr>
          <p:spPr>
            <a:xfrm>
              <a:off x="8704687" y="3010295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1FF5538-A85E-4755-BBEC-AEA3F997F2E3}"/>
                </a:ext>
              </a:extLst>
            </p:cNvPr>
            <p:cNvSpPr/>
            <p:nvPr/>
          </p:nvSpPr>
          <p:spPr>
            <a:xfrm>
              <a:off x="8687908" y="3010583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A7C03CD-8925-4D0F-8AA4-4199C7B32B6F}"/>
                </a:ext>
              </a:extLst>
            </p:cNvPr>
            <p:cNvSpPr/>
            <p:nvPr/>
          </p:nvSpPr>
          <p:spPr>
            <a:xfrm>
              <a:off x="8687907" y="3002482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E9457CE-0671-4490-B5C5-8ABD4D2B9F75}"/>
                </a:ext>
              </a:extLst>
            </p:cNvPr>
            <p:cNvSpPr/>
            <p:nvPr/>
          </p:nvSpPr>
          <p:spPr>
            <a:xfrm>
              <a:off x="8729851" y="302793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3689A4E-6B18-4404-9A8F-3AEB7EC0DDE3}"/>
                </a:ext>
              </a:extLst>
            </p:cNvPr>
            <p:cNvSpPr/>
            <p:nvPr/>
          </p:nvSpPr>
          <p:spPr>
            <a:xfrm>
              <a:off x="8704683" y="2994669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12B36F1-1353-4B67-AEEA-E6819EA67BE2}"/>
                </a:ext>
              </a:extLst>
            </p:cNvPr>
            <p:cNvSpPr/>
            <p:nvPr/>
          </p:nvSpPr>
          <p:spPr>
            <a:xfrm>
              <a:off x="8738238" y="3003346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FB73DD7-E7EC-4655-87F1-B0C5725271A2}"/>
                </a:ext>
              </a:extLst>
            </p:cNvPr>
            <p:cNvSpPr/>
            <p:nvPr/>
          </p:nvSpPr>
          <p:spPr>
            <a:xfrm>
              <a:off x="8713070" y="306235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5E35B83-8EAA-4ECE-AB03-1657F3BF5B9F}"/>
                </a:ext>
              </a:extLst>
            </p:cNvPr>
            <p:cNvSpPr/>
            <p:nvPr/>
          </p:nvSpPr>
          <p:spPr>
            <a:xfrm>
              <a:off x="8645957" y="3045867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DA14AF1-F220-4886-8520-F2B64000586A}"/>
                </a:ext>
              </a:extLst>
            </p:cNvPr>
            <p:cNvSpPr/>
            <p:nvPr/>
          </p:nvSpPr>
          <p:spPr>
            <a:xfrm>
              <a:off x="8595622" y="2995821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9D69DC7-2C18-43E7-8204-D68BB37F8B7A}"/>
                </a:ext>
              </a:extLst>
            </p:cNvPr>
            <p:cNvSpPr/>
            <p:nvPr/>
          </p:nvSpPr>
          <p:spPr>
            <a:xfrm>
              <a:off x="8696289" y="2954164"/>
              <a:ext cx="1965121" cy="1965121"/>
            </a:xfrm>
            <a:prstGeom prst="ellipse">
              <a:avLst/>
            </a:prstGeom>
            <a:ln>
              <a:solidFill>
                <a:srgbClr val="252C41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7DBE0AA-7CD3-4D55-AA0C-94709286018B}"/>
              </a:ext>
            </a:extLst>
          </p:cNvPr>
          <p:cNvSpPr txBox="1"/>
          <p:nvPr/>
        </p:nvSpPr>
        <p:spPr>
          <a:xfrm>
            <a:off x="9894614" y="2187882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개발 언어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AA63FC-E2A7-4262-82F0-0A70C5EEC5D0}"/>
              </a:ext>
            </a:extLst>
          </p:cNvPr>
          <p:cNvSpPr/>
          <p:nvPr/>
        </p:nvSpPr>
        <p:spPr>
          <a:xfrm>
            <a:off x="1136322" y="3411276"/>
            <a:ext cx="190684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 경로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경로의 길이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탐색 소요 시간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29BF961-81AA-4A5D-84A4-6E9606F523B1}"/>
              </a:ext>
            </a:extLst>
          </p:cNvPr>
          <p:cNvSpPr/>
          <p:nvPr/>
        </p:nvSpPr>
        <p:spPr>
          <a:xfrm>
            <a:off x="3912990" y="3545553"/>
            <a:ext cx="1906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도시 수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2000</a:t>
            </a:r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이하</a:t>
            </a:r>
            <a:endParaRPr lang="en-US" altLang="ko-KR" sz="1600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43CD1A-ECBE-46A6-9D1A-DED1E826A1CE}"/>
              </a:ext>
            </a:extLst>
          </p:cNvPr>
          <p:cNvSpPr/>
          <p:nvPr/>
        </p:nvSpPr>
        <p:spPr>
          <a:xfrm>
            <a:off x="6705679" y="3640720"/>
            <a:ext cx="1906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미만</a:t>
            </a:r>
            <a:endParaRPr lang="en-US" altLang="ko-KR" sz="1600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C0B2D5-C2DA-40B8-8353-035DF2D64B25}"/>
              </a:ext>
            </a:extLst>
          </p:cNvPr>
          <p:cNvSpPr/>
          <p:nvPr/>
        </p:nvSpPr>
        <p:spPr>
          <a:xfrm>
            <a:off x="9669913" y="3545552"/>
            <a:ext cx="1906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</a:p>
          <a:p>
            <a:pPr algn="ctr"/>
            <a:r>
              <a:rPr lang="ko-KR" altLang="en-US" sz="1600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권장</a:t>
            </a:r>
            <a:endParaRPr lang="en-US" altLang="ko-KR" sz="1600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99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A214309-3C2D-471F-A0C3-F9B2F7F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환경 구축 </a:t>
            </a:r>
            <a:r>
              <a:rPr lang="en-US" altLang="ko-KR" dirty="0"/>
              <a:t>(Python</a:t>
            </a:r>
            <a:r>
              <a:rPr lang="ko-KR" altLang="en-US" dirty="0"/>
              <a:t>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B62D0-2DBE-4C0E-8490-27705463E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A46EA-F8D5-4A81-9152-FC6DA15B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CE0119-3395-427A-BD1E-83A7381AED9B}"/>
              </a:ext>
            </a:extLst>
          </p:cNvPr>
          <p:cNvSpPr/>
          <p:nvPr/>
        </p:nvSpPr>
        <p:spPr>
          <a:xfrm>
            <a:off x="1113457" y="4779432"/>
            <a:ext cx="15392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Anaconda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설치 링크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Anaconda, Inc. - 게시물 | Facebook">
            <a:extLst>
              <a:ext uri="{FF2B5EF4-FFF2-40B4-BE49-F238E27FC236}">
                <a16:creationId xmlns:a16="http://schemas.microsoft.com/office/drawing/2014/main" id="{2456D930-3B82-4299-8282-F7088C66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667" y1="19556" x2="42667" y2="19556"/>
                        <a14:foregroundMark x1="35556" y1="19111" x2="35556" y2="19111"/>
                        <a14:foregroundMark x1="39111" y1="28000" x2="39111" y2="28000"/>
                        <a14:foregroundMark x1="32000" y1="27111" x2="32000" y2="27111"/>
                        <a14:foregroundMark x1="24000" y1="29778" x2="24000" y2="29778"/>
                        <a14:foregroundMark x1="23556" y1="36889" x2="23556" y2="36889"/>
                        <a14:foregroundMark x1="30667" y1="33778" x2="30667" y2="33778"/>
                        <a14:foregroundMark x1="16889" y1="42667" x2="16889" y2="42667"/>
                        <a14:foregroundMark x1="25333" y1="45333" x2="25333" y2="45333"/>
                        <a14:foregroundMark x1="20000" y1="52889" x2="20000" y2="52889"/>
                        <a14:foregroundMark x1="17778" y1="59556" x2="17778" y2="59556"/>
                        <a14:foregroundMark x1="23111" y1="64444" x2="23111" y2="64444"/>
                        <a14:foregroundMark x1="25778" y1="56444" x2="25778" y2="56444"/>
                        <a14:foregroundMark x1="31111" y1="67111" x2="31111" y2="67111"/>
                        <a14:foregroundMark x1="24889" y1="74667" x2="24889" y2="74667"/>
                        <a14:foregroundMark x1="25333" y1="73333" x2="25333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0" y="26238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3F049-1B2C-4296-AF00-4D5ACE81324D}"/>
              </a:ext>
            </a:extLst>
          </p:cNvPr>
          <p:cNvSpPr txBox="1"/>
          <p:nvPr/>
        </p:nvSpPr>
        <p:spPr>
          <a:xfrm>
            <a:off x="541185" y="183726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1. Anaconda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F3166-69A1-4F9D-9590-E37555CD7703}"/>
              </a:ext>
            </a:extLst>
          </p:cNvPr>
          <p:cNvSpPr txBox="1"/>
          <p:nvPr/>
        </p:nvSpPr>
        <p:spPr>
          <a:xfrm>
            <a:off x="4274985" y="1837267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2.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툴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F2AF1-7AC8-4722-B34B-98B350E41124}"/>
              </a:ext>
            </a:extLst>
          </p:cNvPr>
          <p:cNvSpPr txBox="1"/>
          <p:nvPr/>
        </p:nvSpPr>
        <p:spPr>
          <a:xfrm>
            <a:off x="7659330" y="1837267"/>
            <a:ext cx="403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Step 3.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다운로드 및 코드 실행</a:t>
            </a:r>
          </a:p>
        </p:txBody>
      </p:sp>
      <p:pic>
        <p:nvPicPr>
          <p:cNvPr id="1028" name="Picture 4" descr="프로젝트 주피터 - 위키백과, 우리 모두의 백과사전">
            <a:extLst>
              <a:ext uri="{FF2B5EF4-FFF2-40B4-BE49-F238E27FC236}">
                <a16:creationId xmlns:a16="http://schemas.microsoft.com/office/drawing/2014/main" id="{2AD65687-8FA8-4511-90BF-73437E9B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64" y="2364486"/>
            <a:ext cx="1236133" cy="143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다운로드 PyCharm: JetBrains가 만든 전문 개발자용 Python IDE">
            <a:extLst>
              <a:ext uri="{FF2B5EF4-FFF2-40B4-BE49-F238E27FC236}">
                <a16:creationId xmlns:a16="http://schemas.microsoft.com/office/drawing/2014/main" id="{C674D2C8-3C5F-4818-8114-C162FE22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4" y="4506383"/>
            <a:ext cx="1615017" cy="161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227E6A-CB5C-41E2-A134-43705E59C8C7}"/>
              </a:ext>
            </a:extLst>
          </p:cNvPr>
          <p:cNvSpPr/>
          <p:nvPr/>
        </p:nvSpPr>
        <p:spPr>
          <a:xfrm>
            <a:off x="4773610" y="6331470"/>
            <a:ext cx="15102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pycharm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설치 링크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24FA61-07DB-474D-97BF-4EE9CD9F5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551" y="2692400"/>
            <a:ext cx="3339827" cy="327142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A74AB3C-7C96-477C-9102-69DA1A72951B}"/>
              </a:ext>
            </a:extLst>
          </p:cNvPr>
          <p:cNvSpPr/>
          <p:nvPr/>
        </p:nvSpPr>
        <p:spPr>
          <a:xfrm>
            <a:off x="3352800" y="3357033"/>
            <a:ext cx="876300" cy="6773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1A32A72-0110-4368-9844-B0EE3EFCEABE}"/>
              </a:ext>
            </a:extLst>
          </p:cNvPr>
          <p:cNvSpPr/>
          <p:nvPr/>
        </p:nvSpPr>
        <p:spPr>
          <a:xfrm>
            <a:off x="6705600" y="3356781"/>
            <a:ext cx="876300" cy="67733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2AC054-677D-4FB8-81BA-C31B8BDC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업로드 및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566E9-E9B8-4C4D-9231-1D427A5D6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83796-F5FA-4DE5-AA07-458F15E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73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#2 Greedy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r>
              <a:rPr lang="en-US" altLang="ko-KR" dirty="0"/>
              <a:t>, Greedy Algorithm </a:t>
            </a:r>
            <a:r>
              <a:rPr lang="ko-KR" altLang="en-US" dirty="0"/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85EB3A-45B9-494B-970E-7E2445C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설명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B18A6-E4CE-41C5-9B46-388EAFB4B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275DF-D09C-4BF6-9718-3C3ED73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7D2E45-D790-4364-B319-31D56ECC40C0}"/>
              </a:ext>
            </a:extLst>
          </p:cNvPr>
          <p:cNvGrpSpPr/>
          <p:nvPr/>
        </p:nvGrpSpPr>
        <p:grpSpPr>
          <a:xfrm>
            <a:off x="1174377" y="2000182"/>
            <a:ext cx="914400" cy="1083677"/>
            <a:chOff x="1174377" y="2000182"/>
            <a:chExt cx="914400" cy="1083677"/>
          </a:xfrm>
        </p:grpSpPr>
        <p:pic>
          <p:nvPicPr>
            <p:cNvPr id="7" name="그래픽 6" descr="도시">
              <a:extLst>
                <a:ext uri="{FF2B5EF4-FFF2-40B4-BE49-F238E27FC236}">
                  <a16:creationId xmlns:a16="http://schemas.microsoft.com/office/drawing/2014/main" id="{AE6D2939-95B7-48A4-AC76-6C3FAF140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F33777-1ABA-4728-B32B-9DF371B7EB8E}"/>
                </a:ext>
              </a:extLst>
            </p:cNvPr>
            <p:cNvSpPr txBox="1"/>
            <p:nvPr/>
          </p:nvSpPr>
          <p:spPr>
            <a:xfrm>
              <a:off x="1289977" y="2000182"/>
              <a:ext cx="6832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#0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E6FC00-EAEA-435D-A499-545527C50754}"/>
              </a:ext>
            </a:extLst>
          </p:cNvPr>
          <p:cNvGrpSpPr/>
          <p:nvPr/>
        </p:nvGrpSpPr>
        <p:grpSpPr>
          <a:xfrm>
            <a:off x="4468906" y="1542982"/>
            <a:ext cx="914400" cy="1083677"/>
            <a:chOff x="1174377" y="2000182"/>
            <a:chExt cx="914400" cy="1083677"/>
          </a:xfrm>
        </p:grpSpPr>
        <p:pic>
          <p:nvPicPr>
            <p:cNvPr id="11" name="그래픽 10" descr="도시">
              <a:extLst>
                <a:ext uri="{FF2B5EF4-FFF2-40B4-BE49-F238E27FC236}">
                  <a16:creationId xmlns:a16="http://schemas.microsoft.com/office/drawing/2014/main" id="{C5655FD6-0904-4F5C-85DB-940A868F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320814-91F4-4A2F-85B9-B776924364E7}"/>
                </a:ext>
              </a:extLst>
            </p:cNvPr>
            <p:cNvSpPr txBox="1"/>
            <p:nvPr/>
          </p:nvSpPr>
          <p:spPr>
            <a:xfrm>
              <a:off x="1301999" y="2000182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#1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412A2B-FDBC-4D05-8EE9-9B594871B925}"/>
              </a:ext>
            </a:extLst>
          </p:cNvPr>
          <p:cNvGrpSpPr/>
          <p:nvPr/>
        </p:nvGrpSpPr>
        <p:grpSpPr>
          <a:xfrm>
            <a:off x="7794813" y="2169459"/>
            <a:ext cx="914400" cy="1083677"/>
            <a:chOff x="1174377" y="2000182"/>
            <a:chExt cx="914400" cy="1083677"/>
          </a:xfrm>
        </p:grpSpPr>
        <p:pic>
          <p:nvPicPr>
            <p:cNvPr id="14" name="그래픽 13" descr="도시">
              <a:extLst>
                <a:ext uri="{FF2B5EF4-FFF2-40B4-BE49-F238E27FC236}">
                  <a16:creationId xmlns:a16="http://schemas.microsoft.com/office/drawing/2014/main" id="{D79DC049-5CB1-448C-A39E-C22204B6B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502205-19ED-41E3-A9E7-871CB021B7CD}"/>
                </a:ext>
              </a:extLst>
            </p:cNvPr>
            <p:cNvSpPr txBox="1"/>
            <p:nvPr/>
          </p:nvSpPr>
          <p:spPr>
            <a:xfrm>
              <a:off x="1294786" y="2000182"/>
              <a:ext cx="6735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#3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6E14536-F4E2-4D93-86D0-75AFDBB511C2}"/>
              </a:ext>
            </a:extLst>
          </p:cNvPr>
          <p:cNvGrpSpPr/>
          <p:nvPr/>
        </p:nvGrpSpPr>
        <p:grpSpPr>
          <a:xfrm>
            <a:off x="6315636" y="3083859"/>
            <a:ext cx="914400" cy="1083677"/>
            <a:chOff x="1174377" y="2000182"/>
            <a:chExt cx="914400" cy="1083677"/>
          </a:xfrm>
        </p:grpSpPr>
        <p:pic>
          <p:nvPicPr>
            <p:cNvPr id="17" name="그래픽 16" descr="도시">
              <a:extLst>
                <a:ext uri="{FF2B5EF4-FFF2-40B4-BE49-F238E27FC236}">
                  <a16:creationId xmlns:a16="http://schemas.microsoft.com/office/drawing/2014/main" id="{ADAE9FCD-CA9A-41EB-A575-2EC17A18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2D238B-8FEE-4C99-B958-2D3FF639F0E2}"/>
                </a:ext>
              </a:extLst>
            </p:cNvPr>
            <p:cNvSpPr txBox="1"/>
            <p:nvPr/>
          </p:nvSpPr>
          <p:spPr>
            <a:xfrm>
              <a:off x="1296389" y="200018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#2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114C88-3689-44C1-8A5B-2F80AB5F479D}"/>
              </a:ext>
            </a:extLst>
          </p:cNvPr>
          <p:cNvGrpSpPr/>
          <p:nvPr/>
        </p:nvGrpSpPr>
        <p:grpSpPr>
          <a:xfrm>
            <a:off x="6880413" y="5386293"/>
            <a:ext cx="914400" cy="1083677"/>
            <a:chOff x="1174377" y="2000182"/>
            <a:chExt cx="914400" cy="1083677"/>
          </a:xfrm>
        </p:grpSpPr>
        <p:pic>
          <p:nvPicPr>
            <p:cNvPr id="20" name="그래픽 19" descr="도시">
              <a:extLst>
                <a:ext uri="{FF2B5EF4-FFF2-40B4-BE49-F238E27FC236}">
                  <a16:creationId xmlns:a16="http://schemas.microsoft.com/office/drawing/2014/main" id="{4D8002F5-0BA3-456E-AA06-42C2A2B37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62AEE3-234D-4C3D-9CA4-FD69710EC9F4}"/>
                </a:ext>
              </a:extLst>
            </p:cNvPr>
            <p:cNvSpPr txBox="1"/>
            <p:nvPr/>
          </p:nvSpPr>
          <p:spPr>
            <a:xfrm>
              <a:off x="1287572" y="200018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#5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2F95A50-4814-42DD-81A5-9BA23AFF9E22}"/>
              </a:ext>
            </a:extLst>
          </p:cNvPr>
          <p:cNvGrpSpPr/>
          <p:nvPr/>
        </p:nvGrpSpPr>
        <p:grpSpPr>
          <a:xfrm>
            <a:off x="9693213" y="3253136"/>
            <a:ext cx="914400" cy="1083677"/>
            <a:chOff x="1174377" y="2000182"/>
            <a:chExt cx="914400" cy="1083677"/>
          </a:xfrm>
        </p:grpSpPr>
        <p:pic>
          <p:nvPicPr>
            <p:cNvPr id="23" name="그래픽 22" descr="도시">
              <a:extLst>
                <a:ext uri="{FF2B5EF4-FFF2-40B4-BE49-F238E27FC236}">
                  <a16:creationId xmlns:a16="http://schemas.microsoft.com/office/drawing/2014/main" id="{C4C55925-3E7A-4B6B-BC6C-094A065E9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4377" y="216945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E38E2E-26E8-4AF0-929B-7199B26AB32D}"/>
                </a:ext>
              </a:extLst>
            </p:cNvPr>
            <p:cNvSpPr txBox="1"/>
            <p:nvPr/>
          </p:nvSpPr>
          <p:spPr>
            <a:xfrm>
              <a:off x="1287572" y="2000182"/>
              <a:ext cx="688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City</a:t>
              </a:r>
              <a:r>
                <a:rPr lang="ko-KR" altLang="en-US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 </a:t>
              </a:r>
              <a:r>
                <a:rPr lang="en-US" altLang="ko-KR" sz="1600" dirty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#4</a:t>
              </a:r>
              <a:endParaRPr lang="ko-KR" altLang="en-US" sz="1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4296D70-0F18-4AEF-A74A-0B081EE2F166}"/>
              </a:ext>
            </a:extLst>
          </p:cNvPr>
          <p:cNvCxnSpPr>
            <a:cxnSpLocks/>
          </p:cNvCxnSpPr>
          <p:nvPr/>
        </p:nvCxnSpPr>
        <p:spPr>
          <a:xfrm flipV="1">
            <a:off x="2088777" y="2205318"/>
            <a:ext cx="2380129" cy="45720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BD6C256-043E-4310-A010-D98FF55BF97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83306" y="2169459"/>
            <a:ext cx="932330" cy="1540877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E0FCB8-5E96-4C89-B1ED-88BCD4A27E96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7230036" y="2795936"/>
            <a:ext cx="564777" cy="914400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738E4A-D44E-46E3-B17E-7CA99B1617A0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8709213" y="2795936"/>
            <a:ext cx="984000" cy="1083677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B9ABA76-60F6-407E-8794-CF040B98CF39}"/>
              </a:ext>
            </a:extLst>
          </p:cNvPr>
          <p:cNvCxnSpPr>
            <a:cxnSpLocks/>
            <a:stCxn id="23" idx="2"/>
            <a:endCxn id="20" idx="3"/>
          </p:cNvCxnSpPr>
          <p:nvPr/>
        </p:nvCxnSpPr>
        <p:spPr>
          <a:xfrm flipH="1">
            <a:off x="7794813" y="4336813"/>
            <a:ext cx="2355600" cy="1675957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46EF804-E563-4D2D-9ADC-2278F3320616}"/>
              </a:ext>
            </a:extLst>
          </p:cNvPr>
          <p:cNvCxnSpPr>
            <a:cxnSpLocks/>
            <a:stCxn id="20" idx="1"/>
            <a:endCxn id="7" idx="2"/>
          </p:cNvCxnSpPr>
          <p:nvPr/>
        </p:nvCxnSpPr>
        <p:spPr>
          <a:xfrm flipH="1" flipV="1">
            <a:off x="1631577" y="3083859"/>
            <a:ext cx="5248836" cy="2928911"/>
          </a:xfrm>
          <a:prstGeom prst="straightConnector1">
            <a:avLst/>
          </a:prstGeom>
          <a:ln w="19050">
            <a:solidFill>
              <a:srgbClr val="DDDF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3E8DF2-B5ED-4E1B-BDF1-8E0199F05BEA}"/>
              </a:ext>
            </a:extLst>
          </p:cNvPr>
          <p:cNvSpPr txBox="1"/>
          <p:nvPr/>
        </p:nvSpPr>
        <p:spPr>
          <a:xfrm>
            <a:off x="1069564" y="1715489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 !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8DF35-8CAC-4A5D-B8AB-965F2ADBA117}"/>
              </a:ext>
            </a:extLst>
          </p:cNvPr>
          <p:cNvSpPr txBox="1"/>
          <p:nvPr/>
        </p:nvSpPr>
        <p:spPr>
          <a:xfrm>
            <a:off x="528918" y="5262909"/>
            <a:ext cx="377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&lt;0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4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5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C2D8C-C487-4D11-A4F1-419EDDEF8B6C}"/>
              </a:ext>
            </a:extLst>
          </p:cNvPr>
          <p:cNvSpPr txBox="1"/>
          <p:nvPr/>
        </p:nvSpPr>
        <p:spPr>
          <a:xfrm>
            <a:off x="9555916" y="1358316"/>
            <a:ext cx="154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데이터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06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259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tvN 즐거운이야기 Bold</vt:lpstr>
      <vt:lpstr>나눔스퀘어 Bold</vt:lpstr>
      <vt:lpstr>맑은 고딕</vt:lpstr>
      <vt:lpstr>배달의민족 도현</vt:lpstr>
      <vt:lpstr>한둥근체 돋움</vt:lpstr>
      <vt:lpstr>한둥근체 제목</vt:lpstr>
      <vt:lpstr>Arial</vt:lpstr>
      <vt:lpstr>Office 테마</vt:lpstr>
      <vt:lpstr>Greedy &amp; Hill Climbing</vt:lpstr>
      <vt:lpstr>Teaching Assistant</vt:lpstr>
      <vt:lpstr>#1 과제 개요</vt:lpstr>
      <vt:lpstr>Traveling Salesman Problem</vt:lpstr>
      <vt:lpstr>과제 조건</vt:lpstr>
      <vt:lpstr>환경 구축 (Python 기준)</vt:lpstr>
      <vt:lpstr>코드 업로드 및 실행</vt:lpstr>
      <vt:lpstr>#2 Greedy </vt:lpstr>
      <vt:lpstr>알고리즘 설명</vt:lpstr>
      <vt:lpstr>코드 분석</vt:lpstr>
      <vt:lpstr>#3 Hill Climbing</vt:lpstr>
      <vt:lpstr>알고리즘 설명 (2-OPT)</vt:lpstr>
      <vt:lpstr>코드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ai</cp:lastModifiedBy>
  <cp:revision>324</cp:revision>
  <dcterms:created xsi:type="dcterms:W3CDTF">2017-09-02T05:32:31Z</dcterms:created>
  <dcterms:modified xsi:type="dcterms:W3CDTF">2020-09-10T20:17:08Z</dcterms:modified>
</cp:coreProperties>
</file>