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8" r:id="rId2"/>
    <p:sldId id="317" r:id="rId3"/>
    <p:sldId id="337" r:id="rId4"/>
    <p:sldId id="318" r:id="rId5"/>
    <p:sldId id="319" r:id="rId6"/>
    <p:sldId id="320" r:id="rId7"/>
    <p:sldId id="339" r:id="rId8"/>
    <p:sldId id="324" r:id="rId9"/>
    <p:sldId id="331" r:id="rId10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6" autoAdjust="0"/>
  </p:normalViewPr>
  <p:slideViewPr>
    <p:cSldViewPr>
      <p:cViewPr varScale="1">
        <p:scale>
          <a:sx n="92" d="100"/>
          <a:sy n="92" d="100"/>
        </p:scale>
        <p:origin x="46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32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68ED38-5C6D-4FD4-B822-A309770C40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0292D7-1C91-4C09-A9C6-2081C2D181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50736C1-2EFE-4EBD-8392-EE6CD3751D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103FAF-DF78-4B41-B2E6-38FDF2A268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fld id="{83779703-503C-4DD9-A48C-3AA21C5EC4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6CE7B38-AE36-4689-A309-6B8C633144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6A30264-D99D-4DFA-A822-DC1929CDE0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0094616-20D2-4895-AC27-B14761059C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7888"/>
            <a:ext cx="494188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39DAD51-68F1-452B-BF26-BD0AEDCF37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BF8859C-73DD-46E2-9A5F-A9FD5D054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3" tIns="46186" rIns="92373" bIns="461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pPr>
              <a:defRPr/>
            </a:pPr>
            <a:fld id="{33F62D00-8BF1-4D20-8768-F4DF7F3513CD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69DE5-E33F-4B08-B434-6512370CC3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4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D32C3-C775-4E81-A63D-D1EA17756B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3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6F1E4-EE86-4DBB-BC37-F6D567A372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24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174C-EC44-4633-BD6F-E161AA2954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61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CA556-B0D8-4A80-9D79-D4DC026594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7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61BCE-5ABA-4076-87A2-383846898E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4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0C552-50E2-4824-8C10-8A7A3DC08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5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3231E-FDE5-4F8E-BB65-3308AC5C6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7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E66AF-B6D0-4B72-92FC-CCD274E787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7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6892-51A1-431C-916A-B415720DA3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7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A3EB-ADF1-4649-8C35-E6BA505524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9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7E92D-FC9E-4777-9602-BEC6DE029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1226-3FCA-4F98-B686-2A3B8172C1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5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6E6397-2FA7-406D-A40C-4745EF0407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25CB4D-B409-4654-AE9C-E6F3CEAB0C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9DB832-A83D-48D8-9387-C099A94FAA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70574373-EE9A-4449-A4C7-EDB343B6E6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>
          <a:xfrm>
            <a:off x="107504" y="188913"/>
            <a:ext cx="8712968" cy="792162"/>
          </a:xfrm>
        </p:spPr>
        <p:txBody>
          <a:bodyPr/>
          <a:lstStyle/>
          <a:p>
            <a:r>
              <a:rPr lang="ko-KR" altLang="en-US" dirty="0" smtClean="0"/>
              <a:t>이 과목에서 무엇을 배울 것인가</a:t>
            </a:r>
            <a:r>
              <a:rPr lang="en-US" altLang="ko-KR" dirty="0" smtClean="0"/>
              <a:t>? </a:t>
            </a:r>
            <a:endParaRPr lang="ko-KR" altLang="en-US" dirty="0" smtClean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BF24-87DA-412A-B5D0-A9411195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567737" cy="53292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컴퓨터 통신</a:t>
            </a:r>
            <a:r>
              <a:rPr lang="en-US" altLang="ko-KR" dirty="0" smtClean="0"/>
              <a:t>!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더 필요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한 학기 다 </a:t>
            </a:r>
            <a:r>
              <a:rPr lang="ko-KR" altLang="en-US" dirty="0" smtClean="0">
                <a:latin typeface="+mn-ea"/>
              </a:rPr>
              <a:t>배우면 이해됨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latin typeface="+mn-ea"/>
              </a:rPr>
              <a:t>그러나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매 강의 시간마다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이것 정말 중요한가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앞에서 배운 것과 무슨 관계인가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>
              <a:defRPr/>
            </a:pPr>
            <a:r>
              <a:rPr lang="ko-KR" altLang="en-US" dirty="0" smtClean="0">
                <a:latin typeface="+mn-ea"/>
              </a:rPr>
              <a:t>모르는 내용이 아니라면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/>
              <a:t>컴퓨터통신을 </a:t>
            </a:r>
            <a:r>
              <a:rPr lang="en-US" altLang="ko-KR" dirty="0"/>
              <a:t>10</a:t>
            </a:r>
            <a:r>
              <a:rPr lang="ko-KR" altLang="en-US" dirty="0" smtClean="0"/>
              <a:t>여 년간 </a:t>
            </a:r>
            <a:r>
              <a:rPr lang="ko-KR" altLang="en-US" dirty="0"/>
              <a:t>사용한 경험</a:t>
            </a: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매 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강의를 수동적으로 받아들이지 말고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컴퓨터 통신 전체를 생각하면서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예측하고 맞추어 보는 </a:t>
            </a:r>
            <a:r>
              <a:rPr lang="ko-KR" altLang="en-US" dirty="0"/>
              <a:t>능동적 공부 </a:t>
            </a:r>
            <a:r>
              <a:rPr lang="ko-KR" altLang="en-US" dirty="0" smtClean="0"/>
              <a:t>자세 필요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강의 내용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컴퓨터통신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03350"/>
            <a:ext cx="8147050" cy="186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정의 </a:t>
            </a:r>
            <a:r>
              <a:rPr lang="en-US" altLang="ko-KR" sz="2800" smtClean="0"/>
              <a:t>: </a:t>
            </a:r>
            <a:r>
              <a:rPr lang="ko-KR" altLang="en-US" sz="2800" smtClean="0"/>
              <a:t>컴퓨터기반 기기를 통한 의미 교환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휴대폰 문자 교환</a:t>
            </a:r>
            <a:r>
              <a:rPr lang="en-US" altLang="ko-KR" smtClean="0"/>
              <a:t>, </a:t>
            </a:r>
            <a:r>
              <a:rPr lang="ko-KR" altLang="en-US" smtClean="0"/>
              <a:t>메신저</a:t>
            </a:r>
            <a:r>
              <a:rPr lang="en-US" altLang="ko-KR" smtClean="0"/>
              <a:t>, </a:t>
            </a:r>
            <a:r>
              <a:rPr lang="ko-KR" altLang="en-US" smtClean="0"/>
              <a:t>스트리밍</a:t>
            </a: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통신의 한 종류</a:t>
            </a:r>
            <a:r>
              <a:rPr lang="en-US" altLang="ko-KR" sz="2800" smtClean="0"/>
              <a:t>, </a:t>
            </a:r>
            <a:r>
              <a:rPr lang="ko-KR" altLang="en-US" sz="2800" smtClean="0"/>
              <a:t>즉</a:t>
            </a:r>
            <a:r>
              <a:rPr lang="en-US" altLang="ko-KR" sz="2800" smtClean="0"/>
              <a:t>,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/>
              <a:t>통신의 속성을 대부분 물려 받음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327275" y="3559175"/>
            <a:ext cx="4506913" cy="1165225"/>
            <a:chOff x="1466" y="1784"/>
            <a:chExt cx="2839" cy="734"/>
          </a:xfrm>
        </p:grpSpPr>
        <p:graphicFrame>
          <p:nvGraphicFramePr>
            <p:cNvPr id="4112" name="Object 5"/>
            <p:cNvGraphicFramePr>
              <a:graphicFrameLocks noChangeAspect="1"/>
            </p:cNvGraphicFramePr>
            <p:nvPr/>
          </p:nvGraphicFramePr>
          <p:xfrm>
            <a:off x="1466" y="1929"/>
            <a:ext cx="31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Image" r:id="rId3" imgW="355305" imgH="685472" progId="Photoshop.Image.7">
                    <p:embed/>
                  </p:oleObj>
                </mc:Choice>
                <mc:Fallback>
                  <p:oleObj name="Image" r:id="rId3" imgW="355305" imgH="68547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929"/>
                          <a:ext cx="31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6"/>
            <p:cNvGraphicFramePr>
              <a:graphicFrameLocks noChangeAspect="1"/>
            </p:cNvGraphicFramePr>
            <p:nvPr/>
          </p:nvGraphicFramePr>
          <p:xfrm>
            <a:off x="3969" y="1784"/>
            <a:ext cx="33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Image" r:id="rId5" imgW="355305" imgH="685472" progId="Photoshop.Image.7">
                    <p:embed/>
                  </p:oleObj>
                </mc:Choice>
                <mc:Fallback>
                  <p:oleObj name="Image" r:id="rId5" imgW="355305" imgH="685472" progId="Photoshop.Image.7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784"/>
                          <a:ext cx="33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7"/>
            <p:cNvSpPr txBox="1">
              <a:spLocks noChangeArrowheads="1"/>
            </p:cNvSpPr>
            <p:nvPr/>
          </p:nvSpPr>
          <p:spPr bwMode="auto">
            <a:xfrm>
              <a:off x="2472" y="188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800" b="1">
                  <a:latin typeface="굴림" panose="020B0600000101010101" pitchFamily="50" charset="-127"/>
                </a:rPr>
                <a:t>안녕</a:t>
              </a:r>
              <a:r>
                <a:rPr kumimoji="1" lang="en-US" altLang="ko-KR" sz="1800" b="1">
                  <a:latin typeface="굴림" panose="020B0600000101010101" pitchFamily="50" charset="-127"/>
                </a:rPr>
                <a:t>~</a:t>
              </a:r>
            </a:p>
          </p:txBody>
        </p:sp>
        <p:sp>
          <p:nvSpPr>
            <p:cNvPr id="4115" name="Line 8"/>
            <p:cNvSpPr>
              <a:spLocks noChangeShapeType="1"/>
            </p:cNvSpPr>
            <p:nvPr/>
          </p:nvSpPr>
          <p:spPr bwMode="auto">
            <a:xfrm>
              <a:off x="2109" y="225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101" name="Group 9"/>
          <p:cNvGrpSpPr>
            <a:grpSpLocks/>
          </p:cNvGrpSpPr>
          <p:nvPr/>
        </p:nvGrpSpPr>
        <p:grpSpPr bwMode="auto">
          <a:xfrm>
            <a:off x="912813" y="4940300"/>
            <a:ext cx="7331075" cy="1368425"/>
            <a:chOff x="575" y="2840"/>
            <a:chExt cx="4618" cy="862"/>
          </a:xfrm>
        </p:grpSpPr>
        <p:grpSp>
          <p:nvGrpSpPr>
            <p:cNvPr id="4103" name="Group 10"/>
            <p:cNvGrpSpPr>
              <a:grpSpLocks/>
            </p:cNvGrpSpPr>
            <p:nvPr/>
          </p:nvGrpSpPr>
          <p:grpSpPr bwMode="auto">
            <a:xfrm>
              <a:off x="575" y="2840"/>
              <a:ext cx="1272" cy="862"/>
              <a:chOff x="575" y="2840"/>
              <a:chExt cx="1272" cy="862"/>
            </a:xfrm>
          </p:grpSpPr>
          <p:graphicFrame>
            <p:nvGraphicFramePr>
              <p:cNvPr id="4110" name="Object 11"/>
              <p:cNvGraphicFramePr>
                <a:graphicFrameLocks noChangeAspect="1"/>
              </p:cNvGraphicFramePr>
              <p:nvPr/>
            </p:nvGraphicFramePr>
            <p:xfrm>
              <a:off x="575" y="3374"/>
              <a:ext cx="400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6" name="Image" r:id="rId6" imgW="634697" imgH="520635" progId="Photoshop.Image.7">
                      <p:embed/>
                    </p:oleObj>
                  </mc:Choice>
                  <mc:Fallback>
                    <p:oleObj name="Image" r:id="rId6" imgW="634697" imgH="520635" progId="Photoshop.Image.7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" y="3374"/>
                            <a:ext cx="400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12"/>
              <p:cNvGraphicFramePr>
                <a:graphicFrameLocks noChangeAspect="1"/>
              </p:cNvGraphicFramePr>
              <p:nvPr/>
            </p:nvGraphicFramePr>
            <p:xfrm>
              <a:off x="975" y="2840"/>
              <a:ext cx="872" cy="7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" name="Image" r:id="rId8" imgW="1383639" imgH="1244006" progId="Photoshop.Image.7">
                      <p:embed/>
                    </p:oleObj>
                  </mc:Choice>
                  <mc:Fallback>
                    <p:oleObj name="Image" r:id="rId8" imgW="1383639" imgH="1244006" progId="Photoshop.Image.7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840"/>
                            <a:ext cx="872" cy="7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4" name="Group 13"/>
            <p:cNvGrpSpPr>
              <a:grpSpLocks/>
            </p:cNvGrpSpPr>
            <p:nvPr/>
          </p:nvGrpSpPr>
          <p:grpSpPr bwMode="auto">
            <a:xfrm>
              <a:off x="3922" y="2840"/>
              <a:ext cx="1271" cy="862"/>
              <a:chOff x="3922" y="2840"/>
              <a:chExt cx="1271" cy="862"/>
            </a:xfrm>
          </p:grpSpPr>
          <p:graphicFrame>
            <p:nvGraphicFramePr>
              <p:cNvPr id="4108" name="Object 14"/>
              <p:cNvGraphicFramePr>
                <a:graphicFrameLocks noChangeAspect="1"/>
              </p:cNvGraphicFramePr>
              <p:nvPr/>
            </p:nvGraphicFramePr>
            <p:xfrm>
              <a:off x="4793" y="3374"/>
              <a:ext cx="400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8" name="Image" r:id="rId10" imgW="634697" imgH="520635" progId="Photoshop.Image.7">
                      <p:embed/>
                    </p:oleObj>
                  </mc:Choice>
                  <mc:Fallback>
                    <p:oleObj name="Image" r:id="rId10" imgW="634697" imgH="520635" progId="Photoshop.Image.7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3" y="3374"/>
                            <a:ext cx="400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15"/>
              <p:cNvGraphicFramePr>
                <a:graphicFrameLocks noChangeAspect="1"/>
              </p:cNvGraphicFramePr>
              <p:nvPr/>
            </p:nvGraphicFramePr>
            <p:xfrm>
              <a:off x="3922" y="2840"/>
              <a:ext cx="872" cy="7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9" name="Image" r:id="rId11" imgW="1383639" imgH="1244006" progId="Photoshop.Image.7">
                      <p:embed/>
                    </p:oleObj>
                  </mc:Choice>
                  <mc:Fallback>
                    <p:oleObj name="Image" r:id="rId11" imgW="1383639" imgH="1244006" progId="Photoshop.Image.7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2840"/>
                            <a:ext cx="872" cy="7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5" name="Object 16"/>
            <p:cNvGraphicFramePr>
              <a:graphicFrameLocks noChangeAspect="1"/>
            </p:cNvGraphicFramePr>
            <p:nvPr/>
          </p:nvGraphicFramePr>
          <p:xfrm>
            <a:off x="2653" y="2886"/>
            <a:ext cx="3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Image" r:id="rId12" imgW="520635" imgH="469841" progId="Photoshop.Image.7">
                    <p:embed/>
                  </p:oleObj>
                </mc:Choice>
                <mc:Fallback>
                  <p:oleObj name="Image" r:id="rId12" imgW="520635" imgH="469841" progId="Photoshop.Image.7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886"/>
                          <a:ext cx="3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17"/>
            <p:cNvSpPr txBox="1">
              <a:spLocks noChangeArrowheads="1"/>
            </p:cNvSpPr>
            <p:nvPr/>
          </p:nvSpPr>
          <p:spPr bwMode="auto">
            <a:xfrm>
              <a:off x="2971" y="2931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ko-KR" altLang="en-US" sz="1800" b="1">
                  <a:latin typeface="굴림" panose="020B0600000101010101" pitchFamily="50" charset="-127"/>
                </a:rPr>
                <a:t>음악파일</a:t>
              </a:r>
            </a:p>
          </p:txBody>
        </p:sp>
        <p:sp>
          <p:nvSpPr>
            <p:cNvPr id="4107" name="Line 18"/>
            <p:cNvSpPr>
              <a:spLocks noChangeShapeType="1"/>
            </p:cNvSpPr>
            <p:nvPr/>
          </p:nvSpPr>
          <p:spPr bwMode="auto">
            <a:xfrm>
              <a:off x="2109" y="324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2" name="Text Box 19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936625"/>
          </a:xfrm>
        </p:spPr>
        <p:txBody>
          <a:bodyPr/>
          <a:lstStyle/>
          <a:p>
            <a:r>
              <a:rPr lang="ko-KR" altLang="en-US" smtClean="0"/>
              <a:t>이번 학기 내용</a:t>
            </a:r>
            <a:r>
              <a:rPr lang="en-US" altLang="ko-KR" smtClean="0"/>
              <a:t>: </a:t>
            </a:r>
            <a:r>
              <a:rPr lang="ko-KR" altLang="en-US" smtClean="0"/>
              <a:t>개념적 접근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39750" y="1484313"/>
            <a:ext cx="8077200" cy="4895850"/>
          </a:xfrm>
        </p:spPr>
        <p:txBody>
          <a:bodyPr/>
          <a:lstStyle/>
          <a:p>
            <a:r>
              <a:rPr lang="ko-KR" altLang="en-US" dirty="0" err="1" smtClean="0"/>
              <a:t>컴퓨터기반</a:t>
            </a:r>
            <a:r>
              <a:rPr lang="ko-KR" altLang="en-US" dirty="0" smtClean="0"/>
              <a:t> 기기의 의미 교환</a:t>
            </a:r>
          </a:p>
          <a:p>
            <a:r>
              <a:rPr lang="ko-KR" altLang="en-US" dirty="0" smtClean="0"/>
              <a:t>추상적인 정의의 실체 파악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기반 기기에서 </a:t>
            </a:r>
            <a:r>
              <a:rPr lang="ko-KR" altLang="en-US" dirty="0" smtClean="0">
                <a:solidFill>
                  <a:srgbClr val="FF0000"/>
                </a:solidFill>
              </a:rPr>
              <a:t>의미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교환의 실체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현실 통신 환경을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상대방과 직접 통신이 가능하지 않을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등등의 한계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 중 오류가 발생할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기기들이 다를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이미 통신망들이 자체 기술로 운영되고 있음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2913" cy="998537"/>
          </a:xfrm>
        </p:spPr>
        <p:txBody>
          <a:bodyPr/>
          <a:lstStyle/>
          <a:p>
            <a:pPr eaLnBrk="1" hangingPunct="1"/>
            <a:r>
              <a:rPr lang="ko-KR" altLang="en-US" smtClean="0"/>
              <a:t>컴퓨터통신의 실체</a:t>
            </a:r>
            <a:r>
              <a:rPr lang="en-US" altLang="ko-KR" smtClean="0"/>
              <a:t>: </a:t>
            </a:r>
            <a:r>
              <a:rPr lang="ko-KR" altLang="en-US" smtClean="0"/>
              <a:t>데이터교환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3175"/>
            <a:ext cx="8062913" cy="165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의미를 나타내는 데이터의 교환</a:t>
            </a:r>
            <a:endParaRPr lang="en-US" altLang="ko-KR" sz="28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문자</a:t>
            </a:r>
            <a:r>
              <a:rPr lang="en-US" altLang="ko-KR" sz="2800" smtClean="0"/>
              <a:t>(</a:t>
            </a:r>
            <a:r>
              <a:rPr lang="ko-KR" altLang="en-US" sz="2800" smtClean="0"/>
              <a:t>디지털 데이터</a:t>
            </a:r>
            <a:r>
              <a:rPr lang="en-US" altLang="ko-KR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음성</a:t>
            </a:r>
            <a:r>
              <a:rPr lang="en-US" altLang="ko-KR" sz="2800" smtClean="0"/>
              <a:t>(</a:t>
            </a:r>
            <a:r>
              <a:rPr lang="ko-KR" altLang="en-US" sz="2800" smtClean="0"/>
              <a:t>아날로그 데이터</a:t>
            </a:r>
            <a:r>
              <a:rPr lang="en-US" altLang="ko-KR" sz="2800" smtClean="0"/>
              <a:t>)  </a:t>
            </a:r>
            <a:r>
              <a:rPr lang="en-US" altLang="ko-KR" sz="2800" smtClean="0">
                <a:sym typeface="Symbol" panose="05050102010706020507" pitchFamily="18" charset="2"/>
              </a:rPr>
              <a:t> </a:t>
            </a:r>
            <a:r>
              <a:rPr lang="ko-KR" altLang="en-US" sz="2800" smtClean="0">
                <a:sym typeface="Symbol" panose="05050102010706020507" pitchFamily="18" charset="2"/>
              </a:rPr>
              <a:t>디지털화</a:t>
            </a:r>
            <a:endParaRPr lang="en-US" altLang="ko-KR" sz="2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따라서</a:t>
            </a:r>
            <a:r>
              <a:rPr lang="en-US" altLang="ko-KR" sz="2800" smtClean="0"/>
              <a:t>,  “</a:t>
            </a:r>
            <a:r>
              <a:rPr lang="ko-KR" altLang="en-US" sz="2800" smtClean="0"/>
              <a:t>컴퓨터기반 기기 사이의 디지털 데이터의 교환</a:t>
            </a:r>
            <a:r>
              <a:rPr lang="en-US" altLang="ko-KR" sz="2800" smtClean="0"/>
              <a:t>” </a:t>
            </a:r>
            <a:endParaRPr lang="ko-KR" altLang="en-US" sz="2800" b="1" u="sng" smtClean="0"/>
          </a:p>
        </p:txBody>
      </p:sp>
      <p:grpSp>
        <p:nvGrpSpPr>
          <p:cNvPr id="7172" name="그룹 19"/>
          <p:cNvGrpSpPr>
            <a:grpSpLocks/>
          </p:cNvGrpSpPr>
          <p:nvPr/>
        </p:nvGrpSpPr>
        <p:grpSpPr bwMode="auto">
          <a:xfrm>
            <a:off x="1187450" y="4149725"/>
            <a:ext cx="7127875" cy="2724150"/>
            <a:chOff x="1116013" y="3573463"/>
            <a:chExt cx="7127875" cy="3168650"/>
          </a:xfrm>
        </p:grpSpPr>
        <p:sp>
          <p:nvSpPr>
            <p:cNvPr id="7174" name="Text Box 4"/>
            <p:cNvSpPr txBox="1">
              <a:spLocks noChangeArrowheads="1"/>
            </p:cNvSpPr>
            <p:nvPr/>
          </p:nvSpPr>
          <p:spPr bwMode="auto">
            <a:xfrm>
              <a:off x="3851275" y="5589588"/>
              <a:ext cx="15113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1800" b="1">
                  <a:latin typeface="굴림" panose="020B0600000101010101" pitchFamily="50" charset="-127"/>
                </a:rPr>
                <a:t>11011010</a:t>
              </a:r>
              <a:r>
                <a:rPr kumimoji="1" lang="en-US" altLang="ko-KR" sz="1800" b="1">
                  <a:latin typeface="Arial" panose="020B0604020202020204" pitchFamily="34" charset="0"/>
                </a:rPr>
                <a:t>…</a:t>
              </a:r>
              <a:r>
                <a:rPr kumimoji="1" lang="en-US" altLang="ko-KR" sz="1800" b="1">
                  <a:latin typeface="굴림" panose="020B0600000101010101" pitchFamily="50" charset="-127"/>
                </a:rPr>
                <a:t>.</a:t>
              </a:r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3851275" y="4652963"/>
              <a:ext cx="1295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1800" b="1">
                  <a:latin typeface="굴림" panose="020B0600000101010101" pitchFamily="50" charset="-127"/>
                </a:rPr>
                <a:t>011010</a:t>
              </a:r>
              <a:r>
                <a:rPr kumimoji="1" lang="en-US" altLang="ko-KR" sz="1800" b="1">
                  <a:latin typeface="Arial" panose="020B0604020202020204" pitchFamily="34" charset="0"/>
                </a:rPr>
                <a:t>…</a:t>
              </a:r>
              <a:r>
                <a:rPr kumimoji="1" lang="en-US" altLang="ko-KR" sz="1800" b="1">
                  <a:latin typeface="굴림" panose="020B0600000101010101" pitchFamily="50" charset="-127"/>
                </a:rPr>
                <a:t>.</a:t>
              </a:r>
            </a:p>
          </p:txBody>
        </p:sp>
        <p:grpSp>
          <p:nvGrpSpPr>
            <p:cNvPr id="7176" name="Group 21"/>
            <p:cNvGrpSpPr>
              <a:grpSpLocks/>
            </p:cNvGrpSpPr>
            <p:nvPr/>
          </p:nvGrpSpPr>
          <p:grpSpPr bwMode="auto">
            <a:xfrm>
              <a:off x="2195513" y="3717032"/>
              <a:ext cx="4638675" cy="1028700"/>
              <a:chOff x="1383" y="1875"/>
              <a:chExt cx="2922" cy="648"/>
            </a:xfrm>
          </p:grpSpPr>
          <p:graphicFrame>
            <p:nvGraphicFramePr>
              <p:cNvPr id="7186" name="Object 6"/>
              <p:cNvGraphicFramePr>
                <a:graphicFrameLocks noChangeAspect="1"/>
              </p:cNvGraphicFramePr>
              <p:nvPr/>
            </p:nvGraphicFramePr>
            <p:xfrm>
              <a:off x="1383" y="1875"/>
              <a:ext cx="336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3" name="Image" r:id="rId3" imgW="355305" imgH="685472" progId="Photoshop.Image.7">
                      <p:embed/>
                    </p:oleObj>
                  </mc:Choice>
                  <mc:Fallback>
                    <p:oleObj name="Image" r:id="rId3" imgW="355305" imgH="685472" progId="Photoshop.Image.7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875"/>
                            <a:ext cx="336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Object 7"/>
              <p:cNvGraphicFramePr>
                <a:graphicFrameLocks noChangeAspect="1"/>
              </p:cNvGraphicFramePr>
              <p:nvPr/>
            </p:nvGraphicFramePr>
            <p:xfrm>
              <a:off x="3969" y="1875"/>
              <a:ext cx="336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4" name="Image" r:id="rId5" imgW="355305" imgH="685472" progId="Photoshop.Image.7">
                      <p:embed/>
                    </p:oleObj>
                  </mc:Choice>
                  <mc:Fallback>
                    <p:oleObj name="Image" r:id="rId5" imgW="355305" imgH="685472" progId="Photoshop.Image.7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875"/>
                            <a:ext cx="336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" name="Line 9"/>
              <p:cNvSpPr>
                <a:spLocks noChangeShapeType="1"/>
              </p:cNvSpPr>
              <p:nvPr/>
            </p:nvSpPr>
            <p:spPr bwMode="auto">
              <a:xfrm>
                <a:off x="2109" y="2341"/>
                <a:ext cx="15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177" name="Freeform 17"/>
            <p:cNvSpPr>
              <a:spLocks/>
            </p:cNvSpPr>
            <p:nvPr/>
          </p:nvSpPr>
          <p:spPr bwMode="auto">
            <a:xfrm>
              <a:off x="3563938" y="3573463"/>
              <a:ext cx="2016125" cy="935037"/>
            </a:xfrm>
            <a:custGeom>
              <a:avLst/>
              <a:gdLst>
                <a:gd name="T0" fmla="*/ 0 w 1270"/>
                <a:gd name="T1" fmla="*/ 2147483646 h 802"/>
                <a:gd name="T2" fmla="*/ 2147483646 w 1270"/>
                <a:gd name="T3" fmla="*/ 2147483646 h 802"/>
                <a:gd name="T4" fmla="*/ 2147483646 w 1270"/>
                <a:gd name="T5" fmla="*/ 2147483646 h 802"/>
                <a:gd name="T6" fmla="*/ 2147483646 w 1270"/>
                <a:gd name="T7" fmla="*/ 2147483646 h 802"/>
                <a:gd name="T8" fmla="*/ 2147483646 w 1270"/>
                <a:gd name="T9" fmla="*/ 2147483646 h 802"/>
                <a:gd name="T10" fmla="*/ 2147483646 w 1270"/>
                <a:gd name="T11" fmla="*/ 2147483646 h 802"/>
                <a:gd name="T12" fmla="*/ 2147483646 w 1270"/>
                <a:gd name="T13" fmla="*/ 2147483646 h 802"/>
                <a:gd name="T14" fmla="*/ 2147483646 w 1270"/>
                <a:gd name="T15" fmla="*/ 2147483646 h 802"/>
                <a:gd name="T16" fmla="*/ 2147483646 w 1270"/>
                <a:gd name="T17" fmla="*/ 2147483646 h 802"/>
                <a:gd name="T18" fmla="*/ 2147483646 w 1270"/>
                <a:gd name="T19" fmla="*/ 2147483646 h 802"/>
                <a:gd name="T20" fmla="*/ 2147483646 w 1270"/>
                <a:gd name="T21" fmla="*/ 2147483646 h 802"/>
                <a:gd name="T22" fmla="*/ 2147483646 w 1270"/>
                <a:gd name="T23" fmla="*/ 2147483646 h 802"/>
                <a:gd name="T24" fmla="*/ 2147483646 w 1270"/>
                <a:gd name="T25" fmla="*/ 2147483646 h 802"/>
                <a:gd name="T26" fmla="*/ 2147483646 w 1270"/>
                <a:gd name="T27" fmla="*/ 2147483646 h 802"/>
                <a:gd name="T28" fmla="*/ 2147483646 w 1270"/>
                <a:gd name="T29" fmla="*/ 2147483646 h 802"/>
                <a:gd name="T30" fmla="*/ 2147483646 w 1270"/>
                <a:gd name="T31" fmla="*/ 2147483646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70"/>
                <a:gd name="T49" fmla="*/ 0 h 802"/>
                <a:gd name="T50" fmla="*/ 1270 w 1270"/>
                <a:gd name="T51" fmla="*/ 802 h 8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70" h="802">
                  <a:moveTo>
                    <a:pt x="0" y="446"/>
                  </a:moveTo>
                  <a:cubicBezTo>
                    <a:pt x="26" y="241"/>
                    <a:pt x="53" y="37"/>
                    <a:pt x="91" y="83"/>
                  </a:cubicBezTo>
                  <a:cubicBezTo>
                    <a:pt x="129" y="129"/>
                    <a:pt x="189" y="711"/>
                    <a:pt x="227" y="719"/>
                  </a:cubicBezTo>
                  <a:cubicBezTo>
                    <a:pt x="265" y="727"/>
                    <a:pt x="288" y="152"/>
                    <a:pt x="318" y="129"/>
                  </a:cubicBezTo>
                  <a:cubicBezTo>
                    <a:pt x="348" y="106"/>
                    <a:pt x="378" y="590"/>
                    <a:pt x="408" y="582"/>
                  </a:cubicBezTo>
                  <a:cubicBezTo>
                    <a:pt x="438" y="574"/>
                    <a:pt x="469" y="53"/>
                    <a:pt x="499" y="83"/>
                  </a:cubicBezTo>
                  <a:cubicBezTo>
                    <a:pt x="529" y="113"/>
                    <a:pt x="560" y="749"/>
                    <a:pt x="590" y="764"/>
                  </a:cubicBezTo>
                  <a:cubicBezTo>
                    <a:pt x="620" y="779"/>
                    <a:pt x="658" y="212"/>
                    <a:pt x="681" y="174"/>
                  </a:cubicBezTo>
                  <a:cubicBezTo>
                    <a:pt x="704" y="136"/>
                    <a:pt x="703" y="560"/>
                    <a:pt x="726" y="537"/>
                  </a:cubicBezTo>
                  <a:cubicBezTo>
                    <a:pt x="749" y="514"/>
                    <a:pt x="779" y="0"/>
                    <a:pt x="817" y="38"/>
                  </a:cubicBezTo>
                  <a:cubicBezTo>
                    <a:pt x="855" y="76"/>
                    <a:pt x="923" y="726"/>
                    <a:pt x="953" y="764"/>
                  </a:cubicBezTo>
                  <a:cubicBezTo>
                    <a:pt x="983" y="802"/>
                    <a:pt x="983" y="303"/>
                    <a:pt x="998" y="265"/>
                  </a:cubicBezTo>
                  <a:cubicBezTo>
                    <a:pt x="1013" y="227"/>
                    <a:pt x="1029" y="560"/>
                    <a:pt x="1044" y="537"/>
                  </a:cubicBezTo>
                  <a:cubicBezTo>
                    <a:pt x="1059" y="514"/>
                    <a:pt x="1066" y="129"/>
                    <a:pt x="1089" y="129"/>
                  </a:cubicBezTo>
                  <a:cubicBezTo>
                    <a:pt x="1112" y="129"/>
                    <a:pt x="1150" y="499"/>
                    <a:pt x="1180" y="537"/>
                  </a:cubicBezTo>
                  <a:cubicBezTo>
                    <a:pt x="1210" y="575"/>
                    <a:pt x="1240" y="465"/>
                    <a:pt x="1270" y="3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178" name="Group 20"/>
            <p:cNvGrpSpPr>
              <a:grpSpLocks/>
            </p:cNvGrpSpPr>
            <p:nvPr/>
          </p:nvGrpSpPr>
          <p:grpSpPr bwMode="auto">
            <a:xfrm>
              <a:off x="1116013" y="5373688"/>
              <a:ext cx="7127875" cy="1368425"/>
              <a:chOff x="703" y="2886"/>
              <a:chExt cx="4490" cy="862"/>
            </a:xfrm>
          </p:grpSpPr>
          <p:grpSp>
            <p:nvGrpSpPr>
              <p:cNvPr id="7179" name="Group 11"/>
              <p:cNvGrpSpPr>
                <a:grpSpLocks/>
              </p:cNvGrpSpPr>
              <p:nvPr/>
            </p:nvGrpSpPr>
            <p:grpSpPr bwMode="auto">
              <a:xfrm>
                <a:off x="703" y="2886"/>
                <a:ext cx="1144" cy="853"/>
                <a:chOff x="703" y="2840"/>
                <a:chExt cx="1144" cy="853"/>
              </a:xfrm>
            </p:grpSpPr>
            <p:graphicFrame>
              <p:nvGraphicFramePr>
                <p:cNvPr id="7184" name="Object 12"/>
                <p:cNvGraphicFramePr>
                  <a:graphicFrameLocks noChangeAspect="1"/>
                </p:cNvGraphicFramePr>
                <p:nvPr/>
              </p:nvGraphicFramePr>
              <p:xfrm>
                <a:off x="703" y="3395"/>
                <a:ext cx="378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5" name="Image" r:id="rId6" imgW="634697" imgH="520635" progId="Photoshop.Image.7">
                        <p:embed/>
                      </p:oleObj>
                    </mc:Choice>
                    <mc:Fallback>
                      <p:oleObj name="Image" r:id="rId6" imgW="634697" imgH="520635" progId="Photoshop.Image.7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3" y="3395"/>
                              <a:ext cx="378" cy="2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5" name="Object 13"/>
                <p:cNvGraphicFramePr>
                  <a:graphicFrameLocks noChangeAspect="1"/>
                </p:cNvGraphicFramePr>
                <p:nvPr/>
              </p:nvGraphicFramePr>
              <p:xfrm>
                <a:off x="975" y="2840"/>
                <a:ext cx="872" cy="7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6" name="Image" r:id="rId8" imgW="1383639" imgH="1244006" progId="Photoshop.Image.7">
                        <p:embed/>
                      </p:oleObj>
                    </mc:Choice>
                    <mc:Fallback>
                      <p:oleObj name="Image" r:id="rId8" imgW="1383639" imgH="1244006" progId="Photoshop.Image.7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5" y="2840"/>
                              <a:ext cx="872" cy="7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180" name="Group 14"/>
              <p:cNvGrpSpPr>
                <a:grpSpLocks/>
              </p:cNvGrpSpPr>
              <p:nvPr/>
            </p:nvGrpSpPr>
            <p:grpSpPr bwMode="auto">
              <a:xfrm>
                <a:off x="3922" y="2886"/>
                <a:ext cx="1271" cy="862"/>
                <a:chOff x="3922" y="2840"/>
                <a:chExt cx="1271" cy="862"/>
              </a:xfrm>
            </p:grpSpPr>
            <p:graphicFrame>
              <p:nvGraphicFramePr>
                <p:cNvPr id="7182" name="Object 15"/>
                <p:cNvGraphicFramePr>
                  <a:graphicFrameLocks noChangeAspect="1"/>
                </p:cNvGraphicFramePr>
                <p:nvPr/>
              </p:nvGraphicFramePr>
              <p:xfrm>
                <a:off x="4793" y="3374"/>
                <a:ext cx="400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7" name="Image" r:id="rId10" imgW="634697" imgH="520635" progId="Photoshop.Image.7">
                        <p:embed/>
                      </p:oleObj>
                    </mc:Choice>
                    <mc:Fallback>
                      <p:oleObj name="Image" r:id="rId10" imgW="634697" imgH="520635" progId="Photoshop.Image.7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3" y="3374"/>
                              <a:ext cx="400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3" name="Object 16"/>
                <p:cNvGraphicFramePr>
                  <a:graphicFrameLocks noChangeAspect="1"/>
                </p:cNvGraphicFramePr>
                <p:nvPr/>
              </p:nvGraphicFramePr>
              <p:xfrm>
                <a:off x="3922" y="2840"/>
                <a:ext cx="872" cy="7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8" name="Image" r:id="rId11" imgW="1383639" imgH="1244006" progId="Photoshop.Image.7">
                        <p:embed/>
                      </p:oleObj>
                    </mc:Choice>
                    <mc:Fallback>
                      <p:oleObj name="Image" r:id="rId11" imgW="1383639" imgH="1244006" progId="Photoshop.Image.7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2" y="2840"/>
                              <a:ext cx="872" cy="7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181" name="Line 18"/>
              <p:cNvSpPr>
                <a:spLocks noChangeShapeType="1"/>
              </p:cNvSpPr>
              <p:nvPr/>
            </p:nvSpPr>
            <p:spPr bwMode="auto">
              <a:xfrm>
                <a:off x="2109" y="3295"/>
                <a:ext cx="15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7173" name="Text Box 19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33375"/>
            <a:ext cx="8501063" cy="947738"/>
          </a:xfrm>
        </p:spPr>
        <p:txBody>
          <a:bodyPr/>
          <a:lstStyle/>
          <a:p>
            <a:pPr eaLnBrk="1" hangingPunct="1"/>
            <a:r>
              <a:rPr lang="ko-KR" altLang="en-US" smtClean="0"/>
              <a:t>컴퓨터통신의 실체 </a:t>
            </a:r>
            <a:r>
              <a:rPr lang="en-US" altLang="ko-KR" smtClean="0"/>
              <a:t>2: </a:t>
            </a:r>
            <a:r>
              <a:rPr lang="ko-KR" altLang="en-US" smtClean="0"/>
              <a:t>신호 송수신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632700" cy="2303462"/>
          </a:xfrm>
        </p:spPr>
        <p:txBody>
          <a:bodyPr/>
          <a:lstStyle/>
          <a:p>
            <a:pPr eaLnBrk="1" hangingPunct="1"/>
            <a:r>
              <a:rPr lang="ko-KR" altLang="en-US" smtClean="0"/>
              <a:t>교환을 위해서는 데이터의 신호화 필요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디지털 신호 </a:t>
            </a:r>
            <a:r>
              <a:rPr lang="en-US" altLang="ko-KR" smtClean="0"/>
              <a:t>/ </a:t>
            </a:r>
            <a:r>
              <a:rPr lang="ko-KR" altLang="en-US" smtClean="0"/>
              <a:t>아날로그 신호</a:t>
            </a:r>
          </a:p>
          <a:p>
            <a:pPr eaLnBrk="1" hangingPunct="1"/>
            <a:r>
              <a:rPr lang="ko-KR" altLang="en-US" smtClean="0"/>
              <a:t>매체 </a:t>
            </a:r>
            <a:r>
              <a:rPr lang="en-US" altLang="ko-KR" smtClean="0"/>
              <a:t>: </a:t>
            </a:r>
            <a:r>
              <a:rPr lang="ko-KR" altLang="en-US" smtClean="0"/>
              <a:t>신호를 전달하는 물체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공중</a:t>
            </a:r>
            <a:r>
              <a:rPr lang="en-US" altLang="ko-KR" smtClean="0"/>
              <a:t>, </a:t>
            </a:r>
            <a:r>
              <a:rPr lang="ko-KR" altLang="en-US" smtClean="0"/>
              <a:t>케이블</a:t>
            </a:r>
            <a:r>
              <a:rPr lang="en-US" altLang="ko-KR" smtClean="0"/>
              <a:t>, …</a:t>
            </a:r>
          </a:p>
          <a:p>
            <a:pPr eaLnBrk="1" hangingPunct="1"/>
            <a:endParaRPr lang="ko-KR" altLang="en-US" smtClean="0"/>
          </a:p>
        </p:txBody>
      </p:sp>
      <p:grpSp>
        <p:nvGrpSpPr>
          <p:cNvPr id="8196" name="그룹 120"/>
          <p:cNvGrpSpPr>
            <a:grpSpLocks/>
          </p:cNvGrpSpPr>
          <p:nvPr/>
        </p:nvGrpSpPr>
        <p:grpSpPr bwMode="auto">
          <a:xfrm>
            <a:off x="1239838" y="3840163"/>
            <a:ext cx="7134225" cy="2757487"/>
            <a:chOff x="1239838" y="3429000"/>
            <a:chExt cx="7134225" cy="2757488"/>
          </a:xfrm>
        </p:grpSpPr>
        <p:grpSp>
          <p:nvGrpSpPr>
            <p:cNvPr id="8198" name="Group 122"/>
            <p:cNvGrpSpPr>
              <a:grpSpLocks/>
            </p:cNvGrpSpPr>
            <p:nvPr/>
          </p:nvGrpSpPr>
          <p:grpSpPr bwMode="auto">
            <a:xfrm>
              <a:off x="1239838" y="3429000"/>
              <a:ext cx="7134225" cy="1458913"/>
              <a:chOff x="781" y="2160"/>
              <a:chExt cx="4494" cy="919"/>
            </a:xfrm>
          </p:grpSpPr>
          <p:grpSp>
            <p:nvGrpSpPr>
              <p:cNvPr id="8307" name="Group 5"/>
              <p:cNvGrpSpPr>
                <a:grpSpLocks/>
              </p:cNvGrpSpPr>
              <p:nvPr/>
            </p:nvGrpSpPr>
            <p:grpSpPr bwMode="auto">
              <a:xfrm>
                <a:off x="781" y="2160"/>
                <a:ext cx="1148" cy="919"/>
                <a:chOff x="699" y="2840"/>
                <a:chExt cx="1148" cy="919"/>
              </a:xfrm>
            </p:grpSpPr>
            <p:graphicFrame>
              <p:nvGraphicFramePr>
                <p:cNvPr id="8312" name="Object 6"/>
                <p:cNvGraphicFramePr>
                  <a:graphicFrameLocks noChangeAspect="1"/>
                </p:cNvGraphicFramePr>
                <p:nvPr/>
              </p:nvGraphicFramePr>
              <p:xfrm>
                <a:off x="699" y="3461"/>
                <a:ext cx="377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38" name="Image" r:id="rId3" imgW="634697" imgH="520635" progId="Photoshop.Image.7">
                        <p:embed/>
                      </p:oleObj>
                    </mc:Choice>
                    <mc:Fallback>
                      <p:oleObj name="Image" r:id="rId3" imgW="634697" imgH="520635" progId="Photoshop.Image.7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9" y="3461"/>
                              <a:ext cx="377" cy="2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13" name="Object 7"/>
                <p:cNvGraphicFramePr>
                  <a:graphicFrameLocks noChangeAspect="1"/>
                </p:cNvGraphicFramePr>
                <p:nvPr/>
              </p:nvGraphicFramePr>
              <p:xfrm>
                <a:off x="975" y="2840"/>
                <a:ext cx="872" cy="7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39" name="Image" r:id="rId5" imgW="1383639" imgH="1244006" progId="Photoshop.Image.7">
                        <p:embed/>
                      </p:oleObj>
                    </mc:Choice>
                    <mc:Fallback>
                      <p:oleObj name="Image" r:id="rId5" imgW="1383639" imgH="1244006" progId="Photoshop.Image.7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5" y="2840"/>
                              <a:ext cx="872" cy="7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308" name="Group 8"/>
              <p:cNvGrpSpPr>
                <a:grpSpLocks/>
              </p:cNvGrpSpPr>
              <p:nvPr/>
            </p:nvGrpSpPr>
            <p:grpSpPr bwMode="auto">
              <a:xfrm>
                <a:off x="4004" y="2160"/>
                <a:ext cx="1271" cy="862"/>
                <a:chOff x="3922" y="2840"/>
                <a:chExt cx="1271" cy="862"/>
              </a:xfrm>
            </p:grpSpPr>
            <p:graphicFrame>
              <p:nvGraphicFramePr>
                <p:cNvPr id="8310" name="Object 9"/>
                <p:cNvGraphicFramePr>
                  <a:graphicFrameLocks noChangeAspect="1"/>
                </p:cNvGraphicFramePr>
                <p:nvPr/>
              </p:nvGraphicFramePr>
              <p:xfrm>
                <a:off x="4793" y="3374"/>
                <a:ext cx="400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0" name="Image" r:id="rId7" imgW="634697" imgH="520635" progId="Photoshop.Image.7">
                        <p:embed/>
                      </p:oleObj>
                    </mc:Choice>
                    <mc:Fallback>
                      <p:oleObj name="Image" r:id="rId7" imgW="634697" imgH="520635" progId="Photoshop.Image.7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3" y="3374"/>
                              <a:ext cx="400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11" name="Object 10"/>
                <p:cNvGraphicFramePr>
                  <a:graphicFrameLocks noChangeAspect="1"/>
                </p:cNvGraphicFramePr>
                <p:nvPr/>
              </p:nvGraphicFramePr>
              <p:xfrm>
                <a:off x="3922" y="2840"/>
                <a:ext cx="872" cy="7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1" name="Image" r:id="rId8" imgW="1383639" imgH="1244006" progId="Photoshop.Image.7">
                        <p:embed/>
                      </p:oleObj>
                    </mc:Choice>
                    <mc:Fallback>
                      <p:oleObj name="Image" r:id="rId8" imgW="1383639" imgH="1244006" progId="Photoshop.Image.7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2" y="2840"/>
                              <a:ext cx="872" cy="7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309" name="Line 11"/>
              <p:cNvSpPr>
                <a:spLocks noChangeShapeType="1"/>
              </p:cNvSpPr>
              <p:nvPr/>
            </p:nvSpPr>
            <p:spPr bwMode="auto">
              <a:xfrm>
                <a:off x="2191" y="2569"/>
                <a:ext cx="15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199" name="Line 12"/>
            <p:cNvSpPr>
              <a:spLocks noChangeShapeType="1"/>
            </p:cNvSpPr>
            <p:nvPr/>
          </p:nvSpPr>
          <p:spPr bwMode="auto">
            <a:xfrm rot="16200000" flipV="1">
              <a:off x="4701382" y="4006056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200" name="Group 13"/>
            <p:cNvGrpSpPr>
              <a:grpSpLocks/>
            </p:cNvGrpSpPr>
            <p:nvPr/>
          </p:nvGrpSpPr>
          <p:grpSpPr bwMode="auto">
            <a:xfrm>
              <a:off x="3549650" y="3717925"/>
              <a:ext cx="2160588" cy="144463"/>
              <a:chOff x="2154" y="3022"/>
              <a:chExt cx="1361" cy="91"/>
            </a:xfrm>
          </p:grpSpPr>
          <p:sp>
            <p:nvSpPr>
              <p:cNvPr id="8282" name="Line 14"/>
              <p:cNvSpPr>
                <a:spLocks noChangeShapeType="1"/>
              </p:cNvSpPr>
              <p:nvPr/>
            </p:nvSpPr>
            <p:spPr bwMode="auto">
              <a:xfrm flipV="1">
                <a:off x="2245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3" name="Line 15"/>
              <p:cNvSpPr>
                <a:spLocks noChangeShapeType="1"/>
              </p:cNvSpPr>
              <p:nvPr/>
            </p:nvSpPr>
            <p:spPr bwMode="auto">
              <a:xfrm flipV="1">
                <a:off x="2336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4" name="Line 16"/>
              <p:cNvSpPr>
                <a:spLocks noChangeShapeType="1"/>
              </p:cNvSpPr>
              <p:nvPr/>
            </p:nvSpPr>
            <p:spPr bwMode="auto">
              <a:xfrm rot="16200000" flipV="1">
                <a:off x="2291" y="2976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5" name="Line 17"/>
              <p:cNvSpPr>
                <a:spLocks noChangeShapeType="1"/>
              </p:cNvSpPr>
              <p:nvPr/>
            </p:nvSpPr>
            <p:spPr bwMode="auto">
              <a:xfrm rot="16200000" flipV="1">
                <a:off x="2382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6" name="Line 18"/>
              <p:cNvSpPr>
                <a:spLocks noChangeShapeType="1"/>
              </p:cNvSpPr>
              <p:nvPr/>
            </p:nvSpPr>
            <p:spPr bwMode="auto">
              <a:xfrm rot="16200000" flipV="1">
                <a:off x="2563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7" name="Line 19"/>
              <p:cNvSpPr>
                <a:spLocks noChangeShapeType="1"/>
              </p:cNvSpPr>
              <p:nvPr/>
            </p:nvSpPr>
            <p:spPr bwMode="auto">
              <a:xfrm rot="16200000" flipV="1">
                <a:off x="2744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8" name="Line 20"/>
              <p:cNvSpPr>
                <a:spLocks noChangeShapeType="1"/>
              </p:cNvSpPr>
              <p:nvPr/>
            </p:nvSpPr>
            <p:spPr bwMode="auto">
              <a:xfrm flipV="1">
                <a:off x="2426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89" name="Line 21"/>
              <p:cNvSpPr>
                <a:spLocks noChangeShapeType="1"/>
              </p:cNvSpPr>
              <p:nvPr/>
            </p:nvSpPr>
            <p:spPr bwMode="auto">
              <a:xfrm flipV="1">
                <a:off x="2517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0" name="Line 22"/>
              <p:cNvSpPr>
                <a:spLocks noChangeShapeType="1"/>
              </p:cNvSpPr>
              <p:nvPr/>
            </p:nvSpPr>
            <p:spPr bwMode="auto">
              <a:xfrm flipV="1">
                <a:off x="2607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1" name="Line 23"/>
              <p:cNvSpPr>
                <a:spLocks noChangeShapeType="1"/>
              </p:cNvSpPr>
              <p:nvPr/>
            </p:nvSpPr>
            <p:spPr bwMode="auto">
              <a:xfrm flipV="1">
                <a:off x="2698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2" name="Line 24"/>
              <p:cNvSpPr>
                <a:spLocks noChangeShapeType="1"/>
              </p:cNvSpPr>
              <p:nvPr/>
            </p:nvSpPr>
            <p:spPr bwMode="auto">
              <a:xfrm rot="16200000" flipV="1">
                <a:off x="2472" y="2976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3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2653" y="2976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4" name="Line 26"/>
              <p:cNvSpPr>
                <a:spLocks noChangeShapeType="1"/>
              </p:cNvSpPr>
              <p:nvPr/>
            </p:nvSpPr>
            <p:spPr bwMode="auto">
              <a:xfrm rot="16200000" flipV="1">
                <a:off x="2200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5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2835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6" name="Line 28"/>
              <p:cNvSpPr>
                <a:spLocks noChangeShapeType="1"/>
              </p:cNvSpPr>
              <p:nvPr/>
            </p:nvSpPr>
            <p:spPr bwMode="auto">
              <a:xfrm rot="16200000" flipV="1">
                <a:off x="2926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7" name="Line 29"/>
              <p:cNvSpPr>
                <a:spLocks noChangeShapeType="1"/>
              </p:cNvSpPr>
              <p:nvPr/>
            </p:nvSpPr>
            <p:spPr bwMode="auto">
              <a:xfrm flipV="1">
                <a:off x="297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8" name="Line 30"/>
              <p:cNvSpPr>
                <a:spLocks noChangeShapeType="1"/>
              </p:cNvSpPr>
              <p:nvPr/>
            </p:nvSpPr>
            <p:spPr bwMode="auto">
              <a:xfrm flipV="1">
                <a:off x="3061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99" name="Line 31"/>
              <p:cNvSpPr>
                <a:spLocks noChangeShapeType="1"/>
              </p:cNvSpPr>
              <p:nvPr/>
            </p:nvSpPr>
            <p:spPr bwMode="auto">
              <a:xfrm rot="16200000" flipV="1">
                <a:off x="3016" y="2976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0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289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1" name="Line 33"/>
              <p:cNvSpPr>
                <a:spLocks noChangeShapeType="1"/>
              </p:cNvSpPr>
              <p:nvPr/>
            </p:nvSpPr>
            <p:spPr bwMode="auto">
              <a:xfrm flipV="1">
                <a:off x="3333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2" name="Line 34"/>
              <p:cNvSpPr>
                <a:spLocks noChangeShapeType="1"/>
              </p:cNvSpPr>
              <p:nvPr/>
            </p:nvSpPr>
            <p:spPr bwMode="auto">
              <a:xfrm flipV="1">
                <a:off x="3424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3" name="Line 35"/>
              <p:cNvSpPr>
                <a:spLocks noChangeShapeType="1"/>
              </p:cNvSpPr>
              <p:nvPr/>
            </p:nvSpPr>
            <p:spPr bwMode="auto">
              <a:xfrm rot="16200000" flipV="1">
                <a:off x="3379" y="2976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4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3107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5" name="Line 37"/>
              <p:cNvSpPr>
                <a:spLocks noChangeShapeType="1"/>
              </p:cNvSpPr>
              <p:nvPr/>
            </p:nvSpPr>
            <p:spPr bwMode="auto">
              <a:xfrm rot="16200000" flipV="1">
                <a:off x="3470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06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3198" y="3067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aphicFrame>
          <p:nvGraphicFramePr>
            <p:cNvPr id="8201" name="Object 40"/>
            <p:cNvGraphicFramePr>
              <a:graphicFrameLocks noChangeAspect="1"/>
            </p:cNvGraphicFramePr>
            <p:nvPr/>
          </p:nvGraphicFramePr>
          <p:xfrm>
            <a:off x="1692275" y="5157788"/>
            <a:ext cx="5334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2" name="Image" r:id="rId9" imgW="355305" imgH="685472" progId="Photoshop.Image.7">
                    <p:embed/>
                  </p:oleObj>
                </mc:Choice>
                <mc:Fallback>
                  <p:oleObj name="Image" r:id="rId9" imgW="355305" imgH="685472" progId="Photoshop.Image.7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5157788"/>
                          <a:ext cx="5334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41"/>
            <p:cNvGraphicFramePr>
              <a:graphicFrameLocks noChangeAspect="1"/>
            </p:cNvGraphicFramePr>
            <p:nvPr/>
          </p:nvGraphicFramePr>
          <p:xfrm>
            <a:off x="6704013" y="5157788"/>
            <a:ext cx="5334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3" name="Image" r:id="rId11" imgW="355305" imgH="685472" progId="Photoshop.Image.7">
                    <p:embed/>
                  </p:oleObj>
                </mc:Choice>
                <mc:Fallback>
                  <p:oleObj name="Image" r:id="rId11" imgW="355305" imgH="685472" progId="Photoshop.Image.7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4013" y="5157788"/>
                          <a:ext cx="5334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3" name="Group 42"/>
            <p:cNvGrpSpPr>
              <a:grpSpLocks/>
            </p:cNvGrpSpPr>
            <p:nvPr/>
          </p:nvGrpSpPr>
          <p:grpSpPr bwMode="auto">
            <a:xfrm>
              <a:off x="2341563" y="5467350"/>
              <a:ext cx="4168775" cy="633413"/>
              <a:chOff x="1840" y="1569"/>
              <a:chExt cx="7838" cy="545"/>
            </a:xfrm>
          </p:grpSpPr>
          <p:grpSp>
            <p:nvGrpSpPr>
              <p:cNvPr id="8204" name="Group 43"/>
              <p:cNvGrpSpPr>
                <a:grpSpLocks/>
              </p:cNvGrpSpPr>
              <p:nvPr/>
            </p:nvGrpSpPr>
            <p:grpSpPr bwMode="auto">
              <a:xfrm>
                <a:off x="1840" y="1589"/>
                <a:ext cx="4334" cy="525"/>
                <a:chOff x="1840" y="1589"/>
                <a:chExt cx="8414" cy="1025"/>
              </a:xfrm>
            </p:grpSpPr>
            <p:grpSp>
              <p:nvGrpSpPr>
                <p:cNvPr id="8240" name="Group 44"/>
                <p:cNvGrpSpPr>
                  <a:grpSpLocks/>
                </p:cNvGrpSpPr>
                <p:nvPr/>
              </p:nvGrpSpPr>
              <p:grpSpPr bwMode="auto">
                <a:xfrm>
                  <a:off x="1840" y="1604"/>
                  <a:ext cx="4199" cy="1010"/>
                  <a:chOff x="2515" y="7569"/>
                  <a:chExt cx="4199" cy="1010"/>
                </a:xfrm>
              </p:grpSpPr>
              <p:grpSp>
                <p:nvGrpSpPr>
                  <p:cNvPr id="8262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515" y="7569"/>
                    <a:ext cx="1615" cy="999"/>
                    <a:chOff x="1846" y="8520"/>
                    <a:chExt cx="2698" cy="1206"/>
                  </a:xfrm>
                </p:grpSpPr>
                <p:sp>
                  <p:nvSpPr>
                    <p:cNvPr id="8278" name="Arc 46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9" name="Arc 47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80" name="Arc 48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81" name="Arc 49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6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4137" y="7569"/>
                    <a:ext cx="1266" cy="999"/>
                    <a:chOff x="1846" y="8520"/>
                    <a:chExt cx="2698" cy="1206"/>
                  </a:xfrm>
                </p:grpSpPr>
                <p:sp>
                  <p:nvSpPr>
                    <p:cNvPr id="8274" name="Arc 51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5" name="Arc 52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6" name="Arc 53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7" name="Arc 54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6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416" y="7574"/>
                    <a:ext cx="889" cy="1000"/>
                    <a:chOff x="1846" y="8520"/>
                    <a:chExt cx="2698" cy="1206"/>
                  </a:xfrm>
                </p:grpSpPr>
                <p:sp>
                  <p:nvSpPr>
                    <p:cNvPr id="8270" name="Arc 56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1" name="Arc 57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2" name="Arc 58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73" name="Arc 59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65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6308" y="7580"/>
                    <a:ext cx="406" cy="999"/>
                    <a:chOff x="1846" y="8520"/>
                    <a:chExt cx="2698" cy="1206"/>
                  </a:xfrm>
                </p:grpSpPr>
                <p:sp>
                  <p:nvSpPr>
                    <p:cNvPr id="8266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67" name="Arc 62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68" name="Arc 63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69" name="Arc 64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8241" name="Group 65"/>
                <p:cNvGrpSpPr>
                  <a:grpSpLocks/>
                </p:cNvGrpSpPr>
                <p:nvPr/>
              </p:nvGrpSpPr>
              <p:grpSpPr bwMode="auto">
                <a:xfrm flipH="1">
                  <a:off x="6055" y="1589"/>
                  <a:ext cx="4199" cy="1010"/>
                  <a:chOff x="2515" y="7569"/>
                  <a:chExt cx="4199" cy="1010"/>
                </a:xfrm>
              </p:grpSpPr>
              <p:grpSp>
                <p:nvGrpSpPr>
                  <p:cNvPr id="824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515" y="7569"/>
                    <a:ext cx="1615" cy="999"/>
                    <a:chOff x="1846" y="8520"/>
                    <a:chExt cx="2698" cy="1206"/>
                  </a:xfrm>
                </p:grpSpPr>
                <p:sp>
                  <p:nvSpPr>
                    <p:cNvPr id="8258" name="Arc 67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9" name="Arc 68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60" name="Arc 69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61" name="Arc 70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4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4137" y="7569"/>
                    <a:ext cx="1266" cy="999"/>
                    <a:chOff x="1846" y="8520"/>
                    <a:chExt cx="2698" cy="1206"/>
                  </a:xfrm>
                </p:grpSpPr>
                <p:sp>
                  <p:nvSpPr>
                    <p:cNvPr id="8254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5" name="Arc 73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6" name="Arc 74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7" name="Arc 75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44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5416" y="7574"/>
                    <a:ext cx="889" cy="1000"/>
                    <a:chOff x="1846" y="8520"/>
                    <a:chExt cx="2698" cy="1206"/>
                  </a:xfrm>
                </p:grpSpPr>
                <p:sp>
                  <p:nvSpPr>
                    <p:cNvPr id="8250" name="Arc 77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1" name="Arc 78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2" name="Arc 79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53" name="Arc 80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4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6308" y="7580"/>
                    <a:ext cx="406" cy="999"/>
                    <a:chOff x="1846" y="8520"/>
                    <a:chExt cx="2698" cy="1206"/>
                  </a:xfrm>
                </p:grpSpPr>
                <p:sp>
                  <p:nvSpPr>
                    <p:cNvPr id="8246" name="Arc 82"/>
                    <p:cNvSpPr>
                      <a:spLocks/>
                    </p:cNvSpPr>
                    <p:nvPr/>
                  </p:nvSpPr>
                  <p:spPr bwMode="auto">
                    <a:xfrm>
                      <a:off x="1846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47" name="Arc 83"/>
                    <p:cNvSpPr>
                      <a:spLocks/>
                    </p:cNvSpPr>
                    <p:nvPr/>
                  </p:nvSpPr>
                  <p:spPr bwMode="auto">
                    <a:xfrm flipH="1">
                      <a:off x="3834" y="8520"/>
                      <a:ext cx="710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48" name="Arc 84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2556" y="9088"/>
                      <a:ext cx="646" cy="638"/>
                    </a:xfrm>
                    <a:custGeom>
                      <a:avLst/>
                      <a:gdLst>
                        <a:gd name="T0" fmla="*/ 0 w 21591"/>
                        <a:gd name="T1" fmla="*/ 0 h 21600"/>
                        <a:gd name="T2" fmla="*/ 0 w 21591"/>
                        <a:gd name="T3" fmla="*/ 0 h 21600"/>
                        <a:gd name="T4" fmla="*/ 0 w 2159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1"/>
                        <a:gd name="T10" fmla="*/ 0 h 21600"/>
                        <a:gd name="T11" fmla="*/ 21591 w 2159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1" h="21600" fill="none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</a:path>
                        <a:path w="21591" h="21600" stroke="0" extrusionOk="0">
                          <a:moveTo>
                            <a:pt x="-1" y="0"/>
                          </a:moveTo>
                          <a:cubicBezTo>
                            <a:pt x="11682" y="0"/>
                            <a:pt x="21247" y="9288"/>
                            <a:pt x="21590" y="20966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49" name="Arc 85"/>
                    <p:cNvSpPr>
                      <a:spLocks/>
                    </p:cNvSpPr>
                    <p:nvPr/>
                  </p:nvSpPr>
                  <p:spPr bwMode="auto">
                    <a:xfrm flipV="1">
                      <a:off x="3208" y="9088"/>
                      <a:ext cx="626" cy="638"/>
                    </a:xfrm>
                    <a:custGeom>
                      <a:avLst/>
                      <a:gdLst>
                        <a:gd name="T0" fmla="*/ 0 w 23545"/>
                        <a:gd name="T1" fmla="*/ 0 h 21600"/>
                        <a:gd name="T2" fmla="*/ 0 w 23545"/>
                        <a:gd name="T3" fmla="*/ 0 h 21600"/>
                        <a:gd name="T4" fmla="*/ 0 w 235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545"/>
                        <a:gd name="T10" fmla="*/ 0 h 21600"/>
                        <a:gd name="T11" fmla="*/ 23545 w 235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545" h="21600" fill="none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</a:path>
                        <a:path w="23545" h="21600" stroke="0" extrusionOk="0">
                          <a:moveTo>
                            <a:pt x="-1" y="88"/>
                          </a:moveTo>
                          <a:cubicBezTo>
                            <a:pt x="649" y="29"/>
                            <a:pt x="1301" y="-1"/>
                            <a:pt x="1954" y="0"/>
                          </a:cubicBezTo>
                          <a:cubicBezTo>
                            <a:pt x="13636" y="0"/>
                            <a:pt x="23201" y="9288"/>
                            <a:pt x="23544" y="20966"/>
                          </a:cubicBezTo>
                          <a:lnTo>
                            <a:pt x="1954" y="21600"/>
                          </a:lnTo>
                          <a:lnTo>
                            <a:pt x="-1" y="88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8205" name="Group 86"/>
              <p:cNvGrpSpPr>
                <a:grpSpLocks/>
              </p:cNvGrpSpPr>
              <p:nvPr/>
            </p:nvGrpSpPr>
            <p:grpSpPr bwMode="auto">
              <a:xfrm>
                <a:off x="6180" y="1577"/>
                <a:ext cx="832" cy="511"/>
                <a:chOff x="1846" y="8520"/>
                <a:chExt cx="2698" cy="1206"/>
              </a:xfrm>
            </p:grpSpPr>
            <p:sp>
              <p:nvSpPr>
                <p:cNvPr id="8236" name="Arc 87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7" name="Arc 88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8" name="Arc 89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9" name="Arc 90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06" name="Group 91"/>
              <p:cNvGrpSpPr>
                <a:grpSpLocks/>
              </p:cNvGrpSpPr>
              <p:nvPr/>
            </p:nvGrpSpPr>
            <p:grpSpPr bwMode="auto">
              <a:xfrm>
                <a:off x="7016" y="1577"/>
                <a:ext cx="652" cy="511"/>
                <a:chOff x="1846" y="8520"/>
                <a:chExt cx="2698" cy="1206"/>
              </a:xfrm>
            </p:grpSpPr>
            <p:sp>
              <p:nvSpPr>
                <p:cNvPr id="8232" name="Arc 92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3" name="Arc 93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4" name="Arc 94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5" name="Arc 95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07" name="Group 96"/>
              <p:cNvGrpSpPr>
                <a:grpSpLocks/>
              </p:cNvGrpSpPr>
              <p:nvPr/>
            </p:nvGrpSpPr>
            <p:grpSpPr bwMode="auto">
              <a:xfrm>
                <a:off x="7674" y="1580"/>
                <a:ext cx="458" cy="511"/>
                <a:chOff x="1846" y="8520"/>
                <a:chExt cx="2698" cy="1206"/>
              </a:xfrm>
            </p:grpSpPr>
            <p:sp>
              <p:nvSpPr>
                <p:cNvPr id="8228" name="Arc 97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9" name="Arc 98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0" name="Arc 99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31" name="Arc 100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08" name="Group 101"/>
              <p:cNvGrpSpPr>
                <a:grpSpLocks/>
              </p:cNvGrpSpPr>
              <p:nvPr/>
            </p:nvGrpSpPr>
            <p:grpSpPr bwMode="auto">
              <a:xfrm>
                <a:off x="8134" y="1583"/>
                <a:ext cx="209" cy="511"/>
                <a:chOff x="1846" y="8520"/>
                <a:chExt cx="2698" cy="1206"/>
              </a:xfrm>
            </p:grpSpPr>
            <p:sp>
              <p:nvSpPr>
                <p:cNvPr id="8224" name="Arc 102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5" name="Arc 103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6" name="Arc 104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7" name="Arc 105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09" name="Group 106"/>
              <p:cNvGrpSpPr>
                <a:grpSpLocks/>
              </p:cNvGrpSpPr>
              <p:nvPr/>
            </p:nvGrpSpPr>
            <p:grpSpPr bwMode="auto">
              <a:xfrm flipH="1">
                <a:off x="9026" y="1569"/>
                <a:ext cx="652" cy="511"/>
                <a:chOff x="1846" y="8520"/>
                <a:chExt cx="2698" cy="1206"/>
              </a:xfrm>
            </p:grpSpPr>
            <p:sp>
              <p:nvSpPr>
                <p:cNvPr id="8220" name="Arc 107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1" name="Arc 108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2" name="Arc 109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3" name="Arc 110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10" name="Group 111"/>
              <p:cNvGrpSpPr>
                <a:grpSpLocks/>
              </p:cNvGrpSpPr>
              <p:nvPr/>
            </p:nvGrpSpPr>
            <p:grpSpPr bwMode="auto">
              <a:xfrm flipH="1">
                <a:off x="8562" y="1572"/>
                <a:ext cx="458" cy="511"/>
                <a:chOff x="1846" y="8520"/>
                <a:chExt cx="2698" cy="1206"/>
              </a:xfrm>
            </p:grpSpPr>
            <p:sp>
              <p:nvSpPr>
                <p:cNvPr id="8216" name="Arc 112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7" name="Arc 113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8" name="Arc 114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9" name="Arc 115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11" name="Group 116"/>
              <p:cNvGrpSpPr>
                <a:grpSpLocks/>
              </p:cNvGrpSpPr>
              <p:nvPr/>
            </p:nvGrpSpPr>
            <p:grpSpPr bwMode="auto">
              <a:xfrm flipH="1">
                <a:off x="8351" y="1575"/>
                <a:ext cx="209" cy="511"/>
                <a:chOff x="1846" y="8520"/>
                <a:chExt cx="2698" cy="1206"/>
              </a:xfrm>
            </p:grpSpPr>
            <p:sp>
              <p:nvSpPr>
                <p:cNvPr id="8212" name="Arc 117"/>
                <p:cNvSpPr>
                  <a:spLocks/>
                </p:cNvSpPr>
                <p:nvPr/>
              </p:nvSpPr>
              <p:spPr bwMode="auto">
                <a:xfrm>
                  <a:off x="1846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3" name="Arc 118"/>
                <p:cNvSpPr>
                  <a:spLocks/>
                </p:cNvSpPr>
                <p:nvPr/>
              </p:nvSpPr>
              <p:spPr bwMode="auto">
                <a:xfrm flipH="1">
                  <a:off x="3834" y="8520"/>
                  <a:ext cx="710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4" name="Arc 119"/>
                <p:cNvSpPr>
                  <a:spLocks/>
                </p:cNvSpPr>
                <p:nvPr/>
              </p:nvSpPr>
              <p:spPr bwMode="auto">
                <a:xfrm flipH="1" flipV="1">
                  <a:off x="2556" y="9088"/>
                  <a:ext cx="646" cy="638"/>
                </a:xfrm>
                <a:custGeom>
                  <a:avLst/>
                  <a:gdLst>
                    <a:gd name="T0" fmla="*/ 0 w 21591"/>
                    <a:gd name="T1" fmla="*/ 0 h 21600"/>
                    <a:gd name="T2" fmla="*/ 0 w 21591"/>
                    <a:gd name="T3" fmla="*/ 0 h 21600"/>
                    <a:gd name="T4" fmla="*/ 0 w 215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600"/>
                    <a:gd name="T11" fmla="*/ 21591 w 215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600" fill="none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</a:path>
                    <a:path w="21591" h="21600" stroke="0" extrusionOk="0">
                      <a:moveTo>
                        <a:pt x="-1" y="0"/>
                      </a:moveTo>
                      <a:cubicBezTo>
                        <a:pt x="11682" y="0"/>
                        <a:pt x="21247" y="9288"/>
                        <a:pt x="21590" y="20966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15" name="Arc 120"/>
                <p:cNvSpPr>
                  <a:spLocks/>
                </p:cNvSpPr>
                <p:nvPr/>
              </p:nvSpPr>
              <p:spPr bwMode="auto">
                <a:xfrm flipV="1">
                  <a:off x="3208" y="9088"/>
                  <a:ext cx="626" cy="638"/>
                </a:xfrm>
                <a:custGeom>
                  <a:avLst/>
                  <a:gdLst>
                    <a:gd name="T0" fmla="*/ 0 w 23545"/>
                    <a:gd name="T1" fmla="*/ 0 h 21600"/>
                    <a:gd name="T2" fmla="*/ 0 w 23545"/>
                    <a:gd name="T3" fmla="*/ 0 h 21600"/>
                    <a:gd name="T4" fmla="*/ 0 w 235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545"/>
                    <a:gd name="T10" fmla="*/ 0 h 21600"/>
                    <a:gd name="T11" fmla="*/ 23545 w 235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545" h="21600" fill="none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</a:path>
                    <a:path w="23545" h="21600" stroke="0" extrusionOk="0">
                      <a:moveTo>
                        <a:pt x="-1" y="88"/>
                      </a:moveTo>
                      <a:cubicBezTo>
                        <a:pt x="649" y="29"/>
                        <a:pt x="1301" y="-1"/>
                        <a:pt x="1954" y="0"/>
                      </a:cubicBezTo>
                      <a:cubicBezTo>
                        <a:pt x="13636" y="0"/>
                        <a:pt x="23201" y="9288"/>
                        <a:pt x="23544" y="20966"/>
                      </a:cubicBezTo>
                      <a:lnTo>
                        <a:pt x="1954" y="21600"/>
                      </a:lnTo>
                      <a:lnTo>
                        <a:pt x="-1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8197" name="Text Box 121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33375"/>
            <a:ext cx="8929688" cy="719361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직접 신호 교환의 한계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스위칭 필요</a:t>
            </a:r>
          </a:p>
        </p:txBody>
      </p:sp>
      <p:grpSp>
        <p:nvGrpSpPr>
          <p:cNvPr id="9220" name="그룹 20"/>
          <p:cNvGrpSpPr>
            <a:grpSpLocks/>
          </p:cNvGrpSpPr>
          <p:nvPr/>
        </p:nvGrpSpPr>
        <p:grpSpPr bwMode="auto">
          <a:xfrm>
            <a:off x="1403648" y="3504604"/>
            <a:ext cx="5760640" cy="2228652"/>
            <a:chOff x="1258888" y="3390900"/>
            <a:chExt cx="6265862" cy="2990850"/>
          </a:xfrm>
        </p:grpSpPr>
        <p:graphicFrame>
          <p:nvGraphicFramePr>
            <p:cNvPr id="9223" name="Object 4"/>
            <p:cNvGraphicFramePr>
              <a:graphicFrameLocks noChangeAspect="1"/>
            </p:cNvGraphicFramePr>
            <p:nvPr/>
          </p:nvGraphicFramePr>
          <p:xfrm>
            <a:off x="1447800" y="3779838"/>
            <a:ext cx="334963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Image" r:id="rId3" imgW="355305" imgH="685472" progId="Photoshop.Image.7">
                    <p:embed/>
                  </p:oleObj>
                </mc:Choice>
                <mc:Fallback>
                  <p:oleObj name="Image" r:id="rId3" imgW="355305" imgH="685472" progId="Photoshop.Image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3779838"/>
                          <a:ext cx="334963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5"/>
            <p:cNvGraphicFramePr>
              <a:graphicFrameLocks noChangeAspect="1"/>
            </p:cNvGraphicFramePr>
            <p:nvPr/>
          </p:nvGraphicFramePr>
          <p:xfrm>
            <a:off x="7164388" y="3390900"/>
            <a:ext cx="3556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Image" r:id="rId5" imgW="355305" imgH="685472" progId="Photoshop.Image.7">
                    <p:embed/>
                  </p:oleObj>
                </mc:Choice>
                <mc:Fallback>
                  <p:oleObj name="Image" r:id="rId5" imgW="355305" imgH="68547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3390900"/>
                          <a:ext cx="3556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6"/>
            <p:cNvGraphicFramePr>
              <a:graphicFrameLocks noChangeAspect="1"/>
            </p:cNvGraphicFramePr>
            <p:nvPr/>
          </p:nvGraphicFramePr>
          <p:xfrm>
            <a:off x="1258888" y="5695950"/>
            <a:ext cx="3556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Image" r:id="rId6" imgW="355305" imgH="685472" progId="Photoshop.Image.7">
                    <p:embed/>
                  </p:oleObj>
                </mc:Choice>
                <mc:Fallback>
                  <p:oleObj name="Image" r:id="rId6" imgW="355305" imgH="685472" progId="Photoshop.Image.7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5695950"/>
                          <a:ext cx="3556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7"/>
            <p:cNvGraphicFramePr>
              <a:graphicFrameLocks noChangeAspect="1"/>
            </p:cNvGraphicFramePr>
            <p:nvPr/>
          </p:nvGraphicFramePr>
          <p:xfrm>
            <a:off x="7169150" y="5624513"/>
            <a:ext cx="3556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Image" r:id="rId7" imgW="355305" imgH="685472" progId="Photoshop.Image.7">
                    <p:embed/>
                  </p:oleObj>
                </mc:Choice>
                <mc:Fallback>
                  <p:oleObj name="Image" r:id="rId7" imgW="355305" imgH="685472" progId="Photoshop.Image.7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9150" y="5624513"/>
                          <a:ext cx="3556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27" name="Picture 8" descr="MCj0215567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3824288"/>
              <a:ext cx="695325" cy="109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9" descr="MCj0215567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5048250"/>
              <a:ext cx="695325" cy="1090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10" descr="MCj0215567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138" y="5048250"/>
              <a:ext cx="695325" cy="1090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30" name="AutoShape 11"/>
            <p:cNvCxnSpPr>
              <a:cxnSpLocks noChangeShapeType="1"/>
            </p:cNvCxnSpPr>
            <p:nvPr/>
          </p:nvCxnSpPr>
          <p:spPr bwMode="auto">
            <a:xfrm flipH="1">
              <a:off x="3827463" y="4914900"/>
              <a:ext cx="587375" cy="679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12"/>
            <p:cNvCxnSpPr>
              <a:cxnSpLocks noChangeShapeType="1"/>
            </p:cNvCxnSpPr>
            <p:nvPr/>
          </p:nvCxnSpPr>
          <p:spPr bwMode="auto">
            <a:xfrm>
              <a:off x="4414838" y="4914900"/>
              <a:ext cx="661987" cy="679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3"/>
            <p:cNvCxnSpPr>
              <a:cxnSpLocks noChangeShapeType="1"/>
            </p:cNvCxnSpPr>
            <p:nvPr/>
          </p:nvCxnSpPr>
          <p:spPr bwMode="auto">
            <a:xfrm>
              <a:off x="3827463" y="5594350"/>
              <a:ext cx="12493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4"/>
            <p:cNvCxnSpPr>
              <a:cxnSpLocks noChangeShapeType="1"/>
            </p:cNvCxnSpPr>
            <p:nvPr/>
          </p:nvCxnSpPr>
          <p:spPr bwMode="auto">
            <a:xfrm flipV="1">
              <a:off x="4762500" y="3733800"/>
              <a:ext cx="2401888" cy="636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5"/>
            <p:cNvCxnSpPr>
              <a:cxnSpLocks noChangeShapeType="1"/>
            </p:cNvCxnSpPr>
            <p:nvPr/>
          </p:nvCxnSpPr>
          <p:spPr bwMode="auto">
            <a:xfrm flipH="1" flipV="1">
              <a:off x="1619250" y="3878263"/>
              <a:ext cx="2447925" cy="492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16"/>
            <p:cNvCxnSpPr>
              <a:cxnSpLocks noChangeShapeType="1"/>
            </p:cNvCxnSpPr>
            <p:nvPr/>
          </p:nvCxnSpPr>
          <p:spPr bwMode="auto">
            <a:xfrm flipH="1">
              <a:off x="1614488" y="5594350"/>
              <a:ext cx="1517650" cy="444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17"/>
            <p:cNvCxnSpPr>
              <a:cxnSpLocks noChangeShapeType="1"/>
            </p:cNvCxnSpPr>
            <p:nvPr/>
          </p:nvCxnSpPr>
          <p:spPr bwMode="auto">
            <a:xfrm>
              <a:off x="5772150" y="5594350"/>
              <a:ext cx="1397000" cy="373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1" name="Text Box 18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11BDA45-9084-4C31-87D1-53F70268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2" y="1333149"/>
            <a:ext cx="8286750" cy="13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2800" kern="0" dirty="0" smtClean="0">
                <a:latin typeface="+mn-lt"/>
                <a:ea typeface="+mn-ea"/>
              </a:rPr>
              <a:t>기지국과 통신</a:t>
            </a:r>
            <a:r>
              <a:rPr lang="en-US" altLang="ko-KR" sz="2800" kern="0" dirty="0" smtClean="0">
                <a:latin typeface="+mn-lt"/>
                <a:ea typeface="+mn-ea"/>
              </a:rPr>
              <a:t>!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2800" kern="0" dirty="0" smtClean="0">
                <a:latin typeface="+mn-lt"/>
                <a:ea typeface="+mn-ea"/>
              </a:rPr>
              <a:t>거리 </a:t>
            </a:r>
            <a:r>
              <a:rPr lang="en-US" altLang="ko-KR" sz="2800" kern="0" dirty="0">
                <a:latin typeface="+mn-lt"/>
                <a:ea typeface="+mn-ea"/>
              </a:rPr>
              <a:t>-&gt; </a:t>
            </a:r>
            <a:r>
              <a:rPr lang="ko-KR" altLang="en-US" sz="2800" kern="0" dirty="0">
                <a:latin typeface="+mn-lt"/>
                <a:ea typeface="+mn-ea"/>
              </a:rPr>
              <a:t>중계기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lang="ko-KR" altLang="en-US" sz="2800" kern="0" dirty="0">
                <a:latin typeface="+mn-lt"/>
                <a:ea typeface="+mn-ea"/>
              </a:rPr>
              <a:t>연결할 수 있는 규모 </a:t>
            </a:r>
            <a:r>
              <a:rPr lang="en-US" altLang="ko-KR" sz="2800" kern="0" dirty="0">
                <a:latin typeface="+mn-lt"/>
                <a:ea typeface="+mn-ea"/>
              </a:rPr>
              <a:t>-&gt; </a:t>
            </a:r>
            <a:r>
              <a:rPr lang="ko-KR" altLang="en-US" sz="2800" kern="0" dirty="0">
                <a:latin typeface="+mn-lt"/>
                <a:ea typeface="+mn-ea"/>
              </a:rPr>
              <a:t>스위치</a:t>
            </a:r>
            <a:r>
              <a:rPr lang="en-US" altLang="ko-KR" sz="2800" kern="0" dirty="0">
                <a:latin typeface="+mn-lt"/>
                <a:ea typeface="+mn-ea"/>
              </a:rPr>
              <a:t>(</a:t>
            </a:r>
            <a:r>
              <a:rPr lang="ko-KR" altLang="en-US" sz="2800" kern="0" dirty="0">
                <a:latin typeface="+mn-lt"/>
                <a:ea typeface="+mn-ea"/>
              </a:rPr>
              <a:t>교환기</a:t>
            </a:r>
            <a:r>
              <a:rPr lang="en-US" altLang="ko-KR" sz="2800" kern="0" dirty="0">
                <a:latin typeface="+mn-lt"/>
                <a:ea typeface="+mn-ea"/>
              </a:rPr>
              <a:t>)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en-US" altLang="ko-KR" sz="2800" kern="0" dirty="0">
              <a:latin typeface="+mn-lt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defRPr/>
            </a:pPr>
            <a:endParaRPr lang="en-US" altLang="ko-KR" sz="2800" kern="0" dirty="0">
              <a:latin typeface="+mn-lt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en-US" altLang="ko-KR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33375"/>
            <a:ext cx="8929688" cy="935385"/>
          </a:xfrm>
        </p:spPr>
        <p:txBody>
          <a:bodyPr/>
          <a:lstStyle/>
          <a:p>
            <a:pPr eaLnBrk="1" hangingPunct="1"/>
            <a:r>
              <a:rPr lang="ko-KR" altLang="en-US" dirty="0"/>
              <a:t>컴퓨터통신의 기술적 재정의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6792"/>
            <a:ext cx="8470900" cy="5220246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컴퓨터기반</a:t>
            </a:r>
            <a:r>
              <a:rPr lang="ko-KR" altLang="en-US" sz="2800" dirty="0"/>
              <a:t> 기기를 통</a:t>
            </a:r>
            <a:r>
              <a:rPr lang="ko-KR" altLang="en-US" sz="2800" dirty="0" smtClean="0"/>
              <a:t>한 </a:t>
            </a:r>
            <a:r>
              <a:rPr lang="ko-KR" altLang="en-US" sz="2800" dirty="0"/>
              <a:t>의미 교환 </a:t>
            </a:r>
            <a:endParaRPr lang="en-US" altLang="ko-KR" sz="2800" dirty="0" smtClean="0"/>
          </a:p>
          <a:p>
            <a:pPr eaLnBrk="1" hangingPunct="1">
              <a:buFont typeface="맑은 고딕" panose="020B0503020000020004" pitchFamily="50" charset="-127"/>
              <a:buChar char="⇒"/>
            </a:pPr>
            <a:r>
              <a:rPr lang="en-US" altLang="ko-KR" sz="2800" dirty="0" smtClean="0"/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컴퓨터기반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응용</a:t>
            </a:r>
            <a:r>
              <a:rPr lang="ko-KR" altLang="en-US" sz="2400" dirty="0" smtClean="0"/>
              <a:t>들을 </a:t>
            </a:r>
            <a:r>
              <a:rPr lang="ko-KR" altLang="en-US" sz="2400" dirty="0"/>
              <a:t>통한 </a:t>
            </a:r>
            <a:r>
              <a:rPr lang="ko-KR" altLang="en-US" sz="2400" dirty="0" smtClean="0"/>
              <a:t>의미 </a:t>
            </a:r>
            <a:r>
              <a:rPr lang="ko-KR" altLang="en-US" sz="2400" dirty="0"/>
              <a:t>교환 </a:t>
            </a:r>
            <a:endParaRPr lang="en-US" altLang="ko-KR" sz="2400" dirty="0"/>
          </a:p>
          <a:p>
            <a:pPr marL="0" indent="0" eaLnBrk="1" hangingPunct="1">
              <a:buNone/>
            </a:pPr>
            <a:r>
              <a:rPr lang="en-US" altLang="ko-KR" sz="2400" dirty="0" smtClean="0"/>
              <a:t>    (</a:t>
            </a:r>
            <a:r>
              <a:rPr lang="ko-KR" altLang="en-US" sz="2400" dirty="0" err="1">
                <a:solidFill>
                  <a:srgbClr val="FF0000"/>
                </a:solidFill>
              </a:rPr>
              <a:t>컴퓨터기반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응용들의 </a:t>
            </a:r>
            <a:r>
              <a:rPr lang="ko-KR" altLang="en-US" sz="2400" dirty="0" smtClean="0"/>
              <a:t>의미 교환</a:t>
            </a:r>
            <a:r>
              <a:rPr lang="en-US" altLang="ko-KR" sz="2400" dirty="0" smtClean="0"/>
              <a:t>)</a:t>
            </a:r>
          </a:p>
          <a:p>
            <a:pPr eaLnBrk="1" hangingPunct="1">
              <a:buFont typeface="맑은 고딕" panose="020B0503020000020004" pitchFamily="50" charset="-127"/>
              <a:buChar char="⇒"/>
            </a:pPr>
            <a:r>
              <a:rPr lang="ko-KR" altLang="en-US" sz="2400" dirty="0" err="1"/>
              <a:t>컴퓨터기반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응용들의 </a:t>
            </a:r>
            <a:r>
              <a:rPr lang="ko-KR" altLang="en-US" sz="2400" dirty="0" smtClean="0">
                <a:solidFill>
                  <a:srgbClr val="FF0000"/>
                </a:solidFill>
              </a:rPr>
              <a:t>디지털데이터</a:t>
            </a:r>
            <a:r>
              <a:rPr lang="ko-KR" altLang="en-US" sz="2400" dirty="0" smtClean="0"/>
              <a:t> 교환</a:t>
            </a:r>
            <a:endParaRPr lang="en-US" altLang="ko-KR" sz="2400" dirty="0" smtClean="0"/>
          </a:p>
          <a:p>
            <a:pPr eaLnBrk="1" hangingPunct="1">
              <a:buFont typeface="맑은 고딕" panose="020B0503020000020004" pitchFamily="50" charset="-127"/>
              <a:buChar char="⇒"/>
            </a:pPr>
            <a:r>
              <a:rPr lang="ko-KR" altLang="en-US" sz="2400" dirty="0" err="1"/>
              <a:t>컴퓨터기반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응용들의 디지털데이터를 담고 </a:t>
            </a:r>
            <a:r>
              <a:rPr lang="ko-KR" altLang="en-US" sz="2400" dirty="0"/>
              <a:t>있는 </a:t>
            </a:r>
            <a:r>
              <a:rPr lang="ko-KR" altLang="en-US" sz="2400" dirty="0" smtClean="0">
                <a:solidFill>
                  <a:srgbClr val="FF0000"/>
                </a:solidFill>
              </a:rPr>
              <a:t>신호</a:t>
            </a:r>
            <a:r>
              <a:rPr lang="ko-KR" altLang="en-US" sz="2400" dirty="0" smtClean="0"/>
              <a:t> 교환</a:t>
            </a:r>
            <a:endParaRPr lang="en-US" altLang="ko-KR" sz="2400" dirty="0" smtClean="0"/>
          </a:p>
          <a:p>
            <a:pPr eaLnBrk="1" hangingPunct="1">
              <a:buFont typeface="맑은 고딕" panose="020B0503020000020004" pitchFamily="50" charset="-127"/>
              <a:buChar char="⇒"/>
            </a:pPr>
            <a:r>
              <a:rPr lang="ko-KR" altLang="en-US" sz="2400" dirty="0" err="1"/>
              <a:t>컴퓨터기반</a:t>
            </a:r>
            <a:r>
              <a:rPr lang="ko-KR" altLang="en-US" sz="2400" dirty="0"/>
              <a:t> 응용들의 디지털데이터를 담고 있는 </a:t>
            </a:r>
            <a:r>
              <a:rPr lang="ko-KR" altLang="en-US" sz="2400" dirty="0" smtClean="0"/>
              <a:t>신호를</a:t>
            </a:r>
            <a:r>
              <a:rPr lang="en-US" altLang="ko-KR" sz="2400" dirty="0" smtClean="0"/>
              <a:t>,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필요에 따라서 중계기</a:t>
            </a:r>
            <a:r>
              <a:rPr lang="en-US" altLang="ko-KR" sz="2400" dirty="0">
                <a:solidFill>
                  <a:srgbClr val="FF0000"/>
                </a:solidFill>
              </a:rPr>
              <a:t>/</a:t>
            </a:r>
            <a:r>
              <a:rPr lang="ko-KR" altLang="en-US" sz="2400" dirty="0">
                <a:solidFill>
                  <a:srgbClr val="FF0000"/>
                </a:solidFill>
              </a:rPr>
              <a:t>스위치를 </a:t>
            </a:r>
            <a:r>
              <a:rPr lang="ko-KR" altLang="en-US" sz="2400" dirty="0" smtClean="0">
                <a:solidFill>
                  <a:srgbClr val="FF0000"/>
                </a:solidFill>
              </a:rPr>
              <a:t>경유하면서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교환</a:t>
            </a:r>
            <a:endParaRPr lang="en-US" altLang="ko-KR" sz="2400" dirty="0" smtClean="0"/>
          </a:p>
          <a:p>
            <a:pPr eaLnBrk="1" hangingPunct="1">
              <a:buFont typeface="맑은 고딕" panose="020B0503020000020004" pitchFamily="50" charset="-127"/>
              <a:buChar char="⇒"/>
            </a:pPr>
            <a:endParaRPr lang="en-US" altLang="ko-KR" sz="2400" dirty="0" smtClean="0"/>
          </a:p>
          <a:p>
            <a:pPr eaLnBrk="1" hangingPunct="1"/>
            <a:r>
              <a:rPr lang="ko-KR" altLang="en-US" sz="2800" b="1" dirty="0" err="1" smtClean="0"/>
              <a:t>컴퓨터기반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기기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응용</a:t>
            </a:r>
            <a:r>
              <a:rPr lang="ko-KR" altLang="en-US" sz="2800" dirty="0" smtClean="0"/>
              <a:t>들이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필요에 따라서 </a:t>
            </a:r>
            <a:r>
              <a:rPr lang="ko-KR" altLang="en-US" sz="2800" b="1" dirty="0" smtClean="0"/>
              <a:t>중계기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스위치를 경유</a:t>
            </a:r>
            <a:r>
              <a:rPr lang="ko-KR" altLang="en-US" sz="2800" dirty="0" smtClean="0"/>
              <a:t>하면서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b="1" dirty="0" smtClean="0"/>
              <a:t>디지털데이터</a:t>
            </a:r>
            <a:r>
              <a:rPr lang="ko-KR" altLang="en-US" sz="2800" dirty="0" smtClean="0"/>
              <a:t>을 담고 있는 </a:t>
            </a:r>
            <a:r>
              <a:rPr lang="ko-KR" altLang="en-US" sz="2800" b="1" dirty="0" smtClean="0"/>
              <a:t>신호</a:t>
            </a:r>
            <a:r>
              <a:rPr lang="ko-KR" altLang="en-US" sz="2800" dirty="0" smtClean="0"/>
              <a:t>를 교환해서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의미를 교환하는 것</a:t>
            </a:r>
            <a:endParaRPr lang="en-US" altLang="ko-KR" sz="2800" dirty="0" smtClean="0"/>
          </a:p>
          <a:p>
            <a:pPr eaLnBrk="1" hangingPunct="1"/>
            <a:endParaRPr lang="en-US" altLang="ko-KR" sz="2800" dirty="0" smtClean="0"/>
          </a:p>
          <a:p>
            <a:pPr eaLnBrk="1" hangingPunct="1"/>
            <a:endParaRPr lang="en-US" altLang="ko-KR" sz="2800" dirty="0" smtClean="0"/>
          </a:p>
          <a:p>
            <a:pPr eaLnBrk="1" hangingPunct="1">
              <a:buFontTx/>
              <a:buNone/>
            </a:pPr>
            <a:endParaRPr lang="en-US" altLang="ko-KR" sz="2800" dirty="0" smtClean="0"/>
          </a:p>
          <a:p>
            <a:pPr eaLnBrk="1" hangingPunct="1"/>
            <a:endParaRPr lang="en-US" altLang="ko-KR" sz="2800" dirty="0" smtClean="0"/>
          </a:p>
        </p:txBody>
      </p:sp>
      <p:sp>
        <p:nvSpPr>
          <p:cNvPr id="9221" name="Text Box 18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</p:spTree>
    <p:extLst>
      <p:ext uri="{BB962C8B-B14F-4D97-AF65-F5344CB8AC3E}">
        <p14:creationId xmlns:p14="http://schemas.microsoft.com/office/powerpoint/2010/main" val="29400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>
          <a:xfrm>
            <a:off x="500063" y="188640"/>
            <a:ext cx="8358187" cy="936104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컴퓨터통신 기술 요약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강의 내용</a:t>
            </a:r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71500" y="1628800"/>
            <a:ext cx="8215313" cy="4896544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신호 송수신을 통한 데이터 교환 기술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>
                <a:solidFill>
                  <a:srgbClr val="FF0000"/>
                </a:solidFill>
              </a:rPr>
              <a:t>어떤 신호</a:t>
            </a:r>
            <a:r>
              <a:rPr lang="ko-KR" altLang="en-US" dirty="0" smtClean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표현할 것인가</a:t>
            </a:r>
            <a:r>
              <a:rPr lang="en-US" altLang="ko-KR" dirty="0" smtClean="0"/>
              <a:t>?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스위칭 기술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주소 정의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?  (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스위칭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역사적 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용도에 따라 수많은 기술 존재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패킷 스위칭 기반 기술인 인터넷</a:t>
            </a:r>
            <a:r>
              <a:rPr lang="en-US" altLang="ko-KR" dirty="0" smtClean="0"/>
              <a:t>(IP)</a:t>
            </a:r>
            <a:r>
              <a:rPr lang="ko-KR" altLang="en-US" dirty="0" smtClean="0"/>
              <a:t>이 중심</a:t>
            </a:r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077200" cy="7620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컴퓨터통신  강의내용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3963"/>
            <a:ext cx="8278813" cy="3919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일반적인 </a:t>
            </a:r>
            <a:r>
              <a:rPr lang="ko-KR" altLang="en-US" sz="2800" u="sng" dirty="0" smtClean="0"/>
              <a:t>컴퓨터전공의 </a:t>
            </a:r>
            <a:r>
              <a:rPr lang="ko-KR" altLang="en-US" sz="2800" u="sng" dirty="0" smtClean="0">
                <a:solidFill>
                  <a:srgbClr val="FF0000"/>
                </a:solidFill>
              </a:rPr>
              <a:t>데이터통신</a:t>
            </a:r>
            <a:r>
              <a:rPr lang="ko-KR" altLang="en-US" sz="2800" dirty="0" smtClean="0"/>
              <a:t>과 같은 과목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컴퓨터통신 내용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통신 장비들이 네트워크를 통해 비트들을 주고 받는 것과 관련된 사항들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Internet </a:t>
            </a:r>
            <a:r>
              <a:rPr lang="ko-KR" altLang="en-US" sz="2400" dirty="0" smtClean="0"/>
              <a:t>기본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네트워크응용설계 </a:t>
            </a:r>
            <a:r>
              <a:rPr lang="en-US" altLang="ko-KR" sz="2800" dirty="0" smtClean="0"/>
              <a:t>(4</a:t>
            </a:r>
            <a:r>
              <a:rPr lang="ko-KR" altLang="en-US" sz="2800" dirty="0" smtClean="0"/>
              <a:t>학년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 내용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비트들의 교환을 이용해서 의미 있는 통신을 수행하는 것과 관련된 사항들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기타 </a:t>
            </a:r>
            <a:r>
              <a:rPr lang="ko-KR" altLang="en-US" sz="2800" dirty="0" err="1" smtClean="0"/>
              <a:t>세부과목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무선통신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라우터시스템</a:t>
            </a:r>
            <a:r>
              <a:rPr lang="en-US" altLang="ko-KR" sz="2800" dirty="0" smtClean="0"/>
              <a:t>, … </a:t>
            </a:r>
          </a:p>
        </p:txBody>
      </p:sp>
      <p:sp>
        <p:nvSpPr>
          <p:cNvPr id="11268" name="Text Box 35"/>
          <p:cNvSpPr txBox="1">
            <a:spLocks noChangeArrowheads="1"/>
          </p:cNvSpPr>
          <p:nvPr/>
        </p:nvSpPr>
        <p:spPr bwMode="auto">
          <a:xfrm>
            <a:off x="228600" y="1524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ko-KR" altLang="en-US" sz="1000" b="1"/>
              <a:t>0장. 강의 내용</a:t>
            </a:r>
          </a:p>
        </p:txBody>
      </p:sp>
      <p:grpSp>
        <p:nvGrpSpPr>
          <p:cNvPr id="11269" name="Group 47"/>
          <p:cNvGrpSpPr>
            <a:grpSpLocks/>
          </p:cNvGrpSpPr>
          <p:nvPr/>
        </p:nvGrpSpPr>
        <p:grpSpPr bwMode="auto">
          <a:xfrm>
            <a:off x="142875" y="5373688"/>
            <a:ext cx="7577138" cy="1541462"/>
            <a:chOff x="90" y="3385"/>
            <a:chExt cx="4773" cy="971"/>
          </a:xfrm>
        </p:grpSpPr>
        <p:sp>
          <p:nvSpPr>
            <p:cNvPr id="11270" name="Text Box 42"/>
            <p:cNvSpPr txBox="1">
              <a:spLocks noChangeArrowheads="1"/>
            </p:cNvSpPr>
            <p:nvPr/>
          </p:nvSpPr>
          <p:spPr bwMode="auto">
            <a:xfrm>
              <a:off x="2430" y="4104"/>
              <a:ext cx="10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ko-KR" altLang="en-US" sz="2000"/>
                <a:t>컴퓨터 통신</a:t>
              </a:r>
              <a:endParaRPr lang="en-US" altLang="ko-KR" sz="2000"/>
            </a:p>
          </p:txBody>
        </p:sp>
        <p:sp>
          <p:nvSpPr>
            <p:cNvPr id="11271" name="Freeform 5"/>
            <p:cNvSpPr>
              <a:spLocks/>
            </p:cNvSpPr>
            <p:nvPr/>
          </p:nvSpPr>
          <p:spPr bwMode="auto">
            <a:xfrm>
              <a:off x="3093" y="3396"/>
              <a:ext cx="1142" cy="320"/>
            </a:xfrm>
            <a:custGeom>
              <a:avLst/>
              <a:gdLst>
                <a:gd name="T0" fmla="*/ 0 w 637"/>
                <a:gd name="T1" fmla="*/ 1 h 533"/>
                <a:gd name="T2" fmla="*/ 102561 w 637"/>
                <a:gd name="T3" fmla="*/ 1 h 533"/>
                <a:gd name="T4" fmla="*/ 304220 w 637"/>
                <a:gd name="T5" fmla="*/ 1 h 533"/>
                <a:gd name="T6" fmla="*/ 648165 w 637"/>
                <a:gd name="T7" fmla="*/ 1 h 533"/>
                <a:gd name="T8" fmla="*/ 1081546 w 637"/>
                <a:gd name="T9" fmla="*/ 1 h 533"/>
                <a:gd name="T10" fmla="*/ 1650378 w 637"/>
                <a:gd name="T11" fmla="*/ 1 h 533"/>
                <a:gd name="T12" fmla="*/ 2266477 w 637"/>
                <a:gd name="T13" fmla="*/ 1 h 533"/>
                <a:gd name="T14" fmla="*/ 2958762 w 637"/>
                <a:gd name="T15" fmla="*/ 0 h 533"/>
                <a:gd name="T16" fmla="*/ 3651822 w 637"/>
                <a:gd name="T17" fmla="*/ 1 h 533"/>
                <a:gd name="T18" fmla="*/ 4383003 w 637"/>
                <a:gd name="T19" fmla="*/ 1 h 533"/>
                <a:gd name="T20" fmla="*/ 5125782 w 637"/>
                <a:gd name="T21" fmla="*/ 1 h 533"/>
                <a:gd name="T22" fmla="*/ 5774303 w 637"/>
                <a:gd name="T23" fmla="*/ 1 h 533"/>
                <a:gd name="T24" fmla="*/ 6264528 w 637"/>
                <a:gd name="T25" fmla="*/ 1 h 533"/>
                <a:gd name="T26" fmla="*/ 6650727 w 637"/>
                <a:gd name="T27" fmla="*/ 1 h 533"/>
                <a:gd name="T28" fmla="*/ 6881244 w 637"/>
                <a:gd name="T29" fmla="*/ 1 h 533"/>
                <a:gd name="T30" fmla="*/ 7051701 w 637"/>
                <a:gd name="T31" fmla="*/ 1 h 533"/>
                <a:gd name="T32" fmla="*/ 7124644 w 637"/>
                <a:gd name="T33" fmla="*/ 1 h 533"/>
                <a:gd name="T34" fmla="*/ 7164232 w 637"/>
                <a:gd name="T35" fmla="*/ 1 h 533"/>
                <a:gd name="T36" fmla="*/ 7164232 w 637"/>
                <a:gd name="T37" fmla="*/ 1 h 533"/>
                <a:gd name="T38" fmla="*/ 7124644 w 637"/>
                <a:gd name="T39" fmla="*/ 1 h 533"/>
                <a:gd name="T40" fmla="*/ 7124644 w 637"/>
                <a:gd name="T41" fmla="*/ 1 h 533"/>
                <a:gd name="T42" fmla="*/ 7164232 w 637"/>
                <a:gd name="T43" fmla="*/ 1 h 533"/>
                <a:gd name="T44" fmla="*/ 7309745 w 637"/>
                <a:gd name="T45" fmla="*/ 1 h 533"/>
                <a:gd name="T46" fmla="*/ 7538975 w 637"/>
                <a:gd name="T47" fmla="*/ 1 h 533"/>
                <a:gd name="T48" fmla="*/ 7825706 w 637"/>
                <a:gd name="T49" fmla="*/ 1 h 533"/>
                <a:gd name="T50" fmla="*/ 8164034 w 637"/>
                <a:gd name="T51" fmla="*/ 1 h 533"/>
                <a:gd name="T52" fmla="*/ 8575161 w 637"/>
                <a:gd name="T53" fmla="*/ 1 h 533"/>
                <a:gd name="T54" fmla="*/ 8964451 w 637"/>
                <a:gd name="T55" fmla="*/ 1 h 533"/>
                <a:gd name="T56" fmla="*/ 9425159 w 637"/>
                <a:gd name="T57" fmla="*/ 1 h 533"/>
                <a:gd name="T58" fmla="*/ 9864022 w 637"/>
                <a:gd name="T59" fmla="*/ 1 h 533"/>
                <a:gd name="T60" fmla="*/ 10302272 w 637"/>
                <a:gd name="T61" fmla="*/ 1 h 533"/>
                <a:gd name="T62" fmla="*/ 10689685 w 637"/>
                <a:gd name="T63" fmla="*/ 1 h 533"/>
                <a:gd name="T64" fmla="*/ 11001374 w 637"/>
                <a:gd name="T65" fmla="*/ 1 h 533"/>
                <a:gd name="T66" fmla="*/ 11128175 w 637"/>
                <a:gd name="T67" fmla="*/ 1 h 533"/>
                <a:gd name="T68" fmla="*/ 11202938 w 637"/>
                <a:gd name="T69" fmla="*/ 1 h 533"/>
                <a:gd name="T70" fmla="*/ 11202938 w 637"/>
                <a:gd name="T71" fmla="*/ 1 h 533"/>
                <a:gd name="T72" fmla="*/ 11172536 w 637"/>
                <a:gd name="T73" fmla="*/ 1 h 533"/>
                <a:gd name="T74" fmla="*/ 11078228 w 637"/>
                <a:gd name="T75" fmla="*/ 1 h 533"/>
                <a:gd name="T76" fmla="*/ 11001374 w 637"/>
                <a:gd name="T77" fmla="*/ 1 h 533"/>
                <a:gd name="T78" fmla="*/ 10962761 w 637"/>
                <a:gd name="T79" fmla="*/ 1 h 533"/>
                <a:gd name="T80" fmla="*/ 10918329 w 637"/>
                <a:gd name="T81" fmla="*/ 1 h 533"/>
                <a:gd name="T82" fmla="*/ 11001374 w 637"/>
                <a:gd name="T83" fmla="*/ 1 h 533"/>
                <a:gd name="T84" fmla="*/ 11128175 w 637"/>
                <a:gd name="T85" fmla="*/ 1 h 533"/>
                <a:gd name="T86" fmla="*/ 11386823 w 637"/>
                <a:gd name="T87" fmla="*/ 1 h 533"/>
                <a:gd name="T88" fmla="*/ 11663653 w 637"/>
                <a:gd name="T89" fmla="*/ 1 h 533"/>
                <a:gd name="T90" fmla="*/ 11968171 w 637"/>
                <a:gd name="T91" fmla="*/ 1 h 533"/>
                <a:gd name="T92" fmla="*/ 12267097 w 637"/>
                <a:gd name="T93" fmla="*/ 1 h 533"/>
                <a:gd name="T94" fmla="*/ 12514246 w 637"/>
                <a:gd name="T95" fmla="*/ 1 h 533"/>
                <a:gd name="T96" fmla="*/ 12772910 w 637"/>
                <a:gd name="T97" fmla="*/ 1 h 533"/>
                <a:gd name="T98" fmla="*/ 12900842 w 637"/>
                <a:gd name="T99" fmla="*/ 1 h 533"/>
                <a:gd name="T100" fmla="*/ 13002201 w 637"/>
                <a:gd name="T101" fmla="*/ 1 h 5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533"/>
                <a:gd name="T155" fmla="*/ 637 w 637"/>
                <a:gd name="T156" fmla="*/ 533 h 5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533">
                  <a:moveTo>
                    <a:pt x="0" y="56"/>
                  </a:moveTo>
                  <a:lnTo>
                    <a:pt x="5" y="54"/>
                  </a:lnTo>
                  <a:lnTo>
                    <a:pt x="15" y="45"/>
                  </a:lnTo>
                  <a:lnTo>
                    <a:pt x="32" y="34"/>
                  </a:lnTo>
                  <a:lnTo>
                    <a:pt x="53" y="24"/>
                  </a:lnTo>
                  <a:lnTo>
                    <a:pt x="81" y="13"/>
                  </a:lnTo>
                  <a:lnTo>
                    <a:pt x="111" y="5"/>
                  </a:lnTo>
                  <a:lnTo>
                    <a:pt x="145" y="0"/>
                  </a:lnTo>
                  <a:lnTo>
                    <a:pt x="179" y="3"/>
                  </a:lnTo>
                  <a:lnTo>
                    <a:pt x="215" y="11"/>
                  </a:lnTo>
                  <a:lnTo>
                    <a:pt x="251" y="30"/>
                  </a:lnTo>
                  <a:lnTo>
                    <a:pt x="283" y="54"/>
                  </a:lnTo>
                  <a:lnTo>
                    <a:pt x="307" y="77"/>
                  </a:lnTo>
                  <a:lnTo>
                    <a:pt x="326" y="101"/>
                  </a:lnTo>
                  <a:lnTo>
                    <a:pt x="337" y="122"/>
                  </a:lnTo>
                  <a:lnTo>
                    <a:pt x="345" y="141"/>
                  </a:lnTo>
                  <a:lnTo>
                    <a:pt x="349" y="156"/>
                  </a:lnTo>
                  <a:lnTo>
                    <a:pt x="351" y="171"/>
                  </a:lnTo>
                  <a:lnTo>
                    <a:pt x="351" y="181"/>
                  </a:lnTo>
                  <a:lnTo>
                    <a:pt x="349" y="188"/>
                  </a:lnTo>
                  <a:lnTo>
                    <a:pt x="349" y="190"/>
                  </a:lnTo>
                  <a:lnTo>
                    <a:pt x="351" y="188"/>
                  </a:lnTo>
                  <a:lnTo>
                    <a:pt x="358" y="184"/>
                  </a:lnTo>
                  <a:lnTo>
                    <a:pt x="369" y="177"/>
                  </a:lnTo>
                  <a:lnTo>
                    <a:pt x="383" y="171"/>
                  </a:lnTo>
                  <a:lnTo>
                    <a:pt x="400" y="167"/>
                  </a:lnTo>
                  <a:lnTo>
                    <a:pt x="420" y="162"/>
                  </a:lnTo>
                  <a:lnTo>
                    <a:pt x="439" y="162"/>
                  </a:lnTo>
                  <a:lnTo>
                    <a:pt x="462" y="167"/>
                  </a:lnTo>
                  <a:lnTo>
                    <a:pt x="483" y="175"/>
                  </a:lnTo>
                  <a:lnTo>
                    <a:pt x="505" y="190"/>
                  </a:lnTo>
                  <a:lnTo>
                    <a:pt x="524" y="209"/>
                  </a:lnTo>
                  <a:lnTo>
                    <a:pt x="539" y="230"/>
                  </a:lnTo>
                  <a:lnTo>
                    <a:pt x="545" y="250"/>
                  </a:lnTo>
                  <a:lnTo>
                    <a:pt x="549" y="271"/>
                  </a:lnTo>
                  <a:lnTo>
                    <a:pt x="549" y="288"/>
                  </a:lnTo>
                  <a:lnTo>
                    <a:pt x="547" y="305"/>
                  </a:lnTo>
                  <a:lnTo>
                    <a:pt x="543" y="320"/>
                  </a:lnTo>
                  <a:lnTo>
                    <a:pt x="539" y="331"/>
                  </a:lnTo>
                  <a:lnTo>
                    <a:pt x="537" y="337"/>
                  </a:lnTo>
                  <a:lnTo>
                    <a:pt x="535" y="341"/>
                  </a:lnTo>
                  <a:lnTo>
                    <a:pt x="539" y="341"/>
                  </a:lnTo>
                  <a:lnTo>
                    <a:pt x="545" y="348"/>
                  </a:lnTo>
                  <a:lnTo>
                    <a:pt x="558" y="354"/>
                  </a:lnTo>
                  <a:lnTo>
                    <a:pt x="571" y="367"/>
                  </a:lnTo>
                  <a:lnTo>
                    <a:pt x="586" y="382"/>
                  </a:lnTo>
                  <a:lnTo>
                    <a:pt x="601" y="403"/>
                  </a:lnTo>
                  <a:lnTo>
                    <a:pt x="613" y="426"/>
                  </a:lnTo>
                  <a:lnTo>
                    <a:pt x="626" y="456"/>
                  </a:lnTo>
                  <a:lnTo>
                    <a:pt x="632" y="492"/>
                  </a:lnTo>
                  <a:lnTo>
                    <a:pt x="637" y="53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2" name="Freeform 6"/>
            <p:cNvSpPr>
              <a:spLocks/>
            </p:cNvSpPr>
            <p:nvPr/>
          </p:nvSpPr>
          <p:spPr bwMode="auto">
            <a:xfrm>
              <a:off x="1605" y="3385"/>
              <a:ext cx="1488" cy="344"/>
            </a:xfrm>
            <a:custGeom>
              <a:avLst/>
              <a:gdLst>
                <a:gd name="T0" fmla="*/ 0 w 830"/>
                <a:gd name="T1" fmla="*/ 1 h 573"/>
                <a:gd name="T2" fmla="*/ 231101 w 830"/>
                <a:gd name="T3" fmla="*/ 1 h 573"/>
                <a:gd name="T4" fmla="*/ 690916 w 830"/>
                <a:gd name="T5" fmla="*/ 1 h 573"/>
                <a:gd name="T6" fmla="*/ 1308354 w 830"/>
                <a:gd name="T7" fmla="*/ 1 h 573"/>
                <a:gd name="T8" fmla="*/ 1824283 w 830"/>
                <a:gd name="T9" fmla="*/ 1 h 573"/>
                <a:gd name="T10" fmla="*/ 2036846 w 830"/>
                <a:gd name="T11" fmla="*/ 1 h 573"/>
                <a:gd name="T12" fmla="*/ 1956600 w 830"/>
                <a:gd name="T13" fmla="*/ 1 h 573"/>
                <a:gd name="T14" fmla="*/ 1824283 w 830"/>
                <a:gd name="T15" fmla="*/ 1 h 573"/>
                <a:gd name="T16" fmla="*/ 1778366 w 830"/>
                <a:gd name="T17" fmla="*/ 1 h 573"/>
                <a:gd name="T18" fmla="*/ 2009453 w 830"/>
                <a:gd name="T19" fmla="*/ 1 h 573"/>
                <a:gd name="T20" fmla="*/ 2654164 w 830"/>
                <a:gd name="T21" fmla="*/ 1 h 573"/>
                <a:gd name="T22" fmla="*/ 3574739 w 830"/>
                <a:gd name="T23" fmla="*/ 1 h 573"/>
                <a:gd name="T24" fmla="*/ 4428697 w 830"/>
                <a:gd name="T25" fmla="*/ 1 h 573"/>
                <a:gd name="T26" fmla="*/ 5169803 w 830"/>
                <a:gd name="T27" fmla="*/ 1 h 573"/>
                <a:gd name="T28" fmla="*/ 5657821 w 830"/>
                <a:gd name="T29" fmla="*/ 1 h 573"/>
                <a:gd name="T30" fmla="*/ 5817741 w 830"/>
                <a:gd name="T31" fmla="*/ 1 h 573"/>
                <a:gd name="T32" fmla="*/ 5817741 w 830"/>
                <a:gd name="T33" fmla="*/ 1 h 573"/>
                <a:gd name="T34" fmla="*/ 5817741 w 830"/>
                <a:gd name="T35" fmla="*/ 1 h 573"/>
                <a:gd name="T36" fmla="*/ 6079048 w 830"/>
                <a:gd name="T37" fmla="*/ 1 h 573"/>
                <a:gd name="T38" fmla="*/ 6695079 w 830"/>
                <a:gd name="T39" fmla="*/ 1 h 573"/>
                <a:gd name="T40" fmla="*/ 7825478 w 830"/>
                <a:gd name="T41" fmla="*/ 1 h 573"/>
                <a:gd name="T42" fmla="*/ 9310181 w 830"/>
                <a:gd name="T43" fmla="*/ 1 h 573"/>
                <a:gd name="T44" fmla="*/ 10689113 w 830"/>
                <a:gd name="T45" fmla="*/ 1 h 573"/>
                <a:gd name="T46" fmla="*/ 11864781 w 830"/>
                <a:gd name="T47" fmla="*/ 1 h 573"/>
                <a:gd name="T48" fmla="*/ 12665225 w 830"/>
                <a:gd name="T49" fmla="*/ 1 h 573"/>
                <a:gd name="T50" fmla="*/ 12945116 w 830"/>
                <a:gd name="T51" fmla="*/ 1 h 573"/>
                <a:gd name="T52" fmla="*/ 13001744 w 830"/>
                <a:gd name="T53" fmla="*/ 1 h 573"/>
                <a:gd name="T54" fmla="*/ 13129730 w 830"/>
                <a:gd name="T55" fmla="*/ 1 h 573"/>
                <a:gd name="T56" fmla="*/ 13433956 w 830"/>
                <a:gd name="T57" fmla="*/ 1 h 573"/>
                <a:gd name="T58" fmla="*/ 13986775 w 830"/>
                <a:gd name="T59" fmla="*/ 1 h 573"/>
                <a:gd name="T60" fmla="*/ 14939047 w 830"/>
                <a:gd name="T61" fmla="*/ 0 h 573"/>
                <a:gd name="T62" fmla="*/ 15910738 w 830"/>
                <a:gd name="T63" fmla="*/ 1 h 573"/>
                <a:gd name="T64" fmla="*/ 16473958 w 830"/>
                <a:gd name="T65" fmla="*/ 1 h 573"/>
                <a:gd name="T66" fmla="*/ 16816913 w 830"/>
                <a:gd name="T67" fmla="*/ 1 h 573"/>
                <a:gd name="T68" fmla="*/ 16896147 w 830"/>
                <a:gd name="T69" fmla="*/ 1 h 573"/>
                <a:gd name="T70" fmla="*/ 16945532 w 830"/>
                <a:gd name="T71" fmla="*/ 1 h 5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0"/>
                <a:gd name="T109" fmla="*/ 0 h 573"/>
                <a:gd name="T110" fmla="*/ 830 w 830"/>
                <a:gd name="T111" fmla="*/ 573 h 57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0" h="573">
                  <a:moveTo>
                    <a:pt x="2" y="573"/>
                  </a:moveTo>
                  <a:lnTo>
                    <a:pt x="0" y="550"/>
                  </a:lnTo>
                  <a:lnTo>
                    <a:pt x="2" y="509"/>
                  </a:lnTo>
                  <a:lnTo>
                    <a:pt x="11" y="475"/>
                  </a:lnTo>
                  <a:lnTo>
                    <a:pt x="21" y="445"/>
                  </a:lnTo>
                  <a:lnTo>
                    <a:pt x="34" y="420"/>
                  </a:lnTo>
                  <a:lnTo>
                    <a:pt x="49" y="399"/>
                  </a:lnTo>
                  <a:lnTo>
                    <a:pt x="64" y="384"/>
                  </a:lnTo>
                  <a:lnTo>
                    <a:pt x="79" y="371"/>
                  </a:lnTo>
                  <a:lnTo>
                    <a:pt x="89" y="364"/>
                  </a:lnTo>
                  <a:lnTo>
                    <a:pt x="98" y="358"/>
                  </a:lnTo>
                  <a:lnTo>
                    <a:pt x="100" y="358"/>
                  </a:lnTo>
                  <a:lnTo>
                    <a:pt x="98" y="356"/>
                  </a:lnTo>
                  <a:lnTo>
                    <a:pt x="96" y="347"/>
                  </a:lnTo>
                  <a:lnTo>
                    <a:pt x="92" y="337"/>
                  </a:lnTo>
                  <a:lnTo>
                    <a:pt x="89" y="322"/>
                  </a:lnTo>
                  <a:lnTo>
                    <a:pt x="87" y="307"/>
                  </a:lnTo>
                  <a:lnTo>
                    <a:pt x="87" y="288"/>
                  </a:lnTo>
                  <a:lnTo>
                    <a:pt x="89" y="266"/>
                  </a:lnTo>
                  <a:lnTo>
                    <a:pt x="98" y="247"/>
                  </a:lnTo>
                  <a:lnTo>
                    <a:pt x="111" y="226"/>
                  </a:lnTo>
                  <a:lnTo>
                    <a:pt x="130" y="207"/>
                  </a:lnTo>
                  <a:lnTo>
                    <a:pt x="151" y="192"/>
                  </a:lnTo>
                  <a:lnTo>
                    <a:pt x="175" y="183"/>
                  </a:lnTo>
                  <a:lnTo>
                    <a:pt x="196" y="179"/>
                  </a:lnTo>
                  <a:lnTo>
                    <a:pt x="217" y="179"/>
                  </a:lnTo>
                  <a:lnTo>
                    <a:pt x="236" y="183"/>
                  </a:lnTo>
                  <a:lnTo>
                    <a:pt x="253" y="190"/>
                  </a:lnTo>
                  <a:lnTo>
                    <a:pt x="266" y="194"/>
                  </a:lnTo>
                  <a:lnTo>
                    <a:pt x="277" y="200"/>
                  </a:lnTo>
                  <a:lnTo>
                    <a:pt x="283" y="205"/>
                  </a:lnTo>
                  <a:lnTo>
                    <a:pt x="285" y="207"/>
                  </a:lnTo>
                  <a:lnTo>
                    <a:pt x="285" y="205"/>
                  </a:lnTo>
                  <a:lnTo>
                    <a:pt x="285" y="198"/>
                  </a:lnTo>
                  <a:lnTo>
                    <a:pt x="285" y="188"/>
                  </a:lnTo>
                  <a:lnTo>
                    <a:pt x="285" y="173"/>
                  </a:lnTo>
                  <a:lnTo>
                    <a:pt x="290" y="158"/>
                  </a:lnTo>
                  <a:lnTo>
                    <a:pt x="298" y="139"/>
                  </a:lnTo>
                  <a:lnTo>
                    <a:pt x="311" y="117"/>
                  </a:lnTo>
                  <a:lnTo>
                    <a:pt x="328" y="94"/>
                  </a:lnTo>
                  <a:lnTo>
                    <a:pt x="351" y="71"/>
                  </a:lnTo>
                  <a:lnTo>
                    <a:pt x="383" y="47"/>
                  </a:lnTo>
                  <a:lnTo>
                    <a:pt x="419" y="28"/>
                  </a:lnTo>
                  <a:lnTo>
                    <a:pt x="456" y="19"/>
                  </a:lnTo>
                  <a:lnTo>
                    <a:pt x="492" y="17"/>
                  </a:lnTo>
                  <a:lnTo>
                    <a:pt x="524" y="22"/>
                  </a:lnTo>
                  <a:lnTo>
                    <a:pt x="556" y="30"/>
                  </a:lnTo>
                  <a:lnTo>
                    <a:pt x="581" y="41"/>
                  </a:lnTo>
                  <a:lnTo>
                    <a:pt x="605" y="53"/>
                  </a:lnTo>
                  <a:lnTo>
                    <a:pt x="620" y="64"/>
                  </a:lnTo>
                  <a:lnTo>
                    <a:pt x="632" y="71"/>
                  </a:lnTo>
                  <a:lnTo>
                    <a:pt x="634" y="73"/>
                  </a:lnTo>
                  <a:lnTo>
                    <a:pt x="634" y="71"/>
                  </a:lnTo>
                  <a:lnTo>
                    <a:pt x="637" y="66"/>
                  </a:lnTo>
                  <a:lnTo>
                    <a:pt x="639" y="58"/>
                  </a:lnTo>
                  <a:lnTo>
                    <a:pt x="643" y="47"/>
                  </a:lnTo>
                  <a:lnTo>
                    <a:pt x="649" y="36"/>
                  </a:lnTo>
                  <a:lnTo>
                    <a:pt x="658" y="26"/>
                  </a:lnTo>
                  <a:lnTo>
                    <a:pt x="671" y="15"/>
                  </a:lnTo>
                  <a:lnTo>
                    <a:pt x="685" y="7"/>
                  </a:lnTo>
                  <a:lnTo>
                    <a:pt x="707" y="2"/>
                  </a:lnTo>
                  <a:lnTo>
                    <a:pt x="732" y="0"/>
                  </a:lnTo>
                  <a:lnTo>
                    <a:pt x="758" y="2"/>
                  </a:lnTo>
                  <a:lnTo>
                    <a:pt x="779" y="7"/>
                  </a:lnTo>
                  <a:lnTo>
                    <a:pt x="796" y="15"/>
                  </a:lnTo>
                  <a:lnTo>
                    <a:pt x="807" y="26"/>
                  </a:lnTo>
                  <a:lnTo>
                    <a:pt x="817" y="36"/>
                  </a:lnTo>
                  <a:lnTo>
                    <a:pt x="824" y="47"/>
                  </a:lnTo>
                  <a:lnTo>
                    <a:pt x="826" y="58"/>
                  </a:lnTo>
                  <a:lnTo>
                    <a:pt x="828" y="66"/>
                  </a:lnTo>
                  <a:lnTo>
                    <a:pt x="830" y="71"/>
                  </a:lnTo>
                  <a:lnTo>
                    <a:pt x="830" y="73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3" name="Freeform 7"/>
            <p:cNvSpPr>
              <a:spLocks/>
            </p:cNvSpPr>
            <p:nvPr/>
          </p:nvSpPr>
          <p:spPr bwMode="auto">
            <a:xfrm>
              <a:off x="1609" y="3727"/>
              <a:ext cx="1145" cy="316"/>
            </a:xfrm>
            <a:custGeom>
              <a:avLst/>
              <a:gdLst>
                <a:gd name="T0" fmla="*/ 12935864 w 639"/>
                <a:gd name="T1" fmla="*/ 1 h 526"/>
                <a:gd name="T2" fmla="*/ 12888507 w 639"/>
                <a:gd name="T3" fmla="*/ 1 h 526"/>
                <a:gd name="T4" fmla="*/ 12670812 w 639"/>
                <a:gd name="T5" fmla="*/ 1 h 526"/>
                <a:gd name="T6" fmla="*/ 12323486 w 639"/>
                <a:gd name="T7" fmla="*/ 1 h 526"/>
                <a:gd name="T8" fmla="*/ 11907197 w 639"/>
                <a:gd name="T9" fmla="*/ 1 h 526"/>
                <a:gd name="T10" fmla="*/ 11327512 w 639"/>
                <a:gd name="T11" fmla="*/ 1 h 526"/>
                <a:gd name="T12" fmla="*/ 10729596 w 639"/>
                <a:gd name="T13" fmla="*/ 1 h 526"/>
                <a:gd name="T14" fmla="*/ 10040353 w 639"/>
                <a:gd name="T15" fmla="*/ 1 h 526"/>
                <a:gd name="T16" fmla="*/ 9354492 w 639"/>
                <a:gd name="T17" fmla="*/ 1 h 526"/>
                <a:gd name="T18" fmla="*/ 8614561 w 639"/>
                <a:gd name="T19" fmla="*/ 1 h 526"/>
                <a:gd name="T20" fmla="*/ 7898352 w 639"/>
                <a:gd name="T21" fmla="*/ 1 h 526"/>
                <a:gd name="T22" fmla="*/ 7242012 w 639"/>
                <a:gd name="T23" fmla="*/ 1 h 526"/>
                <a:gd name="T24" fmla="*/ 6718466 w 639"/>
                <a:gd name="T25" fmla="*/ 1 h 526"/>
                <a:gd name="T26" fmla="*/ 6374156 w 639"/>
                <a:gd name="T27" fmla="*/ 1 h 526"/>
                <a:gd name="T28" fmla="*/ 6106975 w 639"/>
                <a:gd name="T29" fmla="*/ 1 h 526"/>
                <a:gd name="T30" fmla="*/ 5987958 w 639"/>
                <a:gd name="T31" fmla="*/ 1 h 526"/>
                <a:gd name="T32" fmla="*/ 5907824 w 639"/>
                <a:gd name="T33" fmla="*/ 1 h 526"/>
                <a:gd name="T34" fmla="*/ 5873465 w 639"/>
                <a:gd name="T35" fmla="*/ 1 h 526"/>
                <a:gd name="T36" fmla="*/ 5873465 w 639"/>
                <a:gd name="T37" fmla="*/ 1 h 526"/>
                <a:gd name="T38" fmla="*/ 5907824 w 639"/>
                <a:gd name="T39" fmla="*/ 1 h 526"/>
                <a:gd name="T40" fmla="*/ 5907824 w 639"/>
                <a:gd name="T41" fmla="*/ 1 h 526"/>
                <a:gd name="T42" fmla="*/ 5873465 w 639"/>
                <a:gd name="T43" fmla="*/ 1 h 526"/>
                <a:gd name="T44" fmla="*/ 5722450 w 639"/>
                <a:gd name="T45" fmla="*/ 1 h 526"/>
                <a:gd name="T46" fmla="*/ 5523059 w 639"/>
                <a:gd name="T47" fmla="*/ 1 h 526"/>
                <a:gd name="T48" fmla="*/ 5220542 w 639"/>
                <a:gd name="T49" fmla="*/ 1 h 526"/>
                <a:gd name="T50" fmla="*/ 4878539 w 639"/>
                <a:gd name="T51" fmla="*/ 1 h 526"/>
                <a:gd name="T52" fmla="*/ 4495361 w 639"/>
                <a:gd name="T53" fmla="*/ 1 h 526"/>
                <a:gd name="T54" fmla="*/ 4091112 w 639"/>
                <a:gd name="T55" fmla="*/ 1 h 526"/>
                <a:gd name="T56" fmla="*/ 3623948 w 639"/>
                <a:gd name="T57" fmla="*/ 1 h 526"/>
                <a:gd name="T58" fmla="*/ 3193577 w 639"/>
                <a:gd name="T59" fmla="*/ 1 h 526"/>
                <a:gd name="T60" fmla="*/ 2712673 w 639"/>
                <a:gd name="T61" fmla="*/ 1 h 526"/>
                <a:gd name="T62" fmla="*/ 2324807 w 639"/>
                <a:gd name="T63" fmla="*/ 1 h 526"/>
                <a:gd name="T64" fmla="*/ 2069644 w 639"/>
                <a:gd name="T65" fmla="*/ 1 h 526"/>
                <a:gd name="T66" fmla="*/ 1941248 w 639"/>
                <a:gd name="T67" fmla="*/ 1 h 526"/>
                <a:gd name="T68" fmla="*/ 1864960 w 639"/>
                <a:gd name="T69" fmla="*/ 1 h 526"/>
                <a:gd name="T70" fmla="*/ 1864960 w 639"/>
                <a:gd name="T71" fmla="*/ 1 h 526"/>
                <a:gd name="T72" fmla="*/ 1896529 w 639"/>
                <a:gd name="T73" fmla="*/ 1 h 526"/>
                <a:gd name="T74" fmla="*/ 1985242 w 639"/>
                <a:gd name="T75" fmla="*/ 1 h 526"/>
                <a:gd name="T76" fmla="*/ 2022448 w 639"/>
                <a:gd name="T77" fmla="*/ 1 h 526"/>
                <a:gd name="T78" fmla="*/ 2100249 w 639"/>
                <a:gd name="T79" fmla="*/ 1 h 526"/>
                <a:gd name="T80" fmla="*/ 2100249 w 639"/>
                <a:gd name="T81" fmla="*/ 1 h 526"/>
                <a:gd name="T82" fmla="*/ 2069644 w 639"/>
                <a:gd name="T83" fmla="*/ 1 h 526"/>
                <a:gd name="T84" fmla="*/ 1896529 w 639"/>
                <a:gd name="T85" fmla="*/ 1 h 526"/>
                <a:gd name="T86" fmla="*/ 1682707 w 639"/>
                <a:gd name="T87" fmla="*/ 1 h 526"/>
                <a:gd name="T88" fmla="*/ 1378227 w 639"/>
                <a:gd name="T89" fmla="*/ 1 h 526"/>
                <a:gd name="T90" fmla="*/ 1073840 w 639"/>
                <a:gd name="T91" fmla="*/ 1 h 526"/>
                <a:gd name="T92" fmla="*/ 732004 w 639"/>
                <a:gd name="T93" fmla="*/ 1 h 526"/>
                <a:gd name="T94" fmla="*/ 485588 w 639"/>
                <a:gd name="T95" fmla="*/ 1 h 526"/>
                <a:gd name="T96" fmla="*/ 227984 w 639"/>
                <a:gd name="T97" fmla="*/ 1 h 526"/>
                <a:gd name="T98" fmla="*/ 44720 w 639"/>
                <a:gd name="T99" fmla="*/ 1 h 526"/>
                <a:gd name="T100" fmla="*/ 0 w 639"/>
                <a:gd name="T101" fmla="*/ 0 h 5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9"/>
                <a:gd name="T154" fmla="*/ 0 h 526"/>
                <a:gd name="T155" fmla="*/ 639 w 639"/>
                <a:gd name="T156" fmla="*/ 526 h 5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9" h="526">
                  <a:moveTo>
                    <a:pt x="639" y="469"/>
                  </a:moveTo>
                  <a:lnTo>
                    <a:pt x="637" y="473"/>
                  </a:lnTo>
                  <a:lnTo>
                    <a:pt x="626" y="479"/>
                  </a:lnTo>
                  <a:lnTo>
                    <a:pt x="609" y="490"/>
                  </a:lnTo>
                  <a:lnTo>
                    <a:pt x="588" y="503"/>
                  </a:lnTo>
                  <a:lnTo>
                    <a:pt x="560" y="513"/>
                  </a:lnTo>
                  <a:lnTo>
                    <a:pt x="530" y="522"/>
                  </a:lnTo>
                  <a:lnTo>
                    <a:pt x="496" y="526"/>
                  </a:lnTo>
                  <a:lnTo>
                    <a:pt x="462" y="524"/>
                  </a:lnTo>
                  <a:lnTo>
                    <a:pt x="426" y="515"/>
                  </a:lnTo>
                  <a:lnTo>
                    <a:pt x="390" y="496"/>
                  </a:lnTo>
                  <a:lnTo>
                    <a:pt x="358" y="471"/>
                  </a:lnTo>
                  <a:lnTo>
                    <a:pt x="332" y="447"/>
                  </a:lnTo>
                  <a:lnTo>
                    <a:pt x="315" y="426"/>
                  </a:lnTo>
                  <a:lnTo>
                    <a:pt x="302" y="405"/>
                  </a:lnTo>
                  <a:lnTo>
                    <a:pt x="296" y="385"/>
                  </a:lnTo>
                  <a:lnTo>
                    <a:pt x="292" y="368"/>
                  </a:lnTo>
                  <a:lnTo>
                    <a:pt x="290" y="356"/>
                  </a:lnTo>
                  <a:lnTo>
                    <a:pt x="290" y="345"/>
                  </a:lnTo>
                  <a:lnTo>
                    <a:pt x="292" y="339"/>
                  </a:lnTo>
                  <a:lnTo>
                    <a:pt x="292" y="337"/>
                  </a:lnTo>
                  <a:lnTo>
                    <a:pt x="290" y="337"/>
                  </a:lnTo>
                  <a:lnTo>
                    <a:pt x="283" y="341"/>
                  </a:lnTo>
                  <a:lnTo>
                    <a:pt x="273" y="347"/>
                  </a:lnTo>
                  <a:lnTo>
                    <a:pt x="258" y="354"/>
                  </a:lnTo>
                  <a:lnTo>
                    <a:pt x="241" y="360"/>
                  </a:lnTo>
                  <a:lnTo>
                    <a:pt x="222" y="362"/>
                  </a:lnTo>
                  <a:lnTo>
                    <a:pt x="202" y="364"/>
                  </a:lnTo>
                  <a:lnTo>
                    <a:pt x="179" y="360"/>
                  </a:lnTo>
                  <a:lnTo>
                    <a:pt x="158" y="351"/>
                  </a:lnTo>
                  <a:lnTo>
                    <a:pt x="134" y="337"/>
                  </a:lnTo>
                  <a:lnTo>
                    <a:pt x="115" y="315"/>
                  </a:lnTo>
                  <a:lnTo>
                    <a:pt x="102" y="296"/>
                  </a:lnTo>
                  <a:lnTo>
                    <a:pt x="96" y="275"/>
                  </a:lnTo>
                  <a:lnTo>
                    <a:pt x="92" y="256"/>
                  </a:lnTo>
                  <a:lnTo>
                    <a:pt x="92" y="236"/>
                  </a:lnTo>
                  <a:lnTo>
                    <a:pt x="94" y="219"/>
                  </a:lnTo>
                  <a:lnTo>
                    <a:pt x="98" y="207"/>
                  </a:lnTo>
                  <a:lnTo>
                    <a:pt x="100" y="194"/>
                  </a:lnTo>
                  <a:lnTo>
                    <a:pt x="104" y="187"/>
                  </a:lnTo>
                  <a:lnTo>
                    <a:pt x="104" y="185"/>
                  </a:lnTo>
                  <a:lnTo>
                    <a:pt x="102" y="183"/>
                  </a:lnTo>
                  <a:lnTo>
                    <a:pt x="94" y="179"/>
                  </a:lnTo>
                  <a:lnTo>
                    <a:pt x="83" y="173"/>
                  </a:lnTo>
                  <a:lnTo>
                    <a:pt x="68" y="162"/>
                  </a:lnTo>
                  <a:lnTo>
                    <a:pt x="53" y="147"/>
                  </a:lnTo>
                  <a:lnTo>
                    <a:pt x="36" y="128"/>
                  </a:lnTo>
                  <a:lnTo>
                    <a:pt x="24" y="104"/>
                  </a:lnTo>
                  <a:lnTo>
                    <a:pt x="11" y="75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Freeform 8"/>
            <p:cNvSpPr>
              <a:spLocks/>
            </p:cNvSpPr>
            <p:nvPr/>
          </p:nvSpPr>
          <p:spPr bwMode="auto">
            <a:xfrm>
              <a:off x="2758" y="3716"/>
              <a:ext cx="1477" cy="338"/>
            </a:xfrm>
            <a:custGeom>
              <a:avLst/>
              <a:gdLst>
                <a:gd name="T0" fmla="*/ 16726107 w 824"/>
                <a:gd name="T1" fmla="*/ 1 h 564"/>
                <a:gd name="T2" fmla="*/ 16333309 w 824"/>
                <a:gd name="T3" fmla="*/ 1 h 564"/>
                <a:gd name="T4" fmla="*/ 15820817 w 824"/>
                <a:gd name="T5" fmla="*/ 1 h 564"/>
                <a:gd name="T6" fmla="*/ 15249141 w 824"/>
                <a:gd name="T7" fmla="*/ 1 h 564"/>
                <a:gd name="T8" fmla="*/ 14902220 w 824"/>
                <a:gd name="T9" fmla="*/ 1 h 564"/>
                <a:gd name="T10" fmla="*/ 14862499 w 824"/>
                <a:gd name="T11" fmla="*/ 1 h 564"/>
                <a:gd name="T12" fmla="*/ 15047033 w 824"/>
                <a:gd name="T13" fmla="*/ 1 h 564"/>
                <a:gd name="T14" fmla="*/ 15129033 w 824"/>
                <a:gd name="T15" fmla="*/ 1 h 564"/>
                <a:gd name="T16" fmla="*/ 15078921 w 824"/>
                <a:gd name="T17" fmla="*/ 1 h 564"/>
                <a:gd name="T18" fmla="*/ 14639044 w 824"/>
                <a:gd name="T19" fmla="*/ 1 h 564"/>
                <a:gd name="T20" fmla="*/ 13785934 w 824"/>
                <a:gd name="T21" fmla="*/ 1 h 564"/>
                <a:gd name="T22" fmla="*/ 12898847 w 824"/>
                <a:gd name="T23" fmla="*/ 1 h 564"/>
                <a:gd name="T24" fmla="*/ 12095585 w 824"/>
                <a:gd name="T25" fmla="*/ 1 h 564"/>
                <a:gd name="T26" fmla="*/ 11480646 w 824"/>
                <a:gd name="T27" fmla="*/ 1 h 564"/>
                <a:gd name="T28" fmla="*/ 11095871 w 824"/>
                <a:gd name="T29" fmla="*/ 1 h 564"/>
                <a:gd name="T30" fmla="*/ 11095871 w 824"/>
                <a:gd name="T31" fmla="*/ 1 h 564"/>
                <a:gd name="T32" fmla="*/ 11095871 w 824"/>
                <a:gd name="T33" fmla="*/ 1 h 564"/>
                <a:gd name="T34" fmla="*/ 11018062 w 824"/>
                <a:gd name="T35" fmla="*/ 1 h 564"/>
                <a:gd name="T36" fmla="*/ 10562705 w 824"/>
                <a:gd name="T37" fmla="*/ 1 h 564"/>
                <a:gd name="T38" fmla="*/ 9714197 w 824"/>
                <a:gd name="T39" fmla="*/ 1 h 564"/>
                <a:gd name="T40" fmla="*/ 8323727 w 824"/>
                <a:gd name="T41" fmla="*/ 1 h 564"/>
                <a:gd name="T42" fmla="*/ 6882707 w 824"/>
                <a:gd name="T43" fmla="*/ 1 h 564"/>
                <a:gd name="T44" fmla="*/ 5601652 w 824"/>
                <a:gd name="T45" fmla="*/ 1 h 564"/>
                <a:gd name="T46" fmla="*/ 4598806 w 824"/>
                <a:gd name="T47" fmla="*/ 1 h 564"/>
                <a:gd name="T48" fmla="*/ 4028584 w 824"/>
                <a:gd name="T49" fmla="*/ 1 h 564"/>
                <a:gd name="T50" fmla="*/ 3955974 w 824"/>
                <a:gd name="T51" fmla="*/ 1 h 564"/>
                <a:gd name="T52" fmla="*/ 3908796 w 824"/>
                <a:gd name="T53" fmla="*/ 1 h 564"/>
                <a:gd name="T54" fmla="*/ 3680189 w 824"/>
                <a:gd name="T55" fmla="*/ 1 h 564"/>
                <a:gd name="T56" fmla="*/ 3255217 w 824"/>
                <a:gd name="T57" fmla="*/ 1 h 564"/>
                <a:gd name="T58" fmla="*/ 2494346 w 824"/>
                <a:gd name="T59" fmla="*/ 1 h 564"/>
                <a:gd name="T60" fmla="*/ 1463071 w 824"/>
                <a:gd name="T61" fmla="*/ 1 h 564"/>
                <a:gd name="T62" fmla="*/ 689886 w 824"/>
                <a:gd name="T63" fmla="*/ 1 h 564"/>
                <a:gd name="T64" fmla="*/ 258448 w 824"/>
                <a:gd name="T65" fmla="*/ 1 h 564"/>
                <a:gd name="T66" fmla="*/ 44876 w 824"/>
                <a:gd name="T67" fmla="*/ 1 h 564"/>
                <a:gd name="T68" fmla="*/ 0 w 824"/>
                <a:gd name="T69" fmla="*/ 1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564"/>
                <a:gd name="T107" fmla="*/ 824 w 824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564">
                  <a:moveTo>
                    <a:pt x="824" y="0"/>
                  </a:moveTo>
                  <a:lnTo>
                    <a:pt x="822" y="42"/>
                  </a:lnTo>
                  <a:lnTo>
                    <a:pt x="813" y="79"/>
                  </a:lnTo>
                  <a:lnTo>
                    <a:pt x="802" y="108"/>
                  </a:lnTo>
                  <a:lnTo>
                    <a:pt x="790" y="136"/>
                  </a:lnTo>
                  <a:lnTo>
                    <a:pt x="777" y="157"/>
                  </a:lnTo>
                  <a:lnTo>
                    <a:pt x="762" y="177"/>
                  </a:lnTo>
                  <a:lnTo>
                    <a:pt x="749" y="189"/>
                  </a:lnTo>
                  <a:lnTo>
                    <a:pt x="739" y="198"/>
                  </a:lnTo>
                  <a:lnTo>
                    <a:pt x="732" y="204"/>
                  </a:lnTo>
                  <a:lnTo>
                    <a:pt x="730" y="206"/>
                  </a:lnTo>
                  <a:lnTo>
                    <a:pt x="730" y="209"/>
                  </a:lnTo>
                  <a:lnTo>
                    <a:pt x="734" y="215"/>
                  </a:lnTo>
                  <a:lnTo>
                    <a:pt x="739" y="226"/>
                  </a:lnTo>
                  <a:lnTo>
                    <a:pt x="741" y="241"/>
                  </a:lnTo>
                  <a:lnTo>
                    <a:pt x="743" y="258"/>
                  </a:lnTo>
                  <a:lnTo>
                    <a:pt x="743" y="277"/>
                  </a:lnTo>
                  <a:lnTo>
                    <a:pt x="741" y="296"/>
                  </a:lnTo>
                  <a:lnTo>
                    <a:pt x="732" y="317"/>
                  </a:lnTo>
                  <a:lnTo>
                    <a:pt x="719" y="336"/>
                  </a:lnTo>
                  <a:lnTo>
                    <a:pt x="700" y="358"/>
                  </a:lnTo>
                  <a:lnTo>
                    <a:pt x="677" y="373"/>
                  </a:lnTo>
                  <a:lnTo>
                    <a:pt x="656" y="381"/>
                  </a:lnTo>
                  <a:lnTo>
                    <a:pt x="634" y="383"/>
                  </a:lnTo>
                  <a:lnTo>
                    <a:pt x="613" y="383"/>
                  </a:lnTo>
                  <a:lnTo>
                    <a:pt x="594" y="379"/>
                  </a:lnTo>
                  <a:lnTo>
                    <a:pt x="577" y="375"/>
                  </a:lnTo>
                  <a:lnTo>
                    <a:pt x="564" y="368"/>
                  </a:lnTo>
                  <a:lnTo>
                    <a:pt x="553" y="362"/>
                  </a:lnTo>
                  <a:lnTo>
                    <a:pt x="545" y="358"/>
                  </a:lnTo>
                  <a:lnTo>
                    <a:pt x="543" y="358"/>
                  </a:lnTo>
                  <a:lnTo>
                    <a:pt x="545" y="360"/>
                  </a:lnTo>
                  <a:lnTo>
                    <a:pt x="545" y="366"/>
                  </a:lnTo>
                  <a:lnTo>
                    <a:pt x="545" y="377"/>
                  </a:lnTo>
                  <a:lnTo>
                    <a:pt x="543" y="390"/>
                  </a:lnTo>
                  <a:lnTo>
                    <a:pt x="541" y="407"/>
                  </a:lnTo>
                  <a:lnTo>
                    <a:pt x="532" y="426"/>
                  </a:lnTo>
                  <a:lnTo>
                    <a:pt x="519" y="447"/>
                  </a:lnTo>
                  <a:lnTo>
                    <a:pt x="502" y="468"/>
                  </a:lnTo>
                  <a:lnTo>
                    <a:pt x="477" y="492"/>
                  </a:lnTo>
                  <a:lnTo>
                    <a:pt x="447" y="517"/>
                  </a:lnTo>
                  <a:lnTo>
                    <a:pt x="409" y="534"/>
                  </a:lnTo>
                  <a:lnTo>
                    <a:pt x="375" y="545"/>
                  </a:lnTo>
                  <a:lnTo>
                    <a:pt x="338" y="547"/>
                  </a:lnTo>
                  <a:lnTo>
                    <a:pt x="306" y="543"/>
                  </a:lnTo>
                  <a:lnTo>
                    <a:pt x="275" y="534"/>
                  </a:lnTo>
                  <a:lnTo>
                    <a:pt x="249" y="522"/>
                  </a:lnTo>
                  <a:lnTo>
                    <a:pt x="226" y="511"/>
                  </a:lnTo>
                  <a:lnTo>
                    <a:pt x="209" y="500"/>
                  </a:lnTo>
                  <a:lnTo>
                    <a:pt x="198" y="492"/>
                  </a:lnTo>
                  <a:lnTo>
                    <a:pt x="194" y="490"/>
                  </a:lnTo>
                  <a:lnTo>
                    <a:pt x="194" y="492"/>
                  </a:lnTo>
                  <a:lnTo>
                    <a:pt x="194" y="498"/>
                  </a:lnTo>
                  <a:lnTo>
                    <a:pt x="192" y="507"/>
                  </a:lnTo>
                  <a:lnTo>
                    <a:pt x="187" y="515"/>
                  </a:lnTo>
                  <a:lnTo>
                    <a:pt x="181" y="526"/>
                  </a:lnTo>
                  <a:lnTo>
                    <a:pt x="172" y="539"/>
                  </a:lnTo>
                  <a:lnTo>
                    <a:pt x="160" y="547"/>
                  </a:lnTo>
                  <a:lnTo>
                    <a:pt x="143" y="556"/>
                  </a:lnTo>
                  <a:lnTo>
                    <a:pt x="123" y="562"/>
                  </a:lnTo>
                  <a:lnTo>
                    <a:pt x="98" y="564"/>
                  </a:lnTo>
                  <a:lnTo>
                    <a:pt x="72" y="562"/>
                  </a:lnTo>
                  <a:lnTo>
                    <a:pt x="51" y="556"/>
                  </a:lnTo>
                  <a:lnTo>
                    <a:pt x="34" y="547"/>
                  </a:lnTo>
                  <a:lnTo>
                    <a:pt x="21" y="539"/>
                  </a:lnTo>
                  <a:lnTo>
                    <a:pt x="13" y="526"/>
                  </a:lnTo>
                  <a:lnTo>
                    <a:pt x="6" y="515"/>
                  </a:lnTo>
                  <a:lnTo>
                    <a:pt x="2" y="507"/>
                  </a:lnTo>
                  <a:lnTo>
                    <a:pt x="0" y="498"/>
                  </a:lnTo>
                  <a:lnTo>
                    <a:pt x="0" y="492"/>
                  </a:lnTo>
                  <a:lnTo>
                    <a:pt x="0" y="490"/>
                  </a:lnTo>
                </a:path>
              </a:pathLst>
            </a:cu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Freeform 18"/>
            <p:cNvSpPr>
              <a:spLocks/>
            </p:cNvSpPr>
            <p:nvPr/>
          </p:nvSpPr>
          <p:spPr bwMode="auto">
            <a:xfrm>
              <a:off x="1128" y="3471"/>
              <a:ext cx="303" cy="302"/>
            </a:xfrm>
            <a:custGeom>
              <a:avLst/>
              <a:gdLst>
                <a:gd name="T0" fmla="*/ 0 w 169"/>
                <a:gd name="T1" fmla="*/ 3590129 h 168"/>
                <a:gd name="T2" fmla="*/ 3453382 w 169"/>
                <a:gd name="T3" fmla="*/ 3590129 h 168"/>
                <a:gd name="T4" fmla="*/ 3453382 w 169"/>
                <a:gd name="T5" fmla="*/ 0 h 168"/>
                <a:gd name="T6" fmla="*/ 0 w 169"/>
                <a:gd name="T7" fmla="*/ 0 h 168"/>
                <a:gd name="T8" fmla="*/ 0 w 169"/>
                <a:gd name="T9" fmla="*/ 3590129 h 168"/>
                <a:gd name="T10" fmla="*/ 0 w 169"/>
                <a:gd name="T11" fmla="*/ 3590129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33"/>
            <p:cNvSpPr>
              <a:spLocks noChangeShapeType="1"/>
            </p:cNvSpPr>
            <p:nvPr/>
          </p:nvSpPr>
          <p:spPr bwMode="auto">
            <a:xfrm>
              <a:off x="3968" y="3717"/>
              <a:ext cx="575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Line 36"/>
            <p:cNvSpPr>
              <a:spLocks noChangeShapeType="1"/>
            </p:cNvSpPr>
            <p:nvPr/>
          </p:nvSpPr>
          <p:spPr bwMode="auto">
            <a:xfrm>
              <a:off x="1440" y="3735"/>
              <a:ext cx="57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Freeform 38"/>
            <p:cNvSpPr>
              <a:spLocks/>
            </p:cNvSpPr>
            <p:nvPr/>
          </p:nvSpPr>
          <p:spPr bwMode="auto">
            <a:xfrm>
              <a:off x="4560" y="3465"/>
              <a:ext cx="303" cy="302"/>
            </a:xfrm>
            <a:custGeom>
              <a:avLst/>
              <a:gdLst>
                <a:gd name="T0" fmla="*/ 0 w 169"/>
                <a:gd name="T1" fmla="*/ 3590129 h 168"/>
                <a:gd name="T2" fmla="*/ 3453382 w 169"/>
                <a:gd name="T3" fmla="*/ 3590129 h 168"/>
                <a:gd name="T4" fmla="*/ 3453382 w 169"/>
                <a:gd name="T5" fmla="*/ 0 h 168"/>
                <a:gd name="T6" fmla="*/ 0 w 169"/>
                <a:gd name="T7" fmla="*/ 0 h 168"/>
                <a:gd name="T8" fmla="*/ 0 w 169"/>
                <a:gd name="T9" fmla="*/ 3590129 h 168"/>
                <a:gd name="T10" fmla="*/ 0 w 169"/>
                <a:gd name="T11" fmla="*/ 3590129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68"/>
                <a:gd name="T20" fmla="*/ 169 w 169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68">
                  <a:moveTo>
                    <a:pt x="0" y="168"/>
                  </a:moveTo>
                  <a:lnTo>
                    <a:pt x="169" y="16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39"/>
            <p:cNvSpPr>
              <a:spLocks noChangeShapeType="1"/>
            </p:cNvSpPr>
            <p:nvPr/>
          </p:nvSpPr>
          <p:spPr bwMode="auto">
            <a:xfrm>
              <a:off x="1392" y="411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41"/>
            <p:cNvSpPr>
              <a:spLocks noChangeShapeType="1"/>
            </p:cNvSpPr>
            <p:nvPr/>
          </p:nvSpPr>
          <p:spPr bwMode="auto">
            <a:xfrm>
              <a:off x="912" y="3484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Text Box 43"/>
            <p:cNvSpPr txBox="1">
              <a:spLocks noChangeArrowheads="1"/>
            </p:cNvSpPr>
            <p:nvPr/>
          </p:nvSpPr>
          <p:spPr bwMode="auto">
            <a:xfrm>
              <a:off x="90" y="3430"/>
              <a:ext cx="81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000"/>
                <a:t>네트워크</a:t>
              </a:r>
              <a:endParaRPr lang="en-US" altLang="ko-KR" sz="2000"/>
            </a:p>
            <a:p>
              <a:pPr latinLnBrk="0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000"/>
                <a:t>응용</a:t>
              </a:r>
              <a:r>
                <a:rPr lang="en-US" altLang="ko-KR" sz="2000"/>
                <a:t>/</a:t>
              </a:r>
              <a:r>
                <a:rPr lang="ko-KR" altLang="en-US" sz="2000"/>
                <a:t>설계</a:t>
              </a:r>
              <a:endParaRPr lang="en-US" altLang="ko-K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새 프레젠테이션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새 프레젠테이션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Office\Templates\새 프레젠테이션.pot</Template>
  <TotalTime>3237</TotalTime>
  <Words>447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Symbol</vt:lpstr>
      <vt:lpstr>Times New Roman</vt:lpstr>
      <vt:lpstr>새 프레젠테이션</vt:lpstr>
      <vt:lpstr>Image</vt:lpstr>
      <vt:lpstr>이 과목에서 무엇을 배울 것인가? </vt:lpstr>
      <vt:lpstr>강의 내용? 컴퓨터통신!</vt:lpstr>
      <vt:lpstr>이번 학기 내용: 개념적 접근</vt:lpstr>
      <vt:lpstr>컴퓨터통신의 실체: 데이터교환</vt:lpstr>
      <vt:lpstr>컴퓨터통신의 실체 2: 신호 송수신</vt:lpstr>
      <vt:lpstr>직접 신호 교환의 한계: 스위칭 필요</vt:lpstr>
      <vt:lpstr>컴퓨터통신의 기술적 재정의</vt:lpstr>
      <vt:lpstr>컴퓨터통신 기술 요약: 강의 내용</vt:lpstr>
      <vt:lpstr>컴퓨터통신  강의내용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 (Connectivity)</dc:title>
  <dc:creator>차상훈</dc:creator>
  <cp:lastModifiedBy>박창윤 (Chang Yun Park)</cp:lastModifiedBy>
  <cp:revision>186</cp:revision>
  <cp:lastPrinted>2017-08-27T23:06:12Z</cp:lastPrinted>
  <dcterms:created xsi:type="dcterms:W3CDTF">2000-02-24T06:38:27Z</dcterms:created>
  <dcterms:modified xsi:type="dcterms:W3CDTF">2020-08-22T23:18:43Z</dcterms:modified>
</cp:coreProperties>
</file>