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84" r:id="rId2"/>
    <p:sldId id="279" r:id="rId3"/>
    <p:sldId id="275" r:id="rId4"/>
    <p:sldId id="406" r:id="rId5"/>
    <p:sldId id="309" r:id="rId6"/>
    <p:sldId id="256" r:id="rId7"/>
    <p:sldId id="408" r:id="rId8"/>
    <p:sldId id="302" r:id="rId9"/>
    <p:sldId id="258" r:id="rId10"/>
    <p:sldId id="340" r:id="rId11"/>
    <p:sldId id="259" r:id="rId12"/>
    <p:sldId id="310" r:id="rId13"/>
    <p:sldId id="311" r:id="rId14"/>
    <p:sldId id="312" r:id="rId15"/>
    <p:sldId id="403" r:id="rId16"/>
    <p:sldId id="260" r:id="rId17"/>
    <p:sldId id="409" r:id="rId18"/>
    <p:sldId id="407" r:id="rId19"/>
    <p:sldId id="411" r:id="rId20"/>
    <p:sldId id="261" r:id="rId21"/>
    <p:sldId id="304" r:id="rId22"/>
    <p:sldId id="308" r:id="rId23"/>
    <p:sldId id="397" r:id="rId24"/>
    <p:sldId id="398" r:id="rId25"/>
    <p:sldId id="269" r:id="rId26"/>
    <p:sldId id="307" r:id="rId27"/>
    <p:sldId id="270" r:id="rId28"/>
    <p:sldId id="386" r:id="rId29"/>
    <p:sldId id="387" r:id="rId30"/>
    <p:sldId id="404" r:id="rId31"/>
    <p:sldId id="271" r:id="rId32"/>
    <p:sldId id="405" r:id="rId33"/>
    <p:sldId id="272" r:id="rId34"/>
    <p:sldId id="423" r:id="rId35"/>
    <p:sldId id="396" r:id="rId36"/>
    <p:sldId id="388" r:id="rId37"/>
    <p:sldId id="389" r:id="rId38"/>
    <p:sldId id="399" r:id="rId39"/>
    <p:sldId id="400" r:id="rId40"/>
    <p:sldId id="401" r:id="rId41"/>
    <p:sldId id="390" r:id="rId42"/>
    <p:sldId id="391" r:id="rId43"/>
    <p:sldId id="392" r:id="rId44"/>
    <p:sldId id="393" r:id="rId45"/>
  </p:sldIdLst>
  <p:sldSz cx="9144000" cy="6858000" type="screen4x3"/>
  <p:notesSz cx="6623050" cy="98107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0">
          <p15:clr>
            <a:srgbClr val="A4A3A4"/>
          </p15:clr>
        </p15:guide>
        <p15:guide id="2" pos="20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3" autoAdjust="0"/>
    <p:restoredTop sz="90929"/>
  </p:normalViewPr>
  <p:slideViewPr>
    <p:cSldViewPr>
      <p:cViewPr varScale="1">
        <p:scale>
          <a:sx n="79" d="100"/>
          <a:sy n="79" d="100"/>
        </p:scale>
        <p:origin x="74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32" y="-84"/>
      </p:cViewPr>
      <p:guideLst>
        <p:guide orient="horz" pos="3090"/>
        <p:guide pos="20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2850" y="0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0213"/>
            <a:ext cx="28702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2850" y="9320213"/>
            <a:ext cx="28702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pPr>
              <a:defRPr/>
            </a:pPr>
            <a:fld id="{E34BDF0F-DA11-4813-8608-D0A9F73FAF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890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52850" y="0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735013"/>
            <a:ext cx="4908550" cy="3679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660900"/>
            <a:ext cx="485775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/>
              <a:t>마스터 문자열 유형 편집</a:t>
            </a:r>
          </a:p>
          <a:p>
            <a:pPr lvl="1"/>
            <a:r>
              <a:rPr lang="ko-KR" altLang="ko-KR" noProof="0"/>
              <a:t>둘째 수준</a:t>
            </a:r>
          </a:p>
          <a:p>
            <a:pPr lvl="2"/>
            <a:r>
              <a:rPr lang="ko-KR" altLang="ko-KR" noProof="0"/>
              <a:t>셋째 수준</a:t>
            </a:r>
          </a:p>
          <a:p>
            <a:pPr lvl="3"/>
            <a:r>
              <a:rPr lang="ko-KR" altLang="ko-KR" noProof="0"/>
              <a:t>넷째 수준</a:t>
            </a:r>
          </a:p>
          <a:p>
            <a:pPr lvl="4"/>
            <a:r>
              <a:rPr lang="ko-KR" altLang="ko-KR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0213"/>
            <a:ext cx="28702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2850" y="9320213"/>
            <a:ext cx="28702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pPr>
              <a:defRPr/>
            </a:pPr>
            <a:fld id="{B5156E0F-53DC-4D2E-BF70-D5E9DC236A16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28498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156E0F-53DC-4D2E-BF70-D5E9DC236A16}" type="slidenum">
              <a:rPr lang="ko-KR" altLang="ko-KR" smtClean="0"/>
              <a:pPr>
                <a:defRPr/>
              </a:pPr>
              <a:t>1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861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156E0F-53DC-4D2E-BF70-D5E9DC236A16}" type="slidenum">
              <a:rPr lang="ko-KR" altLang="ko-KR" smtClean="0"/>
              <a:pPr>
                <a:defRPr/>
              </a:pPr>
              <a:t>37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5077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B300B-9F65-49F2-839A-0CB00BBA7CCE}" type="slidenum">
              <a:rPr lang="ko-KR" altLang="ko-KR" smtClean="0"/>
              <a:pPr/>
              <a:t>38</a:t>
            </a:fld>
            <a:endParaRPr lang="ko-KR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7088" y="728663"/>
            <a:ext cx="4960937" cy="37226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95825"/>
            <a:ext cx="4865688" cy="4371975"/>
          </a:xfrm>
          <a:noFill/>
          <a:ln/>
        </p:spPr>
        <p:txBody>
          <a:bodyPr lIns="91128" tIns="45566" rIns="91128" bIns="45566"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1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22631-8923-4A0C-8F1A-125E5023A64E}" type="slidenum">
              <a:rPr lang="ko-KR" altLang="ko-KR" smtClean="0"/>
              <a:pPr/>
              <a:t>39</a:t>
            </a:fld>
            <a:endParaRPr lang="ko-KR" altLang="ko-K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7088" y="728663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95825"/>
            <a:ext cx="4865688" cy="4371975"/>
          </a:xfrm>
          <a:noFill/>
          <a:ln/>
        </p:spPr>
        <p:txBody>
          <a:bodyPr lIns="91128" tIns="45566" rIns="91128" bIns="45566"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EAF9D-726A-49D9-9FCF-39C9BE6A4B17}" type="slidenum">
              <a:rPr lang="ko-KR" altLang="ko-KR" smtClean="0"/>
              <a:pPr/>
              <a:t>40</a:t>
            </a:fld>
            <a:endParaRPr lang="ko-KR" altLang="ko-K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7088" y="728663"/>
            <a:ext cx="4960937" cy="37226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95825"/>
            <a:ext cx="4865688" cy="4371975"/>
          </a:xfrm>
          <a:noFill/>
          <a:ln/>
        </p:spPr>
        <p:txBody>
          <a:bodyPr lIns="91128" tIns="45566" rIns="91128" bIns="45566"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4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156E0F-53DC-4D2E-BF70-D5E9DC236A16}" type="slidenum">
              <a:rPr lang="ko-KR" altLang="ko-KR" smtClean="0"/>
              <a:pPr>
                <a:defRPr/>
              </a:pPr>
              <a:t>41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030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8838" y="735013"/>
            <a:ext cx="4905375" cy="3679825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A421E-692E-44C7-BEBB-059437BD539C}" type="slidenum">
              <a:rPr lang="ko-KR" altLang="ko-KR" smtClean="0"/>
              <a:pPr/>
              <a:t>5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431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156E0F-53DC-4D2E-BF70-D5E9DC236A16}" type="slidenum">
              <a:rPr lang="ko-KR" altLang="ko-KR" smtClean="0"/>
              <a:pPr>
                <a:defRPr/>
              </a:pPr>
              <a:t>6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9218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156E0F-53DC-4D2E-BF70-D5E9DC236A16}" type="slidenum">
              <a:rPr lang="ko-KR" altLang="ko-KR" smtClean="0"/>
              <a:pPr>
                <a:defRPr/>
              </a:pPr>
              <a:t>9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1330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8F570D-5168-47AF-ABC3-2CCFBED2CDA4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35013"/>
            <a:ext cx="4905375" cy="36798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Two simple multiple access control techniques.</a:t>
            </a:r>
          </a:p>
          <a:p>
            <a:endParaRPr lang="en-US" altLang="ko-KR"/>
          </a:p>
          <a:p>
            <a:r>
              <a:rPr lang="en-US" altLang="ko-KR"/>
              <a:t>Each mobile’s share of the bandwidth is divided into portions for the uplink and the downlink. Also, possibly, out of band signaling.</a:t>
            </a:r>
          </a:p>
          <a:p>
            <a:endParaRPr lang="en-US" altLang="ko-KR"/>
          </a:p>
          <a:p>
            <a:r>
              <a:rPr lang="en-US" altLang="ko-KR"/>
              <a:t>As we will see, used in AMPS, GSM, IS-54/136</a:t>
            </a:r>
          </a:p>
        </p:txBody>
      </p:sp>
    </p:spTree>
    <p:extLst>
      <p:ext uri="{BB962C8B-B14F-4D97-AF65-F5344CB8AC3E}">
        <p14:creationId xmlns:p14="http://schemas.microsoft.com/office/powerpoint/2010/main" val="150381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156E0F-53DC-4D2E-BF70-D5E9DC236A16}" type="slidenum">
              <a:rPr lang="ko-KR" altLang="ko-KR" smtClean="0"/>
              <a:pPr>
                <a:defRPr/>
              </a:pPr>
              <a:t>18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1559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735013"/>
            <a:ext cx="4905375" cy="3679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156E0F-53DC-4D2E-BF70-D5E9DC236A16}" type="slidenum">
              <a:rPr lang="ko-KR" altLang="ko-KR" smtClean="0"/>
              <a:pPr>
                <a:defRPr/>
              </a:pPr>
              <a:t>20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477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234A-74D9-4FFC-963A-788C82635989}" type="slidenum">
              <a:rPr lang="ko-KR" altLang="ko-KR" smtClean="0"/>
              <a:pPr/>
              <a:t>23</a:t>
            </a:fld>
            <a:endParaRPr lang="ko-KR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35013"/>
            <a:ext cx="4905375" cy="367982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9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DE7-C523-4E41-8E9D-E2481C8F2860}" type="slidenum">
              <a:rPr lang="ko-KR" altLang="ko-KR" smtClean="0"/>
              <a:pPr/>
              <a:t>24</a:t>
            </a:fld>
            <a:endParaRPr lang="ko-KR" altLang="ko-K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35013"/>
            <a:ext cx="4905375" cy="367982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41BBA-7461-44A3-90CB-D2D30742ED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2EDE4-98E9-4F89-939F-94D432CCB2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59C16-7294-4CEF-A2E2-C14DFA15F0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685D9-2A24-49D0-9CB9-27AC10A8D8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C95CA-43A3-473E-9E0E-BE7161CB82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6C579-FE81-439B-ADE1-10DE789588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E7B5-6197-422F-AE31-3482DC930B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3B629-EA47-4440-AE0C-61342AAC590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188E8-E901-4EE4-A08A-5C31ADB0C3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A8840-4B36-4250-AA79-7BAC2428DED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22EC-46E2-414C-B701-5775032AAA6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pPr>
              <a:defRPr/>
            </a:pPr>
            <a:fld id="{D0C5CB62-B1B8-4605-94EC-A773C11AE0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371600" y="609600"/>
            <a:ext cx="6400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10000"/>
              </a:lnSpc>
            </a:pPr>
            <a:r>
              <a:rPr lang="ko-KR" altLang="en-US" sz="4800">
                <a:solidFill>
                  <a:schemeClr val="tx2"/>
                </a:solidFill>
              </a:rPr>
              <a:t>컴퓨터 통신 </a:t>
            </a:r>
            <a:r>
              <a:rPr lang="ko-KR" altLang="en-US" sz="3600">
                <a:solidFill>
                  <a:schemeClr val="tx2"/>
                </a:solidFill>
              </a:rPr>
              <a:t> </a:t>
            </a:r>
            <a:r>
              <a:rPr lang="ko-KR" altLang="en-US" sz="4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2971800"/>
            <a:ext cx="7315200" cy="2819400"/>
          </a:xfrm>
          <a:noFill/>
        </p:spPr>
        <p:txBody>
          <a:bodyPr/>
          <a:lstStyle/>
          <a:p>
            <a:pPr eaLnBrk="1" hangingPunct="1"/>
            <a:r>
              <a:rPr lang="ko-KR" altLang="en-US" dirty="0"/>
              <a:t>(데이터) 통신의 개념</a:t>
            </a:r>
          </a:p>
          <a:p>
            <a:pPr eaLnBrk="1" hangingPunct="1"/>
            <a:r>
              <a:rPr lang="ko-KR" altLang="en-US" dirty="0"/>
              <a:t>유무선 직접 연결 / </a:t>
            </a:r>
            <a:r>
              <a:rPr lang="en-US" altLang="ko-KR" dirty="0"/>
              <a:t>LAN </a:t>
            </a:r>
          </a:p>
          <a:p>
            <a:pPr eaLnBrk="1" hangingPunct="1"/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네트워크킹</a:t>
            </a:r>
            <a:endParaRPr lang="ko-KR" altLang="en-US" dirty="0"/>
          </a:p>
          <a:p>
            <a:pPr eaLnBrk="1" hangingPunct="1"/>
            <a:r>
              <a:rPr lang="ko-KR" altLang="en-US" dirty="0"/>
              <a:t>인터넷 기초</a:t>
            </a:r>
            <a:endParaRPr lang="en-US" altLang="ko-KR" dirty="0"/>
          </a:p>
          <a:p>
            <a:pPr eaLnBrk="1" hangingPunct="1"/>
            <a:r>
              <a:rPr lang="ko-KR" altLang="en-US" dirty="0"/>
              <a:t>호스트</a:t>
            </a:r>
            <a:r>
              <a:rPr lang="en-US" altLang="ko-KR" dirty="0"/>
              <a:t>/</a:t>
            </a:r>
            <a:r>
              <a:rPr lang="ko-KR" altLang="en-US" dirty="0"/>
              <a:t>단말 통신 시스템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4637"/>
            <a:ext cx="8143875" cy="1114425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연결: 선결</a:t>
            </a:r>
            <a:r>
              <a:rPr lang="en-US" altLang="ko-KR" sz="2400" dirty="0"/>
              <a:t> </a:t>
            </a:r>
            <a:r>
              <a:rPr lang="ko-KR" altLang="en-US" sz="2400" dirty="0"/>
              <a:t>과제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ko-KR" altLang="en-US" sz="3600" dirty="0" err="1"/>
              <a:t>어드레싱</a:t>
            </a:r>
            <a:r>
              <a:rPr lang="ko-KR" altLang="en-US" sz="3600" dirty="0"/>
              <a:t>(</a:t>
            </a:r>
            <a:r>
              <a:rPr lang="en-US" altLang="ko-KR" sz="3600" dirty="0"/>
              <a:t>Addressing) </a:t>
            </a:r>
            <a:r>
              <a:rPr lang="ko-KR" altLang="en-US" sz="3600" dirty="0"/>
              <a:t>및 </a:t>
            </a:r>
            <a:r>
              <a:rPr lang="ko-KR" altLang="en-US" sz="3600" dirty="0" err="1"/>
              <a:t>라우팅</a:t>
            </a:r>
            <a:r>
              <a:rPr lang="ko-KR" altLang="en-US" sz="3600" dirty="0"/>
              <a:t>(</a:t>
            </a:r>
            <a:r>
              <a:rPr lang="en-US" altLang="ko-KR" sz="3600" dirty="0"/>
              <a:t>Routing)</a:t>
            </a:r>
            <a:endParaRPr lang="ko-KR" alt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280920" cy="4752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/>
              <a:t>상대방을 지정</a:t>
            </a:r>
            <a:r>
              <a:rPr lang="en-US" altLang="ko-KR" sz="2800" dirty="0"/>
              <a:t>. </a:t>
            </a:r>
            <a:r>
              <a:rPr lang="ko-KR" altLang="en-US" sz="2800" dirty="0"/>
              <a:t>즉</a:t>
            </a:r>
            <a:r>
              <a:rPr lang="en-US" altLang="ko-KR" sz="2800" dirty="0"/>
              <a:t>, ID </a:t>
            </a:r>
            <a:r>
              <a:rPr lang="ko-KR" altLang="en-US" sz="2800" dirty="0"/>
              <a:t>지정</a:t>
            </a: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/>
              <a:t>주소(</a:t>
            </a:r>
            <a:r>
              <a:rPr lang="en-US" altLang="ko-KR" sz="2800" dirty="0"/>
              <a:t>address): </a:t>
            </a:r>
            <a:r>
              <a:rPr lang="ko-KR" altLang="en-US" sz="2800" dirty="0" err="1"/>
              <a:t>노드를</a:t>
            </a:r>
            <a:r>
              <a:rPr lang="ko-KR" altLang="en-US" sz="2800" dirty="0"/>
              <a:t> 식별하는 </a:t>
            </a:r>
            <a:r>
              <a:rPr lang="ko-KR" altLang="en-US" sz="2800" dirty="0" err="1"/>
              <a:t>바이트열</a:t>
            </a:r>
            <a:endParaRPr lang="ko-KR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대개 유일하다.          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/>
              <a:t>참고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라우팅</a:t>
            </a:r>
            <a:endParaRPr lang="ko-KR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목적지 </a:t>
            </a:r>
            <a:r>
              <a:rPr lang="ko-KR" altLang="en-US" sz="2400" dirty="0" err="1"/>
              <a:t>노드를</a:t>
            </a:r>
            <a:r>
              <a:rPr lang="ko-KR" altLang="en-US" sz="2400" dirty="0"/>
              <a:t> 향해 메시지를 어떻게 </a:t>
            </a:r>
            <a:r>
              <a:rPr lang="ko-KR" altLang="en-US" sz="2400" dirty="0" err="1"/>
              <a:t>포워딩할지를</a:t>
            </a:r>
            <a:r>
              <a:rPr lang="ko-KR" altLang="en-US" sz="2400" dirty="0"/>
              <a:t> 주소에 입각해서 결정하는 작업          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/>
              <a:t>주소의 종류 </a:t>
            </a:r>
            <a:r>
              <a:rPr lang="en-US" altLang="ko-KR" sz="2800" dirty="0"/>
              <a:t>(</a:t>
            </a: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연결 형태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err="1"/>
              <a:t>유니캐스트</a:t>
            </a:r>
            <a:r>
              <a:rPr lang="ko-KR" altLang="en-US" sz="2400" dirty="0"/>
              <a:t>(</a:t>
            </a:r>
            <a:r>
              <a:rPr lang="en-US" altLang="ko-KR" sz="2400" dirty="0"/>
              <a:t>unicast): </a:t>
            </a:r>
            <a:r>
              <a:rPr lang="ko-KR" altLang="en-US" sz="2400" dirty="0"/>
              <a:t>특정 </a:t>
            </a:r>
            <a:r>
              <a:rPr lang="ko-KR" altLang="en-US" sz="2400" dirty="0" err="1"/>
              <a:t>노드를</a:t>
            </a:r>
            <a:r>
              <a:rPr lang="ko-KR" altLang="en-US" sz="2400" dirty="0"/>
              <a:t> 지정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방송/</a:t>
            </a:r>
            <a:r>
              <a:rPr lang="ko-KR" altLang="en-US" sz="2400" dirty="0" err="1"/>
              <a:t>브로드캐스트</a:t>
            </a:r>
            <a:r>
              <a:rPr lang="ko-KR" altLang="en-US" sz="2400" dirty="0"/>
              <a:t>(</a:t>
            </a:r>
            <a:r>
              <a:rPr lang="en-US" altLang="ko-KR" sz="2400" dirty="0"/>
              <a:t>broadcast): </a:t>
            </a:r>
            <a:r>
              <a:rPr lang="ko-KR" altLang="en-US" sz="2400" dirty="0"/>
              <a:t>네트워크의 모든 </a:t>
            </a:r>
            <a:r>
              <a:rPr lang="ko-KR" altLang="en-US" sz="2400" dirty="0" err="1"/>
              <a:t>노드</a:t>
            </a:r>
            <a:endParaRPr lang="ko-KR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멀티캐스트(</a:t>
            </a:r>
            <a:r>
              <a:rPr lang="en-US" altLang="ko-KR" sz="2400" dirty="0"/>
              <a:t>multicast): </a:t>
            </a:r>
            <a:r>
              <a:rPr lang="ko-KR" altLang="en-US" sz="2400" dirty="0"/>
              <a:t>네트워크의 일부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집합을 지정</a:t>
            </a:r>
            <a:endParaRPr lang="ko-KR" altLang="en-US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요구 사항 </a:t>
            </a:r>
            <a:r>
              <a:rPr kumimoji="1" lang="en-US" altLang="ko-KR" sz="1000" b="1"/>
              <a:t>1</a:t>
            </a:r>
            <a:endParaRPr kumimoji="1" lang="ko-KR" altLang="en-US" sz="1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ko-KR" altLang="en-US" sz="3600"/>
              <a:t>비용 효율적인 자원 공유 </a:t>
            </a:r>
            <a:br>
              <a:rPr lang="ko-KR" altLang="en-US" sz="3600"/>
            </a:br>
            <a:r>
              <a:rPr lang="ko-KR" altLang="en-US" sz="3200"/>
              <a:t>(</a:t>
            </a:r>
            <a:r>
              <a:rPr lang="en-US" altLang="ko-KR" sz="3200"/>
              <a:t>Resource Sharing)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6387" name="Rectangle 21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6388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285750" y="1524000"/>
            <a:ext cx="8572500" cy="5029200"/>
          </a:xfrm>
          <a:noFill/>
        </p:spPr>
        <p:txBody>
          <a:bodyPr/>
          <a:lstStyle/>
          <a:p>
            <a:pPr eaLnBrk="1" hangingPunct="1"/>
            <a:r>
              <a:rPr lang="ko-KR" altLang="en-US" sz="2400"/>
              <a:t>여러 사용자들이 네트워크 자원(노드 및 링크)을 공유하도록 하여야 한다. 통신용어로는, </a:t>
            </a:r>
            <a:r>
              <a:rPr lang="ko-KR" altLang="en-US" sz="2400" u="sng"/>
              <a:t>다중화(</a:t>
            </a:r>
            <a:r>
              <a:rPr lang="en-US" altLang="ko-KR" sz="2400" u="sng"/>
              <a:t>multiplexing)</a:t>
            </a:r>
            <a:r>
              <a:rPr lang="en-US" altLang="ko-KR" sz="2400"/>
              <a:t> </a:t>
            </a:r>
            <a:r>
              <a:rPr lang="ko-KR" altLang="en-US" sz="2400"/>
              <a:t>지원  </a:t>
            </a:r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400"/>
          </a:p>
          <a:p>
            <a:pPr eaLnBrk="1" hangingPunct="1">
              <a:lnSpc>
                <a:spcPct val="140000"/>
              </a:lnSpc>
            </a:pPr>
            <a:r>
              <a:rPr lang="ko-KR" altLang="en-US" sz="2400"/>
              <a:t>흔히 사용되는 다중화 정책</a:t>
            </a:r>
            <a:r>
              <a:rPr lang="ko-KR" altLang="en-US" sz="2000"/>
              <a:t>            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/>
              <a:t>시분할 다중화 (</a:t>
            </a:r>
            <a:r>
              <a:rPr lang="en-US" altLang="ko-KR" sz="2000"/>
              <a:t>Time-Division Multiplexing: TDM)        </a:t>
            </a:r>
          </a:p>
          <a:p>
            <a:pPr lvl="1" eaLnBrk="1" hangingPunct="1">
              <a:lnSpc>
                <a:spcPct val="70000"/>
              </a:lnSpc>
            </a:pPr>
            <a:r>
              <a:rPr lang="ko-KR" altLang="en-US" sz="2000"/>
              <a:t>주파수분할 다중화 (</a:t>
            </a:r>
            <a:r>
              <a:rPr lang="en-US" altLang="ko-KR" sz="2000"/>
              <a:t>Frequency-Division Multiplexing: FDM)</a:t>
            </a:r>
            <a:r>
              <a:rPr lang="en-US" altLang="ko-KR"/>
              <a:t> </a:t>
            </a:r>
            <a:r>
              <a:rPr lang="ko-KR" altLang="en-US" sz="1800"/>
              <a:t>                 </a:t>
            </a:r>
          </a:p>
        </p:txBody>
      </p:sp>
      <p:grpSp>
        <p:nvGrpSpPr>
          <p:cNvPr id="16389" name="Group 24"/>
          <p:cNvGrpSpPr>
            <a:grpSpLocks/>
          </p:cNvGrpSpPr>
          <p:nvPr/>
        </p:nvGrpSpPr>
        <p:grpSpPr bwMode="auto">
          <a:xfrm>
            <a:off x="1600200" y="2733675"/>
            <a:ext cx="5715000" cy="1981200"/>
            <a:chOff x="773" y="1216"/>
            <a:chExt cx="4411" cy="1952"/>
          </a:xfrm>
        </p:grpSpPr>
        <p:sp>
          <p:nvSpPr>
            <p:cNvPr id="16391" name="Freeform 25"/>
            <p:cNvSpPr>
              <a:spLocks/>
            </p:cNvSpPr>
            <p:nvPr/>
          </p:nvSpPr>
          <p:spPr bwMode="auto">
            <a:xfrm>
              <a:off x="1922" y="1847"/>
              <a:ext cx="2162" cy="234"/>
            </a:xfrm>
            <a:custGeom>
              <a:avLst/>
              <a:gdLst>
                <a:gd name="T0" fmla="*/ 0 w 2048"/>
                <a:gd name="T1" fmla="*/ 16 h 203"/>
                <a:gd name="T2" fmla="*/ 305 w 2048"/>
                <a:gd name="T3" fmla="*/ 633 h 203"/>
                <a:gd name="T4" fmla="*/ 2846 w 2048"/>
                <a:gd name="T5" fmla="*/ 633 h 203"/>
                <a:gd name="T6" fmla="*/ 3159 w 204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48"/>
                <a:gd name="T13" fmla="*/ 0 h 203"/>
                <a:gd name="T14" fmla="*/ 2048 w 204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48" h="203">
                  <a:moveTo>
                    <a:pt x="0" y="5"/>
                  </a:moveTo>
                  <a:lnTo>
                    <a:pt x="198" y="203"/>
                  </a:lnTo>
                  <a:lnTo>
                    <a:pt x="1845" y="203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2" name="Freeform 26"/>
            <p:cNvSpPr>
              <a:spLocks/>
            </p:cNvSpPr>
            <p:nvPr/>
          </p:nvSpPr>
          <p:spPr bwMode="auto">
            <a:xfrm>
              <a:off x="1920" y="2304"/>
              <a:ext cx="2151" cy="228"/>
            </a:xfrm>
            <a:custGeom>
              <a:avLst/>
              <a:gdLst>
                <a:gd name="T0" fmla="*/ 3138 w 2038"/>
                <a:gd name="T1" fmla="*/ 598 h 198"/>
                <a:gd name="T2" fmla="*/ 2840 w 2038"/>
                <a:gd name="T3" fmla="*/ 0 h 198"/>
                <a:gd name="T4" fmla="*/ 305 w 2038"/>
                <a:gd name="T5" fmla="*/ 0 h 198"/>
                <a:gd name="T6" fmla="*/ 0 w 2038"/>
                <a:gd name="T7" fmla="*/ 614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8"/>
                <a:gd name="T13" fmla="*/ 0 h 198"/>
                <a:gd name="T14" fmla="*/ 2038 w 2038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8" h="198">
                  <a:moveTo>
                    <a:pt x="2038" y="193"/>
                  </a:moveTo>
                  <a:lnTo>
                    <a:pt x="1845" y="0"/>
                  </a:lnTo>
                  <a:lnTo>
                    <a:pt x="198" y="0"/>
                  </a:lnTo>
                  <a:lnTo>
                    <a:pt x="0" y="198"/>
                  </a:ln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3" name="Rectangle 27"/>
            <p:cNvSpPr>
              <a:spLocks noChangeArrowheads="1"/>
            </p:cNvSpPr>
            <p:nvPr/>
          </p:nvSpPr>
          <p:spPr bwMode="auto">
            <a:xfrm>
              <a:off x="930" y="1300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200">
                  <a:solidFill>
                    <a:srgbClr val="000000"/>
                  </a:solidFill>
                  <a:latin typeface="Arial" charset="0"/>
                </a:rPr>
                <a:t>L1</a:t>
              </a:r>
              <a:endParaRPr lang="en-US" altLang="ko-KR"/>
            </a:p>
          </p:txBody>
        </p:sp>
        <p:sp>
          <p:nvSpPr>
            <p:cNvPr id="16394" name="Freeform 28"/>
            <p:cNvSpPr>
              <a:spLocks/>
            </p:cNvSpPr>
            <p:nvPr/>
          </p:nvSpPr>
          <p:spPr bwMode="auto">
            <a:xfrm>
              <a:off x="778" y="1216"/>
              <a:ext cx="468" cy="450"/>
            </a:xfrm>
            <a:custGeom>
              <a:avLst/>
              <a:gdLst>
                <a:gd name="T0" fmla="*/ 687 w 443"/>
                <a:gd name="T1" fmla="*/ 1225 h 390"/>
                <a:gd name="T2" fmla="*/ 687 w 443"/>
                <a:gd name="T3" fmla="*/ 0 h 390"/>
                <a:gd name="T4" fmla="*/ 0 w 443"/>
                <a:gd name="T5" fmla="*/ 0 h 390"/>
                <a:gd name="T6" fmla="*/ 0 w 443"/>
                <a:gd name="T7" fmla="*/ 1225 h 390"/>
                <a:gd name="T8" fmla="*/ 687 w 443"/>
                <a:gd name="T9" fmla="*/ 1225 h 390"/>
                <a:gd name="T10" fmla="*/ 687 w 443"/>
                <a:gd name="T11" fmla="*/ 1225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0"/>
                <a:gd name="T20" fmla="*/ 443 w 443"/>
                <a:gd name="T21" fmla="*/ 390 h 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0">
                  <a:moveTo>
                    <a:pt x="443" y="390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43" y="39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5" name="Rectangle 29"/>
            <p:cNvSpPr>
              <a:spLocks noChangeArrowheads="1"/>
            </p:cNvSpPr>
            <p:nvPr/>
          </p:nvSpPr>
          <p:spPr bwMode="auto">
            <a:xfrm>
              <a:off x="930" y="2062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200">
                  <a:solidFill>
                    <a:srgbClr val="000000"/>
                  </a:solidFill>
                  <a:latin typeface="Arial" charset="0"/>
                </a:rPr>
                <a:t>L2</a:t>
              </a:r>
              <a:endParaRPr lang="en-US" altLang="ko-KR"/>
            </a:p>
          </p:txBody>
        </p:sp>
        <p:sp>
          <p:nvSpPr>
            <p:cNvPr id="16396" name="Freeform 30"/>
            <p:cNvSpPr>
              <a:spLocks/>
            </p:cNvSpPr>
            <p:nvPr/>
          </p:nvSpPr>
          <p:spPr bwMode="auto">
            <a:xfrm>
              <a:off x="773" y="1972"/>
              <a:ext cx="468" cy="451"/>
            </a:xfrm>
            <a:custGeom>
              <a:avLst/>
              <a:gdLst>
                <a:gd name="T0" fmla="*/ 687 w 443"/>
                <a:gd name="T1" fmla="*/ 1224 h 391"/>
                <a:gd name="T2" fmla="*/ 687 w 443"/>
                <a:gd name="T3" fmla="*/ 0 h 391"/>
                <a:gd name="T4" fmla="*/ 0 w 443"/>
                <a:gd name="T5" fmla="*/ 0 h 391"/>
                <a:gd name="T6" fmla="*/ 0 w 443"/>
                <a:gd name="T7" fmla="*/ 1224 h 391"/>
                <a:gd name="T8" fmla="*/ 687 w 443"/>
                <a:gd name="T9" fmla="*/ 1224 h 391"/>
                <a:gd name="T10" fmla="*/ 687 w 443"/>
                <a:gd name="T11" fmla="*/ 1224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1"/>
                <a:gd name="T20" fmla="*/ 443 w 443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1">
                  <a:moveTo>
                    <a:pt x="443" y="391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1"/>
                  </a:lnTo>
                  <a:lnTo>
                    <a:pt x="443" y="3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7" name="Rectangle 31"/>
            <p:cNvSpPr>
              <a:spLocks noChangeArrowheads="1"/>
            </p:cNvSpPr>
            <p:nvPr/>
          </p:nvSpPr>
          <p:spPr bwMode="auto">
            <a:xfrm>
              <a:off x="930" y="2807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200">
                  <a:solidFill>
                    <a:srgbClr val="000000"/>
                  </a:solidFill>
                  <a:latin typeface="Arial" charset="0"/>
                </a:rPr>
                <a:t>L3</a:t>
              </a:r>
              <a:endParaRPr lang="en-US" altLang="ko-KR"/>
            </a:p>
          </p:txBody>
        </p:sp>
        <p:sp>
          <p:nvSpPr>
            <p:cNvPr id="16398" name="Freeform 32"/>
            <p:cNvSpPr>
              <a:spLocks/>
            </p:cNvSpPr>
            <p:nvPr/>
          </p:nvSpPr>
          <p:spPr bwMode="auto">
            <a:xfrm>
              <a:off x="778" y="2717"/>
              <a:ext cx="468" cy="451"/>
            </a:xfrm>
            <a:custGeom>
              <a:avLst/>
              <a:gdLst>
                <a:gd name="T0" fmla="*/ 680 w 443"/>
                <a:gd name="T1" fmla="*/ 1224 h 391"/>
                <a:gd name="T2" fmla="*/ 687 w 443"/>
                <a:gd name="T3" fmla="*/ 0 h 391"/>
                <a:gd name="T4" fmla="*/ 0 w 443"/>
                <a:gd name="T5" fmla="*/ 0 h 391"/>
                <a:gd name="T6" fmla="*/ 0 w 443"/>
                <a:gd name="T7" fmla="*/ 1224 h 391"/>
                <a:gd name="T8" fmla="*/ 687 w 443"/>
                <a:gd name="T9" fmla="*/ 1224 h 391"/>
                <a:gd name="T10" fmla="*/ 687 w 443"/>
                <a:gd name="T11" fmla="*/ 1224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1"/>
                <a:gd name="T20" fmla="*/ 443 w 443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1">
                  <a:moveTo>
                    <a:pt x="438" y="391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1"/>
                  </a:lnTo>
                  <a:lnTo>
                    <a:pt x="443" y="3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9" name="Rectangle 33"/>
            <p:cNvSpPr>
              <a:spLocks noChangeArrowheads="1"/>
            </p:cNvSpPr>
            <p:nvPr/>
          </p:nvSpPr>
          <p:spPr bwMode="auto">
            <a:xfrm>
              <a:off x="4857" y="1305"/>
              <a:ext cx="2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200">
                  <a:solidFill>
                    <a:srgbClr val="000000"/>
                  </a:solidFill>
                  <a:latin typeface="Arial" charset="0"/>
                </a:rPr>
                <a:t>R1</a:t>
              </a:r>
              <a:endParaRPr lang="en-US" altLang="ko-KR"/>
            </a:p>
          </p:txBody>
        </p:sp>
        <p:sp>
          <p:nvSpPr>
            <p:cNvPr id="16400" name="Freeform 34"/>
            <p:cNvSpPr>
              <a:spLocks/>
            </p:cNvSpPr>
            <p:nvPr/>
          </p:nvSpPr>
          <p:spPr bwMode="auto">
            <a:xfrm>
              <a:off x="4716" y="1216"/>
              <a:ext cx="468" cy="450"/>
            </a:xfrm>
            <a:custGeom>
              <a:avLst/>
              <a:gdLst>
                <a:gd name="T0" fmla="*/ 687 w 443"/>
                <a:gd name="T1" fmla="*/ 1225 h 390"/>
                <a:gd name="T2" fmla="*/ 687 w 443"/>
                <a:gd name="T3" fmla="*/ 0 h 390"/>
                <a:gd name="T4" fmla="*/ 0 w 443"/>
                <a:gd name="T5" fmla="*/ 0 h 390"/>
                <a:gd name="T6" fmla="*/ 0 w 443"/>
                <a:gd name="T7" fmla="*/ 1225 h 390"/>
                <a:gd name="T8" fmla="*/ 687 w 443"/>
                <a:gd name="T9" fmla="*/ 1225 h 390"/>
                <a:gd name="T10" fmla="*/ 687 w 443"/>
                <a:gd name="T11" fmla="*/ 1225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0"/>
                <a:gd name="T20" fmla="*/ 443 w 443"/>
                <a:gd name="T21" fmla="*/ 390 h 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0">
                  <a:moveTo>
                    <a:pt x="443" y="390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43" y="39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1" name="Rectangle 35"/>
            <p:cNvSpPr>
              <a:spLocks noChangeArrowheads="1"/>
            </p:cNvSpPr>
            <p:nvPr/>
          </p:nvSpPr>
          <p:spPr bwMode="auto">
            <a:xfrm>
              <a:off x="4849" y="2062"/>
              <a:ext cx="2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200">
                  <a:solidFill>
                    <a:srgbClr val="000000"/>
                  </a:solidFill>
                  <a:latin typeface="Arial" charset="0"/>
                </a:rPr>
                <a:t>R2</a:t>
              </a:r>
              <a:endParaRPr lang="en-US" altLang="ko-KR"/>
            </a:p>
          </p:txBody>
        </p:sp>
        <p:sp>
          <p:nvSpPr>
            <p:cNvPr id="16402" name="Freeform 36"/>
            <p:cNvSpPr>
              <a:spLocks/>
            </p:cNvSpPr>
            <p:nvPr/>
          </p:nvSpPr>
          <p:spPr bwMode="auto">
            <a:xfrm>
              <a:off x="4716" y="1972"/>
              <a:ext cx="463" cy="451"/>
            </a:xfrm>
            <a:custGeom>
              <a:avLst/>
              <a:gdLst>
                <a:gd name="T0" fmla="*/ 683 w 438"/>
                <a:gd name="T1" fmla="*/ 1224 h 391"/>
                <a:gd name="T2" fmla="*/ 683 w 438"/>
                <a:gd name="T3" fmla="*/ 0 h 391"/>
                <a:gd name="T4" fmla="*/ 0 w 438"/>
                <a:gd name="T5" fmla="*/ 0 h 391"/>
                <a:gd name="T6" fmla="*/ 0 w 438"/>
                <a:gd name="T7" fmla="*/ 1224 h 391"/>
                <a:gd name="T8" fmla="*/ 683 w 438"/>
                <a:gd name="T9" fmla="*/ 1224 h 391"/>
                <a:gd name="T10" fmla="*/ 683 w 438"/>
                <a:gd name="T11" fmla="*/ 1224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"/>
                <a:gd name="T19" fmla="*/ 0 h 391"/>
                <a:gd name="T20" fmla="*/ 438 w 438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" h="391">
                  <a:moveTo>
                    <a:pt x="438" y="391"/>
                  </a:moveTo>
                  <a:lnTo>
                    <a:pt x="438" y="0"/>
                  </a:lnTo>
                  <a:lnTo>
                    <a:pt x="0" y="0"/>
                  </a:lnTo>
                  <a:lnTo>
                    <a:pt x="0" y="391"/>
                  </a:lnTo>
                  <a:lnTo>
                    <a:pt x="438" y="3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Rectangle 37"/>
            <p:cNvSpPr>
              <a:spLocks noChangeArrowheads="1"/>
            </p:cNvSpPr>
            <p:nvPr/>
          </p:nvSpPr>
          <p:spPr bwMode="auto">
            <a:xfrm>
              <a:off x="4857" y="2807"/>
              <a:ext cx="2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200">
                  <a:solidFill>
                    <a:srgbClr val="000000"/>
                  </a:solidFill>
                  <a:latin typeface="Arial" charset="0"/>
                </a:rPr>
                <a:t>R3</a:t>
              </a:r>
              <a:endParaRPr lang="en-US" altLang="ko-KR"/>
            </a:p>
          </p:txBody>
        </p:sp>
        <p:sp>
          <p:nvSpPr>
            <p:cNvPr id="16404" name="Freeform 38"/>
            <p:cNvSpPr>
              <a:spLocks/>
            </p:cNvSpPr>
            <p:nvPr/>
          </p:nvSpPr>
          <p:spPr bwMode="auto">
            <a:xfrm>
              <a:off x="4716" y="2717"/>
              <a:ext cx="468" cy="451"/>
            </a:xfrm>
            <a:custGeom>
              <a:avLst/>
              <a:gdLst>
                <a:gd name="T0" fmla="*/ 687 w 443"/>
                <a:gd name="T1" fmla="*/ 1224 h 391"/>
                <a:gd name="T2" fmla="*/ 687 w 443"/>
                <a:gd name="T3" fmla="*/ 0 h 391"/>
                <a:gd name="T4" fmla="*/ 0 w 443"/>
                <a:gd name="T5" fmla="*/ 0 h 391"/>
                <a:gd name="T6" fmla="*/ 0 w 443"/>
                <a:gd name="T7" fmla="*/ 1224 h 391"/>
                <a:gd name="T8" fmla="*/ 687 w 443"/>
                <a:gd name="T9" fmla="*/ 1224 h 391"/>
                <a:gd name="T10" fmla="*/ 687 w 443"/>
                <a:gd name="T11" fmla="*/ 1224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1"/>
                <a:gd name="T20" fmla="*/ 443 w 443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1">
                  <a:moveTo>
                    <a:pt x="443" y="391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1"/>
                  </a:lnTo>
                  <a:lnTo>
                    <a:pt x="443" y="3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Freeform 39"/>
            <p:cNvSpPr>
              <a:spLocks/>
            </p:cNvSpPr>
            <p:nvPr/>
          </p:nvSpPr>
          <p:spPr bwMode="auto">
            <a:xfrm>
              <a:off x="1629" y="1806"/>
              <a:ext cx="709" cy="751"/>
            </a:xfrm>
            <a:custGeom>
              <a:avLst/>
              <a:gdLst>
                <a:gd name="T0" fmla="*/ 1279 w 651"/>
                <a:gd name="T1" fmla="*/ 703 h 651"/>
                <a:gd name="T2" fmla="*/ 1289 w 651"/>
                <a:gd name="T3" fmla="*/ 0 h 651"/>
                <a:gd name="T4" fmla="*/ 0 w 651"/>
                <a:gd name="T5" fmla="*/ 0 h 651"/>
                <a:gd name="T6" fmla="*/ 0 w 651"/>
                <a:gd name="T7" fmla="*/ 2040 h 651"/>
                <a:gd name="T8" fmla="*/ 1289 w 651"/>
                <a:gd name="T9" fmla="*/ 2040 h 651"/>
                <a:gd name="T10" fmla="*/ 1289 w 651"/>
                <a:gd name="T11" fmla="*/ 134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1"/>
                <a:gd name="T19" fmla="*/ 0 h 651"/>
                <a:gd name="T20" fmla="*/ 651 w 651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1" h="651">
                  <a:moveTo>
                    <a:pt x="646" y="224"/>
                  </a:moveTo>
                  <a:lnTo>
                    <a:pt x="651" y="0"/>
                  </a:lnTo>
                  <a:lnTo>
                    <a:pt x="0" y="0"/>
                  </a:lnTo>
                  <a:lnTo>
                    <a:pt x="0" y="651"/>
                  </a:lnTo>
                  <a:lnTo>
                    <a:pt x="651" y="651"/>
                  </a:lnTo>
                  <a:lnTo>
                    <a:pt x="651" y="42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6" name="Freeform 40"/>
            <p:cNvSpPr>
              <a:spLocks/>
            </p:cNvSpPr>
            <p:nvPr/>
          </p:nvSpPr>
          <p:spPr bwMode="auto">
            <a:xfrm>
              <a:off x="3656" y="1806"/>
              <a:ext cx="692" cy="765"/>
            </a:xfrm>
            <a:custGeom>
              <a:avLst/>
              <a:gdLst>
                <a:gd name="T0" fmla="*/ 0 w 657"/>
                <a:gd name="T1" fmla="*/ 1536 h 651"/>
                <a:gd name="T2" fmla="*/ 6 w 657"/>
                <a:gd name="T3" fmla="*/ 2366 h 651"/>
                <a:gd name="T4" fmla="*/ 995 w 657"/>
                <a:gd name="T5" fmla="*/ 2366 h 651"/>
                <a:gd name="T6" fmla="*/ 995 w 657"/>
                <a:gd name="T7" fmla="*/ 0 h 651"/>
                <a:gd name="T8" fmla="*/ 6 w 657"/>
                <a:gd name="T9" fmla="*/ 0 h 651"/>
                <a:gd name="T10" fmla="*/ 6 w 657"/>
                <a:gd name="T11" fmla="*/ 831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7"/>
                <a:gd name="T19" fmla="*/ 0 h 651"/>
                <a:gd name="T20" fmla="*/ 657 w 657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7" h="651">
                  <a:moveTo>
                    <a:pt x="0" y="422"/>
                  </a:moveTo>
                  <a:lnTo>
                    <a:pt x="6" y="651"/>
                  </a:lnTo>
                  <a:lnTo>
                    <a:pt x="657" y="651"/>
                  </a:lnTo>
                  <a:lnTo>
                    <a:pt x="657" y="0"/>
                  </a:lnTo>
                  <a:lnTo>
                    <a:pt x="6" y="0"/>
                  </a:lnTo>
                  <a:lnTo>
                    <a:pt x="6" y="22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7" name="Line 41"/>
            <p:cNvSpPr>
              <a:spLocks noChangeShapeType="1"/>
            </p:cNvSpPr>
            <p:nvPr/>
          </p:nvSpPr>
          <p:spPr bwMode="auto">
            <a:xfrm>
              <a:off x="1246" y="1437"/>
              <a:ext cx="385" cy="4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8" name="Line 42"/>
            <p:cNvSpPr>
              <a:spLocks noChangeShapeType="1"/>
            </p:cNvSpPr>
            <p:nvPr/>
          </p:nvSpPr>
          <p:spPr bwMode="auto">
            <a:xfrm>
              <a:off x="1241" y="2195"/>
              <a:ext cx="39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9" name="Line 43"/>
            <p:cNvSpPr>
              <a:spLocks noChangeShapeType="1"/>
            </p:cNvSpPr>
            <p:nvPr/>
          </p:nvSpPr>
          <p:spPr bwMode="auto">
            <a:xfrm flipV="1">
              <a:off x="1246" y="2440"/>
              <a:ext cx="385" cy="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0" name="Line 44"/>
            <p:cNvSpPr>
              <a:spLocks noChangeShapeType="1"/>
            </p:cNvSpPr>
            <p:nvPr/>
          </p:nvSpPr>
          <p:spPr bwMode="auto">
            <a:xfrm flipH="1">
              <a:off x="4348" y="1437"/>
              <a:ext cx="368" cy="4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1" name="Line 45"/>
            <p:cNvSpPr>
              <a:spLocks noChangeShapeType="1"/>
            </p:cNvSpPr>
            <p:nvPr/>
          </p:nvSpPr>
          <p:spPr bwMode="auto">
            <a:xfrm flipH="1">
              <a:off x="4348" y="2195"/>
              <a:ext cx="363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2" name="Line 46"/>
            <p:cNvSpPr>
              <a:spLocks noChangeShapeType="1"/>
            </p:cNvSpPr>
            <p:nvPr/>
          </p:nvSpPr>
          <p:spPr bwMode="auto">
            <a:xfrm flipH="1" flipV="1">
              <a:off x="4348" y="2465"/>
              <a:ext cx="368" cy="4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3" name="Freeform 47"/>
            <p:cNvSpPr>
              <a:spLocks/>
            </p:cNvSpPr>
            <p:nvPr/>
          </p:nvSpPr>
          <p:spPr bwMode="auto">
            <a:xfrm>
              <a:off x="1928" y="2002"/>
              <a:ext cx="82" cy="90"/>
            </a:xfrm>
            <a:custGeom>
              <a:avLst/>
              <a:gdLst>
                <a:gd name="T0" fmla="*/ 0 w 78"/>
                <a:gd name="T1" fmla="*/ 243 h 78"/>
                <a:gd name="T2" fmla="*/ 116 w 78"/>
                <a:gd name="T3" fmla="*/ 243 h 78"/>
                <a:gd name="T4" fmla="*/ 0 w 78"/>
                <a:gd name="T5" fmla="*/ 0 h 78"/>
                <a:gd name="T6" fmla="*/ 0 60000 65536"/>
                <a:gd name="T7" fmla="*/ 0 60000 65536"/>
                <a:gd name="T8" fmla="*/ 0 60000 65536"/>
                <a:gd name="T9" fmla="*/ 0 w 78"/>
                <a:gd name="T10" fmla="*/ 0 h 78"/>
                <a:gd name="T11" fmla="*/ 78 w 78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78">
                  <a:moveTo>
                    <a:pt x="0" y="78"/>
                  </a:moveTo>
                  <a:lnTo>
                    <a:pt x="78" y="78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4" name="Freeform 48"/>
            <p:cNvSpPr>
              <a:spLocks/>
            </p:cNvSpPr>
            <p:nvPr/>
          </p:nvSpPr>
          <p:spPr bwMode="auto">
            <a:xfrm>
              <a:off x="1922" y="2303"/>
              <a:ext cx="83" cy="90"/>
            </a:xfrm>
            <a:custGeom>
              <a:avLst/>
              <a:gdLst>
                <a:gd name="T0" fmla="*/ 0 w 78"/>
                <a:gd name="T1" fmla="*/ 0 h 78"/>
                <a:gd name="T2" fmla="*/ 128 w 78"/>
                <a:gd name="T3" fmla="*/ 16 h 78"/>
                <a:gd name="T4" fmla="*/ 5 w 78"/>
                <a:gd name="T5" fmla="*/ 243 h 78"/>
                <a:gd name="T6" fmla="*/ 0 60000 65536"/>
                <a:gd name="T7" fmla="*/ 0 60000 65536"/>
                <a:gd name="T8" fmla="*/ 0 60000 65536"/>
                <a:gd name="T9" fmla="*/ 0 w 78"/>
                <a:gd name="T10" fmla="*/ 0 h 78"/>
                <a:gd name="T11" fmla="*/ 78 w 78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78">
                  <a:moveTo>
                    <a:pt x="0" y="0"/>
                  </a:moveTo>
                  <a:lnTo>
                    <a:pt x="78" y="5"/>
                  </a:lnTo>
                  <a:lnTo>
                    <a:pt x="5" y="78"/>
                  </a:lnTo>
                </a:path>
              </a:pathLst>
            </a:custGeom>
            <a:noFill/>
            <a:ln w="158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5" name="Freeform 49"/>
            <p:cNvSpPr>
              <a:spLocks/>
            </p:cNvSpPr>
            <p:nvPr/>
          </p:nvSpPr>
          <p:spPr bwMode="auto">
            <a:xfrm>
              <a:off x="3980" y="1978"/>
              <a:ext cx="104" cy="114"/>
            </a:xfrm>
            <a:custGeom>
              <a:avLst/>
              <a:gdLst>
                <a:gd name="T0" fmla="*/ 140 w 99"/>
                <a:gd name="T1" fmla="*/ 305 h 99"/>
                <a:gd name="T2" fmla="*/ 0 w 99"/>
                <a:gd name="T3" fmla="*/ 305 h 99"/>
                <a:gd name="T4" fmla="*/ 147 w 99"/>
                <a:gd name="T5" fmla="*/ 0 h 99"/>
                <a:gd name="T6" fmla="*/ 0 60000 65536"/>
                <a:gd name="T7" fmla="*/ 0 60000 65536"/>
                <a:gd name="T8" fmla="*/ 0 60000 65536"/>
                <a:gd name="T9" fmla="*/ 0 w 99"/>
                <a:gd name="T10" fmla="*/ 0 h 99"/>
                <a:gd name="T11" fmla="*/ 99 w 99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99">
                  <a:moveTo>
                    <a:pt x="94" y="99"/>
                  </a:moveTo>
                  <a:lnTo>
                    <a:pt x="0" y="99"/>
                  </a:lnTo>
                  <a:lnTo>
                    <a:pt x="99" y="0"/>
                  </a:lnTo>
                </a:path>
              </a:pathLst>
            </a:custGeom>
            <a:noFill/>
            <a:ln w="158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6" name="Freeform 50"/>
            <p:cNvSpPr>
              <a:spLocks/>
            </p:cNvSpPr>
            <p:nvPr/>
          </p:nvSpPr>
          <p:spPr bwMode="auto">
            <a:xfrm>
              <a:off x="3985" y="2303"/>
              <a:ext cx="99" cy="107"/>
            </a:xfrm>
            <a:custGeom>
              <a:avLst/>
              <a:gdLst>
                <a:gd name="T0" fmla="*/ 135 w 94"/>
                <a:gd name="T1" fmla="*/ 0 h 93"/>
                <a:gd name="T2" fmla="*/ 0 w 94"/>
                <a:gd name="T3" fmla="*/ 16 h 93"/>
                <a:gd name="T4" fmla="*/ 142 w 94"/>
                <a:gd name="T5" fmla="*/ 286 h 93"/>
                <a:gd name="T6" fmla="*/ 0 60000 65536"/>
                <a:gd name="T7" fmla="*/ 0 60000 65536"/>
                <a:gd name="T8" fmla="*/ 0 60000 65536"/>
                <a:gd name="T9" fmla="*/ 0 w 94"/>
                <a:gd name="T10" fmla="*/ 0 h 93"/>
                <a:gd name="T11" fmla="*/ 94 w 94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" h="93">
                  <a:moveTo>
                    <a:pt x="89" y="0"/>
                  </a:moveTo>
                  <a:lnTo>
                    <a:pt x="0" y="5"/>
                  </a:lnTo>
                  <a:lnTo>
                    <a:pt x="94" y="93"/>
                  </a:lnTo>
                </a:path>
              </a:pathLst>
            </a:custGeom>
            <a:noFill/>
            <a:ln w="158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7" name="Line 51"/>
            <p:cNvSpPr>
              <a:spLocks noChangeShapeType="1"/>
            </p:cNvSpPr>
            <p:nvPr/>
          </p:nvSpPr>
          <p:spPr bwMode="auto">
            <a:xfrm>
              <a:off x="2588" y="2195"/>
              <a:ext cx="655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8" name="Freeform 52"/>
            <p:cNvSpPr>
              <a:spLocks/>
            </p:cNvSpPr>
            <p:nvPr/>
          </p:nvSpPr>
          <p:spPr bwMode="auto">
            <a:xfrm>
              <a:off x="3215" y="2159"/>
              <a:ext cx="126" cy="77"/>
            </a:xfrm>
            <a:custGeom>
              <a:avLst/>
              <a:gdLst>
                <a:gd name="T0" fmla="*/ 0 w 119"/>
                <a:gd name="T1" fmla="*/ 188 h 67"/>
                <a:gd name="T2" fmla="*/ 187 w 119"/>
                <a:gd name="T3" fmla="*/ 108 h 67"/>
                <a:gd name="T4" fmla="*/ 5 w 119"/>
                <a:gd name="T5" fmla="*/ 0 h 67"/>
                <a:gd name="T6" fmla="*/ 5 w 119"/>
                <a:gd name="T7" fmla="*/ 202 h 67"/>
                <a:gd name="T8" fmla="*/ 5 w 119"/>
                <a:gd name="T9" fmla="*/ 202 h 67"/>
                <a:gd name="T10" fmla="*/ 0 w 119"/>
                <a:gd name="T11" fmla="*/ 188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9"/>
                <a:gd name="T19" fmla="*/ 0 h 67"/>
                <a:gd name="T20" fmla="*/ 119 w 119"/>
                <a:gd name="T21" fmla="*/ 67 h 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9" h="67">
                  <a:moveTo>
                    <a:pt x="0" y="62"/>
                  </a:moveTo>
                  <a:lnTo>
                    <a:pt x="119" y="36"/>
                  </a:lnTo>
                  <a:lnTo>
                    <a:pt x="5" y="0"/>
                  </a:lnTo>
                  <a:lnTo>
                    <a:pt x="5" y="67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9" name="Line 53"/>
            <p:cNvSpPr>
              <a:spLocks noChangeShapeType="1"/>
            </p:cNvSpPr>
            <p:nvPr/>
          </p:nvSpPr>
          <p:spPr bwMode="auto">
            <a:xfrm>
              <a:off x="4073" y="1918"/>
              <a:ext cx="99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0" name="Freeform 54"/>
            <p:cNvSpPr>
              <a:spLocks/>
            </p:cNvSpPr>
            <p:nvPr/>
          </p:nvSpPr>
          <p:spPr bwMode="auto">
            <a:xfrm>
              <a:off x="4150" y="1882"/>
              <a:ext cx="126" cy="79"/>
            </a:xfrm>
            <a:custGeom>
              <a:avLst/>
              <a:gdLst>
                <a:gd name="T0" fmla="*/ 0 w 120"/>
                <a:gd name="T1" fmla="*/ 207 h 68"/>
                <a:gd name="T2" fmla="*/ 177 w 120"/>
                <a:gd name="T3" fmla="*/ 120 h 68"/>
                <a:gd name="T4" fmla="*/ 0 w 120"/>
                <a:gd name="T5" fmla="*/ 0 h 68"/>
                <a:gd name="T6" fmla="*/ 0 w 120"/>
                <a:gd name="T7" fmla="*/ 225 h 68"/>
                <a:gd name="T8" fmla="*/ 0 w 120"/>
                <a:gd name="T9" fmla="*/ 225 h 68"/>
                <a:gd name="T10" fmla="*/ 0 w 120"/>
                <a:gd name="T11" fmla="*/ 207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"/>
                <a:gd name="T19" fmla="*/ 0 h 68"/>
                <a:gd name="T20" fmla="*/ 120 w 120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" h="68">
                  <a:moveTo>
                    <a:pt x="0" y="62"/>
                  </a:moveTo>
                  <a:lnTo>
                    <a:pt x="120" y="36"/>
                  </a:lnTo>
                  <a:lnTo>
                    <a:pt x="0" y="0"/>
                  </a:lnTo>
                  <a:lnTo>
                    <a:pt x="0" y="68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1" name="Line 55"/>
            <p:cNvSpPr>
              <a:spLocks noChangeShapeType="1"/>
            </p:cNvSpPr>
            <p:nvPr/>
          </p:nvSpPr>
          <p:spPr bwMode="auto">
            <a:xfrm>
              <a:off x="4079" y="2195"/>
              <a:ext cx="98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2" name="Freeform 56"/>
            <p:cNvSpPr>
              <a:spLocks/>
            </p:cNvSpPr>
            <p:nvPr/>
          </p:nvSpPr>
          <p:spPr bwMode="auto">
            <a:xfrm>
              <a:off x="4155" y="2159"/>
              <a:ext cx="127" cy="77"/>
            </a:xfrm>
            <a:custGeom>
              <a:avLst/>
              <a:gdLst>
                <a:gd name="T0" fmla="*/ 0 w 120"/>
                <a:gd name="T1" fmla="*/ 188 h 67"/>
                <a:gd name="T2" fmla="*/ 188 w 120"/>
                <a:gd name="T3" fmla="*/ 108 h 67"/>
                <a:gd name="T4" fmla="*/ 0 w 120"/>
                <a:gd name="T5" fmla="*/ 0 h 67"/>
                <a:gd name="T6" fmla="*/ 0 w 120"/>
                <a:gd name="T7" fmla="*/ 202 h 67"/>
                <a:gd name="T8" fmla="*/ 0 w 120"/>
                <a:gd name="T9" fmla="*/ 202 h 67"/>
                <a:gd name="T10" fmla="*/ 0 w 120"/>
                <a:gd name="T11" fmla="*/ 188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"/>
                <a:gd name="T19" fmla="*/ 0 h 67"/>
                <a:gd name="T20" fmla="*/ 120 w 120"/>
                <a:gd name="T21" fmla="*/ 67 h 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" h="67">
                  <a:moveTo>
                    <a:pt x="0" y="62"/>
                  </a:moveTo>
                  <a:lnTo>
                    <a:pt x="120" y="36"/>
                  </a:lnTo>
                  <a:lnTo>
                    <a:pt x="0" y="0"/>
                  </a:lnTo>
                  <a:lnTo>
                    <a:pt x="0" y="67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3" name="Line 57"/>
            <p:cNvSpPr>
              <a:spLocks noChangeShapeType="1"/>
            </p:cNvSpPr>
            <p:nvPr/>
          </p:nvSpPr>
          <p:spPr bwMode="auto">
            <a:xfrm>
              <a:off x="4079" y="2459"/>
              <a:ext cx="9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4" name="Freeform 58"/>
            <p:cNvSpPr>
              <a:spLocks/>
            </p:cNvSpPr>
            <p:nvPr/>
          </p:nvSpPr>
          <p:spPr bwMode="auto">
            <a:xfrm>
              <a:off x="4155" y="2423"/>
              <a:ext cx="127" cy="72"/>
            </a:xfrm>
            <a:custGeom>
              <a:avLst/>
              <a:gdLst>
                <a:gd name="T0" fmla="*/ 0 w 120"/>
                <a:gd name="T1" fmla="*/ 207 h 62"/>
                <a:gd name="T2" fmla="*/ 188 w 120"/>
                <a:gd name="T3" fmla="*/ 103 h 62"/>
                <a:gd name="T4" fmla="*/ 0 w 120"/>
                <a:gd name="T5" fmla="*/ 0 h 62"/>
                <a:gd name="T6" fmla="*/ 0 w 120"/>
                <a:gd name="T7" fmla="*/ 207 h 62"/>
                <a:gd name="T8" fmla="*/ 0 w 120"/>
                <a:gd name="T9" fmla="*/ 20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62"/>
                <a:gd name="T17" fmla="*/ 120 w 120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62">
                  <a:moveTo>
                    <a:pt x="0" y="62"/>
                  </a:moveTo>
                  <a:lnTo>
                    <a:pt x="120" y="31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5" name="Line 59"/>
            <p:cNvSpPr>
              <a:spLocks noChangeShapeType="1"/>
            </p:cNvSpPr>
            <p:nvPr/>
          </p:nvSpPr>
          <p:spPr bwMode="auto">
            <a:xfrm>
              <a:off x="1698" y="1918"/>
              <a:ext cx="104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6" name="Freeform 60"/>
            <p:cNvSpPr>
              <a:spLocks/>
            </p:cNvSpPr>
            <p:nvPr/>
          </p:nvSpPr>
          <p:spPr bwMode="auto">
            <a:xfrm>
              <a:off x="1774" y="1882"/>
              <a:ext cx="126" cy="79"/>
            </a:xfrm>
            <a:custGeom>
              <a:avLst/>
              <a:gdLst>
                <a:gd name="T0" fmla="*/ 0 w 120"/>
                <a:gd name="T1" fmla="*/ 207 h 68"/>
                <a:gd name="T2" fmla="*/ 177 w 120"/>
                <a:gd name="T3" fmla="*/ 120 h 68"/>
                <a:gd name="T4" fmla="*/ 6 w 120"/>
                <a:gd name="T5" fmla="*/ 0 h 68"/>
                <a:gd name="T6" fmla="*/ 6 w 120"/>
                <a:gd name="T7" fmla="*/ 225 h 68"/>
                <a:gd name="T8" fmla="*/ 6 w 120"/>
                <a:gd name="T9" fmla="*/ 225 h 68"/>
                <a:gd name="T10" fmla="*/ 0 w 120"/>
                <a:gd name="T11" fmla="*/ 207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"/>
                <a:gd name="T19" fmla="*/ 0 h 68"/>
                <a:gd name="T20" fmla="*/ 120 w 120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" h="68">
                  <a:moveTo>
                    <a:pt x="0" y="62"/>
                  </a:moveTo>
                  <a:lnTo>
                    <a:pt x="120" y="36"/>
                  </a:lnTo>
                  <a:lnTo>
                    <a:pt x="6" y="0"/>
                  </a:lnTo>
                  <a:lnTo>
                    <a:pt x="6" y="68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7" name="Line 61"/>
            <p:cNvSpPr>
              <a:spLocks noChangeShapeType="1"/>
            </p:cNvSpPr>
            <p:nvPr/>
          </p:nvSpPr>
          <p:spPr bwMode="auto">
            <a:xfrm>
              <a:off x="1708" y="2195"/>
              <a:ext cx="99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8" name="Freeform 62"/>
            <p:cNvSpPr>
              <a:spLocks/>
            </p:cNvSpPr>
            <p:nvPr/>
          </p:nvSpPr>
          <p:spPr bwMode="auto">
            <a:xfrm>
              <a:off x="1785" y="2159"/>
              <a:ext cx="127" cy="77"/>
            </a:xfrm>
            <a:custGeom>
              <a:avLst/>
              <a:gdLst>
                <a:gd name="T0" fmla="*/ 0 w 120"/>
                <a:gd name="T1" fmla="*/ 188 h 67"/>
                <a:gd name="T2" fmla="*/ 188 w 120"/>
                <a:gd name="T3" fmla="*/ 108 h 67"/>
                <a:gd name="T4" fmla="*/ 0 w 120"/>
                <a:gd name="T5" fmla="*/ 0 h 67"/>
                <a:gd name="T6" fmla="*/ 0 w 120"/>
                <a:gd name="T7" fmla="*/ 202 h 67"/>
                <a:gd name="T8" fmla="*/ 0 w 120"/>
                <a:gd name="T9" fmla="*/ 202 h 67"/>
                <a:gd name="T10" fmla="*/ 0 w 120"/>
                <a:gd name="T11" fmla="*/ 188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"/>
                <a:gd name="T19" fmla="*/ 0 h 67"/>
                <a:gd name="T20" fmla="*/ 120 w 120"/>
                <a:gd name="T21" fmla="*/ 67 h 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" h="67">
                  <a:moveTo>
                    <a:pt x="0" y="62"/>
                  </a:moveTo>
                  <a:lnTo>
                    <a:pt x="120" y="36"/>
                  </a:lnTo>
                  <a:lnTo>
                    <a:pt x="0" y="0"/>
                  </a:lnTo>
                  <a:lnTo>
                    <a:pt x="0" y="67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9" name="Line 63"/>
            <p:cNvSpPr>
              <a:spLocks noChangeShapeType="1"/>
            </p:cNvSpPr>
            <p:nvPr/>
          </p:nvSpPr>
          <p:spPr bwMode="auto">
            <a:xfrm>
              <a:off x="1708" y="2459"/>
              <a:ext cx="9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30" name="Freeform 64"/>
            <p:cNvSpPr>
              <a:spLocks/>
            </p:cNvSpPr>
            <p:nvPr/>
          </p:nvSpPr>
          <p:spPr bwMode="auto">
            <a:xfrm>
              <a:off x="1785" y="2423"/>
              <a:ext cx="127" cy="72"/>
            </a:xfrm>
            <a:custGeom>
              <a:avLst/>
              <a:gdLst>
                <a:gd name="T0" fmla="*/ 0 w 120"/>
                <a:gd name="T1" fmla="*/ 207 h 62"/>
                <a:gd name="T2" fmla="*/ 188 w 120"/>
                <a:gd name="T3" fmla="*/ 103 h 62"/>
                <a:gd name="T4" fmla="*/ 0 w 120"/>
                <a:gd name="T5" fmla="*/ 0 h 62"/>
                <a:gd name="T6" fmla="*/ 0 w 120"/>
                <a:gd name="T7" fmla="*/ 207 h 62"/>
                <a:gd name="T8" fmla="*/ 0 w 120"/>
                <a:gd name="T9" fmla="*/ 20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62"/>
                <a:gd name="T17" fmla="*/ 120 w 120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62">
                  <a:moveTo>
                    <a:pt x="0" y="62"/>
                  </a:moveTo>
                  <a:lnTo>
                    <a:pt x="120" y="31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31" name="Rectangle 65"/>
            <p:cNvSpPr>
              <a:spLocks noChangeArrowheads="1"/>
            </p:cNvSpPr>
            <p:nvPr/>
          </p:nvSpPr>
          <p:spPr bwMode="auto">
            <a:xfrm>
              <a:off x="1612" y="2633"/>
              <a:ext cx="81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200">
                  <a:solidFill>
                    <a:srgbClr val="000000"/>
                  </a:solidFill>
                  <a:latin typeface="Arial" charset="0"/>
                </a:rPr>
                <a:t>Switch 1</a:t>
              </a:r>
              <a:endParaRPr lang="en-US" altLang="ko-KR"/>
            </a:p>
          </p:txBody>
        </p:sp>
        <p:sp>
          <p:nvSpPr>
            <p:cNvPr id="16432" name="Rectangle 66"/>
            <p:cNvSpPr>
              <a:spLocks noChangeArrowheads="1"/>
            </p:cNvSpPr>
            <p:nvPr/>
          </p:nvSpPr>
          <p:spPr bwMode="auto">
            <a:xfrm>
              <a:off x="3643" y="2633"/>
              <a:ext cx="81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200">
                  <a:solidFill>
                    <a:srgbClr val="000000"/>
                  </a:solidFill>
                  <a:latin typeface="Arial" charset="0"/>
                </a:rPr>
                <a:t>Switch 2</a:t>
              </a:r>
              <a:endParaRPr lang="en-US" altLang="ko-KR"/>
            </a:p>
          </p:txBody>
        </p:sp>
      </p:grpSp>
      <p:sp>
        <p:nvSpPr>
          <p:cNvPr id="16390" name="Text Box 67"/>
          <p:cNvSpPr txBox="1">
            <a:spLocks noChangeArrowheads="1"/>
          </p:cNvSpPr>
          <p:nvPr/>
        </p:nvSpPr>
        <p:spPr bwMode="auto">
          <a:xfrm>
            <a:off x="228600" y="76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 dirty="0"/>
              <a:t>1장. 기본 개념: 요구 사항 </a:t>
            </a:r>
            <a:r>
              <a:rPr kumimoji="1" lang="en-US" altLang="ko-KR" sz="1000" b="1" dirty="0"/>
              <a:t>2</a:t>
            </a:r>
            <a:r>
              <a:rPr kumimoji="1" lang="ko-KR" altLang="en-US" sz="1000" b="1" dirty="0"/>
              <a:t> </a:t>
            </a:r>
            <a:endParaRPr kumimoji="1" lang="ko-KR" altLang="en-US" sz="1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/>
              <a:t>Multiplexing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557213" y="2057400"/>
            <a:ext cx="7900987" cy="2728913"/>
            <a:chOff x="384" y="1008"/>
            <a:chExt cx="4977" cy="1719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480" y="1008"/>
              <a:ext cx="4704" cy="1584"/>
              <a:chOff x="0" y="768"/>
              <a:chExt cx="5362" cy="1824"/>
            </a:xfrm>
          </p:grpSpPr>
          <p:sp>
            <p:nvSpPr>
              <p:cNvPr id="17417" name="AutoShape 5"/>
              <p:cNvSpPr>
                <a:spLocks noChangeArrowheads="1"/>
              </p:cNvSpPr>
              <p:nvPr/>
            </p:nvSpPr>
            <p:spPr bwMode="auto">
              <a:xfrm rot="-5400000">
                <a:off x="432" y="1392"/>
                <a:ext cx="1776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D10B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altLang="ko-KR" sz="2800"/>
                  <a:t>MUX</a:t>
                </a:r>
              </a:p>
            </p:txBody>
          </p:sp>
          <p:sp>
            <p:nvSpPr>
              <p:cNvPr id="17418" name="AutoShape 6"/>
              <p:cNvSpPr>
                <a:spLocks noChangeArrowheads="1"/>
              </p:cNvSpPr>
              <p:nvPr/>
            </p:nvSpPr>
            <p:spPr bwMode="auto">
              <a:xfrm rot="5400000" flipH="1">
                <a:off x="3168" y="1344"/>
                <a:ext cx="1776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D10B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altLang="ko-KR" sz="2800"/>
                  <a:t>DEM</a:t>
                </a:r>
              </a:p>
              <a:p>
                <a:pPr algn="ctr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altLang="ko-KR" sz="2800"/>
                  <a:t>UX</a:t>
                </a:r>
              </a:p>
            </p:txBody>
          </p:sp>
          <p:sp>
            <p:nvSpPr>
              <p:cNvPr id="17419" name="AutoShape 7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112" cy="192"/>
              </a:xfrm>
              <a:prstGeom prst="leftRightArrow">
                <a:avLst>
                  <a:gd name="adj1" fmla="val 50000"/>
                  <a:gd name="adj2" fmla="val 220000"/>
                </a:avLst>
              </a:prstGeom>
              <a:solidFill>
                <a:srgbClr val="009ED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7420" name="Group 8"/>
              <p:cNvGrpSpPr>
                <a:grpSpLocks/>
              </p:cNvGrpSpPr>
              <p:nvPr/>
            </p:nvGrpSpPr>
            <p:grpSpPr bwMode="auto">
              <a:xfrm>
                <a:off x="4368" y="1248"/>
                <a:ext cx="994" cy="851"/>
                <a:chOff x="678" y="2941"/>
                <a:chExt cx="994" cy="851"/>
              </a:xfrm>
            </p:grpSpPr>
            <p:sp>
              <p:nvSpPr>
                <p:cNvPr id="17426" name="Freeform 9"/>
                <p:cNvSpPr>
                  <a:spLocks/>
                </p:cNvSpPr>
                <p:nvPr/>
              </p:nvSpPr>
              <p:spPr bwMode="auto">
                <a:xfrm>
                  <a:off x="678" y="3169"/>
                  <a:ext cx="994" cy="170"/>
                </a:xfrm>
                <a:custGeom>
                  <a:avLst/>
                  <a:gdLst>
                    <a:gd name="T0" fmla="*/ 0 w 2982"/>
                    <a:gd name="T1" fmla="*/ 0 h 512"/>
                    <a:gd name="T2" fmla="*/ 0 w 2982"/>
                    <a:gd name="T3" fmla="*/ 0 h 512"/>
                    <a:gd name="T4" fmla="*/ 0 w 2982"/>
                    <a:gd name="T5" fmla="*/ 0 h 512"/>
                    <a:gd name="T6" fmla="*/ 0 w 2982"/>
                    <a:gd name="T7" fmla="*/ 0 h 512"/>
                    <a:gd name="T8" fmla="*/ 0 w 2982"/>
                    <a:gd name="T9" fmla="*/ 0 h 512"/>
                    <a:gd name="T10" fmla="*/ 0 w 2982"/>
                    <a:gd name="T11" fmla="*/ 0 h 512"/>
                    <a:gd name="T12" fmla="*/ 0 w 2982"/>
                    <a:gd name="T13" fmla="*/ 0 h 512"/>
                    <a:gd name="T14" fmla="*/ 0 w 2982"/>
                    <a:gd name="T15" fmla="*/ 0 h 5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82"/>
                    <a:gd name="T25" fmla="*/ 0 h 512"/>
                    <a:gd name="T26" fmla="*/ 2982 w 2982"/>
                    <a:gd name="T27" fmla="*/ 512 h 5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82" h="512">
                      <a:moveTo>
                        <a:pt x="0" y="61"/>
                      </a:moveTo>
                      <a:lnTo>
                        <a:pt x="2148" y="61"/>
                      </a:lnTo>
                      <a:lnTo>
                        <a:pt x="2148" y="0"/>
                      </a:lnTo>
                      <a:lnTo>
                        <a:pt x="2982" y="253"/>
                      </a:lnTo>
                      <a:lnTo>
                        <a:pt x="2148" y="512"/>
                      </a:lnTo>
                      <a:lnTo>
                        <a:pt x="2148" y="444"/>
                      </a:lnTo>
                      <a:lnTo>
                        <a:pt x="0" y="444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27" name="Freeform 10"/>
                <p:cNvSpPr>
                  <a:spLocks/>
                </p:cNvSpPr>
                <p:nvPr/>
              </p:nvSpPr>
              <p:spPr bwMode="auto">
                <a:xfrm>
                  <a:off x="678" y="3394"/>
                  <a:ext cx="994" cy="170"/>
                </a:xfrm>
                <a:custGeom>
                  <a:avLst/>
                  <a:gdLst>
                    <a:gd name="T0" fmla="*/ 0 w 2982"/>
                    <a:gd name="T1" fmla="*/ 0 h 511"/>
                    <a:gd name="T2" fmla="*/ 0 w 2982"/>
                    <a:gd name="T3" fmla="*/ 0 h 511"/>
                    <a:gd name="T4" fmla="*/ 0 w 2982"/>
                    <a:gd name="T5" fmla="*/ 0 h 511"/>
                    <a:gd name="T6" fmla="*/ 0 w 2982"/>
                    <a:gd name="T7" fmla="*/ 0 h 511"/>
                    <a:gd name="T8" fmla="*/ 0 w 2982"/>
                    <a:gd name="T9" fmla="*/ 0 h 511"/>
                    <a:gd name="T10" fmla="*/ 0 w 2982"/>
                    <a:gd name="T11" fmla="*/ 0 h 511"/>
                    <a:gd name="T12" fmla="*/ 0 w 2982"/>
                    <a:gd name="T13" fmla="*/ 0 h 511"/>
                    <a:gd name="T14" fmla="*/ 0 w 2982"/>
                    <a:gd name="T15" fmla="*/ 0 h 5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82"/>
                    <a:gd name="T25" fmla="*/ 0 h 511"/>
                    <a:gd name="T26" fmla="*/ 2982 w 2982"/>
                    <a:gd name="T27" fmla="*/ 511 h 51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82" h="511">
                      <a:moveTo>
                        <a:pt x="0" y="61"/>
                      </a:moveTo>
                      <a:lnTo>
                        <a:pt x="2148" y="61"/>
                      </a:lnTo>
                      <a:lnTo>
                        <a:pt x="2148" y="0"/>
                      </a:lnTo>
                      <a:lnTo>
                        <a:pt x="2982" y="250"/>
                      </a:lnTo>
                      <a:lnTo>
                        <a:pt x="2148" y="511"/>
                      </a:lnTo>
                      <a:lnTo>
                        <a:pt x="2148" y="442"/>
                      </a:lnTo>
                      <a:lnTo>
                        <a:pt x="0" y="442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28" name="Freeform 11"/>
                <p:cNvSpPr>
                  <a:spLocks/>
                </p:cNvSpPr>
                <p:nvPr/>
              </p:nvSpPr>
              <p:spPr bwMode="auto">
                <a:xfrm>
                  <a:off x="678" y="3621"/>
                  <a:ext cx="994" cy="171"/>
                </a:xfrm>
                <a:custGeom>
                  <a:avLst/>
                  <a:gdLst>
                    <a:gd name="T0" fmla="*/ 0 w 2982"/>
                    <a:gd name="T1" fmla="*/ 0 h 512"/>
                    <a:gd name="T2" fmla="*/ 0 w 2982"/>
                    <a:gd name="T3" fmla="*/ 0 h 512"/>
                    <a:gd name="T4" fmla="*/ 0 w 2982"/>
                    <a:gd name="T5" fmla="*/ 0 h 512"/>
                    <a:gd name="T6" fmla="*/ 0 w 2982"/>
                    <a:gd name="T7" fmla="*/ 0 h 512"/>
                    <a:gd name="T8" fmla="*/ 0 w 2982"/>
                    <a:gd name="T9" fmla="*/ 0 h 512"/>
                    <a:gd name="T10" fmla="*/ 0 w 2982"/>
                    <a:gd name="T11" fmla="*/ 0 h 512"/>
                    <a:gd name="T12" fmla="*/ 0 w 2982"/>
                    <a:gd name="T13" fmla="*/ 0 h 512"/>
                    <a:gd name="T14" fmla="*/ 0 w 2982"/>
                    <a:gd name="T15" fmla="*/ 0 h 5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82"/>
                    <a:gd name="T25" fmla="*/ 0 h 512"/>
                    <a:gd name="T26" fmla="*/ 2982 w 2982"/>
                    <a:gd name="T27" fmla="*/ 512 h 5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82" h="512">
                      <a:moveTo>
                        <a:pt x="0" y="61"/>
                      </a:moveTo>
                      <a:lnTo>
                        <a:pt x="2148" y="61"/>
                      </a:lnTo>
                      <a:lnTo>
                        <a:pt x="2148" y="0"/>
                      </a:lnTo>
                      <a:lnTo>
                        <a:pt x="2982" y="253"/>
                      </a:lnTo>
                      <a:lnTo>
                        <a:pt x="2148" y="512"/>
                      </a:lnTo>
                      <a:lnTo>
                        <a:pt x="2148" y="444"/>
                      </a:lnTo>
                      <a:lnTo>
                        <a:pt x="0" y="444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800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29" name="Freeform 12"/>
                <p:cNvSpPr>
                  <a:spLocks/>
                </p:cNvSpPr>
                <p:nvPr/>
              </p:nvSpPr>
              <p:spPr bwMode="auto">
                <a:xfrm>
                  <a:off x="678" y="2941"/>
                  <a:ext cx="994" cy="171"/>
                </a:xfrm>
                <a:custGeom>
                  <a:avLst/>
                  <a:gdLst>
                    <a:gd name="T0" fmla="*/ 0 w 2982"/>
                    <a:gd name="T1" fmla="*/ 0 h 511"/>
                    <a:gd name="T2" fmla="*/ 0 w 2982"/>
                    <a:gd name="T3" fmla="*/ 0 h 511"/>
                    <a:gd name="T4" fmla="*/ 0 w 2982"/>
                    <a:gd name="T5" fmla="*/ 0 h 511"/>
                    <a:gd name="T6" fmla="*/ 0 w 2982"/>
                    <a:gd name="T7" fmla="*/ 0 h 511"/>
                    <a:gd name="T8" fmla="*/ 0 w 2982"/>
                    <a:gd name="T9" fmla="*/ 0 h 511"/>
                    <a:gd name="T10" fmla="*/ 0 w 2982"/>
                    <a:gd name="T11" fmla="*/ 0 h 511"/>
                    <a:gd name="T12" fmla="*/ 0 w 2982"/>
                    <a:gd name="T13" fmla="*/ 0 h 511"/>
                    <a:gd name="T14" fmla="*/ 0 w 2982"/>
                    <a:gd name="T15" fmla="*/ 0 h 5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82"/>
                    <a:gd name="T25" fmla="*/ 0 h 511"/>
                    <a:gd name="T26" fmla="*/ 2982 w 2982"/>
                    <a:gd name="T27" fmla="*/ 511 h 51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82" h="511">
                      <a:moveTo>
                        <a:pt x="0" y="60"/>
                      </a:moveTo>
                      <a:lnTo>
                        <a:pt x="2148" y="60"/>
                      </a:lnTo>
                      <a:lnTo>
                        <a:pt x="2148" y="0"/>
                      </a:lnTo>
                      <a:lnTo>
                        <a:pt x="2982" y="251"/>
                      </a:lnTo>
                      <a:lnTo>
                        <a:pt x="2148" y="511"/>
                      </a:lnTo>
                      <a:lnTo>
                        <a:pt x="2148" y="443"/>
                      </a:lnTo>
                      <a:lnTo>
                        <a:pt x="0" y="443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421" name="Group 13"/>
              <p:cNvGrpSpPr>
                <a:grpSpLocks/>
              </p:cNvGrpSpPr>
              <p:nvPr/>
            </p:nvGrpSpPr>
            <p:grpSpPr bwMode="auto">
              <a:xfrm>
                <a:off x="0" y="1296"/>
                <a:ext cx="994" cy="851"/>
                <a:chOff x="678" y="2941"/>
                <a:chExt cx="994" cy="851"/>
              </a:xfrm>
            </p:grpSpPr>
            <p:sp>
              <p:nvSpPr>
                <p:cNvPr id="17422" name="Freeform 14"/>
                <p:cNvSpPr>
                  <a:spLocks/>
                </p:cNvSpPr>
                <p:nvPr/>
              </p:nvSpPr>
              <p:spPr bwMode="auto">
                <a:xfrm>
                  <a:off x="678" y="3169"/>
                  <a:ext cx="994" cy="170"/>
                </a:xfrm>
                <a:custGeom>
                  <a:avLst/>
                  <a:gdLst>
                    <a:gd name="T0" fmla="*/ 0 w 2982"/>
                    <a:gd name="T1" fmla="*/ 0 h 512"/>
                    <a:gd name="T2" fmla="*/ 0 w 2982"/>
                    <a:gd name="T3" fmla="*/ 0 h 512"/>
                    <a:gd name="T4" fmla="*/ 0 w 2982"/>
                    <a:gd name="T5" fmla="*/ 0 h 512"/>
                    <a:gd name="T6" fmla="*/ 0 w 2982"/>
                    <a:gd name="T7" fmla="*/ 0 h 512"/>
                    <a:gd name="T8" fmla="*/ 0 w 2982"/>
                    <a:gd name="T9" fmla="*/ 0 h 512"/>
                    <a:gd name="T10" fmla="*/ 0 w 2982"/>
                    <a:gd name="T11" fmla="*/ 0 h 512"/>
                    <a:gd name="T12" fmla="*/ 0 w 2982"/>
                    <a:gd name="T13" fmla="*/ 0 h 512"/>
                    <a:gd name="T14" fmla="*/ 0 w 2982"/>
                    <a:gd name="T15" fmla="*/ 0 h 5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82"/>
                    <a:gd name="T25" fmla="*/ 0 h 512"/>
                    <a:gd name="T26" fmla="*/ 2982 w 2982"/>
                    <a:gd name="T27" fmla="*/ 512 h 5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82" h="512">
                      <a:moveTo>
                        <a:pt x="0" y="61"/>
                      </a:moveTo>
                      <a:lnTo>
                        <a:pt x="2148" y="61"/>
                      </a:lnTo>
                      <a:lnTo>
                        <a:pt x="2148" y="0"/>
                      </a:lnTo>
                      <a:lnTo>
                        <a:pt x="2982" y="253"/>
                      </a:lnTo>
                      <a:lnTo>
                        <a:pt x="2148" y="512"/>
                      </a:lnTo>
                      <a:lnTo>
                        <a:pt x="2148" y="444"/>
                      </a:lnTo>
                      <a:lnTo>
                        <a:pt x="0" y="444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23" name="Freeform 15"/>
                <p:cNvSpPr>
                  <a:spLocks/>
                </p:cNvSpPr>
                <p:nvPr/>
              </p:nvSpPr>
              <p:spPr bwMode="auto">
                <a:xfrm>
                  <a:off x="678" y="3394"/>
                  <a:ext cx="994" cy="170"/>
                </a:xfrm>
                <a:custGeom>
                  <a:avLst/>
                  <a:gdLst>
                    <a:gd name="T0" fmla="*/ 0 w 2982"/>
                    <a:gd name="T1" fmla="*/ 0 h 511"/>
                    <a:gd name="T2" fmla="*/ 0 w 2982"/>
                    <a:gd name="T3" fmla="*/ 0 h 511"/>
                    <a:gd name="T4" fmla="*/ 0 w 2982"/>
                    <a:gd name="T5" fmla="*/ 0 h 511"/>
                    <a:gd name="T6" fmla="*/ 0 w 2982"/>
                    <a:gd name="T7" fmla="*/ 0 h 511"/>
                    <a:gd name="T8" fmla="*/ 0 w 2982"/>
                    <a:gd name="T9" fmla="*/ 0 h 511"/>
                    <a:gd name="T10" fmla="*/ 0 w 2982"/>
                    <a:gd name="T11" fmla="*/ 0 h 511"/>
                    <a:gd name="T12" fmla="*/ 0 w 2982"/>
                    <a:gd name="T13" fmla="*/ 0 h 511"/>
                    <a:gd name="T14" fmla="*/ 0 w 2982"/>
                    <a:gd name="T15" fmla="*/ 0 h 5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82"/>
                    <a:gd name="T25" fmla="*/ 0 h 511"/>
                    <a:gd name="T26" fmla="*/ 2982 w 2982"/>
                    <a:gd name="T27" fmla="*/ 511 h 51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82" h="511">
                      <a:moveTo>
                        <a:pt x="0" y="61"/>
                      </a:moveTo>
                      <a:lnTo>
                        <a:pt x="2148" y="61"/>
                      </a:lnTo>
                      <a:lnTo>
                        <a:pt x="2148" y="0"/>
                      </a:lnTo>
                      <a:lnTo>
                        <a:pt x="2982" y="250"/>
                      </a:lnTo>
                      <a:lnTo>
                        <a:pt x="2148" y="511"/>
                      </a:lnTo>
                      <a:lnTo>
                        <a:pt x="2148" y="442"/>
                      </a:lnTo>
                      <a:lnTo>
                        <a:pt x="0" y="442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24" name="Freeform 16"/>
                <p:cNvSpPr>
                  <a:spLocks/>
                </p:cNvSpPr>
                <p:nvPr/>
              </p:nvSpPr>
              <p:spPr bwMode="auto">
                <a:xfrm>
                  <a:off x="678" y="3621"/>
                  <a:ext cx="994" cy="171"/>
                </a:xfrm>
                <a:custGeom>
                  <a:avLst/>
                  <a:gdLst>
                    <a:gd name="T0" fmla="*/ 0 w 2982"/>
                    <a:gd name="T1" fmla="*/ 0 h 512"/>
                    <a:gd name="T2" fmla="*/ 0 w 2982"/>
                    <a:gd name="T3" fmla="*/ 0 h 512"/>
                    <a:gd name="T4" fmla="*/ 0 w 2982"/>
                    <a:gd name="T5" fmla="*/ 0 h 512"/>
                    <a:gd name="T6" fmla="*/ 0 w 2982"/>
                    <a:gd name="T7" fmla="*/ 0 h 512"/>
                    <a:gd name="T8" fmla="*/ 0 w 2982"/>
                    <a:gd name="T9" fmla="*/ 0 h 512"/>
                    <a:gd name="T10" fmla="*/ 0 w 2982"/>
                    <a:gd name="T11" fmla="*/ 0 h 512"/>
                    <a:gd name="T12" fmla="*/ 0 w 2982"/>
                    <a:gd name="T13" fmla="*/ 0 h 512"/>
                    <a:gd name="T14" fmla="*/ 0 w 2982"/>
                    <a:gd name="T15" fmla="*/ 0 h 5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82"/>
                    <a:gd name="T25" fmla="*/ 0 h 512"/>
                    <a:gd name="T26" fmla="*/ 2982 w 2982"/>
                    <a:gd name="T27" fmla="*/ 512 h 5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82" h="512">
                      <a:moveTo>
                        <a:pt x="0" y="61"/>
                      </a:moveTo>
                      <a:lnTo>
                        <a:pt x="2148" y="61"/>
                      </a:lnTo>
                      <a:lnTo>
                        <a:pt x="2148" y="0"/>
                      </a:lnTo>
                      <a:lnTo>
                        <a:pt x="2982" y="253"/>
                      </a:lnTo>
                      <a:lnTo>
                        <a:pt x="2148" y="512"/>
                      </a:lnTo>
                      <a:lnTo>
                        <a:pt x="2148" y="444"/>
                      </a:lnTo>
                      <a:lnTo>
                        <a:pt x="0" y="444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800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25" name="Freeform 17"/>
                <p:cNvSpPr>
                  <a:spLocks/>
                </p:cNvSpPr>
                <p:nvPr/>
              </p:nvSpPr>
              <p:spPr bwMode="auto">
                <a:xfrm>
                  <a:off x="678" y="2941"/>
                  <a:ext cx="994" cy="171"/>
                </a:xfrm>
                <a:custGeom>
                  <a:avLst/>
                  <a:gdLst>
                    <a:gd name="T0" fmla="*/ 0 w 2982"/>
                    <a:gd name="T1" fmla="*/ 0 h 511"/>
                    <a:gd name="T2" fmla="*/ 0 w 2982"/>
                    <a:gd name="T3" fmla="*/ 0 h 511"/>
                    <a:gd name="T4" fmla="*/ 0 w 2982"/>
                    <a:gd name="T5" fmla="*/ 0 h 511"/>
                    <a:gd name="T6" fmla="*/ 0 w 2982"/>
                    <a:gd name="T7" fmla="*/ 0 h 511"/>
                    <a:gd name="T8" fmla="*/ 0 w 2982"/>
                    <a:gd name="T9" fmla="*/ 0 h 511"/>
                    <a:gd name="T10" fmla="*/ 0 w 2982"/>
                    <a:gd name="T11" fmla="*/ 0 h 511"/>
                    <a:gd name="T12" fmla="*/ 0 w 2982"/>
                    <a:gd name="T13" fmla="*/ 0 h 511"/>
                    <a:gd name="T14" fmla="*/ 0 w 2982"/>
                    <a:gd name="T15" fmla="*/ 0 h 5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82"/>
                    <a:gd name="T25" fmla="*/ 0 h 511"/>
                    <a:gd name="T26" fmla="*/ 2982 w 2982"/>
                    <a:gd name="T27" fmla="*/ 511 h 51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82" h="511">
                      <a:moveTo>
                        <a:pt x="0" y="60"/>
                      </a:moveTo>
                      <a:lnTo>
                        <a:pt x="2148" y="60"/>
                      </a:lnTo>
                      <a:lnTo>
                        <a:pt x="2148" y="0"/>
                      </a:lnTo>
                      <a:lnTo>
                        <a:pt x="2982" y="251"/>
                      </a:lnTo>
                      <a:lnTo>
                        <a:pt x="2148" y="511"/>
                      </a:lnTo>
                      <a:lnTo>
                        <a:pt x="2148" y="443"/>
                      </a:lnTo>
                      <a:lnTo>
                        <a:pt x="0" y="443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7414" name="Text Box 18"/>
            <p:cNvSpPr txBox="1">
              <a:spLocks noChangeArrowheads="1"/>
            </p:cNvSpPr>
            <p:nvPr/>
          </p:nvSpPr>
          <p:spPr bwMode="auto">
            <a:xfrm>
              <a:off x="384" y="2400"/>
              <a:ext cx="88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lang="en-US" altLang="ko-KR" sz="2800"/>
                <a:t>N inputs</a:t>
              </a:r>
            </a:p>
          </p:txBody>
        </p:sp>
        <p:sp>
          <p:nvSpPr>
            <p:cNvPr id="17415" name="Text Box 19"/>
            <p:cNvSpPr txBox="1">
              <a:spLocks noChangeArrowheads="1"/>
            </p:cNvSpPr>
            <p:nvPr/>
          </p:nvSpPr>
          <p:spPr bwMode="auto">
            <a:xfrm>
              <a:off x="4368" y="2400"/>
              <a:ext cx="99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lang="en-US" altLang="ko-KR" sz="2800"/>
                <a:t>N outputs</a:t>
              </a:r>
            </a:p>
          </p:txBody>
        </p:sp>
        <p:sp>
          <p:nvSpPr>
            <p:cNvPr id="17416" name="Text Box 20"/>
            <p:cNvSpPr txBox="1">
              <a:spLocks noChangeArrowheads="1"/>
            </p:cNvSpPr>
            <p:nvPr/>
          </p:nvSpPr>
          <p:spPr bwMode="auto">
            <a:xfrm>
              <a:off x="2400" y="1920"/>
              <a:ext cx="1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lang="en-US" altLang="ko-KR" sz="2800" dirty="0"/>
                <a:t>N channels</a:t>
              </a:r>
            </a:p>
          </p:txBody>
        </p:sp>
      </p:grpSp>
      <p:sp>
        <p:nvSpPr>
          <p:cNvPr id="17412" name="Text Box 22"/>
          <p:cNvSpPr txBox="1">
            <a:spLocks noChangeArrowheads="1"/>
          </p:cNvSpPr>
          <p:nvPr/>
        </p:nvSpPr>
        <p:spPr bwMode="auto">
          <a:xfrm>
            <a:off x="228600" y="762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200" b="1"/>
              <a:t>참고: 멀티플렉싱</a:t>
            </a:r>
            <a:endParaRPr kumimoji="1" lang="ko-KR" altLang="en-US" sz="1400" b="1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923928" y="2492896"/>
            <a:ext cx="101181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 dirty="0"/>
              <a:t>1 link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ko-KR" altLang="en-US" sz="3600"/>
              <a:t>주파수분할 다중화</a:t>
            </a:r>
            <a:br>
              <a:rPr lang="ko-KR" altLang="en-US" sz="3600"/>
            </a:br>
            <a:r>
              <a:rPr lang="ko-KR" altLang="en-US" sz="3600"/>
              <a:t>(</a:t>
            </a:r>
            <a:r>
              <a:rPr lang="en-US" altLang="ko-KR" sz="3600"/>
              <a:t>Frequency Division Multiplexing)</a:t>
            </a:r>
            <a:endParaRPr lang="en-US" altLang="ko-KR"/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981200" y="1827213"/>
            <a:ext cx="5146675" cy="4421187"/>
            <a:chOff x="1271" y="768"/>
            <a:chExt cx="3242" cy="2785"/>
          </a:xfrm>
        </p:grpSpPr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3709" y="768"/>
              <a:ext cx="376" cy="1091"/>
            </a:xfrm>
            <a:custGeom>
              <a:avLst/>
              <a:gdLst>
                <a:gd name="T0" fmla="*/ 76 w 376"/>
                <a:gd name="T1" fmla="*/ 2 h 1091"/>
                <a:gd name="T2" fmla="*/ 220 w 376"/>
                <a:gd name="T3" fmla="*/ 91 h 1091"/>
                <a:gd name="T4" fmla="*/ 326 w 376"/>
                <a:gd name="T5" fmla="*/ 84 h 1091"/>
                <a:gd name="T6" fmla="*/ 367 w 376"/>
                <a:gd name="T7" fmla="*/ 102 h 1091"/>
                <a:gd name="T8" fmla="*/ 326 w 376"/>
                <a:gd name="T9" fmla="*/ 106 h 1091"/>
                <a:gd name="T10" fmla="*/ 220 w 376"/>
                <a:gd name="T11" fmla="*/ 236 h 1091"/>
                <a:gd name="T12" fmla="*/ 223 w 376"/>
                <a:gd name="T13" fmla="*/ 250 h 1091"/>
                <a:gd name="T14" fmla="*/ 237 w 376"/>
                <a:gd name="T15" fmla="*/ 269 h 1091"/>
                <a:gd name="T16" fmla="*/ 324 w 376"/>
                <a:gd name="T17" fmla="*/ 269 h 1091"/>
                <a:gd name="T18" fmla="*/ 365 w 376"/>
                <a:gd name="T19" fmla="*/ 271 h 1091"/>
                <a:gd name="T20" fmla="*/ 326 w 376"/>
                <a:gd name="T21" fmla="*/ 290 h 1091"/>
                <a:gd name="T22" fmla="*/ 223 w 376"/>
                <a:gd name="T23" fmla="*/ 284 h 1091"/>
                <a:gd name="T24" fmla="*/ 223 w 376"/>
                <a:gd name="T25" fmla="*/ 398 h 1091"/>
                <a:gd name="T26" fmla="*/ 225 w 376"/>
                <a:gd name="T27" fmla="*/ 405 h 1091"/>
                <a:gd name="T28" fmla="*/ 223 w 376"/>
                <a:gd name="T29" fmla="*/ 422 h 1091"/>
                <a:gd name="T30" fmla="*/ 225 w 376"/>
                <a:gd name="T31" fmla="*/ 437 h 1091"/>
                <a:gd name="T32" fmla="*/ 223 w 376"/>
                <a:gd name="T33" fmla="*/ 443 h 1091"/>
                <a:gd name="T34" fmla="*/ 332 w 376"/>
                <a:gd name="T35" fmla="*/ 440 h 1091"/>
                <a:gd name="T36" fmla="*/ 365 w 376"/>
                <a:gd name="T37" fmla="*/ 451 h 1091"/>
                <a:gd name="T38" fmla="*/ 365 w 376"/>
                <a:gd name="T39" fmla="*/ 463 h 1091"/>
                <a:gd name="T40" fmla="*/ 332 w 376"/>
                <a:gd name="T41" fmla="*/ 468 h 1091"/>
                <a:gd name="T42" fmla="*/ 225 w 376"/>
                <a:gd name="T43" fmla="*/ 463 h 1091"/>
                <a:gd name="T44" fmla="*/ 282 w 376"/>
                <a:gd name="T45" fmla="*/ 634 h 1091"/>
                <a:gd name="T46" fmla="*/ 332 w 376"/>
                <a:gd name="T47" fmla="*/ 625 h 1091"/>
                <a:gd name="T48" fmla="*/ 372 w 376"/>
                <a:gd name="T49" fmla="*/ 641 h 1091"/>
                <a:gd name="T50" fmla="*/ 332 w 376"/>
                <a:gd name="T51" fmla="*/ 653 h 1091"/>
                <a:gd name="T52" fmla="*/ 332 w 376"/>
                <a:gd name="T53" fmla="*/ 646 h 1091"/>
                <a:gd name="T54" fmla="*/ 251 w 376"/>
                <a:gd name="T55" fmla="*/ 644 h 1091"/>
                <a:gd name="T56" fmla="*/ 241 w 376"/>
                <a:gd name="T57" fmla="*/ 643 h 1091"/>
                <a:gd name="T58" fmla="*/ 227 w 376"/>
                <a:gd name="T59" fmla="*/ 651 h 1091"/>
                <a:gd name="T60" fmla="*/ 225 w 376"/>
                <a:gd name="T61" fmla="*/ 666 h 1091"/>
                <a:gd name="T62" fmla="*/ 230 w 376"/>
                <a:gd name="T63" fmla="*/ 808 h 1091"/>
                <a:gd name="T64" fmla="*/ 324 w 376"/>
                <a:gd name="T65" fmla="*/ 808 h 1091"/>
                <a:gd name="T66" fmla="*/ 334 w 376"/>
                <a:gd name="T67" fmla="*/ 801 h 1091"/>
                <a:gd name="T68" fmla="*/ 372 w 376"/>
                <a:gd name="T69" fmla="*/ 808 h 1091"/>
                <a:gd name="T70" fmla="*/ 332 w 376"/>
                <a:gd name="T71" fmla="*/ 827 h 1091"/>
                <a:gd name="T72" fmla="*/ 326 w 376"/>
                <a:gd name="T73" fmla="*/ 816 h 1091"/>
                <a:gd name="T74" fmla="*/ 273 w 376"/>
                <a:gd name="T75" fmla="*/ 816 h 1091"/>
                <a:gd name="T76" fmla="*/ 264 w 376"/>
                <a:gd name="T77" fmla="*/ 818 h 1091"/>
                <a:gd name="T78" fmla="*/ 228 w 376"/>
                <a:gd name="T79" fmla="*/ 880 h 1091"/>
                <a:gd name="T80" fmla="*/ 228 w 376"/>
                <a:gd name="T81" fmla="*/ 984 h 1091"/>
                <a:gd name="T82" fmla="*/ 289 w 376"/>
                <a:gd name="T83" fmla="*/ 986 h 1091"/>
                <a:gd name="T84" fmla="*/ 334 w 376"/>
                <a:gd name="T85" fmla="*/ 979 h 1091"/>
                <a:gd name="T86" fmla="*/ 374 w 376"/>
                <a:gd name="T87" fmla="*/ 994 h 1091"/>
                <a:gd name="T88" fmla="*/ 232 w 376"/>
                <a:gd name="T89" fmla="*/ 996 h 1091"/>
                <a:gd name="T90" fmla="*/ 230 w 376"/>
                <a:gd name="T91" fmla="*/ 1026 h 1091"/>
                <a:gd name="T92" fmla="*/ 230 w 376"/>
                <a:gd name="T93" fmla="*/ 1088 h 1091"/>
                <a:gd name="T94" fmla="*/ 101 w 376"/>
                <a:gd name="T95" fmla="*/ 1090 h 1091"/>
                <a:gd name="T96" fmla="*/ 13 w 376"/>
                <a:gd name="T97" fmla="*/ 1090 h 1091"/>
                <a:gd name="T98" fmla="*/ 9 w 376"/>
                <a:gd name="T99" fmla="*/ 945 h 1091"/>
                <a:gd name="T100" fmla="*/ 6 w 376"/>
                <a:gd name="T101" fmla="*/ 568 h 1091"/>
                <a:gd name="T102" fmla="*/ 4 w 376"/>
                <a:gd name="T103" fmla="*/ 551 h 1091"/>
                <a:gd name="T104" fmla="*/ 4 w 376"/>
                <a:gd name="T105" fmla="*/ 308 h 1091"/>
                <a:gd name="T106" fmla="*/ 4 w 376"/>
                <a:gd name="T107" fmla="*/ 286 h 1091"/>
                <a:gd name="T108" fmla="*/ 2 w 376"/>
                <a:gd name="T109" fmla="*/ 269 h 1091"/>
                <a:gd name="T110" fmla="*/ 2 w 376"/>
                <a:gd name="T111" fmla="*/ 246 h 1091"/>
                <a:gd name="T112" fmla="*/ 2 w 376"/>
                <a:gd name="T113" fmla="*/ 70 h 1091"/>
                <a:gd name="T114" fmla="*/ 0 w 376"/>
                <a:gd name="T115" fmla="*/ 61 h 1091"/>
                <a:gd name="T116" fmla="*/ 0 w 376"/>
                <a:gd name="T117" fmla="*/ 49 h 1091"/>
                <a:gd name="T118" fmla="*/ 0 w 376"/>
                <a:gd name="T119" fmla="*/ 4 h 1091"/>
                <a:gd name="T120" fmla="*/ 61 w 376"/>
                <a:gd name="T121" fmla="*/ 0 h 10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76"/>
                <a:gd name="T184" fmla="*/ 0 h 1091"/>
                <a:gd name="T185" fmla="*/ 376 w 376"/>
                <a:gd name="T186" fmla="*/ 1091 h 10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76" h="1091">
                  <a:moveTo>
                    <a:pt x="61" y="0"/>
                  </a:moveTo>
                  <a:lnTo>
                    <a:pt x="69" y="0"/>
                  </a:lnTo>
                  <a:lnTo>
                    <a:pt x="76" y="2"/>
                  </a:lnTo>
                  <a:lnTo>
                    <a:pt x="78" y="0"/>
                  </a:lnTo>
                  <a:lnTo>
                    <a:pt x="220" y="0"/>
                  </a:lnTo>
                  <a:lnTo>
                    <a:pt x="220" y="91"/>
                  </a:lnTo>
                  <a:lnTo>
                    <a:pt x="225" y="95"/>
                  </a:lnTo>
                  <a:lnTo>
                    <a:pt x="326" y="95"/>
                  </a:lnTo>
                  <a:lnTo>
                    <a:pt x="326" y="84"/>
                  </a:lnTo>
                  <a:lnTo>
                    <a:pt x="330" y="84"/>
                  </a:lnTo>
                  <a:lnTo>
                    <a:pt x="367" y="100"/>
                  </a:lnTo>
                  <a:lnTo>
                    <a:pt x="367" y="102"/>
                  </a:lnTo>
                  <a:lnTo>
                    <a:pt x="326" y="116"/>
                  </a:lnTo>
                  <a:lnTo>
                    <a:pt x="324" y="114"/>
                  </a:lnTo>
                  <a:lnTo>
                    <a:pt x="326" y="106"/>
                  </a:lnTo>
                  <a:lnTo>
                    <a:pt x="227" y="106"/>
                  </a:lnTo>
                  <a:lnTo>
                    <a:pt x="220" y="112"/>
                  </a:lnTo>
                  <a:lnTo>
                    <a:pt x="220" y="236"/>
                  </a:lnTo>
                  <a:lnTo>
                    <a:pt x="223" y="237"/>
                  </a:lnTo>
                  <a:lnTo>
                    <a:pt x="220" y="248"/>
                  </a:lnTo>
                  <a:lnTo>
                    <a:pt x="223" y="250"/>
                  </a:lnTo>
                  <a:lnTo>
                    <a:pt x="220" y="264"/>
                  </a:lnTo>
                  <a:lnTo>
                    <a:pt x="227" y="269"/>
                  </a:lnTo>
                  <a:lnTo>
                    <a:pt x="237" y="269"/>
                  </a:lnTo>
                  <a:lnTo>
                    <a:pt x="243" y="271"/>
                  </a:lnTo>
                  <a:lnTo>
                    <a:pt x="245" y="269"/>
                  </a:lnTo>
                  <a:lnTo>
                    <a:pt x="324" y="269"/>
                  </a:lnTo>
                  <a:lnTo>
                    <a:pt x="330" y="264"/>
                  </a:lnTo>
                  <a:lnTo>
                    <a:pt x="329" y="259"/>
                  </a:lnTo>
                  <a:lnTo>
                    <a:pt x="365" y="271"/>
                  </a:lnTo>
                  <a:lnTo>
                    <a:pt x="370" y="276"/>
                  </a:lnTo>
                  <a:lnTo>
                    <a:pt x="363" y="280"/>
                  </a:lnTo>
                  <a:lnTo>
                    <a:pt x="326" y="290"/>
                  </a:lnTo>
                  <a:lnTo>
                    <a:pt x="330" y="280"/>
                  </a:lnTo>
                  <a:lnTo>
                    <a:pt x="223" y="280"/>
                  </a:lnTo>
                  <a:lnTo>
                    <a:pt x="223" y="284"/>
                  </a:lnTo>
                  <a:lnTo>
                    <a:pt x="220" y="286"/>
                  </a:lnTo>
                  <a:lnTo>
                    <a:pt x="223" y="288"/>
                  </a:lnTo>
                  <a:lnTo>
                    <a:pt x="223" y="398"/>
                  </a:lnTo>
                  <a:lnTo>
                    <a:pt x="225" y="401"/>
                  </a:lnTo>
                  <a:lnTo>
                    <a:pt x="223" y="403"/>
                  </a:lnTo>
                  <a:lnTo>
                    <a:pt x="225" y="405"/>
                  </a:lnTo>
                  <a:lnTo>
                    <a:pt x="223" y="407"/>
                  </a:lnTo>
                  <a:lnTo>
                    <a:pt x="225" y="409"/>
                  </a:lnTo>
                  <a:lnTo>
                    <a:pt x="223" y="422"/>
                  </a:lnTo>
                  <a:lnTo>
                    <a:pt x="225" y="430"/>
                  </a:lnTo>
                  <a:lnTo>
                    <a:pt x="223" y="433"/>
                  </a:lnTo>
                  <a:lnTo>
                    <a:pt x="225" y="437"/>
                  </a:lnTo>
                  <a:lnTo>
                    <a:pt x="223" y="439"/>
                  </a:lnTo>
                  <a:lnTo>
                    <a:pt x="225" y="440"/>
                  </a:lnTo>
                  <a:lnTo>
                    <a:pt x="223" y="443"/>
                  </a:lnTo>
                  <a:lnTo>
                    <a:pt x="228" y="451"/>
                  </a:lnTo>
                  <a:lnTo>
                    <a:pt x="329" y="449"/>
                  </a:lnTo>
                  <a:lnTo>
                    <a:pt x="332" y="440"/>
                  </a:lnTo>
                  <a:lnTo>
                    <a:pt x="336" y="440"/>
                  </a:lnTo>
                  <a:lnTo>
                    <a:pt x="359" y="451"/>
                  </a:lnTo>
                  <a:lnTo>
                    <a:pt x="365" y="451"/>
                  </a:lnTo>
                  <a:lnTo>
                    <a:pt x="370" y="454"/>
                  </a:lnTo>
                  <a:lnTo>
                    <a:pt x="372" y="458"/>
                  </a:lnTo>
                  <a:lnTo>
                    <a:pt x="365" y="463"/>
                  </a:lnTo>
                  <a:lnTo>
                    <a:pt x="357" y="463"/>
                  </a:lnTo>
                  <a:lnTo>
                    <a:pt x="340" y="468"/>
                  </a:lnTo>
                  <a:lnTo>
                    <a:pt x="332" y="468"/>
                  </a:lnTo>
                  <a:lnTo>
                    <a:pt x="332" y="460"/>
                  </a:lnTo>
                  <a:lnTo>
                    <a:pt x="230" y="460"/>
                  </a:lnTo>
                  <a:lnTo>
                    <a:pt x="225" y="463"/>
                  </a:lnTo>
                  <a:lnTo>
                    <a:pt x="225" y="627"/>
                  </a:lnTo>
                  <a:lnTo>
                    <a:pt x="227" y="634"/>
                  </a:lnTo>
                  <a:lnTo>
                    <a:pt x="282" y="634"/>
                  </a:lnTo>
                  <a:lnTo>
                    <a:pt x="284" y="632"/>
                  </a:lnTo>
                  <a:lnTo>
                    <a:pt x="332" y="632"/>
                  </a:lnTo>
                  <a:lnTo>
                    <a:pt x="332" y="625"/>
                  </a:lnTo>
                  <a:lnTo>
                    <a:pt x="330" y="621"/>
                  </a:lnTo>
                  <a:lnTo>
                    <a:pt x="370" y="636"/>
                  </a:lnTo>
                  <a:lnTo>
                    <a:pt x="372" y="641"/>
                  </a:lnTo>
                  <a:lnTo>
                    <a:pt x="354" y="646"/>
                  </a:lnTo>
                  <a:lnTo>
                    <a:pt x="347" y="646"/>
                  </a:lnTo>
                  <a:lnTo>
                    <a:pt x="332" y="653"/>
                  </a:lnTo>
                  <a:lnTo>
                    <a:pt x="329" y="653"/>
                  </a:lnTo>
                  <a:lnTo>
                    <a:pt x="329" y="651"/>
                  </a:lnTo>
                  <a:lnTo>
                    <a:pt x="332" y="646"/>
                  </a:lnTo>
                  <a:lnTo>
                    <a:pt x="329" y="643"/>
                  </a:lnTo>
                  <a:lnTo>
                    <a:pt x="253" y="643"/>
                  </a:lnTo>
                  <a:lnTo>
                    <a:pt x="251" y="644"/>
                  </a:lnTo>
                  <a:lnTo>
                    <a:pt x="250" y="643"/>
                  </a:lnTo>
                  <a:lnTo>
                    <a:pt x="245" y="644"/>
                  </a:lnTo>
                  <a:lnTo>
                    <a:pt x="241" y="643"/>
                  </a:lnTo>
                  <a:lnTo>
                    <a:pt x="237" y="644"/>
                  </a:lnTo>
                  <a:lnTo>
                    <a:pt x="227" y="644"/>
                  </a:lnTo>
                  <a:lnTo>
                    <a:pt x="227" y="651"/>
                  </a:lnTo>
                  <a:lnTo>
                    <a:pt x="225" y="655"/>
                  </a:lnTo>
                  <a:lnTo>
                    <a:pt x="227" y="664"/>
                  </a:lnTo>
                  <a:lnTo>
                    <a:pt x="225" y="666"/>
                  </a:lnTo>
                  <a:lnTo>
                    <a:pt x="227" y="667"/>
                  </a:lnTo>
                  <a:lnTo>
                    <a:pt x="227" y="803"/>
                  </a:lnTo>
                  <a:lnTo>
                    <a:pt x="230" y="808"/>
                  </a:lnTo>
                  <a:lnTo>
                    <a:pt x="320" y="808"/>
                  </a:lnTo>
                  <a:lnTo>
                    <a:pt x="322" y="806"/>
                  </a:lnTo>
                  <a:lnTo>
                    <a:pt x="324" y="808"/>
                  </a:lnTo>
                  <a:lnTo>
                    <a:pt x="329" y="806"/>
                  </a:lnTo>
                  <a:lnTo>
                    <a:pt x="334" y="806"/>
                  </a:lnTo>
                  <a:lnTo>
                    <a:pt x="334" y="801"/>
                  </a:lnTo>
                  <a:lnTo>
                    <a:pt x="332" y="799"/>
                  </a:lnTo>
                  <a:lnTo>
                    <a:pt x="336" y="797"/>
                  </a:lnTo>
                  <a:lnTo>
                    <a:pt x="372" y="808"/>
                  </a:lnTo>
                  <a:lnTo>
                    <a:pt x="375" y="812"/>
                  </a:lnTo>
                  <a:lnTo>
                    <a:pt x="374" y="816"/>
                  </a:lnTo>
                  <a:lnTo>
                    <a:pt x="332" y="827"/>
                  </a:lnTo>
                  <a:lnTo>
                    <a:pt x="334" y="818"/>
                  </a:lnTo>
                  <a:lnTo>
                    <a:pt x="330" y="818"/>
                  </a:lnTo>
                  <a:lnTo>
                    <a:pt x="326" y="816"/>
                  </a:lnTo>
                  <a:lnTo>
                    <a:pt x="324" y="818"/>
                  </a:lnTo>
                  <a:lnTo>
                    <a:pt x="278" y="818"/>
                  </a:lnTo>
                  <a:lnTo>
                    <a:pt x="273" y="816"/>
                  </a:lnTo>
                  <a:lnTo>
                    <a:pt x="268" y="818"/>
                  </a:lnTo>
                  <a:lnTo>
                    <a:pt x="266" y="816"/>
                  </a:lnTo>
                  <a:lnTo>
                    <a:pt x="264" y="818"/>
                  </a:lnTo>
                  <a:lnTo>
                    <a:pt x="227" y="818"/>
                  </a:lnTo>
                  <a:lnTo>
                    <a:pt x="227" y="878"/>
                  </a:lnTo>
                  <a:lnTo>
                    <a:pt x="228" y="880"/>
                  </a:lnTo>
                  <a:lnTo>
                    <a:pt x="227" y="882"/>
                  </a:lnTo>
                  <a:lnTo>
                    <a:pt x="228" y="884"/>
                  </a:lnTo>
                  <a:lnTo>
                    <a:pt x="228" y="984"/>
                  </a:lnTo>
                  <a:lnTo>
                    <a:pt x="232" y="988"/>
                  </a:lnTo>
                  <a:lnTo>
                    <a:pt x="286" y="988"/>
                  </a:lnTo>
                  <a:lnTo>
                    <a:pt x="289" y="986"/>
                  </a:lnTo>
                  <a:lnTo>
                    <a:pt x="334" y="986"/>
                  </a:lnTo>
                  <a:lnTo>
                    <a:pt x="336" y="984"/>
                  </a:lnTo>
                  <a:lnTo>
                    <a:pt x="334" y="979"/>
                  </a:lnTo>
                  <a:lnTo>
                    <a:pt x="340" y="979"/>
                  </a:lnTo>
                  <a:lnTo>
                    <a:pt x="374" y="990"/>
                  </a:lnTo>
                  <a:lnTo>
                    <a:pt x="374" y="994"/>
                  </a:lnTo>
                  <a:lnTo>
                    <a:pt x="334" y="1009"/>
                  </a:lnTo>
                  <a:lnTo>
                    <a:pt x="338" y="996"/>
                  </a:lnTo>
                  <a:lnTo>
                    <a:pt x="232" y="996"/>
                  </a:lnTo>
                  <a:lnTo>
                    <a:pt x="228" y="1003"/>
                  </a:lnTo>
                  <a:lnTo>
                    <a:pt x="228" y="1021"/>
                  </a:lnTo>
                  <a:lnTo>
                    <a:pt x="230" y="1026"/>
                  </a:lnTo>
                  <a:lnTo>
                    <a:pt x="228" y="1032"/>
                  </a:lnTo>
                  <a:lnTo>
                    <a:pt x="230" y="1035"/>
                  </a:lnTo>
                  <a:lnTo>
                    <a:pt x="230" y="1088"/>
                  </a:lnTo>
                  <a:lnTo>
                    <a:pt x="111" y="1088"/>
                  </a:lnTo>
                  <a:lnTo>
                    <a:pt x="107" y="1090"/>
                  </a:lnTo>
                  <a:lnTo>
                    <a:pt x="101" y="1090"/>
                  </a:lnTo>
                  <a:lnTo>
                    <a:pt x="96" y="1088"/>
                  </a:lnTo>
                  <a:lnTo>
                    <a:pt x="94" y="1090"/>
                  </a:lnTo>
                  <a:lnTo>
                    <a:pt x="13" y="1090"/>
                  </a:lnTo>
                  <a:lnTo>
                    <a:pt x="11" y="1088"/>
                  </a:lnTo>
                  <a:lnTo>
                    <a:pt x="11" y="947"/>
                  </a:lnTo>
                  <a:lnTo>
                    <a:pt x="9" y="945"/>
                  </a:lnTo>
                  <a:lnTo>
                    <a:pt x="9" y="723"/>
                  </a:lnTo>
                  <a:lnTo>
                    <a:pt x="6" y="720"/>
                  </a:lnTo>
                  <a:lnTo>
                    <a:pt x="6" y="568"/>
                  </a:lnTo>
                  <a:lnTo>
                    <a:pt x="4" y="565"/>
                  </a:lnTo>
                  <a:lnTo>
                    <a:pt x="6" y="553"/>
                  </a:lnTo>
                  <a:lnTo>
                    <a:pt x="4" y="551"/>
                  </a:lnTo>
                  <a:lnTo>
                    <a:pt x="6" y="547"/>
                  </a:lnTo>
                  <a:lnTo>
                    <a:pt x="4" y="544"/>
                  </a:lnTo>
                  <a:lnTo>
                    <a:pt x="4" y="308"/>
                  </a:lnTo>
                  <a:lnTo>
                    <a:pt x="2" y="303"/>
                  </a:lnTo>
                  <a:lnTo>
                    <a:pt x="4" y="297"/>
                  </a:lnTo>
                  <a:lnTo>
                    <a:pt x="4" y="286"/>
                  </a:lnTo>
                  <a:lnTo>
                    <a:pt x="2" y="278"/>
                  </a:lnTo>
                  <a:lnTo>
                    <a:pt x="4" y="273"/>
                  </a:lnTo>
                  <a:lnTo>
                    <a:pt x="2" y="269"/>
                  </a:lnTo>
                  <a:lnTo>
                    <a:pt x="2" y="252"/>
                  </a:lnTo>
                  <a:lnTo>
                    <a:pt x="4" y="248"/>
                  </a:lnTo>
                  <a:lnTo>
                    <a:pt x="2" y="246"/>
                  </a:lnTo>
                  <a:lnTo>
                    <a:pt x="2" y="84"/>
                  </a:lnTo>
                  <a:lnTo>
                    <a:pt x="0" y="81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"/>
                  </a:lnTo>
                  <a:lnTo>
                    <a:pt x="2" y="2"/>
                  </a:lnTo>
                  <a:lnTo>
                    <a:pt x="58" y="2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38" name="Freeform 5"/>
            <p:cNvSpPr>
              <a:spLocks/>
            </p:cNvSpPr>
            <p:nvPr/>
          </p:nvSpPr>
          <p:spPr bwMode="auto">
            <a:xfrm>
              <a:off x="3715" y="777"/>
              <a:ext cx="218" cy="1073"/>
            </a:xfrm>
            <a:custGeom>
              <a:avLst/>
              <a:gdLst>
                <a:gd name="T0" fmla="*/ 4 w 218"/>
                <a:gd name="T1" fmla="*/ 1 h 1073"/>
                <a:gd name="T2" fmla="*/ 0 w 218"/>
                <a:gd name="T3" fmla="*/ 49 h 1073"/>
                <a:gd name="T4" fmla="*/ 0 w 218"/>
                <a:gd name="T5" fmla="*/ 56 h 1073"/>
                <a:gd name="T6" fmla="*/ 0 w 218"/>
                <a:gd name="T7" fmla="*/ 67 h 1073"/>
                <a:gd name="T8" fmla="*/ 0 w 218"/>
                <a:gd name="T9" fmla="*/ 77 h 1073"/>
                <a:gd name="T10" fmla="*/ 2 w 218"/>
                <a:gd name="T11" fmla="*/ 93 h 1073"/>
                <a:gd name="T12" fmla="*/ 2 w 218"/>
                <a:gd name="T13" fmla="*/ 97 h 1073"/>
                <a:gd name="T14" fmla="*/ 4 w 218"/>
                <a:gd name="T15" fmla="*/ 355 h 1073"/>
                <a:gd name="T16" fmla="*/ 4 w 218"/>
                <a:gd name="T17" fmla="*/ 373 h 1073"/>
                <a:gd name="T18" fmla="*/ 4 w 218"/>
                <a:gd name="T19" fmla="*/ 389 h 1073"/>
                <a:gd name="T20" fmla="*/ 7 w 218"/>
                <a:gd name="T21" fmla="*/ 559 h 1073"/>
                <a:gd name="T22" fmla="*/ 7 w 218"/>
                <a:gd name="T23" fmla="*/ 577 h 1073"/>
                <a:gd name="T24" fmla="*/ 7 w 218"/>
                <a:gd name="T25" fmla="*/ 586 h 1073"/>
                <a:gd name="T26" fmla="*/ 4 w 218"/>
                <a:gd name="T27" fmla="*/ 618 h 1073"/>
                <a:gd name="T28" fmla="*/ 7 w 218"/>
                <a:gd name="T29" fmla="*/ 767 h 1073"/>
                <a:gd name="T30" fmla="*/ 7 w 218"/>
                <a:gd name="T31" fmla="*/ 778 h 1073"/>
                <a:gd name="T32" fmla="*/ 7 w 218"/>
                <a:gd name="T33" fmla="*/ 785 h 1073"/>
                <a:gd name="T34" fmla="*/ 9 w 218"/>
                <a:gd name="T35" fmla="*/ 1006 h 1073"/>
                <a:gd name="T36" fmla="*/ 9 w 218"/>
                <a:gd name="T37" fmla="*/ 1026 h 1073"/>
                <a:gd name="T38" fmla="*/ 11 w 218"/>
                <a:gd name="T39" fmla="*/ 1070 h 1073"/>
                <a:gd name="T40" fmla="*/ 18 w 218"/>
                <a:gd name="T41" fmla="*/ 1072 h 1073"/>
                <a:gd name="T42" fmla="*/ 59 w 218"/>
                <a:gd name="T43" fmla="*/ 1070 h 1073"/>
                <a:gd name="T44" fmla="*/ 75 w 218"/>
                <a:gd name="T45" fmla="*/ 1072 h 1073"/>
                <a:gd name="T46" fmla="*/ 194 w 218"/>
                <a:gd name="T47" fmla="*/ 1070 h 1073"/>
                <a:gd name="T48" fmla="*/ 202 w 218"/>
                <a:gd name="T49" fmla="*/ 1070 h 1073"/>
                <a:gd name="T50" fmla="*/ 208 w 218"/>
                <a:gd name="T51" fmla="*/ 1070 h 1073"/>
                <a:gd name="T52" fmla="*/ 215 w 218"/>
                <a:gd name="T53" fmla="*/ 1064 h 1073"/>
                <a:gd name="T54" fmla="*/ 215 w 218"/>
                <a:gd name="T55" fmla="*/ 1058 h 1073"/>
                <a:gd name="T56" fmla="*/ 213 w 218"/>
                <a:gd name="T57" fmla="*/ 875 h 1073"/>
                <a:gd name="T58" fmla="*/ 213 w 218"/>
                <a:gd name="T59" fmla="*/ 868 h 1073"/>
                <a:gd name="T60" fmla="*/ 215 w 218"/>
                <a:gd name="T61" fmla="*/ 843 h 1073"/>
                <a:gd name="T62" fmla="*/ 213 w 218"/>
                <a:gd name="T63" fmla="*/ 818 h 1073"/>
                <a:gd name="T64" fmla="*/ 213 w 218"/>
                <a:gd name="T65" fmla="*/ 812 h 1073"/>
                <a:gd name="T66" fmla="*/ 215 w 218"/>
                <a:gd name="T67" fmla="*/ 792 h 1073"/>
                <a:gd name="T68" fmla="*/ 213 w 218"/>
                <a:gd name="T69" fmla="*/ 722 h 1073"/>
                <a:gd name="T70" fmla="*/ 213 w 218"/>
                <a:gd name="T71" fmla="*/ 706 h 1073"/>
                <a:gd name="T72" fmla="*/ 213 w 218"/>
                <a:gd name="T73" fmla="*/ 697 h 1073"/>
                <a:gd name="T74" fmla="*/ 213 w 218"/>
                <a:gd name="T75" fmla="*/ 693 h 1073"/>
                <a:gd name="T76" fmla="*/ 210 w 218"/>
                <a:gd name="T77" fmla="*/ 455 h 1073"/>
                <a:gd name="T78" fmla="*/ 210 w 218"/>
                <a:gd name="T79" fmla="*/ 443 h 1073"/>
                <a:gd name="T80" fmla="*/ 210 w 218"/>
                <a:gd name="T81" fmla="*/ 431 h 1073"/>
                <a:gd name="T82" fmla="*/ 208 w 218"/>
                <a:gd name="T83" fmla="*/ 225 h 1073"/>
                <a:gd name="T84" fmla="*/ 208 w 218"/>
                <a:gd name="T85" fmla="*/ 214 h 1073"/>
                <a:gd name="T86" fmla="*/ 208 w 218"/>
                <a:gd name="T87" fmla="*/ 209 h 1073"/>
                <a:gd name="T88" fmla="*/ 208 w 218"/>
                <a:gd name="T89" fmla="*/ 201 h 1073"/>
                <a:gd name="T90" fmla="*/ 208 w 218"/>
                <a:gd name="T91" fmla="*/ 190 h 1073"/>
                <a:gd name="T92" fmla="*/ 208 w 218"/>
                <a:gd name="T93" fmla="*/ 171 h 1073"/>
                <a:gd name="T94" fmla="*/ 206 w 218"/>
                <a:gd name="T95" fmla="*/ 35 h 1073"/>
                <a:gd name="T96" fmla="*/ 204 w 218"/>
                <a:gd name="T97" fmla="*/ 23 h 1073"/>
                <a:gd name="T98" fmla="*/ 204 w 218"/>
                <a:gd name="T99" fmla="*/ 14 h 1073"/>
                <a:gd name="T100" fmla="*/ 204 w 218"/>
                <a:gd name="T101" fmla="*/ 8 h 1073"/>
                <a:gd name="T102" fmla="*/ 17 w 218"/>
                <a:gd name="T103" fmla="*/ 0 h 10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8"/>
                <a:gd name="T157" fmla="*/ 0 h 1073"/>
                <a:gd name="T158" fmla="*/ 218 w 218"/>
                <a:gd name="T159" fmla="*/ 1073 h 107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8" h="1073">
                  <a:moveTo>
                    <a:pt x="15" y="1"/>
                  </a:moveTo>
                  <a:lnTo>
                    <a:pt x="4" y="1"/>
                  </a:lnTo>
                  <a:lnTo>
                    <a:pt x="0" y="6"/>
                  </a:lnTo>
                  <a:lnTo>
                    <a:pt x="0" y="49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5"/>
                  </a:lnTo>
                  <a:lnTo>
                    <a:pt x="0" y="67"/>
                  </a:lnTo>
                  <a:lnTo>
                    <a:pt x="2" y="72"/>
                  </a:lnTo>
                  <a:lnTo>
                    <a:pt x="0" y="77"/>
                  </a:lnTo>
                  <a:lnTo>
                    <a:pt x="2" y="82"/>
                  </a:lnTo>
                  <a:lnTo>
                    <a:pt x="2" y="93"/>
                  </a:lnTo>
                  <a:lnTo>
                    <a:pt x="0" y="95"/>
                  </a:lnTo>
                  <a:lnTo>
                    <a:pt x="2" y="97"/>
                  </a:lnTo>
                  <a:lnTo>
                    <a:pt x="2" y="353"/>
                  </a:lnTo>
                  <a:lnTo>
                    <a:pt x="4" y="355"/>
                  </a:lnTo>
                  <a:lnTo>
                    <a:pt x="2" y="362"/>
                  </a:lnTo>
                  <a:lnTo>
                    <a:pt x="4" y="373"/>
                  </a:lnTo>
                  <a:lnTo>
                    <a:pt x="2" y="387"/>
                  </a:lnTo>
                  <a:lnTo>
                    <a:pt x="4" y="389"/>
                  </a:lnTo>
                  <a:lnTo>
                    <a:pt x="4" y="556"/>
                  </a:lnTo>
                  <a:lnTo>
                    <a:pt x="7" y="559"/>
                  </a:lnTo>
                  <a:lnTo>
                    <a:pt x="4" y="574"/>
                  </a:lnTo>
                  <a:lnTo>
                    <a:pt x="7" y="577"/>
                  </a:lnTo>
                  <a:lnTo>
                    <a:pt x="4" y="582"/>
                  </a:lnTo>
                  <a:lnTo>
                    <a:pt x="7" y="586"/>
                  </a:lnTo>
                  <a:lnTo>
                    <a:pt x="7" y="616"/>
                  </a:lnTo>
                  <a:lnTo>
                    <a:pt x="4" y="618"/>
                  </a:lnTo>
                  <a:lnTo>
                    <a:pt x="7" y="621"/>
                  </a:lnTo>
                  <a:lnTo>
                    <a:pt x="7" y="767"/>
                  </a:lnTo>
                  <a:lnTo>
                    <a:pt x="9" y="771"/>
                  </a:lnTo>
                  <a:lnTo>
                    <a:pt x="7" y="778"/>
                  </a:lnTo>
                  <a:lnTo>
                    <a:pt x="9" y="779"/>
                  </a:lnTo>
                  <a:lnTo>
                    <a:pt x="7" y="785"/>
                  </a:lnTo>
                  <a:lnTo>
                    <a:pt x="9" y="790"/>
                  </a:lnTo>
                  <a:lnTo>
                    <a:pt x="9" y="1006"/>
                  </a:lnTo>
                  <a:lnTo>
                    <a:pt x="11" y="1010"/>
                  </a:lnTo>
                  <a:lnTo>
                    <a:pt x="9" y="1026"/>
                  </a:lnTo>
                  <a:lnTo>
                    <a:pt x="11" y="1028"/>
                  </a:lnTo>
                  <a:lnTo>
                    <a:pt x="11" y="1070"/>
                  </a:lnTo>
                  <a:lnTo>
                    <a:pt x="17" y="1070"/>
                  </a:lnTo>
                  <a:lnTo>
                    <a:pt x="18" y="1072"/>
                  </a:lnTo>
                  <a:lnTo>
                    <a:pt x="56" y="1072"/>
                  </a:lnTo>
                  <a:lnTo>
                    <a:pt x="59" y="1070"/>
                  </a:lnTo>
                  <a:lnTo>
                    <a:pt x="65" y="1072"/>
                  </a:lnTo>
                  <a:lnTo>
                    <a:pt x="75" y="1072"/>
                  </a:lnTo>
                  <a:lnTo>
                    <a:pt x="77" y="1070"/>
                  </a:lnTo>
                  <a:lnTo>
                    <a:pt x="194" y="1070"/>
                  </a:lnTo>
                  <a:lnTo>
                    <a:pt x="199" y="1068"/>
                  </a:lnTo>
                  <a:lnTo>
                    <a:pt x="202" y="1070"/>
                  </a:lnTo>
                  <a:lnTo>
                    <a:pt x="204" y="1068"/>
                  </a:lnTo>
                  <a:lnTo>
                    <a:pt x="208" y="1070"/>
                  </a:lnTo>
                  <a:lnTo>
                    <a:pt x="215" y="1068"/>
                  </a:lnTo>
                  <a:lnTo>
                    <a:pt x="215" y="1064"/>
                  </a:lnTo>
                  <a:lnTo>
                    <a:pt x="217" y="1060"/>
                  </a:lnTo>
                  <a:lnTo>
                    <a:pt x="215" y="1058"/>
                  </a:lnTo>
                  <a:lnTo>
                    <a:pt x="215" y="877"/>
                  </a:lnTo>
                  <a:lnTo>
                    <a:pt x="213" y="875"/>
                  </a:lnTo>
                  <a:lnTo>
                    <a:pt x="215" y="873"/>
                  </a:lnTo>
                  <a:lnTo>
                    <a:pt x="213" y="868"/>
                  </a:lnTo>
                  <a:lnTo>
                    <a:pt x="213" y="847"/>
                  </a:lnTo>
                  <a:lnTo>
                    <a:pt x="215" y="843"/>
                  </a:lnTo>
                  <a:lnTo>
                    <a:pt x="213" y="839"/>
                  </a:lnTo>
                  <a:lnTo>
                    <a:pt x="213" y="818"/>
                  </a:lnTo>
                  <a:lnTo>
                    <a:pt x="215" y="815"/>
                  </a:lnTo>
                  <a:lnTo>
                    <a:pt x="213" y="812"/>
                  </a:lnTo>
                  <a:lnTo>
                    <a:pt x="213" y="794"/>
                  </a:lnTo>
                  <a:lnTo>
                    <a:pt x="215" y="792"/>
                  </a:lnTo>
                  <a:lnTo>
                    <a:pt x="213" y="790"/>
                  </a:lnTo>
                  <a:lnTo>
                    <a:pt x="213" y="722"/>
                  </a:lnTo>
                  <a:lnTo>
                    <a:pt x="210" y="720"/>
                  </a:lnTo>
                  <a:lnTo>
                    <a:pt x="213" y="706"/>
                  </a:lnTo>
                  <a:lnTo>
                    <a:pt x="210" y="704"/>
                  </a:lnTo>
                  <a:lnTo>
                    <a:pt x="213" y="697"/>
                  </a:lnTo>
                  <a:lnTo>
                    <a:pt x="210" y="695"/>
                  </a:lnTo>
                  <a:lnTo>
                    <a:pt x="213" y="693"/>
                  </a:lnTo>
                  <a:lnTo>
                    <a:pt x="210" y="690"/>
                  </a:lnTo>
                  <a:lnTo>
                    <a:pt x="210" y="455"/>
                  </a:lnTo>
                  <a:lnTo>
                    <a:pt x="208" y="447"/>
                  </a:lnTo>
                  <a:lnTo>
                    <a:pt x="210" y="443"/>
                  </a:lnTo>
                  <a:lnTo>
                    <a:pt x="208" y="438"/>
                  </a:lnTo>
                  <a:lnTo>
                    <a:pt x="210" y="431"/>
                  </a:lnTo>
                  <a:lnTo>
                    <a:pt x="208" y="428"/>
                  </a:lnTo>
                  <a:lnTo>
                    <a:pt x="208" y="225"/>
                  </a:lnTo>
                  <a:lnTo>
                    <a:pt x="206" y="220"/>
                  </a:lnTo>
                  <a:lnTo>
                    <a:pt x="208" y="214"/>
                  </a:lnTo>
                  <a:lnTo>
                    <a:pt x="206" y="211"/>
                  </a:lnTo>
                  <a:lnTo>
                    <a:pt x="208" y="209"/>
                  </a:lnTo>
                  <a:lnTo>
                    <a:pt x="206" y="205"/>
                  </a:lnTo>
                  <a:lnTo>
                    <a:pt x="208" y="201"/>
                  </a:lnTo>
                  <a:lnTo>
                    <a:pt x="206" y="197"/>
                  </a:lnTo>
                  <a:lnTo>
                    <a:pt x="208" y="190"/>
                  </a:lnTo>
                  <a:lnTo>
                    <a:pt x="206" y="176"/>
                  </a:lnTo>
                  <a:lnTo>
                    <a:pt x="208" y="171"/>
                  </a:lnTo>
                  <a:lnTo>
                    <a:pt x="206" y="169"/>
                  </a:lnTo>
                  <a:lnTo>
                    <a:pt x="206" y="35"/>
                  </a:lnTo>
                  <a:lnTo>
                    <a:pt x="204" y="31"/>
                  </a:lnTo>
                  <a:lnTo>
                    <a:pt x="204" y="23"/>
                  </a:lnTo>
                  <a:lnTo>
                    <a:pt x="206" y="19"/>
                  </a:lnTo>
                  <a:lnTo>
                    <a:pt x="204" y="14"/>
                  </a:lnTo>
                  <a:lnTo>
                    <a:pt x="206" y="12"/>
                  </a:lnTo>
                  <a:lnTo>
                    <a:pt x="204" y="8"/>
                  </a:lnTo>
                  <a:lnTo>
                    <a:pt x="204" y="0"/>
                  </a:lnTo>
                  <a:lnTo>
                    <a:pt x="17" y="0"/>
                  </a:lnTo>
                  <a:lnTo>
                    <a:pt x="15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39" name="Freeform 6"/>
            <p:cNvSpPr>
              <a:spLocks/>
            </p:cNvSpPr>
            <p:nvPr/>
          </p:nvSpPr>
          <p:spPr bwMode="auto">
            <a:xfrm>
              <a:off x="3911" y="940"/>
              <a:ext cx="4" cy="3"/>
            </a:xfrm>
            <a:custGeom>
              <a:avLst/>
              <a:gdLst>
                <a:gd name="T0" fmla="*/ 0 w 4"/>
                <a:gd name="T1" fmla="*/ 0 h 3"/>
                <a:gd name="T2" fmla="*/ 3 w 4"/>
                <a:gd name="T3" fmla="*/ 0 h 3"/>
                <a:gd name="T4" fmla="*/ 0 w 4"/>
                <a:gd name="T5" fmla="*/ 2 h 3"/>
                <a:gd name="T6" fmla="*/ 0 w 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3"/>
                <a:gd name="T14" fmla="*/ 4 w 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3">
                  <a:moveTo>
                    <a:pt x="0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0" name="Freeform 7"/>
            <p:cNvSpPr>
              <a:spLocks/>
            </p:cNvSpPr>
            <p:nvPr/>
          </p:nvSpPr>
          <p:spPr bwMode="auto">
            <a:xfrm>
              <a:off x="3803" y="1067"/>
              <a:ext cx="44" cy="45"/>
            </a:xfrm>
            <a:custGeom>
              <a:avLst/>
              <a:gdLst>
                <a:gd name="T0" fmla="*/ 0 w 44"/>
                <a:gd name="T1" fmla="*/ 0 h 45"/>
                <a:gd name="T2" fmla="*/ 11 w 44"/>
                <a:gd name="T3" fmla="*/ 0 h 45"/>
                <a:gd name="T4" fmla="*/ 23 w 44"/>
                <a:gd name="T5" fmla="*/ 28 h 45"/>
                <a:gd name="T6" fmla="*/ 35 w 44"/>
                <a:gd name="T7" fmla="*/ 0 h 45"/>
                <a:gd name="T8" fmla="*/ 43 w 44"/>
                <a:gd name="T9" fmla="*/ 0 h 45"/>
                <a:gd name="T10" fmla="*/ 40 w 44"/>
                <a:gd name="T11" fmla="*/ 7 h 45"/>
                <a:gd name="T12" fmla="*/ 40 w 44"/>
                <a:gd name="T13" fmla="*/ 35 h 45"/>
                <a:gd name="T14" fmla="*/ 43 w 44"/>
                <a:gd name="T15" fmla="*/ 42 h 45"/>
                <a:gd name="T16" fmla="*/ 33 w 44"/>
                <a:gd name="T17" fmla="*/ 44 h 45"/>
                <a:gd name="T18" fmla="*/ 31 w 44"/>
                <a:gd name="T19" fmla="*/ 42 h 45"/>
                <a:gd name="T20" fmla="*/ 35 w 44"/>
                <a:gd name="T21" fmla="*/ 35 h 45"/>
                <a:gd name="T22" fmla="*/ 35 w 44"/>
                <a:gd name="T23" fmla="*/ 17 h 45"/>
                <a:gd name="T24" fmla="*/ 29 w 44"/>
                <a:gd name="T25" fmla="*/ 17 h 45"/>
                <a:gd name="T26" fmla="*/ 29 w 44"/>
                <a:gd name="T27" fmla="*/ 21 h 45"/>
                <a:gd name="T28" fmla="*/ 20 w 44"/>
                <a:gd name="T29" fmla="*/ 42 h 45"/>
                <a:gd name="T30" fmla="*/ 9 w 44"/>
                <a:gd name="T31" fmla="*/ 14 h 45"/>
                <a:gd name="T32" fmla="*/ 6 w 44"/>
                <a:gd name="T33" fmla="*/ 21 h 45"/>
                <a:gd name="T34" fmla="*/ 6 w 44"/>
                <a:gd name="T35" fmla="*/ 35 h 45"/>
                <a:gd name="T36" fmla="*/ 9 w 44"/>
                <a:gd name="T37" fmla="*/ 42 h 45"/>
                <a:gd name="T38" fmla="*/ 13 w 44"/>
                <a:gd name="T39" fmla="*/ 42 h 45"/>
                <a:gd name="T40" fmla="*/ 9 w 44"/>
                <a:gd name="T41" fmla="*/ 44 h 45"/>
                <a:gd name="T42" fmla="*/ 0 w 44"/>
                <a:gd name="T43" fmla="*/ 44 h 45"/>
                <a:gd name="T44" fmla="*/ 0 w 44"/>
                <a:gd name="T45" fmla="*/ 42 h 45"/>
                <a:gd name="T46" fmla="*/ 4 w 44"/>
                <a:gd name="T47" fmla="*/ 35 h 45"/>
                <a:gd name="T48" fmla="*/ 4 w 44"/>
                <a:gd name="T49" fmla="*/ 4 h 45"/>
                <a:gd name="T50" fmla="*/ 0 w 44"/>
                <a:gd name="T51" fmla="*/ 0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45"/>
                <a:gd name="T80" fmla="*/ 44 w 44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45">
                  <a:moveTo>
                    <a:pt x="0" y="0"/>
                  </a:moveTo>
                  <a:lnTo>
                    <a:pt x="11" y="0"/>
                  </a:lnTo>
                  <a:lnTo>
                    <a:pt x="23" y="28"/>
                  </a:lnTo>
                  <a:lnTo>
                    <a:pt x="35" y="0"/>
                  </a:lnTo>
                  <a:lnTo>
                    <a:pt x="43" y="0"/>
                  </a:lnTo>
                  <a:lnTo>
                    <a:pt x="40" y="7"/>
                  </a:lnTo>
                  <a:lnTo>
                    <a:pt x="40" y="35"/>
                  </a:lnTo>
                  <a:lnTo>
                    <a:pt x="43" y="42"/>
                  </a:lnTo>
                  <a:lnTo>
                    <a:pt x="33" y="44"/>
                  </a:lnTo>
                  <a:lnTo>
                    <a:pt x="31" y="42"/>
                  </a:lnTo>
                  <a:lnTo>
                    <a:pt x="35" y="35"/>
                  </a:lnTo>
                  <a:lnTo>
                    <a:pt x="35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0" y="42"/>
                  </a:lnTo>
                  <a:lnTo>
                    <a:pt x="9" y="14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9" y="42"/>
                  </a:lnTo>
                  <a:lnTo>
                    <a:pt x="13" y="42"/>
                  </a:lnTo>
                  <a:lnTo>
                    <a:pt x="9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4" y="35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1" name="Freeform 8"/>
            <p:cNvSpPr>
              <a:spLocks/>
            </p:cNvSpPr>
            <p:nvPr/>
          </p:nvSpPr>
          <p:spPr bwMode="auto">
            <a:xfrm>
              <a:off x="3803" y="1287"/>
              <a:ext cx="41" cy="47"/>
            </a:xfrm>
            <a:custGeom>
              <a:avLst/>
              <a:gdLst>
                <a:gd name="T0" fmla="*/ 0 w 41"/>
                <a:gd name="T1" fmla="*/ 0 h 47"/>
                <a:gd name="T2" fmla="*/ 15 w 41"/>
                <a:gd name="T3" fmla="*/ 0 h 47"/>
                <a:gd name="T4" fmla="*/ 15 w 41"/>
                <a:gd name="T5" fmla="*/ 2 h 47"/>
                <a:gd name="T6" fmla="*/ 11 w 41"/>
                <a:gd name="T7" fmla="*/ 9 h 47"/>
                <a:gd name="T8" fmla="*/ 11 w 41"/>
                <a:gd name="T9" fmla="*/ 30 h 47"/>
                <a:gd name="T10" fmla="*/ 17 w 41"/>
                <a:gd name="T11" fmla="*/ 41 h 47"/>
                <a:gd name="T12" fmla="*/ 23 w 41"/>
                <a:gd name="T13" fmla="*/ 42 h 47"/>
                <a:gd name="T14" fmla="*/ 34 w 41"/>
                <a:gd name="T15" fmla="*/ 36 h 47"/>
                <a:gd name="T16" fmla="*/ 34 w 41"/>
                <a:gd name="T17" fmla="*/ 30 h 47"/>
                <a:gd name="T18" fmla="*/ 36 w 41"/>
                <a:gd name="T19" fmla="*/ 23 h 47"/>
                <a:gd name="T20" fmla="*/ 34 w 41"/>
                <a:gd name="T21" fmla="*/ 19 h 47"/>
                <a:gd name="T22" fmla="*/ 34 w 41"/>
                <a:gd name="T23" fmla="*/ 2 h 47"/>
                <a:gd name="T24" fmla="*/ 29 w 41"/>
                <a:gd name="T25" fmla="*/ 2 h 47"/>
                <a:gd name="T26" fmla="*/ 29 w 41"/>
                <a:gd name="T27" fmla="*/ 0 h 47"/>
                <a:gd name="T28" fmla="*/ 40 w 41"/>
                <a:gd name="T29" fmla="*/ 0 h 47"/>
                <a:gd name="T30" fmla="*/ 36 w 41"/>
                <a:gd name="T31" fmla="*/ 38 h 47"/>
                <a:gd name="T32" fmla="*/ 27 w 41"/>
                <a:gd name="T33" fmla="*/ 44 h 47"/>
                <a:gd name="T34" fmla="*/ 21 w 41"/>
                <a:gd name="T35" fmla="*/ 44 h 47"/>
                <a:gd name="T36" fmla="*/ 18 w 41"/>
                <a:gd name="T37" fmla="*/ 46 h 47"/>
                <a:gd name="T38" fmla="*/ 11 w 41"/>
                <a:gd name="T39" fmla="*/ 42 h 47"/>
                <a:gd name="T40" fmla="*/ 4 w 41"/>
                <a:gd name="T41" fmla="*/ 34 h 47"/>
                <a:gd name="T42" fmla="*/ 4 w 41"/>
                <a:gd name="T43" fmla="*/ 7 h 47"/>
                <a:gd name="T44" fmla="*/ 0 w 41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"/>
                <a:gd name="T70" fmla="*/ 0 h 47"/>
                <a:gd name="T71" fmla="*/ 41 w 41"/>
                <a:gd name="T72" fmla="*/ 47 h 4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" h="47">
                  <a:moveTo>
                    <a:pt x="0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1" y="9"/>
                  </a:lnTo>
                  <a:lnTo>
                    <a:pt x="11" y="30"/>
                  </a:lnTo>
                  <a:lnTo>
                    <a:pt x="17" y="41"/>
                  </a:lnTo>
                  <a:lnTo>
                    <a:pt x="23" y="42"/>
                  </a:lnTo>
                  <a:lnTo>
                    <a:pt x="34" y="36"/>
                  </a:lnTo>
                  <a:lnTo>
                    <a:pt x="34" y="30"/>
                  </a:lnTo>
                  <a:lnTo>
                    <a:pt x="36" y="23"/>
                  </a:lnTo>
                  <a:lnTo>
                    <a:pt x="34" y="19"/>
                  </a:lnTo>
                  <a:lnTo>
                    <a:pt x="34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40" y="0"/>
                  </a:lnTo>
                  <a:lnTo>
                    <a:pt x="36" y="38"/>
                  </a:lnTo>
                  <a:lnTo>
                    <a:pt x="27" y="44"/>
                  </a:lnTo>
                  <a:lnTo>
                    <a:pt x="21" y="44"/>
                  </a:lnTo>
                  <a:lnTo>
                    <a:pt x="18" y="46"/>
                  </a:lnTo>
                  <a:lnTo>
                    <a:pt x="11" y="42"/>
                  </a:lnTo>
                  <a:lnTo>
                    <a:pt x="4" y="34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2" name="Freeform 9"/>
            <p:cNvSpPr>
              <a:spLocks/>
            </p:cNvSpPr>
            <p:nvPr/>
          </p:nvSpPr>
          <p:spPr bwMode="auto">
            <a:xfrm>
              <a:off x="3807" y="1497"/>
              <a:ext cx="40" cy="45"/>
            </a:xfrm>
            <a:custGeom>
              <a:avLst/>
              <a:gdLst>
                <a:gd name="T0" fmla="*/ 4 w 40"/>
                <a:gd name="T1" fmla="*/ 0 h 45"/>
                <a:gd name="T2" fmla="*/ 13 w 40"/>
                <a:gd name="T3" fmla="*/ 0 h 45"/>
                <a:gd name="T4" fmla="*/ 16 w 40"/>
                <a:gd name="T5" fmla="*/ 2 h 45"/>
                <a:gd name="T6" fmla="*/ 14 w 40"/>
                <a:gd name="T7" fmla="*/ 7 h 45"/>
                <a:gd name="T8" fmla="*/ 23 w 40"/>
                <a:gd name="T9" fmla="*/ 14 h 45"/>
                <a:gd name="T10" fmla="*/ 29 w 40"/>
                <a:gd name="T11" fmla="*/ 7 h 45"/>
                <a:gd name="T12" fmla="*/ 29 w 40"/>
                <a:gd name="T13" fmla="*/ 2 h 45"/>
                <a:gd name="T14" fmla="*/ 34 w 40"/>
                <a:gd name="T15" fmla="*/ 0 h 45"/>
                <a:gd name="T16" fmla="*/ 39 w 40"/>
                <a:gd name="T17" fmla="*/ 2 h 45"/>
                <a:gd name="T18" fmla="*/ 36 w 40"/>
                <a:gd name="T19" fmla="*/ 4 h 45"/>
                <a:gd name="T20" fmla="*/ 23 w 40"/>
                <a:gd name="T21" fmla="*/ 21 h 45"/>
                <a:gd name="T22" fmla="*/ 39 w 40"/>
                <a:gd name="T23" fmla="*/ 44 h 45"/>
                <a:gd name="T24" fmla="*/ 27 w 40"/>
                <a:gd name="T25" fmla="*/ 44 h 45"/>
                <a:gd name="T26" fmla="*/ 27 w 40"/>
                <a:gd name="T27" fmla="*/ 42 h 45"/>
                <a:gd name="T28" fmla="*/ 29 w 40"/>
                <a:gd name="T29" fmla="*/ 40 h 45"/>
                <a:gd name="T30" fmla="*/ 23 w 40"/>
                <a:gd name="T31" fmla="*/ 28 h 45"/>
                <a:gd name="T32" fmla="*/ 18 w 40"/>
                <a:gd name="T33" fmla="*/ 28 h 45"/>
                <a:gd name="T34" fmla="*/ 11 w 40"/>
                <a:gd name="T35" fmla="*/ 40 h 45"/>
                <a:gd name="T36" fmla="*/ 11 w 40"/>
                <a:gd name="T37" fmla="*/ 44 h 45"/>
                <a:gd name="T38" fmla="*/ 0 w 40"/>
                <a:gd name="T39" fmla="*/ 44 h 45"/>
                <a:gd name="T40" fmla="*/ 16 w 40"/>
                <a:gd name="T41" fmla="*/ 25 h 45"/>
                <a:gd name="T42" fmla="*/ 16 w 40"/>
                <a:gd name="T43" fmla="*/ 21 h 45"/>
                <a:gd name="T44" fmla="*/ 2 w 40"/>
                <a:gd name="T45" fmla="*/ 2 h 45"/>
                <a:gd name="T46" fmla="*/ 0 w 40"/>
                <a:gd name="T47" fmla="*/ 2 h 45"/>
                <a:gd name="T48" fmla="*/ 4 w 40"/>
                <a:gd name="T49" fmla="*/ 0 h 4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45"/>
                <a:gd name="T77" fmla="*/ 40 w 40"/>
                <a:gd name="T78" fmla="*/ 45 h 4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45">
                  <a:moveTo>
                    <a:pt x="4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14" y="7"/>
                  </a:lnTo>
                  <a:lnTo>
                    <a:pt x="23" y="14"/>
                  </a:lnTo>
                  <a:lnTo>
                    <a:pt x="29" y="7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39" y="2"/>
                  </a:lnTo>
                  <a:lnTo>
                    <a:pt x="36" y="4"/>
                  </a:lnTo>
                  <a:lnTo>
                    <a:pt x="23" y="21"/>
                  </a:lnTo>
                  <a:lnTo>
                    <a:pt x="39" y="44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9" y="40"/>
                  </a:lnTo>
                  <a:lnTo>
                    <a:pt x="23" y="28"/>
                  </a:lnTo>
                  <a:lnTo>
                    <a:pt x="18" y="28"/>
                  </a:lnTo>
                  <a:lnTo>
                    <a:pt x="11" y="40"/>
                  </a:lnTo>
                  <a:lnTo>
                    <a:pt x="11" y="44"/>
                  </a:lnTo>
                  <a:lnTo>
                    <a:pt x="0" y="44"/>
                  </a:lnTo>
                  <a:lnTo>
                    <a:pt x="16" y="25"/>
                  </a:lnTo>
                  <a:lnTo>
                    <a:pt x="16" y="21"/>
                  </a:lnTo>
                  <a:lnTo>
                    <a:pt x="2" y="2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Freeform 10"/>
            <p:cNvSpPr>
              <a:spLocks/>
            </p:cNvSpPr>
            <p:nvPr/>
          </p:nvSpPr>
          <p:spPr bwMode="auto">
            <a:xfrm>
              <a:off x="3626" y="775"/>
              <a:ext cx="78" cy="1086"/>
            </a:xfrm>
            <a:custGeom>
              <a:avLst/>
              <a:gdLst>
                <a:gd name="T0" fmla="*/ 36 w 78"/>
                <a:gd name="T1" fmla="*/ 19 h 1086"/>
                <a:gd name="T2" fmla="*/ 37 w 78"/>
                <a:gd name="T3" fmla="*/ 51 h 1086"/>
                <a:gd name="T4" fmla="*/ 37 w 78"/>
                <a:gd name="T5" fmla="*/ 61 h 1086"/>
                <a:gd name="T6" fmla="*/ 37 w 78"/>
                <a:gd name="T7" fmla="*/ 72 h 1086"/>
                <a:gd name="T8" fmla="*/ 37 w 78"/>
                <a:gd name="T9" fmla="*/ 88 h 1086"/>
                <a:gd name="T10" fmla="*/ 37 w 78"/>
                <a:gd name="T11" fmla="*/ 95 h 1086"/>
                <a:gd name="T12" fmla="*/ 39 w 78"/>
                <a:gd name="T13" fmla="*/ 341 h 1086"/>
                <a:gd name="T14" fmla="*/ 41 w 78"/>
                <a:gd name="T15" fmla="*/ 514 h 1086"/>
                <a:gd name="T16" fmla="*/ 77 w 78"/>
                <a:gd name="T17" fmla="*/ 535 h 1086"/>
                <a:gd name="T18" fmla="*/ 46 w 78"/>
                <a:gd name="T19" fmla="*/ 559 h 1086"/>
                <a:gd name="T20" fmla="*/ 43 w 78"/>
                <a:gd name="T21" fmla="*/ 580 h 1086"/>
                <a:gd name="T22" fmla="*/ 43 w 78"/>
                <a:gd name="T23" fmla="*/ 586 h 1086"/>
                <a:gd name="T24" fmla="*/ 41 w 78"/>
                <a:gd name="T25" fmla="*/ 606 h 1086"/>
                <a:gd name="T26" fmla="*/ 43 w 78"/>
                <a:gd name="T27" fmla="*/ 692 h 1086"/>
                <a:gd name="T28" fmla="*/ 43 w 78"/>
                <a:gd name="T29" fmla="*/ 701 h 1086"/>
                <a:gd name="T30" fmla="*/ 43 w 78"/>
                <a:gd name="T31" fmla="*/ 709 h 1086"/>
                <a:gd name="T32" fmla="*/ 43 w 78"/>
                <a:gd name="T33" fmla="*/ 718 h 1086"/>
                <a:gd name="T34" fmla="*/ 46 w 78"/>
                <a:gd name="T35" fmla="*/ 732 h 1086"/>
                <a:gd name="T36" fmla="*/ 46 w 78"/>
                <a:gd name="T37" fmla="*/ 743 h 1086"/>
                <a:gd name="T38" fmla="*/ 46 w 78"/>
                <a:gd name="T39" fmla="*/ 748 h 1086"/>
                <a:gd name="T40" fmla="*/ 48 w 78"/>
                <a:gd name="T41" fmla="*/ 924 h 1086"/>
                <a:gd name="T42" fmla="*/ 46 w 78"/>
                <a:gd name="T43" fmla="*/ 940 h 1086"/>
                <a:gd name="T44" fmla="*/ 48 w 78"/>
                <a:gd name="T45" fmla="*/ 1062 h 1086"/>
                <a:gd name="T46" fmla="*/ 7 w 78"/>
                <a:gd name="T47" fmla="*/ 1083 h 1086"/>
                <a:gd name="T48" fmla="*/ 43 w 78"/>
                <a:gd name="T49" fmla="*/ 917 h 1086"/>
                <a:gd name="T50" fmla="*/ 41 w 78"/>
                <a:gd name="T51" fmla="*/ 907 h 1086"/>
                <a:gd name="T52" fmla="*/ 41 w 78"/>
                <a:gd name="T53" fmla="*/ 900 h 1086"/>
                <a:gd name="T54" fmla="*/ 41 w 78"/>
                <a:gd name="T55" fmla="*/ 894 h 1086"/>
                <a:gd name="T56" fmla="*/ 39 w 78"/>
                <a:gd name="T57" fmla="*/ 716 h 1086"/>
                <a:gd name="T58" fmla="*/ 39 w 78"/>
                <a:gd name="T59" fmla="*/ 711 h 1086"/>
                <a:gd name="T60" fmla="*/ 37 w 78"/>
                <a:gd name="T61" fmla="*/ 563 h 1086"/>
                <a:gd name="T62" fmla="*/ 64 w 78"/>
                <a:gd name="T63" fmla="*/ 538 h 1086"/>
                <a:gd name="T64" fmla="*/ 37 w 78"/>
                <a:gd name="T65" fmla="*/ 343 h 1086"/>
                <a:gd name="T66" fmla="*/ 37 w 78"/>
                <a:gd name="T67" fmla="*/ 332 h 1086"/>
                <a:gd name="T68" fmla="*/ 37 w 78"/>
                <a:gd name="T69" fmla="*/ 326 h 1086"/>
                <a:gd name="T70" fmla="*/ 37 w 78"/>
                <a:gd name="T71" fmla="*/ 320 h 1086"/>
                <a:gd name="T72" fmla="*/ 36 w 78"/>
                <a:gd name="T73" fmla="*/ 133 h 1086"/>
                <a:gd name="T74" fmla="*/ 36 w 78"/>
                <a:gd name="T75" fmla="*/ 124 h 1086"/>
                <a:gd name="T76" fmla="*/ 34 w 78"/>
                <a:gd name="T77" fmla="*/ 107 h 1086"/>
                <a:gd name="T78" fmla="*/ 2 w 78"/>
                <a:gd name="T79" fmla="*/ 6 h 1086"/>
                <a:gd name="T80" fmla="*/ 0 w 78"/>
                <a:gd name="T81" fmla="*/ 0 h 10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"/>
                <a:gd name="T124" fmla="*/ 0 h 1086"/>
                <a:gd name="T125" fmla="*/ 78 w 78"/>
                <a:gd name="T126" fmla="*/ 1086 h 108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" h="1086">
                  <a:moveTo>
                    <a:pt x="0" y="0"/>
                  </a:moveTo>
                  <a:lnTo>
                    <a:pt x="36" y="19"/>
                  </a:lnTo>
                  <a:lnTo>
                    <a:pt x="37" y="27"/>
                  </a:lnTo>
                  <a:lnTo>
                    <a:pt x="37" y="51"/>
                  </a:lnTo>
                  <a:lnTo>
                    <a:pt x="39" y="54"/>
                  </a:lnTo>
                  <a:lnTo>
                    <a:pt x="37" y="61"/>
                  </a:lnTo>
                  <a:lnTo>
                    <a:pt x="39" y="65"/>
                  </a:lnTo>
                  <a:lnTo>
                    <a:pt x="37" y="72"/>
                  </a:lnTo>
                  <a:lnTo>
                    <a:pt x="39" y="75"/>
                  </a:lnTo>
                  <a:lnTo>
                    <a:pt x="37" y="88"/>
                  </a:lnTo>
                  <a:lnTo>
                    <a:pt x="39" y="93"/>
                  </a:lnTo>
                  <a:lnTo>
                    <a:pt x="37" y="95"/>
                  </a:lnTo>
                  <a:lnTo>
                    <a:pt x="39" y="97"/>
                  </a:lnTo>
                  <a:lnTo>
                    <a:pt x="39" y="341"/>
                  </a:lnTo>
                  <a:lnTo>
                    <a:pt x="41" y="343"/>
                  </a:lnTo>
                  <a:lnTo>
                    <a:pt x="41" y="514"/>
                  </a:lnTo>
                  <a:lnTo>
                    <a:pt x="75" y="535"/>
                  </a:lnTo>
                  <a:lnTo>
                    <a:pt x="77" y="535"/>
                  </a:lnTo>
                  <a:lnTo>
                    <a:pt x="77" y="540"/>
                  </a:lnTo>
                  <a:lnTo>
                    <a:pt x="46" y="559"/>
                  </a:lnTo>
                  <a:lnTo>
                    <a:pt x="43" y="565"/>
                  </a:lnTo>
                  <a:lnTo>
                    <a:pt x="43" y="580"/>
                  </a:lnTo>
                  <a:lnTo>
                    <a:pt x="41" y="582"/>
                  </a:lnTo>
                  <a:lnTo>
                    <a:pt x="43" y="586"/>
                  </a:lnTo>
                  <a:lnTo>
                    <a:pt x="43" y="599"/>
                  </a:lnTo>
                  <a:lnTo>
                    <a:pt x="41" y="606"/>
                  </a:lnTo>
                  <a:lnTo>
                    <a:pt x="43" y="608"/>
                  </a:lnTo>
                  <a:lnTo>
                    <a:pt x="43" y="692"/>
                  </a:lnTo>
                  <a:lnTo>
                    <a:pt x="46" y="697"/>
                  </a:lnTo>
                  <a:lnTo>
                    <a:pt x="43" y="701"/>
                  </a:lnTo>
                  <a:lnTo>
                    <a:pt x="46" y="708"/>
                  </a:lnTo>
                  <a:lnTo>
                    <a:pt x="43" y="709"/>
                  </a:lnTo>
                  <a:lnTo>
                    <a:pt x="46" y="716"/>
                  </a:lnTo>
                  <a:lnTo>
                    <a:pt x="43" y="718"/>
                  </a:lnTo>
                  <a:lnTo>
                    <a:pt x="46" y="722"/>
                  </a:lnTo>
                  <a:lnTo>
                    <a:pt x="46" y="732"/>
                  </a:lnTo>
                  <a:lnTo>
                    <a:pt x="43" y="734"/>
                  </a:lnTo>
                  <a:lnTo>
                    <a:pt x="46" y="743"/>
                  </a:lnTo>
                  <a:lnTo>
                    <a:pt x="43" y="745"/>
                  </a:lnTo>
                  <a:lnTo>
                    <a:pt x="46" y="748"/>
                  </a:lnTo>
                  <a:lnTo>
                    <a:pt x="46" y="919"/>
                  </a:lnTo>
                  <a:lnTo>
                    <a:pt x="48" y="924"/>
                  </a:lnTo>
                  <a:lnTo>
                    <a:pt x="46" y="930"/>
                  </a:lnTo>
                  <a:lnTo>
                    <a:pt x="46" y="940"/>
                  </a:lnTo>
                  <a:lnTo>
                    <a:pt x="48" y="942"/>
                  </a:lnTo>
                  <a:lnTo>
                    <a:pt x="48" y="1062"/>
                  </a:lnTo>
                  <a:lnTo>
                    <a:pt x="7" y="1085"/>
                  </a:lnTo>
                  <a:lnTo>
                    <a:pt x="7" y="1083"/>
                  </a:lnTo>
                  <a:lnTo>
                    <a:pt x="43" y="1057"/>
                  </a:lnTo>
                  <a:lnTo>
                    <a:pt x="43" y="917"/>
                  </a:lnTo>
                  <a:lnTo>
                    <a:pt x="41" y="912"/>
                  </a:lnTo>
                  <a:lnTo>
                    <a:pt x="41" y="907"/>
                  </a:lnTo>
                  <a:lnTo>
                    <a:pt x="43" y="903"/>
                  </a:lnTo>
                  <a:lnTo>
                    <a:pt x="41" y="900"/>
                  </a:lnTo>
                  <a:lnTo>
                    <a:pt x="43" y="896"/>
                  </a:lnTo>
                  <a:lnTo>
                    <a:pt x="41" y="894"/>
                  </a:lnTo>
                  <a:lnTo>
                    <a:pt x="41" y="718"/>
                  </a:lnTo>
                  <a:lnTo>
                    <a:pt x="39" y="716"/>
                  </a:lnTo>
                  <a:lnTo>
                    <a:pt x="41" y="713"/>
                  </a:lnTo>
                  <a:lnTo>
                    <a:pt x="39" y="711"/>
                  </a:lnTo>
                  <a:lnTo>
                    <a:pt x="39" y="572"/>
                  </a:lnTo>
                  <a:lnTo>
                    <a:pt x="37" y="563"/>
                  </a:lnTo>
                  <a:lnTo>
                    <a:pt x="41" y="554"/>
                  </a:lnTo>
                  <a:lnTo>
                    <a:pt x="64" y="538"/>
                  </a:lnTo>
                  <a:lnTo>
                    <a:pt x="37" y="519"/>
                  </a:lnTo>
                  <a:lnTo>
                    <a:pt x="37" y="343"/>
                  </a:lnTo>
                  <a:lnTo>
                    <a:pt x="36" y="338"/>
                  </a:lnTo>
                  <a:lnTo>
                    <a:pt x="37" y="332"/>
                  </a:lnTo>
                  <a:lnTo>
                    <a:pt x="36" y="327"/>
                  </a:lnTo>
                  <a:lnTo>
                    <a:pt x="37" y="326"/>
                  </a:lnTo>
                  <a:lnTo>
                    <a:pt x="36" y="322"/>
                  </a:lnTo>
                  <a:lnTo>
                    <a:pt x="37" y="320"/>
                  </a:lnTo>
                  <a:lnTo>
                    <a:pt x="36" y="317"/>
                  </a:lnTo>
                  <a:lnTo>
                    <a:pt x="36" y="133"/>
                  </a:lnTo>
                  <a:lnTo>
                    <a:pt x="34" y="131"/>
                  </a:lnTo>
                  <a:lnTo>
                    <a:pt x="36" y="124"/>
                  </a:lnTo>
                  <a:lnTo>
                    <a:pt x="36" y="109"/>
                  </a:lnTo>
                  <a:lnTo>
                    <a:pt x="34" y="107"/>
                  </a:lnTo>
                  <a:lnTo>
                    <a:pt x="34" y="27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Freeform 11"/>
            <p:cNvSpPr>
              <a:spLocks/>
            </p:cNvSpPr>
            <p:nvPr/>
          </p:nvSpPr>
          <p:spPr bwMode="auto">
            <a:xfrm>
              <a:off x="1997" y="782"/>
              <a:ext cx="375" cy="1091"/>
            </a:xfrm>
            <a:custGeom>
              <a:avLst/>
              <a:gdLst>
                <a:gd name="T0" fmla="*/ 364 w 375"/>
                <a:gd name="T1" fmla="*/ 7 h 1091"/>
                <a:gd name="T2" fmla="*/ 364 w 375"/>
                <a:gd name="T3" fmla="*/ 150 h 1091"/>
                <a:gd name="T4" fmla="*/ 366 w 375"/>
                <a:gd name="T5" fmla="*/ 178 h 1091"/>
                <a:gd name="T6" fmla="*/ 366 w 375"/>
                <a:gd name="T7" fmla="*/ 198 h 1091"/>
                <a:gd name="T8" fmla="*/ 366 w 375"/>
                <a:gd name="T9" fmla="*/ 221 h 1091"/>
                <a:gd name="T10" fmla="*/ 369 w 375"/>
                <a:gd name="T11" fmla="*/ 370 h 1091"/>
                <a:gd name="T12" fmla="*/ 369 w 375"/>
                <a:gd name="T13" fmla="*/ 391 h 1091"/>
                <a:gd name="T14" fmla="*/ 371 w 375"/>
                <a:gd name="T15" fmla="*/ 594 h 1091"/>
                <a:gd name="T16" fmla="*/ 371 w 375"/>
                <a:gd name="T17" fmla="*/ 615 h 1091"/>
                <a:gd name="T18" fmla="*/ 372 w 375"/>
                <a:gd name="T19" fmla="*/ 835 h 1091"/>
                <a:gd name="T20" fmla="*/ 372 w 375"/>
                <a:gd name="T21" fmla="*/ 853 h 1091"/>
                <a:gd name="T22" fmla="*/ 372 w 375"/>
                <a:gd name="T23" fmla="*/ 870 h 1091"/>
                <a:gd name="T24" fmla="*/ 374 w 375"/>
                <a:gd name="T25" fmla="*/ 993 h 1091"/>
                <a:gd name="T26" fmla="*/ 372 w 375"/>
                <a:gd name="T27" fmla="*/ 1088 h 1091"/>
                <a:gd name="T28" fmla="*/ 288 w 375"/>
                <a:gd name="T29" fmla="*/ 1088 h 1091"/>
                <a:gd name="T30" fmla="*/ 256 w 375"/>
                <a:gd name="T31" fmla="*/ 1088 h 1091"/>
                <a:gd name="T32" fmla="*/ 168 w 375"/>
                <a:gd name="T33" fmla="*/ 1090 h 1091"/>
                <a:gd name="T34" fmla="*/ 118 w 375"/>
                <a:gd name="T35" fmla="*/ 1009 h 1091"/>
                <a:gd name="T36" fmla="*/ 37 w 375"/>
                <a:gd name="T37" fmla="*/ 999 h 1091"/>
                <a:gd name="T38" fmla="*/ 8 w 375"/>
                <a:gd name="T39" fmla="*/ 999 h 1091"/>
                <a:gd name="T40" fmla="*/ 41 w 375"/>
                <a:gd name="T41" fmla="*/ 990 h 1091"/>
                <a:gd name="T42" fmla="*/ 57 w 375"/>
                <a:gd name="T43" fmla="*/ 990 h 1091"/>
                <a:gd name="T44" fmla="*/ 75 w 375"/>
                <a:gd name="T45" fmla="*/ 990 h 1091"/>
                <a:gd name="T46" fmla="*/ 126 w 375"/>
                <a:gd name="T47" fmla="*/ 979 h 1091"/>
                <a:gd name="T48" fmla="*/ 159 w 375"/>
                <a:gd name="T49" fmla="*/ 865 h 1091"/>
                <a:gd name="T50" fmla="*/ 159 w 375"/>
                <a:gd name="T51" fmla="*/ 844 h 1091"/>
                <a:gd name="T52" fmla="*/ 159 w 375"/>
                <a:gd name="T53" fmla="*/ 828 h 1091"/>
                <a:gd name="T54" fmla="*/ 118 w 375"/>
                <a:gd name="T55" fmla="*/ 821 h 1091"/>
                <a:gd name="T56" fmla="*/ 72 w 375"/>
                <a:gd name="T57" fmla="*/ 819 h 1091"/>
                <a:gd name="T58" fmla="*/ 6 w 375"/>
                <a:gd name="T59" fmla="*/ 810 h 1091"/>
                <a:gd name="T60" fmla="*/ 91 w 375"/>
                <a:gd name="T61" fmla="*/ 808 h 1091"/>
                <a:gd name="T62" fmla="*/ 116 w 375"/>
                <a:gd name="T63" fmla="*/ 801 h 1091"/>
                <a:gd name="T64" fmla="*/ 141 w 375"/>
                <a:gd name="T65" fmla="*/ 801 h 1091"/>
                <a:gd name="T66" fmla="*/ 159 w 375"/>
                <a:gd name="T67" fmla="*/ 652 h 1091"/>
                <a:gd name="T68" fmla="*/ 111 w 375"/>
                <a:gd name="T69" fmla="*/ 650 h 1091"/>
                <a:gd name="T70" fmla="*/ 10 w 375"/>
                <a:gd name="T71" fmla="*/ 636 h 1091"/>
                <a:gd name="T72" fmla="*/ 116 w 375"/>
                <a:gd name="T73" fmla="*/ 629 h 1091"/>
                <a:gd name="T74" fmla="*/ 157 w 375"/>
                <a:gd name="T75" fmla="*/ 609 h 1091"/>
                <a:gd name="T76" fmla="*/ 157 w 375"/>
                <a:gd name="T77" fmla="*/ 596 h 1091"/>
                <a:gd name="T78" fmla="*/ 153 w 375"/>
                <a:gd name="T79" fmla="*/ 463 h 1091"/>
                <a:gd name="T80" fmla="*/ 6 w 375"/>
                <a:gd name="T81" fmla="*/ 465 h 1091"/>
                <a:gd name="T82" fmla="*/ 18 w 375"/>
                <a:gd name="T83" fmla="*/ 454 h 1091"/>
                <a:gd name="T84" fmla="*/ 32 w 375"/>
                <a:gd name="T85" fmla="*/ 454 h 1091"/>
                <a:gd name="T86" fmla="*/ 93 w 375"/>
                <a:gd name="T87" fmla="*/ 451 h 1091"/>
                <a:gd name="T88" fmla="*/ 120 w 375"/>
                <a:gd name="T89" fmla="*/ 446 h 1091"/>
                <a:gd name="T90" fmla="*/ 111 w 375"/>
                <a:gd name="T91" fmla="*/ 293 h 1091"/>
                <a:gd name="T92" fmla="*/ 14 w 375"/>
                <a:gd name="T93" fmla="*/ 282 h 1091"/>
                <a:gd name="T94" fmla="*/ 113 w 375"/>
                <a:gd name="T95" fmla="*/ 271 h 1091"/>
                <a:gd name="T96" fmla="*/ 149 w 375"/>
                <a:gd name="T97" fmla="*/ 273 h 1091"/>
                <a:gd name="T98" fmla="*/ 153 w 375"/>
                <a:gd name="T99" fmla="*/ 240 h 1091"/>
                <a:gd name="T100" fmla="*/ 153 w 375"/>
                <a:gd name="T101" fmla="*/ 108 h 1091"/>
                <a:gd name="T102" fmla="*/ 107 w 375"/>
                <a:gd name="T103" fmla="*/ 108 h 1091"/>
                <a:gd name="T104" fmla="*/ 0 w 375"/>
                <a:gd name="T105" fmla="*/ 106 h 1091"/>
                <a:gd name="T106" fmla="*/ 89 w 375"/>
                <a:gd name="T107" fmla="*/ 95 h 1091"/>
                <a:gd name="T108" fmla="*/ 109 w 375"/>
                <a:gd name="T109" fmla="*/ 87 h 1091"/>
                <a:gd name="T110" fmla="*/ 153 w 375"/>
                <a:gd name="T111" fmla="*/ 0 h 10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5"/>
                <a:gd name="T169" fmla="*/ 0 h 1091"/>
                <a:gd name="T170" fmla="*/ 375 w 375"/>
                <a:gd name="T171" fmla="*/ 1091 h 109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5" h="1091">
                  <a:moveTo>
                    <a:pt x="153" y="0"/>
                  </a:moveTo>
                  <a:lnTo>
                    <a:pt x="362" y="0"/>
                  </a:lnTo>
                  <a:lnTo>
                    <a:pt x="366" y="4"/>
                  </a:lnTo>
                  <a:lnTo>
                    <a:pt x="364" y="7"/>
                  </a:lnTo>
                  <a:lnTo>
                    <a:pt x="364" y="93"/>
                  </a:lnTo>
                  <a:lnTo>
                    <a:pt x="366" y="97"/>
                  </a:lnTo>
                  <a:lnTo>
                    <a:pt x="364" y="100"/>
                  </a:lnTo>
                  <a:lnTo>
                    <a:pt x="364" y="150"/>
                  </a:lnTo>
                  <a:lnTo>
                    <a:pt x="366" y="153"/>
                  </a:lnTo>
                  <a:lnTo>
                    <a:pt x="364" y="166"/>
                  </a:lnTo>
                  <a:lnTo>
                    <a:pt x="366" y="170"/>
                  </a:lnTo>
                  <a:lnTo>
                    <a:pt x="366" y="178"/>
                  </a:lnTo>
                  <a:lnTo>
                    <a:pt x="364" y="183"/>
                  </a:lnTo>
                  <a:lnTo>
                    <a:pt x="366" y="187"/>
                  </a:lnTo>
                  <a:lnTo>
                    <a:pt x="364" y="196"/>
                  </a:lnTo>
                  <a:lnTo>
                    <a:pt x="366" y="198"/>
                  </a:lnTo>
                  <a:lnTo>
                    <a:pt x="364" y="204"/>
                  </a:lnTo>
                  <a:lnTo>
                    <a:pt x="366" y="212"/>
                  </a:lnTo>
                  <a:lnTo>
                    <a:pt x="364" y="219"/>
                  </a:lnTo>
                  <a:lnTo>
                    <a:pt x="366" y="221"/>
                  </a:lnTo>
                  <a:lnTo>
                    <a:pt x="366" y="361"/>
                  </a:lnTo>
                  <a:lnTo>
                    <a:pt x="369" y="363"/>
                  </a:lnTo>
                  <a:lnTo>
                    <a:pt x="366" y="367"/>
                  </a:lnTo>
                  <a:lnTo>
                    <a:pt x="369" y="370"/>
                  </a:lnTo>
                  <a:lnTo>
                    <a:pt x="366" y="376"/>
                  </a:lnTo>
                  <a:lnTo>
                    <a:pt x="369" y="382"/>
                  </a:lnTo>
                  <a:lnTo>
                    <a:pt x="366" y="388"/>
                  </a:lnTo>
                  <a:lnTo>
                    <a:pt x="369" y="391"/>
                  </a:lnTo>
                  <a:lnTo>
                    <a:pt x="369" y="577"/>
                  </a:lnTo>
                  <a:lnTo>
                    <a:pt x="371" y="579"/>
                  </a:lnTo>
                  <a:lnTo>
                    <a:pt x="369" y="585"/>
                  </a:lnTo>
                  <a:lnTo>
                    <a:pt x="371" y="594"/>
                  </a:lnTo>
                  <a:lnTo>
                    <a:pt x="369" y="601"/>
                  </a:lnTo>
                  <a:lnTo>
                    <a:pt x="371" y="609"/>
                  </a:lnTo>
                  <a:lnTo>
                    <a:pt x="369" y="613"/>
                  </a:lnTo>
                  <a:lnTo>
                    <a:pt x="371" y="615"/>
                  </a:lnTo>
                  <a:lnTo>
                    <a:pt x="371" y="826"/>
                  </a:lnTo>
                  <a:lnTo>
                    <a:pt x="372" y="828"/>
                  </a:lnTo>
                  <a:lnTo>
                    <a:pt x="371" y="831"/>
                  </a:lnTo>
                  <a:lnTo>
                    <a:pt x="372" y="835"/>
                  </a:lnTo>
                  <a:lnTo>
                    <a:pt x="371" y="838"/>
                  </a:lnTo>
                  <a:lnTo>
                    <a:pt x="372" y="842"/>
                  </a:lnTo>
                  <a:lnTo>
                    <a:pt x="371" y="849"/>
                  </a:lnTo>
                  <a:lnTo>
                    <a:pt x="372" y="853"/>
                  </a:lnTo>
                  <a:lnTo>
                    <a:pt x="371" y="857"/>
                  </a:lnTo>
                  <a:lnTo>
                    <a:pt x="372" y="865"/>
                  </a:lnTo>
                  <a:lnTo>
                    <a:pt x="371" y="868"/>
                  </a:lnTo>
                  <a:lnTo>
                    <a:pt x="372" y="870"/>
                  </a:lnTo>
                  <a:lnTo>
                    <a:pt x="372" y="984"/>
                  </a:lnTo>
                  <a:lnTo>
                    <a:pt x="374" y="986"/>
                  </a:lnTo>
                  <a:lnTo>
                    <a:pt x="372" y="988"/>
                  </a:lnTo>
                  <a:lnTo>
                    <a:pt x="374" y="993"/>
                  </a:lnTo>
                  <a:lnTo>
                    <a:pt x="372" y="999"/>
                  </a:lnTo>
                  <a:lnTo>
                    <a:pt x="374" y="1003"/>
                  </a:lnTo>
                  <a:lnTo>
                    <a:pt x="374" y="1086"/>
                  </a:lnTo>
                  <a:lnTo>
                    <a:pt x="372" y="1088"/>
                  </a:lnTo>
                  <a:lnTo>
                    <a:pt x="320" y="1088"/>
                  </a:lnTo>
                  <a:lnTo>
                    <a:pt x="318" y="1086"/>
                  </a:lnTo>
                  <a:lnTo>
                    <a:pt x="315" y="1088"/>
                  </a:lnTo>
                  <a:lnTo>
                    <a:pt x="288" y="1088"/>
                  </a:lnTo>
                  <a:lnTo>
                    <a:pt x="281" y="1086"/>
                  </a:lnTo>
                  <a:lnTo>
                    <a:pt x="277" y="1088"/>
                  </a:lnTo>
                  <a:lnTo>
                    <a:pt x="270" y="1086"/>
                  </a:lnTo>
                  <a:lnTo>
                    <a:pt x="256" y="1088"/>
                  </a:lnTo>
                  <a:lnTo>
                    <a:pt x="254" y="1086"/>
                  </a:lnTo>
                  <a:lnTo>
                    <a:pt x="252" y="1088"/>
                  </a:lnTo>
                  <a:lnTo>
                    <a:pt x="172" y="1088"/>
                  </a:lnTo>
                  <a:lnTo>
                    <a:pt x="168" y="1090"/>
                  </a:lnTo>
                  <a:lnTo>
                    <a:pt x="161" y="1090"/>
                  </a:lnTo>
                  <a:lnTo>
                    <a:pt x="161" y="1000"/>
                  </a:lnTo>
                  <a:lnTo>
                    <a:pt x="155" y="997"/>
                  </a:lnTo>
                  <a:lnTo>
                    <a:pt x="118" y="1009"/>
                  </a:lnTo>
                  <a:lnTo>
                    <a:pt x="120" y="999"/>
                  </a:lnTo>
                  <a:lnTo>
                    <a:pt x="45" y="999"/>
                  </a:lnTo>
                  <a:lnTo>
                    <a:pt x="43" y="1000"/>
                  </a:lnTo>
                  <a:lnTo>
                    <a:pt x="37" y="999"/>
                  </a:lnTo>
                  <a:lnTo>
                    <a:pt x="32" y="1000"/>
                  </a:lnTo>
                  <a:lnTo>
                    <a:pt x="18" y="999"/>
                  </a:lnTo>
                  <a:lnTo>
                    <a:pt x="16" y="1000"/>
                  </a:lnTo>
                  <a:lnTo>
                    <a:pt x="8" y="999"/>
                  </a:lnTo>
                  <a:lnTo>
                    <a:pt x="8" y="993"/>
                  </a:lnTo>
                  <a:lnTo>
                    <a:pt x="14" y="988"/>
                  </a:lnTo>
                  <a:lnTo>
                    <a:pt x="39" y="988"/>
                  </a:lnTo>
                  <a:lnTo>
                    <a:pt x="41" y="990"/>
                  </a:lnTo>
                  <a:lnTo>
                    <a:pt x="43" y="988"/>
                  </a:lnTo>
                  <a:lnTo>
                    <a:pt x="50" y="990"/>
                  </a:lnTo>
                  <a:lnTo>
                    <a:pt x="52" y="988"/>
                  </a:lnTo>
                  <a:lnTo>
                    <a:pt x="57" y="990"/>
                  </a:lnTo>
                  <a:lnTo>
                    <a:pt x="66" y="988"/>
                  </a:lnTo>
                  <a:lnTo>
                    <a:pt x="68" y="990"/>
                  </a:lnTo>
                  <a:lnTo>
                    <a:pt x="70" y="988"/>
                  </a:lnTo>
                  <a:lnTo>
                    <a:pt x="75" y="990"/>
                  </a:lnTo>
                  <a:lnTo>
                    <a:pt x="76" y="988"/>
                  </a:lnTo>
                  <a:lnTo>
                    <a:pt x="120" y="988"/>
                  </a:lnTo>
                  <a:lnTo>
                    <a:pt x="118" y="979"/>
                  </a:lnTo>
                  <a:lnTo>
                    <a:pt x="126" y="979"/>
                  </a:lnTo>
                  <a:lnTo>
                    <a:pt x="157" y="990"/>
                  </a:lnTo>
                  <a:lnTo>
                    <a:pt x="161" y="990"/>
                  </a:lnTo>
                  <a:lnTo>
                    <a:pt x="161" y="870"/>
                  </a:lnTo>
                  <a:lnTo>
                    <a:pt x="159" y="865"/>
                  </a:lnTo>
                  <a:lnTo>
                    <a:pt x="161" y="859"/>
                  </a:lnTo>
                  <a:lnTo>
                    <a:pt x="159" y="855"/>
                  </a:lnTo>
                  <a:lnTo>
                    <a:pt x="161" y="849"/>
                  </a:lnTo>
                  <a:lnTo>
                    <a:pt x="159" y="844"/>
                  </a:lnTo>
                  <a:lnTo>
                    <a:pt x="161" y="840"/>
                  </a:lnTo>
                  <a:lnTo>
                    <a:pt x="159" y="835"/>
                  </a:lnTo>
                  <a:lnTo>
                    <a:pt x="161" y="831"/>
                  </a:lnTo>
                  <a:lnTo>
                    <a:pt x="159" y="828"/>
                  </a:lnTo>
                  <a:lnTo>
                    <a:pt x="159" y="819"/>
                  </a:lnTo>
                  <a:lnTo>
                    <a:pt x="151" y="819"/>
                  </a:lnTo>
                  <a:lnTo>
                    <a:pt x="116" y="831"/>
                  </a:lnTo>
                  <a:lnTo>
                    <a:pt x="118" y="821"/>
                  </a:lnTo>
                  <a:lnTo>
                    <a:pt x="78" y="821"/>
                  </a:lnTo>
                  <a:lnTo>
                    <a:pt x="76" y="819"/>
                  </a:lnTo>
                  <a:lnTo>
                    <a:pt x="75" y="821"/>
                  </a:lnTo>
                  <a:lnTo>
                    <a:pt x="72" y="819"/>
                  </a:lnTo>
                  <a:lnTo>
                    <a:pt x="18" y="819"/>
                  </a:lnTo>
                  <a:lnTo>
                    <a:pt x="10" y="821"/>
                  </a:lnTo>
                  <a:lnTo>
                    <a:pt x="6" y="819"/>
                  </a:lnTo>
                  <a:lnTo>
                    <a:pt x="6" y="810"/>
                  </a:lnTo>
                  <a:lnTo>
                    <a:pt x="14" y="808"/>
                  </a:lnTo>
                  <a:lnTo>
                    <a:pt x="16" y="810"/>
                  </a:lnTo>
                  <a:lnTo>
                    <a:pt x="86" y="810"/>
                  </a:lnTo>
                  <a:lnTo>
                    <a:pt x="91" y="808"/>
                  </a:lnTo>
                  <a:lnTo>
                    <a:pt x="97" y="810"/>
                  </a:lnTo>
                  <a:lnTo>
                    <a:pt x="101" y="808"/>
                  </a:lnTo>
                  <a:lnTo>
                    <a:pt x="116" y="808"/>
                  </a:lnTo>
                  <a:lnTo>
                    <a:pt x="116" y="801"/>
                  </a:lnTo>
                  <a:lnTo>
                    <a:pt x="122" y="801"/>
                  </a:lnTo>
                  <a:lnTo>
                    <a:pt x="141" y="808"/>
                  </a:lnTo>
                  <a:lnTo>
                    <a:pt x="143" y="807"/>
                  </a:lnTo>
                  <a:lnTo>
                    <a:pt x="141" y="801"/>
                  </a:lnTo>
                  <a:lnTo>
                    <a:pt x="145" y="803"/>
                  </a:lnTo>
                  <a:lnTo>
                    <a:pt x="145" y="810"/>
                  </a:lnTo>
                  <a:lnTo>
                    <a:pt x="159" y="812"/>
                  </a:lnTo>
                  <a:lnTo>
                    <a:pt x="159" y="652"/>
                  </a:lnTo>
                  <a:lnTo>
                    <a:pt x="153" y="647"/>
                  </a:lnTo>
                  <a:lnTo>
                    <a:pt x="116" y="660"/>
                  </a:lnTo>
                  <a:lnTo>
                    <a:pt x="118" y="650"/>
                  </a:lnTo>
                  <a:lnTo>
                    <a:pt x="111" y="650"/>
                  </a:lnTo>
                  <a:lnTo>
                    <a:pt x="109" y="647"/>
                  </a:lnTo>
                  <a:lnTo>
                    <a:pt x="8" y="647"/>
                  </a:lnTo>
                  <a:lnTo>
                    <a:pt x="6" y="641"/>
                  </a:lnTo>
                  <a:lnTo>
                    <a:pt x="10" y="636"/>
                  </a:lnTo>
                  <a:lnTo>
                    <a:pt x="111" y="636"/>
                  </a:lnTo>
                  <a:lnTo>
                    <a:pt x="116" y="632"/>
                  </a:lnTo>
                  <a:lnTo>
                    <a:pt x="113" y="630"/>
                  </a:lnTo>
                  <a:lnTo>
                    <a:pt x="116" y="629"/>
                  </a:lnTo>
                  <a:lnTo>
                    <a:pt x="155" y="639"/>
                  </a:lnTo>
                  <a:lnTo>
                    <a:pt x="159" y="632"/>
                  </a:lnTo>
                  <a:lnTo>
                    <a:pt x="159" y="611"/>
                  </a:lnTo>
                  <a:lnTo>
                    <a:pt x="157" y="609"/>
                  </a:lnTo>
                  <a:lnTo>
                    <a:pt x="159" y="603"/>
                  </a:lnTo>
                  <a:lnTo>
                    <a:pt x="157" y="601"/>
                  </a:lnTo>
                  <a:lnTo>
                    <a:pt x="159" y="599"/>
                  </a:lnTo>
                  <a:lnTo>
                    <a:pt x="157" y="596"/>
                  </a:lnTo>
                  <a:lnTo>
                    <a:pt x="157" y="488"/>
                  </a:lnTo>
                  <a:lnTo>
                    <a:pt x="155" y="486"/>
                  </a:lnTo>
                  <a:lnTo>
                    <a:pt x="157" y="471"/>
                  </a:lnTo>
                  <a:lnTo>
                    <a:pt x="153" y="463"/>
                  </a:lnTo>
                  <a:lnTo>
                    <a:pt x="116" y="475"/>
                  </a:lnTo>
                  <a:lnTo>
                    <a:pt x="113" y="474"/>
                  </a:lnTo>
                  <a:lnTo>
                    <a:pt x="116" y="465"/>
                  </a:lnTo>
                  <a:lnTo>
                    <a:pt x="6" y="465"/>
                  </a:lnTo>
                  <a:lnTo>
                    <a:pt x="4" y="456"/>
                  </a:lnTo>
                  <a:lnTo>
                    <a:pt x="6" y="451"/>
                  </a:lnTo>
                  <a:lnTo>
                    <a:pt x="14" y="451"/>
                  </a:lnTo>
                  <a:lnTo>
                    <a:pt x="18" y="454"/>
                  </a:lnTo>
                  <a:lnTo>
                    <a:pt x="21" y="451"/>
                  </a:lnTo>
                  <a:lnTo>
                    <a:pt x="27" y="454"/>
                  </a:lnTo>
                  <a:lnTo>
                    <a:pt x="30" y="451"/>
                  </a:lnTo>
                  <a:lnTo>
                    <a:pt x="32" y="454"/>
                  </a:lnTo>
                  <a:lnTo>
                    <a:pt x="80" y="454"/>
                  </a:lnTo>
                  <a:lnTo>
                    <a:pt x="82" y="451"/>
                  </a:lnTo>
                  <a:lnTo>
                    <a:pt x="89" y="454"/>
                  </a:lnTo>
                  <a:lnTo>
                    <a:pt x="93" y="451"/>
                  </a:lnTo>
                  <a:lnTo>
                    <a:pt x="107" y="454"/>
                  </a:lnTo>
                  <a:lnTo>
                    <a:pt x="116" y="449"/>
                  </a:lnTo>
                  <a:lnTo>
                    <a:pt x="113" y="446"/>
                  </a:lnTo>
                  <a:lnTo>
                    <a:pt x="120" y="446"/>
                  </a:lnTo>
                  <a:lnTo>
                    <a:pt x="155" y="456"/>
                  </a:lnTo>
                  <a:lnTo>
                    <a:pt x="155" y="282"/>
                  </a:lnTo>
                  <a:lnTo>
                    <a:pt x="145" y="282"/>
                  </a:lnTo>
                  <a:lnTo>
                    <a:pt x="111" y="293"/>
                  </a:lnTo>
                  <a:lnTo>
                    <a:pt x="111" y="284"/>
                  </a:lnTo>
                  <a:lnTo>
                    <a:pt x="45" y="284"/>
                  </a:lnTo>
                  <a:lnTo>
                    <a:pt x="39" y="282"/>
                  </a:lnTo>
                  <a:lnTo>
                    <a:pt x="14" y="282"/>
                  </a:lnTo>
                  <a:lnTo>
                    <a:pt x="10" y="284"/>
                  </a:lnTo>
                  <a:lnTo>
                    <a:pt x="8" y="273"/>
                  </a:lnTo>
                  <a:lnTo>
                    <a:pt x="10" y="271"/>
                  </a:lnTo>
                  <a:lnTo>
                    <a:pt x="113" y="271"/>
                  </a:lnTo>
                  <a:lnTo>
                    <a:pt x="113" y="268"/>
                  </a:lnTo>
                  <a:lnTo>
                    <a:pt x="109" y="263"/>
                  </a:lnTo>
                  <a:lnTo>
                    <a:pt x="113" y="261"/>
                  </a:lnTo>
                  <a:lnTo>
                    <a:pt x="149" y="273"/>
                  </a:lnTo>
                  <a:lnTo>
                    <a:pt x="153" y="268"/>
                  </a:lnTo>
                  <a:lnTo>
                    <a:pt x="153" y="252"/>
                  </a:lnTo>
                  <a:lnTo>
                    <a:pt x="155" y="246"/>
                  </a:lnTo>
                  <a:lnTo>
                    <a:pt x="153" y="240"/>
                  </a:lnTo>
                  <a:lnTo>
                    <a:pt x="155" y="238"/>
                  </a:lnTo>
                  <a:lnTo>
                    <a:pt x="155" y="185"/>
                  </a:lnTo>
                  <a:lnTo>
                    <a:pt x="153" y="183"/>
                  </a:lnTo>
                  <a:lnTo>
                    <a:pt x="153" y="108"/>
                  </a:lnTo>
                  <a:lnTo>
                    <a:pt x="145" y="108"/>
                  </a:lnTo>
                  <a:lnTo>
                    <a:pt x="111" y="118"/>
                  </a:lnTo>
                  <a:lnTo>
                    <a:pt x="111" y="113"/>
                  </a:lnTo>
                  <a:lnTo>
                    <a:pt x="107" y="108"/>
                  </a:lnTo>
                  <a:lnTo>
                    <a:pt x="14" y="108"/>
                  </a:lnTo>
                  <a:lnTo>
                    <a:pt x="10" y="111"/>
                  </a:lnTo>
                  <a:lnTo>
                    <a:pt x="2" y="111"/>
                  </a:lnTo>
                  <a:lnTo>
                    <a:pt x="0" y="106"/>
                  </a:lnTo>
                  <a:lnTo>
                    <a:pt x="0" y="100"/>
                  </a:lnTo>
                  <a:lnTo>
                    <a:pt x="2" y="97"/>
                  </a:lnTo>
                  <a:lnTo>
                    <a:pt x="86" y="97"/>
                  </a:lnTo>
                  <a:lnTo>
                    <a:pt x="89" y="95"/>
                  </a:lnTo>
                  <a:lnTo>
                    <a:pt x="95" y="97"/>
                  </a:lnTo>
                  <a:lnTo>
                    <a:pt x="109" y="95"/>
                  </a:lnTo>
                  <a:lnTo>
                    <a:pt x="111" y="93"/>
                  </a:lnTo>
                  <a:lnTo>
                    <a:pt x="109" y="87"/>
                  </a:lnTo>
                  <a:lnTo>
                    <a:pt x="113" y="87"/>
                  </a:lnTo>
                  <a:lnTo>
                    <a:pt x="147" y="100"/>
                  </a:lnTo>
                  <a:lnTo>
                    <a:pt x="153" y="100"/>
                  </a:lnTo>
                  <a:lnTo>
                    <a:pt x="15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Freeform 12"/>
            <p:cNvSpPr>
              <a:spLocks/>
            </p:cNvSpPr>
            <p:nvPr/>
          </p:nvSpPr>
          <p:spPr bwMode="auto">
            <a:xfrm>
              <a:off x="2156" y="791"/>
              <a:ext cx="209" cy="1072"/>
            </a:xfrm>
            <a:custGeom>
              <a:avLst/>
              <a:gdLst>
                <a:gd name="T0" fmla="*/ 0 w 209"/>
                <a:gd name="T1" fmla="*/ 2 h 1072"/>
                <a:gd name="T2" fmla="*/ 2 w 209"/>
                <a:gd name="T3" fmla="*/ 138 h 1072"/>
                <a:gd name="T4" fmla="*/ 2 w 209"/>
                <a:gd name="T5" fmla="*/ 146 h 1072"/>
                <a:gd name="T6" fmla="*/ 2 w 209"/>
                <a:gd name="T7" fmla="*/ 150 h 1072"/>
                <a:gd name="T8" fmla="*/ 4 w 209"/>
                <a:gd name="T9" fmla="*/ 331 h 1072"/>
                <a:gd name="T10" fmla="*/ 4 w 209"/>
                <a:gd name="T11" fmla="*/ 339 h 1072"/>
                <a:gd name="T12" fmla="*/ 4 w 209"/>
                <a:gd name="T13" fmla="*/ 352 h 1072"/>
                <a:gd name="T14" fmla="*/ 7 w 209"/>
                <a:gd name="T15" fmla="*/ 585 h 1072"/>
                <a:gd name="T16" fmla="*/ 7 w 209"/>
                <a:gd name="T17" fmla="*/ 609 h 1072"/>
                <a:gd name="T18" fmla="*/ 7 w 209"/>
                <a:gd name="T19" fmla="*/ 615 h 1072"/>
                <a:gd name="T20" fmla="*/ 7 w 209"/>
                <a:gd name="T21" fmla="*/ 623 h 1072"/>
                <a:gd name="T22" fmla="*/ 4 w 209"/>
                <a:gd name="T23" fmla="*/ 646 h 1072"/>
                <a:gd name="T24" fmla="*/ 7 w 209"/>
                <a:gd name="T25" fmla="*/ 943 h 1072"/>
                <a:gd name="T26" fmla="*/ 7 w 209"/>
                <a:gd name="T27" fmla="*/ 952 h 1072"/>
                <a:gd name="T28" fmla="*/ 7 w 209"/>
                <a:gd name="T29" fmla="*/ 963 h 1072"/>
                <a:gd name="T30" fmla="*/ 7 w 209"/>
                <a:gd name="T31" fmla="*/ 967 h 1072"/>
                <a:gd name="T32" fmla="*/ 9 w 209"/>
                <a:gd name="T33" fmla="*/ 1064 h 1072"/>
                <a:gd name="T34" fmla="*/ 50 w 209"/>
                <a:gd name="T35" fmla="*/ 1069 h 1072"/>
                <a:gd name="T36" fmla="*/ 54 w 209"/>
                <a:gd name="T37" fmla="*/ 1069 h 1072"/>
                <a:gd name="T38" fmla="*/ 206 w 209"/>
                <a:gd name="T39" fmla="*/ 1062 h 1072"/>
                <a:gd name="T40" fmla="*/ 208 w 209"/>
                <a:gd name="T41" fmla="*/ 1046 h 1072"/>
                <a:gd name="T42" fmla="*/ 208 w 209"/>
                <a:gd name="T43" fmla="*/ 1026 h 1072"/>
                <a:gd name="T44" fmla="*/ 208 w 209"/>
                <a:gd name="T45" fmla="*/ 1016 h 1072"/>
                <a:gd name="T46" fmla="*/ 206 w 209"/>
                <a:gd name="T47" fmla="*/ 991 h 1072"/>
                <a:gd name="T48" fmla="*/ 206 w 209"/>
                <a:gd name="T49" fmla="*/ 988 h 1072"/>
                <a:gd name="T50" fmla="*/ 204 w 209"/>
                <a:gd name="T51" fmla="*/ 782 h 1072"/>
                <a:gd name="T52" fmla="*/ 204 w 209"/>
                <a:gd name="T53" fmla="*/ 778 h 1072"/>
                <a:gd name="T54" fmla="*/ 204 w 209"/>
                <a:gd name="T55" fmla="*/ 769 h 1072"/>
                <a:gd name="T56" fmla="*/ 206 w 209"/>
                <a:gd name="T57" fmla="*/ 759 h 1072"/>
                <a:gd name="T58" fmla="*/ 204 w 209"/>
                <a:gd name="T59" fmla="*/ 632 h 1072"/>
                <a:gd name="T60" fmla="*/ 204 w 209"/>
                <a:gd name="T61" fmla="*/ 623 h 1072"/>
                <a:gd name="T62" fmla="*/ 204 w 209"/>
                <a:gd name="T63" fmla="*/ 611 h 1072"/>
                <a:gd name="T64" fmla="*/ 202 w 209"/>
                <a:gd name="T65" fmla="*/ 443 h 1072"/>
                <a:gd name="T66" fmla="*/ 202 w 209"/>
                <a:gd name="T67" fmla="*/ 428 h 1072"/>
                <a:gd name="T68" fmla="*/ 202 w 209"/>
                <a:gd name="T69" fmla="*/ 422 h 1072"/>
                <a:gd name="T70" fmla="*/ 202 w 209"/>
                <a:gd name="T71" fmla="*/ 414 h 1072"/>
                <a:gd name="T72" fmla="*/ 202 w 209"/>
                <a:gd name="T73" fmla="*/ 403 h 1072"/>
                <a:gd name="T74" fmla="*/ 199 w 209"/>
                <a:gd name="T75" fmla="*/ 171 h 1072"/>
                <a:gd name="T76" fmla="*/ 197 w 209"/>
                <a:gd name="T77" fmla="*/ 141 h 1072"/>
                <a:gd name="T78" fmla="*/ 197 w 209"/>
                <a:gd name="T79" fmla="*/ 136 h 1072"/>
                <a:gd name="T80" fmla="*/ 195 w 209"/>
                <a:gd name="T81" fmla="*/ 25 h 1072"/>
                <a:gd name="T82" fmla="*/ 195 w 209"/>
                <a:gd name="T83" fmla="*/ 14 h 1072"/>
                <a:gd name="T84" fmla="*/ 191 w 209"/>
                <a:gd name="T85" fmla="*/ 0 h 1072"/>
                <a:gd name="T86" fmla="*/ 89 w 209"/>
                <a:gd name="T87" fmla="*/ 2 h 1072"/>
                <a:gd name="T88" fmla="*/ 15 w 209"/>
                <a:gd name="T89" fmla="*/ 0 h 10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9"/>
                <a:gd name="T136" fmla="*/ 0 h 1072"/>
                <a:gd name="T137" fmla="*/ 209 w 209"/>
                <a:gd name="T138" fmla="*/ 1072 h 10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9" h="1072">
                  <a:moveTo>
                    <a:pt x="13" y="2"/>
                  </a:moveTo>
                  <a:lnTo>
                    <a:pt x="0" y="2"/>
                  </a:lnTo>
                  <a:lnTo>
                    <a:pt x="0" y="134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2" y="150"/>
                  </a:lnTo>
                  <a:lnTo>
                    <a:pt x="2" y="326"/>
                  </a:lnTo>
                  <a:lnTo>
                    <a:pt x="4" y="331"/>
                  </a:lnTo>
                  <a:lnTo>
                    <a:pt x="2" y="334"/>
                  </a:lnTo>
                  <a:lnTo>
                    <a:pt x="4" y="339"/>
                  </a:lnTo>
                  <a:lnTo>
                    <a:pt x="2" y="350"/>
                  </a:lnTo>
                  <a:lnTo>
                    <a:pt x="4" y="352"/>
                  </a:lnTo>
                  <a:lnTo>
                    <a:pt x="4" y="583"/>
                  </a:lnTo>
                  <a:lnTo>
                    <a:pt x="7" y="585"/>
                  </a:lnTo>
                  <a:lnTo>
                    <a:pt x="4" y="600"/>
                  </a:lnTo>
                  <a:lnTo>
                    <a:pt x="7" y="609"/>
                  </a:lnTo>
                  <a:lnTo>
                    <a:pt x="4" y="611"/>
                  </a:lnTo>
                  <a:lnTo>
                    <a:pt x="7" y="615"/>
                  </a:lnTo>
                  <a:lnTo>
                    <a:pt x="4" y="620"/>
                  </a:lnTo>
                  <a:lnTo>
                    <a:pt x="7" y="623"/>
                  </a:lnTo>
                  <a:lnTo>
                    <a:pt x="7" y="644"/>
                  </a:lnTo>
                  <a:lnTo>
                    <a:pt x="4" y="646"/>
                  </a:lnTo>
                  <a:lnTo>
                    <a:pt x="7" y="648"/>
                  </a:lnTo>
                  <a:lnTo>
                    <a:pt x="7" y="943"/>
                  </a:lnTo>
                  <a:lnTo>
                    <a:pt x="9" y="945"/>
                  </a:lnTo>
                  <a:lnTo>
                    <a:pt x="7" y="952"/>
                  </a:lnTo>
                  <a:lnTo>
                    <a:pt x="9" y="956"/>
                  </a:lnTo>
                  <a:lnTo>
                    <a:pt x="7" y="963"/>
                  </a:lnTo>
                  <a:lnTo>
                    <a:pt x="9" y="965"/>
                  </a:lnTo>
                  <a:lnTo>
                    <a:pt x="7" y="967"/>
                  </a:lnTo>
                  <a:lnTo>
                    <a:pt x="9" y="968"/>
                  </a:lnTo>
                  <a:lnTo>
                    <a:pt x="9" y="1064"/>
                  </a:lnTo>
                  <a:lnTo>
                    <a:pt x="13" y="1069"/>
                  </a:lnTo>
                  <a:lnTo>
                    <a:pt x="50" y="1069"/>
                  </a:lnTo>
                  <a:lnTo>
                    <a:pt x="52" y="1071"/>
                  </a:lnTo>
                  <a:lnTo>
                    <a:pt x="54" y="1069"/>
                  </a:lnTo>
                  <a:lnTo>
                    <a:pt x="202" y="1069"/>
                  </a:lnTo>
                  <a:lnTo>
                    <a:pt x="206" y="1062"/>
                  </a:lnTo>
                  <a:lnTo>
                    <a:pt x="206" y="1051"/>
                  </a:lnTo>
                  <a:lnTo>
                    <a:pt x="208" y="1046"/>
                  </a:lnTo>
                  <a:lnTo>
                    <a:pt x="206" y="1041"/>
                  </a:lnTo>
                  <a:lnTo>
                    <a:pt x="208" y="1026"/>
                  </a:lnTo>
                  <a:lnTo>
                    <a:pt x="206" y="1017"/>
                  </a:lnTo>
                  <a:lnTo>
                    <a:pt x="208" y="1016"/>
                  </a:lnTo>
                  <a:lnTo>
                    <a:pt x="206" y="1011"/>
                  </a:lnTo>
                  <a:lnTo>
                    <a:pt x="206" y="991"/>
                  </a:lnTo>
                  <a:lnTo>
                    <a:pt x="208" y="990"/>
                  </a:lnTo>
                  <a:lnTo>
                    <a:pt x="206" y="988"/>
                  </a:lnTo>
                  <a:lnTo>
                    <a:pt x="206" y="784"/>
                  </a:lnTo>
                  <a:lnTo>
                    <a:pt x="204" y="782"/>
                  </a:lnTo>
                  <a:lnTo>
                    <a:pt x="206" y="780"/>
                  </a:lnTo>
                  <a:lnTo>
                    <a:pt x="204" y="778"/>
                  </a:lnTo>
                  <a:lnTo>
                    <a:pt x="206" y="773"/>
                  </a:lnTo>
                  <a:lnTo>
                    <a:pt x="204" y="769"/>
                  </a:lnTo>
                  <a:lnTo>
                    <a:pt x="204" y="761"/>
                  </a:lnTo>
                  <a:lnTo>
                    <a:pt x="206" y="759"/>
                  </a:lnTo>
                  <a:lnTo>
                    <a:pt x="204" y="757"/>
                  </a:lnTo>
                  <a:lnTo>
                    <a:pt x="204" y="632"/>
                  </a:lnTo>
                  <a:lnTo>
                    <a:pt x="202" y="630"/>
                  </a:lnTo>
                  <a:lnTo>
                    <a:pt x="204" y="623"/>
                  </a:lnTo>
                  <a:lnTo>
                    <a:pt x="202" y="615"/>
                  </a:lnTo>
                  <a:lnTo>
                    <a:pt x="204" y="611"/>
                  </a:lnTo>
                  <a:lnTo>
                    <a:pt x="202" y="609"/>
                  </a:lnTo>
                  <a:lnTo>
                    <a:pt x="202" y="443"/>
                  </a:lnTo>
                  <a:lnTo>
                    <a:pt x="199" y="439"/>
                  </a:lnTo>
                  <a:lnTo>
                    <a:pt x="202" y="428"/>
                  </a:lnTo>
                  <a:lnTo>
                    <a:pt x="199" y="426"/>
                  </a:lnTo>
                  <a:lnTo>
                    <a:pt x="202" y="422"/>
                  </a:lnTo>
                  <a:lnTo>
                    <a:pt x="199" y="419"/>
                  </a:lnTo>
                  <a:lnTo>
                    <a:pt x="202" y="414"/>
                  </a:lnTo>
                  <a:lnTo>
                    <a:pt x="199" y="405"/>
                  </a:lnTo>
                  <a:lnTo>
                    <a:pt x="202" y="403"/>
                  </a:lnTo>
                  <a:lnTo>
                    <a:pt x="199" y="401"/>
                  </a:lnTo>
                  <a:lnTo>
                    <a:pt x="199" y="171"/>
                  </a:lnTo>
                  <a:lnTo>
                    <a:pt x="197" y="167"/>
                  </a:lnTo>
                  <a:lnTo>
                    <a:pt x="197" y="141"/>
                  </a:lnTo>
                  <a:lnTo>
                    <a:pt x="199" y="138"/>
                  </a:lnTo>
                  <a:lnTo>
                    <a:pt x="197" y="136"/>
                  </a:lnTo>
                  <a:lnTo>
                    <a:pt x="197" y="30"/>
                  </a:lnTo>
                  <a:lnTo>
                    <a:pt x="195" y="25"/>
                  </a:lnTo>
                  <a:lnTo>
                    <a:pt x="197" y="19"/>
                  </a:lnTo>
                  <a:lnTo>
                    <a:pt x="195" y="14"/>
                  </a:lnTo>
                  <a:lnTo>
                    <a:pt x="195" y="4"/>
                  </a:lnTo>
                  <a:lnTo>
                    <a:pt x="191" y="0"/>
                  </a:lnTo>
                  <a:lnTo>
                    <a:pt x="91" y="0"/>
                  </a:lnTo>
                  <a:lnTo>
                    <a:pt x="89" y="2"/>
                  </a:lnTo>
                  <a:lnTo>
                    <a:pt x="88" y="0"/>
                  </a:lnTo>
                  <a:lnTo>
                    <a:pt x="15" y="0"/>
                  </a:lnTo>
                  <a:lnTo>
                    <a:pt x="13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6" name="Freeform 13"/>
            <p:cNvSpPr>
              <a:spLocks/>
            </p:cNvSpPr>
            <p:nvPr/>
          </p:nvSpPr>
          <p:spPr bwMode="auto">
            <a:xfrm>
              <a:off x="2239" y="1079"/>
              <a:ext cx="44" cy="46"/>
            </a:xfrm>
            <a:custGeom>
              <a:avLst/>
              <a:gdLst>
                <a:gd name="T0" fmla="*/ 0 w 44"/>
                <a:gd name="T1" fmla="*/ 0 h 46"/>
                <a:gd name="T2" fmla="*/ 8 w 44"/>
                <a:gd name="T3" fmla="*/ 0 h 46"/>
                <a:gd name="T4" fmla="*/ 18 w 44"/>
                <a:gd name="T5" fmla="*/ 27 h 46"/>
                <a:gd name="T6" fmla="*/ 25 w 44"/>
                <a:gd name="T7" fmla="*/ 27 h 46"/>
                <a:gd name="T8" fmla="*/ 25 w 44"/>
                <a:gd name="T9" fmla="*/ 22 h 46"/>
                <a:gd name="T10" fmla="*/ 28 w 44"/>
                <a:gd name="T11" fmla="*/ 15 h 46"/>
                <a:gd name="T12" fmla="*/ 28 w 44"/>
                <a:gd name="T13" fmla="*/ 11 h 46"/>
                <a:gd name="T14" fmla="*/ 32 w 44"/>
                <a:gd name="T15" fmla="*/ 0 h 46"/>
                <a:gd name="T16" fmla="*/ 43 w 44"/>
                <a:gd name="T17" fmla="*/ 0 h 46"/>
                <a:gd name="T18" fmla="*/ 43 w 44"/>
                <a:gd name="T19" fmla="*/ 2 h 46"/>
                <a:gd name="T20" fmla="*/ 39 w 44"/>
                <a:gd name="T21" fmla="*/ 2 h 46"/>
                <a:gd name="T22" fmla="*/ 39 w 44"/>
                <a:gd name="T23" fmla="*/ 38 h 46"/>
                <a:gd name="T24" fmla="*/ 43 w 44"/>
                <a:gd name="T25" fmla="*/ 45 h 46"/>
                <a:gd name="T26" fmla="*/ 28 w 44"/>
                <a:gd name="T27" fmla="*/ 45 h 46"/>
                <a:gd name="T28" fmla="*/ 32 w 44"/>
                <a:gd name="T29" fmla="*/ 38 h 46"/>
                <a:gd name="T30" fmla="*/ 32 w 44"/>
                <a:gd name="T31" fmla="*/ 30 h 46"/>
                <a:gd name="T32" fmla="*/ 34 w 44"/>
                <a:gd name="T33" fmla="*/ 27 h 46"/>
                <a:gd name="T34" fmla="*/ 30 w 44"/>
                <a:gd name="T35" fmla="*/ 18 h 46"/>
                <a:gd name="T36" fmla="*/ 20 w 44"/>
                <a:gd name="T37" fmla="*/ 45 h 46"/>
                <a:gd name="T38" fmla="*/ 18 w 44"/>
                <a:gd name="T39" fmla="*/ 45 h 46"/>
                <a:gd name="T40" fmla="*/ 8 w 44"/>
                <a:gd name="T41" fmla="*/ 20 h 46"/>
                <a:gd name="T42" fmla="*/ 5 w 44"/>
                <a:gd name="T43" fmla="*/ 25 h 46"/>
                <a:gd name="T44" fmla="*/ 5 w 44"/>
                <a:gd name="T45" fmla="*/ 41 h 46"/>
                <a:gd name="T46" fmla="*/ 10 w 44"/>
                <a:gd name="T47" fmla="*/ 45 h 46"/>
                <a:gd name="T48" fmla="*/ 0 w 44"/>
                <a:gd name="T49" fmla="*/ 45 h 46"/>
                <a:gd name="T50" fmla="*/ 0 w 44"/>
                <a:gd name="T51" fmla="*/ 43 h 46"/>
                <a:gd name="T52" fmla="*/ 4 w 44"/>
                <a:gd name="T53" fmla="*/ 36 h 46"/>
                <a:gd name="T54" fmla="*/ 4 w 44"/>
                <a:gd name="T55" fmla="*/ 7 h 46"/>
                <a:gd name="T56" fmla="*/ 0 w 44"/>
                <a:gd name="T57" fmla="*/ 0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"/>
                <a:gd name="T88" fmla="*/ 0 h 46"/>
                <a:gd name="T89" fmla="*/ 44 w 44"/>
                <a:gd name="T90" fmla="*/ 46 h 4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" h="46">
                  <a:moveTo>
                    <a:pt x="0" y="0"/>
                  </a:moveTo>
                  <a:lnTo>
                    <a:pt x="8" y="0"/>
                  </a:lnTo>
                  <a:lnTo>
                    <a:pt x="18" y="27"/>
                  </a:lnTo>
                  <a:lnTo>
                    <a:pt x="25" y="27"/>
                  </a:lnTo>
                  <a:lnTo>
                    <a:pt x="25" y="22"/>
                  </a:lnTo>
                  <a:lnTo>
                    <a:pt x="28" y="15"/>
                  </a:lnTo>
                  <a:lnTo>
                    <a:pt x="28" y="1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39" y="38"/>
                  </a:lnTo>
                  <a:lnTo>
                    <a:pt x="43" y="45"/>
                  </a:lnTo>
                  <a:lnTo>
                    <a:pt x="28" y="45"/>
                  </a:lnTo>
                  <a:lnTo>
                    <a:pt x="32" y="38"/>
                  </a:lnTo>
                  <a:lnTo>
                    <a:pt x="32" y="30"/>
                  </a:lnTo>
                  <a:lnTo>
                    <a:pt x="34" y="27"/>
                  </a:lnTo>
                  <a:lnTo>
                    <a:pt x="30" y="18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8" y="20"/>
                  </a:lnTo>
                  <a:lnTo>
                    <a:pt x="5" y="25"/>
                  </a:lnTo>
                  <a:lnTo>
                    <a:pt x="5" y="41"/>
                  </a:lnTo>
                  <a:lnTo>
                    <a:pt x="1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4" y="36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7" name="Freeform 14"/>
            <p:cNvSpPr>
              <a:spLocks/>
            </p:cNvSpPr>
            <p:nvPr/>
          </p:nvSpPr>
          <p:spPr bwMode="auto">
            <a:xfrm>
              <a:off x="2243" y="1306"/>
              <a:ext cx="43" cy="47"/>
            </a:xfrm>
            <a:custGeom>
              <a:avLst/>
              <a:gdLst>
                <a:gd name="T0" fmla="*/ 6 w 43"/>
                <a:gd name="T1" fmla="*/ 0 h 47"/>
                <a:gd name="T2" fmla="*/ 17 w 43"/>
                <a:gd name="T3" fmla="*/ 2 h 47"/>
                <a:gd name="T4" fmla="*/ 17 w 43"/>
                <a:gd name="T5" fmla="*/ 4 h 47"/>
                <a:gd name="T6" fmla="*/ 12 w 43"/>
                <a:gd name="T7" fmla="*/ 4 h 47"/>
                <a:gd name="T8" fmla="*/ 12 w 43"/>
                <a:gd name="T9" fmla="*/ 36 h 47"/>
                <a:gd name="T10" fmla="*/ 23 w 43"/>
                <a:gd name="T11" fmla="*/ 43 h 47"/>
                <a:gd name="T12" fmla="*/ 33 w 43"/>
                <a:gd name="T13" fmla="*/ 41 h 47"/>
                <a:gd name="T14" fmla="*/ 35 w 43"/>
                <a:gd name="T15" fmla="*/ 13 h 47"/>
                <a:gd name="T16" fmla="*/ 29 w 43"/>
                <a:gd name="T17" fmla="*/ 2 h 47"/>
                <a:gd name="T18" fmla="*/ 35 w 43"/>
                <a:gd name="T19" fmla="*/ 2 h 47"/>
                <a:gd name="T20" fmla="*/ 38 w 43"/>
                <a:gd name="T21" fmla="*/ 0 h 47"/>
                <a:gd name="T22" fmla="*/ 42 w 43"/>
                <a:gd name="T23" fmla="*/ 2 h 47"/>
                <a:gd name="T24" fmla="*/ 38 w 43"/>
                <a:gd name="T25" fmla="*/ 9 h 47"/>
                <a:gd name="T26" fmla="*/ 38 w 43"/>
                <a:gd name="T27" fmla="*/ 36 h 47"/>
                <a:gd name="T28" fmla="*/ 31 w 43"/>
                <a:gd name="T29" fmla="*/ 45 h 47"/>
                <a:gd name="T30" fmla="*/ 14 w 43"/>
                <a:gd name="T31" fmla="*/ 46 h 47"/>
                <a:gd name="T32" fmla="*/ 8 w 43"/>
                <a:gd name="T33" fmla="*/ 43 h 47"/>
                <a:gd name="T34" fmla="*/ 6 w 43"/>
                <a:gd name="T35" fmla="*/ 34 h 47"/>
                <a:gd name="T36" fmla="*/ 6 w 43"/>
                <a:gd name="T37" fmla="*/ 9 h 47"/>
                <a:gd name="T38" fmla="*/ 0 w 43"/>
                <a:gd name="T39" fmla="*/ 2 h 47"/>
                <a:gd name="T40" fmla="*/ 3 w 43"/>
                <a:gd name="T41" fmla="*/ 2 h 47"/>
                <a:gd name="T42" fmla="*/ 6 w 43"/>
                <a:gd name="T43" fmla="*/ 0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"/>
                <a:gd name="T67" fmla="*/ 0 h 47"/>
                <a:gd name="T68" fmla="*/ 43 w 43"/>
                <a:gd name="T69" fmla="*/ 47 h 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" h="47">
                  <a:moveTo>
                    <a:pt x="6" y="0"/>
                  </a:moveTo>
                  <a:lnTo>
                    <a:pt x="17" y="2"/>
                  </a:lnTo>
                  <a:lnTo>
                    <a:pt x="17" y="4"/>
                  </a:lnTo>
                  <a:lnTo>
                    <a:pt x="12" y="4"/>
                  </a:lnTo>
                  <a:lnTo>
                    <a:pt x="12" y="36"/>
                  </a:lnTo>
                  <a:lnTo>
                    <a:pt x="23" y="43"/>
                  </a:lnTo>
                  <a:lnTo>
                    <a:pt x="33" y="41"/>
                  </a:lnTo>
                  <a:lnTo>
                    <a:pt x="35" y="13"/>
                  </a:lnTo>
                  <a:lnTo>
                    <a:pt x="29" y="2"/>
                  </a:lnTo>
                  <a:lnTo>
                    <a:pt x="35" y="2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38" y="9"/>
                  </a:lnTo>
                  <a:lnTo>
                    <a:pt x="38" y="36"/>
                  </a:lnTo>
                  <a:lnTo>
                    <a:pt x="31" y="45"/>
                  </a:lnTo>
                  <a:lnTo>
                    <a:pt x="14" y="46"/>
                  </a:lnTo>
                  <a:lnTo>
                    <a:pt x="8" y="43"/>
                  </a:lnTo>
                  <a:lnTo>
                    <a:pt x="6" y="34"/>
                  </a:lnTo>
                  <a:lnTo>
                    <a:pt x="6" y="9"/>
                  </a:lnTo>
                  <a:lnTo>
                    <a:pt x="0" y="2"/>
                  </a:lnTo>
                  <a:lnTo>
                    <a:pt x="3" y="2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Freeform 15"/>
            <p:cNvSpPr>
              <a:spLocks/>
            </p:cNvSpPr>
            <p:nvPr/>
          </p:nvSpPr>
          <p:spPr bwMode="auto">
            <a:xfrm>
              <a:off x="2243" y="1514"/>
              <a:ext cx="43" cy="47"/>
            </a:xfrm>
            <a:custGeom>
              <a:avLst/>
              <a:gdLst>
                <a:gd name="T0" fmla="*/ 3 w 43"/>
                <a:gd name="T1" fmla="*/ 0 h 47"/>
                <a:gd name="T2" fmla="*/ 12 w 43"/>
                <a:gd name="T3" fmla="*/ 0 h 47"/>
                <a:gd name="T4" fmla="*/ 17 w 43"/>
                <a:gd name="T5" fmla="*/ 2 h 47"/>
                <a:gd name="T6" fmla="*/ 14 w 43"/>
                <a:gd name="T7" fmla="*/ 9 h 47"/>
                <a:gd name="T8" fmla="*/ 23 w 43"/>
                <a:gd name="T9" fmla="*/ 15 h 47"/>
                <a:gd name="T10" fmla="*/ 29 w 43"/>
                <a:gd name="T11" fmla="*/ 7 h 47"/>
                <a:gd name="T12" fmla="*/ 27 w 43"/>
                <a:gd name="T13" fmla="*/ 2 h 47"/>
                <a:gd name="T14" fmla="*/ 31 w 43"/>
                <a:gd name="T15" fmla="*/ 0 h 47"/>
                <a:gd name="T16" fmla="*/ 38 w 43"/>
                <a:gd name="T17" fmla="*/ 0 h 47"/>
                <a:gd name="T18" fmla="*/ 38 w 43"/>
                <a:gd name="T19" fmla="*/ 4 h 47"/>
                <a:gd name="T20" fmla="*/ 33 w 43"/>
                <a:gd name="T21" fmla="*/ 7 h 47"/>
                <a:gd name="T22" fmla="*/ 24 w 43"/>
                <a:gd name="T23" fmla="*/ 19 h 47"/>
                <a:gd name="T24" fmla="*/ 24 w 43"/>
                <a:gd name="T25" fmla="*/ 25 h 47"/>
                <a:gd name="T26" fmla="*/ 35 w 43"/>
                <a:gd name="T27" fmla="*/ 38 h 47"/>
                <a:gd name="T28" fmla="*/ 35 w 43"/>
                <a:gd name="T29" fmla="*/ 42 h 47"/>
                <a:gd name="T30" fmla="*/ 40 w 43"/>
                <a:gd name="T31" fmla="*/ 42 h 47"/>
                <a:gd name="T32" fmla="*/ 42 w 43"/>
                <a:gd name="T33" fmla="*/ 44 h 47"/>
                <a:gd name="T34" fmla="*/ 29 w 43"/>
                <a:gd name="T35" fmla="*/ 46 h 47"/>
                <a:gd name="T36" fmla="*/ 23 w 43"/>
                <a:gd name="T37" fmla="*/ 32 h 47"/>
                <a:gd name="T38" fmla="*/ 19 w 43"/>
                <a:gd name="T39" fmla="*/ 30 h 47"/>
                <a:gd name="T40" fmla="*/ 10 w 43"/>
                <a:gd name="T41" fmla="*/ 41 h 47"/>
                <a:gd name="T42" fmla="*/ 10 w 43"/>
                <a:gd name="T43" fmla="*/ 46 h 47"/>
                <a:gd name="T44" fmla="*/ 0 w 43"/>
                <a:gd name="T45" fmla="*/ 46 h 47"/>
                <a:gd name="T46" fmla="*/ 0 w 43"/>
                <a:gd name="T47" fmla="*/ 44 h 47"/>
                <a:gd name="T48" fmla="*/ 6 w 43"/>
                <a:gd name="T49" fmla="*/ 42 h 47"/>
                <a:gd name="T50" fmla="*/ 6 w 43"/>
                <a:gd name="T51" fmla="*/ 38 h 47"/>
                <a:gd name="T52" fmla="*/ 17 w 43"/>
                <a:gd name="T53" fmla="*/ 23 h 47"/>
                <a:gd name="T54" fmla="*/ 0 w 43"/>
                <a:gd name="T55" fmla="*/ 2 h 47"/>
                <a:gd name="T56" fmla="*/ 3 w 43"/>
                <a:gd name="T57" fmla="*/ 0 h 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3"/>
                <a:gd name="T88" fmla="*/ 0 h 47"/>
                <a:gd name="T89" fmla="*/ 43 w 43"/>
                <a:gd name="T90" fmla="*/ 47 h 4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3" h="47">
                  <a:moveTo>
                    <a:pt x="3" y="0"/>
                  </a:moveTo>
                  <a:lnTo>
                    <a:pt x="12" y="0"/>
                  </a:lnTo>
                  <a:lnTo>
                    <a:pt x="17" y="2"/>
                  </a:lnTo>
                  <a:lnTo>
                    <a:pt x="14" y="9"/>
                  </a:lnTo>
                  <a:lnTo>
                    <a:pt x="23" y="15"/>
                  </a:lnTo>
                  <a:lnTo>
                    <a:pt x="29" y="7"/>
                  </a:lnTo>
                  <a:lnTo>
                    <a:pt x="27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38" y="4"/>
                  </a:lnTo>
                  <a:lnTo>
                    <a:pt x="33" y="7"/>
                  </a:lnTo>
                  <a:lnTo>
                    <a:pt x="24" y="19"/>
                  </a:lnTo>
                  <a:lnTo>
                    <a:pt x="24" y="25"/>
                  </a:lnTo>
                  <a:lnTo>
                    <a:pt x="35" y="38"/>
                  </a:lnTo>
                  <a:lnTo>
                    <a:pt x="35" y="42"/>
                  </a:lnTo>
                  <a:lnTo>
                    <a:pt x="40" y="42"/>
                  </a:lnTo>
                  <a:lnTo>
                    <a:pt x="42" y="44"/>
                  </a:lnTo>
                  <a:lnTo>
                    <a:pt x="29" y="46"/>
                  </a:lnTo>
                  <a:lnTo>
                    <a:pt x="23" y="32"/>
                  </a:lnTo>
                  <a:lnTo>
                    <a:pt x="19" y="30"/>
                  </a:lnTo>
                  <a:lnTo>
                    <a:pt x="10" y="41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6" y="38"/>
                  </a:lnTo>
                  <a:lnTo>
                    <a:pt x="17" y="23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Freeform 16"/>
            <p:cNvSpPr>
              <a:spLocks/>
            </p:cNvSpPr>
            <p:nvPr/>
          </p:nvSpPr>
          <p:spPr bwMode="auto">
            <a:xfrm>
              <a:off x="2384" y="787"/>
              <a:ext cx="69" cy="1080"/>
            </a:xfrm>
            <a:custGeom>
              <a:avLst/>
              <a:gdLst>
                <a:gd name="T0" fmla="*/ 59 w 69"/>
                <a:gd name="T1" fmla="*/ 0 h 1080"/>
                <a:gd name="T2" fmla="*/ 37 w 69"/>
                <a:gd name="T3" fmla="*/ 19 h 1080"/>
                <a:gd name="T4" fmla="*/ 32 w 69"/>
                <a:gd name="T5" fmla="*/ 23 h 1080"/>
                <a:gd name="T6" fmla="*/ 31 w 69"/>
                <a:gd name="T7" fmla="*/ 74 h 1080"/>
                <a:gd name="T8" fmla="*/ 31 w 69"/>
                <a:gd name="T9" fmla="*/ 83 h 1080"/>
                <a:gd name="T10" fmla="*/ 31 w 69"/>
                <a:gd name="T11" fmla="*/ 87 h 1080"/>
                <a:gd name="T12" fmla="*/ 31 w 69"/>
                <a:gd name="T13" fmla="*/ 102 h 1080"/>
                <a:gd name="T14" fmla="*/ 32 w 69"/>
                <a:gd name="T15" fmla="*/ 426 h 1080"/>
                <a:gd name="T16" fmla="*/ 32 w 69"/>
                <a:gd name="T17" fmla="*/ 430 h 1080"/>
                <a:gd name="T18" fmla="*/ 32 w 69"/>
                <a:gd name="T19" fmla="*/ 439 h 1080"/>
                <a:gd name="T20" fmla="*/ 32 w 69"/>
                <a:gd name="T21" fmla="*/ 449 h 1080"/>
                <a:gd name="T22" fmla="*/ 35 w 69"/>
                <a:gd name="T23" fmla="*/ 467 h 1080"/>
                <a:gd name="T24" fmla="*/ 35 w 69"/>
                <a:gd name="T25" fmla="*/ 470 h 1080"/>
                <a:gd name="T26" fmla="*/ 37 w 69"/>
                <a:gd name="T27" fmla="*/ 511 h 1080"/>
                <a:gd name="T28" fmla="*/ 37 w 69"/>
                <a:gd name="T29" fmla="*/ 519 h 1080"/>
                <a:gd name="T30" fmla="*/ 14 w 69"/>
                <a:gd name="T31" fmla="*/ 541 h 1080"/>
                <a:gd name="T32" fmla="*/ 35 w 69"/>
                <a:gd name="T33" fmla="*/ 579 h 1080"/>
                <a:gd name="T34" fmla="*/ 35 w 69"/>
                <a:gd name="T35" fmla="*/ 592 h 1080"/>
                <a:gd name="T36" fmla="*/ 37 w 69"/>
                <a:gd name="T37" fmla="*/ 865 h 1080"/>
                <a:gd name="T38" fmla="*/ 37 w 69"/>
                <a:gd name="T39" fmla="*/ 870 h 1080"/>
                <a:gd name="T40" fmla="*/ 37 w 69"/>
                <a:gd name="T41" fmla="*/ 878 h 1080"/>
                <a:gd name="T42" fmla="*/ 37 w 69"/>
                <a:gd name="T43" fmla="*/ 891 h 1080"/>
                <a:gd name="T44" fmla="*/ 39 w 69"/>
                <a:gd name="T45" fmla="*/ 1055 h 1080"/>
                <a:gd name="T46" fmla="*/ 68 w 69"/>
                <a:gd name="T47" fmla="*/ 1079 h 1080"/>
                <a:gd name="T48" fmla="*/ 35 w 69"/>
                <a:gd name="T49" fmla="*/ 931 h 1080"/>
                <a:gd name="T50" fmla="*/ 35 w 69"/>
                <a:gd name="T51" fmla="*/ 923 h 1080"/>
                <a:gd name="T52" fmla="*/ 35 w 69"/>
                <a:gd name="T53" fmla="*/ 912 h 1080"/>
                <a:gd name="T54" fmla="*/ 32 w 69"/>
                <a:gd name="T55" fmla="*/ 655 h 1080"/>
                <a:gd name="T56" fmla="*/ 32 w 69"/>
                <a:gd name="T57" fmla="*/ 651 h 1080"/>
                <a:gd name="T58" fmla="*/ 32 w 69"/>
                <a:gd name="T59" fmla="*/ 645 h 1080"/>
                <a:gd name="T60" fmla="*/ 32 w 69"/>
                <a:gd name="T61" fmla="*/ 639 h 1080"/>
                <a:gd name="T62" fmla="*/ 31 w 69"/>
                <a:gd name="T63" fmla="*/ 560 h 1080"/>
                <a:gd name="T64" fmla="*/ 0 w 69"/>
                <a:gd name="T65" fmla="*/ 537 h 1080"/>
                <a:gd name="T66" fmla="*/ 31 w 69"/>
                <a:gd name="T67" fmla="*/ 511 h 1080"/>
                <a:gd name="T68" fmla="*/ 29 w 69"/>
                <a:gd name="T69" fmla="*/ 481 h 1080"/>
                <a:gd name="T70" fmla="*/ 31 w 69"/>
                <a:gd name="T71" fmla="*/ 452 h 1080"/>
                <a:gd name="T72" fmla="*/ 31 w 69"/>
                <a:gd name="T73" fmla="*/ 447 h 1080"/>
                <a:gd name="T74" fmla="*/ 31 w 69"/>
                <a:gd name="T75" fmla="*/ 439 h 1080"/>
                <a:gd name="T76" fmla="*/ 29 w 69"/>
                <a:gd name="T77" fmla="*/ 176 h 1080"/>
                <a:gd name="T78" fmla="*/ 27 w 69"/>
                <a:gd name="T79" fmla="*/ 19 h 10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"/>
                <a:gd name="T121" fmla="*/ 0 h 1080"/>
                <a:gd name="T122" fmla="*/ 69 w 69"/>
                <a:gd name="T123" fmla="*/ 1080 h 10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" h="1080">
                  <a:moveTo>
                    <a:pt x="55" y="0"/>
                  </a:moveTo>
                  <a:lnTo>
                    <a:pt x="59" y="0"/>
                  </a:lnTo>
                  <a:lnTo>
                    <a:pt x="59" y="4"/>
                  </a:lnTo>
                  <a:lnTo>
                    <a:pt x="37" y="19"/>
                  </a:lnTo>
                  <a:lnTo>
                    <a:pt x="32" y="19"/>
                  </a:lnTo>
                  <a:lnTo>
                    <a:pt x="32" y="23"/>
                  </a:lnTo>
                  <a:lnTo>
                    <a:pt x="31" y="25"/>
                  </a:lnTo>
                  <a:lnTo>
                    <a:pt x="31" y="74"/>
                  </a:lnTo>
                  <a:lnTo>
                    <a:pt x="32" y="79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1" y="87"/>
                  </a:lnTo>
                  <a:lnTo>
                    <a:pt x="32" y="91"/>
                  </a:lnTo>
                  <a:lnTo>
                    <a:pt x="31" y="102"/>
                  </a:lnTo>
                  <a:lnTo>
                    <a:pt x="32" y="104"/>
                  </a:lnTo>
                  <a:lnTo>
                    <a:pt x="32" y="426"/>
                  </a:lnTo>
                  <a:lnTo>
                    <a:pt x="35" y="428"/>
                  </a:lnTo>
                  <a:lnTo>
                    <a:pt x="32" y="430"/>
                  </a:lnTo>
                  <a:lnTo>
                    <a:pt x="35" y="433"/>
                  </a:lnTo>
                  <a:lnTo>
                    <a:pt x="32" y="439"/>
                  </a:lnTo>
                  <a:lnTo>
                    <a:pt x="35" y="447"/>
                  </a:lnTo>
                  <a:lnTo>
                    <a:pt x="32" y="449"/>
                  </a:lnTo>
                  <a:lnTo>
                    <a:pt x="35" y="454"/>
                  </a:lnTo>
                  <a:lnTo>
                    <a:pt x="35" y="467"/>
                  </a:lnTo>
                  <a:lnTo>
                    <a:pt x="32" y="469"/>
                  </a:lnTo>
                  <a:lnTo>
                    <a:pt x="35" y="470"/>
                  </a:lnTo>
                  <a:lnTo>
                    <a:pt x="35" y="509"/>
                  </a:lnTo>
                  <a:lnTo>
                    <a:pt x="37" y="511"/>
                  </a:lnTo>
                  <a:lnTo>
                    <a:pt x="35" y="513"/>
                  </a:lnTo>
                  <a:lnTo>
                    <a:pt x="37" y="519"/>
                  </a:lnTo>
                  <a:lnTo>
                    <a:pt x="12" y="537"/>
                  </a:lnTo>
                  <a:lnTo>
                    <a:pt x="14" y="541"/>
                  </a:lnTo>
                  <a:lnTo>
                    <a:pt x="37" y="556"/>
                  </a:lnTo>
                  <a:lnTo>
                    <a:pt x="35" y="579"/>
                  </a:lnTo>
                  <a:lnTo>
                    <a:pt x="37" y="588"/>
                  </a:lnTo>
                  <a:lnTo>
                    <a:pt x="35" y="592"/>
                  </a:lnTo>
                  <a:lnTo>
                    <a:pt x="37" y="594"/>
                  </a:lnTo>
                  <a:lnTo>
                    <a:pt x="37" y="865"/>
                  </a:lnTo>
                  <a:lnTo>
                    <a:pt x="39" y="868"/>
                  </a:lnTo>
                  <a:lnTo>
                    <a:pt x="37" y="870"/>
                  </a:lnTo>
                  <a:lnTo>
                    <a:pt x="39" y="874"/>
                  </a:lnTo>
                  <a:lnTo>
                    <a:pt x="37" y="878"/>
                  </a:lnTo>
                  <a:lnTo>
                    <a:pt x="39" y="886"/>
                  </a:lnTo>
                  <a:lnTo>
                    <a:pt x="37" y="891"/>
                  </a:lnTo>
                  <a:lnTo>
                    <a:pt x="39" y="893"/>
                  </a:lnTo>
                  <a:lnTo>
                    <a:pt x="39" y="1055"/>
                  </a:lnTo>
                  <a:lnTo>
                    <a:pt x="68" y="1076"/>
                  </a:lnTo>
                  <a:lnTo>
                    <a:pt x="68" y="1079"/>
                  </a:lnTo>
                  <a:lnTo>
                    <a:pt x="35" y="1060"/>
                  </a:lnTo>
                  <a:lnTo>
                    <a:pt x="35" y="931"/>
                  </a:lnTo>
                  <a:lnTo>
                    <a:pt x="32" y="926"/>
                  </a:lnTo>
                  <a:lnTo>
                    <a:pt x="35" y="923"/>
                  </a:lnTo>
                  <a:lnTo>
                    <a:pt x="32" y="914"/>
                  </a:lnTo>
                  <a:lnTo>
                    <a:pt x="35" y="912"/>
                  </a:lnTo>
                  <a:lnTo>
                    <a:pt x="32" y="910"/>
                  </a:lnTo>
                  <a:lnTo>
                    <a:pt x="32" y="655"/>
                  </a:lnTo>
                  <a:lnTo>
                    <a:pt x="31" y="653"/>
                  </a:lnTo>
                  <a:lnTo>
                    <a:pt x="32" y="651"/>
                  </a:lnTo>
                  <a:lnTo>
                    <a:pt x="31" y="647"/>
                  </a:lnTo>
                  <a:lnTo>
                    <a:pt x="32" y="645"/>
                  </a:lnTo>
                  <a:lnTo>
                    <a:pt x="31" y="643"/>
                  </a:lnTo>
                  <a:lnTo>
                    <a:pt x="32" y="639"/>
                  </a:lnTo>
                  <a:lnTo>
                    <a:pt x="31" y="636"/>
                  </a:lnTo>
                  <a:lnTo>
                    <a:pt x="31" y="560"/>
                  </a:lnTo>
                  <a:lnTo>
                    <a:pt x="0" y="539"/>
                  </a:lnTo>
                  <a:lnTo>
                    <a:pt x="0" y="537"/>
                  </a:lnTo>
                  <a:lnTo>
                    <a:pt x="25" y="521"/>
                  </a:lnTo>
                  <a:lnTo>
                    <a:pt x="31" y="511"/>
                  </a:lnTo>
                  <a:lnTo>
                    <a:pt x="31" y="484"/>
                  </a:lnTo>
                  <a:lnTo>
                    <a:pt x="29" y="481"/>
                  </a:lnTo>
                  <a:lnTo>
                    <a:pt x="31" y="475"/>
                  </a:lnTo>
                  <a:lnTo>
                    <a:pt x="31" y="452"/>
                  </a:lnTo>
                  <a:lnTo>
                    <a:pt x="29" y="449"/>
                  </a:lnTo>
                  <a:lnTo>
                    <a:pt x="31" y="447"/>
                  </a:lnTo>
                  <a:lnTo>
                    <a:pt x="29" y="442"/>
                  </a:lnTo>
                  <a:lnTo>
                    <a:pt x="31" y="439"/>
                  </a:lnTo>
                  <a:lnTo>
                    <a:pt x="29" y="437"/>
                  </a:lnTo>
                  <a:lnTo>
                    <a:pt x="29" y="176"/>
                  </a:lnTo>
                  <a:lnTo>
                    <a:pt x="27" y="174"/>
                  </a:lnTo>
                  <a:lnTo>
                    <a:pt x="27" y="19"/>
                  </a:lnTo>
                  <a:lnTo>
                    <a:pt x="5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Freeform 17"/>
            <p:cNvSpPr>
              <a:spLocks/>
            </p:cNvSpPr>
            <p:nvPr/>
          </p:nvSpPr>
          <p:spPr bwMode="auto">
            <a:xfrm>
              <a:off x="2466" y="823"/>
              <a:ext cx="1147" cy="22"/>
            </a:xfrm>
            <a:custGeom>
              <a:avLst/>
              <a:gdLst>
                <a:gd name="T0" fmla="*/ 969 w 1147"/>
                <a:gd name="T1" fmla="*/ 0 h 22"/>
                <a:gd name="T2" fmla="*/ 981 w 1147"/>
                <a:gd name="T3" fmla="*/ 0 h 22"/>
                <a:gd name="T4" fmla="*/ 1146 w 1147"/>
                <a:gd name="T5" fmla="*/ 2 h 22"/>
                <a:gd name="T6" fmla="*/ 1140 w 1147"/>
                <a:gd name="T7" fmla="*/ 8 h 22"/>
                <a:gd name="T8" fmla="*/ 1133 w 1147"/>
                <a:gd name="T9" fmla="*/ 8 h 22"/>
                <a:gd name="T10" fmla="*/ 1124 w 1147"/>
                <a:gd name="T11" fmla="*/ 8 h 22"/>
                <a:gd name="T12" fmla="*/ 1102 w 1147"/>
                <a:gd name="T13" fmla="*/ 6 h 22"/>
                <a:gd name="T14" fmla="*/ 1095 w 1147"/>
                <a:gd name="T15" fmla="*/ 6 h 22"/>
                <a:gd name="T16" fmla="*/ 872 w 1147"/>
                <a:gd name="T17" fmla="*/ 8 h 22"/>
                <a:gd name="T18" fmla="*/ 859 w 1147"/>
                <a:gd name="T19" fmla="*/ 8 h 22"/>
                <a:gd name="T20" fmla="*/ 735 w 1147"/>
                <a:gd name="T21" fmla="*/ 10 h 22"/>
                <a:gd name="T22" fmla="*/ 729 w 1147"/>
                <a:gd name="T23" fmla="*/ 10 h 22"/>
                <a:gd name="T24" fmla="*/ 725 w 1147"/>
                <a:gd name="T25" fmla="*/ 10 h 22"/>
                <a:gd name="T26" fmla="*/ 718 w 1147"/>
                <a:gd name="T27" fmla="*/ 10 h 22"/>
                <a:gd name="T28" fmla="*/ 518 w 1147"/>
                <a:gd name="T29" fmla="*/ 12 h 22"/>
                <a:gd name="T30" fmla="*/ 518 w 1147"/>
                <a:gd name="T31" fmla="*/ 19 h 22"/>
                <a:gd name="T32" fmla="*/ 509 w 1147"/>
                <a:gd name="T33" fmla="*/ 12 h 22"/>
                <a:gd name="T34" fmla="*/ 476 w 1147"/>
                <a:gd name="T35" fmla="*/ 14 h 22"/>
                <a:gd name="T36" fmla="*/ 471 w 1147"/>
                <a:gd name="T37" fmla="*/ 14 h 22"/>
                <a:gd name="T38" fmla="*/ 459 w 1147"/>
                <a:gd name="T39" fmla="*/ 14 h 22"/>
                <a:gd name="T40" fmla="*/ 453 w 1147"/>
                <a:gd name="T41" fmla="*/ 14 h 22"/>
                <a:gd name="T42" fmla="*/ 446 w 1147"/>
                <a:gd name="T43" fmla="*/ 14 h 22"/>
                <a:gd name="T44" fmla="*/ 426 w 1147"/>
                <a:gd name="T45" fmla="*/ 14 h 22"/>
                <a:gd name="T46" fmla="*/ 266 w 1147"/>
                <a:gd name="T47" fmla="*/ 17 h 22"/>
                <a:gd name="T48" fmla="*/ 197 w 1147"/>
                <a:gd name="T49" fmla="*/ 21 h 22"/>
                <a:gd name="T50" fmla="*/ 108 w 1147"/>
                <a:gd name="T51" fmla="*/ 17 h 22"/>
                <a:gd name="T52" fmla="*/ 92 w 1147"/>
                <a:gd name="T53" fmla="*/ 17 h 22"/>
                <a:gd name="T54" fmla="*/ 83 w 1147"/>
                <a:gd name="T55" fmla="*/ 17 h 22"/>
                <a:gd name="T56" fmla="*/ 74 w 1147"/>
                <a:gd name="T57" fmla="*/ 17 h 22"/>
                <a:gd name="T58" fmla="*/ 0 w 1147"/>
                <a:gd name="T59" fmla="*/ 19 h 22"/>
                <a:gd name="T60" fmla="*/ 6 w 1147"/>
                <a:gd name="T61" fmla="*/ 12 h 22"/>
                <a:gd name="T62" fmla="*/ 212 w 1147"/>
                <a:gd name="T63" fmla="*/ 10 h 22"/>
                <a:gd name="T64" fmla="*/ 218 w 1147"/>
                <a:gd name="T65" fmla="*/ 10 h 22"/>
                <a:gd name="T66" fmla="*/ 409 w 1147"/>
                <a:gd name="T67" fmla="*/ 8 h 22"/>
                <a:gd name="T68" fmla="*/ 659 w 1147"/>
                <a:gd name="T69" fmla="*/ 6 h 22"/>
                <a:gd name="T70" fmla="*/ 662 w 1147"/>
                <a:gd name="T71" fmla="*/ 6 h 22"/>
                <a:gd name="T72" fmla="*/ 820 w 1147"/>
                <a:gd name="T73" fmla="*/ 3 h 22"/>
                <a:gd name="T74" fmla="*/ 953 w 1147"/>
                <a:gd name="T75" fmla="*/ 2 h 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47"/>
                <a:gd name="T115" fmla="*/ 0 h 22"/>
                <a:gd name="T116" fmla="*/ 1147 w 1147"/>
                <a:gd name="T117" fmla="*/ 22 h 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47" h="22">
                  <a:moveTo>
                    <a:pt x="955" y="0"/>
                  </a:moveTo>
                  <a:lnTo>
                    <a:pt x="969" y="0"/>
                  </a:lnTo>
                  <a:lnTo>
                    <a:pt x="979" y="2"/>
                  </a:lnTo>
                  <a:lnTo>
                    <a:pt x="981" y="0"/>
                  </a:lnTo>
                  <a:lnTo>
                    <a:pt x="1144" y="0"/>
                  </a:lnTo>
                  <a:lnTo>
                    <a:pt x="1146" y="2"/>
                  </a:lnTo>
                  <a:lnTo>
                    <a:pt x="1144" y="6"/>
                  </a:lnTo>
                  <a:lnTo>
                    <a:pt x="1140" y="8"/>
                  </a:lnTo>
                  <a:lnTo>
                    <a:pt x="1137" y="6"/>
                  </a:lnTo>
                  <a:lnTo>
                    <a:pt x="1133" y="8"/>
                  </a:lnTo>
                  <a:lnTo>
                    <a:pt x="1127" y="6"/>
                  </a:lnTo>
                  <a:lnTo>
                    <a:pt x="1124" y="8"/>
                  </a:lnTo>
                  <a:lnTo>
                    <a:pt x="1118" y="6"/>
                  </a:lnTo>
                  <a:lnTo>
                    <a:pt x="1102" y="6"/>
                  </a:lnTo>
                  <a:lnTo>
                    <a:pt x="1097" y="8"/>
                  </a:lnTo>
                  <a:lnTo>
                    <a:pt x="1095" y="6"/>
                  </a:lnTo>
                  <a:lnTo>
                    <a:pt x="1094" y="8"/>
                  </a:lnTo>
                  <a:lnTo>
                    <a:pt x="872" y="8"/>
                  </a:lnTo>
                  <a:lnTo>
                    <a:pt x="863" y="10"/>
                  </a:lnTo>
                  <a:lnTo>
                    <a:pt x="859" y="8"/>
                  </a:lnTo>
                  <a:lnTo>
                    <a:pt x="857" y="10"/>
                  </a:lnTo>
                  <a:lnTo>
                    <a:pt x="735" y="10"/>
                  </a:lnTo>
                  <a:lnTo>
                    <a:pt x="731" y="12"/>
                  </a:lnTo>
                  <a:lnTo>
                    <a:pt x="729" y="10"/>
                  </a:lnTo>
                  <a:lnTo>
                    <a:pt x="727" y="12"/>
                  </a:lnTo>
                  <a:lnTo>
                    <a:pt x="725" y="10"/>
                  </a:lnTo>
                  <a:lnTo>
                    <a:pt x="722" y="12"/>
                  </a:lnTo>
                  <a:lnTo>
                    <a:pt x="718" y="10"/>
                  </a:lnTo>
                  <a:lnTo>
                    <a:pt x="716" y="12"/>
                  </a:lnTo>
                  <a:lnTo>
                    <a:pt x="518" y="12"/>
                  </a:lnTo>
                  <a:lnTo>
                    <a:pt x="516" y="14"/>
                  </a:lnTo>
                  <a:lnTo>
                    <a:pt x="518" y="19"/>
                  </a:lnTo>
                  <a:lnTo>
                    <a:pt x="516" y="14"/>
                  </a:lnTo>
                  <a:lnTo>
                    <a:pt x="509" y="12"/>
                  </a:lnTo>
                  <a:lnTo>
                    <a:pt x="480" y="12"/>
                  </a:lnTo>
                  <a:lnTo>
                    <a:pt x="476" y="14"/>
                  </a:lnTo>
                  <a:lnTo>
                    <a:pt x="473" y="12"/>
                  </a:lnTo>
                  <a:lnTo>
                    <a:pt x="471" y="14"/>
                  </a:lnTo>
                  <a:lnTo>
                    <a:pt x="465" y="12"/>
                  </a:lnTo>
                  <a:lnTo>
                    <a:pt x="459" y="14"/>
                  </a:lnTo>
                  <a:lnTo>
                    <a:pt x="457" y="12"/>
                  </a:lnTo>
                  <a:lnTo>
                    <a:pt x="453" y="14"/>
                  </a:lnTo>
                  <a:lnTo>
                    <a:pt x="451" y="12"/>
                  </a:lnTo>
                  <a:lnTo>
                    <a:pt x="446" y="14"/>
                  </a:lnTo>
                  <a:lnTo>
                    <a:pt x="428" y="12"/>
                  </a:lnTo>
                  <a:lnTo>
                    <a:pt x="426" y="14"/>
                  </a:lnTo>
                  <a:lnTo>
                    <a:pt x="269" y="14"/>
                  </a:lnTo>
                  <a:lnTo>
                    <a:pt x="266" y="17"/>
                  </a:lnTo>
                  <a:lnTo>
                    <a:pt x="197" y="17"/>
                  </a:lnTo>
                  <a:lnTo>
                    <a:pt x="197" y="21"/>
                  </a:lnTo>
                  <a:lnTo>
                    <a:pt x="193" y="17"/>
                  </a:lnTo>
                  <a:lnTo>
                    <a:pt x="108" y="17"/>
                  </a:lnTo>
                  <a:lnTo>
                    <a:pt x="106" y="19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3" y="17"/>
                  </a:lnTo>
                  <a:lnTo>
                    <a:pt x="75" y="19"/>
                  </a:lnTo>
                  <a:lnTo>
                    <a:pt x="74" y="17"/>
                  </a:lnTo>
                  <a:lnTo>
                    <a:pt x="71" y="19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9" y="10"/>
                  </a:lnTo>
                  <a:lnTo>
                    <a:pt x="212" y="10"/>
                  </a:lnTo>
                  <a:lnTo>
                    <a:pt x="216" y="8"/>
                  </a:lnTo>
                  <a:lnTo>
                    <a:pt x="218" y="10"/>
                  </a:lnTo>
                  <a:lnTo>
                    <a:pt x="220" y="8"/>
                  </a:lnTo>
                  <a:lnTo>
                    <a:pt x="409" y="8"/>
                  </a:lnTo>
                  <a:lnTo>
                    <a:pt x="412" y="6"/>
                  </a:lnTo>
                  <a:lnTo>
                    <a:pt x="659" y="6"/>
                  </a:lnTo>
                  <a:lnTo>
                    <a:pt x="660" y="3"/>
                  </a:lnTo>
                  <a:lnTo>
                    <a:pt x="662" y="6"/>
                  </a:lnTo>
                  <a:lnTo>
                    <a:pt x="664" y="3"/>
                  </a:lnTo>
                  <a:lnTo>
                    <a:pt x="820" y="3"/>
                  </a:lnTo>
                  <a:lnTo>
                    <a:pt x="822" y="2"/>
                  </a:lnTo>
                  <a:lnTo>
                    <a:pt x="953" y="2"/>
                  </a:lnTo>
                  <a:lnTo>
                    <a:pt x="95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Freeform 18"/>
            <p:cNvSpPr>
              <a:spLocks/>
            </p:cNvSpPr>
            <p:nvPr/>
          </p:nvSpPr>
          <p:spPr bwMode="auto">
            <a:xfrm>
              <a:off x="4127" y="852"/>
              <a:ext cx="15" cy="46"/>
            </a:xfrm>
            <a:custGeom>
              <a:avLst/>
              <a:gdLst>
                <a:gd name="T0" fmla="*/ 5 w 15"/>
                <a:gd name="T1" fmla="*/ 0 h 46"/>
                <a:gd name="T2" fmla="*/ 8 w 15"/>
                <a:gd name="T3" fmla="*/ 0 h 46"/>
                <a:gd name="T4" fmla="*/ 10 w 15"/>
                <a:gd name="T5" fmla="*/ 9 h 46"/>
                <a:gd name="T6" fmla="*/ 10 w 15"/>
                <a:gd name="T7" fmla="*/ 36 h 46"/>
                <a:gd name="T8" fmla="*/ 14 w 15"/>
                <a:gd name="T9" fmla="*/ 45 h 46"/>
                <a:gd name="T10" fmla="*/ 2 w 15"/>
                <a:gd name="T11" fmla="*/ 45 h 46"/>
                <a:gd name="T12" fmla="*/ 2 w 15"/>
                <a:gd name="T13" fmla="*/ 43 h 46"/>
                <a:gd name="T14" fmla="*/ 5 w 15"/>
                <a:gd name="T15" fmla="*/ 43 h 46"/>
                <a:gd name="T16" fmla="*/ 5 w 15"/>
                <a:gd name="T17" fmla="*/ 13 h 46"/>
                <a:gd name="T18" fmla="*/ 0 w 15"/>
                <a:gd name="T19" fmla="*/ 4 h 46"/>
                <a:gd name="T20" fmla="*/ 5 w 15"/>
                <a:gd name="T21" fmla="*/ 0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46"/>
                <a:gd name="T35" fmla="*/ 15 w 15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46">
                  <a:moveTo>
                    <a:pt x="5" y="0"/>
                  </a:moveTo>
                  <a:lnTo>
                    <a:pt x="8" y="0"/>
                  </a:lnTo>
                  <a:lnTo>
                    <a:pt x="10" y="9"/>
                  </a:lnTo>
                  <a:lnTo>
                    <a:pt x="10" y="36"/>
                  </a:lnTo>
                  <a:lnTo>
                    <a:pt x="1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5" y="43"/>
                  </a:lnTo>
                  <a:lnTo>
                    <a:pt x="5" y="13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Freeform 19"/>
            <p:cNvSpPr>
              <a:spLocks/>
            </p:cNvSpPr>
            <p:nvPr/>
          </p:nvSpPr>
          <p:spPr bwMode="auto">
            <a:xfrm>
              <a:off x="3153" y="854"/>
              <a:ext cx="23" cy="46"/>
            </a:xfrm>
            <a:custGeom>
              <a:avLst/>
              <a:gdLst>
                <a:gd name="T0" fmla="*/ 11 w 23"/>
                <a:gd name="T1" fmla="*/ 0 h 46"/>
                <a:gd name="T2" fmla="*/ 20 w 23"/>
                <a:gd name="T3" fmla="*/ 0 h 46"/>
                <a:gd name="T4" fmla="*/ 22 w 23"/>
                <a:gd name="T5" fmla="*/ 7 h 46"/>
                <a:gd name="T6" fmla="*/ 9 w 23"/>
                <a:gd name="T7" fmla="*/ 5 h 46"/>
                <a:gd name="T8" fmla="*/ 9 w 23"/>
                <a:gd name="T9" fmla="*/ 11 h 46"/>
                <a:gd name="T10" fmla="*/ 15 w 23"/>
                <a:gd name="T11" fmla="*/ 16 h 46"/>
                <a:gd name="T12" fmla="*/ 9 w 23"/>
                <a:gd name="T13" fmla="*/ 24 h 46"/>
                <a:gd name="T14" fmla="*/ 9 w 23"/>
                <a:gd name="T15" fmla="*/ 39 h 46"/>
                <a:gd name="T16" fmla="*/ 13 w 23"/>
                <a:gd name="T17" fmla="*/ 45 h 46"/>
                <a:gd name="T18" fmla="*/ 0 w 23"/>
                <a:gd name="T19" fmla="*/ 45 h 46"/>
                <a:gd name="T20" fmla="*/ 4 w 23"/>
                <a:gd name="T21" fmla="*/ 39 h 46"/>
                <a:gd name="T22" fmla="*/ 4 w 23"/>
                <a:gd name="T23" fmla="*/ 21 h 46"/>
                <a:gd name="T24" fmla="*/ 0 w 23"/>
                <a:gd name="T25" fmla="*/ 16 h 46"/>
                <a:gd name="T26" fmla="*/ 4 w 23"/>
                <a:gd name="T27" fmla="*/ 9 h 46"/>
                <a:gd name="T28" fmla="*/ 4 w 23"/>
                <a:gd name="T29" fmla="*/ 5 h 46"/>
                <a:gd name="T30" fmla="*/ 11 w 23"/>
                <a:gd name="T31" fmla="*/ 0 h 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"/>
                <a:gd name="T49" fmla="*/ 0 h 46"/>
                <a:gd name="T50" fmla="*/ 23 w 23"/>
                <a:gd name="T51" fmla="*/ 46 h 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" h="46">
                  <a:moveTo>
                    <a:pt x="11" y="0"/>
                  </a:moveTo>
                  <a:lnTo>
                    <a:pt x="20" y="0"/>
                  </a:lnTo>
                  <a:lnTo>
                    <a:pt x="22" y="7"/>
                  </a:lnTo>
                  <a:lnTo>
                    <a:pt x="9" y="5"/>
                  </a:lnTo>
                  <a:lnTo>
                    <a:pt x="9" y="11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0" y="45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0" y="16"/>
                  </a:lnTo>
                  <a:lnTo>
                    <a:pt x="4" y="9"/>
                  </a:lnTo>
                  <a:lnTo>
                    <a:pt x="4" y="5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3" name="Freeform 20"/>
            <p:cNvSpPr>
              <a:spLocks/>
            </p:cNvSpPr>
            <p:nvPr/>
          </p:nvSpPr>
          <p:spPr bwMode="auto">
            <a:xfrm>
              <a:off x="3182" y="854"/>
              <a:ext cx="14" cy="46"/>
            </a:xfrm>
            <a:custGeom>
              <a:avLst/>
              <a:gdLst>
                <a:gd name="T0" fmla="*/ 4 w 14"/>
                <a:gd name="T1" fmla="*/ 0 h 46"/>
                <a:gd name="T2" fmla="*/ 9 w 14"/>
                <a:gd name="T3" fmla="*/ 0 h 46"/>
                <a:gd name="T4" fmla="*/ 11 w 14"/>
                <a:gd name="T5" fmla="*/ 9 h 46"/>
                <a:gd name="T6" fmla="*/ 11 w 14"/>
                <a:gd name="T7" fmla="*/ 42 h 46"/>
                <a:gd name="T8" fmla="*/ 13 w 14"/>
                <a:gd name="T9" fmla="*/ 45 h 46"/>
                <a:gd name="T10" fmla="*/ 0 w 14"/>
                <a:gd name="T11" fmla="*/ 45 h 46"/>
                <a:gd name="T12" fmla="*/ 4 w 14"/>
                <a:gd name="T13" fmla="*/ 39 h 46"/>
                <a:gd name="T14" fmla="*/ 4 w 14"/>
                <a:gd name="T15" fmla="*/ 11 h 46"/>
                <a:gd name="T16" fmla="*/ 0 w 14"/>
                <a:gd name="T17" fmla="*/ 2 h 46"/>
                <a:gd name="T18" fmla="*/ 4 w 14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6"/>
                <a:gd name="T32" fmla="*/ 14 w 14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6">
                  <a:moveTo>
                    <a:pt x="4" y="0"/>
                  </a:moveTo>
                  <a:lnTo>
                    <a:pt x="9" y="0"/>
                  </a:lnTo>
                  <a:lnTo>
                    <a:pt x="11" y="9"/>
                  </a:lnTo>
                  <a:lnTo>
                    <a:pt x="11" y="42"/>
                  </a:lnTo>
                  <a:lnTo>
                    <a:pt x="13" y="45"/>
                  </a:lnTo>
                  <a:lnTo>
                    <a:pt x="0" y="45"/>
                  </a:lnTo>
                  <a:lnTo>
                    <a:pt x="4" y="39"/>
                  </a:lnTo>
                  <a:lnTo>
                    <a:pt x="4" y="11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4" name="Freeform 21"/>
            <p:cNvSpPr>
              <a:spLocks/>
            </p:cNvSpPr>
            <p:nvPr/>
          </p:nvSpPr>
          <p:spPr bwMode="auto">
            <a:xfrm>
              <a:off x="3211" y="854"/>
              <a:ext cx="17" cy="54"/>
            </a:xfrm>
            <a:custGeom>
              <a:avLst/>
              <a:gdLst>
                <a:gd name="T0" fmla="*/ 0 w 17"/>
                <a:gd name="T1" fmla="*/ 0 h 54"/>
                <a:gd name="T2" fmla="*/ 9 w 17"/>
                <a:gd name="T3" fmla="*/ 7 h 54"/>
                <a:gd name="T4" fmla="*/ 16 w 17"/>
                <a:gd name="T5" fmla="*/ 23 h 54"/>
                <a:gd name="T6" fmla="*/ 16 w 17"/>
                <a:gd name="T7" fmla="*/ 39 h 54"/>
                <a:gd name="T8" fmla="*/ 7 w 17"/>
                <a:gd name="T9" fmla="*/ 51 h 54"/>
                <a:gd name="T10" fmla="*/ 2 w 17"/>
                <a:gd name="T11" fmla="*/ 53 h 54"/>
                <a:gd name="T12" fmla="*/ 2 w 17"/>
                <a:gd name="T13" fmla="*/ 51 h 54"/>
                <a:gd name="T14" fmla="*/ 9 w 17"/>
                <a:gd name="T15" fmla="*/ 41 h 54"/>
                <a:gd name="T16" fmla="*/ 9 w 17"/>
                <a:gd name="T17" fmla="*/ 15 h 54"/>
                <a:gd name="T18" fmla="*/ 0 w 17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54"/>
                <a:gd name="T32" fmla="*/ 17 w 17"/>
                <a:gd name="T33" fmla="*/ 54 h 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54">
                  <a:moveTo>
                    <a:pt x="0" y="0"/>
                  </a:moveTo>
                  <a:lnTo>
                    <a:pt x="9" y="7"/>
                  </a:lnTo>
                  <a:lnTo>
                    <a:pt x="16" y="23"/>
                  </a:lnTo>
                  <a:lnTo>
                    <a:pt x="16" y="39"/>
                  </a:lnTo>
                  <a:lnTo>
                    <a:pt x="7" y="51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9" y="41"/>
                  </a:lnTo>
                  <a:lnTo>
                    <a:pt x="9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5" name="Freeform 22"/>
            <p:cNvSpPr>
              <a:spLocks/>
            </p:cNvSpPr>
            <p:nvPr/>
          </p:nvSpPr>
          <p:spPr bwMode="auto">
            <a:xfrm>
              <a:off x="3083" y="857"/>
              <a:ext cx="16" cy="47"/>
            </a:xfrm>
            <a:custGeom>
              <a:avLst/>
              <a:gdLst>
                <a:gd name="T0" fmla="*/ 6 w 16"/>
                <a:gd name="T1" fmla="*/ 0 h 47"/>
                <a:gd name="T2" fmla="*/ 9 w 16"/>
                <a:gd name="T3" fmla="*/ 0 h 47"/>
                <a:gd name="T4" fmla="*/ 11 w 16"/>
                <a:gd name="T5" fmla="*/ 4 h 47"/>
                <a:gd name="T6" fmla="*/ 11 w 16"/>
                <a:gd name="T7" fmla="*/ 38 h 47"/>
                <a:gd name="T8" fmla="*/ 15 w 16"/>
                <a:gd name="T9" fmla="*/ 44 h 47"/>
                <a:gd name="T10" fmla="*/ 11 w 16"/>
                <a:gd name="T11" fmla="*/ 46 h 47"/>
                <a:gd name="T12" fmla="*/ 4 w 16"/>
                <a:gd name="T13" fmla="*/ 46 h 47"/>
                <a:gd name="T14" fmla="*/ 2 w 16"/>
                <a:gd name="T15" fmla="*/ 42 h 47"/>
                <a:gd name="T16" fmla="*/ 6 w 16"/>
                <a:gd name="T17" fmla="*/ 42 h 47"/>
                <a:gd name="T18" fmla="*/ 6 w 16"/>
                <a:gd name="T19" fmla="*/ 13 h 47"/>
                <a:gd name="T20" fmla="*/ 4 w 16"/>
                <a:gd name="T21" fmla="*/ 7 h 47"/>
                <a:gd name="T22" fmla="*/ 0 w 16"/>
                <a:gd name="T23" fmla="*/ 7 h 47"/>
                <a:gd name="T24" fmla="*/ 0 w 16"/>
                <a:gd name="T25" fmla="*/ 4 h 47"/>
                <a:gd name="T26" fmla="*/ 6 w 16"/>
                <a:gd name="T27" fmla="*/ 0 h 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47"/>
                <a:gd name="T44" fmla="*/ 16 w 16"/>
                <a:gd name="T45" fmla="*/ 47 h 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47">
                  <a:moveTo>
                    <a:pt x="6" y="0"/>
                  </a:moveTo>
                  <a:lnTo>
                    <a:pt x="9" y="0"/>
                  </a:lnTo>
                  <a:lnTo>
                    <a:pt x="11" y="4"/>
                  </a:lnTo>
                  <a:lnTo>
                    <a:pt x="11" y="38"/>
                  </a:lnTo>
                  <a:lnTo>
                    <a:pt x="15" y="44"/>
                  </a:lnTo>
                  <a:lnTo>
                    <a:pt x="11" y="46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6" y="42"/>
                  </a:lnTo>
                  <a:lnTo>
                    <a:pt x="6" y="13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6" name="Freeform 23"/>
            <p:cNvSpPr>
              <a:spLocks/>
            </p:cNvSpPr>
            <p:nvPr/>
          </p:nvSpPr>
          <p:spPr bwMode="auto">
            <a:xfrm>
              <a:off x="3128" y="857"/>
              <a:ext cx="18" cy="54"/>
            </a:xfrm>
            <a:custGeom>
              <a:avLst/>
              <a:gdLst>
                <a:gd name="T0" fmla="*/ 13 w 18"/>
                <a:gd name="T1" fmla="*/ 0 h 54"/>
                <a:gd name="T2" fmla="*/ 15 w 18"/>
                <a:gd name="T3" fmla="*/ 0 h 54"/>
                <a:gd name="T4" fmla="*/ 15 w 18"/>
                <a:gd name="T5" fmla="*/ 2 h 54"/>
                <a:gd name="T6" fmla="*/ 9 w 18"/>
                <a:gd name="T7" fmla="*/ 13 h 54"/>
                <a:gd name="T8" fmla="*/ 9 w 18"/>
                <a:gd name="T9" fmla="*/ 21 h 54"/>
                <a:gd name="T10" fmla="*/ 6 w 18"/>
                <a:gd name="T11" fmla="*/ 28 h 54"/>
                <a:gd name="T12" fmla="*/ 11 w 18"/>
                <a:gd name="T13" fmla="*/ 46 h 54"/>
                <a:gd name="T14" fmla="*/ 17 w 18"/>
                <a:gd name="T15" fmla="*/ 53 h 54"/>
                <a:gd name="T16" fmla="*/ 15 w 18"/>
                <a:gd name="T17" fmla="*/ 53 h 54"/>
                <a:gd name="T18" fmla="*/ 6 w 18"/>
                <a:gd name="T19" fmla="*/ 46 h 54"/>
                <a:gd name="T20" fmla="*/ 0 w 18"/>
                <a:gd name="T21" fmla="*/ 30 h 54"/>
                <a:gd name="T22" fmla="*/ 0 w 18"/>
                <a:gd name="T23" fmla="*/ 19 h 54"/>
                <a:gd name="T24" fmla="*/ 13 w 18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"/>
                <a:gd name="T40" fmla="*/ 0 h 54"/>
                <a:gd name="T41" fmla="*/ 18 w 18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" h="54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9" y="13"/>
                  </a:lnTo>
                  <a:lnTo>
                    <a:pt x="9" y="21"/>
                  </a:lnTo>
                  <a:lnTo>
                    <a:pt x="6" y="28"/>
                  </a:lnTo>
                  <a:lnTo>
                    <a:pt x="11" y="46"/>
                  </a:lnTo>
                  <a:lnTo>
                    <a:pt x="17" y="53"/>
                  </a:lnTo>
                  <a:lnTo>
                    <a:pt x="15" y="53"/>
                  </a:lnTo>
                  <a:lnTo>
                    <a:pt x="6" y="46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7" name="Freeform 24"/>
            <p:cNvSpPr>
              <a:spLocks/>
            </p:cNvSpPr>
            <p:nvPr/>
          </p:nvSpPr>
          <p:spPr bwMode="auto">
            <a:xfrm>
              <a:off x="3041" y="859"/>
              <a:ext cx="14" cy="45"/>
            </a:xfrm>
            <a:custGeom>
              <a:avLst/>
              <a:gdLst>
                <a:gd name="T0" fmla="*/ 2 w 14"/>
                <a:gd name="T1" fmla="*/ 0 h 45"/>
                <a:gd name="T2" fmla="*/ 9 w 14"/>
                <a:gd name="T3" fmla="*/ 0 h 45"/>
                <a:gd name="T4" fmla="*/ 9 w 14"/>
                <a:gd name="T5" fmla="*/ 36 h 45"/>
                <a:gd name="T6" fmla="*/ 13 w 14"/>
                <a:gd name="T7" fmla="*/ 42 h 45"/>
                <a:gd name="T8" fmla="*/ 9 w 14"/>
                <a:gd name="T9" fmla="*/ 44 h 45"/>
                <a:gd name="T10" fmla="*/ 0 w 14"/>
                <a:gd name="T11" fmla="*/ 44 h 45"/>
                <a:gd name="T12" fmla="*/ 0 w 14"/>
                <a:gd name="T13" fmla="*/ 42 h 45"/>
                <a:gd name="T14" fmla="*/ 4 w 14"/>
                <a:gd name="T15" fmla="*/ 36 h 45"/>
                <a:gd name="T16" fmla="*/ 4 w 14"/>
                <a:gd name="T17" fmla="*/ 11 h 45"/>
                <a:gd name="T18" fmla="*/ 0 w 14"/>
                <a:gd name="T19" fmla="*/ 2 h 45"/>
                <a:gd name="T20" fmla="*/ 2 w 14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45"/>
                <a:gd name="T35" fmla="*/ 14 w 14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45">
                  <a:moveTo>
                    <a:pt x="2" y="0"/>
                  </a:moveTo>
                  <a:lnTo>
                    <a:pt x="9" y="0"/>
                  </a:lnTo>
                  <a:lnTo>
                    <a:pt x="9" y="36"/>
                  </a:lnTo>
                  <a:lnTo>
                    <a:pt x="13" y="42"/>
                  </a:lnTo>
                  <a:lnTo>
                    <a:pt x="9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4" y="36"/>
                  </a:lnTo>
                  <a:lnTo>
                    <a:pt x="4" y="11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Freeform 25"/>
            <p:cNvSpPr>
              <a:spLocks/>
            </p:cNvSpPr>
            <p:nvPr/>
          </p:nvSpPr>
          <p:spPr bwMode="auto">
            <a:xfrm>
              <a:off x="2840" y="863"/>
              <a:ext cx="35" cy="45"/>
            </a:xfrm>
            <a:custGeom>
              <a:avLst/>
              <a:gdLst>
                <a:gd name="T0" fmla="*/ 11 w 35"/>
                <a:gd name="T1" fmla="*/ 0 h 45"/>
                <a:gd name="T2" fmla="*/ 32 w 35"/>
                <a:gd name="T3" fmla="*/ 0 h 45"/>
                <a:gd name="T4" fmla="*/ 34 w 35"/>
                <a:gd name="T5" fmla="*/ 4 h 45"/>
                <a:gd name="T6" fmla="*/ 34 w 35"/>
                <a:gd name="T7" fmla="*/ 12 h 45"/>
                <a:gd name="T8" fmla="*/ 23 w 35"/>
                <a:gd name="T9" fmla="*/ 2 h 45"/>
                <a:gd name="T10" fmla="*/ 18 w 35"/>
                <a:gd name="T11" fmla="*/ 2 h 45"/>
                <a:gd name="T12" fmla="*/ 7 w 35"/>
                <a:gd name="T13" fmla="*/ 12 h 45"/>
                <a:gd name="T14" fmla="*/ 7 w 35"/>
                <a:gd name="T15" fmla="*/ 32 h 45"/>
                <a:gd name="T16" fmla="*/ 21 w 35"/>
                <a:gd name="T17" fmla="*/ 42 h 45"/>
                <a:gd name="T18" fmla="*/ 34 w 35"/>
                <a:gd name="T19" fmla="*/ 35 h 45"/>
                <a:gd name="T20" fmla="*/ 34 w 35"/>
                <a:gd name="T21" fmla="*/ 37 h 45"/>
                <a:gd name="T22" fmla="*/ 25 w 35"/>
                <a:gd name="T23" fmla="*/ 44 h 45"/>
                <a:gd name="T24" fmla="*/ 13 w 35"/>
                <a:gd name="T25" fmla="*/ 44 h 45"/>
                <a:gd name="T26" fmla="*/ 2 w 35"/>
                <a:gd name="T27" fmla="*/ 35 h 45"/>
                <a:gd name="T28" fmla="*/ 0 w 35"/>
                <a:gd name="T29" fmla="*/ 28 h 45"/>
                <a:gd name="T30" fmla="*/ 0 w 35"/>
                <a:gd name="T31" fmla="*/ 12 h 45"/>
                <a:gd name="T32" fmla="*/ 11 w 35"/>
                <a:gd name="T33" fmla="*/ 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45"/>
                <a:gd name="T53" fmla="*/ 35 w 3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45">
                  <a:moveTo>
                    <a:pt x="11" y="0"/>
                  </a:moveTo>
                  <a:lnTo>
                    <a:pt x="32" y="0"/>
                  </a:lnTo>
                  <a:lnTo>
                    <a:pt x="34" y="4"/>
                  </a:lnTo>
                  <a:lnTo>
                    <a:pt x="34" y="12"/>
                  </a:lnTo>
                  <a:lnTo>
                    <a:pt x="23" y="2"/>
                  </a:lnTo>
                  <a:lnTo>
                    <a:pt x="18" y="2"/>
                  </a:lnTo>
                  <a:lnTo>
                    <a:pt x="7" y="12"/>
                  </a:lnTo>
                  <a:lnTo>
                    <a:pt x="7" y="32"/>
                  </a:lnTo>
                  <a:lnTo>
                    <a:pt x="21" y="4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25" y="44"/>
                  </a:lnTo>
                  <a:lnTo>
                    <a:pt x="13" y="44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1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Freeform 26"/>
            <p:cNvSpPr>
              <a:spLocks/>
            </p:cNvSpPr>
            <p:nvPr/>
          </p:nvSpPr>
          <p:spPr bwMode="auto">
            <a:xfrm>
              <a:off x="2880" y="863"/>
              <a:ext cx="29" cy="45"/>
            </a:xfrm>
            <a:custGeom>
              <a:avLst/>
              <a:gdLst>
                <a:gd name="T0" fmla="*/ 2 w 29"/>
                <a:gd name="T1" fmla="*/ 0 h 45"/>
                <a:gd name="T2" fmla="*/ 5 w 29"/>
                <a:gd name="T3" fmla="*/ 0 h 45"/>
                <a:gd name="T4" fmla="*/ 8 w 29"/>
                <a:gd name="T5" fmla="*/ 4 h 45"/>
                <a:gd name="T6" fmla="*/ 8 w 29"/>
                <a:gd name="T7" fmla="*/ 14 h 45"/>
                <a:gd name="T8" fmla="*/ 20 w 29"/>
                <a:gd name="T9" fmla="*/ 12 h 45"/>
                <a:gd name="T10" fmla="*/ 25 w 29"/>
                <a:gd name="T11" fmla="*/ 19 h 45"/>
                <a:gd name="T12" fmla="*/ 25 w 29"/>
                <a:gd name="T13" fmla="*/ 30 h 45"/>
                <a:gd name="T14" fmla="*/ 28 w 29"/>
                <a:gd name="T15" fmla="*/ 42 h 45"/>
                <a:gd name="T16" fmla="*/ 18 w 29"/>
                <a:gd name="T17" fmla="*/ 42 h 45"/>
                <a:gd name="T18" fmla="*/ 20 w 29"/>
                <a:gd name="T19" fmla="*/ 21 h 45"/>
                <a:gd name="T20" fmla="*/ 14 w 29"/>
                <a:gd name="T21" fmla="*/ 17 h 45"/>
                <a:gd name="T22" fmla="*/ 10 w 29"/>
                <a:gd name="T23" fmla="*/ 19 h 45"/>
                <a:gd name="T24" fmla="*/ 8 w 29"/>
                <a:gd name="T25" fmla="*/ 25 h 45"/>
                <a:gd name="T26" fmla="*/ 8 w 29"/>
                <a:gd name="T27" fmla="*/ 35 h 45"/>
                <a:gd name="T28" fmla="*/ 10 w 29"/>
                <a:gd name="T29" fmla="*/ 42 h 45"/>
                <a:gd name="T30" fmla="*/ 2 w 29"/>
                <a:gd name="T31" fmla="*/ 44 h 45"/>
                <a:gd name="T32" fmla="*/ 0 w 29"/>
                <a:gd name="T33" fmla="*/ 42 h 45"/>
                <a:gd name="T34" fmla="*/ 3 w 29"/>
                <a:gd name="T35" fmla="*/ 35 h 45"/>
                <a:gd name="T36" fmla="*/ 3 w 29"/>
                <a:gd name="T37" fmla="*/ 4 h 45"/>
                <a:gd name="T38" fmla="*/ 0 w 29"/>
                <a:gd name="T39" fmla="*/ 4 h 45"/>
                <a:gd name="T40" fmla="*/ 0 w 29"/>
                <a:gd name="T41" fmla="*/ 2 h 45"/>
                <a:gd name="T42" fmla="*/ 2 w 29"/>
                <a:gd name="T43" fmla="*/ 0 h 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"/>
                <a:gd name="T67" fmla="*/ 0 h 45"/>
                <a:gd name="T68" fmla="*/ 29 w 29"/>
                <a:gd name="T69" fmla="*/ 45 h 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" h="45">
                  <a:moveTo>
                    <a:pt x="2" y="0"/>
                  </a:moveTo>
                  <a:lnTo>
                    <a:pt x="5" y="0"/>
                  </a:lnTo>
                  <a:lnTo>
                    <a:pt x="8" y="4"/>
                  </a:lnTo>
                  <a:lnTo>
                    <a:pt x="8" y="14"/>
                  </a:lnTo>
                  <a:lnTo>
                    <a:pt x="20" y="12"/>
                  </a:lnTo>
                  <a:lnTo>
                    <a:pt x="25" y="19"/>
                  </a:lnTo>
                  <a:lnTo>
                    <a:pt x="25" y="30"/>
                  </a:lnTo>
                  <a:lnTo>
                    <a:pt x="28" y="42"/>
                  </a:lnTo>
                  <a:lnTo>
                    <a:pt x="18" y="42"/>
                  </a:lnTo>
                  <a:lnTo>
                    <a:pt x="20" y="21"/>
                  </a:lnTo>
                  <a:lnTo>
                    <a:pt x="14" y="17"/>
                  </a:lnTo>
                  <a:lnTo>
                    <a:pt x="10" y="19"/>
                  </a:lnTo>
                  <a:lnTo>
                    <a:pt x="8" y="25"/>
                  </a:lnTo>
                  <a:lnTo>
                    <a:pt x="8" y="35"/>
                  </a:lnTo>
                  <a:lnTo>
                    <a:pt x="10" y="42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3" y="35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0" name="Freeform 27"/>
            <p:cNvSpPr>
              <a:spLocks/>
            </p:cNvSpPr>
            <p:nvPr/>
          </p:nvSpPr>
          <p:spPr bwMode="auto">
            <a:xfrm>
              <a:off x="1733" y="865"/>
              <a:ext cx="31" cy="48"/>
            </a:xfrm>
            <a:custGeom>
              <a:avLst/>
              <a:gdLst>
                <a:gd name="T0" fmla="*/ 8 w 31"/>
                <a:gd name="T1" fmla="*/ 0 h 48"/>
                <a:gd name="T2" fmla="*/ 19 w 31"/>
                <a:gd name="T3" fmla="*/ 0 h 48"/>
                <a:gd name="T4" fmla="*/ 26 w 31"/>
                <a:gd name="T5" fmla="*/ 2 h 48"/>
                <a:gd name="T6" fmla="*/ 26 w 31"/>
                <a:gd name="T7" fmla="*/ 12 h 48"/>
                <a:gd name="T8" fmla="*/ 14 w 31"/>
                <a:gd name="T9" fmla="*/ 4 h 48"/>
                <a:gd name="T10" fmla="*/ 6 w 31"/>
                <a:gd name="T11" fmla="*/ 7 h 48"/>
                <a:gd name="T12" fmla="*/ 6 w 31"/>
                <a:gd name="T13" fmla="*/ 10 h 48"/>
                <a:gd name="T14" fmla="*/ 28 w 31"/>
                <a:gd name="T15" fmla="*/ 28 h 48"/>
                <a:gd name="T16" fmla="*/ 30 w 31"/>
                <a:gd name="T17" fmla="*/ 38 h 48"/>
                <a:gd name="T18" fmla="*/ 23 w 31"/>
                <a:gd name="T19" fmla="*/ 47 h 48"/>
                <a:gd name="T20" fmla="*/ 2 w 31"/>
                <a:gd name="T21" fmla="*/ 47 h 48"/>
                <a:gd name="T22" fmla="*/ 0 w 31"/>
                <a:gd name="T23" fmla="*/ 43 h 48"/>
                <a:gd name="T24" fmla="*/ 0 w 31"/>
                <a:gd name="T25" fmla="*/ 36 h 48"/>
                <a:gd name="T26" fmla="*/ 2 w 31"/>
                <a:gd name="T27" fmla="*/ 34 h 48"/>
                <a:gd name="T28" fmla="*/ 12 w 31"/>
                <a:gd name="T29" fmla="*/ 43 h 48"/>
                <a:gd name="T30" fmla="*/ 17 w 31"/>
                <a:gd name="T31" fmla="*/ 43 h 48"/>
                <a:gd name="T32" fmla="*/ 21 w 31"/>
                <a:gd name="T33" fmla="*/ 36 h 48"/>
                <a:gd name="T34" fmla="*/ 19 w 31"/>
                <a:gd name="T35" fmla="*/ 32 h 48"/>
                <a:gd name="T36" fmla="*/ 2 w 31"/>
                <a:gd name="T37" fmla="*/ 19 h 48"/>
                <a:gd name="T38" fmla="*/ 2 w 31"/>
                <a:gd name="T39" fmla="*/ 4 h 48"/>
                <a:gd name="T40" fmla="*/ 8 w 31"/>
                <a:gd name="T41" fmla="*/ 0 h 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48"/>
                <a:gd name="T65" fmla="*/ 31 w 31"/>
                <a:gd name="T66" fmla="*/ 48 h 4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48">
                  <a:moveTo>
                    <a:pt x="8" y="0"/>
                  </a:moveTo>
                  <a:lnTo>
                    <a:pt x="19" y="0"/>
                  </a:lnTo>
                  <a:lnTo>
                    <a:pt x="26" y="2"/>
                  </a:lnTo>
                  <a:lnTo>
                    <a:pt x="26" y="12"/>
                  </a:lnTo>
                  <a:lnTo>
                    <a:pt x="14" y="4"/>
                  </a:lnTo>
                  <a:lnTo>
                    <a:pt x="6" y="7"/>
                  </a:lnTo>
                  <a:lnTo>
                    <a:pt x="6" y="10"/>
                  </a:lnTo>
                  <a:lnTo>
                    <a:pt x="28" y="28"/>
                  </a:lnTo>
                  <a:lnTo>
                    <a:pt x="30" y="38"/>
                  </a:lnTo>
                  <a:lnTo>
                    <a:pt x="23" y="47"/>
                  </a:lnTo>
                  <a:lnTo>
                    <a:pt x="2" y="47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12" y="43"/>
                  </a:lnTo>
                  <a:lnTo>
                    <a:pt x="17" y="43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" y="19"/>
                  </a:lnTo>
                  <a:lnTo>
                    <a:pt x="2" y="4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1" name="Freeform 28"/>
            <p:cNvSpPr>
              <a:spLocks/>
            </p:cNvSpPr>
            <p:nvPr/>
          </p:nvSpPr>
          <p:spPr bwMode="auto">
            <a:xfrm>
              <a:off x="1942" y="865"/>
              <a:ext cx="14" cy="48"/>
            </a:xfrm>
            <a:custGeom>
              <a:avLst/>
              <a:gdLst>
                <a:gd name="T0" fmla="*/ 7 w 14"/>
                <a:gd name="T1" fmla="*/ 0 h 48"/>
                <a:gd name="T2" fmla="*/ 9 w 14"/>
                <a:gd name="T3" fmla="*/ 0 h 48"/>
                <a:gd name="T4" fmla="*/ 9 w 14"/>
                <a:gd name="T5" fmla="*/ 40 h 48"/>
                <a:gd name="T6" fmla="*/ 13 w 14"/>
                <a:gd name="T7" fmla="*/ 45 h 48"/>
                <a:gd name="T8" fmla="*/ 9 w 14"/>
                <a:gd name="T9" fmla="*/ 47 h 48"/>
                <a:gd name="T10" fmla="*/ 2 w 14"/>
                <a:gd name="T11" fmla="*/ 47 h 48"/>
                <a:gd name="T12" fmla="*/ 0 w 14"/>
                <a:gd name="T13" fmla="*/ 45 h 48"/>
                <a:gd name="T14" fmla="*/ 4 w 14"/>
                <a:gd name="T15" fmla="*/ 38 h 48"/>
                <a:gd name="T16" fmla="*/ 4 w 14"/>
                <a:gd name="T17" fmla="*/ 7 h 48"/>
                <a:gd name="T18" fmla="*/ 0 w 14"/>
                <a:gd name="T19" fmla="*/ 7 h 48"/>
                <a:gd name="T20" fmla="*/ 0 w 14"/>
                <a:gd name="T21" fmla="*/ 4 h 48"/>
                <a:gd name="T22" fmla="*/ 7 w 14"/>
                <a:gd name="T23" fmla="*/ 0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"/>
                <a:gd name="T37" fmla="*/ 0 h 48"/>
                <a:gd name="T38" fmla="*/ 14 w 1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" h="48">
                  <a:moveTo>
                    <a:pt x="7" y="0"/>
                  </a:moveTo>
                  <a:lnTo>
                    <a:pt x="9" y="0"/>
                  </a:lnTo>
                  <a:lnTo>
                    <a:pt x="9" y="40"/>
                  </a:lnTo>
                  <a:lnTo>
                    <a:pt x="13" y="45"/>
                  </a:lnTo>
                  <a:lnTo>
                    <a:pt x="9" y="47"/>
                  </a:lnTo>
                  <a:lnTo>
                    <a:pt x="2" y="47"/>
                  </a:lnTo>
                  <a:lnTo>
                    <a:pt x="0" y="45"/>
                  </a:lnTo>
                  <a:lnTo>
                    <a:pt x="4" y="38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2" name="Freeform 29"/>
            <p:cNvSpPr>
              <a:spLocks/>
            </p:cNvSpPr>
            <p:nvPr/>
          </p:nvSpPr>
          <p:spPr bwMode="auto">
            <a:xfrm>
              <a:off x="3012" y="872"/>
              <a:ext cx="24" cy="32"/>
            </a:xfrm>
            <a:custGeom>
              <a:avLst/>
              <a:gdLst>
                <a:gd name="T0" fmla="*/ 13 w 24"/>
                <a:gd name="T1" fmla="*/ 0 h 32"/>
                <a:gd name="T2" fmla="*/ 20 w 24"/>
                <a:gd name="T3" fmla="*/ 2 h 32"/>
                <a:gd name="T4" fmla="*/ 23 w 24"/>
                <a:gd name="T5" fmla="*/ 12 h 32"/>
                <a:gd name="T6" fmla="*/ 20 w 24"/>
                <a:gd name="T7" fmla="*/ 14 h 32"/>
                <a:gd name="T8" fmla="*/ 9 w 24"/>
                <a:gd name="T9" fmla="*/ 14 h 32"/>
                <a:gd name="T10" fmla="*/ 4 w 24"/>
                <a:gd name="T11" fmla="*/ 19 h 32"/>
                <a:gd name="T12" fmla="*/ 15 w 24"/>
                <a:gd name="T13" fmla="*/ 27 h 32"/>
                <a:gd name="T14" fmla="*/ 23 w 24"/>
                <a:gd name="T15" fmla="*/ 23 h 32"/>
                <a:gd name="T16" fmla="*/ 23 w 24"/>
                <a:gd name="T17" fmla="*/ 25 h 32"/>
                <a:gd name="T18" fmla="*/ 20 w 24"/>
                <a:gd name="T19" fmla="*/ 31 h 32"/>
                <a:gd name="T20" fmla="*/ 9 w 24"/>
                <a:gd name="T21" fmla="*/ 31 h 32"/>
                <a:gd name="T22" fmla="*/ 2 w 24"/>
                <a:gd name="T23" fmla="*/ 27 h 32"/>
                <a:gd name="T24" fmla="*/ 0 w 24"/>
                <a:gd name="T25" fmla="*/ 10 h 32"/>
                <a:gd name="T26" fmla="*/ 7 w 24"/>
                <a:gd name="T27" fmla="*/ 2 h 32"/>
                <a:gd name="T28" fmla="*/ 11 w 24"/>
                <a:gd name="T29" fmla="*/ 2 h 32"/>
                <a:gd name="T30" fmla="*/ 13 w 24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32"/>
                <a:gd name="T50" fmla="*/ 24 w 24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32">
                  <a:moveTo>
                    <a:pt x="13" y="0"/>
                  </a:moveTo>
                  <a:lnTo>
                    <a:pt x="20" y="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15" y="27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0" y="31"/>
                  </a:lnTo>
                  <a:lnTo>
                    <a:pt x="9" y="31"/>
                  </a:lnTo>
                  <a:lnTo>
                    <a:pt x="2" y="27"/>
                  </a:lnTo>
                  <a:lnTo>
                    <a:pt x="0" y="10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3" name="Freeform 30"/>
            <p:cNvSpPr>
              <a:spLocks/>
            </p:cNvSpPr>
            <p:nvPr/>
          </p:nvSpPr>
          <p:spPr bwMode="auto">
            <a:xfrm>
              <a:off x="3019" y="875"/>
              <a:ext cx="9" cy="8"/>
            </a:xfrm>
            <a:custGeom>
              <a:avLst/>
              <a:gdLst>
                <a:gd name="T0" fmla="*/ 2 w 9"/>
                <a:gd name="T1" fmla="*/ 2 h 8"/>
                <a:gd name="T2" fmla="*/ 0 w 9"/>
                <a:gd name="T3" fmla="*/ 5 h 8"/>
                <a:gd name="T4" fmla="*/ 6 w 9"/>
                <a:gd name="T5" fmla="*/ 7 h 8"/>
                <a:gd name="T6" fmla="*/ 8 w 9"/>
                <a:gd name="T7" fmla="*/ 5 h 8"/>
                <a:gd name="T8" fmla="*/ 4 w 9"/>
                <a:gd name="T9" fmla="*/ 0 h 8"/>
                <a:gd name="T10" fmla="*/ 2 w 9"/>
                <a:gd name="T11" fmla="*/ 2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8"/>
                <a:gd name="T20" fmla="*/ 9 w 9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8">
                  <a:moveTo>
                    <a:pt x="2" y="2"/>
                  </a:moveTo>
                  <a:lnTo>
                    <a:pt x="0" y="5"/>
                  </a:lnTo>
                  <a:lnTo>
                    <a:pt x="6" y="7"/>
                  </a:lnTo>
                  <a:lnTo>
                    <a:pt x="8" y="5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4" name="Freeform 31"/>
            <p:cNvSpPr>
              <a:spLocks/>
            </p:cNvSpPr>
            <p:nvPr/>
          </p:nvSpPr>
          <p:spPr bwMode="auto">
            <a:xfrm>
              <a:off x="2915" y="874"/>
              <a:ext cx="57" cy="34"/>
            </a:xfrm>
            <a:custGeom>
              <a:avLst/>
              <a:gdLst>
                <a:gd name="T0" fmla="*/ 46 w 57"/>
                <a:gd name="T1" fmla="*/ 0 h 34"/>
                <a:gd name="T2" fmla="*/ 54 w 57"/>
                <a:gd name="T3" fmla="*/ 3 h 34"/>
                <a:gd name="T4" fmla="*/ 54 w 57"/>
                <a:gd name="T5" fmla="*/ 24 h 34"/>
                <a:gd name="T6" fmla="*/ 56 w 57"/>
                <a:gd name="T7" fmla="*/ 31 h 34"/>
                <a:gd name="T8" fmla="*/ 47 w 57"/>
                <a:gd name="T9" fmla="*/ 31 h 34"/>
                <a:gd name="T10" fmla="*/ 46 w 57"/>
                <a:gd name="T11" fmla="*/ 29 h 34"/>
                <a:gd name="T12" fmla="*/ 50 w 57"/>
                <a:gd name="T13" fmla="*/ 23 h 34"/>
                <a:gd name="T14" fmla="*/ 47 w 57"/>
                <a:gd name="T15" fmla="*/ 6 h 34"/>
                <a:gd name="T16" fmla="*/ 41 w 57"/>
                <a:gd name="T17" fmla="*/ 6 h 34"/>
                <a:gd name="T18" fmla="*/ 38 w 57"/>
                <a:gd name="T19" fmla="*/ 12 h 34"/>
                <a:gd name="T20" fmla="*/ 38 w 57"/>
                <a:gd name="T21" fmla="*/ 26 h 34"/>
                <a:gd name="T22" fmla="*/ 39 w 57"/>
                <a:gd name="T23" fmla="*/ 29 h 34"/>
                <a:gd name="T24" fmla="*/ 36 w 57"/>
                <a:gd name="T25" fmla="*/ 31 h 34"/>
                <a:gd name="T26" fmla="*/ 27 w 57"/>
                <a:gd name="T27" fmla="*/ 31 h 34"/>
                <a:gd name="T28" fmla="*/ 25 w 57"/>
                <a:gd name="T29" fmla="*/ 29 h 34"/>
                <a:gd name="T30" fmla="*/ 20 w 57"/>
                <a:gd name="T31" fmla="*/ 31 h 34"/>
                <a:gd name="T32" fmla="*/ 9 w 57"/>
                <a:gd name="T33" fmla="*/ 31 h 34"/>
                <a:gd name="T34" fmla="*/ 6 w 57"/>
                <a:gd name="T35" fmla="*/ 33 h 34"/>
                <a:gd name="T36" fmla="*/ 0 w 57"/>
                <a:gd name="T37" fmla="*/ 29 h 34"/>
                <a:gd name="T38" fmla="*/ 0 w 57"/>
                <a:gd name="T39" fmla="*/ 21 h 34"/>
                <a:gd name="T40" fmla="*/ 6 w 57"/>
                <a:gd name="T41" fmla="*/ 14 h 34"/>
                <a:gd name="T42" fmla="*/ 0 w 57"/>
                <a:gd name="T43" fmla="*/ 10 h 34"/>
                <a:gd name="T44" fmla="*/ 0 w 57"/>
                <a:gd name="T45" fmla="*/ 6 h 34"/>
                <a:gd name="T46" fmla="*/ 6 w 57"/>
                <a:gd name="T47" fmla="*/ 1 h 34"/>
                <a:gd name="T48" fmla="*/ 16 w 57"/>
                <a:gd name="T49" fmla="*/ 1 h 34"/>
                <a:gd name="T50" fmla="*/ 18 w 57"/>
                <a:gd name="T51" fmla="*/ 6 h 34"/>
                <a:gd name="T52" fmla="*/ 18 w 57"/>
                <a:gd name="T53" fmla="*/ 21 h 34"/>
                <a:gd name="T54" fmla="*/ 27 w 57"/>
                <a:gd name="T55" fmla="*/ 29 h 34"/>
                <a:gd name="T56" fmla="*/ 31 w 57"/>
                <a:gd name="T57" fmla="*/ 29 h 34"/>
                <a:gd name="T58" fmla="*/ 31 w 57"/>
                <a:gd name="T59" fmla="*/ 6 h 34"/>
                <a:gd name="T60" fmla="*/ 27 w 57"/>
                <a:gd name="T61" fmla="*/ 6 h 34"/>
                <a:gd name="T62" fmla="*/ 27 w 57"/>
                <a:gd name="T63" fmla="*/ 3 h 34"/>
                <a:gd name="T64" fmla="*/ 44 w 57"/>
                <a:gd name="T65" fmla="*/ 1 h 34"/>
                <a:gd name="T66" fmla="*/ 46 w 57"/>
                <a:gd name="T67" fmla="*/ 0 h 3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7"/>
                <a:gd name="T103" fmla="*/ 0 h 34"/>
                <a:gd name="T104" fmla="*/ 57 w 57"/>
                <a:gd name="T105" fmla="*/ 34 h 3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7" h="34">
                  <a:moveTo>
                    <a:pt x="46" y="0"/>
                  </a:moveTo>
                  <a:lnTo>
                    <a:pt x="54" y="3"/>
                  </a:lnTo>
                  <a:lnTo>
                    <a:pt x="54" y="24"/>
                  </a:lnTo>
                  <a:lnTo>
                    <a:pt x="56" y="31"/>
                  </a:lnTo>
                  <a:lnTo>
                    <a:pt x="47" y="31"/>
                  </a:lnTo>
                  <a:lnTo>
                    <a:pt x="46" y="29"/>
                  </a:lnTo>
                  <a:lnTo>
                    <a:pt x="50" y="23"/>
                  </a:lnTo>
                  <a:lnTo>
                    <a:pt x="47" y="6"/>
                  </a:lnTo>
                  <a:lnTo>
                    <a:pt x="41" y="6"/>
                  </a:lnTo>
                  <a:lnTo>
                    <a:pt x="38" y="12"/>
                  </a:lnTo>
                  <a:lnTo>
                    <a:pt x="38" y="26"/>
                  </a:lnTo>
                  <a:lnTo>
                    <a:pt x="39" y="29"/>
                  </a:lnTo>
                  <a:lnTo>
                    <a:pt x="36" y="31"/>
                  </a:lnTo>
                  <a:lnTo>
                    <a:pt x="27" y="31"/>
                  </a:lnTo>
                  <a:lnTo>
                    <a:pt x="25" y="29"/>
                  </a:lnTo>
                  <a:lnTo>
                    <a:pt x="20" y="31"/>
                  </a:lnTo>
                  <a:lnTo>
                    <a:pt x="9" y="31"/>
                  </a:lnTo>
                  <a:lnTo>
                    <a:pt x="6" y="33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6" y="1"/>
                  </a:lnTo>
                  <a:lnTo>
                    <a:pt x="16" y="1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1" y="6"/>
                  </a:lnTo>
                  <a:lnTo>
                    <a:pt x="27" y="6"/>
                  </a:lnTo>
                  <a:lnTo>
                    <a:pt x="27" y="3"/>
                  </a:lnTo>
                  <a:lnTo>
                    <a:pt x="44" y="1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5" name="Freeform 32"/>
            <p:cNvSpPr>
              <a:spLocks/>
            </p:cNvSpPr>
            <p:nvPr/>
          </p:nvSpPr>
          <p:spPr bwMode="auto">
            <a:xfrm>
              <a:off x="2919" y="880"/>
              <a:ext cx="10" cy="10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5 h 10"/>
                <a:gd name="T4" fmla="*/ 0 w 10"/>
                <a:gd name="T5" fmla="*/ 7 h 10"/>
                <a:gd name="T6" fmla="*/ 9 w 10"/>
                <a:gd name="T7" fmla="*/ 9 h 10"/>
                <a:gd name="T8" fmla="*/ 9 w 10"/>
                <a:gd name="T9" fmla="*/ 0 h 10"/>
                <a:gd name="T10" fmla="*/ 2 w 10"/>
                <a:gd name="T11" fmla="*/ 0 h 10"/>
                <a:gd name="T12" fmla="*/ 2 w 10"/>
                <a:gd name="T13" fmla="*/ 2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0"/>
                <a:gd name="T23" fmla="*/ 10 w 10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0">
                  <a:moveTo>
                    <a:pt x="2" y="2"/>
                  </a:moveTo>
                  <a:lnTo>
                    <a:pt x="2" y="5"/>
                  </a:lnTo>
                  <a:lnTo>
                    <a:pt x="0" y="7"/>
                  </a:lnTo>
                  <a:lnTo>
                    <a:pt x="9" y="9"/>
                  </a:lnTo>
                  <a:lnTo>
                    <a:pt x="9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6" name="Freeform 33"/>
            <p:cNvSpPr>
              <a:spLocks/>
            </p:cNvSpPr>
            <p:nvPr/>
          </p:nvSpPr>
          <p:spPr bwMode="auto">
            <a:xfrm>
              <a:off x="2921" y="893"/>
              <a:ext cx="8" cy="9"/>
            </a:xfrm>
            <a:custGeom>
              <a:avLst/>
              <a:gdLst>
                <a:gd name="T0" fmla="*/ 0 w 8"/>
                <a:gd name="T1" fmla="*/ 2 h 9"/>
                <a:gd name="T2" fmla="*/ 0 w 8"/>
                <a:gd name="T3" fmla="*/ 8 h 9"/>
                <a:gd name="T4" fmla="*/ 7 w 8"/>
                <a:gd name="T5" fmla="*/ 8 h 9"/>
                <a:gd name="T6" fmla="*/ 7 w 8"/>
                <a:gd name="T7" fmla="*/ 0 h 9"/>
                <a:gd name="T8" fmla="*/ 0 w 8"/>
                <a:gd name="T9" fmla="*/ 0 h 9"/>
                <a:gd name="T10" fmla="*/ 0 w 8"/>
                <a:gd name="T11" fmla="*/ 2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9"/>
                <a:gd name="T20" fmla="*/ 8 w 8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9">
                  <a:moveTo>
                    <a:pt x="0" y="2"/>
                  </a:moveTo>
                  <a:lnTo>
                    <a:pt x="0" y="8"/>
                  </a:lnTo>
                  <a:lnTo>
                    <a:pt x="7" y="8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7" name="Freeform 34"/>
            <p:cNvSpPr>
              <a:spLocks/>
            </p:cNvSpPr>
            <p:nvPr/>
          </p:nvSpPr>
          <p:spPr bwMode="auto">
            <a:xfrm>
              <a:off x="2978" y="874"/>
              <a:ext cx="30" cy="32"/>
            </a:xfrm>
            <a:custGeom>
              <a:avLst/>
              <a:gdLst>
                <a:gd name="T0" fmla="*/ 6 w 30"/>
                <a:gd name="T1" fmla="*/ 0 h 32"/>
                <a:gd name="T2" fmla="*/ 12 w 30"/>
                <a:gd name="T3" fmla="*/ 1 h 32"/>
                <a:gd name="T4" fmla="*/ 16 w 30"/>
                <a:gd name="T5" fmla="*/ 0 h 32"/>
                <a:gd name="T6" fmla="*/ 23 w 30"/>
                <a:gd name="T7" fmla="*/ 0 h 32"/>
                <a:gd name="T8" fmla="*/ 27 w 30"/>
                <a:gd name="T9" fmla="*/ 10 h 32"/>
                <a:gd name="T10" fmla="*/ 27 w 30"/>
                <a:gd name="T11" fmla="*/ 24 h 32"/>
                <a:gd name="T12" fmla="*/ 29 w 30"/>
                <a:gd name="T13" fmla="*/ 29 h 32"/>
                <a:gd name="T14" fmla="*/ 18 w 30"/>
                <a:gd name="T15" fmla="*/ 29 h 32"/>
                <a:gd name="T16" fmla="*/ 20 w 30"/>
                <a:gd name="T17" fmla="*/ 23 h 32"/>
                <a:gd name="T18" fmla="*/ 20 w 30"/>
                <a:gd name="T19" fmla="*/ 6 h 32"/>
                <a:gd name="T20" fmla="*/ 10 w 30"/>
                <a:gd name="T21" fmla="*/ 6 h 32"/>
                <a:gd name="T22" fmla="*/ 10 w 30"/>
                <a:gd name="T23" fmla="*/ 12 h 32"/>
                <a:gd name="T24" fmla="*/ 9 w 30"/>
                <a:gd name="T25" fmla="*/ 14 h 32"/>
                <a:gd name="T26" fmla="*/ 10 w 30"/>
                <a:gd name="T27" fmla="*/ 19 h 32"/>
                <a:gd name="T28" fmla="*/ 10 w 30"/>
                <a:gd name="T29" fmla="*/ 27 h 32"/>
                <a:gd name="T30" fmla="*/ 12 w 30"/>
                <a:gd name="T31" fmla="*/ 29 h 32"/>
                <a:gd name="T32" fmla="*/ 2 w 30"/>
                <a:gd name="T33" fmla="*/ 31 h 32"/>
                <a:gd name="T34" fmla="*/ 0 w 30"/>
                <a:gd name="T35" fmla="*/ 29 h 32"/>
                <a:gd name="T36" fmla="*/ 4 w 30"/>
                <a:gd name="T37" fmla="*/ 23 h 32"/>
                <a:gd name="T38" fmla="*/ 4 w 30"/>
                <a:gd name="T39" fmla="*/ 10 h 32"/>
                <a:gd name="T40" fmla="*/ 0 w 30"/>
                <a:gd name="T41" fmla="*/ 1 h 32"/>
                <a:gd name="T42" fmla="*/ 4 w 30"/>
                <a:gd name="T43" fmla="*/ 1 h 32"/>
                <a:gd name="T44" fmla="*/ 6 w 30"/>
                <a:gd name="T45" fmla="*/ 0 h 3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2"/>
                <a:gd name="T71" fmla="*/ 30 w 30"/>
                <a:gd name="T72" fmla="*/ 32 h 3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2">
                  <a:moveTo>
                    <a:pt x="6" y="0"/>
                  </a:move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7" y="10"/>
                  </a:lnTo>
                  <a:lnTo>
                    <a:pt x="27" y="24"/>
                  </a:lnTo>
                  <a:lnTo>
                    <a:pt x="29" y="29"/>
                  </a:lnTo>
                  <a:lnTo>
                    <a:pt x="18" y="29"/>
                  </a:lnTo>
                  <a:lnTo>
                    <a:pt x="20" y="23"/>
                  </a:lnTo>
                  <a:lnTo>
                    <a:pt x="20" y="6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9" y="14"/>
                  </a:lnTo>
                  <a:lnTo>
                    <a:pt x="10" y="19"/>
                  </a:lnTo>
                  <a:lnTo>
                    <a:pt x="10" y="27"/>
                  </a:lnTo>
                  <a:lnTo>
                    <a:pt x="12" y="29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4" y="23"/>
                  </a:lnTo>
                  <a:lnTo>
                    <a:pt x="4" y="1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8" name="Freeform 35"/>
            <p:cNvSpPr>
              <a:spLocks/>
            </p:cNvSpPr>
            <p:nvPr/>
          </p:nvSpPr>
          <p:spPr bwMode="auto">
            <a:xfrm>
              <a:off x="1766" y="880"/>
              <a:ext cx="30" cy="33"/>
            </a:xfrm>
            <a:custGeom>
              <a:avLst/>
              <a:gdLst>
                <a:gd name="T0" fmla="*/ 11 w 30"/>
                <a:gd name="T1" fmla="*/ 0 h 33"/>
                <a:gd name="T2" fmla="*/ 20 w 30"/>
                <a:gd name="T3" fmla="*/ 0 h 33"/>
                <a:gd name="T4" fmla="*/ 29 w 30"/>
                <a:gd name="T5" fmla="*/ 11 h 33"/>
                <a:gd name="T6" fmla="*/ 29 w 30"/>
                <a:gd name="T7" fmla="*/ 21 h 33"/>
                <a:gd name="T8" fmla="*/ 23 w 30"/>
                <a:gd name="T9" fmla="*/ 30 h 33"/>
                <a:gd name="T10" fmla="*/ 11 w 30"/>
                <a:gd name="T11" fmla="*/ 32 h 33"/>
                <a:gd name="T12" fmla="*/ 0 w 30"/>
                <a:gd name="T13" fmla="*/ 23 h 33"/>
                <a:gd name="T14" fmla="*/ 0 w 30"/>
                <a:gd name="T15" fmla="*/ 9 h 33"/>
                <a:gd name="T16" fmla="*/ 11 w 30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3"/>
                <a:gd name="T29" fmla="*/ 30 w 3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3">
                  <a:moveTo>
                    <a:pt x="11" y="0"/>
                  </a:moveTo>
                  <a:lnTo>
                    <a:pt x="20" y="0"/>
                  </a:lnTo>
                  <a:lnTo>
                    <a:pt x="29" y="11"/>
                  </a:lnTo>
                  <a:lnTo>
                    <a:pt x="29" y="21"/>
                  </a:lnTo>
                  <a:lnTo>
                    <a:pt x="23" y="30"/>
                  </a:lnTo>
                  <a:lnTo>
                    <a:pt x="11" y="32"/>
                  </a:lnTo>
                  <a:lnTo>
                    <a:pt x="0" y="23"/>
                  </a:lnTo>
                  <a:lnTo>
                    <a:pt x="0" y="9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9" name="Freeform 36"/>
            <p:cNvSpPr>
              <a:spLocks/>
            </p:cNvSpPr>
            <p:nvPr/>
          </p:nvSpPr>
          <p:spPr bwMode="auto">
            <a:xfrm>
              <a:off x="1770" y="884"/>
              <a:ext cx="20" cy="24"/>
            </a:xfrm>
            <a:custGeom>
              <a:avLst/>
              <a:gdLst>
                <a:gd name="T0" fmla="*/ 4 w 20"/>
                <a:gd name="T1" fmla="*/ 2 h 24"/>
                <a:gd name="T2" fmla="*/ 0 w 20"/>
                <a:gd name="T3" fmla="*/ 11 h 24"/>
                <a:gd name="T4" fmla="*/ 7 w 20"/>
                <a:gd name="T5" fmla="*/ 21 h 24"/>
                <a:gd name="T6" fmla="*/ 13 w 20"/>
                <a:gd name="T7" fmla="*/ 23 h 24"/>
                <a:gd name="T8" fmla="*/ 17 w 20"/>
                <a:gd name="T9" fmla="*/ 21 h 24"/>
                <a:gd name="T10" fmla="*/ 19 w 20"/>
                <a:gd name="T11" fmla="*/ 7 h 24"/>
                <a:gd name="T12" fmla="*/ 11 w 20"/>
                <a:gd name="T13" fmla="*/ 0 h 24"/>
                <a:gd name="T14" fmla="*/ 7 w 20"/>
                <a:gd name="T15" fmla="*/ 0 h 24"/>
                <a:gd name="T16" fmla="*/ 4 w 20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24"/>
                <a:gd name="T29" fmla="*/ 20 w 20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24">
                  <a:moveTo>
                    <a:pt x="4" y="2"/>
                  </a:moveTo>
                  <a:lnTo>
                    <a:pt x="0" y="11"/>
                  </a:lnTo>
                  <a:lnTo>
                    <a:pt x="7" y="21"/>
                  </a:lnTo>
                  <a:lnTo>
                    <a:pt x="13" y="23"/>
                  </a:lnTo>
                  <a:lnTo>
                    <a:pt x="17" y="21"/>
                  </a:lnTo>
                  <a:lnTo>
                    <a:pt x="19" y="7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0" name="Freeform 37"/>
            <p:cNvSpPr>
              <a:spLocks/>
            </p:cNvSpPr>
            <p:nvPr/>
          </p:nvSpPr>
          <p:spPr bwMode="auto">
            <a:xfrm>
              <a:off x="1802" y="880"/>
              <a:ext cx="30" cy="33"/>
            </a:xfrm>
            <a:custGeom>
              <a:avLst/>
              <a:gdLst>
                <a:gd name="T0" fmla="*/ 2 w 30"/>
                <a:gd name="T1" fmla="*/ 0 h 33"/>
                <a:gd name="T2" fmla="*/ 6 w 30"/>
                <a:gd name="T3" fmla="*/ 0 h 33"/>
                <a:gd name="T4" fmla="*/ 8 w 30"/>
                <a:gd name="T5" fmla="*/ 9 h 33"/>
                <a:gd name="T6" fmla="*/ 8 w 30"/>
                <a:gd name="T7" fmla="*/ 21 h 33"/>
                <a:gd name="T8" fmla="*/ 14 w 30"/>
                <a:gd name="T9" fmla="*/ 25 h 33"/>
                <a:gd name="T10" fmla="*/ 20 w 30"/>
                <a:gd name="T11" fmla="*/ 18 h 33"/>
                <a:gd name="T12" fmla="*/ 20 w 30"/>
                <a:gd name="T13" fmla="*/ 7 h 33"/>
                <a:gd name="T14" fmla="*/ 18 w 30"/>
                <a:gd name="T15" fmla="*/ 0 h 33"/>
                <a:gd name="T16" fmla="*/ 23 w 30"/>
                <a:gd name="T17" fmla="*/ 0 h 33"/>
                <a:gd name="T18" fmla="*/ 27 w 30"/>
                <a:gd name="T19" fmla="*/ 9 h 33"/>
                <a:gd name="T20" fmla="*/ 27 w 30"/>
                <a:gd name="T21" fmla="*/ 13 h 33"/>
                <a:gd name="T22" fmla="*/ 25 w 30"/>
                <a:gd name="T23" fmla="*/ 15 h 33"/>
                <a:gd name="T24" fmla="*/ 29 w 30"/>
                <a:gd name="T25" fmla="*/ 30 h 33"/>
                <a:gd name="T26" fmla="*/ 23 w 30"/>
                <a:gd name="T27" fmla="*/ 32 h 33"/>
                <a:gd name="T28" fmla="*/ 16 w 30"/>
                <a:gd name="T29" fmla="*/ 30 h 33"/>
                <a:gd name="T30" fmla="*/ 6 w 30"/>
                <a:gd name="T31" fmla="*/ 32 h 33"/>
                <a:gd name="T32" fmla="*/ 2 w 30"/>
                <a:gd name="T33" fmla="*/ 23 h 33"/>
                <a:gd name="T34" fmla="*/ 2 w 30"/>
                <a:gd name="T35" fmla="*/ 4 h 33"/>
                <a:gd name="T36" fmla="*/ 0 w 30"/>
                <a:gd name="T37" fmla="*/ 2 h 33"/>
                <a:gd name="T38" fmla="*/ 2 w 30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"/>
                <a:gd name="T61" fmla="*/ 0 h 33"/>
                <a:gd name="T62" fmla="*/ 30 w 30"/>
                <a:gd name="T63" fmla="*/ 33 h 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" h="33">
                  <a:moveTo>
                    <a:pt x="2" y="0"/>
                  </a:moveTo>
                  <a:lnTo>
                    <a:pt x="6" y="0"/>
                  </a:lnTo>
                  <a:lnTo>
                    <a:pt x="8" y="9"/>
                  </a:lnTo>
                  <a:lnTo>
                    <a:pt x="8" y="21"/>
                  </a:lnTo>
                  <a:lnTo>
                    <a:pt x="14" y="25"/>
                  </a:lnTo>
                  <a:lnTo>
                    <a:pt x="20" y="18"/>
                  </a:lnTo>
                  <a:lnTo>
                    <a:pt x="20" y="7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5" y="15"/>
                  </a:lnTo>
                  <a:lnTo>
                    <a:pt x="29" y="30"/>
                  </a:lnTo>
                  <a:lnTo>
                    <a:pt x="23" y="32"/>
                  </a:lnTo>
                  <a:lnTo>
                    <a:pt x="16" y="30"/>
                  </a:lnTo>
                  <a:lnTo>
                    <a:pt x="6" y="32"/>
                  </a:lnTo>
                  <a:lnTo>
                    <a:pt x="2" y="23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1" name="Freeform 38"/>
            <p:cNvSpPr>
              <a:spLocks/>
            </p:cNvSpPr>
            <p:nvPr/>
          </p:nvSpPr>
          <p:spPr bwMode="auto">
            <a:xfrm>
              <a:off x="1834" y="880"/>
              <a:ext cx="22" cy="33"/>
            </a:xfrm>
            <a:custGeom>
              <a:avLst/>
              <a:gdLst>
                <a:gd name="T0" fmla="*/ 7 w 22"/>
                <a:gd name="T1" fmla="*/ 0 h 33"/>
                <a:gd name="T2" fmla="*/ 11 w 22"/>
                <a:gd name="T3" fmla="*/ 0 h 33"/>
                <a:gd name="T4" fmla="*/ 13 w 22"/>
                <a:gd name="T5" fmla="*/ 2 h 33"/>
                <a:gd name="T6" fmla="*/ 20 w 22"/>
                <a:gd name="T7" fmla="*/ 0 h 33"/>
                <a:gd name="T8" fmla="*/ 21 w 22"/>
                <a:gd name="T9" fmla="*/ 7 h 33"/>
                <a:gd name="T10" fmla="*/ 18 w 22"/>
                <a:gd name="T11" fmla="*/ 9 h 33"/>
                <a:gd name="T12" fmla="*/ 15 w 22"/>
                <a:gd name="T13" fmla="*/ 7 h 33"/>
                <a:gd name="T14" fmla="*/ 11 w 22"/>
                <a:gd name="T15" fmla="*/ 13 h 33"/>
                <a:gd name="T16" fmla="*/ 11 w 22"/>
                <a:gd name="T17" fmla="*/ 25 h 33"/>
                <a:gd name="T18" fmla="*/ 15 w 22"/>
                <a:gd name="T19" fmla="*/ 30 h 33"/>
                <a:gd name="T20" fmla="*/ 11 w 22"/>
                <a:gd name="T21" fmla="*/ 32 h 33"/>
                <a:gd name="T22" fmla="*/ 0 w 22"/>
                <a:gd name="T23" fmla="*/ 32 h 33"/>
                <a:gd name="T24" fmla="*/ 0 w 22"/>
                <a:gd name="T25" fmla="*/ 30 h 33"/>
                <a:gd name="T26" fmla="*/ 4 w 22"/>
                <a:gd name="T27" fmla="*/ 23 h 33"/>
                <a:gd name="T28" fmla="*/ 4 w 22"/>
                <a:gd name="T29" fmla="*/ 9 h 33"/>
                <a:gd name="T30" fmla="*/ 0 w 22"/>
                <a:gd name="T31" fmla="*/ 4 h 33"/>
                <a:gd name="T32" fmla="*/ 7 w 2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33"/>
                <a:gd name="T53" fmla="*/ 22 w 22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33">
                  <a:moveTo>
                    <a:pt x="7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20" y="0"/>
                  </a:lnTo>
                  <a:lnTo>
                    <a:pt x="21" y="7"/>
                  </a:lnTo>
                  <a:lnTo>
                    <a:pt x="18" y="9"/>
                  </a:lnTo>
                  <a:lnTo>
                    <a:pt x="15" y="7"/>
                  </a:lnTo>
                  <a:lnTo>
                    <a:pt x="11" y="13"/>
                  </a:lnTo>
                  <a:lnTo>
                    <a:pt x="11" y="25"/>
                  </a:lnTo>
                  <a:lnTo>
                    <a:pt x="15" y="30"/>
                  </a:lnTo>
                  <a:lnTo>
                    <a:pt x="1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4" y="23"/>
                  </a:lnTo>
                  <a:lnTo>
                    <a:pt x="4" y="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2" name="Freeform 39"/>
            <p:cNvSpPr>
              <a:spLocks/>
            </p:cNvSpPr>
            <p:nvPr/>
          </p:nvSpPr>
          <p:spPr bwMode="auto">
            <a:xfrm>
              <a:off x="1859" y="880"/>
              <a:ext cx="24" cy="33"/>
            </a:xfrm>
            <a:custGeom>
              <a:avLst/>
              <a:gdLst>
                <a:gd name="T0" fmla="*/ 11 w 24"/>
                <a:gd name="T1" fmla="*/ 0 h 33"/>
                <a:gd name="T2" fmla="*/ 20 w 24"/>
                <a:gd name="T3" fmla="*/ 0 h 33"/>
                <a:gd name="T4" fmla="*/ 23 w 24"/>
                <a:gd name="T5" fmla="*/ 9 h 33"/>
                <a:gd name="T6" fmla="*/ 20 w 24"/>
                <a:gd name="T7" fmla="*/ 9 h 33"/>
                <a:gd name="T8" fmla="*/ 13 w 24"/>
                <a:gd name="T9" fmla="*/ 4 h 33"/>
                <a:gd name="T10" fmla="*/ 9 w 24"/>
                <a:gd name="T11" fmla="*/ 7 h 33"/>
                <a:gd name="T12" fmla="*/ 4 w 24"/>
                <a:gd name="T13" fmla="*/ 15 h 33"/>
                <a:gd name="T14" fmla="*/ 15 w 24"/>
                <a:gd name="T15" fmla="*/ 25 h 33"/>
                <a:gd name="T16" fmla="*/ 23 w 24"/>
                <a:gd name="T17" fmla="*/ 21 h 33"/>
                <a:gd name="T18" fmla="*/ 23 w 24"/>
                <a:gd name="T19" fmla="*/ 25 h 33"/>
                <a:gd name="T20" fmla="*/ 15 w 24"/>
                <a:gd name="T21" fmla="*/ 32 h 33"/>
                <a:gd name="T22" fmla="*/ 9 w 24"/>
                <a:gd name="T23" fmla="*/ 32 h 33"/>
                <a:gd name="T24" fmla="*/ 0 w 24"/>
                <a:gd name="T25" fmla="*/ 21 h 33"/>
                <a:gd name="T26" fmla="*/ 0 w 24"/>
                <a:gd name="T27" fmla="*/ 11 h 33"/>
                <a:gd name="T28" fmla="*/ 7 w 24"/>
                <a:gd name="T29" fmla="*/ 2 h 33"/>
                <a:gd name="T30" fmla="*/ 11 w 24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33"/>
                <a:gd name="T50" fmla="*/ 24 w 24"/>
                <a:gd name="T51" fmla="*/ 33 h 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33">
                  <a:moveTo>
                    <a:pt x="11" y="0"/>
                  </a:moveTo>
                  <a:lnTo>
                    <a:pt x="20" y="0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13" y="4"/>
                  </a:lnTo>
                  <a:lnTo>
                    <a:pt x="9" y="7"/>
                  </a:lnTo>
                  <a:lnTo>
                    <a:pt x="4" y="15"/>
                  </a:lnTo>
                  <a:lnTo>
                    <a:pt x="15" y="25"/>
                  </a:lnTo>
                  <a:lnTo>
                    <a:pt x="23" y="21"/>
                  </a:lnTo>
                  <a:lnTo>
                    <a:pt x="23" y="25"/>
                  </a:lnTo>
                  <a:lnTo>
                    <a:pt x="15" y="32"/>
                  </a:lnTo>
                  <a:lnTo>
                    <a:pt x="9" y="32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7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3" name="Freeform 40"/>
            <p:cNvSpPr>
              <a:spLocks/>
            </p:cNvSpPr>
            <p:nvPr/>
          </p:nvSpPr>
          <p:spPr bwMode="auto">
            <a:xfrm>
              <a:off x="1890" y="880"/>
              <a:ext cx="22" cy="33"/>
            </a:xfrm>
            <a:custGeom>
              <a:avLst/>
              <a:gdLst>
                <a:gd name="T0" fmla="*/ 7 w 22"/>
                <a:gd name="T1" fmla="*/ 0 h 33"/>
                <a:gd name="T2" fmla="*/ 15 w 22"/>
                <a:gd name="T3" fmla="*/ 0 h 33"/>
                <a:gd name="T4" fmla="*/ 21 w 22"/>
                <a:gd name="T5" fmla="*/ 4 h 33"/>
                <a:gd name="T6" fmla="*/ 21 w 22"/>
                <a:gd name="T7" fmla="*/ 13 h 33"/>
                <a:gd name="T8" fmla="*/ 11 w 22"/>
                <a:gd name="T9" fmla="*/ 13 h 33"/>
                <a:gd name="T10" fmla="*/ 4 w 22"/>
                <a:gd name="T11" fmla="*/ 15 h 33"/>
                <a:gd name="T12" fmla="*/ 4 w 22"/>
                <a:gd name="T13" fmla="*/ 19 h 33"/>
                <a:gd name="T14" fmla="*/ 13 w 22"/>
                <a:gd name="T15" fmla="*/ 25 h 33"/>
                <a:gd name="T16" fmla="*/ 18 w 22"/>
                <a:gd name="T17" fmla="*/ 25 h 33"/>
                <a:gd name="T18" fmla="*/ 21 w 22"/>
                <a:gd name="T19" fmla="*/ 21 h 33"/>
                <a:gd name="T20" fmla="*/ 21 w 22"/>
                <a:gd name="T21" fmla="*/ 25 h 33"/>
                <a:gd name="T22" fmla="*/ 13 w 22"/>
                <a:gd name="T23" fmla="*/ 32 h 33"/>
                <a:gd name="T24" fmla="*/ 7 w 22"/>
                <a:gd name="T25" fmla="*/ 32 h 33"/>
                <a:gd name="T26" fmla="*/ 0 w 22"/>
                <a:gd name="T27" fmla="*/ 23 h 33"/>
                <a:gd name="T28" fmla="*/ 0 w 22"/>
                <a:gd name="T29" fmla="*/ 7 h 33"/>
                <a:gd name="T30" fmla="*/ 7 w 2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33"/>
                <a:gd name="T50" fmla="*/ 22 w 22"/>
                <a:gd name="T51" fmla="*/ 33 h 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33">
                  <a:moveTo>
                    <a:pt x="7" y="0"/>
                  </a:moveTo>
                  <a:lnTo>
                    <a:pt x="15" y="0"/>
                  </a:lnTo>
                  <a:lnTo>
                    <a:pt x="21" y="4"/>
                  </a:lnTo>
                  <a:lnTo>
                    <a:pt x="21" y="13"/>
                  </a:lnTo>
                  <a:lnTo>
                    <a:pt x="11" y="13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13" y="25"/>
                  </a:lnTo>
                  <a:lnTo>
                    <a:pt x="18" y="25"/>
                  </a:lnTo>
                  <a:lnTo>
                    <a:pt x="21" y="21"/>
                  </a:lnTo>
                  <a:lnTo>
                    <a:pt x="21" y="25"/>
                  </a:lnTo>
                  <a:lnTo>
                    <a:pt x="13" y="32"/>
                  </a:lnTo>
                  <a:lnTo>
                    <a:pt x="7" y="32"/>
                  </a:lnTo>
                  <a:lnTo>
                    <a:pt x="0" y="23"/>
                  </a:lnTo>
                  <a:lnTo>
                    <a:pt x="0" y="7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4" name="Freeform 41"/>
            <p:cNvSpPr>
              <a:spLocks/>
            </p:cNvSpPr>
            <p:nvPr/>
          </p:nvSpPr>
          <p:spPr bwMode="auto">
            <a:xfrm>
              <a:off x="1897" y="884"/>
              <a:ext cx="7" cy="6"/>
            </a:xfrm>
            <a:custGeom>
              <a:avLst/>
              <a:gdLst>
                <a:gd name="T0" fmla="*/ 0 w 7"/>
                <a:gd name="T1" fmla="*/ 3 h 6"/>
                <a:gd name="T2" fmla="*/ 4 w 7"/>
                <a:gd name="T3" fmla="*/ 5 h 6"/>
                <a:gd name="T4" fmla="*/ 6 w 7"/>
                <a:gd name="T5" fmla="*/ 3 h 6"/>
                <a:gd name="T6" fmla="*/ 2 w 7"/>
                <a:gd name="T7" fmla="*/ 0 h 6"/>
                <a:gd name="T8" fmla="*/ 0 w 7"/>
                <a:gd name="T9" fmla="*/ 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0" y="3"/>
                  </a:moveTo>
                  <a:lnTo>
                    <a:pt x="4" y="5"/>
                  </a:lnTo>
                  <a:lnTo>
                    <a:pt x="6" y="3"/>
                  </a:lnTo>
                  <a:lnTo>
                    <a:pt x="2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5" name="Freeform 42"/>
            <p:cNvSpPr>
              <a:spLocks/>
            </p:cNvSpPr>
            <p:nvPr/>
          </p:nvSpPr>
          <p:spPr bwMode="auto">
            <a:xfrm>
              <a:off x="2466" y="925"/>
              <a:ext cx="1145" cy="20"/>
            </a:xfrm>
            <a:custGeom>
              <a:avLst/>
              <a:gdLst>
                <a:gd name="T0" fmla="*/ 1050 w 1145"/>
                <a:gd name="T1" fmla="*/ 0 h 20"/>
                <a:gd name="T2" fmla="*/ 1061 w 1145"/>
                <a:gd name="T3" fmla="*/ 0 h 20"/>
                <a:gd name="T4" fmla="*/ 1073 w 1145"/>
                <a:gd name="T5" fmla="*/ 0 h 20"/>
                <a:gd name="T6" fmla="*/ 1144 w 1145"/>
                <a:gd name="T7" fmla="*/ 7 h 20"/>
                <a:gd name="T8" fmla="*/ 1115 w 1145"/>
                <a:gd name="T9" fmla="*/ 7 h 20"/>
                <a:gd name="T10" fmla="*/ 897 w 1145"/>
                <a:gd name="T11" fmla="*/ 8 h 20"/>
                <a:gd name="T12" fmla="*/ 886 w 1145"/>
                <a:gd name="T13" fmla="*/ 10 h 20"/>
                <a:gd name="T14" fmla="*/ 882 w 1145"/>
                <a:gd name="T15" fmla="*/ 10 h 20"/>
                <a:gd name="T16" fmla="*/ 761 w 1145"/>
                <a:gd name="T17" fmla="*/ 12 h 20"/>
                <a:gd name="T18" fmla="*/ 511 w 1145"/>
                <a:gd name="T19" fmla="*/ 15 h 20"/>
                <a:gd name="T20" fmla="*/ 495 w 1145"/>
                <a:gd name="T21" fmla="*/ 15 h 20"/>
                <a:gd name="T22" fmla="*/ 490 w 1145"/>
                <a:gd name="T23" fmla="*/ 15 h 20"/>
                <a:gd name="T24" fmla="*/ 465 w 1145"/>
                <a:gd name="T25" fmla="*/ 12 h 20"/>
                <a:gd name="T26" fmla="*/ 267 w 1145"/>
                <a:gd name="T27" fmla="*/ 15 h 20"/>
                <a:gd name="T28" fmla="*/ 258 w 1145"/>
                <a:gd name="T29" fmla="*/ 15 h 20"/>
                <a:gd name="T30" fmla="*/ 90 w 1145"/>
                <a:gd name="T31" fmla="*/ 17 h 20"/>
                <a:gd name="T32" fmla="*/ 75 w 1145"/>
                <a:gd name="T33" fmla="*/ 17 h 20"/>
                <a:gd name="T34" fmla="*/ 66 w 1145"/>
                <a:gd name="T35" fmla="*/ 17 h 20"/>
                <a:gd name="T36" fmla="*/ 52 w 1145"/>
                <a:gd name="T37" fmla="*/ 19 h 20"/>
                <a:gd name="T38" fmla="*/ 46 w 1145"/>
                <a:gd name="T39" fmla="*/ 19 h 20"/>
                <a:gd name="T40" fmla="*/ 0 w 1145"/>
                <a:gd name="T41" fmla="*/ 12 h 20"/>
                <a:gd name="T42" fmla="*/ 13 w 1145"/>
                <a:gd name="T43" fmla="*/ 12 h 20"/>
                <a:gd name="T44" fmla="*/ 48 w 1145"/>
                <a:gd name="T45" fmla="*/ 10 h 20"/>
                <a:gd name="T46" fmla="*/ 52 w 1145"/>
                <a:gd name="T47" fmla="*/ 10 h 20"/>
                <a:gd name="T48" fmla="*/ 220 w 1145"/>
                <a:gd name="T49" fmla="*/ 8 h 20"/>
                <a:gd name="T50" fmla="*/ 226 w 1145"/>
                <a:gd name="T51" fmla="*/ 8 h 20"/>
                <a:gd name="T52" fmla="*/ 366 w 1145"/>
                <a:gd name="T53" fmla="*/ 7 h 20"/>
                <a:gd name="T54" fmla="*/ 536 w 1145"/>
                <a:gd name="T55" fmla="*/ 4 h 20"/>
                <a:gd name="T56" fmla="*/ 555 w 1145"/>
                <a:gd name="T57" fmla="*/ 7 h 20"/>
                <a:gd name="T58" fmla="*/ 563 w 1145"/>
                <a:gd name="T59" fmla="*/ 7 h 20"/>
                <a:gd name="T60" fmla="*/ 586 w 1145"/>
                <a:gd name="T61" fmla="*/ 4 h 20"/>
                <a:gd name="T62" fmla="*/ 600 w 1145"/>
                <a:gd name="T63" fmla="*/ 4 h 20"/>
                <a:gd name="T64" fmla="*/ 607 w 1145"/>
                <a:gd name="T65" fmla="*/ 4 h 20"/>
                <a:gd name="T66" fmla="*/ 612 w 1145"/>
                <a:gd name="T67" fmla="*/ 4 h 20"/>
                <a:gd name="T68" fmla="*/ 619 w 1145"/>
                <a:gd name="T69" fmla="*/ 4 h 20"/>
                <a:gd name="T70" fmla="*/ 625 w 1145"/>
                <a:gd name="T71" fmla="*/ 4 h 20"/>
                <a:gd name="T72" fmla="*/ 659 w 1145"/>
                <a:gd name="T73" fmla="*/ 7 h 20"/>
                <a:gd name="T74" fmla="*/ 839 w 1145"/>
                <a:gd name="T75" fmla="*/ 4 h 20"/>
                <a:gd name="T76" fmla="*/ 852 w 1145"/>
                <a:gd name="T77" fmla="*/ 4 h 20"/>
                <a:gd name="T78" fmla="*/ 1042 w 1145"/>
                <a:gd name="T79" fmla="*/ 2 h 2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45"/>
                <a:gd name="T121" fmla="*/ 0 h 20"/>
                <a:gd name="T122" fmla="*/ 1145 w 1145"/>
                <a:gd name="T123" fmla="*/ 20 h 2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45" h="20">
                  <a:moveTo>
                    <a:pt x="1044" y="0"/>
                  </a:moveTo>
                  <a:lnTo>
                    <a:pt x="1050" y="0"/>
                  </a:lnTo>
                  <a:lnTo>
                    <a:pt x="1056" y="2"/>
                  </a:lnTo>
                  <a:lnTo>
                    <a:pt x="1061" y="0"/>
                  </a:lnTo>
                  <a:lnTo>
                    <a:pt x="1071" y="2"/>
                  </a:lnTo>
                  <a:lnTo>
                    <a:pt x="1073" y="0"/>
                  </a:lnTo>
                  <a:lnTo>
                    <a:pt x="1144" y="0"/>
                  </a:lnTo>
                  <a:lnTo>
                    <a:pt x="1144" y="7"/>
                  </a:lnTo>
                  <a:lnTo>
                    <a:pt x="1118" y="8"/>
                  </a:lnTo>
                  <a:lnTo>
                    <a:pt x="1115" y="7"/>
                  </a:lnTo>
                  <a:lnTo>
                    <a:pt x="1113" y="8"/>
                  </a:lnTo>
                  <a:lnTo>
                    <a:pt x="897" y="8"/>
                  </a:lnTo>
                  <a:lnTo>
                    <a:pt x="893" y="10"/>
                  </a:lnTo>
                  <a:lnTo>
                    <a:pt x="886" y="10"/>
                  </a:lnTo>
                  <a:lnTo>
                    <a:pt x="884" y="8"/>
                  </a:lnTo>
                  <a:lnTo>
                    <a:pt x="882" y="10"/>
                  </a:lnTo>
                  <a:lnTo>
                    <a:pt x="762" y="10"/>
                  </a:lnTo>
                  <a:lnTo>
                    <a:pt x="761" y="12"/>
                  </a:lnTo>
                  <a:lnTo>
                    <a:pt x="514" y="12"/>
                  </a:lnTo>
                  <a:lnTo>
                    <a:pt x="511" y="15"/>
                  </a:lnTo>
                  <a:lnTo>
                    <a:pt x="498" y="12"/>
                  </a:lnTo>
                  <a:lnTo>
                    <a:pt x="495" y="15"/>
                  </a:lnTo>
                  <a:lnTo>
                    <a:pt x="493" y="12"/>
                  </a:lnTo>
                  <a:lnTo>
                    <a:pt x="490" y="15"/>
                  </a:lnTo>
                  <a:lnTo>
                    <a:pt x="484" y="12"/>
                  </a:lnTo>
                  <a:lnTo>
                    <a:pt x="465" y="12"/>
                  </a:lnTo>
                  <a:lnTo>
                    <a:pt x="464" y="15"/>
                  </a:lnTo>
                  <a:lnTo>
                    <a:pt x="267" y="15"/>
                  </a:lnTo>
                  <a:lnTo>
                    <a:pt x="260" y="17"/>
                  </a:lnTo>
                  <a:lnTo>
                    <a:pt x="258" y="15"/>
                  </a:lnTo>
                  <a:lnTo>
                    <a:pt x="256" y="17"/>
                  </a:lnTo>
                  <a:lnTo>
                    <a:pt x="90" y="17"/>
                  </a:lnTo>
                  <a:lnTo>
                    <a:pt x="86" y="19"/>
                  </a:lnTo>
                  <a:lnTo>
                    <a:pt x="75" y="17"/>
                  </a:lnTo>
                  <a:lnTo>
                    <a:pt x="72" y="19"/>
                  </a:lnTo>
                  <a:lnTo>
                    <a:pt x="66" y="17"/>
                  </a:lnTo>
                  <a:lnTo>
                    <a:pt x="63" y="19"/>
                  </a:lnTo>
                  <a:lnTo>
                    <a:pt x="52" y="19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9" y="10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48" y="10"/>
                  </a:lnTo>
                  <a:lnTo>
                    <a:pt x="50" y="12"/>
                  </a:lnTo>
                  <a:lnTo>
                    <a:pt x="52" y="10"/>
                  </a:lnTo>
                  <a:lnTo>
                    <a:pt x="218" y="10"/>
                  </a:lnTo>
                  <a:lnTo>
                    <a:pt x="220" y="8"/>
                  </a:lnTo>
                  <a:lnTo>
                    <a:pt x="224" y="10"/>
                  </a:lnTo>
                  <a:lnTo>
                    <a:pt x="226" y="8"/>
                  </a:lnTo>
                  <a:lnTo>
                    <a:pt x="364" y="8"/>
                  </a:lnTo>
                  <a:lnTo>
                    <a:pt x="366" y="7"/>
                  </a:lnTo>
                  <a:lnTo>
                    <a:pt x="534" y="7"/>
                  </a:lnTo>
                  <a:lnTo>
                    <a:pt x="536" y="4"/>
                  </a:lnTo>
                  <a:lnTo>
                    <a:pt x="543" y="7"/>
                  </a:lnTo>
                  <a:lnTo>
                    <a:pt x="555" y="7"/>
                  </a:lnTo>
                  <a:lnTo>
                    <a:pt x="557" y="4"/>
                  </a:lnTo>
                  <a:lnTo>
                    <a:pt x="563" y="7"/>
                  </a:lnTo>
                  <a:lnTo>
                    <a:pt x="577" y="7"/>
                  </a:lnTo>
                  <a:lnTo>
                    <a:pt x="586" y="4"/>
                  </a:lnTo>
                  <a:lnTo>
                    <a:pt x="592" y="7"/>
                  </a:lnTo>
                  <a:lnTo>
                    <a:pt x="600" y="4"/>
                  </a:lnTo>
                  <a:lnTo>
                    <a:pt x="602" y="7"/>
                  </a:lnTo>
                  <a:lnTo>
                    <a:pt x="607" y="4"/>
                  </a:lnTo>
                  <a:lnTo>
                    <a:pt x="611" y="7"/>
                  </a:lnTo>
                  <a:lnTo>
                    <a:pt x="612" y="4"/>
                  </a:lnTo>
                  <a:lnTo>
                    <a:pt x="614" y="7"/>
                  </a:lnTo>
                  <a:lnTo>
                    <a:pt x="619" y="4"/>
                  </a:lnTo>
                  <a:lnTo>
                    <a:pt x="621" y="7"/>
                  </a:lnTo>
                  <a:lnTo>
                    <a:pt x="625" y="4"/>
                  </a:lnTo>
                  <a:lnTo>
                    <a:pt x="654" y="4"/>
                  </a:lnTo>
                  <a:lnTo>
                    <a:pt x="659" y="7"/>
                  </a:lnTo>
                  <a:lnTo>
                    <a:pt x="660" y="4"/>
                  </a:lnTo>
                  <a:lnTo>
                    <a:pt x="839" y="4"/>
                  </a:lnTo>
                  <a:lnTo>
                    <a:pt x="847" y="2"/>
                  </a:lnTo>
                  <a:lnTo>
                    <a:pt x="852" y="4"/>
                  </a:lnTo>
                  <a:lnTo>
                    <a:pt x="854" y="2"/>
                  </a:lnTo>
                  <a:lnTo>
                    <a:pt x="1042" y="2"/>
                  </a:lnTo>
                  <a:lnTo>
                    <a:pt x="104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6" name="Freeform 43"/>
            <p:cNvSpPr>
              <a:spLocks/>
            </p:cNvSpPr>
            <p:nvPr/>
          </p:nvSpPr>
          <p:spPr bwMode="auto">
            <a:xfrm>
              <a:off x="2466" y="997"/>
              <a:ext cx="1145" cy="20"/>
            </a:xfrm>
            <a:custGeom>
              <a:avLst/>
              <a:gdLst>
                <a:gd name="T0" fmla="*/ 1086 w 1145"/>
                <a:gd name="T1" fmla="*/ 0 h 20"/>
                <a:gd name="T2" fmla="*/ 1092 w 1145"/>
                <a:gd name="T3" fmla="*/ 0 h 20"/>
                <a:gd name="T4" fmla="*/ 1144 w 1145"/>
                <a:gd name="T5" fmla="*/ 2 h 20"/>
                <a:gd name="T6" fmla="*/ 1140 w 1145"/>
                <a:gd name="T7" fmla="*/ 8 h 20"/>
                <a:gd name="T8" fmla="*/ 953 w 1145"/>
                <a:gd name="T9" fmla="*/ 10 h 20"/>
                <a:gd name="T10" fmla="*/ 947 w 1145"/>
                <a:gd name="T11" fmla="*/ 10 h 20"/>
                <a:gd name="T12" fmla="*/ 943 w 1145"/>
                <a:gd name="T13" fmla="*/ 10 h 20"/>
                <a:gd name="T14" fmla="*/ 938 w 1145"/>
                <a:gd name="T15" fmla="*/ 10 h 20"/>
                <a:gd name="T16" fmla="*/ 781 w 1145"/>
                <a:gd name="T17" fmla="*/ 12 h 20"/>
                <a:gd name="T18" fmla="*/ 764 w 1145"/>
                <a:gd name="T19" fmla="*/ 10 h 20"/>
                <a:gd name="T20" fmla="*/ 625 w 1145"/>
                <a:gd name="T21" fmla="*/ 12 h 20"/>
                <a:gd name="T22" fmla="*/ 616 w 1145"/>
                <a:gd name="T23" fmla="*/ 12 h 20"/>
                <a:gd name="T24" fmla="*/ 596 w 1145"/>
                <a:gd name="T25" fmla="*/ 15 h 20"/>
                <a:gd name="T26" fmla="*/ 571 w 1145"/>
                <a:gd name="T27" fmla="*/ 12 h 20"/>
                <a:gd name="T28" fmla="*/ 567 w 1145"/>
                <a:gd name="T29" fmla="*/ 12 h 20"/>
                <a:gd name="T30" fmla="*/ 559 w 1145"/>
                <a:gd name="T31" fmla="*/ 12 h 20"/>
                <a:gd name="T32" fmla="*/ 544 w 1145"/>
                <a:gd name="T33" fmla="*/ 12 h 20"/>
                <a:gd name="T34" fmla="*/ 541 w 1145"/>
                <a:gd name="T35" fmla="*/ 12 h 20"/>
                <a:gd name="T36" fmla="*/ 530 w 1145"/>
                <a:gd name="T37" fmla="*/ 12 h 20"/>
                <a:gd name="T38" fmla="*/ 520 w 1145"/>
                <a:gd name="T39" fmla="*/ 15 h 20"/>
                <a:gd name="T40" fmla="*/ 518 w 1145"/>
                <a:gd name="T41" fmla="*/ 19 h 20"/>
                <a:gd name="T42" fmla="*/ 330 w 1145"/>
                <a:gd name="T43" fmla="*/ 15 h 20"/>
                <a:gd name="T44" fmla="*/ 314 w 1145"/>
                <a:gd name="T45" fmla="*/ 15 h 20"/>
                <a:gd name="T46" fmla="*/ 131 w 1145"/>
                <a:gd name="T47" fmla="*/ 17 h 20"/>
                <a:gd name="T48" fmla="*/ 125 w 1145"/>
                <a:gd name="T49" fmla="*/ 17 h 20"/>
                <a:gd name="T50" fmla="*/ 2 w 1145"/>
                <a:gd name="T51" fmla="*/ 19 h 20"/>
                <a:gd name="T52" fmla="*/ 2 w 1145"/>
                <a:gd name="T53" fmla="*/ 12 h 20"/>
                <a:gd name="T54" fmla="*/ 102 w 1145"/>
                <a:gd name="T55" fmla="*/ 10 h 20"/>
                <a:gd name="T56" fmla="*/ 113 w 1145"/>
                <a:gd name="T57" fmla="*/ 10 h 20"/>
                <a:gd name="T58" fmla="*/ 144 w 1145"/>
                <a:gd name="T59" fmla="*/ 12 h 20"/>
                <a:gd name="T60" fmla="*/ 287 w 1145"/>
                <a:gd name="T61" fmla="*/ 10 h 20"/>
                <a:gd name="T62" fmla="*/ 294 w 1145"/>
                <a:gd name="T63" fmla="*/ 10 h 20"/>
                <a:gd name="T64" fmla="*/ 323 w 1145"/>
                <a:gd name="T65" fmla="*/ 8 h 20"/>
                <a:gd name="T66" fmla="*/ 326 w 1145"/>
                <a:gd name="T67" fmla="*/ 8 h 20"/>
                <a:gd name="T68" fmla="*/ 467 w 1145"/>
                <a:gd name="T69" fmla="*/ 7 h 20"/>
                <a:gd name="T70" fmla="*/ 471 w 1145"/>
                <a:gd name="T71" fmla="*/ 7 h 20"/>
                <a:gd name="T72" fmla="*/ 488 w 1145"/>
                <a:gd name="T73" fmla="*/ 7 h 20"/>
                <a:gd name="T74" fmla="*/ 509 w 1145"/>
                <a:gd name="T75" fmla="*/ 8 h 20"/>
                <a:gd name="T76" fmla="*/ 518 w 1145"/>
                <a:gd name="T77" fmla="*/ 8 h 20"/>
                <a:gd name="T78" fmla="*/ 748 w 1145"/>
                <a:gd name="T79" fmla="*/ 7 h 20"/>
                <a:gd name="T80" fmla="*/ 766 w 1145"/>
                <a:gd name="T81" fmla="*/ 4 h 20"/>
                <a:gd name="T82" fmla="*/ 772 w 1145"/>
                <a:gd name="T83" fmla="*/ 4 h 20"/>
                <a:gd name="T84" fmla="*/ 888 w 1145"/>
                <a:gd name="T85" fmla="*/ 2 h 20"/>
                <a:gd name="T86" fmla="*/ 907 w 1145"/>
                <a:gd name="T87" fmla="*/ 4 h 20"/>
                <a:gd name="T88" fmla="*/ 913 w 1145"/>
                <a:gd name="T89" fmla="*/ 4 h 20"/>
                <a:gd name="T90" fmla="*/ 922 w 1145"/>
                <a:gd name="T91" fmla="*/ 4 h 20"/>
                <a:gd name="T92" fmla="*/ 931 w 1145"/>
                <a:gd name="T93" fmla="*/ 4 h 20"/>
                <a:gd name="T94" fmla="*/ 1077 w 1145"/>
                <a:gd name="T95" fmla="*/ 2 h 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5"/>
                <a:gd name="T145" fmla="*/ 0 h 20"/>
                <a:gd name="T146" fmla="*/ 1145 w 1145"/>
                <a:gd name="T147" fmla="*/ 20 h 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5" h="20">
                  <a:moveTo>
                    <a:pt x="1079" y="0"/>
                  </a:moveTo>
                  <a:lnTo>
                    <a:pt x="1086" y="0"/>
                  </a:lnTo>
                  <a:lnTo>
                    <a:pt x="1090" y="2"/>
                  </a:lnTo>
                  <a:lnTo>
                    <a:pt x="1092" y="0"/>
                  </a:lnTo>
                  <a:lnTo>
                    <a:pt x="1138" y="0"/>
                  </a:lnTo>
                  <a:lnTo>
                    <a:pt x="1144" y="2"/>
                  </a:lnTo>
                  <a:lnTo>
                    <a:pt x="1144" y="4"/>
                  </a:lnTo>
                  <a:lnTo>
                    <a:pt x="1140" y="8"/>
                  </a:lnTo>
                  <a:lnTo>
                    <a:pt x="956" y="8"/>
                  </a:lnTo>
                  <a:lnTo>
                    <a:pt x="953" y="10"/>
                  </a:lnTo>
                  <a:lnTo>
                    <a:pt x="949" y="8"/>
                  </a:lnTo>
                  <a:lnTo>
                    <a:pt x="947" y="10"/>
                  </a:lnTo>
                  <a:lnTo>
                    <a:pt x="945" y="8"/>
                  </a:lnTo>
                  <a:lnTo>
                    <a:pt x="943" y="10"/>
                  </a:lnTo>
                  <a:lnTo>
                    <a:pt x="940" y="8"/>
                  </a:lnTo>
                  <a:lnTo>
                    <a:pt x="938" y="10"/>
                  </a:lnTo>
                  <a:lnTo>
                    <a:pt x="784" y="10"/>
                  </a:lnTo>
                  <a:lnTo>
                    <a:pt x="781" y="12"/>
                  </a:lnTo>
                  <a:lnTo>
                    <a:pt x="766" y="12"/>
                  </a:lnTo>
                  <a:lnTo>
                    <a:pt x="764" y="10"/>
                  </a:lnTo>
                  <a:lnTo>
                    <a:pt x="762" y="12"/>
                  </a:lnTo>
                  <a:lnTo>
                    <a:pt x="625" y="12"/>
                  </a:lnTo>
                  <a:lnTo>
                    <a:pt x="623" y="15"/>
                  </a:lnTo>
                  <a:lnTo>
                    <a:pt x="616" y="12"/>
                  </a:lnTo>
                  <a:lnTo>
                    <a:pt x="598" y="12"/>
                  </a:lnTo>
                  <a:lnTo>
                    <a:pt x="596" y="15"/>
                  </a:lnTo>
                  <a:lnTo>
                    <a:pt x="589" y="12"/>
                  </a:lnTo>
                  <a:lnTo>
                    <a:pt x="571" y="12"/>
                  </a:lnTo>
                  <a:lnTo>
                    <a:pt x="569" y="15"/>
                  </a:lnTo>
                  <a:lnTo>
                    <a:pt x="567" y="12"/>
                  </a:lnTo>
                  <a:lnTo>
                    <a:pt x="566" y="15"/>
                  </a:lnTo>
                  <a:lnTo>
                    <a:pt x="559" y="12"/>
                  </a:lnTo>
                  <a:lnTo>
                    <a:pt x="555" y="15"/>
                  </a:lnTo>
                  <a:lnTo>
                    <a:pt x="544" y="12"/>
                  </a:lnTo>
                  <a:lnTo>
                    <a:pt x="543" y="15"/>
                  </a:lnTo>
                  <a:lnTo>
                    <a:pt x="541" y="12"/>
                  </a:lnTo>
                  <a:lnTo>
                    <a:pt x="532" y="15"/>
                  </a:lnTo>
                  <a:lnTo>
                    <a:pt x="530" y="12"/>
                  </a:lnTo>
                  <a:lnTo>
                    <a:pt x="525" y="15"/>
                  </a:lnTo>
                  <a:lnTo>
                    <a:pt x="520" y="15"/>
                  </a:lnTo>
                  <a:lnTo>
                    <a:pt x="520" y="19"/>
                  </a:lnTo>
                  <a:lnTo>
                    <a:pt x="518" y="19"/>
                  </a:lnTo>
                  <a:lnTo>
                    <a:pt x="518" y="15"/>
                  </a:lnTo>
                  <a:lnTo>
                    <a:pt x="330" y="15"/>
                  </a:lnTo>
                  <a:lnTo>
                    <a:pt x="328" y="17"/>
                  </a:lnTo>
                  <a:lnTo>
                    <a:pt x="314" y="15"/>
                  </a:lnTo>
                  <a:lnTo>
                    <a:pt x="312" y="17"/>
                  </a:lnTo>
                  <a:lnTo>
                    <a:pt x="131" y="17"/>
                  </a:lnTo>
                  <a:lnTo>
                    <a:pt x="127" y="19"/>
                  </a:lnTo>
                  <a:lnTo>
                    <a:pt x="125" y="17"/>
                  </a:lnTo>
                  <a:lnTo>
                    <a:pt x="122" y="19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100" y="12"/>
                  </a:lnTo>
                  <a:lnTo>
                    <a:pt x="102" y="10"/>
                  </a:lnTo>
                  <a:lnTo>
                    <a:pt x="108" y="12"/>
                  </a:lnTo>
                  <a:lnTo>
                    <a:pt x="113" y="10"/>
                  </a:lnTo>
                  <a:lnTo>
                    <a:pt x="142" y="10"/>
                  </a:lnTo>
                  <a:lnTo>
                    <a:pt x="144" y="12"/>
                  </a:lnTo>
                  <a:lnTo>
                    <a:pt x="145" y="10"/>
                  </a:lnTo>
                  <a:lnTo>
                    <a:pt x="287" y="10"/>
                  </a:lnTo>
                  <a:lnTo>
                    <a:pt x="289" y="8"/>
                  </a:lnTo>
                  <a:lnTo>
                    <a:pt x="294" y="10"/>
                  </a:lnTo>
                  <a:lnTo>
                    <a:pt x="298" y="8"/>
                  </a:lnTo>
                  <a:lnTo>
                    <a:pt x="323" y="8"/>
                  </a:lnTo>
                  <a:lnTo>
                    <a:pt x="325" y="10"/>
                  </a:lnTo>
                  <a:lnTo>
                    <a:pt x="326" y="8"/>
                  </a:lnTo>
                  <a:lnTo>
                    <a:pt x="464" y="8"/>
                  </a:lnTo>
                  <a:lnTo>
                    <a:pt x="467" y="7"/>
                  </a:lnTo>
                  <a:lnTo>
                    <a:pt x="469" y="8"/>
                  </a:lnTo>
                  <a:lnTo>
                    <a:pt x="471" y="7"/>
                  </a:lnTo>
                  <a:lnTo>
                    <a:pt x="484" y="8"/>
                  </a:lnTo>
                  <a:lnTo>
                    <a:pt x="488" y="7"/>
                  </a:lnTo>
                  <a:lnTo>
                    <a:pt x="507" y="7"/>
                  </a:lnTo>
                  <a:lnTo>
                    <a:pt x="509" y="8"/>
                  </a:lnTo>
                  <a:lnTo>
                    <a:pt x="516" y="7"/>
                  </a:lnTo>
                  <a:lnTo>
                    <a:pt x="518" y="8"/>
                  </a:lnTo>
                  <a:lnTo>
                    <a:pt x="520" y="7"/>
                  </a:lnTo>
                  <a:lnTo>
                    <a:pt x="748" y="7"/>
                  </a:lnTo>
                  <a:lnTo>
                    <a:pt x="752" y="4"/>
                  </a:lnTo>
                  <a:lnTo>
                    <a:pt x="766" y="4"/>
                  </a:lnTo>
                  <a:lnTo>
                    <a:pt x="770" y="7"/>
                  </a:lnTo>
                  <a:lnTo>
                    <a:pt x="772" y="4"/>
                  </a:lnTo>
                  <a:lnTo>
                    <a:pt x="886" y="4"/>
                  </a:lnTo>
                  <a:lnTo>
                    <a:pt x="888" y="2"/>
                  </a:lnTo>
                  <a:lnTo>
                    <a:pt x="895" y="4"/>
                  </a:lnTo>
                  <a:lnTo>
                    <a:pt x="907" y="4"/>
                  </a:lnTo>
                  <a:lnTo>
                    <a:pt x="909" y="2"/>
                  </a:lnTo>
                  <a:lnTo>
                    <a:pt x="913" y="4"/>
                  </a:lnTo>
                  <a:lnTo>
                    <a:pt x="918" y="2"/>
                  </a:lnTo>
                  <a:lnTo>
                    <a:pt x="922" y="4"/>
                  </a:lnTo>
                  <a:lnTo>
                    <a:pt x="926" y="2"/>
                  </a:lnTo>
                  <a:lnTo>
                    <a:pt x="931" y="4"/>
                  </a:lnTo>
                  <a:lnTo>
                    <a:pt x="933" y="2"/>
                  </a:lnTo>
                  <a:lnTo>
                    <a:pt x="1077" y="2"/>
                  </a:lnTo>
                  <a:lnTo>
                    <a:pt x="107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7" name="Freeform 44"/>
            <p:cNvSpPr>
              <a:spLocks/>
            </p:cNvSpPr>
            <p:nvPr/>
          </p:nvSpPr>
          <p:spPr bwMode="auto">
            <a:xfrm>
              <a:off x="4122" y="1018"/>
              <a:ext cx="26" cy="48"/>
            </a:xfrm>
            <a:custGeom>
              <a:avLst/>
              <a:gdLst>
                <a:gd name="T0" fmla="*/ 10 w 26"/>
                <a:gd name="T1" fmla="*/ 0 h 48"/>
                <a:gd name="T2" fmla="*/ 18 w 26"/>
                <a:gd name="T3" fmla="*/ 4 h 48"/>
                <a:gd name="T4" fmla="*/ 23 w 26"/>
                <a:gd name="T5" fmla="*/ 12 h 48"/>
                <a:gd name="T6" fmla="*/ 16 w 26"/>
                <a:gd name="T7" fmla="*/ 30 h 48"/>
                <a:gd name="T8" fmla="*/ 12 w 26"/>
                <a:gd name="T9" fmla="*/ 32 h 48"/>
                <a:gd name="T10" fmla="*/ 10 w 26"/>
                <a:gd name="T11" fmla="*/ 40 h 48"/>
                <a:gd name="T12" fmla="*/ 23 w 26"/>
                <a:gd name="T13" fmla="*/ 40 h 48"/>
                <a:gd name="T14" fmla="*/ 25 w 26"/>
                <a:gd name="T15" fmla="*/ 38 h 48"/>
                <a:gd name="T16" fmla="*/ 25 w 26"/>
                <a:gd name="T17" fmla="*/ 43 h 48"/>
                <a:gd name="T18" fmla="*/ 23 w 26"/>
                <a:gd name="T19" fmla="*/ 47 h 48"/>
                <a:gd name="T20" fmla="*/ 0 w 26"/>
                <a:gd name="T21" fmla="*/ 47 h 48"/>
                <a:gd name="T22" fmla="*/ 0 w 26"/>
                <a:gd name="T23" fmla="*/ 45 h 48"/>
                <a:gd name="T24" fmla="*/ 16 w 26"/>
                <a:gd name="T25" fmla="*/ 26 h 48"/>
                <a:gd name="T26" fmla="*/ 18 w 26"/>
                <a:gd name="T27" fmla="*/ 10 h 48"/>
                <a:gd name="T28" fmla="*/ 14 w 26"/>
                <a:gd name="T29" fmla="*/ 10 h 48"/>
                <a:gd name="T30" fmla="*/ 9 w 26"/>
                <a:gd name="T31" fmla="*/ 7 h 48"/>
                <a:gd name="T32" fmla="*/ 0 w 26"/>
                <a:gd name="T33" fmla="*/ 12 h 48"/>
                <a:gd name="T34" fmla="*/ 0 w 26"/>
                <a:gd name="T35" fmla="*/ 7 h 48"/>
                <a:gd name="T36" fmla="*/ 10 w 26"/>
                <a:gd name="T37" fmla="*/ 0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"/>
                <a:gd name="T58" fmla="*/ 0 h 48"/>
                <a:gd name="T59" fmla="*/ 26 w 26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" h="48">
                  <a:moveTo>
                    <a:pt x="10" y="0"/>
                  </a:moveTo>
                  <a:lnTo>
                    <a:pt x="18" y="4"/>
                  </a:lnTo>
                  <a:lnTo>
                    <a:pt x="23" y="1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0" y="40"/>
                  </a:lnTo>
                  <a:lnTo>
                    <a:pt x="23" y="40"/>
                  </a:lnTo>
                  <a:lnTo>
                    <a:pt x="25" y="38"/>
                  </a:lnTo>
                  <a:lnTo>
                    <a:pt x="25" y="43"/>
                  </a:lnTo>
                  <a:lnTo>
                    <a:pt x="23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6" y="26"/>
                  </a:lnTo>
                  <a:lnTo>
                    <a:pt x="18" y="10"/>
                  </a:lnTo>
                  <a:lnTo>
                    <a:pt x="14" y="10"/>
                  </a:lnTo>
                  <a:lnTo>
                    <a:pt x="9" y="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8" name="Freeform 45"/>
            <p:cNvSpPr>
              <a:spLocks/>
            </p:cNvSpPr>
            <p:nvPr/>
          </p:nvSpPr>
          <p:spPr bwMode="auto">
            <a:xfrm>
              <a:off x="3160" y="1022"/>
              <a:ext cx="52" cy="48"/>
            </a:xfrm>
            <a:custGeom>
              <a:avLst/>
              <a:gdLst>
                <a:gd name="T0" fmla="*/ 13 w 52"/>
                <a:gd name="T1" fmla="*/ 0 h 48"/>
                <a:gd name="T2" fmla="*/ 20 w 52"/>
                <a:gd name="T3" fmla="*/ 0 h 48"/>
                <a:gd name="T4" fmla="*/ 27 w 52"/>
                <a:gd name="T5" fmla="*/ 6 h 48"/>
                <a:gd name="T6" fmla="*/ 35 w 52"/>
                <a:gd name="T7" fmla="*/ 0 h 48"/>
                <a:gd name="T8" fmla="*/ 41 w 52"/>
                <a:gd name="T9" fmla="*/ 0 h 48"/>
                <a:gd name="T10" fmla="*/ 47 w 52"/>
                <a:gd name="T11" fmla="*/ 4 h 48"/>
                <a:gd name="T12" fmla="*/ 49 w 52"/>
                <a:gd name="T13" fmla="*/ 12 h 48"/>
                <a:gd name="T14" fmla="*/ 45 w 52"/>
                <a:gd name="T15" fmla="*/ 26 h 48"/>
                <a:gd name="T16" fmla="*/ 39 w 52"/>
                <a:gd name="T17" fmla="*/ 34 h 48"/>
                <a:gd name="T18" fmla="*/ 35 w 52"/>
                <a:gd name="T19" fmla="*/ 34 h 48"/>
                <a:gd name="T20" fmla="*/ 35 w 52"/>
                <a:gd name="T21" fmla="*/ 40 h 48"/>
                <a:gd name="T22" fmla="*/ 45 w 52"/>
                <a:gd name="T23" fmla="*/ 40 h 48"/>
                <a:gd name="T24" fmla="*/ 51 w 52"/>
                <a:gd name="T25" fmla="*/ 38 h 48"/>
                <a:gd name="T26" fmla="*/ 51 w 52"/>
                <a:gd name="T27" fmla="*/ 43 h 48"/>
                <a:gd name="T28" fmla="*/ 45 w 52"/>
                <a:gd name="T29" fmla="*/ 47 h 48"/>
                <a:gd name="T30" fmla="*/ 27 w 52"/>
                <a:gd name="T31" fmla="*/ 47 h 48"/>
                <a:gd name="T32" fmla="*/ 27 w 52"/>
                <a:gd name="T33" fmla="*/ 43 h 48"/>
                <a:gd name="T34" fmla="*/ 44 w 52"/>
                <a:gd name="T35" fmla="*/ 24 h 48"/>
                <a:gd name="T36" fmla="*/ 44 w 52"/>
                <a:gd name="T37" fmla="*/ 10 h 48"/>
                <a:gd name="T38" fmla="*/ 37 w 52"/>
                <a:gd name="T39" fmla="*/ 6 h 48"/>
                <a:gd name="T40" fmla="*/ 31 w 52"/>
                <a:gd name="T41" fmla="*/ 6 h 48"/>
                <a:gd name="T42" fmla="*/ 24 w 52"/>
                <a:gd name="T43" fmla="*/ 12 h 48"/>
                <a:gd name="T44" fmla="*/ 24 w 52"/>
                <a:gd name="T45" fmla="*/ 8 h 48"/>
                <a:gd name="T46" fmla="*/ 22 w 52"/>
                <a:gd name="T47" fmla="*/ 6 h 48"/>
                <a:gd name="T48" fmla="*/ 20 w 52"/>
                <a:gd name="T49" fmla="*/ 8 h 48"/>
                <a:gd name="T50" fmla="*/ 11 w 52"/>
                <a:gd name="T51" fmla="*/ 4 h 48"/>
                <a:gd name="T52" fmla="*/ 11 w 52"/>
                <a:gd name="T53" fmla="*/ 15 h 48"/>
                <a:gd name="T54" fmla="*/ 15 w 52"/>
                <a:gd name="T55" fmla="*/ 15 h 48"/>
                <a:gd name="T56" fmla="*/ 15 w 52"/>
                <a:gd name="T57" fmla="*/ 17 h 48"/>
                <a:gd name="T58" fmla="*/ 11 w 52"/>
                <a:gd name="T59" fmla="*/ 24 h 48"/>
                <a:gd name="T60" fmla="*/ 11 w 52"/>
                <a:gd name="T61" fmla="*/ 43 h 48"/>
                <a:gd name="T62" fmla="*/ 15 w 52"/>
                <a:gd name="T63" fmla="*/ 43 h 48"/>
                <a:gd name="T64" fmla="*/ 15 w 52"/>
                <a:gd name="T65" fmla="*/ 45 h 48"/>
                <a:gd name="T66" fmla="*/ 11 w 52"/>
                <a:gd name="T67" fmla="*/ 47 h 48"/>
                <a:gd name="T68" fmla="*/ 4 w 52"/>
                <a:gd name="T69" fmla="*/ 47 h 48"/>
                <a:gd name="T70" fmla="*/ 2 w 52"/>
                <a:gd name="T71" fmla="*/ 45 h 48"/>
                <a:gd name="T72" fmla="*/ 6 w 52"/>
                <a:gd name="T73" fmla="*/ 31 h 48"/>
                <a:gd name="T74" fmla="*/ 4 w 52"/>
                <a:gd name="T75" fmla="*/ 28 h 48"/>
                <a:gd name="T76" fmla="*/ 4 w 52"/>
                <a:gd name="T77" fmla="*/ 21 h 48"/>
                <a:gd name="T78" fmla="*/ 0 w 52"/>
                <a:gd name="T79" fmla="*/ 17 h 48"/>
                <a:gd name="T80" fmla="*/ 6 w 52"/>
                <a:gd name="T81" fmla="*/ 4 h 48"/>
                <a:gd name="T82" fmla="*/ 13 w 52"/>
                <a:gd name="T83" fmla="*/ 0 h 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2"/>
                <a:gd name="T127" fmla="*/ 0 h 48"/>
                <a:gd name="T128" fmla="*/ 52 w 52"/>
                <a:gd name="T129" fmla="*/ 48 h 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2" h="48">
                  <a:moveTo>
                    <a:pt x="13" y="0"/>
                  </a:moveTo>
                  <a:lnTo>
                    <a:pt x="20" y="0"/>
                  </a:lnTo>
                  <a:lnTo>
                    <a:pt x="27" y="6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7" y="4"/>
                  </a:lnTo>
                  <a:lnTo>
                    <a:pt x="49" y="12"/>
                  </a:lnTo>
                  <a:lnTo>
                    <a:pt x="45" y="26"/>
                  </a:lnTo>
                  <a:lnTo>
                    <a:pt x="39" y="34"/>
                  </a:lnTo>
                  <a:lnTo>
                    <a:pt x="35" y="34"/>
                  </a:lnTo>
                  <a:lnTo>
                    <a:pt x="35" y="40"/>
                  </a:lnTo>
                  <a:lnTo>
                    <a:pt x="45" y="40"/>
                  </a:lnTo>
                  <a:lnTo>
                    <a:pt x="51" y="38"/>
                  </a:lnTo>
                  <a:lnTo>
                    <a:pt x="51" y="43"/>
                  </a:lnTo>
                  <a:lnTo>
                    <a:pt x="45" y="47"/>
                  </a:lnTo>
                  <a:lnTo>
                    <a:pt x="27" y="47"/>
                  </a:lnTo>
                  <a:lnTo>
                    <a:pt x="27" y="43"/>
                  </a:lnTo>
                  <a:lnTo>
                    <a:pt x="44" y="24"/>
                  </a:lnTo>
                  <a:lnTo>
                    <a:pt x="44" y="10"/>
                  </a:lnTo>
                  <a:lnTo>
                    <a:pt x="37" y="6"/>
                  </a:lnTo>
                  <a:lnTo>
                    <a:pt x="31" y="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1" y="4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1" y="24"/>
                  </a:lnTo>
                  <a:lnTo>
                    <a:pt x="11" y="43"/>
                  </a:lnTo>
                  <a:lnTo>
                    <a:pt x="15" y="43"/>
                  </a:lnTo>
                  <a:lnTo>
                    <a:pt x="15" y="45"/>
                  </a:lnTo>
                  <a:lnTo>
                    <a:pt x="11" y="47"/>
                  </a:lnTo>
                  <a:lnTo>
                    <a:pt x="4" y="47"/>
                  </a:lnTo>
                  <a:lnTo>
                    <a:pt x="2" y="45"/>
                  </a:lnTo>
                  <a:lnTo>
                    <a:pt x="6" y="31"/>
                  </a:lnTo>
                  <a:lnTo>
                    <a:pt x="4" y="28"/>
                  </a:lnTo>
                  <a:lnTo>
                    <a:pt x="4" y="21"/>
                  </a:lnTo>
                  <a:lnTo>
                    <a:pt x="0" y="17"/>
                  </a:lnTo>
                  <a:lnTo>
                    <a:pt x="6" y="4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9" name="Freeform 46"/>
            <p:cNvSpPr>
              <a:spLocks/>
            </p:cNvSpPr>
            <p:nvPr/>
          </p:nvSpPr>
          <p:spPr bwMode="auto">
            <a:xfrm>
              <a:off x="3085" y="1025"/>
              <a:ext cx="28" cy="47"/>
            </a:xfrm>
            <a:custGeom>
              <a:avLst/>
              <a:gdLst>
                <a:gd name="T0" fmla="*/ 11 w 28"/>
                <a:gd name="T1" fmla="*/ 0 h 47"/>
                <a:gd name="T2" fmla="*/ 18 w 28"/>
                <a:gd name="T3" fmla="*/ 0 h 47"/>
                <a:gd name="T4" fmla="*/ 23 w 28"/>
                <a:gd name="T5" fmla="*/ 5 h 47"/>
                <a:gd name="T6" fmla="*/ 25 w 28"/>
                <a:gd name="T7" fmla="*/ 14 h 47"/>
                <a:gd name="T8" fmla="*/ 21 w 28"/>
                <a:gd name="T9" fmla="*/ 25 h 47"/>
                <a:gd name="T10" fmla="*/ 11 w 28"/>
                <a:gd name="T11" fmla="*/ 39 h 47"/>
                <a:gd name="T12" fmla="*/ 23 w 28"/>
                <a:gd name="T13" fmla="*/ 39 h 47"/>
                <a:gd name="T14" fmla="*/ 27 w 28"/>
                <a:gd name="T15" fmla="*/ 37 h 47"/>
                <a:gd name="T16" fmla="*/ 27 w 28"/>
                <a:gd name="T17" fmla="*/ 42 h 47"/>
                <a:gd name="T18" fmla="*/ 18 w 28"/>
                <a:gd name="T19" fmla="*/ 46 h 47"/>
                <a:gd name="T20" fmla="*/ 4 w 28"/>
                <a:gd name="T21" fmla="*/ 46 h 47"/>
                <a:gd name="T22" fmla="*/ 2 w 28"/>
                <a:gd name="T23" fmla="*/ 42 h 47"/>
                <a:gd name="T24" fmla="*/ 18 w 28"/>
                <a:gd name="T25" fmla="*/ 23 h 47"/>
                <a:gd name="T26" fmla="*/ 21 w 28"/>
                <a:gd name="T27" fmla="*/ 12 h 47"/>
                <a:gd name="T28" fmla="*/ 18 w 28"/>
                <a:gd name="T29" fmla="*/ 5 h 47"/>
                <a:gd name="T30" fmla="*/ 6 w 28"/>
                <a:gd name="T31" fmla="*/ 5 h 47"/>
                <a:gd name="T32" fmla="*/ 0 w 28"/>
                <a:gd name="T33" fmla="*/ 10 h 47"/>
                <a:gd name="T34" fmla="*/ 6 w 28"/>
                <a:gd name="T35" fmla="*/ 2 h 47"/>
                <a:gd name="T36" fmla="*/ 11 w 28"/>
                <a:gd name="T37" fmla="*/ 0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47"/>
                <a:gd name="T59" fmla="*/ 28 w 28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47">
                  <a:moveTo>
                    <a:pt x="11" y="0"/>
                  </a:moveTo>
                  <a:lnTo>
                    <a:pt x="18" y="0"/>
                  </a:lnTo>
                  <a:lnTo>
                    <a:pt x="23" y="5"/>
                  </a:lnTo>
                  <a:lnTo>
                    <a:pt x="25" y="14"/>
                  </a:lnTo>
                  <a:lnTo>
                    <a:pt x="21" y="25"/>
                  </a:lnTo>
                  <a:lnTo>
                    <a:pt x="11" y="39"/>
                  </a:lnTo>
                  <a:lnTo>
                    <a:pt x="23" y="39"/>
                  </a:lnTo>
                  <a:lnTo>
                    <a:pt x="27" y="37"/>
                  </a:lnTo>
                  <a:lnTo>
                    <a:pt x="27" y="42"/>
                  </a:lnTo>
                  <a:lnTo>
                    <a:pt x="18" y="46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18" y="23"/>
                  </a:lnTo>
                  <a:lnTo>
                    <a:pt x="21" y="12"/>
                  </a:lnTo>
                  <a:lnTo>
                    <a:pt x="18" y="5"/>
                  </a:lnTo>
                  <a:lnTo>
                    <a:pt x="6" y="5"/>
                  </a:lnTo>
                  <a:lnTo>
                    <a:pt x="0" y="10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0" name="Freeform 47"/>
            <p:cNvSpPr>
              <a:spLocks/>
            </p:cNvSpPr>
            <p:nvPr/>
          </p:nvSpPr>
          <p:spPr bwMode="auto">
            <a:xfrm>
              <a:off x="3139" y="1025"/>
              <a:ext cx="15" cy="53"/>
            </a:xfrm>
            <a:custGeom>
              <a:avLst/>
              <a:gdLst>
                <a:gd name="T0" fmla="*/ 12 w 15"/>
                <a:gd name="T1" fmla="*/ 0 h 53"/>
                <a:gd name="T2" fmla="*/ 12 w 15"/>
                <a:gd name="T3" fmla="*/ 2 h 53"/>
                <a:gd name="T4" fmla="*/ 6 w 15"/>
                <a:gd name="T5" fmla="*/ 12 h 53"/>
                <a:gd name="T6" fmla="*/ 4 w 15"/>
                <a:gd name="T7" fmla="*/ 33 h 53"/>
                <a:gd name="T8" fmla="*/ 10 w 15"/>
                <a:gd name="T9" fmla="*/ 49 h 53"/>
                <a:gd name="T10" fmla="*/ 14 w 15"/>
                <a:gd name="T11" fmla="*/ 52 h 53"/>
                <a:gd name="T12" fmla="*/ 10 w 15"/>
                <a:gd name="T13" fmla="*/ 52 h 53"/>
                <a:gd name="T14" fmla="*/ 6 w 15"/>
                <a:gd name="T15" fmla="*/ 44 h 53"/>
                <a:gd name="T16" fmla="*/ 2 w 15"/>
                <a:gd name="T17" fmla="*/ 44 h 53"/>
                <a:gd name="T18" fmla="*/ 0 w 15"/>
                <a:gd name="T19" fmla="*/ 31 h 53"/>
                <a:gd name="T20" fmla="*/ 0 w 15"/>
                <a:gd name="T21" fmla="*/ 14 h 53"/>
                <a:gd name="T22" fmla="*/ 6 w 15"/>
                <a:gd name="T23" fmla="*/ 3 h 53"/>
                <a:gd name="T24" fmla="*/ 12 w 15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"/>
                <a:gd name="T40" fmla="*/ 0 h 53"/>
                <a:gd name="T41" fmla="*/ 15 w 15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" h="53">
                  <a:moveTo>
                    <a:pt x="12" y="0"/>
                  </a:moveTo>
                  <a:lnTo>
                    <a:pt x="12" y="2"/>
                  </a:lnTo>
                  <a:lnTo>
                    <a:pt x="6" y="12"/>
                  </a:lnTo>
                  <a:lnTo>
                    <a:pt x="4" y="33"/>
                  </a:lnTo>
                  <a:lnTo>
                    <a:pt x="10" y="49"/>
                  </a:lnTo>
                  <a:lnTo>
                    <a:pt x="14" y="52"/>
                  </a:lnTo>
                  <a:lnTo>
                    <a:pt x="10" y="52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0" y="31"/>
                  </a:lnTo>
                  <a:lnTo>
                    <a:pt x="0" y="14"/>
                  </a:lnTo>
                  <a:lnTo>
                    <a:pt x="6" y="3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1" name="Freeform 48"/>
            <p:cNvSpPr>
              <a:spLocks/>
            </p:cNvSpPr>
            <p:nvPr/>
          </p:nvSpPr>
          <p:spPr bwMode="auto">
            <a:xfrm>
              <a:off x="3220" y="1025"/>
              <a:ext cx="15" cy="53"/>
            </a:xfrm>
            <a:custGeom>
              <a:avLst/>
              <a:gdLst>
                <a:gd name="T0" fmla="*/ 0 w 15"/>
                <a:gd name="T1" fmla="*/ 0 h 53"/>
                <a:gd name="T2" fmla="*/ 2 w 15"/>
                <a:gd name="T3" fmla="*/ 0 h 53"/>
                <a:gd name="T4" fmla="*/ 12 w 15"/>
                <a:gd name="T5" fmla="*/ 12 h 53"/>
                <a:gd name="T6" fmla="*/ 14 w 15"/>
                <a:gd name="T7" fmla="*/ 31 h 53"/>
                <a:gd name="T8" fmla="*/ 10 w 15"/>
                <a:gd name="T9" fmla="*/ 44 h 53"/>
                <a:gd name="T10" fmla="*/ 0 w 15"/>
                <a:gd name="T11" fmla="*/ 52 h 53"/>
                <a:gd name="T12" fmla="*/ 0 w 15"/>
                <a:gd name="T13" fmla="*/ 51 h 53"/>
                <a:gd name="T14" fmla="*/ 8 w 15"/>
                <a:gd name="T15" fmla="*/ 40 h 53"/>
                <a:gd name="T16" fmla="*/ 8 w 15"/>
                <a:gd name="T17" fmla="*/ 14 h 53"/>
                <a:gd name="T18" fmla="*/ 6 w 15"/>
                <a:gd name="T19" fmla="*/ 10 h 53"/>
                <a:gd name="T20" fmla="*/ 6 w 15"/>
                <a:gd name="T21" fmla="*/ 3 h 53"/>
                <a:gd name="T22" fmla="*/ 2 w 15"/>
                <a:gd name="T23" fmla="*/ 3 h 53"/>
                <a:gd name="T24" fmla="*/ 0 w 15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"/>
                <a:gd name="T40" fmla="*/ 0 h 53"/>
                <a:gd name="T41" fmla="*/ 15 w 15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" h="53">
                  <a:moveTo>
                    <a:pt x="0" y="0"/>
                  </a:moveTo>
                  <a:lnTo>
                    <a:pt x="2" y="0"/>
                  </a:lnTo>
                  <a:lnTo>
                    <a:pt x="12" y="12"/>
                  </a:lnTo>
                  <a:lnTo>
                    <a:pt x="14" y="31"/>
                  </a:lnTo>
                  <a:lnTo>
                    <a:pt x="10" y="44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8" y="40"/>
                  </a:lnTo>
                  <a:lnTo>
                    <a:pt x="8" y="14"/>
                  </a:lnTo>
                  <a:lnTo>
                    <a:pt x="6" y="10"/>
                  </a:lnTo>
                  <a:lnTo>
                    <a:pt x="6" y="3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2" name="Freeform 49"/>
            <p:cNvSpPr>
              <a:spLocks/>
            </p:cNvSpPr>
            <p:nvPr/>
          </p:nvSpPr>
          <p:spPr bwMode="auto">
            <a:xfrm>
              <a:off x="3048" y="1027"/>
              <a:ext cx="15" cy="45"/>
            </a:xfrm>
            <a:custGeom>
              <a:avLst/>
              <a:gdLst>
                <a:gd name="T0" fmla="*/ 4 w 15"/>
                <a:gd name="T1" fmla="*/ 0 h 45"/>
                <a:gd name="T2" fmla="*/ 8 w 15"/>
                <a:gd name="T3" fmla="*/ 0 h 45"/>
                <a:gd name="T4" fmla="*/ 10 w 15"/>
                <a:gd name="T5" fmla="*/ 10 h 45"/>
                <a:gd name="T6" fmla="*/ 8 w 15"/>
                <a:gd name="T7" fmla="*/ 12 h 45"/>
                <a:gd name="T8" fmla="*/ 10 w 15"/>
                <a:gd name="T9" fmla="*/ 17 h 45"/>
                <a:gd name="T10" fmla="*/ 10 w 15"/>
                <a:gd name="T11" fmla="*/ 37 h 45"/>
                <a:gd name="T12" fmla="*/ 14 w 15"/>
                <a:gd name="T13" fmla="*/ 42 h 45"/>
                <a:gd name="T14" fmla="*/ 2 w 15"/>
                <a:gd name="T15" fmla="*/ 44 h 45"/>
                <a:gd name="T16" fmla="*/ 0 w 15"/>
                <a:gd name="T17" fmla="*/ 42 h 45"/>
                <a:gd name="T18" fmla="*/ 4 w 15"/>
                <a:gd name="T19" fmla="*/ 42 h 45"/>
                <a:gd name="T20" fmla="*/ 4 w 15"/>
                <a:gd name="T21" fmla="*/ 29 h 45"/>
                <a:gd name="T22" fmla="*/ 6 w 15"/>
                <a:gd name="T23" fmla="*/ 26 h 45"/>
                <a:gd name="T24" fmla="*/ 4 w 15"/>
                <a:gd name="T25" fmla="*/ 19 h 45"/>
                <a:gd name="T26" fmla="*/ 6 w 15"/>
                <a:gd name="T27" fmla="*/ 17 h 45"/>
                <a:gd name="T28" fmla="*/ 4 w 15"/>
                <a:gd name="T29" fmla="*/ 12 h 45"/>
                <a:gd name="T30" fmla="*/ 6 w 15"/>
                <a:gd name="T31" fmla="*/ 10 h 45"/>
                <a:gd name="T32" fmla="*/ 2 w 15"/>
                <a:gd name="T33" fmla="*/ 1 h 45"/>
                <a:gd name="T34" fmla="*/ 4 w 15"/>
                <a:gd name="T35" fmla="*/ 0 h 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45"/>
                <a:gd name="T56" fmla="*/ 15 w 15"/>
                <a:gd name="T57" fmla="*/ 45 h 4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45">
                  <a:moveTo>
                    <a:pt x="4" y="0"/>
                  </a:moveTo>
                  <a:lnTo>
                    <a:pt x="8" y="0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10" y="17"/>
                  </a:lnTo>
                  <a:lnTo>
                    <a:pt x="10" y="37"/>
                  </a:lnTo>
                  <a:lnTo>
                    <a:pt x="14" y="42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4" y="42"/>
                  </a:lnTo>
                  <a:lnTo>
                    <a:pt x="4" y="29"/>
                  </a:lnTo>
                  <a:lnTo>
                    <a:pt x="6" y="26"/>
                  </a:lnTo>
                  <a:lnTo>
                    <a:pt x="4" y="19"/>
                  </a:lnTo>
                  <a:lnTo>
                    <a:pt x="6" y="17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3" name="Freeform 50"/>
            <p:cNvSpPr>
              <a:spLocks/>
            </p:cNvSpPr>
            <p:nvPr/>
          </p:nvSpPr>
          <p:spPr bwMode="auto">
            <a:xfrm>
              <a:off x="2847" y="1028"/>
              <a:ext cx="36" cy="46"/>
            </a:xfrm>
            <a:custGeom>
              <a:avLst/>
              <a:gdLst>
                <a:gd name="T0" fmla="*/ 13 w 36"/>
                <a:gd name="T1" fmla="*/ 0 h 46"/>
                <a:gd name="T2" fmla="*/ 33 w 36"/>
                <a:gd name="T3" fmla="*/ 0 h 46"/>
                <a:gd name="T4" fmla="*/ 33 w 36"/>
                <a:gd name="T5" fmla="*/ 7 h 46"/>
                <a:gd name="T6" fmla="*/ 35 w 36"/>
                <a:gd name="T7" fmla="*/ 11 h 46"/>
                <a:gd name="T8" fmla="*/ 33 w 36"/>
                <a:gd name="T9" fmla="*/ 13 h 46"/>
                <a:gd name="T10" fmla="*/ 31 w 36"/>
                <a:gd name="T11" fmla="*/ 4 h 46"/>
                <a:gd name="T12" fmla="*/ 20 w 36"/>
                <a:gd name="T13" fmla="*/ 2 h 46"/>
                <a:gd name="T14" fmla="*/ 13 w 36"/>
                <a:gd name="T15" fmla="*/ 7 h 46"/>
                <a:gd name="T16" fmla="*/ 6 w 36"/>
                <a:gd name="T17" fmla="*/ 18 h 46"/>
                <a:gd name="T18" fmla="*/ 6 w 36"/>
                <a:gd name="T19" fmla="*/ 30 h 46"/>
                <a:gd name="T20" fmla="*/ 18 w 36"/>
                <a:gd name="T21" fmla="*/ 43 h 46"/>
                <a:gd name="T22" fmla="*/ 24 w 36"/>
                <a:gd name="T23" fmla="*/ 43 h 46"/>
                <a:gd name="T24" fmla="*/ 35 w 36"/>
                <a:gd name="T25" fmla="*/ 36 h 46"/>
                <a:gd name="T26" fmla="*/ 31 w 36"/>
                <a:gd name="T27" fmla="*/ 43 h 46"/>
                <a:gd name="T28" fmla="*/ 22 w 36"/>
                <a:gd name="T29" fmla="*/ 45 h 46"/>
                <a:gd name="T30" fmla="*/ 13 w 36"/>
                <a:gd name="T31" fmla="*/ 45 h 46"/>
                <a:gd name="T32" fmla="*/ 6 w 36"/>
                <a:gd name="T33" fmla="*/ 41 h 46"/>
                <a:gd name="T34" fmla="*/ 6 w 36"/>
                <a:gd name="T35" fmla="*/ 36 h 46"/>
                <a:gd name="T36" fmla="*/ 2 w 36"/>
                <a:gd name="T37" fmla="*/ 36 h 46"/>
                <a:gd name="T38" fmla="*/ 0 w 36"/>
                <a:gd name="T39" fmla="*/ 18 h 46"/>
                <a:gd name="T40" fmla="*/ 8 w 36"/>
                <a:gd name="T41" fmla="*/ 2 h 46"/>
                <a:gd name="T42" fmla="*/ 13 w 36"/>
                <a:gd name="T43" fmla="*/ 0 h 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46"/>
                <a:gd name="T68" fmla="*/ 36 w 36"/>
                <a:gd name="T69" fmla="*/ 46 h 4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46">
                  <a:moveTo>
                    <a:pt x="13" y="0"/>
                  </a:moveTo>
                  <a:lnTo>
                    <a:pt x="33" y="0"/>
                  </a:lnTo>
                  <a:lnTo>
                    <a:pt x="33" y="7"/>
                  </a:lnTo>
                  <a:lnTo>
                    <a:pt x="35" y="11"/>
                  </a:lnTo>
                  <a:lnTo>
                    <a:pt x="33" y="13"/>
                  </a:lnTo>
                  <a:lnTo>
                    <a:pt x="31" y="4"/>
                  </a:lnTo>
                  <a:lnTo>
                    <a:pt x="20" y="2"/>
                  </a:lnTo>
                  <a:lnTo>
                    <a:pt x="13" y="7"/>
                  </a:lnTo>
                  <a:lnTo>
                    <a:pt x="6" y="18"/>
                  </a:lnTo>
                  <a:lnTo>
                    <a:pt x="6" y="30"/>
                  </a:lnTo>
                  <a:lnTo>
                    <a:pt x="18" y="43"/>
                  </a:lnTo>
                  <a:lnTo>
                    <a:pt x="24" y="43"/>
                  </a:lnTo>
                  <a:lnTo>
                    <a:pt x="35" y="36"/>
                  </a:lnTo>
                  <a:lnTo>
                    <a:pt x="31" y="43"/>
                  </a:lnTo>
                  <a:lnTo>
                    <a:pt x="22" y="45"/>
                  </a:lnTo>
                  <a:lnTo>
                    <a:pt x="13" y="45"/>
                  </a:lnTo>
                  <a:lnTo>
                    <a:pt x="6" y="41"/>
                  </a:lnTo>
                  <a:lnTo>
                    <a:pt x="6" y="36"/>
                  </a:lnTo>
                  <a:lnTo>
                    <a:pt x="2" y="36"/>
                  </a:lnTo>
                  <a:lnTo>
                    <a:pt x="0" y="18"/>
                  </a:lnTo>
                  <a:lnTo>
                    <a:pt x="8" y="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4" name="Freeform 51"/>
            <p:cNvSpPr>
              <a:spLocks/>
            </p:cNvSpPr>
            <p:nvPr/>
          </p:nvSpPr>
          <p:spPr bwMode="auto">
            <a:xfrm>
              <a:off x="2888" y="1028"/>
              <a:ext cx="30" cy="46"/>
            </a:xfrm>
            <a:custGeom>
              <a:avLst/>
              <a:gdLst>
                <a:gd name="T0" fmla="*/ 4 w 30"/>
                <a:gd name="T1" fmla="*/ 0 h 46"/>
                <a:gd name="T2" fmla="*/ 6 w 30"/>
                <a:gd name="T3" fmla="*/ 0 h 46"/>
                <a:gd name="T4" fmla="*/ 6 w 30"/>
                <a:gd name="T5" fmla="*/ 11 h 46"/>
                <a:gd name="T6" fmla="*/ 13 w 30"/>
                <a:gd name="T7" fmla="*/ 15 h 46"/>
                <a:gd name="T8" fmla="*/ 20 w 30"/>
                <a:gd name="T9" fmla="*/ 13 h 46"/>
                <a:gd name="T10" fmla="*/ 25 w 30"/>
                <a:gd name="T11" fmla="*/ 20 h 46"/>
                <a:gd name="T12" fmla="*/ 25 w 30"/>
                <a:gd name="T13" fmla="*/ 38 h 46"/>
                <a:gd name="T14" fmla="*/ 29 w 30"/>
                <a:gd name="T15" fmla="*/ 43 h 46"/>
                <a:gd name="T16" fmla="*/ 25 w 30"/>
                <a:gd name="T17" fmla="*/ 45 h 46"/>
                <a:gd name="T18" fmla="*/ 19 w 30"/>
                <a:gd name="T19" fmla="*/ 45 h 46"/>
                <a:gd name="T20" fmla="*/ 20 w 30"/>
                <a:gd name="T21" fmla="*/ 22 h 46"/>
                <a:gd name="T22" fmla="*/ 15 w 30"/>
                <a:gd name="T23" fmla="*/ 18 h 46"/>
                <a:gd name="T24" fmla="*/ 9 w 30"/>
                <a:gd name="T25" fmla="*/ 20 h 46"/>
                <a:gd name="T26" fmla="*/ 9 w 30"/>
                <a:gd name="T27" fmla="*/ 41 h 46"/>
                <a:gd name="T28" fmla="*/ 11 w 30"/>
                <a:gd name="T29" fmla="*/ 43 h 46"/>
                <a:gd name="T30" fmla="*/ 2 w 30"/>
                <a:gd name="T31" fmla="*/ 45 h 46"/>
                <a:gd name="T32" fmla="*/ 0 w 30"/>
                <a:gd name="T33" fmla="*/ 43 h 46"/>
                <a:gd name="T34" fmla="*/ 4 w 30"/>
                <a:gd name="T35" fmla="*/ 34 h 46"/>
                <a:gd name="T36" fmla="*/ 2 w 30"/>
                <a:gd name="T37" fmla="*/ 7 h 46"/>
                <a:gd name="T38" fmla="*/ 0 w 30"/>
                <a:gd name="T39" fmla="*/ 2 h 46"/>
                <a:gd name="T40" fmla="*/ 4 w 30"/>
                <a:gd name="T41" fmla="*/ 0 h 4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"/>
                <a:gd name="T64" fmla="*/ 0 h 46"/>
                <a:gd name="T65" fmla="*/ 30 w 30"/>
                <a:gd name="T66" fmla="*/ 46 h 4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" h="46">
                  <a:moveTo>
                    <a:pt x="4" y="0"/>
                  </a:moveTo>
                  <a:lnTo>
                    <a:pt x="6" y="0"/>
                  </a:lnTo>
                  <a:lnTo>
                    <a:pt x="6" y="11"/>
                  </a:lnTo>
                  <a:lnTo>
                    <a:pt x="13" y="15"/>
                  </a:lnTo>
                  <a:lnTo>
                    <a:pt x="20" y="13"/>
                  </a:lnTo>
                  <a:lnTo>
                    <a:pt x="25" y="20"/>
                  </a:lnTo>
                  <a:lnTo>
                    <a:pt x="25" y="38"/>
                  </a:lnTo>
                  <a:lnTo>
                    <a:pt x="29" y="43"/>
                  </a:lnTo>
                  <a:lnTo>
                    <a:pt x="25" y="45"/>
                  </a:lnTo>
                  <a:lnTo>
                    <a:pt x="19" y="45"/>
                  </a:lnTo>
                  <a:lnTo>
                    <a:pt x="20" y="22"/>
                  </a:lnTo>
                  <a:lnTo>
                    <a:pt x="15" y="18"/>
                  </a:lnTo>
                  <a:lnTo>
                    <a:pt x="9" y="20"/>
                  </a:lnTo>
                  <a:lnTo>
                    <a:pt x="9" y="41"/>
                  </a:lnTo>
                  <a:lnTo>
                    <a:pt x="11" y="43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4" y="34"/>
                  </a:lnTo>
                  <a:lnTo>
                    <a:pt x="2" y="7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5" name="Freeform 52"/>
            <p:cNvSpPr>
              <a:spLocks/>
            </p:cNvSpPr>
            <p:nvPr/>
          </p:nvSpPr>
          <p:spPr bwMode="auto">
            <a:xfrm>
              <a:off x="1736" y="1037"/>
              <a:ext cx="28" cy="47"/>
            </a:xfrm>
            <a:custGeom>
              <a:avLst/>
              <a:gdLst>
                <a:gd name="T0" fmla="*/ 8 w 28"/>
                <a:gd name="T1" fmla="*/ 0 h 47"/>
                <a:gd name="T2" fmla="*/ 23 w 28"/>
                <a:gd name="T3" fmla="*/ 2 h 47"/>
                <a:gd name="T4" fmla="*/ 23 w 28"/>
                <a:gd name="T5" fmla="*/ 13 h 47"/>
                <a:gd name="T6" fmla="*/ 23 w 28"/>
                <a:gd name="T7" fmla="*/ 9 h 47"/>
                <a:gd name="T8" fmla="*/ 18 w 28"/>
                <a:gd name="T9" fmla="*/ 9 h 47"/>
                <a:gd name="T10" fmla="*/ 12 w 28"/>
                <a:gd name="T11" fmla="*/ 4 h 47"/>
                <a:gd name="T12" fmla="*/ 5 w 28"/>
                <a:gd name="T13" fmla="*/ 7 h 47"/>
                <a:gd name="T14" fmla="*/ 5 w 28"/>
                <a:gd name="T15" fmla="*/ 13 h 47"/>
                <a:gd name="T16" fmla="*/ 23 w 28"/>
                <a:gd name="T17" fmla="*/ 25 h 47"/>
                <a:gd name="T18" fmla="*/ 27 w 28"/>
                <a:gd name="T19" fmla="*/ 32 h 47"/>
                <a:gd name="T20" fmla="*/ 27 w 28"/>
                <a:gd name="T21" fmla="*/ 38 h 47"/>
                <a:gd name="T22" fmla="*/ 21 w 28"/>
                <a:gd name="T23" fmla="*/ 46 h 47"/>
                <a:gd name="T24" fmla="*/ 0 w 28"/>
                <a:gd name="T25" fmla="*/ 46 h 47"/>
                <a:gd name="T26" fmla="*/ 0 w 28"/>
                <a:gd name="T27" fmla="*/ 34 h 47"/>
                <a:gd name="T28" fmla="*/ 2 w 28"/>
                <a:gd name="T29" fmla="*/ 34 h 47"/>
                <a:gd name="T30" fmla="*/ 10 w 28"/>
                <a:gd name="T31" fmla="*/ 42 h 47"/>
                <a:gd name="T32" fmla="*/ 16 w 28"/>
                <a:gd name="T33" fmla="*/ 42 h 47"/>
                <a:gd name="T34" fmla="*/ 21 w 28"/>
                <a:gd name="T35" fmla="*/ 36 h 47"/>
                <a:gd name="T36" fmla="*/ 18 w 28"/>
                <a:gd name="T37" fmla="*/ 30 h 47"/>
                <a:gd name="T38" fmla="*/ 14 w 28"/>
                <a:gd name="T39" fmla="*/ 30 h 47"/>
                <a:gd name="T40" fmla="*/ 3 w 28"/>
                <a:gd name="T41" fmla="*/ 23 h 47"/>
                <a:gd name="T42" fmla="*/ 0 w 28"/>
                <a:gd name="T43" fmla="*/ 15 h 47"/>
                <a:gd name="T44" fmla="*/ 0 w 28"/>
                <a:gd name="T45" fmla="*/ 9 h 47"/>
                <a:gd name="T46" fmla="*/ 3 w 28"/>
                <a:gd name="T47" fmla="*/ 2 h 47"/>
                <a:gd name="T48" fmla="*/ 8 w 28"/>
                <a:gd name="T49" fmla="*/ 0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"/>
                <a:gd name="T76" fmla="*/ 0 h 47"/>
                <a:gd name="T77" fmla="*/ 28 w 28"/>
                <a:gd name="T78" fmla="*/ 47 h 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" h="47">
                  <a:moveTo>
                    <a:pt x="8" y="0"/>
                  </a:moveTo>
                  <a:lnTo>
                    <a:pt x="23" y="2"/>
                  </a:lnTo>
                  <a:lnTo>
                    <a:pt x="23" y="13"/>
                  </a:lnTo>
                  <a:lnTo>
                    <a:pt x="23" y="9"/>
                  </a:lnTo>
                  <a:lnTo>
                    <a:pt x="18" y="9"/>
                  </a:lnTo>
                  <a:lnTo>
                    <a:pt x="12" y="4"/>
                  </a:lnTo>
                  <a:lnTo>
                    <a:pt x="5" y="7"/>
                  </a:lnTo>
                  <a:lnTo>
                    <a:pt x="5" y="13"/>
                  </a:lnTo>
                  <a:lnTo>
                    <a:pt x="23" y="25"/>
                  </a:lnTo>
                  <a:lnTo>
                    <a:pt x="27" y="32"/>
                  </a:lnTo>
                  <a:lnTo>
                    <a:pt x="27" y="38"/>
                  </a:lnTo>
                  <a:lnTo>
                    <a:pt x="21" y="46"/>
                  </a:lnTo>
                  <a:lnTo>
                    <a:pt x="0" y="46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10" y="42"/>
                  </a:lnTo>
                  <a:lnTo>
                    <a:pt x="16" y="42"/>
                  </a:lnTo>
                  <a:lnTo>
                    <a:pt x="21" y="36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0" y="9"/>
                  </a:lnTo>
                  <a:lnTo>
                    <a:pt x="3" y="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6" name="Freeform 53"/>
            <p:cNvSpPr>
              <a:spLocks/>
            </p:cNvSpPr>
            <p:nvPr/>
          </p:nvSpPr>
          <p:spPr bwMode="auto">
            <a:xfrm>
              <a:off x="1940" y="1037"/>
              <a:ext cx="26" cy="47"/>
            </a:xfrm>
            <a:custGeom>
              <a:avLst/>
              <a:gdLst>
                <a:gd name="T0" fmla="*/ 11 w 26"/>
                <a:gd name="T1" fmla="*/ 0 h 47"/>
                <a:gd name="T2" fmla="*/ 15 w 26"/>
                <a:gd name="T3" fmla="*/ 0 h 47"/>
                <a:gd name="T4" fmla="*/ 23 w 26"/>
                <a:gd name="T5" fmla="*/ 7 h 47"/>
                <a:gd name="T6" fmla="*/ 23 w 26"/>
                <a:gd name="T7" fmla="*/ 19 h 47"/>
                <a:gd name="T8" fmla="*/ 11 w 26"/>
                <a:gd name="T9" fmla="*/ 39 h 47"/>
                <a:gd name="T10" fmla="*/ 23 w 26"/>
                <a:gd name="T11" fmla="*/ 39 h 47"/>
                <a:gd name="T12" fmla="*/ 25 w 26"/>
                <a:gd name="T13" fmla="*/ 38 h 47"/>
                <a:gd name="T14" fmla="*/ 25 w 26"/>
                <a:gd name="T15" fmla="*/ 44 h 47"/>
                <a:gd name="T16" fmla="*/ 21 w 26"/>
                <a:gd name="T17" fmla="*/ 46 h 47"/>
                <a:gd name="T18" fmla="*/ 0 w 26"/>
                <a:gd name="T19" fmla="*/ 46 h 47"/>
                <a:gd name="T20" fmla="*/ 0 w 26"/>
                <a:gd name="T21" fmla="*/ 44 h 47"/>
                <a:gd name="T22" fmla="*/ 18 w 26"/>
                <a:gd name="T23" fmla="*/ 23 h 47"/>
                <a:gd name="T24" fmla="*/ 18 w 26"/>
                <a:gd name="T25" fmla="*/ 13 h 47"/>
                <a:gd name="T26" fmla="*/ 11 w 26"/>
                <a:gd name="T27" fmla="*/ 7 h 47"/>
                <a:gd name="T28" fmla="*/ 0 w 26"/>
                <a:gd name="T29" fmla="*/ 13 h 47"/>
                <a:gd name="T30" fmla="*/ 0 w 26"/>
                <a:gd name="T31" fmla="*/ 9 h 47"/>
                <a:gd name="T32" fmla="*/ 11 w 26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47"/>
                <a:gd name="T53" fmla="*/ 26 w 26"/>
                <a:gd name="T54" fmla="*/ 47 h 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47">
                  <a:moveTo>
                    <a:pt x="11" y="0"/>
                  </a:moveTo>
                  <a:lnTo>
                    <a:pt x="15" y="0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11" y="39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5" y="44"/>
                  </a:lnTo>
                  <a:lnTo>
                    <a:pt x="21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18" y="23"/>
                  </a:lnTo>
                  <a:lnTo>
                    <a:pt x="18" y="13"/>
                  </a:lnTo>
                  <a:lnTo>
                    <a:pt x="11" y="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7" name="Freeform 54"/>
            <p:cNvSpPr>
              <a:spLocks/>
            </p:cNvSpPr>
            <p:nvPr/>
          </p:nvSpPr>
          <p:spPr bwMode="auto">
            <a:xfrm>
              <a:off x="3021" y="1039"/>
              <a:ext cx="24" cy="33"/>
            </a:xfrm>
            <a:custGeom>
              <a:avLst/>
              <a:gdLst>
                <a:gd name="T0" fmla="*/ 11 w 24"/>
                <a:gd name="T1" fmla="*/ 0 h 33"/>
                <a:gd name="T2" fmla="*/ 19 w 24"/>
                <a:gd name="T3" fmla="*/ 2 h 33"/>
                <a:gd name="T4" fmla="*/ 23 w 24"/>
                <a:gd name="T5" fmla="*/ 13 h 33"/>
                <a:gd name="T6" fmla="*/ 14 w 24"/>
                <a:gd name="T7" fmla="*/ 14 h 33"/>
                <a:gd name="T8" fmla="*/ 4 w 24"/>
                <a:gd name="T9" fmla="*/ 14 h 33"/>
                <a:gd name="T10" fmla="*/ 7 w 24"/>
                <a:gd name="T11" fmla="*/ 25 h 33"/>
                <a:gd name="T12" fmla="*/ 16 w 24"/>
                <a:gd name="T13" fmla="*/ 28 h 33"/>
                <a:gd name="T14" fmla="*/ 21 w 24"/>
                <a:gd name="T15" fmla="*/ 21 h 33"/>
                <a:gd name="T16" fmla="*/ 23 w 24"/>
                <a:gd name="T17" fmla="*/ 21 h 33"/>
                <a:gd name="T18" fmla="*/ 21 w 24"/>
                <a:gd name="T19" fmla="*/ 28 h 33"/>
                <a:gd name="T20" fmla="*/ 14 w 24"/>
                <a:gd name="T21" fmla="*/ 32 h 33"/>
                <a:gd name="T22" fmla="*/ 7 w 24"/>
                <a:gd name="T23" fmla="*/ 32 h 33"/>
                <a:gd name="T24" fmla="*/ 0 w 24"/>
                <a:gd name="T25" fmla="*/ 23 h 33"/>
                <a:gd name="T26" fmla="*/ 0 w 24"/>
                <a:gd name="T27" fmla="*/ 9 h 33"/>
                <a:gd name="T28" fmla="*/ 4 w 24"/>
                <a:gd name="T29" fmla="*/ 2 h 33"/>
                <a:gd name="T30" fmla="*/ 9 w 24"/>
                <a:gd name="T31" fmla="*/ 2 h 33"/>
                <a:gd name="T32" fmla="*/ 11 w 24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33"/>
                <a:gd name="T53" fmla="*/ 24 w 24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33">
                  <a:moveTo>
                    <a:pt x="11" y="0"/>
                  </a:moveTo>
                  <a:lnTo>
                    <a:pt x="19" y="2"/>
                  </a:lnTo>
                  <a:lnTo>
                    <a:pt x="23" y="13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7" y="25"/>
                  </a:lnTo>
                  <a:lnTo>
                    <a:pt x="16" y="28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1" y="28"/>
                  </a:lnTo>
                  <a:lnTo>
                    <a:pt x="14" y="32"/>
                  </a:lnTo>
                  <a:lnTo>
                    <a:pt x="7" y="32"/>
                  </a:lnTo>
                  <a:lnTo>
                    <a:pt x="0" y="23"/>
                  </a:lnTo>
                  <a:lnTo>
                    <a:pt x="0" y="9"/>
                  </a:lnTo>
                  <a:lnTo>
                    <a:pt x="4" y="2"/>
                  </a:lnTo>
                  <a:lnTo>
                    <a:pt x="9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8" name="Freeform 55"/>
            <p:cNvSpPr>
              <a:spLocks/>
            </p:cNvSpPr>
            <p:nvPr/>
          </p:nvSpPr>
          <p:spPr bwMode="auto">
            <a:xfrm>
              <a:off x="3027" y="1044"/>
              <a:ext cx="9" cy="7"/>
            </a:xfrm>
            <a:custGeom>
              <a:avLst/>
              <a:gdLst>
                <a:gd name="T0" fmla="*/ 0 w 9"/>
                <a:gd name="T1" fmla="*/ 2 h 7"/>
                <a:gd name="T2" fmla="*/ 0 w 9"/>
                <a:gd name="T3" fmla="*/ 6 h 7"/>
                <a:gd name="T4" fmla="*/ 8 w 9"/>
                <a:gd name="T5" fmla="*/ 6 h 7"/>
                <a:gd name="T6" fmla="*/ 8 w 9"/>
                <a:gd name="T7" fmla="*/ 0 h 7"/>
                <a:gd name="T8" fmla="*/ 0 w 9"/>
                <a:gd name="T9" fmla="*/ 0 h 7"/>
                <a:gd name="T10" fmla="*/ 0 w 9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7"/>
                <a:gd name="T20" fmla="*/ 9 w 9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7">
                  <a:moveTo>
                    <a:pt x="0" y="2"/>
                  </a:moveTo>
                  <a:lnTo>
                    <a:pt x="0" y="6"/>
                  </a:lnTo>
                  <a:lnTo>
                    <a:pt x="8" y="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9" name="Freeform 56"/>
            <p:cNvSpPr>
              <a:spLocks/>
            </p:cNvSpPr>
            <p:nvPr/>
          </p:nvSpPr>
          <p:spPr bwMode="auto">
            <a:xfrm>
              <a:off x="2921" y="1041"/>
              <a:ext cx="26" cy="33"/>
            </a:xfrm>
            <a:custGeom>
              <a:avLst/>
              <a:gdLst>
                <a:gd name="T0" fmla="*/ 10 w 26"/>
                <a:gd name="T1" fmla="*/ 0 h 33"/>
                <a:gd name="T2" fmla="*/ 14 w 26"/>
                <a:gd name="T3" fmla="*/ 0 h 33"/>
                <a:gd name="T4" fmla="*/ 21 w 26"/>
                <a:gd name="T5" fmla="*/ 4 h 33"/>
                <a:gd name="T6" fmla="*/ 21 w 26"/>
                <a:gd name="T7" fmla="*/ 9 h 33"/>
                <a:gd name="T8" fmla="*/ 18 w 26"/>
                <a:gd name="T9" fmla="*/ 11 h 33"/>
                <a:gd name="T10" fmla="*/ 21 w 26"/>
                <a:gd name="T11" fmla="*/ 14 h 33"/>
                <a:gd name="T12" fmla="*/ 21 w 26"/>
                <a:gd name="T13" fmla="*/ 28 h 33"/>
                <a:gd name="T14" fmla="*/ 25 w 26"/>
                <a:gd name="T15" fmla="*/ 28 h 33"/>
                <a:gd name="T16" fmla="*/ 25 w 26"/>
                <a:gd name="T17" fmla="*/ 30 h 33"/>
                <a:gd name="T18" fmla="*/ 16 w 26"/>
                <a:gd name="T19" fmla="*/ 32 h 33"/>
                <a:gd name="T20" fmla="*/ 14 w 26"/>
                <a:gd name="T21" fmla="*/ 30 h 33"/>
                <a:gd name="T22" fmla="*/ 10 w 26"/>
                <a:gd name="T23" fmla="*/ 32 h 33"/>
                <a:gd name="T24" fmla="*/ 4 w 26"/>
                <a:gd name="T25" fmla="*/ 32 h 33"/>
                <a:gd name="T26" fmla="*/ 0 w 26"/>
                <a:gd name="T27" fmla="*/ 23 h 33"/>
                <a:gd name="T28" fmla="*/ 4 w 26"/>
                <a:gd name="T29" fmla="*/ 17 h 33"/>
                <a:gd name="T30" fmla="*/ 12 w 26"/>
                <a:gd name="T31" fmla="*/ 12 h 33"/>
                <a:gd name="T32" fmla="*/ 14 w 26"/>
                <a:gd name="T33" fmla="*/ 4 h 33"/>
                <a:gd name="T34" fmla="*/ 7 w 26"/>
                <a:gd name="T35" fmla="*/ 4 h 33"/>
                <a:gd name="T36" fmla="*/ 7 w 26"/>
                <a:gd name="T37" fmla="*/ 11 h 33"/>
                <a:gd name="T38" fmla="*/ 2 w 26"/>
                <a:gd name="T39" fmla="*/ 11 h 33"/>
                <a:gd name="T40" fmla="*/ 2 w 26"/>
                <a:gd name="T41" fmla="*/ 4 h 33"/>
                <a:gd name="T42" fmla="*/ 10 w 26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"/>
                <a:gd name="T67" fmla="*/ 0 h 33"/>
                <a:gd name="T68" fmla="*/ 26 w 26"/>
                <a:gd name="T69" fmla="*/ 33 h 3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" h="33">
                  <a:moveTo>
                    <a:pt x="10" y="0"/>
                  </a:moveTo>
                  <a:lnTo>
                    <a:pt x="14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28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0" y="32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4" y="17"/>
                  </a:lnTo>
                  <a:lnTo>
                    <a:pt x="12" y="12"/>
                  </a:lnTo>
                  <a:lnTo>
                    <a:pt x="14" y="4"/>
                  </a:lnTo>
                  <a:lnTo>
                    <a:pt x="7" y="4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2" y="4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0" name="Freeform 57"/>
            <p:cNvSpPr>
              <a:spLocks/>
            </p:cNvSpPr>
            <p:nvPr/>
          </p:nvSpPr>
          <p:spPr bwMode="auto">
            <a:xfrm>
              <a:off x="2928" y="1058"/>
              <a:ext cx="8" cy="12"/>
            </a:xfrm>
            <a:custGeom>
              <a:avLst/>
              <a:gdLst>
                <a:gd name="T0" fmla="*/ 2 w 8"/>
                <a:gd name="T1" fmla="*/ 2 h 12"/>
                <a:gd name="T2" fmla="*/ 0 w 8"/>
                <a:gd name="T3" fmla="*/ 7 h 12"/>
                <a:gd name="T4" fmla="*/ 7 w 8"/>
                <a:gd name="T5" fmla="*/ 11 h 12"/>
                <a:gd name="T6" fmla="*/ 7 w 8"/>
                <a:gd name="T7" fmla="*/ 0 h 12"/>
                <a:gd name="T8" fmla="*/ 3 w 8"/>
                <a:gd name="T9" fmla="*/ 0 h 12"/>
                <a:gd name="T10" fmla="*/ 2 w 8"/>
                <a:gd name="T11" fmla="*/ 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12"/>
                <a:gd name="T20" fmla="*/ 8 w 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12">
                  <a:moveTo>
                    <a:pt x="2" y="2"/>
                  </a:moveTo>
                  <a:lnTo>
                    <a:pt x="0" y="7"/>
                  </a:lnTo>
                  <a:lnTo>
                    <a:pt x="7" y="1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1" name="Freeform 58"/>
            <p:cNvSpPr>
              <a:spLocks/>
            </p:cNvSpPr>
            <p:nvPr/>
          </p:nvSpPr>
          <p:spPr bwMode="auto">
            <a:xfrm>
              <a:off x="2951" y="1041"/>
              <a:ext cx="30" cy="33"/>
            </a:xfrm>
            <a:custGeom>
              <a:avLst/>
              <a:gdLst>
                <a:gd name="T0" fmla="*/ 5 w 30"/>
                <a:gd name="T1" fmla="*/ 0 h 33"/>
                <a:gd name="T2" fmla="*/ 12 w 30"/>
                <a:gd name="T3" fmla="*/ 2 h 33"/>
                <a:gd name="T4" fmla="*/ 20 w 30"/>
                <a:gd name="T5" fmla="*/ 0 h 33"/>
                <a:gd name="T6" fmla="*/ 25 w 30"/>
                <a:gd name="T7" fmla="*/ 2 h 33"/>
                <a:gd name="T8" fmla="*/ 25 w 30"/>
                <a:gd name="T9" fmla="*/ 11 h 33"/>
                <a:gd name="T10" fmla="*/ 27 w 30"/>
                <a:gd name="T11" fmla="*/ 12 h 33"/>
                <a:gd name="T12" fmla="*/ 25 w 30"/>
                <a:gd name="T13" fmla="*/ 19 h 33"/>
                <a:gd name="T14" fmla="*/ 29 w 30"/>
                <a:gd name="T15" fmla="*/ 30 h 33"/>
                <a:gd name="T16" fmla="*/ 18 w 30"/>
                <a:gd name="T17" fmla="*/ 30 h 33"/>
                <a:gd name="T18" fmla="*/ 20 w 30"/>
                <a:gd name="T19" fmla="*/ 9 h 33"/>
                <a:gd name="T20" fmla="*/ 14 w 30"/>
                <a:gd name="T21" fmla="*/ 4 h 33"/>
                <a:gd name="T22" fmla="*/ 11 w 30"/>
                <a:gd name="T23" fmla="*/ 4 h 33"/>
                <a:gd name="T24" fmla="*/ 9 w 30"/>
                <a:gd name="T25" fmla="*/ 25 h 33"/>
                <a:gd name="T26" fmla="*/ 11 w 30"/>
                <a:gd name="T27" fmla="*/ 30 h 33"/>
                <a:gd name="T28" fmla="*/ 2 w 30"/>
                <a:gd name="T29" fmla="*/ 32 h 33"/>
                <a:gd name="T30" fmla="*/ 0 w 30"/>
                <a:gd name="T31" fmla="*/ 30 h 33"/>
                <a:gd name="T32" fmla="*/ 3 w 30"/>
                <a:gd name="T33" fmla="*/ 23 h 33"/>
                <a:gd name="T34" fmla="*/ 3 w 30"/>
                <a:gd name="T35" fmla="*/ 9 h 33"/>
                <a:gd name="T36" fmla="*/ 0 w 30"/>
                <a:gd name="T37" fmla="*/ 4 h 33"/>
                <a:gd name="T38" fmla="*/ 5 w 30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"/>
                <a:gd name="T61" fmla="*/ 0 h 33"/>
                <a:gd name="T62" fmla="*/ 30 w 30"/>
                <a:gd name="T63" fmla="*/ 33 h 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" h="33">
                  <a:moveTo>
                    <a:pt x="5" y="0"/>
                  </a:moveTo>
                  <a:lnTo>
                    <a:pt x="12" y="2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5" y="19"/>
                  </a:lnTo>
                  <a:lnTo>
                    <a:pt x="29" y="30"/>
                  </a:lnTo>
                  <a:lnTo>
                    <a:pt x="18" y="30"/>
                  </a:lnTo>
                  <a:lnTo>
                    <a:pt x="20" y="9"/>
                  </a:lnTo>
                  <a:lnTo>
                    <a:pt x="14" y="4"/>
                  </a:lnTo>
                  <a:lnTo>
                    <a:pt x="11" y="4"/>
                  </a:lnTo>
                  <a:lnTo>
                    <a:pt x="9" y="25"/>
                  </a:lnTo>
                  <a:lnTo>
                    <a:pt x="11" y="30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3" y="23"/>
                  </a:lnTo>
                  <a:lnTo>
                    <a:pt x="3" y="9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2" name="Freeform 59"/>
            <p:cNvSpPr>
              <a:spLocks/>
            </p:cNvSpPr>
            <p:nvPr/>
          </p:nvSpPr>
          <p:spPr bwMode="auto">
            <a:xfrm>
              <a:off x="2986" y="1041"/>
              <a:ext cx="29" cy="31"/>
            </a:xfrm>
            <a:custGeom>
              <a:avLst/>
              <a:gdLst>
                <a:gd name="T0" fmla="*/ 3 w 29"/>
                <a:gd name="T1" fmla="*/ 0 h 31"/>
                <a:gd name="T2" fmla="*/ 8 w 29"/>
                <a:gd name="T3" fmla="*/ 0 h 31"/>
                <a:gd name="T4" fmla="*/ 10 w 29"/>
                <a:gd name="T5" fmla="*/ 2 h 31"/>
                <a:gd name="T6" fmla="*/ 14 w 29"/>
                <a:gd name="T7" fmla="*/ 0 h 31"/>
                <a:gd name="T8" fmla="*/ 23 w 29"/>
                <a:gd name="T9" fmla="*/ 0 h 31"/>
                <a:gd name="T10" fmla="*/ 26 w 29"/>
                <a:gd name="T11" fmla="*/ 11 h 31"/>
                <a:gd name="T12" fmla="*/ 26 w 29"/>
                <a:gd name="T13" fmla="*/ 26 h 31"/>
                <a:gd name="T14" fmla="*/ 28 w 29"/>
                <a:gd name="T15" fmla="*/ 30 h 31"/>
                <a:gd name="T16" fmla="*/ 18 w 29"/>
                <a:gd name="T17" fmla="*/ 30 h 31"/>
                <a:gd name="T18" fmla="*/ 20 w 29"/>
                <a:gd name="T19" fmla="*/ 9 h 31"/>
                <a:gd name="T20" fmla="*/ 14 w 29"/>
                <a:gd name="T21" fmla="*/ 4 h 31"/>
                <a:gd name="T22" fmla="*/ 10 w 29"/>
                <a:gd name="T23" fmla="*/ 4 h 31"/>
                <a:gd name="T24" fmla="*/ 8 w 29"/>
                <a:gd name="T25" fmla="*/ 26 h 31"/>
                <a:gd name="T26" fmla="*/ 10 w 29"/>
                <a:gd name="T27" fmla="*/ 30 h 31"/>
                <a:gd name="T28" fmla="*/ 0 w 29"/>
                <a:gd name="T29" fmla="*/ 30 h 31"/>
                <a:gd name="T30" fmla="*/ 0 w 29"/>
                <a:gd name="T31" fmla="*/ 28 h 31"/>
                <a:gd name="T32" fmla="*/ 3 w 29"/>
                <a:gd name="T33" fmla="*/ 28 h 31"/>
                <a:gd name="T34" fmla="*/ 3 w 29"/>
                <a:gd name="T35" fmla="*/ 4 h 31"/>
                <a:gd name="T36" fmla="*/ 0 w 29"/>
                <a:gd name="T37" fmla="*/ 4 h 31"/>
                <a:gd name="T38" fmla="*/ 0 w 29"/>
                <a:gd name="T39" fmla="*/ 2 h 31"/>
                <a:gd name="T40" fmla="*/ 3 w 29"/>
                <a:gd name="T41" fmla="*/ 0 h 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31"/>
                <a:gd name="T65" fmla="*/ 29 w 29"/>
                <a:gd name="T66" fmla="*/ 31 h 3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31">
                  <a:moveTo>
                    <a:pt x="3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6" y="11"/>
                  </a:lnTo>
                  <a:lnTo>
                    <a:pt x="26" y="26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20" y="9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3" name="Freeform 60"/>
            <p:cNvSpPr>
              <a:spLocks/>
            </p:cNvSpPr>
            <p:nvPr/>
          </p:nvSpPr>
          <p:spPr bwMode="auto">
            <a:xfrm>
              <a:off x="1768" y="1052"/>
              <a:ext cx="32" cy="32"/>
            </a:xfrm>
            <a:custGeom>
              <a:avLst/>
              <a:gdLst>
                <a:gd name="T0" fmla="*/ 11 w 32"/>
                <a:gd name="T1" fmla="*/ 0 h 32"/>
                <a:gd name="T2" fmla="*/ 20 w 32"/>
                <a:gd name="T3" fmla="*/ 0 h 32"/>
                <a:gd name="T4" fmla="*/ 27 w 32"/>
                <a:gd name="T5" fmla="*/ 3 h 32"/>
                <a:gd name="T6" fmla="*/ 31 w 32"/>
                <a:gd name="T7" fmla="*/ 17 h 32"/>
                <a:gd name="T8" fmla="*/ 25 w 32"/>
                <a:gd name="T9" fmla="*/ 29 h 32"/>
                <a:gd name="T10" fmla="*/ 9 w 32"/>
                <a:gd name="T11" fmla="*/ 31 h 32"/>
                <a:gd name="T12" fmla="*/ 2 w 32"/>
                <a:gd name="T13" fmla="*/ 23 h 32"/>
                <a:gd name="T14" fmla="*/ 0 w 32"/>
                <a:gd name="T15" fmla="*/ 14 h 32"/>
                <a:gd name="T16" fmla="*/ 4 w 32"/>
                <a:gd name="T17" fmla="*/ 3 h 32"/>
                <a:gd name="T18" fmla="*/ 11 w 3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32"/>
                <a:gd name="T32" fmla="*/ 32 w 32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32">
                  <a:moveTo>
                    <a:pt x="11" y="0"/>
                  </a:moveTo>
                  <a:lnTo>
                    <a:pt x="20" y="0"/>
                  </a:lnTo>
                  <a:lnTo>
                    <a:pt x="27" y="3"/>
                  </a:lnTo>
                  <a:lnTo>
                    <a:pt x="31" y="17"/>
                  </a:lnTo>
                  <a:lnTo>
                    <a:pt x="25" y="29"/>
                  </a:lnTo>
                  <a:lnTo>
                    <a:pt x="9" y="31"/>
                  </a:lnTo>
                  <a:lnTo>
                    <a:pt x="2" y="23"/>
                  </a:lnTo>
                  <a:lnTo>
                    <a:pt x="0" y="14"/>
                  </a:lnTo>
                  <a:lnTo>
                    <a:pt x="4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4" name="Freeform 61"/>
            <p:cNvSpPr>
              <a:spLocks/>
            </p:cNvSpPr>
            <p:nvPr/>
          </p:nvSpPr>
          <p:spPr bwMode="auto">
            <a:xfrm>
              <a:off x="1775" y="1056"/>
              <a:ext cx="17" cy="24"/>
            </a:xfrm>
            <a:custGeom>
              <a:avLst/>
              <a:gdLst>
                <a:gd name="T0" fmla="*/ 4 w 17"/>
                <a:gd name="T1" fmla="*/ 2 h 24"/>
                <a:gd name="T2" fmla="*/ 0 w 17"/>
                <a:gd name="T3" fmla="*/ 9 h 24"/>
                <a:gd name="T4" fmla="*/ 2 w 17"/>
                <a:gd name="T5" fmla="*/ 21 h 24"/>
                <a:gd name="T6" fmla="*/ 12 w 17"/>
                <a:gd name="T7" fmla="*/ 23 h 24"/>
                <a:gd name="T8" fmla="*/ 16 w 17"/>
                <a:gd name="T9" fmla="*/ 18 h 24"/>
                <a:gd name="T10" fmla="*/ 16 w 17"/>
                <a:gd name="T11" fmla="*/ 7 h 24"/>
                <a:gd name="T12" fmla="*/ 9 w 17"/>
                <a:gd name="T13" fmla="*/ 0 h 24"/>
                <a:gd name="T14" fmla="*/ 4 w 17"/>
                <a:gd name="T15" fmla="*/ 2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24"/>
                <a:gd name="T26" fmla="*/ 17 w 17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24">
                  <a:moveTo>
                    <a:pt x="4" y="2"/>
                  </a:moveTo>
                  <a:lnTo>
                    <a:pt x="0" y="9"/>
                  </a:lnTo>
                  <a:lnTo>
                    <a:pt x="2" y="21"/>
                  </a:lnTo>
                  <a:lnTo>
                    <a:pt x="12" y="23"/>
                  </a:lnTo>
                  <a:lnTo>
                    <a:pt x="16" y="18"/>
                  </a:lnTo>
                  <a:lnTo>
                    <a:pt x="16" y="7"/>
                  </a:lnTo>
                  <a:lnTo>
                    <a:pt x="9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5" name="Freeform 62"/>
            <p:cNvSpPr>
              <a:spLocks/>
            </p:cNvSpPr>
            <p:nvPr/>
          </p:nvSpPr>
          <p:spPr bwMode="auto">
            <a:xfrm>
              <a:off x="1804" y="1052"/>
              <a:ext cx="29" cy="32"/>
            </a:xfrm>
            <a:custGeom>
              <a:avLst/>
              <a:gdLst>
                <a:gd name="T0" fmla="*/ 2 w 29"/>
                <a:gd name="T1" fmla="*/ 0 h 32"/>
                <a:gd name="T2" fmla="*/ 8 w 29"/>
                <a:gd name="T3" fmla="*/ 1 h 32"/>
                <a:gd name="T4" fmla="*/ 8 w 29"/>
                <a:gd name="T5" fmla="*/ 23 h 32"/>
                <a:gd name="T6" fmla="*/ 12 w 29"/>
                <a:gd name="T7" fmla="*/ 27 h 32"/>
                <a:gd name="T8" fmla="*/ 18 w 29"/>
                <a:gd name="T9" fmla="*/ 24 h 32"/>
                <a:gd name="T10" fmla="*/ 20 w 29"/>
                <a:gd name="T11" fmla="*/ 6 h 32"/>
                <a:gd name="T12" fmla="*/ 18 w 29"/>
                <a:gd name="T13" fmla="*/ 1 h 32"/>
                <a:gd name="T14" fmla="*/ 20 w 29"/>
                <a:gd name="T15" fmla="*/ 0 h 32"/>
                <a:gd name="T16" fmla="*/ 27 w 29"/>
                <a:gd name="T17" fmla="*/ 3 h 32"/>
                <a:gd name="T18" fmla="*/ 27 w 29"/>
                <a:gd name="T19" fmla="*/ 24 h 32"/>
                <a:gd name="T20" fmla="*/ 28 w 29"/>
                <a:gd name="T21" fmla="*/ 27 h 32"/>
                <a:gd name="T22" fmla="*/ 23 w 29"/>
                <a:gd name="T23" fmla="*/ 31 h 32"/>
                <a:gd name="T24" fmla="*/ 18 w 29"/>
                <a:gd name="T25" fmla="*/ 27 h 32"/>
                <a:gd name="T26" fmla="*/ 12 w 29"/>
                <a:gd name="T27" fmla="*/ 31 h 32"/>
                <a:gd name="T28" fmla="*/ 5 w 29"/>
                <a:gd name="T29" fmla="*/ 31 h 32"/>
                <a:gd name="T30" fmla="*/ 0 w 29"/>
                <a:gd name="T31" fmla="*/ 1 h 32"/>
                <a:gd name="T32" fmla="*/ 2 w 29"/>
                <a:gd name="T33" fmla="*/ 0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32"/>
                <a:gd name="T53" fmla="*/ 29 w 29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32">
                  <a:moveTo>
                    <a:pt x="2" y="0"/>
                  </a:moveTo>
                  <a:lnTo>
                    <a:pt x="8" y="1"/>
                  </a:lnTo>
                  <a:lnTo>
                    <a:pt x="8" y="23"/>
                  </a:lnTo>
                  <a:lnTo>
                    <a:pt x="12" y="27"/>
                  </a:lnTo>
                  <a:lnTo>
                    <a:pt x="18" y="24"/>
                  </a:lnTo>
                  <a:lnTo>
                    <a:pt x="20" y="6"/>
                  </a:lnTo>
                  <a:lnTo>
                    <a:pt x="18" y="1"/>
                  </a:lnTo>
                  <a:lnTo>
                    <a:pt x="20" y="0"/>
                  </a:lnTo>
                  <a:lnTo>
                    <a:pt x="27" y="3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8" y="27"/>
                  </a:lnTo>
                  <a:lnTo>
                    <a:pt x="12" y="31"/>
                  </a:lnTo>
                  <a:lnTo>
                    <a:pt x="5" y="31"/>
                  </a:ln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6" name="Freeform 63"/>
            <p:cNvSpPr>
              <a:spLocks/>
            </p:cNvSpPr>
            <p:nvPr/>
          </p:nvSpPr>
          <p:spPr bwMode="auto">
            <a:xfrm>
              <a:off x="1836" y="1052"/>
              <a:ext cx="22" cy="32"/>
            </a:xfrm>
            <a:custGeom>
              <a:avLst/>
              <a:gdLst>
                <a:gd name="T0" fmla="*/ 7 w 22"/>
                <a:gd name="T1" fmla="*/ 0 h 32"/>
                <a:gd name="T2" fmla="*/ 15 w 22"/>
                <a:gd name="T3" fmla="*/ 1 h 32"/>
                <a:gd name="T4" fmla="*/ 18 w 22"/>
                <a:gd name="T5" fmla="*/ 0 h 32"/>
                <a:gd name="T6" fmla="*/ 21 w 22"/>
                <a:gd name="T7" fmla="*/ 1 h 32"/>
                <a:gd name="T8" fmla="*/ 21 w 22"/>
                <a:gd name="T9" fmla="*/ 6 h 32"/>
                <a:gd name="T10" fmla="*/ 18 w 22"/>
                <a:gd name="T11" fmla="*/ 8 h 32"/>
                <a:gd name="T12" fmla="*/ 15 w 22"/>
                <a:gd name="T13" fmla="*/ 6 h 32"/>
                <a:gd name="T14" fmla="*/ 11 w 22"/>
                <a:gd name="T15" fmla="*/ 12 h 32"/>
                <a:gd name="T16" fmla="*/ 11 w 22"/>
                <a:gd name="T17" fmla="*/ 24 h 32"/>
                <a:gd name="T18" fmla="*/ 13 w 22"/>
                <a:gd name="T19" fmla="*/ 31 h 32"/>
                <a:gd name="T20" fmla="*/ 2 w 22"/>
                <a:gd name="T21" fmla="*/ 31 h 32"/>
                <a:gd name="T22" fmla="*/ 4 w 22"/>
                <a:gd name="T23" fmla="*/ 8 h 32"/>
                <a:gd name="T24" fmla="*/ 0 w 22"/>
                <a:gd name="T25" fmla="*/ 3 h 32"/>
                <a:gd name="T26" fmla="*/ 7 w 2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32"/>
                <a:gd name="T44" fmla="*/ 22 w 22"/>
                <a:gd name="T45" fmla="*/ 32 h 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32">
                  <a:moveTo>
                    <a:pt x="7" y="0"/>
                  </a:moveTo>
                  <a:lnTo>
                    <a:pt x="15" y="1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6"/>
                  </a:lnTo>
                  <a:lnTo>
                    <a:pt x="18" y="8"/>
                  </a:lnTo>
                  <a:lnTo>
                    <a:pt x="15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13" y="31"/>
                  </a:lnTo>
                  <a:lnTo>
                    <a:pt x="2" y="31"/>
                  </a:lnTo>
                  <a:lnTo>
                    <a:pt x="4" y="8"/>
                  </a:lnTo>
                  <a:lnTo>
                    <a:pt x="0" y="3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7" name="Freeform 64"/>
            <p:cNvSpPr>
              <a:spLocks/>
            </p:cNvSpPr>
            <p:nvPr/>
          </p:nvSpPr>
          <p:spPr bwMode="auto">
            <a:xfrm>
              <a:off x="1861" y="1052"/>
              <a:ext cx="24" cy="32"/>
            </a:xfrm>
            <a:custGeom>
              <a:avLst/>
              <a:gdLst>
                <a:gd name="T0" fmla="*/ 11 w 24"/>
                <a:gd name="T1" fmla="*/ 0 h 32"/>
                <a:gd name="T2" fmla="*/ 18 w 24"/>
                <a:gd name="T3" fmla="*/ 0 h 32"/>
                <a:gd name="T4" fmla="*/ 21 w 24"/>
                <a:gd name="T5" fmla="*/ 1 h 32"/>
                <a:gd name="T6" fmla="*/ 23 w 24"/>
                <a:gd name="T7" fmla="*/ 8 h 32"/>
                <a:gd name="T8" fmla="*/ 19 w 24"/>
                <a:gd name="T9" fmla="*/ 10 h 32"/>
                <a:gd name="T10" fmla="*/ 11 w 24"/>
                <a:gd name="T11" fmla="*/ 3 h 32"/>
                <a:gd name="T12" fmla="*/ 4 w 24"/>
                <a:gd name="T13" fmla="*/ 12 h 32"/>
                <a:gd name="T14" fmla="*/ 4 w 24"/>
                <a:gd name="T15" fmla="*/ 19 h 32"/>
                <a:gd name="T16" fmla="*/ 13 w 24"/>
                <a:gd name="T17" fmla="*/ 24 h 32"/>
                <a:gd name="T18" fmla="*/ 18 w 24"/>
                <a:gd name="T19" fmla="*/ 24 h 32"/>
                <a:gd name="T20" fmla="*/ 23 w 24"/>
                <a:gd name="T21" fmla="*/ 21 h 32"/>
                <a:gd name="T22" fmla="*/ 21 w 24"/>
                <a:gd name="T23" fmla="*/ 27 h 32"/>
                <a:gd name="T24" fmla="*/ 15 w 24"/>
                <a:gd name="T25" fmla="*/ 31 h 32"/>
                <a:gd name="T26" fmla="*/ 7 w 24"/>
                <a:gd name="T27" fmla="*/ 31 h 32"/>
                <a:gd name="T28" fmla="*/ 0 w 24"/>
                <a:gd name="T29" fmla="*/ 23 h 32"/>
                <a:gd name="T30" fmla="*/ 0 w 24"/>
                <a:gd name="T31" fmla="*/ 10 h 32"/>
                <a:gd name="T32" fmla="*/ 7 w 24"/>
                <a:gd name="T33" fmla="*/ 1 h 32"/>
                <a:gd name="T34" fmla="*/ 11 w 24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32"/>
                <a:gd name="T56" fmla="*/ 24 w 24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32">
                  <a:moveTo>
                    <a:pt x="11" y="0"/>
                  </a:moveTo>
                  <a:lnTo>
                    <a:pt x="18" y="0"/>
                  </a:lnTo>
                  <a:lnTo>
                    <a:pt x="21" y="1"/>
                  </a:lnTo>
                  <a:lnTo>
                    <a:pt x="23" y="8"/>
                  </a:lnTo>
                  <a:lnTo>
                    <a:pt x="19" y="10"/>
                  </a:lnTo>
                  <a:lnTo>
                    <a:pt x="11" y="3"/>
                  </a:lnTo>
                  <a:lnTo>
                    <a:pt x="4" y="12"/>
                  </a:lnTo>
                  <a:lnTo>
                    <a:pt x="4" y="19"/>
                  </a:lnTo>
                  <a:lnTo>
                    <a:pt x="13" y="24"/>
                  </a:lnTo>
                  <a:lnTo>
                    <a:pt x="18" y="24"/>
                  </a:lnTo>
                  <a:lnTo>
                    <a:pt x="23" y="21"/>
                  </a:lnTo>
                  <a:lnTo>
                    <a:pt x="21" y="27"/>
                  </a:lnTo>
                  <a:lnTo>
                    <a:pt x="15" y="31"/>
                  </a:lnTo>
                  <a:lnTo>
                    <a:pt x="7" y="31"/>
                  </a:lnTo>
                  <a:lnTo>
                    <a:pt x="0" y="23"/>
                  </a:lnTo>
                  <a:lnTo>
                    <a:pt x="0" y="10"/>
                  </a:lnTo>
                  <a:lnTo>
                    <a:pt x="7" y="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8" name="Freeform 65"/>
            <p:cNvSpPr>
              <a:spLocks/>
            </p:cNvSpPr>
            <p:nvPr/>
          </p:nvSpPr>
          <p:spPr bwMode="auto">
            <a:xfrm>
              <a:off x="1890" y="1052"/>
              <a:ext cx="26" cy="32"/>
            </a:xfrm>
            <a:custGeom>
              <a:avLst/>
              <a:gdLst>
                <a:gd name="T0" fmla="*/ 9 w 26"/>
                <a:gd name="T1" fmla="*/ 0 h 32"/>
                <a:gd name="T2" fmla="*/ 17 w 26"/>
                <a:gd name="T3" fmla="*/ 0 h 32"/>
                <a:gd name="T4" fmla="*/ 21 w 26"/>
                <a:gd name="T5" fmla="*/ 1 h 32"/>
                <a:gd name="T6" fmla="*/ 23 w 26"/>
                <a:gd name="T7" fmla="*/ 12 h 32"/>
                <a:gd name="T8" fmla="*/ 20 w 26"/>
                <a:gd name="T9" fmla="*/ 14 h 32"/>
                <a:gd name="T10" fmla="*/ 9 w 26"/>
                <a:gd name="T11" fmla="*/ 14 h 32"/>
                <a:gd name="T12" fmla="*/ 7 w 26"/>
                <a:gd name="T13" fmla="*/ 17 h 32"/>
                <a:gd name="T14" fmla="*/ 15 w 26"/>
                <a:gd name="T15" fmla="*/ 24 h 32"/>
                <a:gd name="T16" fmla="*/ 23 w 26"/>
                <a:gd name="T17" fmla="*/ 24 h 32"/>
                <a:gd name="T18" fmla="*/ 23 w 26"/>
                <a:gd name="T19" fmla="*/ 21 h 32"/>
                <a:gd name="T20" fmla="*/ 25 w 26"/>
                <a:gd name="T21" fmla="*/ 23 h 32"/>
                <a:gd name="T22" fmla="*/ 21 w 26"/>
                <a:gd name="T23" fmla="*/ 29 h 32"/>
                <a:gd name="T24" fmla="*/ 9 w 26"/>
                <a:gd name="T25" fmla="*/ 31 h 32"/>
                <a:gd name="T26" fmla="*/ 2 w 26"/>
                <a:gd name="T27" fmla="*/ 23 h 32"/>
                <a:gd name="T28" fmla="*/ 2 w 26"/>
                <a:gd name="T29" fmla="*/ 17 h 32"/>
                <a:gd name="T30" fmla="*/ 0 w 26"/>
                <a:gd name="T31" fmla="*/ 12 h 32"/>
                <a:gd name="T32" fmla="*/ 9 w 26"/>
                <a:gd name="T33" fmla="*/ 0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32"/>
                <a:gd name="T53" fmla="*/ 26 w 26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32">
                  <a:moveTo>
                    <a:pt x="9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9" y="14"/>
                  </a:lnTo>
                  <a:lnTo>
                    <a:pt x="7" y="17"/>
                  </a:lnTo>
                  <a:lnTo>
                    <a:pt x="15" y="24"/>
                  </a:lnTo>
                  <a:lnTo>
                    <a:pt x="23" y="24"/>
                  </a:lnTo>
                  <a:lnTo>
                    <a:pt x="23" y="21"/>
                  </a:lnTo>
                  <a:lnTo>
                    <a:pt x="25" y="23"/>
                  </a:lnTo>
                  <a:lnTo>
                    <a:pt x="21" y="29"/>
                  </a:lnTo>
                  <a:lnTo>
                    <a:pt x="9" y="31"/>
                  </a:lnTo>
                  <a:lnTo>
                    <a:pt x="2" y="23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9" name="Freeform 66"/>
            <p:cNvSpPr>
              <a:spLocks/>
            </p:cNvSpPr>
            <p:nvPr/>
          </p:nvSpPr>
          <p:spPr bwMode="auto">
            <a:xfrm>
              <a:off x="1899" y="1056"/>
              <a:ext cx="10" cy="7"/>
            </a:xfrm>
            <a:custGeom>
              <a:avLst/>
              <a:gdLst>
                <a:gd name="T0" fmla="*/ 0 w 10"/>
                <a:gd name="T1" fmla="*/ 2 h 7"/>
                <a:gd name="T2" fmla="*/ 0 w 10"/>
                <a:gd name="T3" fmla="*/ 6 h 7"/>
                <a:gd name="T4" fmla="*/ 9 w 10"/>
                <a:gd name="T5" fmla="*/ 6 h 7"/>
                <a:gd name="T6" fmla="*/ 9 w 10"/>
                <a:gd name="T7" fmla="*/ 0 h 7"/>
                <a:gd name="T8" fmla="*/ 0 w 10"/>
                <a:gd name="T9" fmla="*/ 0 h 7"/>
                <a:gd name="T10" fmla="*/ 0 w 10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7"/>
                <a:gd name="T20" fmla="*/ 10 w 10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7">
                  <a:moveTo>
                    <a:pt x="0" y="2"/>
                  </a:moveTo>
                  <a:lnTo>
                    <a:pt x="0" y="6"/>
                  </a:lnTo>
                  <a:lnTo>
                    <a:pt x="9" y="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0" name="Freeform 67"/>
            <p:cNvSpPr>
              <a:spLocks/>
            </p:cNvSpPr>
            <p:nvPr/>
          </p:nvSpPr>
          <p:spPr bwMode="auto">
            <a:xfrm>
              <a:off x="2466" y="1101"/>
              <a:ext cx="1145" cy="20"/>
            </a:xfrm>
            <a:custGeom>
              <a:avLst/>
              <a:gdLst>
                <a:gd name="T0" fmla="*/ 1077 w 1145"/>
                <a:gd name="T1" fmla="*/ 0 h 20"/>
                <a:gd name="T2" fmla="*/ 1142 w 1145"/>
                <a:gd name="T3" fmla="*/ 0 h 20"/>
                <a:gd name="T4" fmla="*/ 1144 w 1145"/>
                <a:gd name="T5" fmla="*/ 6 h 20"/>
                <a:gd name="T6" fmla="*/ 1138 w 1145"/>
                <a:gd name="T7" fmla="*/ 6 h 20"/>
                <a:gd name="T8" fmla="*/ 1135 w 1145"/>
                <a:gd name="T9" fmla="*/ 8 h 20"/>
                <a:gd name="T10" fmla="*/ 909 w 1145"/>
                <a:gd name="T11" fmla="*/ 8 h 20"/>
                <a:gd name="T12" fmla="*/ 905 w 1145"/>
                <a:gd name="T13" fmla="*/ 10 h 20"/>
                <a:gd name="T14" fmla="*/ 899 w 1145"/>
                <a:gd name="T15" fmla="*/ 8 h 20"/>
                <a:gd name="T16" fmla="*/ 872 w 1145"/>
                <a:gd name="T17" fmla="*/ 8 h 20"/>
                <a:gd name="T18" fmla="*/ 870 w 1145"/>
                <a:gd name="T19" fmla="*/ 10 h 20"/>
                <a:gd name="T20" fmla="*/ 714 w 1145"/>
                <a:gd name="T21" fmla="*/ 10 h 20"/>
                <a:gd name="T22" fmla="*/ 706 w 1145"/>
                <a:gd name="T23" fmla="*/ 12 h 20"/>
                <a:gd name="T24" fmla="*/ 702 w 1145"/>
                <a:gd name="T25" fmla="*/ 10 h 20"/>
                <a:gd name="T26" fmla="*/ 700 w 1145"/>
                <a:gd name="T27" fmla="*/ 12 h 20"/>
                <a:gd name="T28" fmla="*/ 451 w 1145"/>
                <a:gd name="T29" fmla="*/ 12 h 20"/>
                <a:gd name="T30" fmla="*/ 449 w 1145"/>
                <a:gd name="T31" fmla="*/ 15 h 20"/>
                <a:gd name="T32" fmla="*/ 446 w 1145"/>
                <a:gd name="T33" fmla="*/ 12 h 20"/>
                <a:gd name="T34" fmla="*/ 444 w 1145"/>
                <a:gd name="T35" fmla="*/ 15 h 20"/>
                <a:gd name="T36" fmla="*/ 289 w 1145"/>
                <a:gd name="T37" fmla="*/ 15 h 20"/>
                <a:gd name="T38" fmla="*/ 285 w 1145"/>
                <a:gd name="T39" fmla="*/ 17 h 20"/>
                <a:gd name="T40" fmla="*/ 267 w 1145"/>
                <a:gd name="T41" fmla="*/ 17 h 20"/>
                <a:gd name="T42" fmla="*/ 260 w 1145"/>
                <a:gd name="T43" fmla="*/ 15 h 20"/>
                <a:gd name="T44" fmla="*/ 256 w 1145"/>
                <a:gd name="T45" fmla="*/ 17 h 20"/>
                <a:gd name="T46" fmla="*/ 113 w 1145"/>
                <a:gd name="T47" fmla="*/ 17 h 20"/>
                <a:gd name="T48" fmla="*/ 108 w 1145"/>
                <a:gd name="T49" fmla="*/ 19 h 20"/>
                <a:gd name="T50" fmla="*/ 96 w 1145"/>
                <a:gd name="T51" fmla="*/ 17 h 20"/>
                <a:gd name="T52" fmla="*/ 94 w 1145"/>
                <a:gd name="T53" fmla="*/ 19 h 20"/>
                <a:gd name="T54" fmla="*/ 2 w 1145"/>
                <a:gd name="T55" fmla="*/ 19 h 20"/>
                <a:gd name="T56" fmla="*/ 0 w 1145"/>
                <a:gd name="T57" fmla="*/ 15 h 20"/>
                <a:gd name="T58" fmla="*/ 2 w 1145"/>
                <a:gd name="T59" fmla="*/ 12 h 20"/>
                <a:gd name="T60" fmla="*/ 83 w 1145"/>
                <a:gd name="T61" fmla="*/ 12 h 20"/>
                <a:gd name="T62" fmla="*/ 88 w 1145"/>
                <a:gd name="T63" fmla="*/ 10 h 20"/>
                <a:gd name="T64" fmla="*/ 94 w 1145"/>
                <a:gd name="T65" fmla="*/ 12 h 20"/>
                <a:gd name="T66" fmla="*/ 115 w 1145"/>
                <a:gd name="T67" fmla="*/ 12 h 20"/>
                <a:gd name="T68" fmla="*/ 117 w 1145"/>
                <a:gd name="T69" fmla="*/ 10 h 20"/>
                <a:gd name="T70" fmla="*/ 278 w 1145"/>
                <a:gd name="T71" fmla="*/ 10 h 20"/>
                <a:gd name="T72" fmla="*/ 283 w 1145"/>
                <a:gd name="T73" fmla="*/ 8 h 20"/>
                <a:gd name="T74" fmla="*/ 291 w 1145"/>
                <a:gd name="T75" fmla="*/ 8 h 20"/>
                <a:gd name="T76" fmla="*/ 298 w 1145"/>
                <a:gd name="T77" fmla="*/ 10 h 20"/>
                <a:gd name="T78" fmla="*/ 301 w 1145"/>
                <a:gd name="T79" fmla="*/ 8 h 20"/>
                <a:gd name="T80" fmla="*/ 376 w 1145"/>
                <a:gd name="T81" fmla="*/ 8 h 20"/>
                <a:gd name="T82" fmla="*/ 378 w 1145"/>
                <a:gd name="T83" fmla="*/ 6 h 20"/>
                <a:gd name="T84" fmla="*/ 577 w 1145"/>
                <a:gd name="T85" fmla="*/ 6 h 20"/>
                <a:gd name="T86" fmla="*/ 580 w 1145"/>
                <a:gd name="T87" fmla="*/ 3 h 20"/>
                <a:gd name="T88" fmla="*/ 584 w 1145"/>
                <a:gd name="T89" fmla="*/ 6 h 20"/>
                <a:gd name="T90" fmla="*/ 588 w 1145"/>
                <a:gd name="T91" fmla="*/ 3 h 20"/>
                <a:gd name="T92" fmla="*/ 598 w 1145"/>
                <a:gd name="T93" fmla="*/ 6 h 20"/>
                <a:gd name="T94" fmla="*/ 600 w 1145"/>
                <a:gd name="T95" fmla="*/ 3 h 20"/>
                <a:gd name="T96" fmla="*/ 731 w 1145"/>
                <a:gd name="T97" fmla="*/ 3 h 20"/>
                <a:gd name="T98" fmla="*/ 733 w 1145"/>
                <a:gd name="T99" fmla="*/ 1 h 20"/>
                <a:gd name="T100" fmla="*/ 736 w 1145"/>
                <a:gd name="T101" fmla="*/ 3 h 20"/>
                <a:gd name="T102" fmla="*/ 893 w 1145"/>
                <a:gd name="T103" fmla="*/ 3 h 20"/>
                <a:gd name="T104" fmla="*/ 895 w 1145"/>
                <a:gd name="T105" fmla="*/ 1 h 20"/>
                <a:gd name="T106" fmla="*/ 1075 w 1145"/>
                <a:gd name="T107" fmla="*/ 1 h 20"/>
                <a:gd name="T108" fmla="*/ 1077 w 1145"/>
                <a:gd name="T109" fmla="*/ 0 h 2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45"/>
                <a:gd name="T166" fmla="*/ 0 h 20"/>
                <a:gd name="T167" fmla="*/ 1145 w 1145"/>
                <a:gd name="T168" fmla="*/ 20 h 2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45" h="20">
                  <a:moveTo>
                    <a:pt x="1077" y="0"/>
                  </a:moveTo>
                  <a:lnTo>
                    <a:pt x="1142" y="0"/>
                  </a:lnTo>
                  <a:lnTo>
                    <a:pt x="1144" y="6"/>
                  </a:lnTo>
                  <a:lnTo>
                    <a:pt x="1138" y="6"/>
                  </a:lnTo>
                  <a:lnTo>
                    <a:pt x="1135" y="8"/>
                  </a:lnTo>
                  <a:lnTo>
                    <a:pt x="909" y="8"/>
                  </a:lnTo>
                  <a:lnTo>
                    <a:pt x="905" y="10"/>
                  </a:lnTo>
                  <a:lnTo>
                    <a:pt x="899" y="8"/>
                  </a:lnTo>
                  <a:lnTo>
                    <a:pt x="872" y="8"/>
                  </a:lnTo>
                  <a:lnTo>
                    <a:pt x="870" y="10"/>
                  </a:lnTo>
                  <a:lnTo>
                    <a:pt x="714" y="10"/>
                  </a:lnTo>
                  <a:lnTo>
                    <a:pt x="706" y="12"/>
                  </a:lnTo>
                  <a:lnTo>
                    <a:pt x="702" y="10"/>
                  </a:lnTo>
                  <a:lnTo>
                    <a:pt x="700" y="12"/>
                  </a:lnTo>
                  <a:lnTo>
                    <a:pt x="451" y="12"/>
                  </a:lnTo>
                  <a:lnTo>
                    <a:pt x="449" y="15"/>
                  </a:lnTo>
                  <a:lnTo>
                    <a:pt x="446" y="12"/>
                  </a:lnTo>
                  <a:lnTo>
                    <a:pt x="444" y="15"/>
                  </a:lnTo>
                  <a:lnTo>
                    <a:pt x="289" y="15"/>
                  </a:lnTo>
                  <a:lnTo>
                    <a:pt x="285" y="17"/>
                  </a:lnTo>
                  <a:lnTo>
                    <a:pt x="267" y="17"/>
                  </a:lnTo>
                  <a:lnTo>
                    <a:pt x="260" y="15"/>
                  </a:lnTo>
                  <a:lnTo>
                    <a:pt x="256" y="17"/>
                  </a:lnTo>
                  <a:lnTo>
                    <a:pt x="113" y="17"/>
                  </a:lnTo>
                  <a:lnTo>
                    <a:pt x="108" y="19"/>
                  </a:lnTo>
                  <a:lnTo>
                    <a:pt x="96" y="17"/>
                  </a:lnTo>
                  <a:lnTo>
                    <a:pt x="94" y="19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83" y="12"/>
                  </a:lnTo>
                  <a:lnTo>
                    <a:pt x="88" y="10"/>
                  </a:lnTo>
                  <a:lnTo>
                    <a:pt x="94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278" y="10"/>
                  </a:lnTo>
                  <a:lnTo>
                    <a:pt x="283" y="8"/>
                  </a:lnTo>
                  <a:lnTo>
                    <a:pt x="291" y="8"/>
                  </a:lnTo>
                  <a:lnTo>
                    <a:pt x="298" y="10"/>
                  </a:lnTo>
                  <a:lnTo>
                    <a:pt x="301" y="8"/>
                  </a:lnTo>
                  <a:lnTo>
                    <a:pt x="376" y="8"/>
                  </a:lnTo>
                  <a:lnTo>
                    <a:pt x="378" y="6"/>
                  </a:lnTo>
                  <a:lnTo>
                    <a:pt x="577" y="6"/>
                  </a:lnTo>
                  <a:lnTo>
                    <a:pt x="580" y="3"/>
                  </a:lnTo>
                  <a:lnTo>
                    <a:pt x="584" y="6"/>
                  </a:lnTo>
                  <a:lnTo>
                    <a:pt x="588" y="3"/>
                  </a:lnTo>
                  <a:lnTo>
                    <a:pt x="598" y="6"/>
                  </a:lnTo>
                  <a:lnTo>
                    <a:pt x="600" y="3"/>
                  </a:lnTo>
                  <a:lnTo>
                    <a:pt x="731" y="3"/>
                  </a:lnTo>
                  <a:lnTo>
                    <a:pt x="733" y="1"/>
                  </a:lnTo>
                  <a:lnTo>
                    <a:pt x="736" y="3"/>
                  </a:lnTo>
                  <a:lnTo>
                    <a:pt x="893" y="3"/>
                  </a:lnTo>
                  <a:lnTo>
                    <a:pt x="895" y="1"/>
                  </a:lnTo>
                  <a:lnTo>
                    <a:pt x="1075" y="1"/>
                  </a:lnTo>
                  <a:lnTo>
                    <a:pt x="107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1" name="Freeform 68"/>
            <p:cNvSpPr>
              <a:spLocks/>
            </p:cNvSpPr>
            <p:nvPr/>
          </p:nvSpPr>
          <p:spPr bwMode="auto">
            <a:xfrm>
              <a:off x="2466" y="1180"/>
              <a:ext cx="1147" cy="19"/>
            </a:xfrm>
            <a:custGeom>
              <a:avLst/>
              <a:gdLst>
                <a:gd name="T0" fmla="*/ 1058 w 1147"/>
                <a:gd name="T1" fmla="*/ 2 h 19"/>
                <a:gd name="T2" fmla="*/ 1067 w 1147"/>
                <a:gd name="T3" fmla="*/ 2 h 19"/>
                <a:gd name="T4" fmla="*/ 1083 w 1147"/>
                <a:gd name="T5" fmla="*/ 0 h 19"/>
                <a:gd name="T6" fmla="*/ 1088 w 1147"/>
                <a:gd name="T7" fmla="*/ 0 h 19"/>
                <a:gd name="T8" fmla="*/ 1146 w 1147"/>
                <a:gd name="T9" fmla="*/ 5 h 19"/>
                <a:gd name="T10" fmla="*/ 1095 w 1147"/>
                <a:gd name="T11" fmla="*/ 7 h 19"/>
                <a:gd name="T12" fmla="*/ 1088 w 1147"/>
                <a:gd name="T13" fmla="*/ 7 h 19"/>
                <a:gd name="T14" fmla="*/ 1083 w 1147"/>
                <a:gd name="T15" fmla="*/ 7 h 19"/>
                <a:gd name="T16" fmla="*/ 1017 w 1147"/>
                <a:gd name="T17" fmla="*/ 5 h 19"/>
                <a:gd name="T18" fmla="*/ 855 w 1147"/>
                <a:gd name="T19" fmla="*/ 7 h 19"/>
                <a:gd name="T20" fmla="*/ 702 w 1147"/>
                <a:gd name="T21" fmla="*/ 10 h 19"/>
                <a:gd name="T22" fmla="*/ 691 w 1147"/>
                <a:gd name="T23" fmla="*/ 10 h 19"/>
                <a:gd name="T24" fmla="*/ 685 w 1147"/>
                <a:gd name="T25" fmla="*/ 10 h 19"/>
                <a:gd name="T26" fmla="*/ 668 w 1147"/>
                <a:gd name="T27" fmla="*/ 10 h 19"/>
                <a:gd name="T28" fmla="*/ 434 w 1147"/>
                <a:gd name="T29" fmla="*/ 12 h 19"/>
                <a:gd name="T30" fmla="*/ 426 w 1147"/>
                <a:gd name="T31" fmla="*/ 12 h 19"/>
                <a:gd name="T32" fmla="*/ 394 w 1147"/>
                <a:gd name="T33" fmla="*/ 14 h 19"/>
                <a:gd name="T34" fmla="*/ 235 w 1147"/>
                <a:gd name="T35" fmla="*/ 16 h 19"/>
                <a:gd name="T36" fmla="*/ 226 w 1147"/>
                <a:gd name="T37" fmla="*/ 16 h 19"/>
                <a:gd name="T38" fmla="*/ 218 w 1147"/>
                <a:gd name="T39" fmla="*/ 16 h 19"/>
                <a:gd name="T40" fmla="*/ 204 w 1147"/>
                <a:gd name="T41" fmla="*/ 16 h 19"/>
                <a:gd name="T42" fmla="*/ 199 w 1147"/>
                <a:gd name="T43" fmla="*/ 16 h 19"/>
                <a:gd name="T44" fmla="*/ 58 w 1147"/>
                <a:gd name="T45" fmla="*/ 18 h 19"/>
                <a:gd name="T46" fmla="*/ 54 w 1147"/>
                <a:gd name="T47" fmla="*/ 18 h 19"/>
                <a:gd name="T48" fmla="*/ 48 w 1147"/>
                <a:gd name="T49" fmla="*/ 18 h 19"/>
                <a:gd name="T50" fmla="*/ 38 w 1147"/>
                <a:gd name="T51" fmla="*/ 16 h 19"/>
                <a:gd name="T52" fmla="*/ 2 w 1147"/>
                <a:gd name="T53" fmla="*/ 18 h 19"/>
                <a:gd name="T54" fmla="*/ 4 w 1147"/>
                <a:gd name="T55" fmla="*/ 12 h 19"/>
                <a:gd name="T56" fmla="*/ 17 w 1147"/>
                <a:gd name="T57" fmla="*/ 10 h 19"/>
                <a:gd name="T58" fmla="*/ 34 w 1147"/>
                <a:gd name="T59" fmla="*/ 12 h 19"/>
                <a:gd name="T60" fmla="*/ 42 w 1147"/>
                <a:gd name="T61" fmla="*/ 12 h 19"/>
                <a:gd name="T62" fmla="*/ 190 w 1147"/>
                <a:gd name="T63" fmla="*/ 10 h 19"/>
                <a:gd name="T64" fmla="*/ 197 w 1147"/>
                <a:gd name="T65" fmla="*/ 10 h 19"/>
                <a:gd name="T66" fmla="*/ 218 w 1147"/>
                <a:gd name="T67" fmla="*/ 7 h 19"/>
                <a:gd name="T68" fmla="*/ 222 w 1147"/>
                <a:gd name="T69" fmla="*/ 7 h 19"/>
                <a:gd name="T70" fmla="*/ 357 w 1147"/>
                <a:gd name="T71" fmla="*/ 5 h 19"/>
                <a:gd name="T72" fmla="*/ 364 w 1147"/>
                <a:gd name="T73" fmla="*/ 5 h 19"/>
                <a:gd name="T74" fmla="*/ 598 w 1147"/>
                <a:gd name="T75" fmla="*/ 3 h 19"/>
                <a:gd name="T76" fmla="*/ 631 w 1147"/>
                <a:gd name="T77" fmla="*/ 5 h 19"/>
                <a:gd name="T78" fmla="*/ 641 w 1147"/>
                <a:gd name="T79" fmla="*/ 3 h 19"/>
                <a:gd name="T80" fmla="*/ 646 w 1147"/>
                <a:gd name="T81" fmla="*/ 3 h 19"/>
                <a:gd name="T82" fmla="*/ 813 w 1147"/>
                <a:gd name="T83" fmla="*/ 2 h 19"/>
                <a:gd name="T84" fmla="*/ 824 w 1147"/>
                <a:gd name="T85" fmla="*/ 2 h 19"/>
                <a:gd name="T86" fmla="*/ 829 w 1147"/>
                <a:gd name="T87" fmla="*/ 2 h 19"/>
                <a:gd name="T88" fmla="*/ 1056 w 1147"/>
                <a:gd name="T89" fmla="*/ 0 h 1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47"/>
                <a:gd name="T136" fmla="*/ 0 h 19"/>
                <a:gd name="T137" fmla="*/ 1147 w 1147"/>
                <a:gd name="T138" fmla="*/ 19 h 1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47" h="19">
                  <a:moveTo>
                    <a:pt x="1056" y="0"/>
                  </a:moveTo>
                  <a:lnTo>
                    <a:pt x="1058" y="2"/>
                  </a:lnTo>
                  <a:lnTo>
                    <a:pt x="1065" y="0"/>
                  </a:lnTo>
                  <a:lnTo>
                    <a:pt x="1067" y="2"/>
                  </a:lnTo>
                  <a:lnTo>
                    <a:pt x="1071" y="0"/>
                  </a:lnTo>
                  <a:lnTo>
                    <a:pt x="1083" y="0"/>
                  </a:lnTo>
                  <a:lnTo>
                    <a:pt x="1085" y="2"/>
                  </a:lnTo>
                  <a:lnTo>
                    <a:pt x="1088" y="0"/>
                  </a:lnTo>
                  <a:lnTo>
                    <a:pt x="1144" y="0"/>
                  </a:lnTo>
                  <a:lnTo>
                    <a:pt x="1146" y="5"/>
                  </a:lnTo>
                  <a:lnTo>
                    <a:pt x="1097" y="5"/>
                  </a:lnTo>
                  <a:lnTo>
                    <a:pt x="1095" y="7"/>
                  </a:lnTo>
                  <a:lnTo>
                    <a:pt x="1094" y="5"/>
                  </a:lnTo>
                  <a:lnTo>
                    <a:pt x="1088" y="7"/>
                  </a:lnTo>
                  <a:lnTo>
                    <a:pt x="1085" y="5"/>
                  </a:lnTo>
                  <a:lnTo>
                    <a:pt x="1083" y="7"/>
                  </a:lnTo>
                  <a:lnTo>
                    <a:pt x="1021" y="7"/>
                  </a:lnTo>
                  <a:lnTo>
                    <a:pt x="1017" y="5"/>
                  </a:lnTo>
                  <a:lnTo>
                    <a:pt x="1015" y="7"/>
                  </a:lnTo>
                  <a:lnTo>
                    <a:pt x="855" y="7"/>
                  </a:lnTo>
                  <a:lnTo>
                    <a:pt x="854" y="10"/>
                  </a:lnTo>
                  <a:lnTo>
                    <a:pt x="702" y="10"/>
                  </a:lnTo>
                  <a:lnTo>
                    <a:pt x="693" y="12"/>
                  </a:lnTo>
                  <a:lnTo>
                    <a:pt x="691" y="10"/>
                  </a:lnTo>
                  <a:lnTo>
                    <a:pt x="687" y="12"/>
                  </a:lnTo>
                  <a:lnTo>
                    <a:pt x="685" y="10"/>
                  </a:lnTo>
                  <a:lnTo>
                    <a:pt x="682" y="12"/>
                  </a:lnTo>
                  <a:lnTo>
                    <a:pt x="668" y="10"/>
                  </a:lnTo>
                  <a:lnTo>
                    <a:pt x="666" y="12"/>
                  </a:lnTo>
                  <a:lnTo>
                    <a:pt x="434" y="12"/>
                  </a:lnTo>
                  <a:lnTo>
                    <a:pt x="432" y="14"/>
                  </a:lnTo>
                  <a:lnTo>
                    <a:pt x="426" y="12"/>
                  </a:lnTo>
                  <a:lnTo>
                    <a:pt x="396" y="12"/>
                  </a:lnTo>
                  <a:lnTo>
                    <a:pt x="394" y="14"/>
                  </a:lnTo>
                  <a:lnTo>
                    <a:pt x="237" y="14"/>
                  </a:lnTo>
                  <a:lnTo>
                    <a:pt x="235" y="16"/>
                  </a:lnTo>
                  <a:lnTo>
                    <a:pt x="231" y="14"/>
                  </a:lnTo>
                  <a:lnTo>
                    <a:pt x="226" y="16"/>
                  </a:lnTo>
                  <a:lnTo>
                    <a:pt x="220" y="14"/>
                  </a:lnTo>
                  <a:lnTo>
                    <a:pt x="218" y="16"/>
                  </a:lnTo>
                  <a:lnTo>
                    <a:pt x="212" y="14"/>
                  </a:lnTo>
                  <a:lnTo>
                    <a:pt x="204" y="16"/>
                  </a:lnTo>
                  <a:lnTo>
                    <a:pt x="201" y="14"/>
                  </a:lnTo>
                  <a:lnTo>
                    <a:pt x="199" y="16"/>
                  </a:lnTo>
                  <a:lnTo>
                    <a:pt x="63" y="16"/>
                  </a:lnTo>
                  <a:lnTo>
                    <a:pt x="58" y="18"/>
                  </a:lnTo>
                  <a:lnTo>
                    <a:pt x="56" y="16"/>
                  </a:lnTo>
                  <a:lnTo>
                    <a:pt x="54" y="18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15" y="12"/>
                  </a:lnTo>
                  <a:lnTo>
                    <a:pt x="17" y="10"/>
                  </a:lnTo>
                  <a:lnTo>
                    <a:pt x="23" y="12"/>
                  </a:lnTo>
                  <a:lnTo>
                    <a:pt x="34" y="12"/>
                  </a:lnTo>
                  <a:lnTo>
                    <a:pt x="40" y="10"/>
                  </a:lnTo>
                  <a:lnTo>
                    <a:pt x="42" y="12"/>
                  </a:lnTo>
                  <a:lnTo>
                    <a:pt x="43" y="10"/>
                  </a:lnTo>
                  <a:lnTo>
                    <a:pt x="190" y="10"/>
                  </a:lnTo>
                  <a:lnTo>
                    <a:pt x="191" y="7"/>
                  </a:lnTo>
                  <a:lnTo>
                    <a:pt x="197" y="10"/>
                  </a:lnTo>
                  <a:lnTo>
                    <a:pt x="212" y="10"/>
                  </a:lnTo>
                  <a:lnTo>
                    <a:pt x="218" y="7"/>
                  </a:lnTo>
                  <a:lnTo>
                    <a:pt x="220" y="10"/>
                  </a:lnTo>
                  <a:lnTo>
                    <a:pt x="222" y="7"/>
                  </a:lnTo>
                  <a:lnTo>
                    <a:pt x="349" y="7"/>
                  </a:lnTo>
                  <a:lnTo>
                    <a:pt x="357" y="5"/>
                  </a:lnTo>
                  <a:lnTo>
                    <a:pt x="362" y="7"/>
                  </a:lnTo>
                  <a:lnTo>
                    <a:pt x="364" y="5"/>
                  </a:lnTo>
                  <a:lnTo>
                    <a:pt x="594" y="5"/>
                  </a:lnTo>
                  <a:lnTo>
                    <a:pt x="598" y="3"/>
                  </a:lnTo>
                  <a:lnTo>
                    <a:pt x="604" y="5"/>
                  </a:lnTo>
                  <a:lnTo>
                    <a:pt x="631" y="5"/>
                  </a:lnTo>
                  <a:lnTo>
                    <a:pt x="636" y="3"/>
                  </a:lnTo>
                  <a:lnTo>
                    <a:pt x="641" y="3"/>
                  </a:lnTo>
                  <a:lnTo>
                    <a:pt x="643" y="5"/>
                  </a:lnTo>
                  <a:lnTo>
                    <a:pt x="646" y="3"/>
                  </a:lnTo>
                  <a:lnTo>
                    <a:pt x="807" y="3"/>
                  </a:lnTo>
                  <a:lnTo>
                    <a:pt x="813" y="2"/>
                  </a:lnTo>
                  <a:lnTo>
                    <a:pt x="816" y="3"/>
                  </a:lnTo>
                  <a:lnTo>
                    <a:pt x="824" y="2"/>
                  </a:lnTo>
                  <a:lnTo>
                    <a:pt x="826" y="3"/>
                  </a:lnTo>
                  <a:lnTo>
                    <a:pt x="829" y="2"/>
                  </a:lnTo>
                  <a:lnTo>
                    <a:pt x="1054" y="2"/>
                  </a:lnTo>
                  <a:lnTo>
                    <a:pt x="105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2" name="Freeform 69"/>
            <p:cNvSpPr>
              <a:spLocks/>
            </p:cNvSpPr>
            <p:nvPr/>
          </p:nvSpPr>
          <p:spPr bwMode="auto">
            <a:xfrm>
              <a:off x="4122" y="1203"/>
              <a:ext cx="24" cy="45"/>
            </a:xfrm>
            <a:custGeom>
              <a:avLst/>
              <a:gdLst>
                <a:gd name="T0" fmla="*/ 7 w 24"/>
                <a:gd name="T1" fmla="*/ 0 h 45"/>
                <a:gd name="T2" fmla="*/ 16 w 24"/>
                <a:gd name="T3" fmla="*/ 0 h 45"/>
                <a:gd name="T4" fmla="*/ 21 w 24"/>
                <a:gd name="T5" fmla="*/ 6 h 45"/>
                <a:gd name="T6" fmla="*/ 21 w 24"/>
                <a:gd name="T7" fmla="*/ 12 h 45"/>
                <a:gd name="T8" fmla="*/ 16 w 24"/>
                <a:gd name="T9" fmla="*/ 17 h 45"/>
                <a:gd name="T10" fmla="*/ 19 w 24"/>
                <a:gd name="T11" fmla="*/ 23 h 45"/>
                <a:gd name="T12" fmla="*/ 23 w 24"/>
                <a:gd name="T13" fmla="*/ 23 h 45"/>
                <a:gd name="T14" fmla="*/ 23 w 24"/>
                <a:gd name="T15" fmla="*/ 33 h 45"/>
                <a:gd name="T16" fmla="*/ 19 w 24"/>
                <a:gd name="T17" fmla="*/ 40 h 45"/>
                <a:gd name="T18" fmla="*/ 10 w 24"/>
                <a:gd name="T19" fmla="*/ 44 h 45"/>
                <a:gd name="T20" fmla="*/ 2 w 24"/>
                <a:gd name="T21" fmla="*/ 44 h 45"/>
                <a:gd name="T22" fmla="*/ 0 w 24"/>
                <a:gd name="T23" fmla="*/ 37 h 45"/>
                <a:gd name="T24" fmla="*/ 14 w 24"/>
                <a:gd name="T25" fmla="*/ 40 h 45"/>
                <a:gd name="T26" fmla="*/ 19 w 24"/>
                <a:gd name="T27" fmla="*/ 33 h 45"/>
                <a:gd name="T28" fmla="*/ 19 w 24"/>
                <a:gd name="T29" fmla="*/ 29 h 45"/>
                <a:gd name="T30" fmla="*/ 7 w 24"/>
                <a:gd name="T31" fmla="*/ 21 h 45"/>
                <a:gd name="T32" fmla="*/ 16 w 24"/>
                <a:gd name="T33" fmla="*/ 10 h 45"/>
                <a:gd name="T34" fmla="*/ 14 w 24"/>
                <a:gd name="T35" fmla="*/ 6 h 45"/>
                <a:gd name="T36" fmla="*/ 9 w 24"/>
                <a:gd name="T37" fmla="*/ 4 h 45"/>
                <a:gd name="T38" fmla="*/ 0 w 24"/>
                <a:gd name="T39" fmla="*/ 8 h 45"/>
                <a:gd name="T40" fmla="*/ 2 w 24"/>
                <a:gd name="T41" fmla="*/ 2 h 45"/>
                <a:gd name="T42" fmla="*/ 7 w 24"/>
                <a:gd name="T43" fmla="*/ 0 h 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45"/>
                <a:gd name="T68" fmla="*/ 24 w 24"/>
                <a:gd name="T69" fmla="*/ 45 h 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45">
                  <a:moveTo>
                    <a:pt x="7" y="0"/>
                  </a:moveTo>
                  <a:lnTo>
                    <a:pt x="16" y="0"/>
                  </a:lnTo>
                  <a:lnTo>
                    <a:pt x="21" y="6"/>
                  </a:lnTo>
                  <a:lnTo>
                    <a:pt x="21" y="12"/>
                  </a:lnTo>
                  <a:lnTo>
                    <a:pt x="16" y="17"/>
                  </a:lnTo>
                  <a:lnTo>
                    <a:pt x="19" y="23"/>
                  </a:lnTo>
                  <a:lnTo>
                    <a:pt x="23" y="23"/>
                  </a:lnTo>
                  <a:lnTo>
                    <a:pt x="23" y="33"/>
                  </a:lnTo>
                  <a:lnTo>
                    <a:pt x="19" y="40"/>
                  </a:lnTo>
                  <a:lnTo>
                    <a:pt x="10" y="44"/>
                  </a:lnTo>
                  <a:lnTo>
                    <a:pt x="2" y="44"/>
                  </a:lnTo>
                  <a:lnTo>
                    <a:pt x="0" y="37"/>
                  </a:lnTo>
                  <a:lnTo>
                    <a:pt x="14" y="40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7" y="21"/>
                  </a:lnTo>
                  <a:lnTo>
                    <a:pt x="16" y="10"/>
                  </a:lnTo>
                  <a:lnTo>
                    <a:pt x="14" y="6"/>
                  </a:lnTo>
                  <a:lnTo>
                    <a:pt x="9" y="4"/>
                  </a:lnTo>
                  <a:lnTo>
                    <a:pt x="0" y="8"/>
                  </a:lnTo>
                  <a:lnTo>
                    <a:pt x="2" y="2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3" name="Freeform 70"/>
            <p:cNvSpPr>
              <a:spLocks/>
            </p:cNvSpPr>
            <p:nvPr/>
          </p:nvSpPr>
          <p:spPr bwMode="auto">
            <a:xfrm>
              <a:off x="3168" y="1211"/>
              <a:ext cx="49" cy="46"/>
            </a:xfrm>
            <a:custGeom>
              <a:avLst/>
              <a:gdLst>
                <a:gd name="T0" fmla="*/ 11 w 49"/>
                <a:gd name="T1" fmla="*/ 0 h 46"/>
                <a:gd name="T2" fmla="*/ 19 w 49"/>
                <a:gd name="T3" fmla="*/ 0 h 46"/>
                <a:gd name="T4" fmla="*/ 21 w 49"/>
                <a:gd name="T5" fmla="*/ 7 h 46"/>
                <a:gd name="T6" fmla="*/ 27 w 49"/>
                <a:gd name="T7" fmla="*/ 7 h 46"/>
                <a:gd name="T8" fmla="*/ 27 w 49"/>
                <a:gd name="T9" fmla="*/ 2 h 46"/>
                <a:gd name="T10" fmla="*/ 39 w 49"/>
                <a:gd name="T11" fmla="*/ 0 h 46"/>
                <a:gd name="T12" fmla="*/ 44 w 49"/>
                <a:gd name="T13" fmla="*/ 2 h 46"/>
                <a:gd name="T14" fmla="*/ 46 w 49"/>
                <a:gd name="T15" fmla="*/ 11 h 46"/>
                <a:gd name="T16" fmla="*/ 41 w 49"/>
                <a:gd name="T17" fmla="*/ 20 h 46"/>
                <a:gd name="T18" fmla="*/ 48 w 49"/>
                <a:gd name="T19" fmla="*/ 27 h 46"/>
                <a:gd name="T20" fmla="*/ 48 w 49"/>
                <a:gd name="T21" fmla="*/ 34 h 46"/>
                <a:gd name="T22" fmla="*/ 39 w 49"/>
                <a:gd name="T23" fmla="*/ 45 h 46"/>
                <a:gd name="T24" fmla="*/ 23 w 49"/>
                <a:gd name="T25" fmla="*/ 45 h 46"/>
                <a:gd name="T26" fmla="*/ 23 w 49"/>
                <a:gd name="T27" fmla="*/ 41 h 46"/>
                <a:gd name="T28" fmla="*/ 27 w 49"/>
                <a:gd name="T29" fmla="*/ 38 h 46"/>
                <a:gd name="T30" fmla="*/ 36 w 49"/>
                <a:gd name="T31" fmla="*/ 43 h 46"/>
                <a:gd name="T32" fmla="*/ 41 w 49"/>
                <a:gd name="T33" fmla="*/ 41 h 46"/>
                <a:gd name="T34" fmla="*/ 41 w 49"/>
                <a:gd name="T35" fmla="*/ 30 h 46"/>
                <a:gd name="T36" fmla="*/ 32 w 49"/>
                <a:gd name="T37" fmla="*/ 23 h 46"/>
                <a:gd name="T38" fmla="*/ 32 w 49"/>
                <a:gd name="T39" fmla="*/ 21 h 46"/>
                <a:gd name="T40" fmla="*/ 41 w 49"/>
                <a:gd name="T41" fmla="*/ 11 h 46"/>
                <a:gd name="T42" fmla="*/ 34 w 49"/>
                <a:gd name="T43" fmla="*/ 4 h 46"/>
                <a:gd name="T44" fmla="*/ 23 w 49"/>
                <a:gd name="T45" fmla="*/ 9 h 46"/>
                <a:gd name="T46" fmla="*/ 12 w 49"/>
                <a:gd name="T47" fmla="*/ 2 h 46"/>
                <a:gd name="T48" fmla="*/ 9 w 49"/>
                <a:gd name="T49" fmla="*/ 9 h 46"/>
                <a:gd name="T50" fmla="*/ 12 w 49"/>
                <a:gd name="T51" fmla="*/ 18 h 46"/>
                <a:gd name="T52" fmla="*/ 9 w 49"/>
                <a:gd name="T53" fmla="*/ 18 h 46"/>
                <a:gd name="T54" fmla="*/ 9 w 49"/>
                <a:gd name="T55" fmla="*/ 38 h 46"/>
                <a:gd name="T56" fmla="*/ 12 w 49"/>
                <a:gd name="T57" fmla="*/ 45 h 46"/>
                <a:gd name="T58" fmla="*/ 0 w 49"/>
                <a:gd name="T59" fmla="*/ 45 h 46"/>
                <a:gd name="T60" fmla="*/ 4 w 49"/>
                <a:gd name="T61" fmla="*/ 36 h 46"/>
                <a:gd name="T62" fmla="*/ 4 w 49"/>
                <a:gd name="T63" fmla="*/ 21 h 46"/>
                <a:gd name="T64" fmla="*/ 0 w 49"/>
                <a:gd name="T65" fmla="*/ 15 h 46"/>
                <a:gd name="T66" fmla="*/ 11 w 49"/>
                <a:gd name="T67" fmla="*/ 0 h 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9"/>
                <a:gd name="T103" fmla="*/ 0 h 46"/>
                <a:gd name="T104" fmla="*/ 49 w 49"/>
                <a:gd name="T105" fmla="*/ 46 h 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9" h="46">
                  <a:moveTo>
                    <a:pt x="11" y="0"/>
                  </a:moveTo>
                  <a:lnTo>
                    <a:pt x="19" y="0"/>
                  </a:lnTo>
                  <a:lnTo>
                    <a:pt x="21" y="7"/>
                  </a:lnTo>
                  <a:lnTo>
                    <a:pt x="27" y="7"/>
                  </a:lnTo>
                  <a:lnTo>
                    <a:pt x="27" y="2"/>
                  </a:lnTo>
                  <a:lnTo>
                    <a:pt x="39" y="0"/>
                  </a:lnTo>
                  <a:lnTo>
                    <a:pt x="44" y="2"/>
                  </a:lnTo>
                  <a:lnTo>
                    <a:pt x="46" y="11"/>
                  </a:lnTo>
                  <a:lnTo>
                    <a:pt x="41" y="20"/>
                  </a:lnTo>
                  <a:lnTo>
                    <a:pt x="48" y="27"/>
                  </a:lnTo>
                  <a:lnTo>
                    <a:pt x="48" y="34"/>
                  </a:lnTo>
                  <a:lnTo>
                    <a:pt x="39" y="45"/>
                  </a:lnTo>
                  <a:lnTo>
                    <a:pt x="23" y="45"/>
                  </a:lnTo>
                  <a:lnTo>
                    <a:pt x="23" y="41"/>
                  </a:lnTo>
                  <a:lnTo>
                    <a:pt x="27" y="38"/>
                  </a:lnTo>
                  <a:lnTo>
                    <a:pt x="36" y="43"/>
                  </a:lnTo>
                  <a:lnTo>
                    <a:pt x="41" y="41"/>
                  </a:lnTo>
                  <a:lnTo>
                    <a:pt x="41" y="30"/>
                  </a:lnTo>
                  <a:lnTo>
                    <a:pt x="32" y="23"/>
                  </a:lnTo>
                  <a:lnTo>
                    <a:pt x="32" y="21"/>
                  </a:lnTo>
                  <a:lnTo>
                    <a:pt x="41" y="11"/>
                  </a:lnTo>
                  <a:lnTo>
                    <a:pt x="34" y="4"/>
                  </a:lnTo>
                  <a:lnTo>
                    <a:pt x="23" y="9"/>
                  </a:lnTo>
                  <a:lnTo>
                    <a:pt x="12" y="2"/>
                  </a:lnTo>
                  <a:lnTo>
                    <a:pt x="9" y="9"/>
                  </a:lnTo>
                  <a:lnTo>
                    <a:pt x="12" y="18"/>
                  </a:lnTo>
                  <a:lnTo>
                    <a:pt x="9" y="18"/>
                  </a:lnTo>
                  <a:lnTo>
                    <a:pt x="9" y="38"/>
                  </a:lnTo>
                  <a:lnTo>
                    <a:pt x="12" y="45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4" y="21"/>
                  </a:lnTo>
                  <a:lnTo>
                    <a:pt x="0" y="15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4" name="Freeform 71"/>
            <p:cNvSpPr>
              <a:spLocks/>
            </p:cNvSpPr>
            <p:nvPr/>
          </p:nvSpPr>
          <p:spPr bwMode="auto">
            <a:xfrm>
              <a:off x="3227" y="1211"/>
              <a:ext cx="15" cy="54"/>
            </a:xfrm>
            <a:custGeom>
              <a:avLst/>
              <a:gdLst>
                <a:gd name="T0" fmla="*/ 0 w 15"/>
                <a:gd name="T1" fmla="*/ 0 h 54"/>
                <a:gd name="T2" fmla="*/ 3 w 15"/>
                <a:gd name="T3" fmla="*/ 2 h 54"/>
                <a:gd name="T4" fmla="*/ 3 w 15"/>
                <a:gd name="T5" fmla="*/ 7 h 54"/>
                <a:gd name="T6" fmla="*/ 8 w 15"/>
                <a:gd name="T7" fmla="*/ 7 h 54"/>
                <a:gd name="T8" fmla="*/ 14 w 15"/>
                <a:gd name="T9" fmla="*/ 23 h 54"/>
                <a:gd name="T10" fmla="*/ 14 w 15"/>
                <a:gd name="T11" fmla="*/ 36 h 54"/>
                <a:gd name="T12" fmla="*/ 5 w 15"/>
                <a:gd name="T13" fmla="*/ 51 h 54"/>
                <a:gd name="T14" fmla="*/ 0 w 15"/>
                <a:gd name="T15" fmla="*/ 53 h 54"/>
                <a:gd name="T16" fmla="*/ 8 w 15"/>
                <a:gd name="T17" fmla="*/ 43 h 54"/>
                <a:gd name="T18" fmla="*/ 8 w 15"/>
                <a:gd name="T19" fmla="*/ 15 h 54"/>
                <a:gd name="T20" fmla="*/ 0 w 15"/>
                <a:gd name="T21" fmla="*/ 0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54"/>
                <a:gd name="T35" fmla="*/ 15 w 15"/>
                <a:gd name="T36" fmla="*/ 54 h 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54">
                  <a:moveTo>
                    <a:pt x="0" y="0"/>
                  </a:moveTo>
                  <a:lnTo>
                    <a:pt x="3" y="2"/>
                  </a:lnTo>
                  <a:lnTo>
                    <a:pt x="3" y="7"/>
                  </a:lnTo>
                  <a:lnTo>
                    <a:pt x="8" y="7"/>
                  </a:lnTo>
                  <a:lnTo>
                    <a:pt x="14" y="23"/>
                  </a:lnTo>
                  <a:lnTo>
                    <a:pt x="14" y="36"/>
                  </a:lnTo>
                  <a:lnTo>
                    <a:pt x="5" y="51"/>
                  </a:lnTo>
                  <a:lnTo>
                    <a:pt x="0" y="53"/>
                  </a:lnTo>
                  <a:lnTo>
                    <a:pt x="8" y="43"/>
                  </a:lnTo>
                  <a:lnTo>
                    <a:pt x="8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5" name="Freeform 72"/>
            <p:cNvSpPr>
              <a:spLocks/>
            </p:cNvSpPr>
            <p:nvPr/>
          </p:nvSpPr>
          <p:spPr bwMode="auto">
            <a:xfrm>
              <a:off x="3091" y="1213"/>
              <a:ext cx="26" cy="47"/>
            </a:xfrm>
            <a:custGeom>
              <a:avLst/>
              <a:gdLst>
                <a:gd name="T0" fmla="*/ 9 w 26"/>
                <a:gd name="T1" fmla="*/ 0 h 47"/>
                <a:gd name="T2" fmla="*/ 16 w 26"/>
                <a:gd name="T3" fmla="*/ 0 h 47"/>
                <a:gd name="T4" fmla="*/ 21 w 26"/>
                <a:gd name="T5" fmla="*/ 2 h 47"/>
                <a:gd name="T6" fmla="*/ 23 w 26"/>
                <a:gd name="T7" fmla="*/ 11 h 47"/>
                <a:gd name="T8" fmla="*/ 21 w 26"/>
                <a:gd name="T9" fmla="*/ 21 h 47"/>
                <a:gd name="T10" fmla="*/ 25 w 26"/>
                <a:gd name="T11" fmla="*/ 27 h 47"/>
                <a:gd name="T12" fmla="*/ 25 w 26"/>
                <a:gd name="T13" fmla="*/ 34 h 47"/>
                <a:gd name="T14" fmla="*/ 18 w 26"/>
                <a:gd name="T15" fmla="*/ 43 h 47"/>
                <a:gd name="T16" fmla="*/ 7 w 26"/>
                <a:gd name="T17" fmla="*/ 46 h 47"/>
                <a:gd name="T18" fmla="*/ 0 w 26"/>
                <a:gd name="T19" fmla="*/ 44 h 47"/>
                <a:gd name="T20" fmla="*/ 0 w 26"/>
                <a:gd name="T21" fmla="*/ 41 h 47"/>
                <a:gd name="T22" fmla="*/ 4 w 26"/>
                <a:gd name="T23" fmla="*/ 38 h 47"/>
                <a:gd name="T24" fmla="*/ 12 w 26"/>
                <a:gd name="T25" fmla="*/ 43 h 47"/>
                <a:gd name="T26" fmla="*/ 16 w 26"/>
                <a:gd name="T27" fmla="*/ 41 h 47"/>
                <a:gd name="T28" fmla="*/ 21 w 26"/>
                <a:gd name="T29" fmla="*/ 32 h 47"/>
                <a:gd name="T30" fmla="*/ 9 w 26"/>
                <a:gd name="T31" fmla="*/ 23 h 47"/>
                <a:gd name="T32" fmla="*/ 9 w 26"/>
                <a:gd name="T33" fmla="*/ 21 h 47"/>
                <a:gd name="T34" fmla="*/ 16 w 26"/>
                <a:gd name="T35" fmla="*/ 19 h 47"/>
                <a:gd name="T36" fmla="*/ 16 w 26"/>
                <a:gd name="T37" fmla="*/ 15 h 47"/>
                <a:gd name="T38" fmla="*/ 18 w 26"/>
                <a:gd name="T39" fmla="*/ 11 h 47"/>
                <a:gd name="T40" fmla="*/ 11 w 26"/>
                <a:gd name="T41" fmla="*/ 4 h 47"/>
                <a:gd name="T42" fmla="*/ 0 w 26"/>
                <a:gd name="T43" fmla="*/ 9 h 47"/>
                <a:gd name="T44" fmla="*/ 9 w 26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"/>
                <a:gd name="T70" fmla="*/ 0 h 47"/>
                <a:gd name="T71" fmla="*/ 26 w 26"/>
                <a:gd name="T72" fmla="*/ 47 h 4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" h="47">
                  <a:moveTo>
                    <a:pt x="9" y="0"/>
                  </a:moveTo>
                  <a:lnTo>
                    <a:pt x="16" y="0"/>
                  </a:lnTo>
                  <a:lnTo>
                    <a:pt x="21" y="2"/>
                  </a:lnTo>
                  <a:lnTo>
                    <a:pt x="23" y="11"/>
                  </a:lnTo>
                  <a:lnTo>
                    <a:pt x="21" y="21"/>
                  </a:lnTo>
                  <a:lnTo>
                    <a:pt x="25" y="27"/>
                  </a:lnTo>
                  <a:lnTo>
                    <a:pt x="25" y="34"/>
                  </a:lnTo>
                  <a:lnTo>
                    <a:pt x="18" y="43"/>
                  </a:lnTo>
                  <a:lnTo>
                    <a:pt x="7" y="46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4" y="38"/>
                  </a:lnTo>
                  <a:lnTo>
                    <a:pt x="12" y="43"/>
                  </a:lnTo>
                  <a:lnTo>
                    <a:pt x="16" y="41"/>
                  </a:lnTo>
                  <a:lnTo>
                    <a:pt x="21" y="32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16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11" y="4"/>
                  </a:lnTo>
                  <a:lnTo>
                    <a:pt x="0" y="9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6" name="Freeform 73"/>
            <p:cNvSpPr>
              <a:spLocks/>
            </p:cNvSpPr>
            <p:nvPr/>
          </p:nvSpPr>
          <p:spPr bwMode="auto">
            <a:xfrm>
              <a:off x="3145" y="1213"/>
              <a:ext cx="16" cy="54"/>
            </a:xfrm>
            <a:custGeom>
              <a:avLst/>
              <a:gdLst>
                <a:gd name="T0" fmla="*/ 13 w 16"/>
                <a:gd name="T1" fmla="*/ 0 h 54"/>
                <a:gd name="T2" fmla="*/ 15 w 16"/>
                <a:gd name="T3" fmla="*/ 0 h 54"/>
                <a:gd name="T4" fmla="*/ 6 w 16"/>
                <a:gd name="T5" fmla="*/ 11 h 54"/>
                <a:gd name="T6" fmla="*/ 6 w 16"/>
                <a:gd name="T7" fmla="*/ 41 h 54"/>
                <a:gd name="T8" fmla="*/ 15 w 16"/>
                <a:gd name="T9" fmla="*/ 53 h 54"/>
                <a:gd name="T10" fmla="*/ 13 w 16"/>
                <a:gd name="T11" fmla="*/ 53 h 54"/>
                <a:gd name="T12" fmla="*/ 0 w 16"/>
                <a:gd name="T13" fmla="*/ 39 h 54"/>
                <a:gd name="T14" fmla="*/ 0 w 16"/>
                <a:gd name="T15" fmla="*/ 15 h 54"/>
                <a:gd name="T16" fmla="*/ 8 w 16"/>
                <a:gd name="T17" fmla="*/ 2 h 54"/>
                <a:gd name="T18" fmla="*/ 13 w 16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4"/>
                <a:gd name="T32" fmla="*/ 16 w 16"/>
                <a:gd name="T33" fmla="*/ 54 h 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4">
                  <a:moveTo>
                    <a:pt x="13" y="0"/>
                  </a:moveTo>
                  <a:lnTo>
                    <a:pt x="15" y="0"/>
                  </a:lnTo>
                  <a:lnTo>
                    <a:pt x="6" y="11"/>
                  </a:lnTo>
                  <a:lnTo>
                    <a:pt x="6" y="41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0" y="39"/>
                  </a:lnTo>
                  <a:lnTo>
                    <a:pt x="0" y="15"/>
                  </a:lnTo>
                  <a:lnTo>
                    <a:pt x="8" y="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7" name="Freeform 74"/>
            <p:cNvSpPr>
              <a:spLocks/>
            </p:cNvSpPr>
            <p:nvPr/>
          </p:nvSpPr>
          <p:spPr bwMode="auto">
            <a:xfrm>
              <a:off x="3056" y="1215"/>
              <a:ext cx="14" cy="45"/>
            </a:xfrm>
            <a:custGeom>
              <a:avLst/>
              <a:gdLst>
                <a:gd name="T0" fmla="*/ 2 w 14"/>
                <a:gd name="T1" fmla="*/ 0 h 45"/>
                <a:gd name="T2" fmla="*/ 9 w 14"/>
                <a:gd name="T3" fmla="*/ 0 h 45"/>
                <a:gd name="T4" fmla="*/ 9 w 14"/>
                <a:gd name="T5" fmla="*/ 41 h 45"/>
                <a:gd name="T6" fmla="*/ 13 w 14"/>
                <a:gd name="T7" fmla="*/ 41 h 45"/>
                <a:gd name="T8" fmla="*/ 13 w 14"/>
                <a:gd name="T9" fmla="*/ 44 h 45"/>
                <a:gd name="T10" fmla="*/ 0 w 14"/>
                <a:gd name="T11" fmla="*/ 44 h 45"/>
                <a:gd name="T12" fmla="*/ 0 w 14"/>
                <a:gd name="T13" fmla="*/ 42 h 45"/>
                <a:gd name="T14" fmla="*/ 4 w 14"/>
                <a:gd name="T15" fmla="*/ 36 h 45"/>
                <a:gd name="T16" fmla="*/ 4 w 14"/>
                <a:gd name="T17" fmla="*/ 4 h 45"/>
                <a:gd name="T18" fmla="*/ 0 w 14"/>
                <a:gd name="T19" fmla="*/ 4 h 45"/>
                <a:gd name="T20" fmla="*/ 0 w 14"/>
                <a:gd name="T21" fmla="*/ 2 h 45"/>
                <a:gd name="T22" fmla="*/ 2 w 14"/>
                <a:gd name="T23" fmla="*/ 0 h 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"/>
                <a:gd name="T37" fmla="*/ 0 h 45"/>
                <a:gd name="T38" fmla="*/ 14 w 14"/>
                <a:gd name="T39" fmla="*/ 45 h 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" h="45">
                  <a:moveTo>
                    <a:pt x="2" y="0"/>
                  </a:moveTo>
                  <a:lnTo>
                    <a:pt x="9" y="0"/>
                  </a:lnTo>
                  <a:lnTo>
                    <a:pt x="9" y="41"/>
                  </a:lnTo>
                  <a:lnTo>
                    <a:pt x="13" y="41"/>
                  </a:lnTo>
                  <a:lnTo>
                    <a:pt x="13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4" y="36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8" name="Freeform 75"/>
            <p:cNvSpPr>
              <a:spLocks/>
            </p:cNvSpPr>
            <p:nvPr/>
          </p:nvSpPr>
          <p:spPr bwMode="auto">
            <a:xfrm>
              <a:off x="2853" y="1217"/>
              <a:ext cx="36" cy="48"/>
            </a:xfrm>
            <a:custGeom>
              <a:avLst/>
              <a:gdLst>
                <a:gd name="T0" fmla="*/ 16 w 36"/>
                <a:gd name="T1" fmla="*/ 0 h 48"/>
                <a:gd name="T2" fmla="*/ 35 w 36"/>
                <a:gd name="T3" fmla="*/ 2 h 48"/>
                <a:gd name="T4" fmla="*/ 35 w 36"/>
                <a:gd name="T5" fmla="*/ 13 h 48"/>
                <a:gd name="T6" fmla="*/ 23 w 36"/>
                <a:gd name="T7" fmla="*/ 2 h 48"/>
                <a:gd name="T8" fmla="*/ 12 w 36"/>
                <a:gd name="T9" fmla="*/ 9 h 48"/>
                <a:gd name="T10" fmla="*/ 8 w 36"/>
                <a:gd name="T11" fmla="*/ 17 h 48"/>
                <a:gd name="T12" fmla="*/ 8 w 36"/>
                <a:gd name="T13" fmla="*/ 32 h 48"/>
                <a:gd name="T14" fmla="*/ 19 w 36"/>
                <a:gd name="T15" fmla="*/ 43 h 48"/>
                <a:gd name="T16" fmla="*/ 27 w 36"/>
                <a:gd name="T17" fmla="*/ 43 h 48"/>
                <a:gd name="T18" fmla="*/ 35 w 36"/>
                <a:gd name="T19" fmla="*/ 37 h 48"/>
                <a:gd name="T20" fmla="*/ 35 w 36"/>
                <a:gd name="T21" fmla="*/ 40 h 48"/>
                <a:gd name="T22" fmla="*/ 19 w 36"/>
                <a:gd name="T23" fmla="*/ 47 h 48"/>
                <a:gd name="T24" fmla="*/ 7 w 36"/>
                <a:gd name="T25" fmla="*/ 40 h 48"/>
                <a:gd name="T26" fmla="*/ 0 w 36"/>
                <a:gd name="T27" fmla="*/ 24 h 48"/>
                <a:gd name="T28" fmla="*/ 2 w 36"/>
                <a:gd name="T29" fmla="*/ 13 h 48"/>
                <a:gd name="T30" fmla="*/ 8 w 36"/>
                <a:gd name="T31" fmla="*/ 4 h 48"/>
                <a:gd name="T32" fmla="*/ 16 w 36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"/>
                <a:gd name="T52" fmla="*/ 0 h 48"/>
                <a:gd name="T53" fmla="*/ 36 w 36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" h="48">
                  <a:moveTo>
                    <a:pt x="16" y="0"/>
                  </a:moveTo>
                  <a:lnTo>
                    <a:pt x="35" y="2"/>
                  </a:lnTo>
                  <a:lnTo>
                    <a:pt x="35" y="13"/>
                  </a:lnTo>
                  <a:lnTo>
                    <a:pt x="23" y="2"/>
                  </a:lnTo>
                  <a:lnTo>
                    <a:pt x="12" y="9"/>
                  </a:lnTo>
                  <a:lnTo>
                    <a:pt x="8" y="17"/>
                  </a:lnTo>
                  <a:lnTo>
                    <a:pt x="8" y="32"/>
                  </a:lnTo>
                  <a:lnTo>
                    <a:pt x="19" y="43"/>
                  </a:lnTo>
                  <a:lnTo>
                    <a:pt x="27" y="43"/>
                  </a:lnTo>
                  <a:lnTo>
                    <a:pt x="35" y="37"/>
                  </a:lnTo>
                  <a:lnTo>
                    <a:pt x="35" y="40"/>
                  </a:lnTo>
                  <a:lnTo>
                    <a:pt x="19" y="47"/>
                  </a:lnTo>
                  <a:lnTo>
                    <a:pt x="7" y="40"/>
                  </a:lnTo>
                  <a:lnTo>
                    <a:pt x="0" y="24"/>
                  </a:lnTo>
                  <a:lnTo>
                    <a:pt x="2" y="13"/>
                  </a:lnTo>
                  <a:lnTo>
                    <a:pt x="8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9" name="Freeform 76"/>
            <p:cNvSpPr>
              <a:spLocks/>
            </p:cNvSpPr>
            <p:nvPr/>
          </p:nvSpPr>
          <p:spPr bwMode="auto">
            <a:xfrm>
              <a:off x="2894" y="1217"/>
              <a:ext cx="30" cy="46"/>
            </a:xfrm>
            <a:custGeom>
              <a:avLst/>
              <a:gdLst>
                <a:gd name="T0" fmla="*/ 6 w 30"/>
                <a:gd name="T1" fmla="*/ 0 h 46"/>
                <a:gd name="T2" fmla="*/ 9 w 30"/>
                <a:gd name="T3" fmla="*/ 5 h 46"/>
                <a:gd name="T4" fmla="*/ 9 w 30"/>
                <a:gd name="T5" fmla="*/ 15 h 46"/>
                <a:gd name="T6" fmla="*/ 11 w 30"/>
                <a:gd name="T7" fmla="*/ 17 h 46"/>
                <a:gd name="T8" fmla="*/ 14 w 30"/>
                <a:gd name="T9" fmla="*/ 15 h 46"/>
                <a:gd name="T10" fmla="*/ 23 w 30"/>
                <a:gd name="T11" fmla="*/ 15 h 46"/>
                <a:gd name="T12" fmla="*/ 29 w 30"/>
                <a:gd name="T13" fmla="*/ 45 h 46"/>
                <a:gd name="T14" fmla="*/ 18 w 30"/>
                <a:gd name="T15" fmla="*/ 45 h 46"/>
                <a:gd name="T16" fmla="*/ 20 w 30"/>
                <a:gd name="T17" fmla="*/ 39 h 46"/>
                <a:gd name="T18" fmla="*/ 20 w 30"/>
                <a:gd name="T19" fmla="*/ 19 h 46"/>
                <a:gd name="T20" fmla="*/ 13 w 30"/>
                <a:gd name="T21" fmla="*/ 19 h 46"/>
                <a:gd name="T22" fmla="*/ 9 w 30"/>
                <a:gd name="T23" fmla="*/ 26 h 46"/>
                <a:gd name="T24" fmla="*/ 9 w 30"/>
                <a:gd name="T25" fmla="*/ 39 h 46"/>
                <a:gd name="T26" fmla="*/ 13 w 30"/>
                <a:gd name="T27" fmla="*/ 45 h 46"/>
                <a:gd name="T28" fmla="*/ 0 w 30"/>
                <a:gd name="T29" fmla="*/ 45 h 46"/>
                <a:gd name="T30" fmla="*/ 4 w 30"/>
                <a:gd name="T31" fmla="*/ 37 h 46"/>
                <a:gd name="T32" fmla="*/ 4 w 30"/>
                <a:gd name="T33" fmla="*/ 9 h 46"/>
                <a:gd name="T34" fmla="*/ 0 w 30"/>
                <a:gd name="T35" fmla="*/ 5 h 46"/>
                <a:gd name="T36" fmla="*/ 6 w 30"/>
                <a:gd name="T37" fmla="*/ 0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46"/>
                <a:gd name="T59" fmla="*/ 30 w 30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46">
                  <a:moveTo>
                    <a:pt x="6" y="0"/>
                  </a:moveTo>
                  <a:lnTo>
                    <a:pt x="9" y="5"/>
                  </a:lnTo>
                  <a:lnTo>
                    <a:pt x="9" y="15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23" y="15"/>
                  </a:lnTo>
                  <a:lnTo>
                    <a:pt x="29" y="45"/>
                  </a:lnTo>
                  <a:lnTo>
                    <a:pt x="18" y="45"/>
                  </a:lnTo>
                  <a:lnTo>
                    <a:pt x="20" y="39"/>
                  </a:lnTo>
                  <a:lnTo>
                    <a:pt x="20" y="19"/>
                  </a:lnTo>
                  <a:lnTo>
                    <a:pt x="13" y="19"/>
                  </a:lnTo>
                  <a:lnTo>
                    <a:pt x="9" y="26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0" y="45"/>
                  </a:lnTo>
                  <a:lnTo>
                    <a:pt x="4" y="37"/>
                  </a:lnTo>
                  <a:lnTo>
                    <a:pt x="4" y="9"/>
                  </a:lnTo>
                  <a:lnTo>
                    <a:pt x="0" y="5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0" name="Freeform 77"/>
            <p:cNvSpPr>
              <a:spLocks/>
            </p:cNvSpPr>
            <p:nvPr/>
          </p:nvSpPr>
          <p:spPr bwMode="auto">
            <a:xfrm>
              <a:off x="1738" y="1219"/>
              <a:ext cx="27" cy="48"/>
            </a:xfrm>
            <a:custGeom>
              <a:avLst/>
              <a:gdLst>
                <a:gd name="T0" fmla="*/ 8 w 27"/>
                <a:gd name="T1" fmla="*/ 0 h 48"/>
                <a:gd name="T2" fmla="*/ 25 w 27"/>
                <a:gd name="T3" fmla="*/ 2 h 48"/>
                <a:gd name="T4" fmla="*/ 25 w 27"/>
                <a:gd name="T5" fmla="*/ 12 h 48"/>
                <a:gd name="T6" fmla="*/ 23 w 27"/>
                <a:gd name="T7" fmla="*/ 12 h 48"/>
                <a:gd name="T8" fmla="*/ 21 w 27"/>
                <a:gd name="T9" fmla="*/ 7 h 48"/>
                <a:gd name="T10" fmla="*/ 10 w 27"/>
                <a:gd name="T11" fmla="*/ 7 h 48"/>
                <a:gd name="T12" fmla="*/ 5 w 27"/>
                <a:gd name="T13" fmla="*/ 12 h 48"/>
                <a:gd name="T14" fmla="*/ 25 w 27"/>
                <a:gd name="T15" fmla="*/ 26 h 48"/>
                <a:gd name="T16" fmla="*/ 26 w 27"/>
                <a:gd name="T17" fmla="*/ 40 h 48"/>
                <a:gd name="T18" fmla="*/ 25 w 27"/>
                <a:gd name="T19" fmla="*/ 45 h 48"/>
                <a:gd name="T20" fmla="*/ 16 w 27"/>
                <a:gd name="T21" fmla="*/ 47 h 48"/>
                <a:gd name="T22" fmla="*/ 1 w 27"/>
                <a:gd name="T23" fmla="*/ 47 h 48"/>
                <a:gd name="T24" fmla="*/ 0 w 27"/>
                <a:gd name="T25" fmla="*/ 43 h 48"/>
                <a:gd name="T26" fmla="*/ 0 w 27"/>
                <a:gd name="T27" fmla="*/ 37 h 48"/>
                <a:gd name="T28" fmla="*/ 1 w 27"/>
                <a:gd name="T29" fmla="*/ 35 h 48"/>
                <a:gd name="T30" fmla="*/ 10 w 27"/>
                <a:gd name="T31" fmla="*/ 43 h 48"/>
                <a:gd name="T32" fmla="*/ 16 w 27"/>
                <a:gd name="T33" fmla="*/ 43 h 48"/>
                <a:gd name="T34" fmla="*/ 21 w 27"/>
                <a:gd name="T35" fmla="*/ 37 h 48"/>
                <a:gd name="T36" fmla="*/ 21 w 27"/>
                <a:gd name="T37" fmla="*/ 32 h 48"/>
                <a:gd name="T38" fmla="*/ 16 w 27"/>
                <a:gd name="T39" fmla="*/ 32 h 48"/>
                <a:gd name="T40" fmla="*/ 3 w 27"/>
                <a:gd name="T41" fmla="*/ 24 h 48"/>
                <a:gd name="T42" fmla="*/ 0 w 27"/>
                <a:gd name="T43" fmla="*/ 12 h 48"/>
                <a:gd name="T44" fmla="*/ 3 w 27"/>
                <a:gd name="T45" fmla="*/ 2 h 48"/>
                <a:gd name="T46" fmla="*/ 8 w 27"/>
                <a:gd name="T47" fmla="*/ 0 h 4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7"/>
                <a:gd name="T73" fmla="*/ 0 h 48"/>
                <a:gd name="T74" fmla="*/ 27 w 27"/>
                <a:gd name="T75" fmla="*/ 48 h 4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7" h="48">
                  <a:moveTo>
                    <a:pt x="8" y="0"/>
                  </a:moveTo>
                  <a:lnTo>
                    <a:pt x="25" y="2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7"/>
                  </a:lnTo>
                  <a:lnTo>
                    <a:pt x="10" y="7"/>
                  </a:lnTo>
                  <a:lnTo>
                    <a:pt x="5" y="12"/>
                  </a:lnTo>
                  <a:lnTo>
                    <a:pt x="25" y="26"/>
                  </a:lnTo>
                  <a:lnTo>
                    <a:pt x="26" y="40"/>
                  </a:lnTo>
                  <a:lnTo>
                    <a:pt x="25" y="45"/>
                  </a:lnTo>
                  <a:lnTo>
                    <a:pt x="16" y="47"/>
                  </a:lnTo>
                  <a:lnTo>
                    <a:pt x="1" y="47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" y="35"/>
                  </a:lnTo>
                  <a:lnTo>
                    <a:pt x="10" y="43"/>
                  </a:lnTo>
                  <a:lnTo>
                    <a:pt x="16" y="43"/>
                  </a:lnTo>
                  <a:lnTo>
                    <a:pt x="21" y="37"/>
                  </a:lnTo>
                  <a:lnTo>
                    <a:pt x="21" y="32"/>
                  </a:lnTo>
                  <a:lnTo>
                    <a:pt x="16" y="32"/>
                  </a:lnTo>
                  <a:lnTo>
                    <a:pt x="3" y="24"/>
                  </a:lnTo>
                  <a:lnTo>
                    <a:pt x="0" y="12"/>
                  </a:lnTo>
                  <a:lnTo>
                    <a:pt x="3" y="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1" name="Freeform 78"/>
            <p:cNvSpPr>
              <a:spLocks/>
            </p:cNvSpPr>
            <p:nvPr/>
          </p:nvSpPr>
          <p:spPr bwMode="auto">
            <a:xfrm>
              <a:off x="1940" y="1219"/>
              <a:ext cx="26" cy="48"/>
            </a:xfrm>
            <a:custGeom>
              <a:avLst/>
              <a:gdLst>
                <a:gd name="T0" fmla="*/ 11 w 26"/>
                <a:gd name="T1" fmla="*/ 0 h 48"/>
                <a:gd name="T2" fmla="*/ 16 w 26"/>
                <a:gd name="T3" fmla="*/ 0 h 48"/>
                <a:gd name="T4" fmla="*/ 23 w 26"/>
                <a:gd name="T5" fmla="*/ 4 h 48"/>
                <a:gd name="T6" fmla="*/ 23 w 26"/>
                <a:gd name="T7" fmla="*/ 15 h 48"/>
                <a:gd name="T8" fmla="*/ 21 w 26"/>
                <a:gd name="T9" fmla="*/ 21 h 48"/>
                <a:gd name="T10" fmla="*/ 25 w 26"/>
                <a:gd name="T11" fmla="*/ 30 h 48"/>
                <a:gd name="T12" fmla="*/ 25 w 26"/>
                <a:gd name="T13" fmla="*/ 37 h 48"/>
                <a:gd name="T14" fmla="*/ 21 w 26"/>
                <a:gd name="T15" fmla="*/ 43 h 48"/>
                <a:gd name="T16" fmla="*/ 13 w 26"/>
                <a:gd name="T17" fmla="*/ 47 h 48"/>
                <a:gd name="T18" fmla="*/ 4 w 26"/>
                <a:gd name="T19" fmla="*/ 47 h 48"/>
                <a:gd name="T20" fmla="*/ 0 w 26"/>
                <a:gd name="T21" fmla="*/ 45 h 48"/>
                <a:gd name="T22" fmla="*/ 0 w 26"/>
                <a:gd name="T23" fmla="*/ 40 h 48"/>
                <a:gd name="T24" fmla="*/ 9 w 26"/>
                <a:gd name="T25" fmla="*/ 40 h 48"/>
                <a:gd name="T26" fmla="*/ 15 w 26"/>
                <a:gd name="T27" fmla="*/ 43 h 48"/>
                <a:gd name="T28" fmla="*/ 21 w 26"/>
                <a:gd name="T29" fmla="*/ 35 h 48"/>
                <a:gd name="T30" fmla="*/ 18 w 26"/>
                <a:gd name="T31" fmla="*/ 30 h 48"/>
                <a:gd name="T32" fmla="*/ 9 w 26"/>
                <a:gd name="T33" fmla="*/ 24 h 48"/>
                <a:gd name="T34" fmla="*/ 18 w 26"/>
                <a:gd name="T35" fmla="*/ 12 h 48"/>
                <a:gd name="T36" fmla="*/ 16 w 26"/>
                <a:gd name="T37" fmla="*/ 9 h 48"/>
                <a:gd name="T38" fmla="*/ 7 w 26"/>
                <a:gd name="T39" fmla="*/ 7 h 48"/>
                <a:gd name="T40" fmla="*/ 2 w 26"/>
                <a:gd name="T41" fmla="*/ 11 h 48"/>
                <a:gd name="T42" fmla="*/ 2 w 26"/>
                <a:gd name="T43" fmla="*/ 7 h 48"/>
                <a:gd name="T44" fmla="*/ 11 w 26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"/>
                <a:gd name="T70" fmla="*/ 0 h 48"/>
                <a:gd name="T71" fmla="*/ 26 w 26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" h="48">
                  <a:moveTo>
                    <a:pt x="11" y="0"/>
                  </a:moveTo>
                  <a:lnTo>
                    <a:pt x="16" y="0"/>
                  </a:lnTo>
                  <a:lnTo>
                    <a:pt x="23" y="4"/>
                  </a:lnTo>
                  <a:lnTo>
                    <a:pt x="23" y="15"/>
                  </a:lnTo>
                  <a:lnTo>
                    <a:pt x="21" y="21"/>
                  </a:lnTo>
                  <a:lnTo>
                    <a:pt x="25" y="30"/>
                  </a:lnTo>
                  <a:lnTo>
                    <a:pt x="25" y="37"/>
                  </a:lnTo>
                  <a:lnTo>
                    <a:pt x="21" y="43"/>
                  </a:lnTo>
                  <a:lnTo>
                    <a:pt x="13" y="47"/>
                  </a:lnTo>
                  <a:lnTo>
                    <a:pt x="4" y="47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9" y="40"/>
                  </a:lnTo>
                  <a:lnTo>
                    <a:pt x="15" y="43"/>
                  </a:lnTo>
                  <a:lnTo>
                    <a:pt x="21" y="35"/>
                  </a:lnTo>
                  <a:lnTo>
                    <a:pt x="18" y="30"/>
                  </a:lnTo>
                  <a:lnTo>
                    <a:pt x="9" y="24"/>
                  </a:lnTo>
                  <a:lnTo>
                    <a:pt x="18" y="12"/>
                  </a:lnTo>
                  <a:lnTo>
                    <a:pt x="16" y="9"/>
                  </a:lnTo>
                  <a:lnTo>
                    <a:pt x="7" y="7"/>
                  </a:lnTo>
                  <a:lnTo>
                    <a:pt x="2" y="11"/>
                  </a:lnTo>
                  <a:lnTo>
                    <a:pt x="2" y="7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2" name="Freeform 79"/>
            <p:cNvSpPr>
              <a:spLocks/>
            </p:cNvSpPr>
            <p:nvPr/>
          </p:nvSpPr>
          <p:spPr bwMode="auto">
            <a:xfrm>
              <a:off x="3027" y="1228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6 w 24"/>
                <a:gd name="T3" fmla="*/ 2 h 32"/>
                <a:gd name="T4" fmla="*/ 23 w 24"/>
                <a:gd name="T5" fmla="*/ 12 h 32"/>
                <a:gd name="T6" fmla="*/ 19 w 24"/>
                <a:gd name="T7" fmla="*/ 14 h 32"/>
                <a:gd name="T8" fmla="*/ 4 w 24"/>
                <a:gd name="T9" fmla="*/ 14 h 32"/>
                <a:gd name="T10" fmla="*/ 5 w 24"/>
                <a:gd name="T11" fmla="*/ 25 h 32"/>
                <a:gd name="T12" fmla="*/ 16 w 24"/>
                <a:gd name="T13" fmla="*/ 28 h 32"/>
                <a:gd name="T14" fmla="*/ 23 w 24"/>
                <a:gd name="T15" fmla="*/ 21 h 32"/>
                <a:gd name="T16" fmla="*/ 23 w 24"/>
                <a:gd name="T17" fmla="*/ 25 h 32"/>
                <a:gd name="T18" fmla="*/ 14 w 24"/>
                <a:gd name="T19" fmla="*/ 31 h 32"/>
                <a:gd name="T20" fmla="*/ 5 w 24"/>
                <a:gd name="T21" fmla="*/ 31 h 32"/>
                <a:gd name="T22" fmla="*/ 0 w 24"/>
                <a:gd name="T23" fmla="*/ 23 h 32"/>
                <a:gd name="T24" fmla="*/ 0 w 24"/>
                <a:gd name="T25" fmla="*/ 10 h 32"/>
                <a:gd name="T26" fmla="*/ 5 w 24"/>
                <a:gd name="T27" fmla="*/ 2 h 32"/>
                <a:gd name="T28" fmla="*/ 10 w 24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"/>
                <a:gd name="T46" fmla="*/ 0 h 32"/>
                <a:gd name="T47" fmla="*/ 24 w 24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" h="32">
                  <a:moveTo>
                    <a:pt x="10" y="0"/>
                  </a:moveTo>
                  <a:lnTo>
                    <a:pt x="16" y="2"/>
                  </a:lnTo>
                  <a:lnTo>
                    <a:pt x="23" y="12"/>
                  </a:lnTo>
                  <a:lnTo>
                    <a:pt x="19" y="14"/>
                  </a:lnTo>
                  <a:lnTo>
                    <a:pt x="4" y="14"/>
                  </a:lnTo>
                  <a:lnTo>
                    <a:pt x="5" y="25"/>
                  </a:lnTo>
                  <a:lnTo>
                    <a:pt x="16" y="28"/>
                  </a:lnTo>
                  <a:lnTo>
                    <a:pt x="23" y="21"/>
                  </a:lnTo>
                  <a:lnTo>
                    <a:pt x="23" y="25"/>
                  </a:lnTo>
                  <a:lnTo>
                    <a:pt x="14" y="31"/>
                  </a:lnTo>
                  <a:lnTo>
                    <a:pt x="5" y="31"/>
                  </a:lnTo>
                  <a:lnTo>
                    <a:pt x="0" y="23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3" name="Freeform 80"/>
            <p:cNvSpPr>
              <a:spLocks/>
            </p:cNvSpPr>
            <p:nvPr/>
          </p:nvSpPr>
          <p:spPr bwMode="auto">
            <a:xfrm>
              <a:off x="3033" y="1232"/>
              <a:ext cx="9" cy="7"/>
            </a:xfrm>
            <a:custGeom>
              <a:avLst/>
              <a:gdLst>
                <a:gd name="T0" fmla="*/ 0 w 9"/>
                <a:gd name="T1" fmla="*/ 2 h 7"/>
                <a:gd name="T2" fmla="*/ 0 w 9"/>
                <a:gd name="T3" fmla="*/ 6 h 7"/>
                <a:gd name="T4" fmla="*/ 8 w 9"/>
                <a:gd name="T5" fmla="*/ 6 h 7"/>
                <a:gd name="T6" fmla="*/ 8 w 9"/>
                <a:gd name="T7" fmla="*/ 0 h 7"/>
                <a:gd name="T8" fmla="*/ 0 w 9"/>
                <a:gd name="T9" fmla="*/ 0 h 7"/>
                <a:gd name="T10" fmla="*/ 0 w 9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7"/>
                <a:gd name="T20" fmla="*/ 9 w 9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7">
                  <a:moveTo>
                    <a:pt x="0" y="2"/>
                  </a:moveTo>
                  <a:lnTo>
                    <a:pt x="0" y="6"/>
                  </a:lnTo>
                  <a:lnTo>
                    <a:pt x="8" y="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4" name="Freeform 81"/>
            <p:cNvSpPr>
              <a:spLocks/>
            </p:cNvSpPr>
            <p:nvPr/>
          </p:nvSpPr>
          <p:spPr bwMode="auto">
            <a:xfrm>
              <a:off x="2930" y="1231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6 w 24"/>
                <a:gd name="T3" fmla="*/ 1 h 32"/>
                <a:gd name="T4" fmla="*/ 23 w 24"/>
                <a:gd name="T5" fmla="*/ 31 h 32"/>
                <a:gd name="T6" fmla="*/ 1 w 24"/>
                <a:gd name="T7" fmla="*/ 31 h 32"/>
                <a:gd name="T8" fmla="*/ 0 w 24"/>
                <a:gd name="T9" fmla="*/ 27 h 32"/>
                <a:gd name="T10" fmla="*/ 0 w 24"/>
                <a:gd name="T11" fmla="*/ 21 h 32"/>
                <a:gd name="T12" fmla="*/ 10 w 24"/>
                <a:gd name="T13" fmla="*/ 12 h 32"/>
                <a:gd name="T14" fmla="*/ 14 w 24"/>
                <a:gd name="T15" fmla="*/ 12 h 32"/>
                <a:gd name="T16" fmla="*/ 14 w 24"/>
                <a:gd name="T17" fmla="*/ 8 h 32"/>
                <a:gd name="T18" fmla="*/ 5 w 24"/>
                <a:gd name="T19" fmla="*/ 3 h 32"/>
                <a:gd name="T20" fmla="*/ 5 w 24"/>
                <a:gd name="T21" fmla="*/ 8 h 32"/>
                <a:gd name="T22" fmla="*/ 1 w 24"/>
                <a:gd name="T23" fmla="*/ 10 h 32"/>
                <a:gd name="T24" fmla="*/ 0 w 24"/>
                <a:gd name="T25" fmla="*/ 6 h 32"/>
                <a:gd name="T26" fmla="*/ 10 w 24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32"/>
                <a:gd name="T44" fmla="*/ 24 w 24"/>
                <a:gd name="T45" fmla="*/ 32 h 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32">
                  <a:moveTo>
                    <a:pt x="10" y="0"/>
                  </a:moveTo>
                  <a:lnTo>
                    <a:pt x="16" y="1"/>
                  </a:lnTo>
                  <a:lnTo>
                    <a:pt x="23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4" y="8"/>
                  </a:lnTo>
                  <a:lnTo>
                    <a:pt x="5" y="3"/>
                  </a:lnTo>
                  <a:lnTo>
                    <a:pt x="5" y="8"/>
                  </a:lnTo>
                  <a:lnTo>
                    <a:pt x="1" y="10"/>
                  </a:lnTo>
                  <a:lnTo>
                    <a:pt x="0" y="6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5" name="Freeform 82"/>
            <p:cNvSpPr>
              <a:spLocks/>
            </p:cNvSpPr>
            <p:nvPr/>
          </p:nvSpPr>
          <p:spPr bwMode="auto">
            <a:xfrm>
              <a:off x="2933" y="1247"/>
              <a:ext cx="12" cy="11"/>
            </a:xfrm>
            <a:custGeom>
              <a:avLst/>
              <a:gdLst>
                <a:gd name="T0" fmla="*/ 4 w 12"/>
                <a:gd name="T1" fmla="*/ 2 h 11"/>
                <a:gd name="T2" fmla="*/ 0 w 12"/>
                <a:gd name="T3" fmla="*/ 7 h 11"/>
                <a:gd name="T4" fmla="*/ 7 w 12"/>
                <a:gd name="T5" fmla="*/ 10 h 11"/>
                <a:gd name="T6" fmla="*/ 11 w 12"/>
                <a:gd name="T7" fmla="*/ 4 h 11"/>
                <a:gd name="T8" fmla="*/ 11 w 12"/>
                <a:gd name="T9" fmla="*/ 0 h 11"/>
                <a:gd name="T10" fmla="*/ 7 w 12"/>
                <a:gd name="T11" fmla="*/ 0 h 11"/>
                <a:gd name="T12" fmla="*/ 4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4" y="2"/>
                  </a:moveTo>
                  <a:lnTo>
                    <a:pt x="0" y="7"/>
                  </a:lnTo>
                  <a:lnTo>
                    <a:pt x="7" y="10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6" name="Freeform 83"/>
            <p:cNvSpPr>
              <a:spLocks/>
            </p:cNvSpPr>
            <p:nvPr/>
          </p:nvSpPr>
          <p:spPr bwMode="auto">
            <a:xfrm>
              <a:off x="2959" y="1231"/>
              <a:ext cx="29" cy="32"/>
            </a:xfrm>
            <a:custGeom>
              <a:avLst/>
              <a:gdLst>
                <a:gd name="T0" fmla="*/ 14 w 29"/>
                <a:gd name="T1" fmla="*/ 0 h 32"/>
                <a:gd name="T2" fmla="*/ 18 w 29"/>
                <a:gd name="T3" fmla="*/ 0 h 32"/>
                <a:gd name="T4" fmla="*/ 25 w 29"/>
                <a:gd name="T5" fmla="*/ 3 h 32"/>
                <a:gd name="T6" fmla="*/ 25 w 29"/>
                <a:gd name="T7" fmla="*/ 25 h 32"/>
                <a:gd name="T8" fmla="*/ 28 w 29"/>
                <a:gd name="T9" fmla="*/ 29 h 32"/>
                <a:gd name="T10" fmla="*/ 20 w 29"/>
                <a:gd name="T11" fmla="*/ 31 h 32"/>
                <a:gd name="T12" fmla="*/ 18 w 29"/>
                <a:gd name="T13" fmla="*/ 27 h 32"/>
                <a:gd name="T14" fmla="*/ 20 w 29"/>
                <a:gd name="T15" fmla="*/ 12 h 32"/>
                <a:gd name="T16" fmla="*/ 14 w 29"/>
                <a:gd name="T17" fmla="*/ 3 h 32"/>
                <a:gd name="T18" fmla="*/ 8 w 29"/>
                <a:gd name="T19" fmla="*/ 6 h 32"/>
                <a:gd name="T20" fmla="*/ 8 w 29"/>
                <a:gd name="T21" fmla="*/ 10 h 32"/>
                <a:gd name="T22" fmla="*/ 5 w 29"/>
                <a:gd name="T23" fmla="*/ 14 h 32"/>
                <a:gd name="T24" fmla="*/ 10 w 29"/>
                <a:gd name="T25" fmla="*/ 29 h 32"/>
                <a:gd name="T26" fmla="*/ 5 w 29"/>
                <a:gd name="T27" fmla="*/ 31 h 32"/>
                <a:gd name="T28" fmla="*/ 0 w 29"/>
                <a:gd name="T29" fmla="*/ 31 h 32"/>
                <a:gd name="T30" fmla="*/ 2 w 29"/>
                <a:gd name="T31" fmla="*/ 8 h 32"/>
                <a:gd name="T32" fmla="*/ 0 w 29"/>
                <a:gd name="T33" fmla="*/ 1 h 32"/>
                <a:gd name="T34" fmla="*/ 12 w 29"/>
                <a:gd name="T35" fmla="*/ 1 h 32"/>
                <a:gd name="T36" fmla="*/ 14 w 29"/>
                <a:gd name="T37" fmla="*/ 0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"/>
                <a:gd name="T58" fmla="*/ 0 h 32"/>
                <a:gd name="T59" fmla="*/ 29 w 29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" h="32">
                  <a:moveTo>
                    <a:pt x="14" y="0"/>
                  </a:moveTo>
                  <a:lnTo>
                    <a:pt x="18" y="0"/>
                  </a:lnTo>
                  <a:lnTo>
                    <a:pt x="25" y="3"/>
                  </a:lnTo>
                  <a:lnTo>
                    <a:pt x="25" y="25"/>
                  </a:lnTo>
                  <a:lnTo>
                    <a:pt x="28" y="29"/>
                  </a:lnTo>
                  <a:lnTo>
                    <a:pt x="20" y="31"/>
                  </a:lnTo>
                  <a:lnTo>
                    <a:pt x="18" y="27"/>
                  </a:lnTo>
                  <a:lnTo>
                    <a:pt x="20" y="12"/>
                  </a:lnTo>
                  <a:lnTo>
                    <a:pt x="14" y="3"/>
                  </a:lnTo>
                  <a:lnTo>
                    <a:pt x="8" y="6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10" y="29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2" y="8"/>
                  </a:lnTo>
                  <a:lnTo>
                    <a:pt x="0" y="1"/>
                  </a:lnTo>
                  <a:lnTo>
                    <a:pt x="12" y="1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7" name="Freeform 84"/>
            <p:cNvSpPr>
              <a:spLocks/>
            </p:cNvSpPr>
            <p:nvPr/>
          </p:nvSpPr>
          <p:spPr bwMode="auto">
            <a:xfrm>
              <a:off x="2992" y="1231"/>
              <a:ext cx="30" cy="32"/>
            </a:xfrm>
            <a:custGeom>
              <a:avLst/>
              <a:gdLst>
                <a:gd name="T0" fmla="*/ 4 w 30"/>
                <a:gd name="T1" fmla="*/ 0 h 32"/>
                <a:gd name="T2" fmla="*/ 15 w 30"/>
                <a:gd name="T3" fmla="*/ 1 h 32"/>
                <a:gd name="T4" fmla="*/ 23 w 30"/>
                <a:gd name="T5" fmla="*/ 0 h 32"/>
                <a:gd name="T6" fmla="*/ 27 w 30"/>
                <a:gd name="T7" fmla="*/ 6 h 32"/>
                <a:gd name="T8" fmla="*/ 27 w 30"/>
                <a:gd name="T9" fmla="*/ 25 h 32"/>
                <a:gd name="T10" fmla="*/ 29 w 30"/>
                <a:gd name="T11" fmla="*/ 29 h 32"/>
                <a:gd name="T12" fmla="*/ 18 w 30"/>
                <a:gd name="T13" fmla="*/ 29 h 32"/>
                <a:gd name="T14" fmla="*/ 23 w 30"/>
                <a:gd name="T15" fmla="*/ 23 h 32"/>
                <a:gd name="T16" fmla="*/ 23 w 30"/>
                <a:gd name="T17" fmla="*/ 10 h 32"/>
                <a:gd name="T18" fmla="*/ 20 w 30"/>
                <a:gd name="T19" fmla="*/ 3 h 32"/>
                <a:gd name="T20" fmla="*/ 15 w 30"/>
                <a:gd name="T21" fmla="*/ 3 h 32"/>
                <a:gd name="T22" fmla="*/ 9 w 30"/>
                <a:gd name="T23" fmla="*/ 12 h 32"/>
                <a:gd name="T24" fmla="*/ 9 w 30"/>
                <a:gd name="T25" fmla="*/ 19 h 32"/>
                <a:gd name="T26" fmla="*/ 13 w 30"/>
                <a:gd name="T27" fmla="*/ 29 h 32"/>
                <a:gd name="T28" fmla="*/ 4 w 30"/>
                <a:gd name="T29" fmla="*/ 31 h 32"/>
                <a:gd name="T30" fmla="*/ 0 w 30"/>
                <a:gd name="T31" fmla="*/ 29 h 32"/>
                <a:gd name="T32" fmla="*/ 4 w 30"/>
                <a:gd name="T33" fmla="*/ 23 h 32"/>
                <a:gd name="T34" fmla="*/ 4 w 30"/>
                <a:gd name="T35" fmla="*/ 8 h 32"/>
                <a:gd name="T36" fmla="*/ 0 w 30"/>
                <a:gd name="T37" fmla="*/ 3 h 32"/>
                <a:gd name="T38" fmla="*/ 4 w 30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"/>
                <a:gd name="T61" fmla="*/ 0 h 32"/>
                <a:gd name="T62" fmla="*/ 30 w 30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" h="32">
                  <a:moveTo>
                    <a:pt x="4" y="0"/>
                  </a:moveTo>
                  <a:lnTo>
                    <a:pt x="15" y="1"/>
                  </a:lnTo>
                  <a:lnTo>
                    <a:pt x="23" y="0"/>
                  </a:lnTo>
                  <a:lnTo>
                    <a:pt x="27" y="6"/>
                  </a:lnTo>
                  <a:lnTo>
                    <a:pt x="27" y="25"/>
                  </a:lnTo>
                  <a:lnTo>
                    <a:pt x="29" y="29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3" y="10"/>
                  </a:lnTo>
                  <a:lnTo>
                    <a:pt x="20" y="3"/>
                  </a:lnTo>
                  <a:lnTo>
                    <a:pt x="15" y="3"/>
                  </a:lnTo>
                  <a:lnTo>
                    <a:pt x="9" y="12"/>
                  </a:lnTo>
                  <a:lnTo>
                    <a:pt x="9" y="19"/>
                  </a:lnTo>
                  <a:lnTo>
                    <a:pt x="13" y="29"/>
                  </a:lnTo>
                  <a:lnTo>
                    <a:pt x="4" y="31"/>
                  </a:lnTo>
                  <a:lnTo>
                    <a:pt x="0" y="29"/>
                  </a:lnTo>
                  <a:lnTo>
                    <a:pt x="4" y="23"/>
                  </a:lnTo>
                  <a:lnTo>
                    <a:pt x="4" y="8"/>
                  </a:lnTo>
                  <a:lnTo>
                    <a:pt x="0" y="3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8" name="Freeform 85"/>
            <p:cNvSpPr>
              <a:spLocks/>
            </p:cNvSpPr>
            <p:nvPr/>
          </p:nvSpPr>
          <p:spPr bwMode="auto">
            <a:xfrm>
              <a:off x="1770" y="1234"/>
              <a:ext cx="33" cy="33"/>
            </a:xfrm>
            <a:custGeom>
              <a:avLst/>
              <a:gdLst>
                <a:gd name="T0" fmla="*/ 11 w 33"/>
                <a:gd name="T1" fmla="*/ 0 h 33"/>
                <a:gd name="T2" fmla="*/ 21 w 33"/>
                <a:gd name="T3" fmla="*/ 0 h 33"/>
                <a:gd name="T4" fmla="*/ 30 w 33"/>
                <a:gd name="T5" fmla="*/ 7 h 33"/>
                <a:gd name="T6" fmla="*/ 32 w 33"/>
                <a:gd name="T7" fmla="*/ 18 h 33"/>
                <a:gd name="T8" fmla="*/ 25 w 33"/>
                <a:gd name="T9" fmla="*/ 30 h 33"/>
                <a:gd name="T10" fmla="*/ 11 w 33"/>
                <a:gd name="T11" fmla="*/ 32 h 33"/>
                <a:gd name="T12" fmla="*/ 2 w 33"/>
                <a:gd name="T13" fmla="*/ 25 h 33"/>
                <a:gd name="T14" fmla="*/ 0 w 33"/>
                <a:gd name="T15" fmla="*/ 13 h 33"/>
                <a:gd name="T16" fmla="*/ 2 w 33"/>
                <a:gd name="T17" fmla="*/ 7 h 33"/>
                <a:gd name="T18" fmla="*/ 11 w 33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33"/>
                <a:gd name="T32" fmla="*/ 33 w 33"/>
                <a:gd name="T33" fmla="*/ 33 h 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33">
                  <a:moveTo>
                    <a:pt x="11" y="0"/>
                  </a:moveTo>
                  <a:lnTo>
                    <a:pt x="21" y="0"/>
                  </a:lnTo>
                  <a:lnTo>
                    <a:pt x="30" y="7"/>
                  </a:lnTo>
                  <a:lnTo>
                    <a:pt x="32" y="18"/>
                  </a:lnTo>
                  <a:lnTo>
                    <a:pt x="25" y="30"/>
                  </a:lnTo>
                  <a:lnTo>
                    <a:pt x="11" y="32"/>
                  </a:lnTo>
                  <a:lnTo>
                    <a:pt x="2" y="25"/>
                  </a:lnTo>
                  <a:lnTo>
                    <a:pt x="0" y="13"/>
                  </a:lnTo>
                  <a:lnTo>
                    <a:pt x="2" y="7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9" name="Freeform 86"/>
            <p:cNvSpPr>
              <a:spLocks/>
            </p:cNvSpPr>
            <p:nvPr/>
          </p:nvSpPr>
          <p:spPr bwMode="auto">
            <a:xfrm>
              <a:off x="1777" y="1238"/>
              <a:ext cx="19" cy="25"/>
            </a:xfrm>
            <a:custGeom>
              <a:avLst/>
              <a:gdLst>
                <a:gd name="T0" fmla="*/ 4 w 19"/>
                <a:gd name="T1" fmla="*/ 2 h 25"/>
                <a:gd name="T2" fmla="*/ 0 w 19"/>
                <a:gd name="T3" fmla="*/ 9 h 25"/>
                <a:gd name="T4" fmla="*/ 0 w 19"/>
                <a:gd name="T5" fmla="*/ 16 h 25"/>
                <a:gd name="T6" fmla="*/ 8 w 19"/>
                <a:gd name="T7" fmla="*/ 24 h 25"/>
                <a:gd name="T8" fmla="*/ 12 w 19"/>
                <a:gd name="T9" fmla="*/ 24 h 25"/>
                <a:gd name="T10" fmla="*/ 18 w 19"/>
                <a:gd name="T11" fmla="*/ 16 h 25"/>
                <a:gd name="T12" fmla="*/ 18 w 19"/>
                <a:gd name="T13" fmla="*/ 9 h 25"/>
                <a:gd name="T14" fmla="*/ 8 w 19"/>
                <a:gd name="T15" fmla="*/ 0 h 25"/>
                <a:gd name="T16" fmla="*/ 4 w 19"/>
                <a:gd name="T17" fmla="*/ 2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25"/>
                <a:gd name="T29" fmla="*/ 19 w 19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25">
                  <a:moveTo>
                    <a:pt x="4" y="2"/>
                  </a:moveTo>
                  <a:lnTo>
                    <a:pt x="0" y="9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8" y="16"/>
                  </a:lnTo>
                  <a:lnTo>
                    <a:pt x="18" y="9"/>
                  </a:lnTo>
                  <a:lnTo>
                    <a:pt x="8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0" name="Freeform 87"/>
            <p:cNvSpPr>
              <a:spLocks/>
            </p:cNvSpPr>
            <p:nvPr/>
          </p:nvSpPr>
          <p:spPr bwMode="auto">
            <a:xfrm>
              <a:off x="1808" y="1234"/>
              <a:ext cx="29" cy="33"/>
            </a:xfrm>
            <a:custGeom>
              <a:avLst/>
              <a:gdLst>
                <a:gd name="T0" fmla="*/ 1 w 29"/>
                <a:gd name="T1" fmla="*/ 0 h 33"/>
                <a:gd name="T2" fmla="*/ 5 w 29"/>
                <a:gd name="T3" fmla="*/ 2 h 33"/>
                <a:gd name="T4" fmla="*/ 8 w 29"/>
                <a:gd name="T5" fmla="*/ 18 h 33"/>
                <a:gd name="T6" fmla="*/ 5 w 29"/>
                <a:gd name="T7" fmla="*/ 20 h 33"/>
                <a:gd name="T8" fmla="*/ 14 w 29"/>
                <a:gd name="T9" fmla="*/ 28 h 33"/>
                <a:gd name="T10" fmla="*/ 20 w 29"/>
                <a:gd name="T11" fmla="*/ 18 h 33"/>
                <a:gd name="T12" fmla="*/ 20 w 29"/>
                <a:gd name="T13" fmla="*/ 9 h 33"/>
                <a:gd name="T14" fmla="*/ 18 w 29"/>
                <a:gd name="T15" fmla="*/ 2 h 33"/>
                <a:gd name="T16" fmla="*/ 24 w 29"/>
                <a:gd name="T17" fmla="*/ 2 h 33"/>
                <a:gd name="T18" fmla="*/ 24 w 29"/>
                <a:gd name="T19" fmla="*/ 23 h 33"/>
                <a:gd name="T20" fmla="*/ 28 w 29"/>
                <a:gd name="T21" fmla="*/ 28 h 33"/>
                <a:gd name="T22" fmla="*/ 23 w 29"/>
                <a:gd name="T23" fmla="*/ 32 h 33"/>
                <a:gd name="T24" fmla="*/ 16 w 29"/>
                <a:gd name="T25" fmla="*/ 30 h 33"/>
                <a:gd name="T26" fmla="*/ 12 w 29"/>
                <a:gd name="T27" fmla="*/ 32 h 33"/>
                <a:gd name="T28" fmla="*/ 5 w 29"/>
                <a:gd name="T29" fmla="*/ 32 h 33"/>
                <a:gd name="T30" fmla="*/ 1 w 29"/>
                <a:gd name="T31" fmla="*/ 25 h 33"/>
                <a:gd name="T32" fmla="*/ 1 w 29"/>
                <a:gd name="T33" fmla="*/ 7 h 33"/>
                <a:gd name="T34" fmla="*/ 0 w 29"/>
                <a:gd name="T35" fmla="*/ 2 h 33"/>
                <a:gd name="T36" fmla="*/ 1 w 29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"/>
                <a:gd name="T58" fmla="*/ 0 h 33"/>
                <a:gd name="T59" fmla="*/ 29 w 29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" h="33">
                  <a:moveTo>
                    <a:pt x="1" y="0"/>
                  </a:moveTo>
                  <a:lnTo>
                    <a:pt x="5" y="2"/>
                  </a:lnTo>
                  <a:lnTo>
                    <a:pt x="8" y="18"/>
                  </a:lnTo>
                  <a:lnTo>
                    <a:pt x="5" y="20"/>
                  </a:lnTo>
                  <a:lnTo>
                    <a:pt x="14" y="28"/>
                  </a:lnTo>
                  <a:lnTo>
                    <a:pt x="20" y="18"/>
                  </a:lnTo>
                  <a:lnTo>
                    <a:pt x="20" y="9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4" y="23"/>
                  </a:lnTo>
                  <a:lnTo>
                    <a:pt x="28" y="28"/>
                  </a:lnTo>
                  <a:lnTo>
                    <a:pt x="23" y="3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5" y="32"/>
                  </a:lnTo>
                  <a:lnTo>
                    <a:pt x="1" y="25"/>
                  </a:lnTo>
                  <a:lnTo>
                    <a:pt x="1" y="7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1" name="Freeform 88"/>
            <p:cNvSpPr>
              <a:spLocks/>
            </p:cNvSpPr>
            <p:nvPr/>
          </p:nvSpPr>
          <p:spPr bwMode="auto">
            <a:xfrm>
              <a:off x="1841" y="1234"/>
              <a:ext cx="21" cy="33"/>
            </a:xfrm>
            <a:custGeom>
              <a:avLst/>
              <a:gdLst>
                <a:gd name="T0" fmla="*/ 6 w 21"/>
                <a:gd name="T1" fmla="*/ 0 h 33"/>
                <a:gd name="T2" fmla="*/ 13 w 21"/>
                <a:gd name="T3" fmla="*/ 2 h 33"/>
                <a:gd name="T4" fmla="*/ 16 w 21"/>
                <a:gd name="T5" fmla="*/ 0 h 33"/>
                <a:gd name="T6" fmla="*/ 20 w 21"/>
                <a:gd name="T7" fmla="*/ 7 h 33"/>
                <a:gd name="T8" fmla="*/ 14 w 21"/>
                <a:gd name="T9" fmla="*/ 9 h 33"/>
                <a:gd name="T10" fmla="*/ 13 w 21"/>
                <a:gd name="T11" fmla="*/ 7 h 33"/>
                <a:gd name="T12" fmla="*/ 8 w 21"/>
                <a:gd name="T13" fmla="*/ 20 h 33"/>
                <a:gd name="T14" fmla="*/ 13 w 21"/>
                <a:gd name="T15" fmla="*/ 32 h 33"/>
                <a:gd name="T16" fmla="*/ 0 w 21"/>
                <a:gd name="T17" fmla="*/ 32 h 33"/>
                <a:gd name="T18" fmla="*/ 0 w 21"/>
                <a:gd name="T19" fmla="*/ 30 h 33"/>
                <a:gd name="T20" fmla="*/ 4 w 21"/>
                <a:gd name="T21" fmla="*/ 23 h 33"/>
                <a:gd name="T22" fmla="*/ 4 w 21"/>
                <a:gd name="T23" fmla="*/ 7 h 33"/>
                <a:gd name="T24" fmla="*/ 0 w 21"/>
                <a:gd name="T25" fmla="*/ 7 h 33"/>
                <a:gd name="T26" fmla="*/ 0 w 21"/>
                <a:gd name="T27" fmla="*/ 4 h 33"/>
                <a:gd name="T28" fmla="*/ 6 w 21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33"/>
                <a:gd name="T47" fmla="*/ 21 w 21"/>
                <a:gd name="T48" fmla="*/ 33 h 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33">
                  <a:moveTo>
                    <a:pt x="6" y="0"/>
                  </a:moveTo>
                  <a:lnTo>
                    <a:pt x="13" y="2"/>
                  </a:lnTo>
                  <a:lnTo>
                    <a:pt x="16" y="0"/>
                  </a:lnTo>
                  <a:lnTo>
                    <a:pt x="20" y="7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8" y="20"/>
                  </a:lnTo>
                  <a:lnTo>
                    <a:pt x="13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4" y="23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2" name="Freeform 89"/>
            <p:cNvSpPr>
              <a:spLocks/>
            </p:cNvSpPr>
            <p:nvPr/>
          </p:nvSpPr>
          <p:spPr bwMode="auto">
            <a:xfrm>
              <a:off x="1865" y="1234"/>
              <a:ext cx="24" cy="33"/>
            </a:xfrm>
            <a:custGeom>
              <a:avLst/>
              <a:gdLst>
                <a:gd name="T0" fmla="*/ 11 w 24"/>
                <a:gd name="T1" fmla="*/ 0 h 33"/>
                <a:gd name="T2" fmla="*/ 16 w 24"/>
                <a:gd name="T3" fmla="*/ 0 h 33"/>
                <a:gd name="T4" fmla="*/ 21 w 24"/>
                <a:gd name="T5" fmla="*/ 2 h 33"/>
                <a:gd name="T6" fmla="*/ 23 w 24"/>
                <a:gd name="T7" fmla="*/ 9 h 33"/>
                <a:gd name="T8" fmla="*/ 19 w 24"/>
                <a:gd name="T9" fmla="*/ 11 h 33"/>
                <a:gd name="T10" fmla="*/ 16 w 24"/>
                <a:gd name="T11" fmla="*/ 4 h 33"/>
                <a:gd name="T12" fmla="*/ 7 w 24"/>
                <a:gd name="T13" fmla="*/ 4 h 33"/>
                <a:gd name="T14" fmla="*/ 4 w 24"/>
                <a:gd name="T15" fmla="*/ 20 h 33"/>
                <a:gd name="T16" fmla="*/ 13 w 24"/>
                <a:gd name="T17" fmla="*/ 25 h 33"/>
                <a:gd name="T18" fmla="*/ 16 w 24"/>
                <a:gd name="T19" fmla="*/ 25 h 33"/>
                <a:gd name="T20" fmla="*/ 23 w 24"/>
                <a:gd name="T21" fmla="*/ 22 h 33"/>
                <a:gd name="T22" fmla="*/ 23 w 24"/>
                <a:gd name="T23" fmla="*/ 25 h 33"/>
                <a:gd name="T24" fmla="*/ 14 w 24"/>
                <a:gd name="T25" fmla="*/ 32 h 33"/>
                <a:gd name="T26" fmla="*/ 7 w 24"/>
                <a:gd name="T27" fmla="*/ 32 h 33"/>
                <a:gd name="T28" fmla="*/ 0 w 24"/>
                <a:gd name="T29" fmla="*/ 23 h 33"/>
                <a:gd name="T30" fmla="*/ 0 w 24"/>
                <a:gd name="T31" fmla="*/ 9 h 33"/>
                <a:gd name="T32" fmla="*/ 11 w 24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33"/>
                <a:gd name="T53" fmla="*/ 24 w 24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33">
                  <a:moveTo>
                    <a:pt x="11" y="0"/>
                  </a:moveTo>
                  <a:lnTo>
                    <a:pt x="16" y="0"/>
                  </a:lnTo>
                  <a:lnTo>
                    <a:pt x="21" y="2"/>
                  </a:lnTo>
                  <a:lnTo>
                    <a:pt x="23" y="9"/>
                  </a:lnTo>
                  <a:lnTo>
                    <a:pt x="19" y="11"/>
                  </a:lnTo>
                  <a:lnTo>
                    <a:pt x="16" y="4"/>
                  </a:lnTo>
                  <a:lnTo>
                    <a:pt x="7" y="4"/>
                  </a:lnTo>
                  <a:lnTo>
                    <a:pt x="4" y="20"/>
                  </a:lnTo>
                  <a:lnTo>
                    <a:pt x="13" y="25"/>
                  </a:lnTo>
                  <a:lnTo>
                    <a:pt x="16" y="25"/>
                  </a:lnTo>
                  <a:lnTo>
                    <a:pt x="23" y="22"/>
                  </a:lnTo>
                  <a:lnTo>
                    <a:pt x="23" y="25"/>
                  </a:lnTo>
                  <a:lnTo>
                    <a:pt x="14" y="32"/>
                  </a:lnTo>
                  <a:lnTo>
                    <a:pt x="7" y="32"/>
                  </a:lnTo>
                  <a:lnTo>
                    <a:pt x="0" y="23"/>
                  </a:lnTo>
                  <a:lnTo>
                    <a:pt x="0" y="9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3" name="Freeform 90"/>
            <p:cNvSpPr>
              <a:spLocks/>
            </p:cNvSpPr>
            <p:nvPr/>
          </p:nvSpPr>
          <p:spPr bwMode="auto">
            <a:xfrm>
              <a:off x="1893" y="1234"/>
              <a:ext cx="25" cy="33"/>
            </a:xfrm>
            <a:custGeom>
              <a:avLst/>
              <a:gdLst>
                <a:gd name="T0" fmla="*/ 8 w 25"/>
                <a:gd name="T1" fmla="*/ 0 h 33"/>
                <a:gd name="T2" fmla="*/ 17 w 25"/>
                <a:gd name="T3" fmla="*/ 0 h 33"/>
                <a:gd name="T4" fmla="*/ 20 w 25"/>
                <a:gd name="T5" fmla="*/ 2 h 33"/>
                <a:gd name="T6" fmla="*/ 22 w 25"/>
                <a:gd name="T7" fmla="*/ 13 h 33"/>
                <a:gd name="T8" fmla="*/ 13 w 25"/>
                <a:gd name="T9" fmla="*/ 13 h 33"/>
                <a:gd name="T10" fmla="*/ 6 w 25"/>
                <a:gd name="T11" fmla="*/ 15 h 33"/>
                <a:gd name="T12" fmla="*/ 6 w 25"/>
                <a:gd name="T13" fmla="*/ 20 h 33"/>
                <a:gd name="T14" fmla="*/ 15 w 25"/>
                <a:gd name="T15" fmla="*/ 25 h 33"/>
                <a:gd name="T16" fmla="*/ 18 w 25"/>
                <a:gd name="T17" fmla="*/ 25 h 33"/>
                <a:gd name="T18" fmla="*/ 24 w 25"/>
                <a:gd name="T19" fmla="*/ 22 h 33"/>
                <a:gd name="T20" fmla="*/ 24 w 25"/>
                <a:gd name="T21" fmla="*/ 23 h 33"/>
                <a:gd name="T22" fmla="*/ 20 w 25"/>
                <a:gd name="T23" fmla="*/ 30 h 33"/>
                <a:gd name="T24" fmla="*/ 8 w 25"/>
                <a:gd name="T25" fmla="*/ 32 h 33"/>
                <a:gd name="T26" fmla="*/ 2 w 25"/>
                <a:gd name="T27" fmla="*/ 23 h 33"/>
                <a:gd name="T28" fmla="*/ 0 w 25"/>
                <a:gd name="T29" fmla="*/ 15 h 33"/>
                <a:gd name="T30" fmla="*/ 4 w 25"/>
                <a:gd name="T31" fmla="*/ 4 h 33"/>
                <a:gd name="T32" fmla="*/ 8 w 25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"/>
                <a:gd name="T52" fmla="*/ 0 h 33"/>
                <a:gd name="T53" fmla="*/ 25 w 2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" h="33">
                  <a:moveTo>
                    <a:pt x="8" y="0"/>
                  </a:moveTo>
                  <a:lnTo>
                    <a:pt x="17" y="0"/>
                  </a:lnTo>
                  <a:lnTo>
                    <a:pt x="20" y="2"/>
                  </a:lnTo>
                  <a:lnTo>
                    <a:pt x="22" y="13"/>
                  </a:lnTo>
                  <a:lnTo>
                    <a:pt x="13" y="13"/>
                  </a:lnTo>
                  <a:lnTo>
                    <a:pt x="6" y="15"/>
                  </a:lnTo>
                  <a:lnTo>
                    <a:pt x="6" y="20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0" y="30"/>
                  </a:lnTo>
                  <a:lnTo>
                    <a:pt x="8" y="32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4" y="4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4" name="Freeform 91"/>
            <p:cNvSpPr>
              <a:spLocks/>
            </p:cNvSpPr>
            <p:nvPr/>
          </p:nvSpPr>
          <p:spPr bwMode="auto">
            <a:xfrm>
              <a:off x="1899" y="1238"/>
              <a:ext cx="12" cy="8"/>
            </a:xfrm>
            <a:custGeom>
              <a:avLst/>
              <a:gdLst>
                <a:gd name="T0" fmla="*/ 0 w 12"/>
                <a:gd name="T1" fmla="*/ 2 h 8"/>
                <a:gd name="T2" fmla="*/ 7 w 12"/>
                <a:gd name="T3" fmla="*/ 7 h 8"/>
                <a:gd name="T4" fmla="*/ 11 w 12"/>
                <a:gd name="T5" fmla="*/ 2 h 8"/>
                <a:gd name="T6" fmla="*/ 4 w 12"/>
                <a:gd name="T7" fmla="*/ 0 h 8"/>
                <a:gd name="T8" fmla="*/ 0 w 12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0" y="2"/>
                  </a:moveTo>
                  <a:lnTo>
                    <a:pt x="7" y="7"/>
                  </a:lnTo>
                  <a:lnTo>
                    <a:pt x="11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5" name="Freeform 92"/>
            <p:cNvSpPr>
              <a:spLocks/>
            </p:cNvSpPr>
            <p:nvPr/>
          </p:nvSpPr>
          <p:spPr bwMode="auto">
            <a:xfrm>
              <a:off x="2469" y="1285"/>
              <a:ext cx="1144" cy="18"/>
            </a:xfrm>
            <a:custGeom>
              <a:avLst/>
              <a:gdLst>
                <a:gd name="T0" fmla="*/ 1026 w 1144"/>
                <a:gd name="T1" fmla="*/ 0 h 18"/>
                <a:gd name="T2" fmla="*/ 1041 w 1144"/>
                <a:gd name="T3" fmla="*/ 0 h 18"/>
                <a:gd name="T4" fmla="*/ 1049 w 1144"/>
                <a:gd name="T5" fmla="*/ 0 h 18"/>
                <a:gd name="T6" fmla="*/ 1143 w 1144"/>
                <a:gd name="T7" fmla="*/ 6 h 18"/>
                <a:gd name="T8" fmla="*/ 1041 w 1144"/>
                <a:gd name="T9" fmla="*/ 9 h 18"/>
                <a:gd name="T10" fmla="*/ 1033 w 1144"/>
                <a:gd name="T11" fmla="*/ 9 h 18"/>
                <a:gd name="T12" fmla="*/ 1022 w 1144"/>
                <a:gd name="T13" fmla="*/ 9 h 18"/>
                <a:gd name="T14" fmla="*/ 1016 w 1144"/>
                <a:gd name="T15" fmla="*/ 9 h 18"/>
                <a:gd name="T16" fmla="*/ 998 w 1144"/>
                <a:gd name="T17" fmla="*/ 9 h 18"/>
                <a:gd name="T18" fmla="*/ 987 w 1144"/>
                <a:gd name="T19" fmla="*/ 6 h 18"/>
                <a:gd name="T20" fmla="*/ 799 w 1144"/>
                <a:gd name="T21" fmla="*/ 9 h 18"/>
                <a:gd name="T22" fmla="*/ 629 w 1144"/>
                <a:gd name="T23" fmla="*/ 11 h 18"/>
                <a:gd name="T24" fmla="*/ 620 w 1144"/>
                <a:gd name="T25" fmla="*/ 11 h 18"/>
                <a:gd name="T26" fmla="*/ 353 w 1144"/>
                <a:gd name="T27" fmla="*/ 13 h 18"/>
                <a:gd name="T28" fmla="*/ 191 w 1144"/>
                <a:gd name="T29" fmla="*/ 15 h 18"/>
                <a:gd name="T30" fmla="*/ 183 w 1144"/>
                <a:gd name="T31" fmla="*/ 15 h 18"/>
                <a:gd name="T32" fmla="*/ 160 w 1144"/>
                <a:gd name="T33" fmla="*/ 17 h 18"/>
                <a:gd name="T34" fmla="*/ 0 w 1144"/>
                <a:gd name="T35" fmla="*/ 11 h 18"/>
                <a:gd name="T36" fmla="*/ 183 w 1144"/>
                <a:gd name="T37" fmla="*/ 9 h 18"/>
                <a:gd name="T38" fmla="*/ 191 w 1144"/>
                <a:gd name="T39" fmla="*/ 9 h 18"/>
                <a:gd name="T40" fmla="*/ 208 w 1144"/>
                <a:gd name="T41" fmla="*/ 9 h 18"/>
                <a:gd name="T42" fmla="*/ 211 w 1144"/>
                <a:gd name="T43" fmla="*/ 9 h 18"/>
                <a:gd name="T44" fmla="*/ 355 w 1144"/>
                <a:gd name="T45" fmla="*/ 6 h 18"/>
                <a:gd name="T46" fmla="*/ 371 w 1144"/>
                <a:gd name="T47" fmla="*/ 9 h 18"/>
                <a:gd name="T48" fmla="*/ 376 w 1144"/>
                <a:gd name="T49" fmla="*/ 9 h 18"/>
                <a:gd name="T50" fmla="*/ 386 w 1144"/>
                <a:gd name="T51" fmla="*/ 9 h 18"/>
                <a:gd name="T52" fmla="*/ 570 w 1144"/>
                <a:gd name="T53" fmla="*/ 6 h 18"/>
                <a:gd name="T54" fmla="*/ 575 w 1144"/>
                <a:gd name="T55" fmla="*/ 6 h 18"/>
                <a:gd name="T56" fmla="*/ 583 w 1144"/>
                <a:gd name="T57" fmla="*/ 6 h 18"/>
                <a:gd name="T58" fmla="*/ 591 w 1144"/>
                <a:gd name="T59" fmla="*/ 6 h 18"/>
                <a:gd name="T60" fmla="*/ 826 w 1144"/>
                <a:gd name="T61" fmla="*/ 4 h 18"/>
                <a:gd name="T62" fmla="*/ 1008 w 1144"/>
                <a:gd name="T63" fmla="*/ 2 h 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44"/>
                <a:gd name="T97" fmla="*/ 0 h 18"/>
                <a:gd name="T98" fmla="*/ 1144 w 1144"/>
                <a:gd name="T99" fmla="*/ 18 h 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44" h="18">
                  <a:moveTo>
                    <a:pt x="1010" y="0"/>
                  </a:moveTo>
                  <a:lnTo>
                    <a:pt x="1026" y="0"/>
                  </a:lnTo>
                  <a:lnTo>
                    <a:pt x="1039" y="2"/>
                  </a:lnTo>
                  <a:lnTo>
                    <a:pt x="1041" y="0"/>
                  </a:lnTo>
                  <a:lnTo>
                    <a:pt x="1047" y="2"/>
                  </a:lnTo>
                  <a:lnTo>
                    <a:pt x="1049" y="0"/>
                  </a:lnTo>
                  <a:lnTo>
                    <a:pt x="1143" y="0"/>
                  </a:lnTo>
                  <a:lnTo>
                    <a:pt x="1143" y="6"/>
                  </a:lnTo>
                  <a:lnTo>
                    <a:pt x="1043" y="6"/>
                  </a:lnTo>
                  <a:lnTo>
                    <a:pt x="1041" y="9"/>
                  </a:lnTo>
                  <a:lnTo>
                    <a:pt x="1035" y="6"/>
                  </a:lnTo>
                  <a:lnTo>
                    <a:pt x="1033" y="9"/>
                  </a:lnTo>
                  <a:lnTo>
                    <a:pt x="1026" y="6"/>
                  </a:lnTo>
                  <a:lnTo>
                    <a:pt x="1022" y="9"/>
                  </a:lnTo>
                  <a:lnTo>
                    <a:pt x="1021" y="6"/>
                  </a:lnTo>
                  <a:lnTo>
                    <a:pt x="1016" y="9"/>
                  </a:lnTo>
                  <a:lnTo>
                    <a:pt x="1001" y="6"/>
                  </a:lnTo>
                  <a:lnTo>
                    <a:pt x="998" y="9"/>
                  </a:lnTo>
                  <a:lnTo>
                    <a:pt x="989" y="9"/>
                  </a:lnTo>
                  <a:lnTo>
                    <a:pt x="987" y="6"/>
                  </a:lnTo>
                  <a:lnTo>
                    <a:pt x="985" y="9"/>
                  </a:lnTo>
                  <a:lnTo>
                    <a:pt x="799" y="9"/>
                  </a:lnTo>
                  <a:lnTo>
                    <a:pt x="797" y="11"/>
                  </a:lnTo>
                  <a:lnTo>
                    <a:pt x="629" y="11"/>
                  </a:lnTo>
                  <a:lnTo>
                    <a:pt x="625" y="13"/>
                  </a:lnTo>
                  <a:lnTo>
                    <a:pt x="620" y="11"/>
                  </a:lnTo>
                  <a:lnTo>
                    <a:pt x="618" y="13"/>
                  </a:lnTo>
                  <a:lnTo>
                    <a:pt x="353" y="13"/>
                  </a:lnTo>
                  <a:lnTo>
                    <a:pt x="351" y="15"/>
                  </a:lnTo>
                  <a:lnTo>
                    <a:pt x="191" y="15"/>
                  </a:lnTo>
                  <a:lnTo>
                    <a:pt x="188" y="17"/>
                  </a:lnTo>
                  <a:lnTo>
                    <a:pt x="183" y="15"/>
                  </a:lnTo>
                  <a:lnTo>
                    <a:pt x="162" y="15"/>
                  </a:lnTo>
                  <a:lnTo>
                    <a:pt x="160" y="17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1" y="11"/>
                  </a:lnTo>
                  <a:lnTo>
                    <a:pt x="183" y="9"/>
                  </a:lnTo>
                  <a:lnTo>
                    <a:pt x="188" y="11"/>
                  </a:lnTo>
                  <a:lnTo>
                    <a:pt x="191" y="9"/>
                  </a:lnTo>
                  <a:lnTo>
                    <a:pt x="206" y="11"/>
                  </a:lnTo>
                  <a:lnTo>
                    <a:pt x="208" y="9"/>
                  </a:lnTo>
                  <a:lnTo>
                    <a:pt x="210" y="11"/>
                  </a:lnTo>
                  <a:lnTo>
                    <a:pt x="211" y="9"/>
                  </a:lnTo>
                  <a:lnTo>
                    <a:pt x="351" y="9"/>
                  </a:lnTo>
                  <a:lnTo>
                    <a:pt x="355" y="6"/>
                  </a:lnTo>
                  <a:lnTo>
                    <a:pt x="362" y="9"/>
                  </a:lnTo>
                  <a:lnTo>
                    <a:pt x="371" y="9"/>
                  </a:lnTo>
                  <a:lnTo>
                    <a:pt x="373" y="6"/>
                  </a:lnTo>
                  <a:lnTo>
                    <a:pt x="376" y="9"/>
                  </a:lnTo>
                  <a:lnTo>
                    <a:pt x="384" y="6"/>
                  </a:lnTo>
                  <a:lnTo>
                    <a:pt x="386" y="9"/>
                  </a:lnTo>
                  <a:lnTo>
                    <a:pt x="389" y="6"/>
                  </a:lnTo>
                  <a:lnTo>
                    <a:pt x="570" y="6"/>
                  </a:lnTo>
                  <a:lnTo>
                    <a:pt x="573" y="4"/>
                  </a:lnTo>
                  <a:lnTo>
                    <a:pt x="575" y="6"/>
                  </a:lnTo>
                  <a:lnTo>
                    <a:pt x="577" y="4"/>
                  </a:lnTo>
                  <a:lnTo>
                    <a:pt x="583" y="6"/>
                  </a:lnTo>
                  <a:lnTo>
                    <a:pt x="587" y="4"/>
                  </a:lnTo>
                  <a:lnTo>
                    <a:pt x="591" y="6"/>
                  </a:lnTo>
                  <a:lnTo>
                    <a:pt x="593" y="4"/>
                  </a:lnTo>
                  <a:lnTo>
                    <a:pt x="826" y="4"/>
                  </a:lnTo>
                  <a:lnTo>
                    <a:pt x="827" y="2"/>
                  </a:lnTo>
                  <a:lnTo>
                    <a:pt x="1008" y="2"/>
                  </a:lnTo>
                  <a:lnTo>
                    <a:pt x="10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6" name="Freeform 93"/>
            <p:cNvSpPr>
              <a:spLocks/>
            </p:cNvSpPr>
            <p:nvPr/>
          </p:nvSpPr>
          <p:spPr bwMode="auto">
            <a:xfrm>
              <a:off x="2466" y="1352"/>
              <a:ext cx="1149" cy="21"/>
            </a:xfrm>
            <a:custGeom>
              <a:avLst/>
              <a:gdLst>
                <a:gd name="T0" fmla="*/ 1131 w 1149"/>
                <a:gd name="T1" fmla="*/ 0 h 21"/>
                <a:gd name="T2" fmla="*/ 1135 w 1149"/>
                <a:gd name="T3" fmla="*/ 0 h 21"/>
                <a:gd name="T4" fmla="*/ 1148 w 1149"/>
                <a:gd name="T5" fmla="*/ 7 h 21"/>
                <a:gd name="T6" fmla="*/ 947 w 1149"/>
                <a:gd name="T7" fmla="*/ 9 h 21"/>
                <a:gd name="T8" fmla="*/ 936 w 1149"/>
                <a:gd name="T9" fmla="*/ 9 h 21"/>
                <a:gd name="T10" fmla="*/ 902 w 1149"/>
                <a:gd name="T11" fmla="*/ 11 h 21"/>
                <a:gd name="T12" fmla="*/ 892 w 1149"/>
                <a:gd name="T13" fmla="*/ 11 h 21"/>
                <a:gd name="T14" fmla="*/ 739 w 1149"/>
                <a:gd name="T15" fmla="*/ 13 h 21"/>
                <a:gd name="T16" fmla="*/ 729 w 1149"/>
                <a:gd name="T17" fmla="*/ 13 h 21"/>
                <a:gd name="T18" fmla="*/ 573 w 1149"/>
                <a:gd name="T19" fmla="*/ 18 h 21"/>
                <a:gd name="T20" fmla="*/ 566 w 1149"/>
                <a:gd name="T21" fmla="*/ 13 h 21"/>
                <a:gd name="T22" fmla="*/ 555 w 1149"/>
                <a:gd name="T23" fmla="*/ 13 h 21"/>
                <a:gd name="T24" fmla="*/ 527 w 1149"/>
                <a:gd name="T25" fmla="*/ 18 h 21"/>
                <a:gd name="T26" fmla="*/ 518 w 1149"/>
                <a:gd name="T27" fmla="*/ 20 h 21"/>
                <a:gd name="T28" fmla="*/ 370 w 1149"/>
                <a:gd name="T29" fmla="*/ 18 h 21"/>
                <a:gd name="T30" fmla="*/ 308 w 1149"/>
                <a:gd name="T31" fmla="*/ 16 h 21"/>
                <a:gd name="T32" fmla="*/ 300 w 1149"/>
                <a:gd name="T33" fmla="*/ 16 h 21"/>
                <a:gd name="T34" fmla="*/ 293 w 1149"/>
                <a:gd name="T35" fmla="*/ 16 h 21"/>
                <a:gd name="T36" fmla="*/ 174 w 1149"/>
                <a:gd name="T37" fmla="*/ 18 h 21"/>
                <a:gd name="T38" fmla="*/ 160 w 1149"/>
                <a:gd name="T39" fmla="*/ 18 h 21"/>
                <a:gd name="T40" fmla="*/ 0 w 1149"/>
                <a:gd name="T41" fmla="*/ 20 h 21"/>
                <a:gd name="T42" fmla="*/ 2 w 1149"/>
                <a:gd name="T43" fmla="*/ 13 h 21"/>
                <a:gd name="T44" fmla="*/ 167 w 1149"/>
                <a:gd name="T45" fmla="*/ 11 h 21"/>
                <a:gd name="T46" fmla="*/ 179 w 1149"/>
                <a:gd name="T47" fmla="*/ 13 h 21"/>
                <a:gd name="T48" fmla="*/ 321 w 1149"/>
                <a:gd name="T49" fmla="*/ 11 h 21"/>
                <a:gd name="T50" fmla="*/ 326 w 1149"/>
                <a:gd name="T51" fmla="*/ 11 h 21"/>
                <a:gd name="T52" fmla="*/ 507 w 1149"/>
                <a:gd name="T53" fmla="*/ 9 h 21"/>
                <a:gd name="T54" fmla="*/ 518 w 1149"/>
                <a:gd name="T55" fmla="*/ 9 h 21"/>
                <a:gd name="T56" fmla="*/ 523 w 1149"/>
                <a:gd name="T57" fmla="*/ 9 h 21"/>
                <a:gd name="T58" fmla="*/ 530 w 1149"/>
                <a:gd name="T59" fmla="*/ 9 h 21"/>
                <a:gd name="T60" fmla="*/ 538 w 1149"/>
                <a:gd name="T61" fmla="*/ 9 h 21"/>
                <a:gd name="T62" fmla="*/ 795 w 1149"/>
                <a:gd name="T63" fmla="*/ 7 h 21"/>
                <a:gd name="T64" fmla="*/ 906 w 1149"/>
                <a:gd name="T65" fmla="*/ 4 h 21"/>
                <a:gd name="T66" fmla="*/ 915 w 1149"/>
                <a:gd name="T67" fmla="*/ 4 h 21"/>
                <a:gd name="T68" fmla="*/ 924 w 1149"/>
                <a:gd name="T69" fmla="*/ 4 h 21"/>
                <a:gd name="T70" fmla="*/ 932 w 1149"/>
                <a:gd name="T71" fmla="*/ 4 h 21"/>
                <a:gd name="T72" fmla="*/ 1114 w 1149"/>
                <a:gd name="T73" fmla="*/ 2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49"/>
                <a:gd name="T112" fmla="*/ 0 h 21"/>
                <a:gd name="T113" fmla="*/ 1149 w 1149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49" h="21">
                  <a:moveTo>
                    <a:pt x="1117" y="0"/>
                  </a:moveTo>
                  <a:lnTo>
                    <a:pt x="1131" y="0"/>
                  </a:lnTo>
                  <a:lnTo>
                    <a:pt x="1133" y="2"/>
                  </a:lnTo>
                  <a:lnTo>
                    <a:pt x="1135" y="0"/>
                  </a:lnTo>
                  <a:lnTo>
                    <a:pt x="1148" y="2"/>
                  </a:lnTo>
                  <a:lnTo>
                    <a:pt x="1148" y="7"/>
                  </a:lnTo>
                  <a:lnTo>
                    <a:pt x="1146" y="9"/>
                  </a:lnTo>
                  <a:lnTo>
                    <a:pt x="947" y="9"/>
                  </a:lnTo>
                  <a:lnTo>
                    <a:pt x="942" y="11"/>
                  </a:lnTo>
                  <a:lnTo>
                    <a:pt x="936" y="9"/>
                  </a:lnTo>
                  <a:lnTo>
                    <a:pt x="906" y="9"/>
                  </a:lnTo>
                  <a:lnTo>
                    <a:pt x="902" y="11"/>
                  </a:lnTo>
                  <a:lnTo>
                    <a:pt x="895" y="9"/>
                  </a:lnTo>
                  <a:lnTo>
                    <a:pt x="892" y="11"/>
                  </a:lnTo>
                  <a:lnTo>
                    <a:pt x="743" y="11"/>
                  </a:lnTo>
                  <a:lnTo>
                    <a:pt x="739" y="13"/>
                  </a:lnTo>
                  <a:lnTo>
                    <a:pt x="731" y="11"/>
                  </a:lnTo>
                  <a:lnTo>
                    <a:pt x="729" y="13"/>
                  </a:lnTo>
                  <a:lnTo>
                    <a:pt x="579" y="13"/>
                  </a:lnTo>
                  <a:lnTo>
                    <a:pt x="573" y="18"/>
                  </a:lnTo>
                  <a:lnTo>
                    <a:pt x="573" y="13"/>
                  </a:lnTo>
                  <a:lnTo>
                    <a:pt x="566" y="13"/>
                  </a:lnTo>
                  <a:lnTo>
                    <a:pt x="563" y="18"/>
                  </a:lnTo>
                  <a:lnTo>
                    <a:pt x="555" y="13"/>
                  </a:lnTo>
                  <a:lnTo>
                    <a:pt x="546" y="18"/>
                  </a:lnTo>
                  <a:lnTo>
                    <a:pt x="527" y="18"/>
                  </a:lnTo>
                  <a:lnTo>
                    <a:pt x="523" y="20"/>
                  </a:lnTo>
                  <a:lnTo>
                    <a:pt x="518" y="20"/>
                  </a:lnTo>
                  <a:lnTo>
                    <a:pt x="516" y="18"/>
                  </a:lnTo>
                  <a:lnTo>
                    <a:pt x="370" y="18"/>
                  </a:lnTo>
                  <a:lnTo>
                    <a:pt x="368" y="16"/>
                  </a:lnTo>
                  <a:lnTo>
                    <a:pt x="308" y="16"/>
                  </a:lnTo>
                  <a:lnTo>
                    <a:pt x="305" y="18"/>
                  </a:lnTo>
                  <a:lnTo>
                    <a:pt x="300" y="16"/>
                  </a:lnTo>
                  <a:lnTo>
                    <a:pt x="296" y="18"/>
                  </a:lnTo>
                  <a:lnTo>
                    <a:pt x="293" y="16"/>
                  </a:lnTo>
                  <a:lnTo>
                    <a:pt x="291" y="18"/>
                  </a:lnTo>
                  <a:lnTo>
                    <a:pt x="174" y="18"/>
                  </a:lnTo>
                  <a:lnTo>
                    <a:pt x="170" y="20"/>
                  </a:lnTo>
                  <a:lnTo>
                    <a:pt x="160" y="18"/>
                  </a:lnTo>
                  <a:lnTo>
                    <a:pt x="158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162" y="13"/>
                  </a:lnTo>
                  <a:lnTo>
                    <a:pt x="167" y="11"/>
                  </a:lnTo>
                  <a:lnTo>
                    <a:pt x="172" y="11"/>
                  </a:lnTo>
                  <a:lnTo>
                    <a:pt x="179" y="13"/>
                  </a:lnTo>
                  <a:lnTo>
                    <a:pt x="181" y="11"/>
                  </a:lnTo>
                  <a:lnTo>
                    <a:pt x="321" y="11"/>
                  </a:lnTo>
                  <a:lnTo>
                    <a:pt x="325" y="9"/>
                  </a:lnTo>
                  <a:lnTo>
                    <a:pt x="326" y="11"/>
                  </a:lnTo>
                  <a:lnTo>
                    <a:pt x="328" y="9"/>
                  </a:lnTo>
                  <a:lnTo>
                    <a:pt x="507" y="9"/>
                  </a:lnTo>
                  <a:lnTo>
                    <a:pt x="511" y="7"/>
                  </a:lnTo>
                  <a:lnTo>
                    <a:pt x="518" y="9"/>
                  </a:lnTo>
                  <a:lnTo>
                    <a:pt x="521" y="7"/>
                  </a:lnTo>
                  <a:lnTo>
                    <a:pt x="523" y="9"/>
                  </a:lnTo>
                  <a:lnTo>
                    <a:pt x="527" y="7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8" y="9"/>
                  </a:lnTo>
                  <a:lnTo>
                    <a:pt x="540" y="7"/>
                  </a:lnTo>
                  <a:lnTo>
                    <a:pt x="795" y="7"/>
                  </a:lnTo>
                  <a:lnTo>
                    <a:pt x="797" y="4"/>
                  </a:lnTo>
                  <a:lnTo>
                    <a:pt x="906" y="4"/>
                  </a:lnTo>
                  <a:lnTo>
                    <a:pt x="909" y="2"/>
                  </a:lnTo>
                  <a:lnTo>
                    <a:pt x="915" y="4"/>
                  </a:lnTo>
                  <a:lnTo>
                    <a:pt x="919" y="2"/>
                  </a:lnTo>
                  <a:lnTo>
                    <a:pt x="924" y="4"/>
                  </a:lnTo>
                  <a:lnTo>
                    <a:pt x="930" y="2"/>
                  </a:lnTo>
                  <a:lnTo>
                    <a:pt x="932" y="4"/>
                  </a:lnTo>
                  <a:lnTo>
                    <a:pt x="934" y="2"/>
                  </a:lnTo>
                  <a:lnTo>
                    <a:pt x="1114" y="2"/>
                  </a:lnTo>
                  <a:lnTo>
                    <a:pt x="11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7" name="Freeform 94"/>
            <p:cNvSpPr>
              <a:spLocks/>
            </p:cNvSpPr>
            <p:nvPr/>
          </p:nvSpPr>
          <p:spPr bwMode="auto">
            <a:xfrm>
              <a:off x="4118" y="1385"/>
              <a:ext cx="30" cy="46"/>
            </a:xfrm>
            <a:custGeom>
              <a:avLst/>
              <a:gdLst>
                <a:gd name="T0" fmla="*/ 20 w 30"/>
                <a:gd name="T1" fmla="*/ 0 h 46"/>
                <a:gd name="T2" fmla="*/ 23 w 30"/>
                <a:gd name="T3" fmla="*/ 3 h 46"/>
                <a:gd name="T4" fmla="*/ 23 w 30"/>
                <a:gd name="T5" fmla="*/ 26 h 46"/>
                <a:gd name="T6" fmla="*/ 29 w 30"/>
                <a:gd name="T7" fmla="*/ 29 h 46"/>
                <a:gd name="T8" fmla="*/ 29 w 30"/>
                <a:gd name="T9" fmla="*/ 34 h 46"/>
                <a:gd name="T10" fmla="*/ 25 w 30"/>
                <a:gd name="T11" fmla="*/ 36 h 46"/>
                <a:gd name="T12" fmla="*/ 23 w 30"/>
                <a:gd name="T13" fmla="*/ 45 h 46"/>
                <a:gd name="T14" fmla="*/ 20 w 30"/>
                <a:gd name="T15" fmla="*/ 45 h 46"/>
                <a:gd name="T16" fmla="*/ 18 w 30"/>
                <a:gd name="T17" fmla="*/ 41 h 46"/>
                <a:gd name="T18" fmla="*/ 18 w 30"/>
                <a:gd name="T19" fmla="*/ 34 h 46"/>
                <a:gd name="T20" fmla="*/ 2 w 30"/>
                <a:gd name="T21" fmla="*/ 34 h 46"/>
                <a:gd name="T22" fmla="*/ 0 w 30"/>
                <a:gd name="T23" fmla="*/ 29 h 46"/>
                <a:gd name="T24" fmla="*/ 20 w 30"/>
                <a:gd name="T25" fmla="*/ 0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46"/>
                <a:gd name="T41" fmla="*/ 30 w 30"/>
                <a:gd name="T42" fmla="*/ 46 h 4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46">
                  <a:moveTo>
                    <a:pt x="20" y="0"/>
                  </a:moveTo>
                  <a:lnTo>
                    <a:pt x="23" y="3"/>
                  </a:lnTo>
                  <a:lnTo>
                    <a:pt x="23" y="26"/>
                  </a:lnTo>
                  <a:lnTo>
                    <a:pt x="29" y="29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23" y="45"/>
                  </a:lnTo>
                  <a:lnTo>
                    <a:pt x="20" y="45"/>
                  </a:lnTo>
                  <a:lnTo>
                    <a:pt x="18" y="41"/>
                  </a:lnTo>
                  <a:lnTo>
                    <a:pt x="18" y="34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8" name="Freeform 95"/>
            <p:cNvSpPr>
              <a:spLocks/>
            </p:cNvSpPr>
            <p:nvPr/>
          </p:nvSpPr>
          <p:spPr bwMode="auto">
            <a:xfrm>
              <a:off x="4124" y="1398"/>
              <a:ext cx="13" cy="17"/>
            </a:xfrm>
            <a:custGeom>
              <a:avLst/>
              <a:gdLst>
                <a:gd name="T0" fmla="*/ 7 w 13"/>
                <a:gd name="T1" fmla="*/ 2 h 17"/>
                <a:gd name="T2" fmla="*/ 7 w 13"/>
                <a:gd name="T3" fmla="*/ 4 h 17"/>
                <a:gd name="T4" fmla="*/ 0 w 13"/>
                <a:gd name="T5" fmla="*/ 13 h 17"/>
                <a:gd name="T6" fmla="*/ 7 w 13"/>
                <a:gd name="T7" fmla="*/ 16 h 17"/>
                <a:gd name="T8" fmla="*/ 12 w 13"/>
                <a:gd name="T9" fmla="*/ 14 h 17"/>
                <a:gd name="T10" fmla="*/ 12 w 13"/>
                <a:gd name="T11" fmla="*/ 0 h 17"/>
                <a:gd name="T12" fmla="*/ 7 w 13"/>
                <a:gd name="T13" fmla="*/ 0 h 17"/>
                <a:gd name="T14" fmla="*/ 7 w 13"/>
                <a:gd name="T15" fmla="*/ 2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17"/>
                <a:gd name="T26" fmla="*/ 13 w 13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17">
                  <a:moveTo>
                    <a:pt x="7" y="2"/>
                  </a:moveTo>
                  <a:lnTo>
                    <a:pt x="7" y="4"/>
                  </a:lnTo>
                  <a:lnTo>
                    <a:pt x="0" y="13"/>
                  </a:lnTo>
                  <a:lnTo>
                    <a:pt x="7" y="16"/>
                  </a:lnTo>
                  <a:lnTo>
                    <a:pt x="12" y="1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7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9" name="Freeform 96"/>
            <p:cNvSpPr>
              <a:spLocks/>
            </p:cNvSpPr>
            <p:nvPr/>
          </p:nvSpPr>
          <p:spPr bwMode="auto">
            <a:xfrm>
              <a:off x="3179" y="1389"/>
              <a:ext cx="22" cy="46"/>
            </a:xfrm>
            <a:custGeom>
              <a:avLst/>
              <a:gdLst>
                <a:gd name="T0" fmla="*/ 10 w 22"/>
                <a:gd name="T1" fmla="*/ 0 h 46"/>
                <a:gd name="T2" fmla="*/ 19 w 22"/>
                <a:gd name="T3" fmla="*/ 0 h 46"/>
                <a:gd name="T4" fmla="*/ 21 w 22"/>
                <a:gd name="T5" fmla="*/ 7 h 46"/>
                <a:gd name="T6" fmla="*/ 17 w 22"/>
                <a:gd name="T7" fmla="*/ 7 h 46"/>
                <a:gd name="T8" fmla="*/ 12 w 22"/>
                <a:gd name="T9" fmla="*/ 2 h 46"/>
                <a:gd name="T10" fmla="*/ 8 w 22"/>
                <a:gd name="T11" fmla="*/ 9 h 46"/>
                <a:gd name="T12" fmla="*/ 14 w 22"/>
                <a:gd name="T13" fmla="*/ 18 h 46"/>
                <a:gd name="T14" fmla="*/ 10 w 22"/>
                <a:gd name="T15" fmla="*/ 20 h 46"/>
                <a:gd name="T16" fmla="*/ 8 w 22"/>
                <a:gd name="T17" fmla="*/ 25 h 46"/>
                <a:gd name="T18" fmla="*/ 8 w 22"/>
                <a:gd name="T19" fmla="*/ 38 h 46"/>
                <a:gd name="T20" fmla="*/ 12 w 22"/>
                <a:gd name="T21" fmla="*/ 45 h 46"/>
                <a:gd name="T22" fmla="*/ 0 w 22"/>
                <a:gd name="T23" fmla="*/ 45 h 46"/>
                <a:gd name="T24" fmla="*/ 0 w 22"/>
                <a:gd name="T25" fmla="*/ 43 h 46"/>
                <a:gd name="T26" fmla="*/ 3 w 22"/>
                <a:gd name="T27" fmla="*/ 43 h 46"/>
                <a:gd name="T28" fmla="*/ 3 w 22"/>
                <a:gd name="T29" fmla="*/ 22 h 46"/>
                <a:gd name="T30" fmla="*/ 0 w 22"/>
                <a:gd name="T31" fmla="*/ 15 h 46"/>
                <a:gd name="T32" fmla="*/ 6 w 22"/>
                <a:gd name="T33" fmla="*/ 2 h 46"/>
                <a:gd name="T34" fmla="*/ 10 w 22"/>
                <a:gd name="T35" fmla="*/ 0 h 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46"/>
                <a:gd name="T56" fmla="*/ 22 w 22"/>
                <a:gd name="T57" fmla="*/ 46 h 4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46">
                  <a:moveTo>
                    <a:pt x="10" y="0"/>
                  </a:moveTo>
                  <a:lnTo>
                    <a:pt x="19" y="0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12" y="2"/>
                  </a:lnTo>
                  <a:lnTo>
                    <a:pt x="8" y="9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8" y="25"/>
                  </a:lnTo>
                  <a:lnTo>
                    <a:pt x="8" y="38"/>
                  </a:lnTo>
                  <a:lnTo>
                    <a:pt x="12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6" y="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0" name="Freeform 97"/>
            <p:cNvSpPr>
              <a:spLocks/>
            </p:cNvSpPr>
            <p:nvPr/>
          </p:nvSpPr>
          <p:spPr bwMode="auto">
            <a:xfrm>
              <a:off x="3200" y="1389"/>
              <a:ext cx="29" cy="46"/>
            </a:xfrm>
            <a:custGeom>
              <a:avLst/>
              <a:gdLst>
                <a:gd name="T0" fmla="*/ 18 w 29"/>
                <a:gd name="T1" fmla="*/ 0 h 46"/>
                <a:gd name="T2" fmla="*/ 23 w 29"/>
                <a:gd name="T3" fmla="*/ 0 h 46"/>
                <a:gd name="T4" fmla="*/ 23 w 29"/>
                <a:gd name="T5" fmla="*/ 23 h 46"/>
                <a:gd name="T6" fmla="*/ 28 w 29"/>
                <a:gd name="T7" fmla="*/ 27 h 46"/>
                <a:gd name="T8" fmla="*/ 28 w 29"/>
                <a:gd name="T9" fmla="*/ 32 h 46"/>
                <a:gd name="T10" fmla="*/ 25 w 29"/>
                <a:gd name="T11" fmla="*/ 32 h 46"/>
                <a:gd name="T12" fmla="*/ 23 w 29"/>
                <a:gd name="T13" fmla="*/ 45 h 46"/>
                <a:gd name="T14" fmla="*/ 20 w 29"/>
                <a:gd name="T15" fmla="*/ 45 h 46"/>
                <a:gd name="T16" fmla="*/ 16 w 29"/>
                <a:gd name="T17" fmla="*/ 34 h 46"/>
                <a:gd name="T18" fmla="*/ 10 w 29"/>
                <a:gd name="T19" fmla="*/ 32 h 46"/>
                <a:gd name="T20" fmla="*/ 0 w 29"/>
                <a:gd name="T21" fmla="*/ 32 h 46"/>
                <a:gd name="T22" fmla="*/ 0 w 29"/>
                <a:gd name="T23" fmla="*/ 27 h 46"/>
                <a:gd name="T24" fmla="*/ 18 w 29"/>
                <a:gd name="T25" fmla="*/ 0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"/>
                <a:gd name="T40" fmla="*/ 0 h 46"/>
                <a:gd name="T41" fmla="*/ 29 w 29"/>
                <a:gd name="T42" fmla="*/ 46 h 4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" h="46">
                  <a:moveTo>
                    <a:pt x="18" y="0"/>
                  </a:moveTo>
                  <a:lnTo>
                    <a:pt x="23" y="0"/>
                  </a:lnTo>
                  <a:lnTo>
                    <a:pt x="23" y="23"/>
                  </a:lnTo>
                  <a:lnTo>
                    <a:pt x="28" y="27"/>
                  </a:lnTo>
                  <a:lnTo>
                    <a:pt x="28" y="32"/>
                  </a:lnTo>
                  <a:lnTo>
                    <a:pt x="25" y="32"/>
                  </a:lnTo>
                  <a:lnTo>
                    <a:pt x="23" y="45"/>
                  </a:lnTo>
                  <a:lnTo>
                    <a:pt x="20" y="45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1" name="Freeform 98"/>
            <p:cNvSpPr>
              <a:spLocks/>
            </p:cNvSpPr>
            <p:nvPr/>
          </p:nvSpPr>
          <p:spPr bwMode="auto">
            <a:xfrm>
              <a:off x="3205" y="1402"/>
              <a:ext cx="14" cy="15"/>
            </a:xfrm>
            <a:custGeom>
              <a:avLst/>
              <a:gdLst>
                <a:gd name="T0" fmla="*/ 7 w 14"/>
                <a:gd name="T1" fmla="*/ 2 h 15"/>
                <a:gd name="T2" fmla="*/ 0 w 14"/>
                <a:gd name="T3" fmla="*/ 14 h 15"/>
                <a:gd name="T4" fmla="*/ 9 w 14"/>
                <a:gd name="T5" fmla="*/ 14 h 15"/>
                <a:gd name="T6" fmla="*/ 13 w 14"/>
                <a:gd name="T7" fmla="*/ 9 h 15"/>
                <a:gd name="T8" fmla="*/ 13 w 14"/>
                <a:gd name="T9" fmla="*/ 0 h 15"/>
                <a:gd name="T10" fmla="*/ 9 w 14"/>
                <a:gd name="T11" fmla="*/ 0 h 15"/>
                <a:gd name="T12" fmla="*/ 7 w 14"/>
                <a:gd name="T13" fmla="*/ 2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5"/>
                <a:gd name="T23" fmla="*/ 14 w 1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5">
                  <a:moveTo>
                    <a:pt x="7" y="2"/>
                  </a:moveTo>
                  <a:lnTo>
                    <a:pt x="0" y="14"/>
                  </a:lnTo>
                  <a:lnTo>
                    <a:pt x="9" y="14"/>
                  </a:lnTo>
                  <a:lnTo>
                    <a:pt x="13" y="9"/>
                  </a:lnTo>
                  <a:lnTo>
                    <a:pt x="13" y="0"/>
                  </a:lnTo>
                  <a:lnTo>
                    <a:pt x="9" y="0"/>
                  </a:lnTo>
                  <a:lnTo>
                    <a:pt x="7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2" name="Freeform 99"/>
            <p:cNvSpPr>
              <a:spLocks/>
            </p:cNvSpPr>
            <p:nvPr/>
          </p:nvSpPr>
          <p:spPr bwMode="auto">
            <a:xfrm>
              <a:off x="3236" y="1389"/>
              <a:ext cx="15" cy="54"/>
            </a:xfrm>
            <a:custGeom>
              <a:avLst/>
              <a:gdLst>
                <a:gd name="T0" fmla="*/ 0 w 15"/>
                <a:gd name="T1" fmla="*/ 0 h 54"/>
                <a:gd name="T2" fmla="*/ 9 w 15"/>
                <a:gd name="T3" fmla="*/ 7 h 54"/>
                <a:gd name="T4" fmla="*/ 14 w 15"/>
                <a:gd name="T5" fmla="*/ 23 h 54"/>
                <a:gd name="T6" fmla="*/ 13 w 15"/>
                <a:gd name="T7" fmla="*/ 25 h 54"/>
                <a:gd name="T8" fmla="*/ 14 w 15"/>
                <a:gd name="T9" fmla="*/ 30 h 54"/>
                <a:gd name="T10" fmla="*/ 14 w 15"/>
                <a:gd name="T11" fmla="*/ 36 h 54"/>
                <a:gd name="T12" fmla="*/ 6 w 15"/>
                <a:gd name="T13" fmla="*/ 51 h 54"/>
                <a:gd name="T14" fmla="*/ 0 w 15"/>
                <a:gd name="T15" fmla="*/ 53 h 54"/>
                <a:gd name="T16" fmla="*/ 9 w 15"/>
                <a:gd name="T17" fmla="*/ 43 h 54"/>
                <a:gd name="T18" fmla="*/ 9 w 15"/>
                <a:gd name="T19" fmla="*/ 15 h 54"/>
                <a:gd name="T20" fmla="*/ 0 w 15"/>
                <a:gd name="T21" fmla="*/ 0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54"/>
                <a:gd name="T35" fmla="*/ 15 w 15"/>
                <a:gd name="T36" fmla="*/ 54 h 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54">
                  <a:moveTo>
                    <a:pt x="0" y="0"/>
                  </a:moveTo>
                  <a:lnTo>
                    <a:pt x="9" y="7"/>
                  </a:lnTo>
                  <a:lnTo>
                    <a:pt x="14" y="23"/>
                  </a:lnTo>
                  <a:lnTo>
                    <a:pt x="13" y="25"/>
                  </a:lnTo>
                  <a:lnTo>
                    <a:pt x="14" y="30"/>
                  </a:lnTo>
                  <a:lnTo>
                    <a:pt x="14" y="36"/>
                  </a:lnTo>
                  <a:lnTo>
                    <a:pt x="6" y="51"/>
                  </a:lnTo>
                  <a:lnTo>
                    <a:pt x="0" y="53"/>
                  </a:lnTo>
                  <a:lnTo>
                    <a:pt x="9" y="43"/>
                  </a:lnTo>
                  <a:lnTo>
                    <a:pt x="9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3" name="Freeform 100"/>
            <p:cNvSpPr>
              <a:spLocks/>
            </p:cNvSpPr>
            <p:nvPr/>
          </p:nvSpPr>
          <p:spPr bwMode="auto">
            <a:xfrm>
              <a:off x="3066" y="1391"/>
              <a:ext cx="13" cy="45"/>
            </a:xfrm>
            <a:custGeom>
              <a:avLst/>
              <a:gdLst>
                <a:gd name="T0" fmla="*/ 4 w 13"/>
                <a:gd name="T1" fmla="*/ 0 h 45"/>
                <a:gd name="T2" fmla="*/ 7 w 13"/>
                <a:gd name="T3" fmla="*/ 0 h 45"/>
                <a:gd name="T4" fmla="*/ 9 w 13"/>
                <a:gd name="T5" fmla="*/ 2 h 45"/>
                <a:gd name="T6" fmla="*/ 9 w 13"/>
                <a:gd name="T7" fmla="*/ 41 h 45"/>
                <a:gd name="T8" fmla="*/ 12 w 13"/>
                <a:gd name="T9" fmla="*/ 44 h 45"/>
                <a:gd name="T10" fmla="*/ 0 w 13"/>
                <a:gd name="T11" fmla="*/ 44 h 45"/>
                <a:gd name="T12" fmla="*/ 0 w 13"/>
                <a:gd name="T13" fmla="*/ 43 h 45"/>
                <a:gd name="T14" fmla="*/ 4 w 13"/>
                <a:gd name="T15" fmla="*/ 43 h 45"/>
                <a:gd name="T16" fmla="*/ 4 w 13"/>
                <a:gd name="T17" fmla="*/ 9 h 45"/>
                <a:gd name="T18" fmla="*/ 0 w 13"/>
                <a:gd name="T19" fmla="*/ 2 h 45"/>
                <a:gd name="T20" fmla="*/ 4 w 13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45"/>
                <a:gd name="T35" fmla="*/ 13 w 13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45">
                  <a:moveTo>
                    <a:pt x="4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1"/>
                  </a:lnTo>
                  <a:lnTo>
                    <a:pt x="12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4" y="43"/>
                  </a:lnTo>
                  <a:lnTo>
                    <a:pt x="4" y="9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4" name="Freeform 101"/>
            <p:cNvSpPr>
              <a:spLocks/>
            </p:cNvSpPr>
            <p:nvPr/>
          </p:nvSpPr>
          <p:spPr bwMode="auto">
            <a:xfrm>
              <a:off x="3100" y="1391"/>
              <a:ext cx="31" cy="45"/>
            </a:xfrm>
            <a:custGeom>
              <a:avLst/>
              <a:gdLst>
                <a:gd name="T0" fmla="*/ 18 w 31"/>
                <a:gd name="T1" fmla="*/ 0 h 45"/>
                <a:gd name="T2" fmla="*/ 23 w 31"/>
                <a:gd name="T3" fmla="*/ 0 h 45"/>
                <a:gd name="T4" fmla="*/ 23 w 31"/>
                <a:gd name="T5" fmla="*/ 20 h 45"/>
                <a:gd name="T6" fmla="*/ 30 w 31"/>
                <a:gd name="T7" fmla="*/ 30 h 45"/>
                <a:gd name="T8" fmla="*/ 25 w 31"/>
                <a:gd name="T9" fmla="*/ 32 h 45"/>
                <a:gd name="T10" fmla="*/ 25 w 31"/>
                <a:gd name="T11" fmla="*/ 43 h 45"/>
                <a:gd name="T12" fmla="*/ 20 w 31"/>
                <a:gd name="T13" fmla="*/ 44 h 45"/>
                <a:gd name="T14" fmla="*/ 18 w 31"/>
                <a:gd name="T15" fmla="*/ 32 h 45"/>
                <a:gd name="T16" fmla="*/ 2 w 31"/>
                <a:gd name="T17" fmla="*/ 32 h 45"/>
                <a:gd name="T18" fmla="*/ 0 w 31"/>
                <a:gd name="T19" fmla="*/ 28 h 45"/>
                <a:gd name="T20" fmla="*/ 18 w 31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"/>
                <a:gd name="T34" fmla="*/ 0 h 45"/>
                <a:gd name="T35" fmla="*/ 31 w 31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" h="45">
                  <a:moveTo>
                    <a:pt x="18" y="0"/>
                  </a:moveTo>
                  <a:lnTo>
                    <a:pt x="23" y="0"/>
                  </a:lnTo>
                  <a:lnTo>
                    <a:pt x="23" y="20"/>
                  </a:lnTo>
                  <a:lnTo>
                    <a:pt x="30" y="30"/>
                  </a:lnTo>
                  <a:lnTo>
                    <a:pt x="25" y="32"/>
                  </a:lnTo>
                  <a:lnTo>
                    <a:pt x="25" y="43"/>
                  </a:lnTo>
                  <a:lnTo>
                    <a:pt x="20" y="44"/>
                  </a:lnTo>
                  <a:lnTo>
                    <a:pt x="18" y="32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5" name="Freeform 102"/>
            <p:cNvSpPr>
              <a:spLocks/>
            </p:cNvSpPr>
            <p:nvPr/>
          </p:nvSpPr>
          <p:spPr bwMode="auto">
            <a:xfrm>
              <a:off x="3105" y="1402"/>
              <a:ext cx="14" cy="18"/>
            </a:xfrm>
            <a:custGeom>
              <a:avLst/>
              <a:gdLst>
                <a:gd name="T0" fmla="*/ 9 w 14"/>
                <a:gd name="T1" fmla="*/ 2 h 18"/>
                <a:gd name="T2" fmla="*/ 0 w 14"/>
                <a:gd name="T3" fmla="*/ 12 h 18"/>
                <a:gd name="T4" fmla="*/ 7 w 14"/>
                <a:gd name="T5" fmla="*/ 17 h 18"/>
                <a:gd name="T6" fmla="*/ 11 w 14"/>
                <a:gd name="T7" fmla="*/ 15 h 18"/>
                <a:gd name="T8" fmla="*/ 13 w 14"/>
                <a:gd name="T9" fmla="*/ 2 h 18"/>
                <a:gd name="T10" fmla="*/ 11 w 14"/>
                <a:gd name="T11" fmla="*/ 0 h 18"/>
                <a:gd name="T12" fmla="*/ 9 w 14"/>
                <a:gd name="T13" fmla="*/ 2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8"/>
                <a:gd name="T23" fmla="*/ 14 w 14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8">
                  <a:moveTo>
                    <a:pt x="9" y="2"/>
                  </a:moveTo>
                  <a:lnTo>
                    <a:pt x="0" y="12"/>
                  </a:lnTo>
                  <a:lnTo>
                    <a:pt x="7" y="17"/>
                  </a:lnTo>
                  <a:lnTo>
                    <a:pt x="11" y="15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6" name="Freeform 103"/>
            <p:cNvSpPr>
              <a:spLocks/>
            </p:cNvSpPr>
            <p:nvPr/>
          </p:nvSpPr>
          <p:spPr bwMode="auto">
            <a:xfrm>
              <a:off x="3153" y="1391"/>
              <a:ext cx="18" cy="54"/>
            </a:xfrm>
            <a:custGeom>
              <a:avLst/>
              <a:gdLst>
                <a:gd name="T0" fmla="*/ 13 w 18"/>
                <a:gd name="T1" fmla="*/ 0 h 54"/>
                <a:gd name="T2" fmla="*/ 15 w 18"/>
                <a:gd name="T3" fmla="*/ 0 h 54"/>
                <a:gd name="T4" fmla="*/ 15 w 18"/>
                <a:gd name="T5" fmla="*/ 2 h 54"/>
                <a:gd name="T6" fmla="*/ 9 w 18"/>
                <a:gd name="T7" fmla="*/ 11 h 54"/>
                <a:gd name="T8" fmla="*/ 6 w 18"/>
                <a:gd name="T9" fmla="*/ 21 h 54"/>
                <a:gd name="T10" fmla="*/ 11 w 18"/>
                <a:gd name="T11" fmla="*/ 49 h 54"/>
                <a:gd name="T12" fmla="*/ 15 w 18"/>
                <a:gd name="T13" fmla="*/ 49 h 54"/>
                <a:gd name="T14" fmla="*/ 17 w 18"/>
                <a:gd name="T15" fmla="*/ 53 h 54"/>
                <a:gd name="T16" fmla="*/ 4 w 18"/>
                <a:gd name="T17" fmla="*/ 43 h 54"/>
                <a:gd name="T18" fmla="*/ 0 w 18"/>
                <a:gd name="T19" fmla="*/ 28 h 54"/>
                <a:gd name="T20" fmla="*/ 0 w 18"/>
                <a:gd name="T21" fmla="*/ 21 h 54"/>
                <a:gd name="T22" fmla="*/ 9 w 18"/>
                <a:gd name="T23" fmla="*/ 4 h 54"/>
                <a:gd name="T24" fmla="*/ 13 w 18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"/>
                <a:gd name="T40" fmla="*/ 0 h 54"/>
                <a:gd name="T41" fmla="*/ 18 w 18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" h="54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9" y="11"/>
                  </a:lnTo>
                  <a:lnTo>
                    <a:pt x="6" y="21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7" y="53"/>
                  </a:lnTo>
                  <a:lnTo>
                    <a:pt x="4" y="4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9" y="4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7" name="Freeform 104"/>
            <p:cNvSpPr>
              <a:spLocks/>
            </p:cNvSpPr>
            <p:nvPr/>
          </p:nvSpPr>
          <p:spPr bwMode="auto">
            <a:xfrm>
              <a:off x="2863" y="1393"/>
              <a:ext cx="37" cy="48"/>
            </a:xfrm>
            <a:custGeom>
              <a:avLst/>
              <a:gdLst>
                <a:gd name="T0" fmla="*/ 17 w 37"/>
                <a:gd name="T1" fmla="*/ 0 h 48"/>
                <a:gd name="T2" fmla="*/ 34 w 37"/>
                <a:gd name="T3" fmla="*/ 2 h 48"/>
                <a:gd name="T4" fmla="*/ 36 w 37"/>
                <a:gd name="T5" fmla="*/ 13 h 48"/>
                <a:gd name="T6" fmla="*/ 34 w 37"/>
                <a:gd name="T7" fmla="*/ 13 h 48"/>
                <a:gd name="T8" fmla="*/ 34 w 37"/>
                <a:gd name="T9" fmla="*/ 7 h 48"/>
                <a:gd name="T10" fmla="*/ 17 w 37"/>
                <a:gd name="T11" fmla="*/ 4 h 48"/>
                <a:gd name="T12" fmla="*/ 9 w 37"/>
                <a:gd name="T13" fmla="*/ 16 h 48"/>
                <a:gd name="T14" fmla="*/ 7 w 37"/>
                <a:gd name="T15" fmla="*/ 26 h 48"/>
                <a:gd name="T16" fmla="*/ 11 w 37"/>
                <a:gd name="T17" fmla="*/ 37 h 48"/>
                <a:gd name="T18" fmla="*/ 20 w 37"/>
                <a:gd name="T19" fmla="*/ 43 h 48"/>
                <a:gd name="T20" fmla="*/ 27 w 37"/>
                <a:gd name="T21" fmla="*/ 43 h 48"/>
                <a:gd name="T22" fmla="*/ 36 w 37"/>
                <a:gd name="T23" fmla="*/ 39 h 48"/>
                <a:gd name="T24" fmla="*/ 25 w 37"/>
                <a:gd name="T25" fmla="*/ 47 h 48"/>
                <a:gd name="T26" fmla="*/ 15 w 37"/>
                <a:gd name="T27" fmla="*/ 47 h 48"/>
                <a:gd name="T28" fmla="*/ 2 w 37"/>
                <a:gd name="T29" fmla="*/ 37 h 48"/>
                <a:gd name="T30" fmla="*/ 0 w 37"/>
                <a:gd name="T31" fmla="*/ 19 h 48"/>
                <a:gd name="T32" fmla="*/ 7 w 37"/>
                <a:gd name="T33" fmla="*/ 7 h 48"/>
                <a:gd name="T34" fmla="*/ 17 w 37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48"/>
                <a:gd name="T56" fmla="*/ 37 w 37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48">
                  <a:moveTo>
                    <a:pt x="17" y="0"/>
                  </a:moveTo>
                  <a:lnTo>
                    <a:pt x="34" y="2"/>
                  </a:lnTo>
                  <a:lnTo>
                    <a:pt x="36" y="13"/>
                  </a:lnTo>
                  <a:lnTo>
                    <a:pt x="34" y="13"/>
                  </a:lnTo>
                  <a:lnTo>
                    <a:pt x="34" y="7"/>
                  </a:lnTo>
                  <a:lnTo>
                    <a:pt x="17" y="4"/>
                  </a:lnTo>
                  <a:lnTo>
                    <a:pt x="9" y="16"/>
                  </a:lnTo>
                  <a:lnTo>
                    <a:pt x="7" y="26"/>
                  </a:lnTo>
                  <a:lnTo>
                    <a:pt x="11" y="37"/>
                  </a:lnTo>
                  <a:lnTo>
                    <a:pt x="20" y="43"/>
                  </a:lnTo>
                  <a:lnTo>
                    <a:pt x="27" y="43"/>
                  </a:lnTo>
                  <a:lnTo>
                    <a:pt x="36" y="39"/>
                  </a:lnTo>
                  <a:lnTo>
                    <a:pt x="25" y="47"/>
                  </a:lnTo>
                  <a:lnTo>
                    <a:pt x="15" y="47"/>
                  </a:lnTo>
                  <a:lnTo>
                    <a:pt x="2" y="37"/>
                  </a:lnTo>
                  <a:lnTo>
                    <a:pt x="0" y="19"/>
                  </a:lnTo>
                  <a:lnTo>
                    <a:pt x="7" y="7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8" name="Freeform 105"/>
            <p:cNvSpPr>
              <a:spLocks/>
            </p:cNvSpPr>
            <p:nvPr/>
          </p:nvSpPr>
          <p:spPr bwMode="auto">
            <a:xfrm>
              <a:off x="2905" y="1395"/>
              <a:ext cx="29" cy="43"/>
            </a:xfrm>
            <a:custGeom>
              <a:avLst/>
              <a:gdLst>
                <a:gd name="T0" fmla="*/ 0 w 29"/>
                <a:gd name="T1" fmla="*/ 0 h 43"/>
                <a:gd name="T2" fmla="*/ 5 w 29"/>
                <a:gd name="T3" fmla="*/ 0 h 43"/>
                <a:gd name="T4" fmla="*/ 8 w 29"/>
                <a:gd name="T5" fmla="*/ 4 h 43"/>
                <a:gd name="T6" fmla="*/ 8 w 29"/>
                <a:gd name="T7" fmla="*/ 15 h 43"/>
                <a:gd name="T8" fmla="*/ 20 w 29"/>
                <a:gd name="T9" fmla="*/ 13 h 43"/>
                <a:gd name="T10" fmla="*/ 25 w 29"/>
                <a:gd name="T11" fmla="*/ 19 h 43"/>
                <a:gd name="T12" fmla="*/ 25 w 29"/>
                <a:gd name="T13" fmla="*/ 36 h 43"/>
                <a:gd name="T14" fmla="*/ 28 w 29"/>
                <a:gd name="T15" fmla="*/ 42 h 43"/>
                <a:gd name="T16" fmla="*/ 18 w 29"/>
                <a:gd name="T17" fmla="*/ 42 h 43"/>
                <a:gd name="T18" fmla="*/ 20 w 29"/>
                <a:gd name="T19" fmla="*/ 21 h 43"/>
                <a:gd name="T20" fmla="*/ 14 w 29"/>
                <a:gd name="T21" fmla="*/ 17 h 43"/>
                <a:gd name="T22" fmla="*/ 10 w 29"/>
                <a:gd name="T23" fmla="*/ 19 h 43"/>
                <a:gd name="T24" fmla="*/ 8 w 29"/>
                <a:gd name="T25" fmla="*/ 25 h 43"/>
                <a:gd name="T26" fmla="*/ 8 w 29"/>
                <a:gd name="T27" fmla="*/ 39 h 43"/>
                <a:gd name="T28" fmla="*/ 10 w 29"/>
                <a:gd name="T29" fmla="*/ 42 h 43"/>
                <a:gd name="T30" fmla="*/ 0 w 29"/>
                <a:gd name="T31" fmla="*/ 42 h 43"/>
                <a:gd name="T32" fmla="*/ 0 w 29"/>
                <a:gd name="T33" fmla="*/ 40 h 43"/>
                <a:gd name="T34" fmla="*/ 3 w 29"/>
                <a:gd name="T35" fmla="*/ 40 h 43"/>
                <a:gd name="T36" fmla="*/ 3 w 29"/>
                <a:gd name="T37" fmla="*/ 7 h 43"/>
                <a:gd name="T38" fmla="*/ 0 w 29"/>
                <a:gd name="T39" fmla="*/ 0 h 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9"/>
                <a:gd name="T61" fmla="*/ 0 h 43"/>
                <a:gd name="T62" fmla="*/ 29 w 29"/>
                <a:gd name="T63" fmla="*/ 43 h 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9" h="43">
                  <a:moveTo>
                    <a:pt x="0" y="0"/>
                  </a:moveTo>
                  <a:lnTo>
                    <a:pt x="5" y="0"/>
                  </a:lnTo>
                  <a:lnTo>
                    <a:pt x="8" y="4"/>
                  </a:lnTo>
                  <a:lnTo>
                    <a:pt x="8" y="15"/>
                  </a:lnTo>
                  <a:lnTo>
                    <a:pt x="20" y="13"/>
                  </a:lnTo>
                  <a:lnTo>
                    <a:pt x="25" y="19"/>
                  </a:lnTo>
                  <a:lnTo>
                    <a:pt x="25" y="36"/>
                  </a:lnTo>
                  <a:lnTo>
                    <a:pt x="28" y="42"/>
                  </a:lnTo>
                  <a:lnTo>
                    <a:pt x="18" y="42"/>
                  </a:lnTo>
                  <a:lnTo>
                    <a:pt x="20" y="21"/>
                  </a:lnTo>
                  <a:lnTo>
                    <a:pt x="14" y="17"/>
                  </a:lnTo>
                  <a:lnTo>
                    <a:pt x="10" y="19"/>
                  </a:lnTo>
                  <a:lnTo>
                    <a:pt x="8" y="25"/>
                  </a:lnTo>
                  <a:lnTo>
                    <a:pt x="8" y="39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9" name="Freeform 106"/>
            <p:cNvSpPr>
              <a:spLocks/>
            </p:cNvSpPr>
            <p:nvPr/>
          </p:nvSpPr>
          <p:spPr bwMode="auto">
            <a:xfrm>
              <a:off x="1739" y="1400"/>
              <a:ext cx="28" cy="47"/>
            </a:xfrm>
            <a:custGeom>
              <a:avLst/>
              <a:gdLst>
                <a:gd name="T0" fmla="*/ 9 w 28"/>
                <a:gd name="T1" fmla="*/ 0 h 47"/>
                <a:gd name="T2" fmla="*/ 24 w 28"/>
                <a:gd name="T3" fmla="*/ 2 h 47"/>
                <a:gd name="T4" fmla="*/ 25 w 28"/>
                <a:gd name="T5" fmla="*/ 7 h 47"/>
                <a:gd name="T6" fmla="*/ 24 w 28"/>
                <a:gd name="T7" fmla="*/ 12 h 47"/>
                <a:gd name="T8" fmla="*/ 22 w 28"/>
                <a:gd name="T9" fmla="*/ 7 h 47"/>
                <a:gd name="T10" fmla="*/ 11 w 28"/>
                <a:gd name="T11" fmla="*/ 4 h 47"/>
                <a:gd name="T12" fmla="*/ 6 w 28"/>
                <a:gd name="T13" fmla="*/ 11 h 47"/>
                <a:gd name="T14" fmla="*/ 9 w 28"/>
                <a:gd name="T15" fmla="*/ 14 h 47"/>
                <a:gd name="T16" fmla="*/ 25 w 28"/>
                <a:gd name="T17" fmla="*/ 25 h 47"/>
                <a:gd name="T18" fmla="*/ 27 w 28"/>
                <a:gd name="T19" fmla="*/ 35 h 47"/>
                <a:gd name="T20" fmla="*/ 24 w 28"/>
                <a:gd name="T21" fmla="*/ 44 h 47"/>
                <a:gd name="T22" fmla="*/ 15 w 28"/>
                <a:gd name="T23" fmla="*/ 46 h 47"/>
                <a:gd name="T24" fmla="*/ 2 w 28"/>
                <a:gd name="T25" fmla="*/ 46 h 47"/>
                <a:gd name="T26" fmla="*/ 0 w 28"/>
                <a:gd name="T27" fmla="*/ 42 h 47"/>
                <a:gd name="T28" fmla="*/ 0 w 28"/>
                <a:gd name="T29" fmla="*/ 34 h 47"/>
                <a:gd name="T30" fmla="*/ 11 w 28"/>
                <a:gd name="T31" fmla="*/ 42 h 47"/>
                <a:gd name="T32" fmla="*/ 17 w 28"/>
                <a:gd name="T33" fmla="*/ 42 h 47"/>
                <a:gd name="T34" fmla="*/ 22 w 28"/>
                <a:gd name="T35" fmla="*/ 35 h 47"/>
                <a:gd name="T36" fmla="*/ 19 w 28"/>
                <a:gd name="T37" fmla="*/ 32 h 47"/>
                <a:gd name="T38" fmla="*/ 2 w 28"/>
                <a:gd name="T39" fmla="*/ 19 h 47"/>
                <a:gd name="T40" fmla="*/ 0 w 28"/>
                <a:gd name="T41" fmla="*/ 14 h 47"/>
                <a:gd name="T42" fmla="*/ 0 w 28"/>
                <a:gd name="T43" fmla="*/ 9 h 47"/>
                <a:gd name="T44" fmla="*/ 4 w 28"/>
                <a:gd name="T45" fmla="*/ 2 h 47"/>
                <a:gd name="T46" fmla="*/ 9 w 28"/>
                <a:gd name="T47" fmla="*/ 0 h 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8"/>
                <a:gd name="T73" fmla="*/ 0 h 47"/>
                <a:gd name="T74" fmla="*/ 28 w 28"/>
                <a:gd name="T75" fmla="*/ 47 h 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8" h="47">
                  <a:moveTo>
                    <a:pt x="9" y="0"/>
                  </a:moveTo>
                  <a:lnTo>
                    <a:pt x="24" y="2"/>
                  </a:lnTo>
                  <a:lnTo>
                    <a:pt x="25" y="7"/>
                  </a:lnTo>
                  <a:lnTo>
                    <a:pt x="24" y="12"/>
                  </a:lnTo>
                  <a:lnTo>
                    <a:pt x="22" y="7"/>
                  </a:lnTo>
                  <a:lnTo>
                    <a:pt x="11" y="4"/>
                  </a:lnTo>
                  <a:lnTo>
                    <a:pt x="6" y="11"/>
                  </a:lnTo>
                  <a:lnTo>
                    <a:pt x="9" y="14"/>
                  </a:lnTo>
                  <a:lnTo>
                    <a:pt x="25" y="25"/>
                  </a:lnTo>
                  <a:lnTo>
                    <a:pt x="27" y="35"/>
                  </a:lnTo>
                  <a:lnTo>
                    <a:pt x="24" y="44"/>
                  </a:lnTo>
                  <a:lnTo>
                    <a:pt x="15" y="46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11" y="42"/>
                  </a:lnTo>
                  <a:lnTo>
                    <a:pt x="17" y="42"/>
                  </a:lnTo>
                  <a:lnTo>
                    <a:pt x="22" y="35"/>
                  </a:lnTo>
                  <a:lnTo>
                    <a:pt x="19" y="3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4" y="2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0" name="Freeform 107"/>
            <p:cNvSpPr>
              <a:spLocks/>
            </p:cNvSpPr>
            <p:nvPr/>
          </p:nvSpPr>
          <p:spPr bwMode="auto">
            <a:xfrm>
              <a:off x="1940" y="1400"/>
              <a:ext cx="30" cy="45"/>
            </a:xfrm>
            <a:custGeom>
              <a:avLst/>
              <a:gdLst>
                <a:gd name="T0" fmla="*/ 18 w 30"/>
                <a:gd name="T1" fmla="*/ 0 h 45"/>
                <a:gd name="T2" fmla="*/ 23 w 30"/>
                <a:gd name="T3" fmla="*/ 0 h 45"/>
                <a:gd name="T4" fmla="*/ 23 w 30"/>
                <a:gd name="T5" fmla="*/ 28 h 45"/>
                <a:gd name="T6" fmla="*/ 29 w 30"/>
                <a:gd name="T7" fmla="*/ 28 h 45"/>
                <a:gd name="T8" fmla="*/ 29 w 30"/>
                <a:gd name="T9" fmla="*/ 32 h 45"/>
                <a:gd name="T10" fmla="*/ 25 w 30"/>
                <a:gd name="T11" fmla="*/ 34 h 45"/>
                <a:gd name="T12" fmla="*/ 20 w 30"/>
                <a:gd name="T13" fmla="*/ 44 h 45"/>
                <a:gd name="T14" fmla="*/ 18 w 30"/>
                <a:gd name="T15" fmla="*/ 44 h 45"/>
                <a:gd name="T16" fmla="*/ 18 w 30"/>
                <a:gd name="T17" fmla="*/ 34 h 45"/>
                <a:gd name="T18" fmla="*/ 2 w 30"/>
                <a:gd name="T19" fmla="*/ 34 h 45"/>
                <a:gd name="T20" fmla="*/ 0 w 30"/>
                <a:gd name="T21" fmla="*/ 25 h 45"/>
                <a:gd name="T22" fmla="*/ 18 w 30"/>
                <a:gd name="T23" fmla="*/ 0 h 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45"/>
                <a:gd name="T38" fmla="*/ 30 w 30"/>
                <a:gd name="T39" fmla="*/ 45 h 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45">
                  <a:moveTo>
                    <a:pt x="18" y="0"/>
                  </a:moveTo>
                  <a:lnTo>
                    <a:pt x="23" y="0"/>
                  </a:lnTo>
                  <a:lnTo>
                    <a:pt x="23" y="28"/>
                  </a:lnTo>
                  <a:lnTo>
                    <a:pt x="29" y="28"/>
                  </a:lnTo>
                  <a:lnTo>
                    <a:pt x="29" y="32"/>
                  </a:lnTo>
                  <a:lnTo>
                    <a:pt x="25" y="34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8" y="3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1" name="Freeform 108"/>
            <p:cNvSpPr>
              <a:spLocks/>
            </p:cNvSpPr>
            <p:nvPr/>
          </p:nvSpPr>
          <p:spPr bwMode="auto">
            <a:xfrm>
              <a:off x="1947" y="1412"/>
              <a:ext cx="13" cy="16"/>
            </a:xfrm>
            <a:custGeom>
              <a:avLst/>
              <a:gdLst>
                <a:gd name="T0" fmla="*/ 7 w 13"/>
                <a:gd name="T1" fmla="*/ 2 h 16"/>
                <a:gd name="T2" fmla="*/ 0 w 13"/>
                <a:gd name="T3" fmla="*/ 15 h 16"/>
                <a:gd name="T4" fmla="*/ 12 w 13"/>
                <a:gd name="T5" fmla="*/ 15 h 16"/>
                <a:gd name="T6" fmla="*/ 12 w 13"/>
                <a:gd name="T7" fmla="*/ 0 h 16"/>
                <a:gd name="T8" fmla="*/ 9 w 13"/>
                <a:gd name="T9" fmla="*/ 0 h 16"/>
                <a:gd name="T10" fmla="*/ 7 w 13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6"/>
                <a:gd name="T20" fmla="*/ 13 w 13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6">
                  <a:moveTo>
                    <a:pt x="7" y="2"/>
                  </a:moveTo>
                  <a:lnTo>
                    <a:pt x="0" y="15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2" name="Freeform 109"/>
            <p:cNvSpPr>
              <a:spLocks/>
            </p:cNvSpPr>
            <p:nvPr/>
          </p:nvSpPr>
          <p:spPr bwMode="auto">
            <a:xfrm>
              <a:off x="3002" y="1406"/>
              <a:ext cx="31" cy="32"/>
            </a:xfrm>
            <a:custGeom>
              <a:avLst/>
              <a:gdLst>
                <a:gd name="T0" fmla="*/ 19 w 31"/>
                <a:gd name="T1" fmla="*/ 0 h 32"/>
                <a:gd name="T2" fmla="*/ 28 w 31"/>
                <a:gd name="T3" fmla="*/ 6 h 32"/>
                <a:gd name="T4" fmla="*/ 28 w 31"/>
                <a:gd name="T5" fmla="*/ 25 h 32"/>
                <a:gd name="T6" fmla="*/ 30 w 31"/>
                <a:gd name="T7" fmla="*/ 31 h 32"/>
                <a:gd name="T8" fmla="*/ 21 w 31"/>
                <a:gd name="T9" fmla="*/ 31 h 32"/>
                <a:gd name="T10" fmla="*/ 19 w 31"/>
                <a:gd name="T11" fmla="*/ 29 h 32"/>
                <a:gd name="T12" fmla="*/ 21 w 31"/>
                <a:gd name="T13" fmla="*/ 23 h 32"/>
                <a:gd name="T14" fmla="*/ 21 w 31"/>
                <a:gd name="T15" fmla="*/ 6 h 32"/>
                <a:gd name="T16" fmla="*/ 10 w 31"/>
                <a:gd name="T17" fmla="*/ 6 h 32"/>
                <a:gd name="T18" fmla="*/ 10 w 31"/>
                <a:gd name="T19" fmla="*/ 12 h 32"/>
                <a:gd name="T20" fmla="*/ 8 w 31"/>
                <a:gd name="T21" fmla="*/ 14 h 32"/>
                <a:gd name="T22" fmla="*/ 10 w 31"/>
                <a:gd name="T23" fmla="*/ 19 h 32"/>
                <a:gd name="T24" fmla="*/ 8 w 31"/>
                <a:gd name="T25" fmla="*/ 21 h 32"/>
                <a:gd name="T26" fmla="*/ 12 w 31"/>
                <a:gd name="T27" fmla="*/ 29 h 32"/>
                <a:gd name="T28" fmla="*/ 8 w 31"/>
                <a:gd name="T29" fmla="*/ 31 h 32"/>
                <a:gd name="T30" fmla="*/ 2 w 31"/>
                <a:gd name="T31" fmla="*/ 31 h 32"/>
                <a:gd name="T32" fmla="*/ 4 w 31"/>
                <a:gd name="T33" fmla="*/ 10 h 32"/>
                <a:gd name="T34" fmla="*/ 0 w 31"/>
                <a:gd name="T35" fmla="*/ 4 h 32"/>
                <a:gd name="T36" fmla="*/ 8 w 31"/>
                <a:gd name="T37" fmla="*/ 2 h 32"/>
                <a:gd name="T38" fmla="*/ 10 w 31"/>
                <a:gd name="T39" fmla="*/ 4 h 32"/>
                <a:gd name="T40" fmla="*/ 19 w 31"/>
                <a:gd name="T41" fmla="*/ 0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32"/>
                <a:gd name="T65" fmla="*/ 31 w 31"/>
                <a:gd name="T66" fmla="*/ 32 h 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32">
                  <a:moveTo>
                    <a:pt x="19" y="0"/>
                  </a:moveTo>
                  <a:lnTo>
                    <a:pt x="28" y="6"/>
                  </a:lnTo>
                  <a:lnTo>
                    <a:pt x="28" y="25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19" y="29"/>
                  </a:lnTo>
                  <a:lnTo>
                    <a:pt x="21" y="23"/>
                  </a:lnTo>
                  <a:lnTo>
                    <a:pt x="21" y="6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4"/>
                  </a:lnTo>
                  <a:lnTo>
                    <a:pt x="10" y="19"/>
                  </a:lnTo>
                  <a:lnTo>
                    <a:pt x="8" y="21"/>
                  </a:lnTo>
                  <a:lnTo>
                    <a:pt x="12" y="29"/>
                  </a:lnTo>
                  <a:lnTo>
                    <a:pt x="8" y="31"/>
                  </a:lnTo>
                  <a:lnTo>
                    <a:pt x="2" y="31"/>
                  </a:lnTo>
                  <a:lnTo>
                    <a:pt x="4" y="10"/>
                  </a:lnTo>
                  <a:lnTo>
                    <a:pt x="0" y="4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3" name="Freeform 110"/>
            <p:cNvSpPr>
              <a:spLocks/>
            </p:cNvSpPr>
            <p:nvPr/>
          </p:nvSpPr>
          <p:spPr bwMode="auto">
            <a:xfrm>
              <a:off x="3037" y="1406"/>
              <a:ext cx="24" cy="32"/>
            </a:xfrm>
            <a:custGeom>
              <a:avLst/>
              <a:gdLst>
                <a:gd name="T0" fmla="*/ 9 w 24"/>
                <a:gd name="T1" fmla="*/ 0 h 32"/>
                <a:gd name="T2" fmla="*/ 15 w 24"/>
                <a:gd name="T3" fmla="*/ 0 h 32"/>
                <a:gd name="T4" fmla="*/ 21 w 24"/>
                <a:gd name="T5" fmla="*/ 4 h 32"/>
                <a:gd name="T6" fmla="*/ 23 w 24"/>
                <a:gd name="T7" fmla="*/ 8 h 32"/>
                <a:gd name="T8" fmla="*/ 21 w 24"/>
                <a:gd name="T9" fmla="*/ 12 h 32"/>
                <a:gd name="T10" fmla="*/ 9 w 24"/>
                <a:gd name="T11" fmla="*/ 12 h 32"/>
                <a:gd name="T12" fmla="*/ 4 w 24"/>
                <a:gd name="T13" fmla="*/ 17 h 32"/>
                <a:gd name="T14" fmla="*/ 13 w 24"/>
                <a:gd name="T15" fmla="*/ 25 h 32"/>
                <a:gd name="T16" fmla="*/ 19 w 24"/>
                <a:gd name="T17" fmla="*/ 25 h 32"/>
                <a:gd name="T18" fmla="*/ 23 w 24"/>
                <a:gd name="T19" fmla="*/ 21 h 32"/>
                <a:gd name="T20" fmla="*/ 21 w 24"/>
                <a:gd name="T21" fmla="*/ 28 h 32"/>
                <a:gd name="T22" fmla="*/ 13 w 24"/>
                <a:gd name="T23" fmla="*/ 31 h 32"/>
                <a:gd name="T24" fmla="*/ 9 w 24"/>
                <a:gd name="T25" fmla="*/ 31 h 32"/>
                <a:gd name="T26" fmla="*/ 2 w 24"/>
                <a:gd name="T27" fmla="*/ 28 h 32"/>
                <a:gd name="T28" fmla="*/ 0 w 24"/>
                <a:gd name="T29" fmla="*/ 10 h 32"/>
                <a:gd name="T30" fmla="*/ 4 w 24"/>
                <a:gd name="T31" fmla="*/ 2 h 32"/>
                <a:gd name="T32" fmla="*/ 9 w 24"/>
                <a:gd name="T33" fmla="*/ 0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32"/>
                <a:gd name="T53" fmla="*/ 24 w 24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32">
                  <a:moveTo>
                    <a:pt x="9" y="0"/>
                  </a:moveTo>
                  <a:lnTo>
                    <a:pt x="15" y="0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1" y="12"/>
                  </a:lnTo>
                  <a:lnTo>
                    <a:pt x="9" y="12"/>
                  </a:lnTo>
                  <a:lnTo>
                    <a:pt x="4" y="17"/>
                  </a:lnTo>
                  <a:lnTo>
                    <a:pt x="13" y="25"/>
                  </a:lnTo>
                  <a:lnTo>
                    <a:pt x="19" y="25"/>
                  </a:lnTo>
                  <a:lnTo>
                    <a:pt x="23" y="21"/>
                  </a:lnTo>
                  <a:lnTo>
                    <a:pt x="21" y="28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2" y="28"/>
                  </a:lnTo>
                  <a:lnTo>
                    <a:pt x="0" y="10"/>
                  </a:lnTo>
                  <a:lnTo>
                    <a:pt x="4" y="2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4" name="Freeform 111"/>
            <p:cNvSpPr>
              <a:spLocks/>
            </p:cNvSpPr>
            <p:nvPr/>
          </p:nvSpPr>
          <p:spPr bwMode="auto">
            <a:xfrm>
              <a:off x="3044" y="1409"/>
              <a:ext cx="9" cy="8"/>
            </a:xfrm>
            <a:custGeom>
              <a:avLst/>
              <a:gdLst>
                <a:gd name="T0" fmla="*/ 2 w 9"/>
                <a:gd name="T1" fmla="*/ 2 h 8"/>
                <a:gd name="T2" fmla="*/ 0 w 9"/>
                <a:gd name="T3" fmla="*/ 7 h 8"/>
                <a:gd name="T4" fmla="*/ 8 w 9"/>
                <a:gd name="T5" fmla="*/ 7 h 8"/>
                <a:gd name="T6" fmla="*/ 8 w 9"/>
                <a:gd name="T7" fmla="*/ 0 h 8"/>
                <a:gd name="T8" fmla="*/ 4 w 9"/>
                <a:gd name="T9" fmla="*/ 0 h 8"/>
                <a:gd name="T10" fmla="*/ 2 w 9"/>
                <a:gd name="T11" fmla="*/ 2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8"/>
                <a:gd name="T20" fmla="*/ 9 w 9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8">
                  <a:moveTo>
                    <a:pt x="2" y="2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5" name="Freeform 112"/>
            <p:cNvSpPr>
              <a:spLocks/>
            </p:cNvSpPr>
            <p:nvPr/>
          </p:nvSpPr>
          <p:spPr bwMode="auto">
            <a:xfrm>
              <a:off x="2940" y="1409"/>
              <a:ext cx="23" cy="29"/>
            </a:xfrm>
            <a:custGeom>
              <a:avLst/>
              <a:gdLst>
                <a:gd name="T0" fmla="*/ 4 w 23"/>
                <a:gd name="T1" fmla="*/ 0 h 29"/>
                <a:gd name="T2" fmla="*/ 14 w 23"/>
                <a:gd name="T3" fmla="*/ 0 h 29"/>
                <a:gd name="T4" fmla="*/ 19 w 23"/>
                <a:gd name="T5" fmla="*/ 5 h 29"/>
                <a:gd name="T6" fmla="*/ 19 w 23"/>
                <a:gd name="T7" fmla="*/ 25 h 29"/>
                <a:gd name="T8" fmla="*/ 22 w 23"/>
                <a:gd name="T9" fmla="*/ 25 h 29"/>
                <a:gd name="T10" fmla="*/ 22 w 23"/>
                <a:gd name="T11" fmla="*/ 26 h 29"/>
                <a:gd name="T12" fmla="*/ 19 w 23"/>
                <a:gd name="T13" fmla="*/ 28 h 29"/>
                <a:gd name="T14" fmla="*/ 2 w 23"/>
                <a:gd name="T15" fmla="*/ 28 h 29"/>
                <a:gd name="T16" fmla="*/ 0 w 23"/>
                <a:gd name="T17" fmla="*/ 25 h 29"/>
                <a:gd name="T18" fmla="*/ 0 w 23"/>
                <a:gd name="T19" fmla="*/ 18 h 29"/>
                <a:gd name="T20" fmla="*/ 8 w 23"/>
                <a:gd name="T21" fmla="*/ 12 h 29"/>
                <a:gd name="T22" fmla="*/ 13 w 23"/>
                <a:gd name="T23" fmla="*/ 12 h 29"/>
                <a:gd name="T24" fmla="*/ 13 w 23"/>
                <a:gd name="T25" fmla="*/ 2 h 29"/>
                <a:gd name="T26" fmla="*/ 8 w 23"/>
                <a:gd name="T27" fmla="*/ 2 h 29"/>
                <a:gd name="T28" fmla="*/ 2 w 23"/>
                <a:gd name="T29" fmla="*/ 10 h 29"/>
                <a:gd name="T30" fmla="*/ 0 w 23"/>
                <a:gd name="T31" fmla="*/ 3 h 29"/>
                <a:gd name="T32" fmla="*/ 4 w 23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9"/>
                <a:gd name="T53" fmla="*/ 23 w 2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9">
                  <a:moveTo>
                    <a:pt x="4" y="0"/>
                  </a:moveTo>
                  <a:lnTo>
                    <a:pt x="14" y="0"/>
                  </a:lnTo>
                  <a:lnTo>
                    <a:pt x="19" y="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2" y="26"/>
                  </a:lnTo>
                  <a:lnTo>
                    <a:pt x="19" y="28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13" y="12"/>
                  </a:lnTo>
                  <a:lnTo>
                    <a:pt x="13" y="2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3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6" name="Freeform 113"/>
            <p:cNvSpPr>
              <a:spLocks/>
            </p:cNvSpPr>
            <p:nvPr/>
          </p:nvSpPr>
          <p:spPr bwMode="auto">
            <a:xfrm>
              <a:off x="2944" y="1423"/>
              <a:ext cx="11" cy="12"/>
            </a:xfrm>
            <a:custGeom>
              <a:avLst/>
              <a:gdLst>
                <a:gd name="T0" fmla="*/ 4 w 11"/>
                <a:gd name="T1" fmla="*/ 2 h 12"/>
                <a:gd name="T2" fmla="*/ 0 w 11"/>
                <a:gd name="T3" fmla="*/ 11 h 12"/>
                <a:gd name="T4" fmla="*/ 7 w 11"/>
                <a:gd name="T5" fmla="*/ 11 h 12"/>
                <a:gd name="T6" fmla="*/ 10 w 11"/>
                <a:gd name="T7" fmla="*/ 4 h 12"/>
                <a:gd name="T8" fmla="*/ 10 w 11"/>
                <a:gd name="T9" fmla="*/ 0 h 12"/>
                <a:gd name="T10" fmla="*/ 7 w 11"/>
                <a:gd name="T11" fmla="*/ 0 h 12"/>
                <a:gd name="T12" fmla="*/ 4 w 11"/>
                <a:gd name="T13" fmla="*/ 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2"/>
                <a:gd name="T23" fmla="*/ 11 w 11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2">
                  <a:moveTo>
                    <a:pt x="4" y="2"/>
                  </a:moveTo>
                  <a:lnTo>
                    <a:pt x="0" y="11"/>
                  </a:lnTo>
                  <a:lnTo>
                    <a:pt x="7" y="11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7" name="Freeform 114"/>
            <p:cNvSpPr>
              <a:spLocks/>
            </p:cNvSpPr>
            <p:nvPr/>
          </p:nvSpPr>
          <p:spPr bwMode="auto">
            <a:xfrm>
              <a:off x="2967" y="1409"/>
              <a:ext cx="30" cy="29"/>
            </a:xfrm>
            <a:custGeom>
              <a:avLst/>
              <a:gdLst>
                <a:gd name="T0" fmla="*/ 4 w 30"/>
                <a:gd name="T1" fmla="*/ 0 h 29"/>
                <a:gd name="T2" fmla="*/ 9 w 30"/>
                <a:gd name="T3" fmla="*/ 0 h 29"/>
                <a:gd name="T4" fmla="*/ 13 w 30"/>
                <a:gd name="T5" fmla="*/ 2 h 29"/>
                <a:gd name="T6" fmla="*/ 17 w 30"/>
                <a:gd name="T7" fmla="*/ 0 h 29"/>
                <a:gd name="T8" fmla="*/ 23 w 30"/>
                <a:gd name="T9" fmla="*/ 0 h 29"/>
                <a:gd name="T10" fmla="*/ 27 w 30"/>
                <a:gd name="T11" fmla="*/ 5 h 29"/>
                <a:gd name="T12" fmla="*/ 27 w 30"/>
                <a:gd name="T13" fmla="*/ 25 h 29"/>
                <a:gd name="T14" fmla="*/ 29 w 30"/>
                <a:gd name="T15" fmla="*/ 28 h 29"/>
                <a:gd name="T16" fmla="*/ 20 w 30"/>
                <a:gd name="T17" fmla="*/ 28 h 29"/>
                <a:gd name="T18" fmla="*/ 23 w 30"/>
                <a:gd name="T19" fmla="*/ 8 h 29"/>
                <a:gd name="T20" fmla="*/ 17 w 30"/>
                <a:gd name="T21" fmla="*/ 3 h 29"/>
                <a:gd name="T22" fmla="*/ 11 w 30"/>
                <a:gd name="T23" fmla="*/ 3 h 29"/>
                <a:gd name="T24" fmla="*/ 11 w 30"/>
                <a:gd name="T25" fmla="*/ 8 h 29"/>
                <a:gd name="T26" fmla="*/ 9 w 30"/>
                <a:gd name="T27" fmla="*/ 12 h 29"/>
                <a:gd name="T28" fmla="*/ 11 w 30"/>
                <a:gd name="T29" fmla="*/ 16 h 29"/>
                <a:gd name="T30" fmla="*/ 9 w 30"/>
                <a:gd name="T31" fmla="*/ 20 h 29"/>
                <a:gd name="T32" fmla="*/ 11 w 30"/>
                <a:gd name="T33" fmla="*/ 28 h 29"/>
                <a:gd name="T34" fmla="*/ 0 w 30"/>
                <a:gd name="T35" fmla="*/ 28 h 29"/>
                <a:gd name="T36" fmla="*/ 4 w 30"/>
                <a:gd name="T37" fmla="*/ 23 h 29"/>
                <a:gd name="T38" fmla="*/ 4 w 30"/>
                <a:gd name="T39" fmla="*/ 3 h 29"/>
                <a:gd name="T40" fmla="*/ 0 w 30"/>
                <a:gd name="T41" fmla="*/ 3 h 29"/>
                <a:gd name="T42" fmla="*/ 0 w 30"/>
                <a:gd name="T43" fmla="*/ 2 h 29"/>
                <a:gd name="T44" fmla="*/ 4 w 30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29"/>
                <a:gd name="T71" fmla="*/ 30 w 30"/>
                <a:gd name="T72" fmla="*/ 29 h 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29">
                  <a:moveTo>
                    <a:pt x="4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7" y="5"/>
                  </a:lnTo>
                  <a:lnTo>
                    <a:pt x="27" y="25"/>
                  </a:lnTo>
                  <a:lnTo>
                    <a:pt x="29" y="28"/>
                  </a:lnTo>
                  <a:lnTo>
                    <a:pt x="20" y="28"/>
                  </a:lnTo>
                  <a:lnTo>
                    <a:pt x="23" y="8"/>
                  </a:lnTo>
                  <a:lnTo>
                    <a:pt x="17" y="3"/>
                  </a:lnTo>
                  <a:lnTo>
                    <a:pt x="11" y="3"/>
                  </a:lnTo>
                  <a:lnTo>
                    <a:pt x="11" y="8"/>
                  </a:lnTo>
                  <a:lnTo>
                    <a:pt x="9" y="12"/>
                  </a:lnTo>
                  <a:lnTo>
                    <a:pt x="11" y="16"/>
                  </a:lnTo>
                  <a:lnTo>
                    <a:pt x="9" y="20"/>
                  </a:lnTo>
                  <a:lnTo>
                    <a:pt x="11" y="28"/>
                  </a:lnTo>
                  <a:lnTo>
                    <a:pt x="0" y="28"/>
                  </a:lnTo>
                  <a:lnTo>
                    <a:pt x="4" y="23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8" name="Freeform 115"/>
            <p:cNvSpPr>
              <a:spLocks/>
            </p:cNvSpPr>
            <p:nvPr/>
          </p:nvSpPr>
          <p:spPr bwMode="auto">
            <a:xfrm>
              <a:off x="1772" y="1414"/>
              <a:ext cx="33" cy="33"/>
            </a:xfrm>
            <a:custGeom>
              <a:avLst/>
              <a:gdLst>
                <a:gd name="T0" fmla="*/ 11 w 33"/>
                <a:gd name="T1" fmla="*/ 0 h 33"/>
                <a:gd name="T2" fmla="*/ 21 w 33"/>
                <a:gd name="T3" fmla="*/ 0 h 33"/>
                <a:gd name="T4" fmla="*/ 30 w 33"/>
                <a:gd name="T5" fmla="*/ 7 h 33"/>
                <a:gd name="T6" fmla="*/ 32 w 33"/>
                <a:gd name="T7" fmla="*/ 20 h 33"/>
                <a:gd name="T8" fmla="*/ 25 w 33"/>
                <a:gd name="T9" fmla="*/ 30 h 33"/>
                <a:gd name="T10" fmla="*/ 11 w 33"/>
                <a:gd name="T11" fmla="*/ 32 h 33"/>
                <a:gd name="T12" fmla="*/ 2 w 33"/>
                <a:gd name="T13" fmla="*/ 21 h 33"/>
                <a:gd name="T14" fmla="*/ 2 w 33"/>
                <a:gd name="T15" fmla="*/ 18 h 33"/>
                <a:gd name="T16" fmla="*/ 0 w 33"/>
                <a:gd name="T17" fmla="*/ 15 h 33"/>
                <a:gd name="T18" fmla="*/ 7 w 33"/>
                <a:gd name="T19" fmla="*/ 2 h 33"/>
                <a:gd name="T20" fmla="*/ 11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33"/>
                <a:gd name="T35" fmla="*/ 33 w 33"/>
                <a:gd name="T36" fmla="*/ 33 h 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33">
                  <a:moveTo>
                    <a:pt x="11" y="0"/>
                  </a:moveTo>
                  <a:lnTo>
                    <a:pt x="21" y="0"/>
                  </a:lnTo>
                  <a:lnTo>
                    <a:pt x="30" y="7"/>
                  </a:lnTo>
                  <a:lnTo>
                    <a:pt x="32" y="20"/>
                  </a:lnTo>
                  <a:lnTo>
                    <a:pt x="25" y="30"/>
                  </a:lnTo>
                  <a:lnTo>
                    <a:pt x="11" y="32"/>
                  </a:lnTo>
                  <a:lnTo>
                    <a:pt x="2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7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9" name="Freeform 116"/>
            <p:cNvSpPr>
              <a:spLocks/>
            </p:cNvSpPr>
            <p:nvPr/>
          </p:nvSpPr>
          <p:spPr bwMode="auto">
            <a:xfrm>
              <a:off x="1781" y="1419"/>
              <a:ext cx="17" cy="24"/>
            </a:xfrm>
            <a:custGeom>
              <a:avLst/>
              <a:gdLst>
                <a:gd name="T0" fmla="*/ 2 w 17"/>
                <a:gd name="T1" fmla="*/ 2 h 24"/>
                <a:gd name="T2" fmla="*/ 0 w 17"/>
                <a:gd name="T3" fmla="*/ 16 h 24"/>
                <a:gd name="T4" fmla="*/ 7 w 17"/>
                <a:gd name="T5" fmla="*/ 23 h 24"/>
                <a:gd name="T6" fmla="*/ 14 w 17"/>
                <a:gd name="T7" fmla="*/ 23 h 24"/>
                <a:gd name="T8" fmla="*/ 16 w 17"/>
                <a:gd name="T9" fmla="*/ 13 h 24"/>
                <a:gd name="T10" fmla="*/ 14 w 17"/>
                <a:gd name="T11" fmla="*/ 4 h 24"/>
                <a:gd name="T12" fmla="*/ 7 w 17"/>
                <a:gd name="T13" fmla="*/ 0 h 24"/>
                <a:gd name="T14" fmla="*/ 4 w 17"/>
                <a:gd name="T15" fmla="*/ 0 h 24"/>
                <a:gd name="T16" fmla="*/ 2 w 17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4"/>
                <a:gd name="T29" fmla="*/ 17 w 17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4">
                  <a:moveTo>
                    <a:pt x="2" y="2"/>
                  </a:moveTo>
                  <a:lnTo>
                    <a:pt x="0" y="16"/>
                  </a:lnTo>
                  <a:lnTo>
                    <a:pt x="7" y="23"/>
                  </a:lnTo>
                  <a:lnTo>
                    <a:pt x="14" y="23"/>
                  </a:lnTo>
                  <a:lnTo>
                    <a:pt x="16" y="13"/>
                  </a:lnTo>
                  <a:lnTo>
                    <a:pt x="14" y="4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50" name="Freeform 117"/>
            <p:cNvSpPr>
              <a:spLocks/>
            </p:cNvSpPr>
            <p:nvPr/>
          </p:nvSpPr>
          <p:spPr bwMode="auto">
            <a:xfrm>
              <a:off x="1809" y="1414"/>
              <a:ext cx="28" cy="33"/>
            </a:xfrm>
            <a:custGeom>
              <a:avLst/>
              <a:gdLst>
                <a:gd name="T0" fmla="*/ 0 w 28"/>
                <a:gd name="T1" fmla="*/ 0 h 33"/>
                <a:gd name="T2" fmla="*/ 4 w 28"/>
                <a:gd name="T3" fmla="*/ 0 h 33"/>
                <a:gd name="T4" fmla="*/ 6 w 28"/>
                <a:gd name="T5" fmla="*/ 4 h 33"/>
                <a:gd name="T6" fmla="*/ 6 w 28"/>
                <a:gd name="T7" fmla="*/ 20 h 33"/>
                <a:gd name="T8" fmla="*/ 9 w 28"/>
                <a:gd name="T9" fmla="*/ 25 h 33"/>
                <a:gd name="T10" fmla="*/ 15 w 28"/>
                <a:gd name="T11" fmla="*/ 25 h 33"/>
                <a:gd name="T12" fmla="*/ 19 w 28"/>
                <a:gd name="T13" fmla="*/ 20 h 33"/>
                <a:gd name="T14" fmla="*/ 19 w 28"/>
                <a:gd name="T15" fmla="*/ 4 h 33"/>
                <a:gd name="T16" fmla="*/ 17 w 28"/>
                <a:gd name="T17" fmla="*/ 2 h 33"/>
                <a:gd name="T18" fmla="*/ 23 w 28"/>
                <a:gd name="T19" fmla="*/ 0 h 33"/>
                <a:gd name="T20" fmla="*/ 25 w 28"/>
                <a:gd name="T21" fmla="*/ 4 h 33"/>
                <a:gd name="T22" fmla="*/ 25 w 28"/>
                <a:gd name="T23" fmla="*/ 23 h 33"/>
                <a:gd name="T24" fmla="*/ 27 w 28"/>
                <a:gd name="T25" fmla="*/ 30 h 33"/>
                <a:gd name="T26" fmla="*/ 19 w 28"/>
                <a:gd name="T27" fmla="*/ 30 h 33"/>
                <a:gd name="T28" fmla="*/ 17 w 28"/>
                <a:gd name="T29" fmla="*/ 28 h 33"/>
                <a:gd name="T30" fmla="*/ 6 w 28"/>
                <a:gd name="T31" fmla="*/ 32 h 33"/>
                <a:gd name="T32" fmla="*/ 0 w 28"/>
                <a:gd name="T33" fmla="*/ 20 h 33"/>
                <a:gd name="T34" fmla="*/ 2 w 28"/>
                <a:gd name="T35" fmla="*/ 13 h 33"/>
                <a:gd name="T36" fmla="*/ 0 w 28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3"/>
                <a:gd name="T59" fmla="*/ 28 w 28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3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6" y="20"/>
                  </a:lnTo>
                  <a:lnTo>
                    <a:pt x="9" y="25"/>
                  </a:lnTo>
                  <a:lnTo>
                    <a:pt x="15" y="25"/>
                  </a:lnTo>
                  <a:lnTo>
                    <a:pt x="19" y="20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5" y="4"/>
                  </a:lnTo>
                  <a:lnTo>
                    <a:pt x="25" y="23"/>
                  </a:lnTo>
                  <a:lnTo>
                    <a:pt x="27" y="30"/>
                  </a:lnTo>
                  <a:lnTo>
                    <a:pt x="19" y="30"/>
                  </a:lnTo>
                  <a:lnTo>
                    <a:pt x="17" y="28"/>
                  </a:lnTo>
                  <a:lnTo>
                    <a:pt x="6" y="32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51" name="Freeform 118"/>
            <p:cNvSpPr>
              <a:spLocks/>
            </p:cNvSpPr>
            <p:nvPr/>
          </p:nvSpPr>
          <p:spPr bwMode="auto">
            <a:xfrm>
              <a:off x="1841" y="1414"/>
              <a:ext cx="21" cy="33"/>
            </a:xfrm>
            <a:custGeom>
              <a:avLst/>
              <a:gdLst>
                <a:gd name="T0" fmla="*/ 4 w 21"/>
                <a:gd name="T1" fmla="*/ 0 h 33"/>
                <a:gd name="T2" fmla="*/ 11 w 21"/>
                <a:gd name="T3" fmla="*/ 0 h 33"/>
                <a:gd name="T4" fmla="*/ 13 w 21"/>
                <a:gd name="T5" fmla="*/ 2 h 33"/>
                <a:gd name="T6" fmla="*/ 18 w 21"/>
                <a:gd name="T7" fmla="*/ 0 h 33"/>
                <a:gd name="T8" fmla="*/ 20 w 21"/>
                <a:gd name="T9" fmla="*/ 7 h 33"/>
                <a:gd name="T10" fmla="*/ 11 w 21"/>
                <a:gd name="T11" fmla="*/ 7 h 33"/>
                <a:gd name="T12" fmla="*/ 11 w 21"/>
                <a:gd name="T13" fmla="*/ 25 h 33"/>
                <a:gd name="T14" fmla="*/ 14 w 21"/>
                <a:gd name="T15" fmla="*/ 30 h 33"/>
                <a:gd name="T16" fmla="*/ 2 w 21"/>
                <a:gd name="T17" fmla="*/ 32 h 33"/>
                <a:gd name="T18" fmla="*/ 0 w 21"/>
                <a:gd name="T19" fmla="*/ 30 h 33"/>
                <a:gd name="T20" fmla="*/ 4 w 21"/>
                <a:gd name="T21" fmla="*/ 23 h 33"/>
                <a:gd name="T22" fmla="*/ 4 w 21"/>
                <a:gd name="T23" fmla="*/ 9 h 33"/>
                <a:gd name="T24" fmla="*/ 0 w 21"/>
                <a:gd name="T25" fmla="*/ 2 h 33"/>
                <a:gd name="T26" fmla="*/ 4 w 21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33"/>
                <a:gd name="T44" fmla="*/ 21 w 21"/>
                <a:gd name="T45" fmla="*/ 33 h 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33">
                  <a:moveTo>
                    <a:pt x="4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0" y="7"/>
                  </a:lnTo>
                  <a:lnTo>
                    <a:pt x="11" y="7"/>
                  </a:lnTo>
                  <a:lnTo>
                    <a:pt x="11" y="25"/>
                  </a:lnTo>
                  <a:lnTo>
                    <a:pt x="14" y="30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4" y="23"/>
                  </a:lnTo>
                  <a:lnTo>
                    <a:pt x="4" y="9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52" name="Freeform 119"/>
            <p:cNvSpPr>
              <a:spLocks/>
            </p:cNvSpPr>
            <p:nvPr/>
          </p:nvSpPr>
          <p:spPr bwMode="auto">
            <a:xfrm>
              <a:off x="1865" y="1414"/>
              <a:ext cx="24" cy="33"/>
            </a:xfrm>
            <a:custGeom>
              <a:avLst/>
              <a:gdLst>
                <a:gd name="T0" fmla="*/ 11 w 24"/>
                <a:gd name="T1" fmla="*/ 0 h 33"/>
                <a:gd name="T2" fmla="*/ 16 w 24"/>
                <a:gd name="T3" fmla="*/ 0 h 33"/>
                <a:gd name="T4" fmla="*/ 23 w 24"/>
                <a:gd name="T5" fmla="*/ 4 h 33"/>
                <a:gd name="T6" fmla="*/ 23 w 24"/>
                <a:gd name="T7" fmla="*/ 9 h 33"/>
                <a:gd name="T8" fmla="*/ 19 w 24"/>
                <a:gd name="T9" fmla="*/ 9 h 33"/>
                <a:gd name="T10" fmla="*/ 13 w 24"/>
                <a:gd name="T11" fmla="*/ 2 h 33"/>
                <a:gd name="T12" fmla="*/ 4 w 24"/>
                <a:gd name="T13" fmla="*/ 13 h 33"/>
                <a:gd name="T14" fmla="*/ 4 w 24"/>
                <a:gd name="T15" fmla="*/ 18 h 33"/>
                <a:gd name="T16" fmla="*/ 14 w 24"/>
                <a:gd name="T17" fmla="*/ 25 h 33"/>
                <a:gd name="T18" fmla="*/ 23 w 24"/>
                <a:gd name="T19" fmla="*/ 21 h 33"/>
                <a:gd name="T20" fmla="*/ 23 w 24"/>
                <a:gd name="T21" fmla="*/ 25 h 33"/>
                <a:gd name="T22" fmla="*/ 14 w 24"/>
                <a:gd name="T23" fmla="*/ 32 h 33"/>
                <a:gd name="T24" fmla="*/ 11 w 24"/>
                <a:gd name="T25" fmla="*/ 32 h 33"/>
                <a:gd name="T26" fmla="*/ 2 w 24"/>
                <a:gd name="T27" fmla="*/ 25 h 33"/>
                <a:gd name="T28" fmla="*/ 0 w 24"/>
                <a:gd name="T29" fmla="*/ 11 h 33"/>
                <a:gd name="T30" fmla="*/ 7 w 24"/>
                <a:gd name="T31" fmla="*/ 2 h 33"/>
                <a:gd name="T32" fmla="*/ 11 w 24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33"/>
                <a:gd name="T53" fmla="*/ 24 w 24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33">
                  <a:moveTo>
                    <a:pt x="11" y="0"/>
                  </a:moveTo>
                  <a:lnTo>
                    <a:pt x="16" y="0"/>
                  </a:lnTo>
                  <a:lnTo>
                    <a:pt x="23" y="4"/>
                  </a:lnTo>
                  <a:lnTo>
                    <a:pt x="23" y="9"/>
                  </a:lnTo>
                  <a:lnTo>
                    <a:pt x="19" y="9"/>
                  </a:lnTo>
                  <a:lnTo>
                    <a:pt x="13" y="2"/>
                  </a:lnTo>
                  <a:lnTo>
                    <a:pt x="4" y="13"/>
                  </a:lnTo>
                  <a:lnTo>
                    <a:pt x="4" y="18"/>
                  </a:lnTo>
                  <a:lnTo>
                    <a:pt x="14" y="25"/>
                  </a:lnTo>
                  <a:lnTo>
                    <a:pt x="23" y="21"/>
                  </a:lnTo>
                  <a:lnTo>
                    <a:pt x="23" y="25"/>
                  </a:lnTo>
                  <a:lnTo>
                    <a:pt x="14" y="32"/>
                  </a:lnTo>
                  <a:lnTo>
                    <a:pt x="11" y="32"/>
                  </a:lnTo>
                  <a:lnTo>
                    <a:pt x="2" y="25"/>
                  </a:lnTo>
                  <a:lnTo>
                    <a:pt x="0" y="11"/>
                  </a:lnTo>
                  <a:lnTo>
                    <a:pt x="7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53" name="Freeform 120"/>
            <p:cNvSpPr>
              <a:spLocks/>
            </p:cNvSpPr>
            <p:nvPr/>
          </p:nvSpPr>
          <p:spPr bwMode="auto">
            <a:xfrm>
              <a:off x="1895" y="1414"/>
              <a:ext cx="23" cy="33"/>
            </a:xfrm>
            <a:custGeom>
              <a:avLst/>
              <a:gdLst>
                <a:gd name="T0" fmla="*/ 6 w 23"/>
                <a:gd name="T1" fmla="*/ 0 h 33"/>
                <a:gd name="T2" fmla="*/ 16 w 23"/>
                <a:gd name="T3" fmla="*/ 0 h 33"/>
                <a:gd name="T4" fmla="*/ 22 w 23"/>
                <a:gd name="T5" fmla="*/ 4 h 33"/>
                <a:gd name="T6" fmla="*/ 22 w 23"/>
                <a:gd name="T7" fmla="*/ 13 h 33"/>
                <a:gd name="T8" fmla="*/ 6 w 23"/>
                <a:gd name="T9" fmla="*/ 13 h 33"/>
                <a:gd name="T10" fmla="*/ 6 w 23"/>
                <a:gd name="T11" fmla="*/ 20 h 33"/>
                <a:gd name="T12" fmla="*/ 15 w 23"/>
                <a:gd name="T13" fmla="*/ 25 h 33"/>
                <a:gd name="T14" fmla="*/ 18 w 23"/>
                <a:gd name="T15" fmla="*/ 25 h 33"/>
                <a:gd name="T16" fmla="*/ 22 w 23"/>
                <a:gd name="T17" fmla="*/ 21 h 33"/>
                <a:gd name="T18" fmla="*/ 22 w 23"/>
                <a:gd name="T19" fmla="*/ 25 h 33"/>
                <a:gd name="T20" fmla="*/ 15 w 23"/>
                <a:gd name="T21" fmla="*/ 32 h 33"/>
                <a:gd name="T22" fmla="*/ 8 w 23"/>
                <a:gd name="T23" fmla="*/ 32 h 33"/>
                <a:gd name="T24" fmla="*/ 2 w 23"/>
                <a:gd name="T25" fmla="*/ 23 h 33"/>
                <a:gd name="T26" fmla="*/ 0 w 23"/>
                <a:gd name="T27" fmla="*/ 9 h 33"/>
                <a:gd name="T28" fmla="*/ 6 w 23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"/>
                <a:gd name="T46" fmla="*/ 0 h 33"/>
                <a:gd name="T47" fmla="*/ 23 w 23"/>
                <a:gd name="T48" fmla="*/ 33 h 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" h="33">
                  <a:moveTo>
                    <a:pt x="6" y="0"/>
                  </a:moveTo>
                  <a:lnTo>
                    <a:pt x="16" y="0"/>
                  </a:lnTo>
                  <a:lnTo>
                    <a:pt x="22" y="4"/>
                  </a:lnTo>
                  <a:lnTo>
                    <a:pt x="22" y="13"/>
                  </a:lnTo>
                  <a:lnTo>
                    <a:pt x="6" y="13"/>
                  </a:lnTo>
                  <a:lnTo>
                    <a:pt x="6" y="20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2" y="21"/>
                  </a:lnTo>
                  <a:lnTo>
                    <a:pt x="22" y="25"/>
                  </a:lnTo>
                  <a:lnTo>
                    <a:pt x="15" y="32"/>
                  </a:lnTo>
                  <a:lnTo>
                    <a:pt x="8" y="32"/>
                  </a:lnTo>
                  <a:lnTo>
                    <a:pt x="2" y="23"/>
                  </a:lnTo>
                  <a:lnTo>
                    <a:pt x="0" y="9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54" name="Freeform 121"/>
            <p:cNvSpPr>
              <a:spLocks/>
            </p:cNvSpPr>
            <p:nvPr/>
          </p:nvSpPr>
          <p:spPr bwMode="auto">
            <a:xfrm>
              <a:off x="1903" y="1419"/>
              <a:ext cx="8" cy="5"/>
            </a:xfrm>
            <a:custGeom>
              <a:avLst/>
              <a:gdLst>
                <a:gd name="T0" fmla="*/ 0 w 8"/>
                <a:gd name="T1" fmla="*/ 2 h 5"/>
                <a:gd name="T2" fmla="*/ 5 w 8"/>
                <a:gd name="T3" fmla="*/ 4 h 5"/>
                <a:gd name="T4" fmla="*/ 7 w 8"/>
                <a:gd name="T5" fmla="*/ 2 h 5"/>
                <a:gd name="T6" fmla="*/ 2 w 8"/>
                <a:gd name="T7" fmla="*/ 0 h 5"/>
                <a:gd name="T8" fmla="*/ 0 w 8"/>
                <a:gd name="T9" fmla="*/ 2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5"/>
                <a:gd name="T17" fmla="*/ 8 w 8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5">
                  <a:moveTo>
                    <a:pt x="0" y="2"/>
                  </a:moveTo>
                  <a:lnTo>
                    <a:pt x="5" y="4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55" name="Freeform 122"/>
            <p:cNvSpPr>
              <a:spLocks/>
            </p:cNvSpPr>
            <p:nvPr/>
          </p:nvSpPr>
          <p:spPr bwMode="auto">
            <a:xfrm>
              <a:off x="2469" y="1461"/>
              <a:ext cx="1146" cy="21"/>
            </a:xfrm>
            <a:custGeom>
              <a:avLst/>
              <a:gdLst>
                <a:gd name="T0" fmla="*/ 1096 w 1146"/>
                <a:gd name="T1" fmla="*/ 2 h 21"/>
                <a:gd name="T2" fmla="*/ 1103 w 1146"/>
                <a:gd name="T3" fmla="*/ 2 h 21"/>
                <a:gd name="T4" fmla="*/ 1141 w 1146"/>
                <a:gd name="T5" fmla="*/ 0 h 21"/>
                <a:gd name="T6" fmla="*/ 1145 w 1146"/>
                <a:gd name="T7" fmla="*/ 7 h 21"/>
                <a:gd name="T8" fmla="*/ 1092 w 1146"/>
                <a:gd name="T9" fmla="*/ 7 h 21"/>
                <a:gd name="T10" fmla="*/ 1071 w 1146"/>
                <a:gd name="T11" fmla="*/ 9 h 21"/>
                <a:gd name="T12" fmla="*/ 1064 w 1146"/>
                <a:gd name="T13" fmla="*/ 9 h 21"/>
                <a:gd name="T14" fmla="*/ 1060 w 1146"/>
                <a:gd name="T15" fmla="*/ 9 h 21"/>
                <a:gd name="T16" fmla="*/ 914 w 1146"/>
                <a:gd name="T17" fmla="*/ 11 h 21"/>
                <a:gd name="T18" fmla="*/ 899 w 1146"/>
                <a:gd name="T19" fmla="*/ 11 h 21"/>
                <a:gd name="T20" fmla="*/ 892 w 1146"/>
                <a:gd name="T21" fmla="*/ 11 h 21"/>
                <a:gd name="T22" fmla="*/ 711 w 1146"/>
                <a:gd name="T23" fmla="*/ 13 h 21"/>
                <a:gd name="T24" fmla="*/ 411 w 1146"/>
                <a:gd name="T25" fmla="*/ 16 h 21"/>
                <a:gd name="T26" fmla="*/ 400 w 1146"/>
                <a:gd name="T27" fmla="*/ 16 h 21"/>
                <a:gd name="T28" fmla="*/ 396 w 1146"/>
                <a:gd name="T29" fmla="*/ 16 h 21"/>
                <a:gd name="T30" fmla="*/ 389 w 1146"/>
                <a:gd name="T31" fmla="*/ 16 h 21"/>
                <a:gd name="T32" fmla="*/ 193 w 1146"/>
                <a:gd name="T33" fmla="*/ 18 h 21"/>
                <a:gd name="T34" fmla="*/ 21 w 1146"/>
                <a:gd name="T35" fmla="*/ 20 h 21"/>
                <a:gd name="T36" fmla="*/ 13 w 1146"/>
                <a:gd name="T37" fmla="*/ 20 h 21"/>
                <a:gd name="T38" fmla="*/ 0 w 1146"/>
                <a:gd name="T39" fmla="*/ 13 h 21"/>
                <a:gd name="T40" fmla="*/ 27 w 1146"/>
                <a:gd name="T41" fmla="*/ 11 h 21"/>
                <a:gd name="T42" fmla="*/ 61 w 1146"/>
                <a:gd name="T43" fmla="*/ 13 h 21"/>
                <a:gd name="T44" fmla="*/ 64 w 1146"/>
                <a:gd name="T45" fmla="*/ 13 h 21"/>
                <a:gd name="T46" fmla="*/ 75 w 1146"/>
                <a:gd name="T47" fmla="*/ 13 h 21"/>
                <a:gd name="T48" fmla="*/ 79 w 1146"/>
                <a:gd name="T49" fmla="*/ 13 h 21"/>
                <a:gd name="T50" fmla="*/ 222 w 1146"/>
                <a:gd name="T51" fmla="*/ 11 h 21"/>
                <a:gd name="T52" fmla="*/ 233 w 1146"/>
                <a:gd name="T53" fmla="*/ 11 h 21"/>
                <a:gd name="T54" fmla="*/ 255 w 1146"/>
                <a:gd name="T55" fmla="*/ 9 h 21"/>
                <a:gd name="T56" fmla="*/ 260 w 1146"/>
                <a:gd name="T57" fmla="*/ 9 h 21"/>
                <a:gd name="T58" fmla="*/ 396 w 1146"/>
                <a:gd name="T59" fmla="*/ 7 h 21"/>
                <a:gd name="T60" fmla="*/ 432 w 1146"/>
                <a:gd name="T61" fmla="*/ 9 h 21"/>
                <a:gd name="T62" fmla="*/ 676 w 1146"/>
                <a:gd name="T63" fmla="*/ 7 h 21"/>
                <a:gd name="T64" fmla="*/ 686 w 1146"/>
                <a:gd name="T65" fmla="*/ 7 h 21"/>
                <a:gd name="T66" fmla="*/ 693 w 1146"/>
                <a:gd name="T67" fmla="*/ 7 h 21"/>
                <a:gd name="T68" fmla="*/ 697 w 1146"/>
                <a:gd name="T69" fmla="*/ 7 h 21"/>
                <a:gd name="T70" fmla="*/ 710 w 1146"/>
                <a:gd name="T71" fmla="*/ 7 h 21"/>
                <a:gd name="T72" fmla="*/ 860 w 1146"/>
                <a:gd name="T73" fmla="*/ 4 h 21"/>
                <a:gd name="T74" fmla="*/ 865 w 1146"/>
                <a:gd name="T75" fmla="*/ 4 h 21"/>
                <a:gd name="T76" fmla="*/ 873 w 1146"/>
                <a:gd name="T77" fmla="*/ 4 h 21"/>
                <a:gd name="T78" fmla="*/ 881 w 1146"/>
                <a:gd name="T79" fmla="*/ 4 h 21"/>
                <a:gd name="T80" fmla="*/ 914 w 1146"/>
                <a:gd name="T81" fmla="*/ 2 h 21"/>
                <a:gd name="T82" fmla="*/ 931 w 1146"/>
                <a:gd name="T83" fmla="*/ 2 h 21"/>
                <a:gd name="T84" fmla="*/ 1091 w 1146"/>
                <a:gd name="T85" fmla="*/ 0 h 2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46"/>
                <a:gd name="T130" fmla="*/ 0 h 21"/>
                <a:gd name="T131" fmla="*/ 1146 w 1146"/>
                <a:gd name="T132" fmla="*/ 21 h 2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46" h="21">
                  <a:moveTo>
                    <a:pt x="1091" y="0"/>
                  </a:moveTo>
                  <a:lnTo>
                    <a:pt x="1096" y="2"/>
                  </a:lnTo>
                  <a:lnTo>
                    <a:pt x="1101" y="0"/>
                  </a:lnTo>
                  <a:lnTo>
                    <a:pt x="1103" y="2"/>
                  </a:lnTo>
                  <a:lnTo>
                    <a:pt x="1107" y="0"/>
                  </a:lnTo>
                  <a:lnTo>
                    <a:pt x="1141" y="0"/>
                  </a:lnTo>
                  <a:lnTo>
                    <a:pt x="1145" y="2"/>
                  </a:lnTo>
                  <a:lnTo>
                    <a:pt x="1145" y="7"/>
                  </a:lnTo>
                  <a:lnTo>
                    <a:pt x="1141" y="9"/>
                  </a:lnTo>
                  <a:lnTo>
                    <a:pt x="1092" y="7"/>
                  </a:lnTo>
                  <a:lnTo>
                    <a:pt x="1089" y="9"/>
                  </a:lnTo>
                  <a:lnTo>
                    <a:pt x="1071" y="9"/>
                  </a:lnTo>
                  <a:lnTo>
                    <a:pt x="1069" y="7"/>
                  </a:lnTo>
                  <a:lnTo>
                    <a:pt x="1064" y="9"/>
                  </a:lnTo>
                  <a:lnTo>
                    <a:pt x="1062" y="7"/>
                  </a:lnTo>
                  <a:lnTo>
                    <a:pt x="1060" y="9"/>
                  </a:lnTo>
                  <a:lnTo>
                    <a:pt x="919" y="9"/>
                  </a:lnTo>
                  <a:lnTo>
                    <a:pt x="914" y="11"/>
                  </a:lnTo>
                  <a:lnTo>
                    <a:pt x="908" y="9"/>
                  </a:lnTo>
                  <a:lnTo>
                    <a:pt x="899" y="11"/>
                  </a:lnTo>
                  <a:lnTo>
                    <a:pt x="894" y="9"/>
                  </a:lnTo>
                  <a:lnTo>
                    <a:pt x="892" y="11"/>
                  </a:lnTo>
                  <a:lnTo>
                    <a:pt x="713" y="11"/>
                  </a:lnTo>
                  <a:lnTo>
                    <a:pt x="711" y="13"/>
                  </a:lnTo>
                  <a:lnTo>
                    <a:pt x="413" y="13"/>
                  </a:lnTo>
                  <a:lnTo>
                    <a:pt x="411" y="16"/>
                  </a:lnTo>
                  <a:lnTo>
                    <a:pt x="405" y="13"/>
                  </a:lnTo>
                  <a:lnTo>
                    <a:pt x="400" y="16"/>
                  </a:lnTo>
                  <a:lnTo>
                    <a:pt x="398" y="13"/>
                  </a:lnTo>
                  <a:lnTo>
                    <a:pt x="396" y="16"/>
                  </a:lnTo>
                  <a:lnTo>
                    <a:pt x="391" y="13"/>
                  </a:lnTo>
                  <a:lnTo>
                    <a:pt x="389" y="16"/>
                  </a:lnTo>
                  <a:lnTo>
                    <a:pt x="195" y="16"/>
                  </a:lnTo>
                  <a:lnTo>
                    <a:pt x="193" y="18"/>
                  </a:lnTo>
                  <a:lnTo>
                    <a:pt x="25" y="18"/>
                  </a:lnTo>
                  <a:lnTo>
                    <a:pt x="21" y="20"/>
                  </a:lnTo>
                  <a:lnTo>
                    <a:pt x="16" y="18"/>
                  </a:lnTo>
                  <a:lnTo>
                    <a:pt x="13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25" y="13"/>
                  </a:lnTo>
                  <a:lnTo>
                    <a:pt x="27" y="11"/>
                  </a:lnTo>
                  <a:lnTo>
                    <a:pt x="34" y="13"/>
                  </a:lnTo>
                  <a:lnTo>
                    <a:pt x="61" y="13"/>
                  </a:lnTo>
                  <a:lnTo>
                    <a:pt x="63" y="11"/>
                  </a:lnTo>
                  <a:lnTo>
                    <a:pt x="64" y="13"/>
                  </a:lnTo>
                  <a:lnTo>
                    <a:pt x="69" y="11"/>
                  </a:lnTo>
                  <a:lnTo>
                    <a:pt x="75" y="13"/>
                  </a:lnTo>
                  <a:lnTo>
                    <a:pt x="77" y="11"/>
                  </a:lnTo>
                  <a:lnTo>
                    <a:pt x="79" y="13"/>
                  </a:lnTo>
                  <a:lnTo>
                    <a:pt x="81" y="11"/>
                  </a:lnTo>
                  <a:lnTo>
                    <a:pt x="222" y="11"/>
                  </a:lnTo>
                  <a:lnTo>
                    <a:pt x="226" y="9"/>
                  </a:lnTo>
                  <a:lnTo>
                    <a:pt x="233" y="11"/>
                  </a:lnTo>
                  <a:lnTo>
                    <a:pt x="236" y="9"/>
                  </a:lnTo>
                  <a:lnTo>
                    <a:pt x="255" y="9"/>
                  </a:lnTo>
                  <a:lnTo>
                    <a:pt x="258" y="11"/>
                  </a:lnTo>
                  <a:lnTo>
                    <a:pt x="260" y="9"/>
                  </a:lnTo>
                  <a:lnTo>
                    <a:pt x="394" y="9"/>
                  </a:lnTo>
                  <a:lnTo>
                    <a:pt x="396" y="7"/>
                  </a:lnTo>
                  <a:lnTo>
                    <a:pt x="403" y="9"/>
                  </a:lnTo>
                  <a:lnTo>
                    <a:pt x="432" y="9"/>
                  </a:lnTo>
                  <a:lnTo>
                    <a:pt x="434" y="7"/>
                  </a:lnTo>
                  <a:lnTo>
                    <a:pt x="676" y="7"/>
                  </a:lnTo>
                  <a:lnTo>
                    <a:pt x="680" y="4"/>
                  </a:lnTo>
                  <a:lnTo>
                    <a:pt x="686" y="7"/>
                  </a:lnTo>
                  <a:lnTo>
                    <a:pt x="690" y="4"/>
                  </a:lnTo>
                  <a:lnTo>
                    <a:pt x="693" y="7"/>
                  </a:lnTo>
                  <a:lnTo>
                    <a:pt x="695" y="4"/>
                  </a:lnTo>
                  <a:lnTo>
                    <a:pt x="697" y="7"/>
                  </a:lnTo>
                  <a:lnTo>
                    <a:pt x="699" y="4"/>
                  </a:lnTo>
                  <a:lnTo>
                    <a:pt x="710" y="7"/>
                  </a:lnTo>
                  <a:lnTo>
                    <a:pt x="711" y="4"/>
                  </a:lnTo>
                  <a:lnTo>
                    <a:pt x="860" y="4"/>
                  </a:lnTo>
                  <a:lnTo>
                    <a:pt x="863" y="2"/>
                  </a:lnTo>
                  <a:lnTo>
                    <a:pt x="865" y="4"/>
                  </a:lnTo>
                  <a:lnTo>
                    <a:pt x="867" y="2"/>
                  </a:lnTo>
                  <a:lnTo>
                    <a:pt x="873" y="4"/>
                  </a:lnTo>
                  <a:lnTo>
                    <a:pt x="877" y="2"/>
                  </a:lnTo>
                  <a:lnTo>
                    <a:pt x="881" y="4"/>
                  </a:lnTo>
                  <a:lnTo>
                    <a:pt x="885" y="2"/>
                  </a:lnTo>
                  <a:lnTo>
                    <a:pt x="914" y="2"/>
                  </a:lnTo>
                  <a:lnTo>
                    <a:pt x="930" y="4"/>
                  </a:lnTo>
                  <a:lnTo>
                    <a:pt x="931" y="2"/>
                  </a:lnTo>
                  <a:lnTo>
                    <a:pt x="1089" y="2"/>
                  </a:lnTo>
                  <a:lnTo>
                    <a:pt x="109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56" name="Freeform 123"/>
            <p:cNvSpPr>
              <a:spLocks/>
            </p:cNvSpPr>
            <p:nvPr/>
          </p:nvSpPr>
          <p:spPr bwMode="auto">
            <a:xfrm>
              <a:off x="2469" y="1531"/>
              <a:ext cx="1146" cy="18"/>
            </a:xfrm>
            <a:custGeom>
              <a:avLst/>
              <a:gdLst>
                <a:gd name="T0" fmla="*/ 975 w 1146"/>
                <a:gd name="T1" fmla="*/ 0 h 18"/>
                <a:gd name="T2" fmla="*/ 983 w 1146"/>
                <a:gd name="T3" fmla="*/ 0 h 18"/>
                <a:gd name="T4" fmla="*/ 987 w 1146"/>
                <a:gd name="T5" fmla="*/ 0 h 18"/>
                <a:gd name="T6" fmla="*/ 1145 w 1146"/>
                <a:gd name="T7" fmla="*/ 3 h 18"/>
                <a:gd name="T8" fmla="*/ 998 w 1146"/>
                <a:gd name="T9" fmla="*/ 6 h 18"/>
                <a:gd name="T10" fmla="*/ 989 w 1146"/>
                <a:gd name="T11" fmla="*/ 6 h 18"/>
                <a:gd name="T12" fmla="*/ 978 w 1146"/>
                <a:gd name="T13" fmla="*/ 6 h 18"/>
                <a:gd name="T14" fmla="*/ 969 w 1146"/>
                <a:gd name="T15" fmla="*/ 6 h 18"/>
                <a:gd name="T16" fmla="*/ 813 w 1146"/>
                <a:gd name="T17" fmla="*/ 8 h 18"/>
                <a:gd name="T18" fmla="*/ 804 w 1146"/>
                <a:gd name="T19" fmla="*/ 8 h 18"/>
                <a:gd name="T20" fmla="*/ 794 w 1146"/>
                <a:gd name="T21" fmla="*/ 10 h 18"/>
                <a:gd name="T22" fmla="*/ 790 w 1146"/>
                <a:gd name="T23" fmla="*/ 10 h 18"/>
                <a:gd name="T24" fmla="*/ 639 w 1146"/>
                <a:gd name="T25" fmla="*/ 12 h 18"/>
                <a:gd name="T26" fmla="*/ 633 w 1146"/>
                <a:gd name="T27" fmla="*/ 12 h 18"/>
                <a:gd name="T28" fmla="*/ 622 w 1146"/>
                <a:gd name="T29" fmla="*/ 12 h 18"/>
                <a:gd name="T30" fmla="*/ 611 w 1146"/>
                <a:gd name="T31" fmla="*/ 12 h 18"/>
                <a:gd name="T32" fmla="*/ 545 w 1146"/>
                <a:gd name="T33" fmla="*/ 15 h 18"/>
                <a:gd name="T34" fmla="*/ 536 w 1146"/>
                <a:gd name="T35" fmla="*/ 17 h 18"/>
                <a:gd name="T36" fmla="*/ 529 w 1146"/>
                <a:gd name="T37" fmla="*/ 17 h 18"/>
                <a:gd name="T38" fmla="*/ 506 w 1146"/>
                <a:gd name="T39" fmla="*/ 15 h 18"/>
                <a:gd name="T40" fmla="*/ 382 w 1146"/>
                <a:gd name="T41" fmla="*/ 17 h 18"/>
                <a:gd name="T42" fmla="*/ 359 w 1146"/>
                <a:gd name="T43" fmla="*/ 12 h 18"/>
                <a:gd name="T44" fmla="*/ 348 w 1146"/>
                <a:gd name="T45" fmla="*/ 12 h 18"/>
                <a:gd name="T46" fmla="*/ 334 w 1146"/>
                <a:gd name="T47" fmla="*/ 12 h 18"/>
                <a:gd name="T48" fmla="*/ 328 w 1146"/>
                <a:gd name="T49" fmla="*/ 12 h 18"/>
                <a:gd name="T50" fmla="*/ 318 w 1146"/>
                <a:gd name="T51" fmla="*/ 15 h 18"/>
                <a:gd name="T52" fmla="*/ 312 w 1146"/>
                <a:gd name="T53" fmla="*/ 15 h 18"/>
                <a:gd name="T54" fmla="*/ 160 w 1146"/>
                <a:gd name="T55" fmla="*/ 17 h 18"/>
                <a:gd name="T56" fmla="*/ 152 w 1146"/>
                <a:gd name="T57" fmla="*/ 17 h 18"/>
                <a:gd name="T58" fmla="*/ 0 w 1146"/>
                <a:gd name="T59" fmla="*/ 15 h 18"/>
                <a:gd name="T60" fmla="*/ 154 w 1146"/>
                <a:gd name="T61" fmla="*/ 10 h 18"/>
                <a:gd name="T62" fmla="*/ 158 w 1146"/>
                <a:gd name="T63" fmla="*/ 10 h 18"/>
                <a:gd name="T64" fmla="*/ 166 w 1146"/>
                <a:gd name="T65" fmla="*/ 10 h 18"/>
                <a:gd name="T66" fmla="*/ 181 w 1146"/>
                <a:gd name="T67" fmla="*/ 8 h 18"/>
                <a:gd name="T68" fmla="*/ 398 w 1146"/>
                <a:gd name="T69" fmla="*/ 6 h 18"/>
                <a:gd name="T70" fmla="*/ 405 w 1146"/>
                <a:gd name="T71" fmla="*/ 6 h 18"/>
                <a:gd name="T72" fmla="*/ 414 w 1146"/>
                <a:gd name="T73" fmla="*/ 6 h 18"/>
                <a:gd name="T74" fmla="*/ 636 w 1146"/>
                <a:gd name="T75" fmla="*/ 3 h 18"/>
                <a:gd name="T76" fmla="*/ 835 w 1146"/>
                <a:gd name="T77" fmla="*/ 1 h 18"/>
                <a:gd name="T78" fmla="*/ 840 w 1146"/>
                <a:gd name="T79" fmla="*/ 1 h 18"/>
                <a:gd name="T80" fmla="*/ 973 w 1146"/>
                <a:gd name="T81" fmla="*/ 0 h 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6"/>
                <a:gd name="T124" fmla="*/ 0 h 18"/>
                <a:gd name="T125" fmla="*/ 1146 w 1146"/>
                <a:gd name="T126" fmla="*/ 18 h 1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6" h="18">
                  <a:moveTo>
                    <a:pt x="973" y="0"/>
                  </a:moveTo>
                  <a:lnTo>
                    <a:pt x="975" y="0"/>
                  </a:lnTo>
                  <a:lnTo>
                    <a:pt x="976" y="1"/>
                  </a:lnTo>
                  <a:lnTo>
                    <a:pt x="983" y="0"/>
                  </a:lnTo>
                  <a:lnTo>
                    <a:pt x="985" y="1"/>
                  </a:lnTo>
                  <a:lnTo>
                    <a:pt x="987" y="0"/>
                  </a:lnTo>
                  <a:lnTo>
                    <a:pt x="1145" y="0"/>
                  </a:lnTo>
                  <a:lnTo>
                    <a:pt x="1145" y="3"/>
                  </a:lnTo>
                  <a:lnTo>
                    <a:pt x="1143" y="6"/>
                  </a:lnTo>
                  <a:lnTo>
                    <a:pt x="998" y="6"/>
                  </a:lnTo>
                  <a:lnTo>
                    <a:pt x="996" y="8"/>
                  </a:lnTo>
                  <a:lnTo>
                    <a:pt x="989" y="6"/>
                  </a:lnTo>
                  <a:lnTo>
                    <a:pt x="985" y="8"/>
                  </a:lnTo>
                  <a:lnTo>
                    <a:pt x="978" y="6"/>
                  </a:lnTo>
                  <a:lnTo>
                    <a:pt x="975" y="8"/>
                  </a:lnTo>
                  <a:lnTo>
                    <a:pt x="969" y="6"/>
                  </a:lnTo>
                  <a:lnTo>
                    <a:pt x="966" y="8"/>
                  </a:lnTo>
                  <a:lnTo>
                    <a:pt x="813" y="8"/>
                  </a:lnTo>
                  <a:lnTo>
                    <a:pt x="806" y="10"/>
                  </a:lnTo>
                  <a:lnTo>
                    <a:pt x="804" y="8"/>
                  </a:lnTo>
                  <a:lnTo>
                    <a:pt x="801" y="10"/>
                  </a:lnTo>
                  <a:lnTo>
                    <a:pt x="794" y="10"/>
                  </a:lnTo>
                  <a:lnTo>
                    <a:pt x="792" y="8"/>
                  </a:lnTo>
                  <a:lnTo>
                    <a:pt x="790" y="10"/>
                  </a:lnTo>
                  <a:lnTo>
                    <a:pt x="647" y="10"/>
                  </a:lnTo>
                  <a:lnTo>
                    <a:pt x="639" y="12"/>
                  </a:lnTo>
                  <a:lnTo>
                    <a:pt x="636" y="10"/>
                  </a:lnTo>
                  <a:lnTo>
                    <a:pt x="633" y="12"/>
                  </a:lnTo>
                  <a:lnTo>
                    <a:pt x="627" y="10"/>
                  </a:lnTo>
                  <a:lnTo>
                    <a:pt x="622" y="12"/>
                  </a:lnTo>
                  <a:lnTo>
                    <a:pt x="616" y="10"/>
                  </a:lnTo>
                  <a:lnTo>
                    <a:pt x="611" y="12"/>
                  </a:lnTo>
                  <a:lnTo>
                    <a:pt x="550" y="12"/>
                  </a:lnTo>
                  <a:lnTo>
                    <a:pt x="545" y="15"/>
                  </a:lnTo>
                  <a:lnTo>
                    <a:pt x="541" y="12"/>
                  </a:lnTo>
                  <a:lnTo>
                    <a:pt x="536" y="17"/>
                  </a:lnTo>
                  <a:lnTo>
                    <a:pt x="534" y="15"/>
                  </a:lnTo>
                  <a:lnTo>
                    <a:pt x="529" y="17"/>
                  </a:lnTo>
                  <a:lnTo>
                    <a:pt x="509" y="17"/>
                  </a:lnTo>
                  <a:lnTo>
                    <a:pt x="506" y="15"/>
                  </a:lnTo>
                  <a:lnTo>
                    <a:pt x="504" y="17"/>
                  </a:lnTo>
                  <a:lnTo>
                    <a:pt x="382" y="17"/>
                  </a:lnTo>
                  <a:lnTo>
                    <a:pt x="369" y="12"/>
                  </a:lnTo>
                  <a:lnTo>
                    <a:pt x="359" y="12"/>
                  </a:lnTo>
                  <a:lnTo>
                    <a:pt x="355" y="15"/>
                  </a:lnTo>
                  <a:lnTo>
                    <a:pt x="348" y="12"/>
                  </a:lnTo>
                  <a:lnTo>
                    <a:pt x="339" y="15"/>
                  </a:lnTo>
                  <a:lnTo>
                    <a:pt x="334" y="12"/>
                  </a:lnTo>
                  <a:lnTo>
                    <a:pt x="330" y="15"/>
                  </a:lnTo>
                  <a:lnTo>
                    <a:pt x="328" y="12"/>
                  </a:lnTo>
                  <a:lnTo>
                    <a:pt x="324" y="15"/>
                  </a:lnTo>
                  <a:lnTo>
                    <a:pt x="318" y="15"/>
                  </a:lnTo>
                  <a:lnTo>
                    <a:pt x="314" y="12"/>
                  </a:lnTo>
                  <a:lnTo>
                    <a:pt x="312" y="15"/>
                  </a:lnTo>
                  <a:lnTo>
                    <a:pt x="162" y="15"/>
                  </a:lnTo>
                  <a:lnTo>
                    <a:pt x="160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13" y="10"/>
                  </a:lnTo>
                  <a:lnTo>
                    <a:pt x="154" y="10"/>
                  </a:lnTo>
                  <a:lnTo>
                    <a:pt x="156" y="8"/>
                  </a:lnTo>
                  <a:lnTo>
                    <a:pt x="158" y="10"/>
                  </a:lnTo>
                  <a:lnTo>
                    <a:pt x="160" y="8"/>
                  </a:lnTo>
                  <a:lnTo>
                    <a:pt x="166" y="10"/>
                  </a:lnTo>
                  <a:lnTo>
                    <a:pt x="179" y="10"/>
                  </a:lnTo>
                  <a:lnTo>
                    <a:pt x="181" y="8"/>
                  </a:lnTo>
                  <a:lnTo>
                    <a:pt x="396" y="8"/>
                  </a:lnTo>
                  <a:lnTo>
                    <a:pt x="398" y="6"/>
                  </a:lnTo>
                  <a:lnTo>
                    <a:pt x="400" y="8"/>
                  </a:lnTo>
                  <a:lnTo>
                    <a:pt x="405" y="6"/>
                  </a:lnTo>
                  <a:lnTo>
                    <a:pt x="411" y="8"/>
                  </a:lnTo>
                  <a:lnTo>
                    <a:pt x="414" y="6"/>
                  </a:lnTo>
                  <a:lnTo>
                    <a:pt x="634" y="6"/>
                  </a:lnTo>
                  <a:lnTo>
                    <a:pt x="636" y="3"/>
                  </a:lnTo>
                  <a:lnTo>
                    <a:pt x="831" y="3"/>
                  </a:lnTo>
                  <a:lnTo>
                    <a:pt x="835" y="1"/>
                  </a:lnTo>
                  <a:lnTo>
                    <a:pt x="838" y="3"/>
                  </a:lnTo>
                  <a:lnTo>
                    <a:pt x="840" y="1"/>
                  </a:lnTo>
                  <a:lnTo>
                    <a:pt x="971" y="1"/>
                  </a:lnTo>
                  <a:lnTo>
                    <a:pt x="97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57" name="Line 124"/>
            <p:cNvSpPr>
              <a:spLocks noChangeShapeType="1"/>
            </p:cNvSpPr>
            <p:nvPr/>
          </p:nvSpPr>
          <p:spPr bwMode="auto">
            <a:xfrm>
              <a:off x="3102" y="1548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8" name="Line 125"/>
            <p:cNvSpPr>
              <a:spLocks noChangeShapeType="1"/>
            </p:cNvSpPr>
            <p:nvPr/>
          </p:nvSpPr>
          <p:spPr bwMode="auto">
            <a:xfrm>
              <a:off x="3110" y="1548"/>
              <a:ext cx="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9" name="Freeform 126"/>
            <p:cNvSpPr>
              <a:spLocks/>
            </p:cNvSpPr>
            <p:nvPr/>
          </p:nvSpPr>
          <p:spPr bwMode="auto">
            <a:xfrm>
              <a:off x="4129" y="1556"/>
              <a:ext cx="21" cy="46"/>
            </a:xfrm>
            <a:custGeom>
              <a:avLst/>
              <a:gdLst>
                <a:gd name="T0" fmla="*/ 5 w 21"/>
                <a:gd name="T1" fmla="*/ 0 h 46"/>
                <a:gd name="T2" fmla="*/ 20 w 21"/>
                <a:gd name="T3" fmla="*/ 0 h 46"/>
                <a:gd name="T4" fmla="*/ 20 w 21"/>
                <a:gd name="T5" fmla="*/ 4 h 46"/>
                <a:gd name="T6" fmla="*/ 5 w 21"/>
                <a:gd name="T7" fmla="*/ 7 h 46"/>
                <a:gd name="T8" fmla="*/ 5 w 21"/>
                <a:gd name="T9" fmla="*/ 11 h 46"/>
                <a:gd name="T10" fmla="*/ 18 w 21"/>
                <a:gd name="T11" fmla="*/ 20 h 46"/>
                <a:gd name="T12" fmla="*/ 20 w 21"/>
                <a:gd name="T13" fmla="*/ 33 h 46"/>
                <a:gd name="T14" fmla="*/ 18 w 21"/>
                <a:gd name="T15" fmla="*/ 38 h 46"/>
                <a:gd name="T16" fmla="*/ 9 w 21"/>
                <a:gd name="T17" fmla="*/ 45 h 46"/>
                <a:gd name="T18" fmla="*/ 2 w 21"/>
                <a:gd name="T19" fmla="*/ 45 h 46"/>
                <a:gd name="T20" fmla="*/ 0 w 21"/>
                <a:gd name="T21" fmla="*/ 38 h 46"/>
                <a:gd name="T22" fmla="*/ 9 w 21"/>
                <a:gd name="T23" fmla="*/ 41 h 46"/>
                <a:gd name="T24" fmla="*/ 18 w 21"/>
                <a:gd name="T25" fmla="*/ 33 h 46"/>
                <a:gd name="T26" fmla="*/ 14 w 21"/>
                <a:gd name="T27" fmla="*/ 22 h 46"/>
                <a:gd name="T28" fmla="*/ 9 w 21"/>
                <a:gd name="T29" fmla="*/ 22 h 46"/>
                <a:gd name="T30" fmla="*/ 0 w 21"/>
                <a:gd name="T31" fmla="*/ 18 h 46"/>
                <a:gd name="T32" fmla="*/ 5 w 21"/>
                <a:gd name="T33" fmla="*/ 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46"/>
                <a:gd name="T53" fmla="*/ 21 w 21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46">
                  <a:moveTo>
                    <a:pt x="5" y="0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5" y="7"/>
                  </a:lnTo>
                  <a:lnTo>
                    <a:pt x="5" y="11"/>
                  </a:lnTo>
                  <a:lnTo>
                    <a:pt x="18" y="20"/>
                  </a:lnTo>
                  <a:lnTo>
                    <a:pt x="20" y="33"/>
                  </a:lnTo>
                  <a:lnTo>
                    <a:pt x="18" y="38"/>
                  </a:lnTo>
                  <a:lnTo>
                    <a:pt x="9" y="45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9" y="41"/>
                  </a:lnTo>
                  <a:lnTo>
                    <a:pt x="18" y="33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0" y="18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0" name="Freeform 127"/>
            <p:cNvSpPr>
              <a:spLocks/>
            </p:cNvSpPr>
            <p:nvPr/>
          </p:nvSpPr>
          <p:spPr bwMode="auto">
            <a:xfrm>
              <a:off x="3173" y="1562"/>
              <a:ext cx="23" cy="47"/>
            </a:xfrm>
            <a:custGeom>
              <a:avLst/>
              <a:gdLst>
                <a:gd name="T0" fmla="*/ 9 w 23"/>
                <a:gd name="T1" fmla="*/ 0 h 47"/>
                <a:gd name="T2" fmla="*/ 20 w 23"/>
                <a:gd name="T3" fmla="*/ 0 h 47"/>
                <a:gd name="T4" fmla="*/ 22 w 23"/>
                <a:gd name="T5" fmla="*/ 4 h 47"/>
                <a:gd name="T6" fmla="*/ 18 w 23"/>
                <a:gd name="T7" fmla="*/ 7 h 47"/>
                <a:gd name="T8" fmla="*/ 9 w 23"/>
                <a:gd name="T9" fmla="*/ 2 h 47"/>
                <a:gd name="T10" fmla="*/ 9 w 23"/>
                <a:gd name="T11" fmla="*/ 7 h 47"/>
                <a:gd name="T12" fmla="*/ 7 w 23"/>
                <a:gd name="T13" fmla="*/ 9 h 47"/>
                <a:gd name="T14" fmla="*/ 9 w 23"/>
                <a:gd name="T15" fmla="*/ 16 h 47"/>
                <a:gd name="T16" fmla="*/ 14 w 23"/>
                <a:gd name="T17" fmla="*/ 16 h 47"/>
                <a:gd name="T18" fmla="*/ 14 w 23"/>
                <a:gd name="T19" fmla="*/ 18 h 47"/>
                <a:gd name="T20" fmla="*/ 9 w 23"/>
                <a:gd name="T21" fmla="*/ 18 h 47"/>
                <a:gd name="T22" fmla="*/ 9 w 23"/>
                <a:gd name="T23" fmla="*/ 44 h 47"/>
                <a:gd name="T24" fmla="*/ 14 w 23"/>
                <a:gd name="T25" fmla="*/ 44 h 47"/>
                <a:gd name="T26" fmla="*/ 14 w 23"/>
                <a:gd name="T27" fmla="*/ 46 h 47"/>
                <a:gd name="T28" fmla="*/ 2 w 23"/>
                <a:gd name="T29" fmla="*/ 46 h 47"/>
                <a:gd name="T30" fmla="*/ 4 w 23"/>
                <a:gd name="T31" fmla="*/ 35 h 47"/>
                <a:gd name="T32" fmla="*/ 4 w 23"/>
                <a:gd name="T33" fmla="*/ 18 h 47"/>
                <a:gd name="T34" fmla="*/ 0 w 23"/>
                <a:gd name="T35" fmla="*/ 18 h 47"/>
                <a:gd name="T36" fmla="*/ 0 w 23"/>
                <a:gd name="T37" fmla="*/ 16 h 47"/>
                <a:gd name="T38" fmla="*/ 4 w 23"/>
                <a:gd name="T39" fmla="*/ 16 h 47"/>
                <a:gd name="T40" fmla="*/ 4 w 23"/>
                <a:gd name="T41" fmla="*/ 9 h 47"/>
                <a:gd name="T42" fmla="*/ 9 w 23"/>
                <a:gd name="T43" fmla="*/ 0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3"/>
                <a:gd name="T67" fmla="*/ 0 h 47"/>
                <a:gd name="T68" fmla="*/ 23 w 23"/>
                <a:gd name="T69" fmla="*/ 47 h 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3" h="47">
                  <a:moveTo>
                    <a:pt x="9" y="0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18" y="7"/>
                  </a:lnTo>
                  <a:lnTo>
                    <a:pt x="9" y="2"/>
                  </a:lnTo>
                  <a:lnTo>
                    <a:pt x="9" y="7"/>
                  </a:lnTo>
                  <a:lnTo>
                    <a:pt x="7" y="9"/>
                  </a:lnTo>
                  <a:lnTo>
                    <a:pt x="9" y="16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9" y="44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2" y="46"/>
                  </a:lnTo>
                  <a:lnTo>
                    <a:pt x="4" y="35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9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1" name="Freeform 128"/>
            <p:cNvSpPr>
              <a:spLocks/>
            </p:cNvSpPr>
            <p:nvPr/>
          </p:nvSpPr>
          <p:spPr bwMode="auto">
            <a:xfrm>
              <a:off x="3197" y="1562"/>
              <a:ext cx="24" cy="47"/>
            </a:xfrm>
            <a:custGeom>
              <a:avLst/>
              <a:gdLst>
                <a:gd name="T0" fmla="*/ 8 w 24"/>
                <a:gd name="T1" fmla="*/ 0 h 47"/>
                <a:gd name="T2" fmla="*/ 23 w 24"/>
                <a:gd name="T3" fmla="*/ 0 h 47"/>
                <a:gd name="T4" fmla="*/ 23 w 24"/>
                <a:gd name="T5" fmla="*/ 4 h 47"/>
                <a:gd name="T6" fmla="*/ 8 w 24"/>
                <a:gd name="T7" fmla="*/ 7 h 47"/>
                <a:gd name="T8" fmla="*/ 8 w 24"/>
                <a:gd name="T9" fmla="*/ 11 h 47"/>
                <a:gd name="T10" fmla="*/ 21 w 24"/>
                <a:gd name="T11" fmla="*/ 19 h 47"/>
                <a:gd name="T12" fmla="*/ 23 w 24"/>
                <a:gd name="T13" fmla="*/ 37 h 47"/>
                <a:gd name="T14" fmla="*/ 12 w 24"/>
                <a:gd name="T15" fmla="*/ 46 h 47"/>
                <a:gd name="T16" fmla="*/ 4 w 24"/>
                <a:gd name="T17" fmla="*/ 46 h 47"/>
                <a:gd name="T18" fmla="*/ 0 w 24"/>
                <a:gd name="T19" fmla="*/ 44 h 47"/>
                <a:gd name="T20" fmla="*/ 0 w 24"/>
                <a:gd name="T21" fmla="*/ 39 h 47"/>
                <a:gd name="T22" fmla="*/ 7 w 24"/>
                <a:gd name="T23" fmla="*/ 39 h 47"/>
                <a:gd name="T24" fmla="*/ 12 w 24"/>
                <a:gd name="T25" fmla="*/ 42 h 47"/>
                <a:gd name="T26" fmla="*/ 16 w 24"/>
                <a:gd name="T27" fmla="*/ 39 h 47"/>
                <a:gd name="T28" fmla="*/ 19 w 24"/>
                <a:gd name="T29" fmla="*/ 28 h 47"/>
                <a:gd name="T30" fmla="*/ 8 w 24"/>
                <a:gd name="T31" fmla="*/ 19 h 47"/>
                <a:gd name="T32" fmla="*/ 4 w 24"/>
                <a:gd name="T33" fmla="*/ 19 h 47"/>
                <a:gd name="T34" fmla="*/ 2 w 24"/>
                <a:gd name="T35" fmla="*/ 16 h 47"/>
                <a:gd name="T36" fmla="*/ 8 w 24"/>
                <a:gd name="T37" fmla="*/ 0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47"/>
                <a:gd name="T59" fmla="*/ 24 w 2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47">
                  <a:moveTo>
                    <a:pt x="8" y="0"/>
                  </a:moveTo>
                  <a:lnTo>
                    <a:pt x="23" y="0"/>
                  </a:lnTo>
                  <a:lnTo>
                    <a:pt x="23" y="4"/>
                  </a:lnTo>
                  <a:lnTo>
                    <a:pt x="8" y="7"/>
                  </a:lnTo>
                  <a:lnTo>
                    <a:pt x="8" y="11"/>
                  </a:lnTo>
                  <a:lnTo>
                    <a:pt x="21" y="19"/>
                  </a:lnTo>
                  <a:lnTo>
                    <a:pt x="23" y="37"/>
                  </a:lnTo>
                  <a:lnTo>
                    <a:pt x="12" y="4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2" y="42"/>
                  </a:lnTo>
                  <a:lnTo>
                    <a:pt x="16" y="39"/>
                  </a:lnTo>
                  <a:lnTo>
                    <a:pt x="19" y="28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2" name="Freeform 129"/>
            <p:cNvSpPr>
              <a:spLocks/>
            </p:cNvSpPr>
            <p:nvPr/>
          </p:nvSpPr>
          <p:spPr bwMode="auto">
            <a:xfrm>
              <a:off x="3062" y="1565"/>
              <a:ext cx="12" cy="46"/>
            </a:xfrm>
            <a:custGeom>
              <a:avLst/>
              <a:gdLst>
                <a:gd name="T0" fmla="*/ 4 w 12"/>
                <a:gd name="T1" fmla="*/ 0 h 46"/>
                <a:gd name="T2" fmla="*/ 7 w 12"/>
                <a:gd name="T3" fmla="*/ 0 h 46"/>
                <a:gd name="T4" fmla="*/ 9 w 12"/>
                <a:gd name="T5" fmla="*/ 13 h 46"/>
                <a:gd name="T6" fmla="*/ 9 w 12"/>
                <a:gd name="T7" fmla="*/ 41 h 46"/>
                <a:gd name="T8" fmla="*/ 11 w 12"/>
                <a:gd name="T9" fmla="*/ 45 h 46"/>
                <a:gd name="T10" fmla="*/ 0 w 12"/>
                <a:gd name="T11" fmla="*/ 45 h 46"/>
                <a:gd name="T12" fmla="*/ 4 w 12"/>
                <a:gd name="T13" fmla="*/ 30 h 46"/>
                <a:gd name="T14" fmla="*/ 2 w 12"/>
                <a:gd name="T15" fmla="*/ 7 h 46"/>
                <a:gd name="T16" fmla="*/ 0 w 12"/>
                <a:gd name="T17" fmla="*/ 2 h 46"/>
                <a:gd name="T18" fmla="*/ 4 w 12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46"/>
                <a:gd name="T32" fmla="*/ 12 w 12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46">
                  <a:moveTo>
                    <a:pt x="4" y="0"/>
                  </a:moveTo>
                  <a:lnTo>
                    <a:pt x="7" y="0"/>
                  </a:lnTo>
                  <a:lnTo>
                    <a:pt x="9" y="13"/>
                  </a:lnTo>
                  <a:lnTo>
                    <a:pt x="9" y="41"/>
                  </a:lnTo>
                  <a:lnTo>
                    <a:pt x="11" y="45"/>
                  </a:lnTo>
                  <a:lnTo>
                    <a:pt x="0" y="45"/>
                  </a:lnTo>
                  <a:lnTo>
                    <a:pt x="4" y="30"/>
                  </a:lnTo>
                  <a:lnTo>
                    <a:pt x="2" y="7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3" name="Freeform 130"/>
            <p:cNvSpPr>
              <a:spLocks/>
            </p:cNvSpPr>
            <p:nvPr/>
          </p:nvSpPr>
          <p:spPr bwMode="auto">
            <a:xfrm>
              <a:off x="3100" y="1565"/>
              <a:ext cx="24" cy="46"/>
            </a:xfrm>
            <a:custGeom>
              <a:avLst/>
              <a:gdLst>
                <a:gd name="T0" fmla="*/ 5 w 24"/>
                <a:gd name="T1" fmla="*/ 0 h 46"/>
                <a:gd name="T2" fmla="*/ 21 w 24"/>
                <a:gd name="T3" fmla="*/ 0 h 46"/>
                <a:gd name="T4" fmla="*/ 21 w 24"/>
                <a:gd name="T5" fmla="*/ 4 h 46"/>
                <a:gd name="T6" fmla="*/ 12 w 24"/>
                <a:gd name="T7" fmla="*/ 4 h 46"/>
                <a:gd name="T8" fmla="*/ 5 w 24"/>
                <a:gd name="T9" fmla="*/ 7 h 46"/>
                <a:gd name="T10" fmla="*/ 5 w 24"/>
                <a:gd name="T11" fmla="*/ 11 h 46"/>
                <a:gd name="T12" fmla="*/ 19 w 24"/>
                <a:gd name="T13" fmla="*/ 19 h 46"/>
                <a:gd name="T14" fmla="*/ 23 w 24"/>
                <a:gd name="T15" fmla="*/ 30 h 46"/>
                <a:gd name="T16" fmla="*/ 19 w 24"/>
                <a:gd name="T17" fmla="*/ 41 h 46"/>
                <a:gd name="T18" fmla="*/ 10 w 24"/>
                <a:gd name="T19" fmla="*/ 45 h 46"/>
                <a:gd name="T20" fmla="*/ 2 w 24"/>
                <a:gd name="T21" fmla="*/ 45 h 46"/>
                <a:gd name="T22" fmla="*/ 0 w 24"/>
                <a:gd name="T23" fmla="*/ 38 h 46"/>
                <a:gd name="T24" fmla="*/ 5 w 24"/>
                <a:gd name="T25" fmla="*/ 38 h 46"/>
                <a:gd name="T26" fmla="*/ 12 w 24"/>
                <a:gd name="T27" fmla="*/ 41 h 46"/>
                <a:gd name="T28" fmla="*/ 19 w 24"/>
                <a:gd name="T29" fmla="*/ 32 h 46"/>
                <a:gd name="T30" fmla="*/ 14 w 24"/>
                <a:gd name="T31" fmla="*/ 24 h 46"/>
                <a:gd name="T32" fmla="*/ 2 w 24"/>
                <a:gd name="T33" fmla="*/ 16 h 46"/>
                <a:gd name="T34" fmla="*/ 2 w 24"/>
                <a:gd name="T35" fmla="*/ 11 h 46"/>
                <a:gd name="T36" fmla="*/ 5 w 24"/>
                <a:gd name="T37" fmla="*/ 0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46"/>
                <a:gd name="T59" fmla="*/ 24 w 2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46">
                  <a:moveTo>
                    <a:pt x="5" y="0"/>
                  </a:moveTo>
                  <a:lnTo>
                    <a:pt x="21" y="0"/>
                  </a:lnTo>
                  <a:lnTo>
                    <a:pt x="21" y="4"/>
                  </a:lnTo>
                  <a:lnTo>
                    <a:pt x="12" y="4"/>
                  </a:lnTo>
                  <a:lnTo>
                    <a:pt x="5" y="7"/>
                  </a:lnTo>
                  <a:lnTo>
                    <a:pt x="5" y="11"/>
                  </a:lnTo>
                  <a:lnTo>
                    <a:pt x="19" y="19"/>
                  </a:lnTo>
                  <a:lnTo>
                    <a:pt x="23" y="30"/>
                  </a:lnTo>
                  <a:lnTo>
                    <a:pt x="19" y="41"/>
                  </a:lnTo>
                  <a:lnTo>
                    <a:pt x="10" y="45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19" y="32"/>
                  </a:lnTo>
                  <a:lnTo>
                    <a:pt x="14" y="24"/>
                  </a:lnTo>
                  <a:lnTo>
                    <a:pt x="2" y="16"/>
                  </a:lnTo>
                  <a:lnTo>
                    <a:pt x="2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4" name="Freeform 131"/>
            <p:cNvSpPr>
              <a:spLocks/>
            </p:cNvSpPr>
            <p:nvPr/>
          </p:nvSpPr>
          <p:spPr bwMode="auto">
            <a:xfrm>
              <a:off x="3149" y="1565"/>
              <a:ext cx="18" cy="52"/>
            </a:xfrm>
            <a:custGeom>
              <a:avLst/>
              <a:gdLst>
                <a:gd name="T0" fmla="*/ 13 w 18"/>
                <a:gd name="T1" fmla="*/ 0 h 52"/>
                <a:gd name="T2" fmla="*/ 17 w 18"/>
                <a:gd name="T3" fmla="*/ 0 h 52"/>
                <a:gd name="T4" fmla="*/ 9 w 18"/>
                <a:gd name="T5" fmla="*/ 11 h 52"/>
                <a:gd name="T6" fmla="*/ 6 w 18"/>
                <a:gd name="T7" fmla="*/ 34 h 52"/>
                <a:gd name="T8" fmla="*/ 13 w 18"/>
                <a:gd name="T9" fmla="*/ 49 h 52"/>
                <a:gd name="T10" fmla="*/ 17 w 18"/>
                <a:gd name="T11" fmla="*/ 51 h 52"/>
                <a:gd name="T12" fmla="*/ 13 w 18"/>
                <a:gd name="T13" fmla="*/ 51 h 52"/>
                <a:gd name="T14" fmla="*/ 2 w 18"/>
                <a:gd name="T15" fmla="*/ 39 h 52"/>
                <a:gd name="T16" fmla="*/ 2 w 18"/>
                <a:gd name="T17" fmla="*/ 30 h 52"/>
                <a:gd name="T18" fmla="*/ 0 w 18"/>
                <a:gd name="T19" fmla="*/ 26 h 52"/>
                <a:gd name="T20" fmla="*/ 2 w 18"/>
                <a:gd name="T21" fmla="*/ 13 h 52"/>
                <a:gd name="T22" fmla="*/ 13 w 18"/>
                <a:gd name="T23" fmla="*/ 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52"/>
                <a:gd name="T38" fmla="*/ 18 w 1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52">
                  <a:moveTo>
                    <a:pt x="13" y="0"/>
                  </a:moveTo>
                  <a:lnTo>
                    <a:pt x="17" y="0"/>
                  </a:lnTo>
                  <a:lnTo>
                    <a:pt x="9" y="11"/>
                  </a:lnTo>
                  <a:lnTo>
                    <a:pt x="6" y="34"/>
                  </a:lnTo>
                  <a:lnTo>
                    <a:pt x="13" y="49"/>
                  </a:lnTo>
                  <a:lnTo>
                    <a:pt x="17" y="51"/>
                  </a:lnTo>
                  <a:lnTo>
                    <a:pt x="13" y="51"/>
                  </a:lnTo>
                  <a:lnTo>
                    <a:pt x="2" y="39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5" name="Freeform 132"/>
            <p:cNvSpPr>
              <a:spLocks/>
            </p:cNvSpPr>
            <p:nvPr/>
          </p:nvSpPr>
          <p:spPr bwMode="auto">
            <a:xfrm>
              <a:off x="3232" y="1565"/>
              <a:ext cx="16" cy="52"/>
            </a:xfrm>
            <a:custGeom>
              <a:avLst/>
              <a:gdLst>
                <a:gd name="T0" fmla="*/ 0 w 16"/>
                <a:gd name="T1" fmla="*/ 0 h 52"/>
                <a:gd name="T2" fmla="*/ 4 w 16"/>
                <a:gd name="T3" fmla="*/ 0 h 52"/>
                <a:gd name="T4" fmla="*/ 13 w 16"/>
                <a:gd name="T5" fmla="*/ 13 h 52"/>
                <a:gd name="T6" fmla="*/ 15 w 16"/>
                <a:gd name="T7" fmla="*/ 32 h 52"/>
                <a:gd name="T8" fmla="*/ 9 w 16"/>
                <a:gd name="T9" fmla="*/ 45 h 52"/>
                <a:gd name="T10" fmla="*/ 0 w 16"/>
                <a:gd name="T11" fmla="*/ 51 h 52"/>
                <a:gd name="T12" fmla="*/ 6 w 16"/>
                <a:gd name="T13" fmla="*/ 43 h 52"/>
                <a:gd name="T14" fmla="*/ 9 w 16"/>
                <a:gd name="T15" fmla="*/ 32 h 52"/>
                <a:gd name="T16" fmla="*/ 9 w 16"/>
                <a:gd name="T17" fmla="*/ 16 h 52"/>
                <a:gd name="T18" fmla="*/ 0 w 16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2"/>
                <a:gd name="T32" fmla="*/ 16 w 16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2">
                  <a:moveTo>
                    <a:pt x="0" y="0"/>
                  </a:moveTo>
                  <a:lnTo>
                    <a:pt x="4" y="0"/>
                  </a:lnTo>
                  <a:lnTo>
                    <a:pt x="13" y="13"/>
                  </a:lnTo>
                  <a:lnTo>
                    <a:pt x="15" y="32"/>
                  </a:lnTo>
                  <a:lnTo>
                    <a:pt x="9" y="45"/>
                  </a:lnTo>
                  <a:lnTo>
                    <a:pt x="0" y="51"/>
                  </a:lnTo>
                  <a:lnTo>
                    <a:pt x="6" y="43"/>
                  </a:lnTo>
                  <a:lnTo>
                    <a:pt x="9" y="32"/>
                  </a:lnTo>
                  <a:lnTo>
                    <a:pt x="9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6" name="Freeform 133"/>
            <p:cNvSpPr>
              <a:spLocks/>
            </p:cNvSpPr>
            <p:nvPr/>
          </p:nvSpPr>
          <p:spPr bwMode="auto">
            <a:xfrm>
              <a:off x="2860" y="1569"/>
              <a:ext cx="35" cy="45"/>
            </a:xfrm>
            <a:custGeom>
              <a:avLst/>
              <a:gdLst>
                <a:gd name="T0" fmla="*/ 12 w 35"/>
                <a:gd name="T1" fmla="*/ 0 h 45"/>
                <a:gd name="T2" fmla="*/ 32 w 35"/>
                <a:gd name="T3" fmla="*/ 0 h 45"/>
                <a:gd name="T4" fmla="*/ 34 w 35"/>
                <a:gd name="T5" fmla="*/ 11 h 45"/>
                <a:gd name="T6" fmla="*/ 32 w 35"/>
                <a:gd name="T7" fmla="*/ 11 h 45"/>
                <a:gd name="T8" fmla="*/ 30 w 35"/>
                <a:gd name="T9" fmla="*/ 7 h 45"/>
                <a:gd name="T10" fmla="*/ 22 w 35"/>
                <a:gd name="T11" fmla="*/ 2 h 45"/>
                <a:gd name="T12" fmla="*/ 16 w 35"/>
                <a:gd name="T13" fmla="*/ 2 h 45"/>
                <a:gd name="T14" fmla="*/ 7 w 35"/>
                <a:gd name="T15" fmla="*/ 12 h 45"/>
                <a:gd name="T16" fmla="*/ 5 w 35"/>
                <a:gd name="T17" fmla="*/ 23 h 45"/>
                <a:gd name="T18" fmla="*/ 10 w 35"/>
                <a:gd name="T19" fmla="*/ 39 h 45"/>
                <a:gd name="T20" fmla="*/ 14 w 35"/>
                <a:gd name="T21" fmla="*/ 39 h 45"/>
                <a:gd name="T22" fmla="*/ 22 w 35"/>
                <a:gd name="T23" fmla="*/ 43 h 45"/>
                <a:gd name="T24" fmla="*/ 30 w 35"/>
                <a:gd name="T25" fmla="*/ 39 h 45"/>
                <a:gd name="T26" fmla="*/ 30 w 35"/>
                <a:gd name="T27" fmla="*/ 41 h 45"/>
                <a:gd name="T28" fmla="*/ 20 w 35"/>
                <a:gd name="T29" fmla="*/ 44 h 45"/>
                <a:gd name="T30" fmla="*/ 14 w 35"/>
                <a:gd name="T31" fmla="*/ 44 h 45"/>
                <a:gd name="T32" fmla="*/ 1 w 35"/>
                <a:gd name="T33" fmla="*/ 34 h 45"/>
                <a:gd name="T34" fmla="*/ 0 w 35"/>
                <a:gd name="T35" fmla="*/ 17 h 45"/>
                <a:gd name="T36" fmla="*/ 7 w 35"/>
                <a:gd name="T37" fmla="*/ 2 h 45"/>
                <a:gd name="T38" fmla="*/ 12 w 35"/>
                <a:gd name="T39" fmla="*/ 0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5"/>
                <a:gd name="T61" fmla="*/ 0 h 45"/>
                <a:gd name="T62" fmla="*/ 35 w 35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5" h="45">
                  <a:moveTo>
                    <a:pt x="12" y="0"/>
                  </a:moveTo>
                  <a:lnTo>
                    <a:pt x="32" y="0"/>
                  </a:lnTo>
                  <a:lnTo>
                    <a:pt x="34" y="11"/>
                  </a:lnTo>
                  <a:lnTo>
                    <a:pt x="32" y="11"/>
                  </a:lnTo>
                  <a:lnTo>
                    <a:pt x="30" y="7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7" y="12"/>
                  </a:lnTo>
                  <a:lnTo>
                    <a:pt x="5" y="23"/>
                  </a:lnTo>
                  <a:lnTo>
                    <a:pt x="10" y="39"/>
                  </a:lnTo>
                  <a:lnTo>
                    <a:pt x="14" y="39"/>
                  </a:lnTo>
                  <a:lnTo>
                    <a:pt x="22" y="43"/>
                  </a:lnTo>
                  <a:lnTo>
                    <a:pt x="30" y="39"/>
                  </a:lnTo>
                  <a:lnTo>
                    <a:pt x="30" y="41"/>
                  </a:lnTo>
                  <a:lnTo>
                    <a:pt x="20" y="44"/>
                  </a:lnTo>
                  <a:lnTo>
                    <a:pt x="14" y="44"/>
                  </a:lnTo>
                  <a:lnTo>
                    <a:pt x="1" y="34"/>
                  </a:lnTo>
                  <a:lnTo>
                    <a:pt x="0" y="17"/>
                  </a:lnTo>
                  <a:lnTo>
                    <a:pt x="7" y="2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7" name="Freeform 134"/>
            <p:cNvSpPr>
              <a:spLocks/>
            </p:cNvSpPr>
            <p:nvPr/>
          </p:nvSpPr>
          <p:spPr bwMode="auto">
            <a:xfrm>
              <a:off x="2901" y="1569"/>
              <a:ext cx="30" cy="44"/>
            </a:xfrm>
            <a:custGeom>
              <a:avLst/>
              <a:gdLst>
                <a:gd name="T0" fmla="*/ 2 w 30"/>
                <a:gd name="T1" fmla="*/ 0 h 44"/>
                <a:gd name="T2" fmla="*/ 6 w 30"/>
                <a:gd name="T3" fmla="*/ 0 h 44"/>
                <a:gd name="T4" fmla="*/ 6 w 30"/>
                <a:gd name="T5" fmla="*/ 11 h 44"/>
                <a:gd name="T6" fmla="*/ 12 w 30"/>
                <a:gd name="T7" fmla="*/ 14 h 44"/>
                <a:gd name="T8" fmla="*/ 20 w 30"/>
                <a:gd name="T9" fmla="*/ 12 h 44"/>
                <a:gd name="T10" fmla="*/ 25 w 30"/>
                <a:gd name="T11" fmla="*/ 21 h 44"/>
                <a:gd name="T12" fmla="*/ 25 w 30"/>
                <a:gd name="T13" fmla="*/ 41 h 44"/>
                <a:gd name="T14" fmla="*/ 29 w 30"/>
                <a:gd name="T15" fmla="*/ 41 h 44"/>
                <a:gd name="T16" fmla="*/ 29 w 30"/>
                <a:gd name="T17" fmla="*/ 43 h 44"/>
                <a:gd name="T18" fmla="*/ 18 w 30"/>
                <a:gd name="T19" fmla="*/ 43 h 44"/>
                <a:gd name="T20" fmla="*/ 20 w 30"/>
                <a:gd name="T21" fmla="*/ 21 h 44"/>
                <a:gd name="T22" fmla="*/ 14 w 30"/>
                <a:gd name="T23" fmla="*/ 17 h 44"/>
                <a:gd name="T24" fmla="*/ 10 w 30"/>
                <a:gd name="T25" fmla="*/ 20 h 44"/>
                <a:gd name="T26" fmla="*/ 8 w 30"/>
                <a:gd name="T27" fmla="*/ 25 h 44"/>
                <a:gd name="T28" fmla="*/ 8 w 30"/>
                <a:gd name="T29" fmla="*/ 41 h 44"/>
                <a:gd name="T30" fmla="*/ 10 w 30"/>
                <a:gd name="T31" fmla="*/ 43 h 44"/>
                <a:gd name="T32" fmla="*/ 0 w 30"/>
                <a:gd name="T33" fmla="*/ 43 h 44"/>
                <a:gd name="T34" fmla="*/ 4 w 30"/>
                <a:gd name="T35" fmla="*/ 30 h 44"/>
                <a:gd name="T36" fmla="*/ 4 w 30"/>
                <a:gd name="T37" fmla="*/ 23 h 44"/>
                <a:gd name="T38" fmla="*/ 2 w 30"/>
                <a:gd name="T39" fmla="*/ 20 h 44"/>
                <a:gd name="T40" fmla="*/ 2 w 30"/>
                <a:gd name="T41" fmla="*/ 7 h 44"/>
                <a:gd name="T42" fmla="*/ 0 w 30"/>
                <a:gd name="T43" fmla="*/ 2 h 44"/>
                <a:gd name="T44" fmla="*/ 2 w 30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44"/>
                <a:gd name="T71" fmla="*/ 30 w 30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44">
                  <a:moveTo>
                    <a:pt x="2" y="0"/>
                  </a:moveTo>
                  <a:lnTo>
                    <a:pt x="6" y="0"/>
                  </a:lnTo>
                  <a:lnTo>
                    <a:pt x="6" y="11"/>
                  </a:lnTo>
                  <a:lnTo>
                    <a:pt x="12" y="14"/>
                  </a:lnTo>
                  <a:lnTo>
                    <a:pt x="20" y="12"/>
                  </a:lnTo>
                  <a:lnTo>
                    <a:pt x="25" y="21"/>
                  </a:lnTo>
                  <a:lnTo>
                    <a:pt x="25" y="41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18" y="43"/>
                  </a:lnTo>
                  <a:lnTo>
                    <a:pt x="20" y="21"/>
                  </a:lnTo>
                  <a:lnTo>
                    <a:pt x="14" y="17"/>
                  </a:lnTo>
                  <a:lnTo>
                    <a:pt x="10" y="20"/>
                  </a:lnTo>
                  <a:lnTo>
                    <a:pt x="8" y="25"/>
                  </a:lnTo>
                  <a:lnTo>
                    <a:pt x="8" y="41"/>
                  </a:lnTo>
                  <a:lnTo>
                    <a:pt x="10" y="43"/>
                  </a:lnTo>
                  <a:lnTo>
                    <a:pt x="0" y="43"/>
                  </a:lnTo>
                  <a:lnTo>
                    <a:pt x="4" y="30"/>
                  </a:lnTo>
                  <a:lnTo>
                    <a:pt x="4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8" name="Freeform 135"/>
            <p:cNvSpPr>
              <a:spLocks/>
            </p:cNvSpPr>
            <p:nvPr/>
          </p:nvSpPr>
          <p:spPr bwMode="auto">
            <a:xfrm>
              <a:off x="1945" y="1574"/>
              <a:ext cx="23" cy="47"/>
            </a:xfrm>
            <a:custGeom>
              <a:avLst/>
              <a:gdLst>
                <a:gd name="T0" fmla="*/ 8 w 23"/>
                <a:gd name="T1" fmla="*/ 0 h 47"/>
                <a:gd name="T2" fmla="*/ 20 w 23"/>
                <a:gd name="T3" fmla="*/ 0 h 47"/>
                <a:gd name="T4" fmla="*/ 22 w 23"/>
                <a:gd name="T5" fmla="*/ 2 h 47"/>
                <a:gd name="T6" fmla="*/ 16 w 23"/>
                <a:gd name="T7" fmla="*/ 7 h 47"/>
                <a:gd name="T8" fmla="*/ 6 w 23"/>
                <a:gd name="T9" fmla="*/ 7 h 47"/>
                <a:gd name="T10" fmla="*/ 6 w 23"/>
                <a:gd name="T11" fmla="*/ 15 h 47"/>
                <a:gd name="T12" fmla="*/ 12 w 23"/>
                <a:gd name="T13" fmla="*/ 15 h 47"/>
                <a:gd name="T14" fmla="*/ 16 w 23"/>
                <a:gd name="T15" fmla="*/ 16 h 47"/>
                <a:gd name="T16" fmla="*/ 22 w 23"/>
                <a:gd name="T17" fmla="*/ 30 h 47"/>
                <a:gd name="T18" fmla="*/ 16 w 23"/>
                <a:gd name="T19" fmla="*/ 42 h 47"/>
                <a:gd name="T20" fmla="*/ 6 w 23"/>
                <a:gd name="T21" fmla="*/ 46 h 47"/>
                <a:gd name="T22" fmla="*/ 0 w 23"/>
                <a:gd name="T23" fmla="*/ 44 h 47"/>
                <a:gd name="T24" fmla="*/ 0 w 23"/>
                <a:gd name="T25" fmla="*/ 38 h 47"/>
                <a:gd name="T26" fmla="*/ 4 w 23"/>
                <a:gd name="T27" fmla="*/ 38 h 47"/>
                <a:gd name="T28" fmla="*/ 10 w 23"/>
                <a:gd name="T29" fmla="*/ 42 h 47"/>
                <a:gd name="T30" fmla="*/ 18 w 23"/>
                <a:gd name="T31" fmla="*/ 38 h 47"/>
                <a:gd name="T32" fmla="*/ 18 w 23"/>
                <a:gd name="T33" fmla="*/ 30 h 47"/>
                <a:gd name="T34" fmla="*/ 6 w 23"/>
                <a:gd name="T35" fmla="*/ 19 h 47"/>
                <a:gd name="T36" fmla="*/ 2 w 23"/>
                <a:gd name="T37" fmla="*/ 19 h 47"/>
                <a:gd name="T38" fmla="*/ 0 w 23"/>
                <a:gd name="T39" fmla="*/ 16 h 47"/>
                <a:gd name="T40" fmla="*/ 8 w 23"/>
                <a:gd name="T41" fmla="*/ 0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3"/>
                <a:gd name="T64" fmla="*/ 0 h 47"/>
                <a:gd name="T65" fmla="*/ 23 w 23"/>
                <a:gd name="T66" fmla="*/ 47 h 4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3" h="47">
                  <a:moveTo>
                    <a:pt x="8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16" y="7"/>
                  </a:lnTo>
                  <a:lnTo>
                    <a:pt x="6" y="7"/>
                  </a:lnTo>
                  <a:lnTo>
                    <a:pt x="6" y="15"/>
                  </a:lnTo>
                  <a:lnTo>
                    <a:pt x="12" y="15"/>
                  </a:lnTo>
                  <a:lnTo>
                    <a:pt x="16" y="16"/>
                  </a:lnTo>
                  <a:lnTo>
                    <a:pt x="22" y="30"/>
                  </a:lnTo>
                  <a:lnTo>
                    <a:pt x="16" y="42"/>
                  </a:lnTo>
                  <a:lnTo>
                    <a:pt x="6" y="46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4" y="38"/>
                  </a:lnTo>
                  <a:lnTo>
                    <a:pt x="10" y="42"/>
                  </a:lnTo>
                  <a:lnTo>
                    <a:pt x="18" y="38"/>
                  </a:lnTo>
                  <a:lnTo>
                    <a:pt x="18" y="30"/>
                  </a:lnTo>
                  <a:lnTo>
                    <a:pt x="6" y="19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69" name="Freeform 136"/>
            <p:cNvSpPr>
              <a:spLocks/>
            </p:cNvSpPr>
            <p:nvPr/>
          </p:nvSpPr>
          <p:spPr bwMode="auto">
            <a:xfrm>
              <a:off x="1738" y="1576"/>
              <a:ext cx="27" cy="45"/>
            </a:xfrm>
            <a:custGeom>
              <a:avLst/>
              <a:gdLst>
                <a:gd name="T0" fmla="*/ 5 w 27"/>
                <a:gd name="T1" fmla="*/ 0 h 45"/>
                <a:gd name="T2" fmla="*/ 25 w 27"/>
                <a:gd name="T3" fmla="*/ 0 h 45"/>
                <a:gd name="T4" fmla="*/ 25 w 27"/>
                <a:gd name="T5" fmla="*/ 13 h 45"/>
                <a:gd name="T6" fmla="*/ 14 w 27"/>
                <a:gd name="T7" fmla="*/ 2 h 45"/>
                <a:gd name="T8" fmla="*/ 5 w 27"/>
                <a:gd name="T9" fmla="*/ 8 h 45"/>
                <a:gd name="T10" fmla="*/ 8 w 27"/>
                <a:gd name="T11" fmla="*/ 14 h 45"/>
                <a:gd name="T12" fmla="*/ 14 w 27"/>
                <a:gd name="T13" fmla="*/ 14 h 45"/>
                <a:gd name="T14" fmla="*/ 26 w 27"/>
                <a:gd name="T15" fmla="*/ 25 h 45"/>
                <a:gd name="T16" fmla="*/ 26 w 27"/>
                <a:gd name="T17" fmla="*/ 40 h 45"/>
                <a:gd name="T18" fmla="*/ 18 w 27"/>
                <a:gd name="T19" fmla="*/ 44 h 45"/>
                <a:gd name="T20" fmla="*/ 1 w 27"/>
                <a:gd name="T21" fmla="*/ 44 h 45"/>
                <a:gd name="T22" fmla="*/ 0 w 27"/>
                <a:gd name="T23" fmla="*/ 37 h 45"/>
                <a:gd name="T24" fmla="*/ 1 w 27"/>
                <a:gd name="T25" fmla="*/ 32 h 45"/>
                <a:gd name="T26" fmla="*/ 3 w 27"/>
                <a:gd name="T27" fmla="*/ 36 h 45"/>
                <a:gd name="T28" fmla="*/ 12 w 27"/>
                <a:gd name="T29" fmla="*/ 40 h 45"/>
                <a:gd name="T30" fmla="*/ 18 w 27"/>
                <a:gd name="T31" fmla="*/ 40 h 45"/>
                <a:gd name="T32" fmla="*/ 23 w 27"/>
                <a:gd name="T33" fmla="*/ 34 h 45"/>
                <a:gd name="T34" fmla="*/ 21 w 27"/>
                <a:gd name="T35" fmla="*/ 28 h 45"/>
                <a:gd name="T36" fmla="*/ 16 w 27"/>
                <a:gd name="T37" fmla="*/ 28 h 45"/>
                <a:gd name="T38" fmla="*/ 3 w 27"/>
                <a:gd name="T39" fmla="*/ 19 h 45"/>
                <a:gd name="T40" fmla="*/ 1 w 27"/>
                <a:gd name="T41" fmla="*/ 14 h 45"/>
                <a:gd name="T42" fmla="*/ 1 w 27"/>
                <a:gd name="T43" fmla="*/ 4 h 45"/>
                <a:gd name="T44" fmla="*/ 5 w 27"/>
                <a:gd name="T45" fmla="*/ 0 h 4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"/>
                <a:gd name="T70" fmla="*/ 0 h 45"/>
                <a:gd name="T71" fmla="*/ 27 w 27"/>
                <a:gd name="T72" fmla="*/ 45 h 4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" h="45">
                  <a:moveTo>
                    <a:pt x="5" y="0"/>
                  </a:moveTo>
                  <a:lnTo>
                    <a:pt x="25" y="0"/>
                  </a:lnTo>
                  <a:lnTo>
                    <a:pt x="25" y="13"/>
                  </a:lnTo>
                  <a:lnTo>
                    <a:pt x="14" y="2"/>
                  </a:lnTo>
                  <a:lnTo>
                    <a:pt x="5" y="8"/>
                  </a:lnTo>
                  <a:lnTo>
                    <a:pt x="8" y="14"/>
                  </a:lnTo>
                  <a:lnTo>
                    <a:pt x="14" y="14"/>
                  </a:lnTo>
                  <a:lnTo>
                    <a:pt x="26" y="25"/>
                  </a:lnTo>
                  <a:lnTo>
                    <a:pt x="26" y="40"/>
                  </a:lnTo>
                  <a:lnTo>
                    <a:pt x="18" y="44"/>
                  </a:lnTo>
                  <a:lnTo>
                    <a:pt x="1" y="44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36"/>
                  </a:lnTo>
                  <a:lnTo>
                    <a:pt x="12" y="40"/>
                  </a:lnTo>
                  <a:lnTo>
                    <a:pt x="18" y="40"/>
                  </a:lnTo>
                  <a:lnTo>
                    <a:pt x="23" y="34"/>
                  </a:lnTo>
                  <a:lnTo>
                    <a:pt x="21" y="28"/>
                  </a:lnTo>
                  <a:lnTo>
                    <a:pt x="16" y="28"/>
                  </a:lnTo>
                  <a:lnTo>
                    <a:pt x="3" y="19"/>
                  </a:lnTo>
                  <a:lnTo>
                    <a:pt x="1" y="14"/>
                  </a:lnTo>
                  <a:lnTo>
                    <a:pt x="1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0" name="Freeform 137"/>
            <p:cNvSpPr>
              <a:spLocks/>
            </p:cNvSpPr>
            <p:nvPr/>
          </p:nvSpPr>
          <p:spPr bwMode="auto">
            <a:xfrm>
              <a:off x="3033" y="1580"/>
              <a:ext cx="24" cy="33"/>
            </a:xfrm>
            <a:custGeom>
              <a:avLst/>
              <a:gdLst>
                <a:gd name="T0" fmla="*/ 7 w 24"/>
                <a:gd name="T1" fmla="*/ 0 h 33"/>
                <a:gd name="T2" fmla="*/ 18 w 24"/>
                <a:gd name="T3" fmla="*/ 0 h 33"/>
                <a:gd name="T4" fmla="*/ 22 w 24"/>
                <a:gd name="T5" fmla="*/ 9 h 33"/>
                <a:gd name="T6" fmla="*/ 22 w 24"/>
                <a:gd name="T7" fmla="*/ 12 h 33"/>
                <a:gd name="T8" fmla="*/ 4 w 24"/>
                <a:gd name="T9" fmla="*/ 12 h 33"/>
                <a:gd name="T10" fmla="*/ 7 w 24"/>
                <a:gd name="T11" fmla="*/ 25 h 33"/>
                <a:gd name="T12" fmla="*/ 18 w 24"/>
                <a:gd name="T13" fmla="*/ 25 h 33"/>
                <a:gd name="T14" fmla="*/ 23 w 24"/>
                <a:gd name="T15" fmla="*/ 21 h 33"/>
                <a:gd name="T16" fmla="*/ 18 w 24"/>
                <a:gd name="T17" fmla="*/ 30 h 33"/>
                <a:gd name="T18" fmla="*/ 9 w 24"/>
                <a:gd name="T19" fmla="*/ 32 h 33"/>
                <a:gd name="T20" fmla="*/ 0 w 24"/>
                <a:gd name="T21" fmla="*/ 25 h 33"/>
                <a:gd name="T22" fmla="*/ 0 w 24"/>
                <a:gd name="T23" fmla="*/ 6 h 33"/>
                <a:gd name="T24" fmla="*/ 7 w 24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3"/>
                <a:gd name="T41" fmla="*/ 24 w 24"/>
                <a:gd name="T42" fmla="*/ 33 h 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3">
                  <a:moveTo>
                    <a:pt x="7" y="0"/>
                  </a:moveTo>
                  <a:lnTo>
                    <a:pt x="18" y="0"/>
                  </a:lnTo>
                  <a:lnTo>
                    <a:pt x="22" y="9"/>
                  </a:lnTo>
                  <a:lnTo>
                    <a:pt x="22" y="12"/>
                  </a:lnTo>
                  <a:lnTo>
                    <a:pt x="4" y="12"/>
                  </a:lnTo>
                  <a:lnTo>
                    <a:pt x="7" y="25"/>
                  </a:lnTo>
                  <a:lnTo>
                    <a:pt x="18" y="25"/>
                  </a:lnTo>
                  <a:lnTo>
                    <a:pt x="23" y="21"/>
                  </a:lnTo>
                  <a:lnTo>
                    <a:pt x="18" y="30"/>
                  </a:lnTo>
                  <a:lnTo>
                    <a:pt x="9" y="32"/>
                  </a:lnTo>
                  <a:lnTo>
                    <a:pt x="0" y="25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1" name="Freeform 138"/>
            <p:cNvSpPr>
              <a:spLocks/>
            </p:cNvSpPr>
            <p:nvPr/>
          </p:nvSpPr>
          <p:spPr bwMode="auto">
            <a:xfrm>
              <a:off x="3037" y="1581"/>
              <a:ext cx="12" cy="10"/>
            </a:xfrm>
            <a:custGeom>
              <a:avLst/>
              <a:gdLst>
                <a:gd name="T0" fmla="*/ 2 w 12"/>
                <a:gd name="T1" fmla="*/ 2 h 10"/>
                <a:gd name="T2" fmla="*/ 0 w 12"/>
                <a:gd name="T3" fmla="*/ 9 h 10"/>
                <a:gd name="T4" fmla="*/ 11 w 12"/>
                <a:gd name="T5" fmla="*/ 9 h 10"/>
                <a:gd name="T6" fmla="*/ 11 w 12"/>
                <a:gd name="T7" fmla="*/ 5 h 10"/>
                <a:gd name="T8" fmla="*/ 4 w 12"/>
                <a:gd name="T9" fmla="*/ 0 h 10"/>
                <a:gd name="T10" fmla="*/ 2 w 12"/>
                <a:gd name="T11" fmla="*/ 2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0"/>
                <a:gd name="T20" fmla="*/ 12 w 12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0">
                  <a:moveTo>
                    <a:pt x="2" y="2"/>
                  </a:moveTo>
                  <a:lnTo>
                    <a:pt x="0" y="9"/>
                  </a:lnTo>
                  <a:lnTo>
                    <a:pt x="11" y="9"/>
                  </a:lnTo>
                  <a:lnTo>
                    <a:pt x="11" y="5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2" name="Freeform 139"/>
            <p:cNvSpPr>
              <a:spLocks/>
            </p:cNvSpPr>
            <p:nvPr/>
          </p:nvSpPr>
          <p:spPr bwMode="auto">
            <a:xfrm>
              <a:off x="2933" y="1581"/>
              <a:ext cx="27" cy="32"/>
            </a:xfrm>
            <a:custGeom>
              <a:avLst/>
              <a:gdLst>
                <a:gd name="T0" fmla="*/ 7 w 27"/>
                <a:gd name="T1" fmla="*/ 0 h 32"/>
                <a:gd name="T2" fmla="*/ 17 w 27"/>
                <a:gd name="T3" fmla="*/ 0 h 32"/>
                <a:gd name="T4" fmla="*/ 21 w 27"/>
                <a:gd name="T5" fmla="*/ 9 h 32"/>
                <a:gd name="T6" fmla="*/ 21 w 27"/>
                <a:gd name="T7" fmla="*/ 24 h 32"/>
                <a:gd name="T8" fmla="*/ 26 w 27"/>
                <a:gd name="T9" fmla="*/ 29 h 32"/>
                <a:gd name="T10" fmla="*/ 21 w 27"/>
                <a:gd name="T11" fmla="*/ 31 h 32"/>
                <a:gd name="T12" fmla="*/ 2 w 27"/>
                <a:gd name="T13" fmla="*/ 31 h 32"/>
                <a:gd name="T14" fmla="*/ 0 w 27"/>
                <a:gd name="T15" fmla="*/ 24 h 32"/>
                <a:gd name="T16" fmla="*/ 7 w 27"/>
                <a:gd name="T17" fmla="*/ 16 h 32"/>
                <a:gd name="T18" fmla="*/ 15 w 27"/>
                <a:gd name="T19" fmla="*/ 13 h 32"/>
                <a:gd name="T20" fmla="*/ 15 w 27"/>
                <a:gd name="T21" fmla="*/ 2 h 32"/>
                <a:gd name="T22" fmla="*/ 11 w 27"/>
                <a:gd name="T23" fmla="*/ 2 h 32"/>
                <a:gd name="T24" fmla="*/ 4 w 27"/>
                <a:gd name="T25" fmla="*/ 11 h 32"/>
                <a:gd name="T26" fmla="*/ 2 w 27"/>
                <a:gd name="T27" fmla="*/ 4 h 32"/>
                <a:gd name="T28" fmla="*/ 7 w 27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"/>
                <a:gd name="T46" fmla="*/ 0 h 32"/>
                <a:gd name="T47" fmla="*/ 27 w 27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" h="32">
                  <a:moveTo>
                    <a:pt x="7" y="0"/>
                  </a:moveTo>
                  <a:lnTo>
                    <a:pt x="17" y="0"/>
                  </a:lnTo>
                  <a:lnTo>
                    <a:pt x="21" y="9"/>
                  </a:lnTo>
                  <a:lnTo>
                    <a:pt x="21" y="24"/>
                  </a:lnTo>
                  <a:lnTo>
                    <a:pt x="26" y="29"/>
                  </a:lnTo>
                  <a:lnTo>
                    <a:pt x="21" y="31"/>
                  </a:lnTo>
                  <a:lnTo>
                    <a:pt x="2" y="31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5" y="13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4" y="11"/>
                  </a:lnTo>
                  <a:lnTo>
                    <a:pt x="2" y="4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3" name="Freeform 140"/>
            <p:cNvSpPr>
              <a:spLocks/>
            </p:cNvSpPr>
            <p:nvPr/>
          </p:nvSpPr>
          <p:spPr bwMode="auto">
            <a:xfrm>
              <a:off x="2940" y="1597"/>
              <a:ext cx="12" cy="12"/>
            </a:xfrm>
            <a:custGeom>
              <a:avLst/>
              <a:gdLst>
                <a:gd name="T0" fmla="*/ 4 w 12"/>
                <a:gd name="T1" fmla="*/ 2 h 12"/>
                <a:gd name="T2" fmla="*/ 0 w 12"/>
                <a:gd name="T3" fmla="*/ 2 h 12"/>
                <a:gd name="T4" fmla="*/ 0 w 12"/>
                <a:gd name="T5" fmla="*/ 11 h 12"/>
                <a:gd name="T6" fmla="*/ 7 w 12"/>
                <a:gd name="T7" fmla="*/ 11 h 12"/>
                <a:gd name="T8" fmla="*/ 11 w 12"/>
                <a:gd name="T9" fmla="*/ 4 h 12"/>
                <a:gd name="T10" fmla="*/ 7 w 12"/>
                <a:gd name="T11" fmla="*/ 0 h 12"/>
                <a:gd name="T12" fmla="*/ 4 w 12"/>
                <a:gd name="T13" fmla="*/ 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2"/>
                <a:gd name="T23" fmla="*/ 12 w 12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2">
                  <a:moveTo>
                    <a:pt x="4" y="2"/>
                  </a:moveTo>
                  <a:lnTo>
                    <a:pt x="0" y="2"/>
                  </a:lnTo>
                  <a:lnTo>
                    <a:pt x="0" y="11"/>
                  </a:lnTo>
                  <a:lnTo>
                    <a:pt x="7" y="11"/>
                  </a:lnTo>
                  <a:lnTo>
                    <a:pt x="11" y="4"/>
                  </a:lnTo>
                  <a:lnTo>
                    <a:pt x="7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4" name="Freeform 141"/>
            <p:cNvSpPr>
              <a:spLocks/>
            </p:cNvSpPr>
            <p:nvPr/>
          </p:nvSpPr>
          <p:spPr bwMode="auto">
            <a:xfrm>
              <a:off x="2962" y="1581"/>
              <a:ext cx="31" cy="32"/>
            </a:xfrm>
            <a:custGeom>
              <a:avLst/>
              <a:gdLst>
                <a:gd name="T0" fmla="*/ 4 w 31"/>
                <a:gd name="T1" fmla="*/ 0 h 32"/>
                <a:gd name="T2" fmla="*/ 9 w 31"/>
                <a:gd name="T3" fmla="*/ 0 h 32"/>
                <a:gd name="T4" fmla="*/ 13 w 31"/>
                <a:gd name="T5" fmla="*/ 2 h 32"/>
                <a:gd name="T6" fmla="*/ 18 w 31"/>
                <a:gd name="T7" fmla="*/ 0 h 32"/>
                <a:gd name="T8" fmla="*/ 24 w 31"/>
                <a:gd name="T9" fmla="*/ 0 h 32"/>
                <a:gd name="T10" fmla="*/ 28 w 31"/>
                <a:gd name="T11" fmla="*/ 9 h 32"/>
                <a:gd name="T12" fmla="*/ 28 w 31"/>
                <a:gd name="T13" fmla="*/ 27 h 32"/>
                <a:gd name="T14" fmla="*/ 30 w 31"/>
                <a:gd name="T15" fmla="*/ 31 h 32"/>
                <a:gd name="T16" fmla="*/ 22 w 31"/>
                <a:gd name="T17" fmla="*/ 31 h 32"/>
                <a:gd name="T18" fmla="*/ 24 w 31"/>
                <a:gd name="T19" fmla="*/ 20 h 32"/>
                <a:gd name="T20" fmla="*/ 22 w 31"/>
                <a:gd name="T21" fmla="*/ 16 h 32"/>
                <a:gd name="T22" fmla="*/ 22 w 31"/>
                <a:gd name="T23" fmla="*/ 4 h 32"/>
                <a:gd name="T24" fmla="*/ 16 w 31"/>
                <a:gd name="T25" fmla="*/ 4 h 32"/>
                <a:gd name="T26" fmla="*/ 9 w 31"/>
                <a:gd name="T27" fmla="*/ 13 h 32"/>
                <a:gd name="T28" fmla="*/ 9 w 31"/>
                <a:gd name="T29" fmla="*/ 24 h 32"/>
                <a:gd name="T30" fmla="*/ 13 w 31"/>
                <a:gd name="T31" fmla="*/ 31 h 32"/>
                <a:gd name="T32" fmla="*/ 2 w 31"/>
                <a:gd name="T33" fmla="*/ 31 h 32"/>
                <a:gd name="T34" fmla="*/ 4 w 31"/>
                <a:gd name="T35" fmla="*/ 9 h 32"/>
                <a:gd name="T36" fmla="*/ 0 w 31"/>
                <a:gd name="T37" fmla="*/ 4 h 32"/>
                <a:gd name="T38" fmla="*/ 4 w 31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32"/>
                <a:gd name="T62" fmla="*/ 31 w 3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32">
                  <a:moveTo>
                    <a:pt x="4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9"/>
                  </a:lnTo>
                  <a:lnTo>
                    <a:pt x="28" y="27"/>
                  </a:lnTo>
                  <a:lnTo>
                    <a:pt x="30" y="31"/>
                  </a:lnTo>
                  <a:lnTo>
                    <a:pt x="22" y="31"/>
                  </a:lnTo>
                  <a:lnTo>
                    <a:pt x="24" y="20"/>
                  </a:lnTo>
                  <a:lnTo>
                    <a:pt x="22" y="16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9" y="13"/>
                  </a:lnTo>
                  <a:lnTo>
                    <a:pt x="9" y="24"/>
                  </a:lnTo>
                  <a:lnTo>
                    <a:pt x="13" y="31"/>
                  </a:lnTo>
                  <a:lnTo>
                    <a:pt x="2" y="31"/>
                  </a:lnTo>
                  <a:lnTo>
                    <a:pt x="4" y="9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5" name="Freeform 142"/>
            <p:cNvSpPr>
              <a:spLocks/>
            </p:cNvSpPr>
            <p:nvPr/>
          </p:nvSpPr>
          <p:spPr bwMode="auto">
            <a:xfrm>
              <a:off x="2998" y="1581"/>
              <a:ext cx="30" cy="32"/>
            </a:xfrm>
            <a:custGeom>
              <a:avLst/>
              <a:gdLst>
                <a:gd name="T0" fmla="*/ 2 w 30"/>
                <a:gd name="T1" fmla="*/ 0 h 32"/>
                <a:gd name="T2" fmla="*/ 9 w 30"/>
                <a:gd name="T3" fmla="*/ 0 h 32"/>
                <a:gd name="T4" fmla="*/ 11 w 30"/>
                <a:gd name="T5" fmla="*/ 2 h 32"/>
                <a:gd name="T6" fmla="*/ 14 w 30"/>
                <a:gd name="T7" fmla="*/ 0 h 32"/>
                <a:gd name="T8" fmla="*/ 23 w 30"/>
                <a:gd name="T9" fmla="*/ 0 h 32"/>
                <a:gd name="T10" fmla="*/ 27 w 30"/>
                <a:gd name="T11" fmla="*/ 18 h 32"/>
                <a:gd name="T12" fmla="*/ 27 w 30"/>
                <a:gd name="T13" fmla="*/ 27 h 32"/>
                <a:gd name="T14" fmla="*/ 29 w 30"/>
                <a:gd name="T15" fmla="*/ 29 h 32"/>
                <a:gd name="T16" fmla="*/ 20 w 30"/>
                <a:gd name="T17" fmla="*/ 31 h 32"/>
                <a:gd name="T18" fmla="*/ 18 w 30"/>
                <a:gd name="T19" fmla="*/ 29 h 32"/>
                <a:gd name="T20" fmla="*/ 20 w 30"/>
                <a:gd name="T21" fmla="*/ 22 h 32"/>
                <a:gd name="T22" fmla="*/ 20 w 30"/>
                <a:gd name="T23" fmla="*/ 4 h 32"/>
                <a:gd name="T24" fmla="*/ 12 w 30"/>
                <a:gd name="T25" fmla="*/ 4 h 32"/>
                <a:gd name="T26" fmla="*/ 9 w 30"/>
                <a:gd name="T27" fmla="*/ 11 h 32"/>
                <a:gd name="T28" fmla="*/ 9 w 30"/>
                <a:gd name="T29" fmla="*/ 24 h 32"/>
                <a:gd name="T30" fmla="*/ 11 w 30"/>
                <a:gd name="T31" fmla="*/ 31 h 32"/>
                <a:gd name="T32" fmla="*/ 0 w 30"/>
                <a:gd name="T33" fmla="*/ 31 h 32"/>
                <a:gd name="T34" fmla="*/ 0 w 30"/>
                <a:gd name="T35" fmla="*/ 29 h 32"/>
                <a:gd name="T36" fmla="*/ 4 w 30"/>
                <a:gd name="T37" fmla="*/ 22 h 32"/>
                <a:gd name="T38" fmla="*/ 4 w 30"/>
                <a:gd name="T39" fmla="*/ 4 h 32"/>
                <a:gd name="T40" fmla="*/ 0 w 30"/>
                <a:gd name="T41" fmla="*/ 4 h 32"/>
                <a:gd name="T42" fmla="*/ 0 w 30"/>
                <a:gd name="T43" fmla="*/ 2 h 32"/>
                <a:gd name="T44" fmla="*/ 2 w 30"/>
                <a:gd name="T45" fmla="*/ 0 h 3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2"/>
                <a:gd name="T71" fmla="*/ 30 w 30"/>
                <a:gd name="T72" fmla="*/ 32 h 3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2">
                  <a:moveTo>
                    <a:pt x="2" y="0"/>
                  </a:moveTo>
                  <a:lnTo>
                    <a:pt x="9" y="0"/>
                  </a:lnTo>
                  <a:lnTo>
                    <a:pt x="11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18"/>
                  </a:lnTo>
                  <a:lnTo>
                    <a:pt x="27" y="27"/>
                  </a:lnTo>
                  <a:lnTo>
                    <a:pt x="29" y="29"/>
                  </a:lnTo>
                  <a:lnTo>
                    <a:pt x="20" y="31"/>
                  </a:lnTo>
                  <a:lnTo>
                    <a:pt x="18" y="29"/>
                  </a:lnTo>
                  <a:lnTo>
                    <a:pt x="20" y="22"/>
                  </a:lnTo>
                  <a:lnTo>
                    <a:pt x="20" y="4"/>
                  </a:lnTo>
                  <a:lnTo>
                    <a:pt x="12" y="4"/>
                  </a:lnTo>
                  <a:lnTo>
                    <a:pt x="9" y="11"/>
                  </a:lnTo>
                  <a:lnTo>
                    <a:pt x="9" y="24"/>
                  </a:lnTo>
                  <a:lnTo>
                    <a:pt x="11" y="3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4" y="2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6" name="Freeform 143"/>
            <p:cNvSpPr>
              <a:spLocks/>
            </p:cNvSpPr>
            <p:nvPr/>
          </p:nvSpPr>
          <p:spPr bwMode="auto">
            <a:xfrm>
              <a:off x="1770" y="1589"/>
              <a:ext cx="33" cy="32"/>
            </a:xfrm>
            <a:custGeom>
              <a:avLst/>
              <a:gdLst>
                <a:gd name="T0" fmla="*/ 13 w 33"/>
                <a:gd name="T1" fmla="*/ 0 h 32"/>
                <a:gd name="T2" fmla="*/ 21 w 33"/>
                <a:gd name="T3" fmla="*/ 0 h 32"/>
                <a:gd name="T4" fmla="*/ 30 w 33"/>
                <a:gd name="T5" fmla="*/ 6 h 32"/>
                <a:gd name="T6" fmla="*/ 32 w 33"/>
                <a:gd name="T7" fmla="*/ 19 h 32"/>
                <a:gd name="T8" fmla="*/ 28 w 33"/>
                <a:gd name="T9" fmla="*/ 27 h 32"/>
                <a:gd name="T10" fmla="*/ 19 w 33"/>
                <a:gd name="T11" fmla="*/ 31 h 32"/>
                <a:gd name="T12" fmla="*/ 9 w 33"/>
                <a:gd name="T13" fmla="*/ 31 h 32"/>
                <a:gd name="T14" fmla="*/ 2 w 33"/>
                <a:gd name="T15" fmla="*/ 23 h 32"/>
                <a:gd name="T16" fmla="*/ 2 w 33"/>
                <a:gd name="T17" fmla="*/ 17 h 32"/>
                <a:gd name="T18" fmla="*/ 0 w 33"/>
                <a:gd name="T19" fmla="*/ 14 h 32"/>
                <a:gd name="T20" fmla="*/ 4 w 33"/>
                <a:gd name="T21" fmla="*/ 6 h 32"/>
                <a:gd name="T22" fmla="*/ 13 w 33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"/>
                <a:gd name="T37" fmla="*/ 0 h 32"/>
                <a:gd name="T38" fmla="*/ 33 w 33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" h="32">
                  <a:moveTo>
                    <a:pt x="13" y="0"/>
                  </a:moveTo>
                  <a:lnTo>
                    <a:pt x="21" y="0"/>
                  </a:lnTo>
                  <a:lnTo>
                    <a:pt x="30" y="6"/>
                  </a:lnTo>
                  <a:lnTo>
                    <a:pt x="32" y="19"/>
                  </a:lnTo>
                  <a:lnTo>
                    <a:pt x="28" y="27"/>
                  </a:lnTo>
                  <a:lnTo>
                    <a:pt x="19" y="31"/>
                  </a:lnTo>
                  <a:lnTo>
                    <a:pt x="9" y="31"/>
                  </a:lnTo>
                  <a:lnTo>
                    <a:pt x="2" y="23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4" y="6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7" name="Freeform 144"/>
            <p:cNvSpPr>
              <a:spLocks/>
            </p:cNvSpPr>
            <p:nvPr/>
          </p:nvSpPr>
          <p:spPr bwMode="auto">
            <a:xfrm>
              <a:off x="1777" y="1592"/>
              <a:ext cx="19" cy="25"/>
            </a:xfrm>
            <a:custGeom>
              <a:avLst/>
              <a:gdLst>
                <a:gd name="T0" fmla="*/ 4 w 19"/>
                <a:gd name="T1" fmla="*/ 2 h 25"/>
                <a:gd name="T2" fmla="*/ 0 w 19"/>
                <a:gd name="T3" fmla="*/ 9 h 25"/>
                <a:gd name="T4" fmla="*/ 0 w 19"/>
                <a:gd name="T5" fmla="*/ 16 h 25"/>
                <a:gd name="T6" fmla="*/ 4 w 19"/>
                <a:gd name="T7" fmla="*/ 24 h 25"/>
                <a:gd name="T8" fmla="*/ 12 w 19"/>
                <a:gd name="T9" fmla="*/ 24 h 25"/>
                <a:gd name="T10" fmla="*/ 18 w 19"/>
                <a:gd name="T11" fmla="*/ 16 h 25"/>
                <a:gd name="T12" fmla="*/ 18 w 19"/>
                <a:gd name="T13" fmla="*/ 9 h 25"/>
                <a:gd name="T14" fmla="*/ 10 w 19"/>
                <a:gd name="T15" fmla="*/ 0 h 25"/>
                <a:gd name="T16" fmla="*/ 6 w 19"/>
                <a:gd name="T17" fmla="*/ 0 h 25"/>
                <a:gd name="T18" fmla="*/ 4 w 19"/>
                <a:gd name="T19" fmla="*/ 2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5"/>
                <a:gd name="T32" fmla="*/ 19 w 19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5">
                  <a:moveTo>
                    <a:pt x="4" y="2"/>
                  </a:moveTo>
                  <a:lnTo>
                    <a:pt x="0" y="9"/>
                  </a:lnTo>
                  <a:lnTo>
                    <a:pt x="0" y="16"/>
                  </a:lnTo>
                  <a:lnTo>
                    <a:pt x="4" y="24"/>
                  </a:lnTo>
                  <a:lnTo>
                    <a:pt x="12" y="24"/>
                  </a:lnTo>
                  <a:lnTo>
                    <a:pt x="18" y="16"/>
                  </a:lnTo>
                  <a:lnTo>
                    <a:pt x="18" y="9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8" name="Freeform 145"/>
            <p:cNvSpPr>
              <a:spLocks/>
            </p:cNvSpPr>
            <p:nvPr/>
          </p:nvSpPr>
          <p:spPr bwMode="auto">
            <a:xfrm>
              <a:off x="1806" y="1589"/>
              <a:ext cx="29" cy="32"/>
            </a:xfrm>
            <a:custGeom>
              <a:avLst/>
              <a:gdLst>
                <a:gd name="T0" fmla="*/ 2 w 29"/>
                <a:gd name="T1" fmla="*/ 0 h 32"/>
                <a:gd name="T2" fmla="*/ 5 w 29"/>
                <a:gd name="T3" fmla="*/ 0 h 32"/>
                <a:gd name="T4" fmla="*/ 8 w 29"/>
                <a:gd name="T5" fmla="*/ 3 h 32"/>
                <a:gd name="T6" fmla="*/ 8 w 29"/>
                <a:gd name="T7" fmla="*/ 24 h 32"/>
                <a:gd name="T8" fmla="*/ 16 w 29"/>
                <a:gd name="T9" fmla="*/ 24 h 32"/>
                <a:gd name="T10" fmla="*/ 20 w 29"/>
                <a:gd name="T11" fmla="*/ 19 h 32"/>
                <a:gd name="T12" fmla="*/ 20 w 29"/>
                <a:gd name="T13" fmla="*/ 3 h 32"/>
                <a:gd name="T14" fmla="*/ 18 w 29"/>
                <a:gd name="T15" fmla="*/ 1 h 32"/>
                <a:gd name="T16" fmla="*/ 25 w 29"/>
                <a:gd name="T17" fmla="*/ 0 h 32"/>
                <a:gd name="T18" fmla="*/ 26 w 29"/>
                <a:gd name="T19" fmla="*/ 8 h 32"/>
                <a:gd name="T20" fmla="*/ 26 w 29"/>
                <a:gd name="T21" fmla="*/ 23 h 32"/>
                <a:gd name="T22" fmla="*/ 28 w 29"/>
                <a:gd name="T23" fmla="*/ 29 h 32"/>
                <a:gd name="T24" fmla="*/ 23 w 29"/>
                <a:gd name="T25" fmla="*/ 31 h 32"/>
                <a:gd name="T26" fmla="*/ 16 w 29"/>
                <a:gd name="T27" fmla="*/ 29 h 32"/>
                <a:gd name="T28" fmla="*/ 8 w 29"/>
                <a:gd name="T29" fmla="*/ 31 h 32"/>
                <a:gd name="T30" fmla="*/ 3 w 29"/>
                <a:gd name="T31" fmla="*/ 24 h 32"/>
                <a:gd name="T32" fmla="*/ 3 w 29"/>
                <a:gd name="T33" fmla="*/ 19 h 32"/>
                <a:gd name="T34" fmla="*/ 2 w 29"/>
                <a:gd name="T35" fmla="*/ 17 h 32"/>
                <a:gd name="T36" fmla="*/ 3 w 29"/>
                <a:gd name="T37" fmla="*/ 14 h 32"/>
                <a:gd name="T38" fmla="*/ 0 w 29"/>
                <a:gd name="T39" fmla="*/ 1 h 32"/>
                <a:gd name="T40" fmla="*/ 2 w 29"/>
                <a:gd name="T41" fmla="*/ 0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32"/>
                <a:gd name="T65" fmla="*/ 29 w 29"/>
                <a:gd name="T66" fmla="*/ 32 h 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32">
                  <a:moveTo>
                    <a:pt x="2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20" y="19"/>
                  </a:lnTo>
                  <a:lnTo>
                    <a:pt x="20" y="3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26" y="8"/>
                  </a:lnTo>
                  <a:lnTo>
                    <a:pt x="26" y="23"/>
                  </a:lnTo>
                  <a:lnTo>
                    <a:pt x="28" y="29"/>
                  </a:lnTo>
                  <a:lnTo>
                    <a:pt x="23" y="31"/>
                  </a:lnTo>
                  <a:lnTo>
                    <a:pt x="16" y="29"/>
                  </a:lnTo>
                  <a:lnTo>
                    <a:pt x="8" y="31"/>
                  </a:lnTo>
                  <a:lnTo>
                    <a:pt x="3" y="24"/>
                  </a:lnTo>
                  <a:lnTo>
                    <a:pt x="3" y="19"/>
                  </a:lnTo>
                  <a:lnTo>
                    <a:pt x="2" y="17"/>
                  </a:lnTo>
                  <a:lnTo>
                    <a:pt x="3" y="14"/>
                  </a:ln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79" name="Freeform 146"/>
            <p:cNvSpPr>
              <a:spLocks/>
            </p:cNvSpPr>
            <p:nvPr/>
          </p:nvSpPr>
          <p:spPr bwMode="auto">
            <a:xfrm>
              <a:off x="1841" y="1589"/>
              <a:ext cx="21" cy="32"/>
            </a:xfrm>
            <a:custGeom>
              <a:avLst/>
              <a:gdLst>
                <a:gd name="T0" fmla="*/ 4 w 21"/>
                <a:gd name="T1" fmla="*/ 0 h 32"/>
                <a:gd name="T2" fmla="*/ 8 w 21"/>
                <a:gd name="T3" fmla="*/ 0 h 32"/>
                <a:gd name="T4" fmla="*/ 11 w 21"/>
                <a:gd name="T5" fmla="*/ 1 h 32"/>
                <a:gd name="T6" fmla="*/ 14 w 21"/>
                <a:gd name="T7" fmla="*/ 0 h 32"/>
                <a:gd name="T8" fmla="*/ 20 w 21"/>
                <a:gd name="T9" fmla="*/ 1 h 32"/>
                <a:gd name="T10" fmla="*/ 20 w 21"/>
                <a:gd name="T11" fmla="*/ 6 h 32"/>
                <a:gd name="T12" fmla="*/ 11 w 21"/>
                <a:gd name="T13" fmla="*/ 6 h 32"/>
                <a:gd name="T14" fmla="*/ 8 w 21"/>
                <a:gd name="T15" fmla="*/ 17 h 32"/>
                <a:gd name="T16" fmla="*/ 13 w 21"/>
                <a:gd name="T17" fmla="*/ 31 h 32"/>
                <a:gd name="T18" fmla="*/ 0 w 21"/>
                <a:gd name="T19" fmla="*/ 31 h 32"/>
                <a:gd name="T20" fmla="*/ 0 w 21"/>
                <a:gd name="T21" fmla="*/ 27 h 32"/>
                <a:gd name="T22" fmla="*/ 4 w 21"/>
                <a:gd name="T23" fmla="*/ 21 h 32"/>
                <a:gd name="T24" fmla="*/ 4 w 21"/>
                <a:gd name="T25" fmla="*/ 6 h 32"/>
                <a:gd name="T26" fmla="*/ 0 w 21"/>
                <a:gd name="T27" fmla="*/ 6 h 32"/>
                <a:gd name="T28" fmla="*/ 0 w 21"/>
                <a:gd name="T29" fmla="*/ 1 h 32"/>
                <a:gd name="T30" fmla="*/ 4 w 21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"/>
                <a:gd name="T49" fmla="*/ 0 h 32"/>
                <a:gd name="T50" fmla="*/ 21 w 21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" h="32">
                  <a:moveTo>
                    <a:pt x="4" y="0"/>
                  </a:moveTo>
                  <a:lnTo>
                    <a:pt x="8" y="0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20" y="1"/>
                  </a:lnTo>
                  <a:lnTo>
                    <a:pt x="20" y="6"/>
                  </a:lnTo>
                  <a:lnTo>
                    <a:pt x="11" y="6"/>
                  </a:lnTo>
                  <a:lnTo>
                    <a:pt x="8" y="17"/>
                  </a:lnTo>
                  <a:lnTo>
                    <a:pt x="13" y="31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1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0" name="Freeform 147"/>
            <p:cNvSpPr>
              <a:spLocks/>
            </p:cNvSpPr>
            <p:nvPr/>
          </p:nvSpPr>
          <p:spPr bwMode="auto">
            <a:xfrm>
              <a:off x="1863" y="1589"/>
              <a:ext cx="26" cy="32"/>
            </a:xfrm>
            <a:custGeom>
              <a:avLst/>
              <a:gdLst>
                <a:gd name="T0" fmla="*/ 13 w 26"/>
                <a:gd name="T1" fmla="*/ 0 h 32"/>
                <a:gd name="T2" fmla="*/ 18 w 26"/>
                <a:gd name="T3" fmla="*/ 0 h 32"/>
                <a:gd name="T4" fmla="*/ 23 w 26"/>
                <a:gd name="T5" fmla="*/ 1 h 32"/>
                <a:gd name="T6" fmla="*/ 25 w 26"/>
                <a:gd name="T7" fmla="*/ 6 h 32"/>
                <a:gd name="T8" fmla="*/ 18 w 26"/>
                <a:gd name="T9" fmla="*/ 8 h 32"/>
                <a:gd name="T10" fmla="*/ 18 w 26"/>
                <a:gd name="T11" fmla="*/ 3 h 32"/>
                <a:gd name="T12" fmla="*/ 11 w 26"/>
                <a:gd name="T13" fmla="*/ 3 h 32"/>
                <a:gd name="T14" fmla="*/ 7 w 26"/>
                <a:gd name="T15" fmla="*/ 10 h 32"/>
                <a:gd name="T16" fmla="*/ 7 w 26"/>
                <a:gd name="T17" fmla="*/ 19 h 32"/>
                <a:gd name="T18" fmla="*/ 15 w 26"/>
                <a:gd name="T19" fmla="*/ 24 h 32"/>
                <a:gd name="T20" fmla="*/ 23 w 26"/>
                <a:gd name="T21" fmla="*/ 23 h 32"/>
                <a:gd name="T22" fmla="*/ 23 w 26"/>
                <a:gd name="T23" fmla="*/ 27 h 32"/>
                <a:gd name="T24" fmla="*/ 15 w 26"/>
                <a:gd name="T25" fmla="*/ 31 h 32"/>
                <a:gd name="T26" fmla="*/ 11 w 26"/>
                <a:gd name="T27" fmla="*/ 31 h 32"/>
                <a:gd name="T28" fmla="*/ 2 w 26"/>
                <a:gd name="T29" fmla="*/ 24 h 32"/>
                <a:gd name="T30" fmla="*/ 2 w 26"/>
                <a:gd name="T31" fmla="*/ 19 h 32"/>
                <a:gd name="T32" fmla="*/ 0 w 26"/>
                <a:gd name="T33" fmla="*/ 17 h 32"/>
                <a:gd name="T34" fmla="*/ 2 w 26"/>
                <a:gd name="T35" fmla="*/ 14 h 32"/>
                <a:gd name="T36" fmla="*/ 0 w 26"/>
                <a:gd name="T37" fmla="*/ 12 h 32"/>
                <a:gd name="T38" fmla="*/ 4 w 26"/>
                <a:gd name="T39" fmla="*/ 3 h 32"/>
                <a:gd name="T40" fmla="*/ 13 w 26"/>
                <a:gd name="T41" fmla="*/ 0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32"/>
                <a:gd name="T65" fmla="*/ 26 w 26"/>
                <a:gd name="T66" fmla="*/ 32 h 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32">
                  <a:moveTo>
                    <a:pt x="13" y="0"/>
                  </a:moveTo>
                  <a:lnTo>
                    <a:pt x="18" y="0"/>
                  </a:lnTo>
                  <a:lnTo>
                    <a:pt x="23" y="1"/>
                  </a:lnTo>
                  <a:lnTo>
                    <a:pt x="25" y="6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1" y="3"/>
                  </a:lnTo>
                  <a:lnTo>
                    <a:pt x="7" y="10"/>
                  </a:lnTo>
                  <a:lnTo>
                    <a:pt x="7" y="19"/>
                  </a:lnTo>
                  <a:lnTo>
                    <a:pt x="15" y="24"/>
                  </a:lnTo>
                  <a:lnTo>
                    <a:pt x="23" y="23"/>
                  </a:lnTo>
                  <a:lnTo>
                    <a:pt x="23" y="27"/>
                  </a:lnTo>
                  <a:lnTo>
                    <a:pt x="15" y="31"/>
                  </a:lnTo>
                  <a:lnTo>
                    <a:pt x="11" y="31"/>
                  </a:lnTo>
                  <a:lnTo>
                    <a:pt x="2" y="24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4" y="3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1" name="Freeform 148"/>
            <p:cNvSpPr>
              <a:spLocks/>
            </p:cNvSpPr>
            <p:nvPr/>
          </p:nvSpPr>
          <p:spPr bwMode="auto">
            <a:xfrm>
              <a:off x="1895" y="1589"/>
              <a:ext cx="23" cy="32"/>
            </a:xfrm>
            <a:custGeom>
              <a:avLst/>
              <a:gdLst>
                <a:gd name="T0" fmla="*/ 6 w 23"/>
                <a:gd name="T1" fmla="*/ 0 h 32"/>
                <a:gd name="T2" fmla="*/ 16 w 23"/>
                <a:gd name="T3" fmla="*/ 0 h 32"/>
                <a:gd name="T4" fmla="*/ 22 w 23"/>
                <a:gd name="T5" fmla="*/ 10 h 32"/>
                <a:gd name="T6" fmla="*/ 18 w 23"/>
                <a:gd name="T7" fmla="*/ 12 h 32"/>
                <a:gd name="T8" fmla="*/ 4 w 23"/>
                <a:gd name="T9" fmla="*/ 12 h 32"/>
                <a:gd name="T10" fmla="*/ 4 w 23"/>
                <a:gd name="T11" fmla="*/ 19 h 32"/>
                <a:gd name="T12" fmla="*/ 13 w 23"/>
                <a:gd name="T13" fmla="*/ 24 h 32"/>
                <a:gd name="T14" fmla="*/ 16 w 23"/>
                <a:gd name="T15" fmla="*/ 24 h 32"/>
                <a:gd name="T16" fmla="*/ 22 w 23"/>
                <a:gd name="T17" fmla="*/ 21 h 32"/>
                <a:gd name="T18" fmla="*/ 22 w 23"/>
                <a:gd name="T19" fmla="*/ 23 h 32"/>
                <a:gd name="T20" fmla="*/ 13 w 23"/>
                <a:gd name="T21" fmla="*/ 31 h 32"/>
                <a:gd name="T22" fmla="*/ 8 w 23"/>
                <a:gd name="T23" fmla="*/ 31 h 32"/>
                <a:gd name="T24" fmla="*/ 0 w 23"/>
                <a:gd name="T25" fmla="*/ 21 h 32"/>
                <a:gd name="T26" fmla="*/ 0 w 23"/>
                <a:gd name="T27" fmla="*/ 6 h 32"/>
                <a:gd name="T28" fmla="*/ 6 w 23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"/>
                <a:gd name="T46" fmla="*/ 0 h 32"/>
                <a:gd name="T47" fmla="*/ 23 w 23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" h="32">
                  <a:moveTo>
                    <a:pt x="6" y="0"/>
                  </a:moveTo>
                  <a:lnTo>
                    <a:pt x="16" y="0"/>
                  </a:lnTo>
                  <a:lnTo>
                    <a:pt x="22" y="10"/>
                  </a:lnTo>
                  <a:lnTo>
                    <a:pt x="18" y="12"/>
                  </a:lnTo>
                  <a:lnTo>
                    <a:pt x="4" y="12"/>
                  </a:lnTo>
                  <a:lnTo>
                    <a:pt x="4" y="19"/>
                  </a:lnTo>
                  <a:lnTo>
                    <a:pt x="13" y="24"/>
                  </a:lnTo>
                  <a:lnTo>
                    <a:pt x="16" y="24"/>
                  </a:lnTo>
                  <a:lnTo>
                    <a:pt x="22" y="21"/>
                  </a:lnTo>
                  <a:lnTo>
                    <a:pt x="22" y="23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2" name="Freeform 149"/>
            <p:cNvSpPr>
              <a:spLocks/>
            </p:cNvSpPr>
            <p:nvPr/>
          </p:nvSpPr>
          <p:spPr bwMode="auto">
            <a:xfrm>
              <a:off x="1901" y="1592"/>
              <a:ext cx="10" cy="6"/>
            </a:xfrm>
            <a:custGeom>
              <a:avLst/>
              <a:gdLst>
                <a:gd name="T0" fmla="*/ 0 w 10"/>
                <a:gd name="T1" fmla="*/ 3 h 6"/>
                <a:gd name="T2" fmla="*/ 7 w 10"/>
                <a:gd name="T3" fmla="*/ 5 h 6"/>
                <a:gd name="T4" fmla="*/ 9 w 10"/>
                <a:gd name="T5" fmla="*/ 3 h 6"/>
                <a:gd name="T6" fmla="*/ 2 w 10"/>
                <a:gd name="T7" fmla="*/ 0 h 6"/>
                <a:gd name="T8" fmla="*/ 0 w 10"/>
                <a:gd name="T9" fmla="*/ 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0" y="3"/>
                  </a:moveTo>
                  <a:lnTo>
                    <a:pt x="7" y="5"/>
                  </a:lnTo>
                  <a:lnTo>
                    <a:pt x="9" y="3"/>
                  </a:lnTo>
                  <a:lnTo>
                    <a:pt x="2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3" name="Freeform 150"/>
            <p:cNvSpPr>
              <a:spLocks/>
            </p:cNvSpPr>
            <p:nvPr/>
          </p:nvSpPr>
          <p:spPr bwMode="auto">
            <a:xfrm>
              <a:off x="2471" y="1633"/>
              <a:ext cx="1146" cy="20"/>
            </a:xfrm>
            <a:custGeom>
              <a:avLst/>
              <a:gdLst>
                <a:gd name="T0" fmla="*/ 1109 w 1146"/>
                <a:gd name="T1" fmla="*/ 0 h 20"/>
                <a:gd name="T2" fmla="*/ 1117 w 1146"/>
                <a:gd name="T3" fmla="*/ 0 h 20"/>
                <a:gd name="T4" fmla="*/ 1145 w 1146"/>
                <a:gd name="T5" fmla="*/ 2 h 20"/>
                <a:gd name="T6" fmla="*/ 1071 w 1146"/>
                <a:gd name="T7" fmla="*/ 6 h 20"/>
                <a:gd name="T8" fmla="*/ 1066 w 1146"/>
                <a:gd name="T9" fmla="*/ 6 h 20"/>
                <a:gd name="T10" fmla="*/ 1051 w 1146"/>
                <a:gd name="T11" fmla="*/ 8 h 20"/>
                <a:gd name="T12" fmla="*/ 1044 w 1146"/>
                <a:gd name="T13" fmla="*/ 8 h 20"/>
                <a:gd name="T14" fmla="*/ 1019 w 1146"/>
                <a:gd name="T15" fmla="*/ 6 h 20"/>
                <a:gd name="T16" fmla="*/ 879 w 1146"/>
                <a:gd name="T17" fmla="*/ 8 h 20"/>
                <a:gd name="T18" fmla="*/ 872 w 1146"/>
                <a:gd name="T19" fmla="*/ 8 h 20"/>
                <a:gd name="T20" fmla="*/ 731 w 1146"/>
                <a:gd name="T21" fmla="*/ 10 h 20"/>
                <a:gd name="T22" fmla="*/ 724 w 1146"/>
                <a:gd name="T23" fmla="*/ 10 h 20"/>
                <a:gd name="T24" fmla="*/ 680 w 1146"/>
                <a:gd name="T25" fmla="*/ 12 h 20"/>
                <a:gd name="T26" fmla="*/ 400 w 1146"/>
                <a:gd name="T27" fmla="*/ 15 h 20"/>
                <a:gd name="T28" fmla="*/ 390 w 1146"/>
                <a:gd name="T29" fmla="*/ 12 h 20"/>
                <a:gd name="T30" fmla="*/ 218 w 1146"/>
                <a:gd name="T31" fmla="*/ 15 h 20"/>
                <a:gd name="T32" fmla="*/ 31 w 1146"/>
                <a:gd name="T33" fmla="*/ 17 h 20"/>
                <a:gd name="T34" fmla="*/ 2 w 1146"/>
                <a:gd name="T35" fmla="*/ 19 h 20"/>
                <a:gd name="T36" fmla="*/ 18 w 1146"/>
                <a:gd name="T37" fmla="*/ 12 h 20"/>
                <a:gd name="T38" fmla="*/ 27 w 1146"/>
                <a:gd name="T39" fmla="*/ 12 h 20"/>
                <a:gd name="T40" fmla="*/ 31 w 1146"/>
                <a:gd name="T41" fmla="*/ 12 h 20"/>
                <a:gd name="T42" fmla="*/ 81 w 1146"/>
                <a:gd name="T43" fmla="*/ 10 h 20"/>
                <a:gd name="T44" fmla="*/ 90 w 1146"/>
                <a:gd name="T45" fmla="*/ 10 h 20"/>
                <a:gd name="T46" fmla="*/ 233 w 1146"/>
                <a:gd name="T47" fmla="*/ 8 h 20"/>
                <a:gd name="T48" fmla="*/ 249 w 1146"/>
                <a:gd name="T49" fmla="*/ 10 h 20"/>
                <a:gd name="T50" fmla="*/ 258 w 1146"/>
                <a:gd name="T51" fmla="*/ 10 h 20"/>
                <a:gd name="T52" fmla="*/ 274 w 1146"/>
                <a:gd name="T53" fmla="*/ 8 h 20"/>
                <a:gd name="T54" fmla="*/ 473 w 1146"/>
                <a:gd name="T55" fmla="*/ 6 h 20"/>
                <a:gd name="T56" fmla="*/ 769 w 1146"/>
                <a:gd name="T57" fmla="*/ 4 h 20"/>
                <a:gd name="T58" fmla="*/ 927 w 1146"/>
                <a:gd name="T59" fmla="*/ 2 h 20"/>
                <a:gd name="T60" fmla="*/ 935 w 1146"/>
                <a:gd name="T61" fmla="*/ 2 h 20"/>
                <a:gd name="T62" fmla="*/ 1105 w 1146"/>
                <a:gd name="T63" fmla="*/ 0 h 2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46"/>
                <a:gd name="T97" fmla="*/ 0 h 20"/>
                <a:gd name="T98" fmla="*/ 1146 w 1146"/>
                <a:gd name="T99" fmla="*/ 20 h 2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46" h="20">
                  <a:moveTo>
                    <a:pt x="1105" y="0"/>
                  </a:moveTo>
                  <a:lnTo>
                    <a:pt x="1109" y="0"/>
                  </a:lnTo>
                  <a:lnTo>
                    <a:pt x="1113" y="2"/>
                  </a:lnTo>
                  <a:lnTo>
                    <a:pt x="1117" y="0"/>
                  </a:lnTo>
                  <a:lnTo>
                    <a:pt x="1141" y="0"/>
                  </a:lnTo>
                  <a:lnTo>
                    <a:pt x="1145" y="2"/>
                  </a:lnTo>
                  <a:lnTo>
                    <a:pt x="1145" y="6"/>
                  </a:lnTo>
                  <a:lnTo>
                    <a:pt x="1071" y="6"/>
                  </a:lnTo>
                  <a:lnTo>
                    <a:pt x="1069" y="8"/>
                  </a:lnTo>
                  <a:lnTo>
                    <a:pt x="1066" y="6"/>
                  </a:lnTo>
                  <a:lnTo>
                    <a:pt x="1062" y="8"/>
                  </a:lnTo>
                  <a:lnTo>
                    <a:pt x="1051" y="8"/>
                  </a:lnTo>
                  <a:lnTo>
                    <a:pt x="1049" y="6"/>
                  </a:lnTo>
                  <a:lnTo>
                    <a:pt x="1044" y="8"/>
                  </a:lnTo>
                  <a:lnTo>
                    <a:pt x="1022" y="8"/>
                  </a:lnTo>
                  <a:lnTo>
                    <a:pt x="1019" y="6"/>
                  </a:lnTo>
                  <a:lnTo>
                    <a:pt x="1018" y="8"/>
                  </a:lnTo>
                  <a:lnTo>
                    <a:pt x="879" y="8"/>
                  </a:lnTo>
                  <a:lnTo>
                    <a:pt x="874" y="10"/>
                  </a:lnTo>
                  <a:lnTo>
                    <a:pt x="872" y="8"/>
                  </a:lnTo>
                  <a:lnTo>
                    <a:pt x="871" y="10"/>
                  </a:lnTo>
                  <a:lnTo>
                    <a:pt x="731" y="10"/>
                  </a:lnTo>
                  <a:lnTo>
                    <a:pt x="726" y="12"/>
                  </a:lnTo>
                  <a:lnTo>
                    <a:pt x="724" y="10"/>
                  </a:lnTo>
                  <a:lnTo>
                    <a:pt x="682" y="10"/>
                  </a:lnTo>
                  <a:lnTo>
                    <a:pt x="680" y="12"/>
                  </a:lnTo>
                  <a:lnTo>
                    <a:pt x="405" y="12"/>
                  </a:lnTo>
                  <a:lnTo>
                    <a:pt x="400" y="15"/>
                  </a:lnTo>
                  <a:lnTo>
                    <a:pt x="394" y="15"/>
                  </a:lnTo>
                  <a:lnTo>
                    <a:pt x="390" y="12"/>
                  </a:lnTo>
                  <a:lnTo>
                    <a:pt x="389" y="15"/>
                  </a:lnTo>
                  <a:lnTo>
                    <a:pt x="218" y="15"/>
                  </a:lnTo>
                  <a:lnTo>
                    <a:pt x="215" y="17"/>
                  </a:lnTo>
                  <a:lnTo>
                    <a:pt x="31" y="17"/>
                  </a:lnTo>
                  <a:lnTo>
                    <a:pt x="27" y="19"/>
                  </a:lnTo>
                  <a:lnTo>
                    <a:pt x="2" y="19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23" y="10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31" y="12"/>
                  </a:lnTo>
                  <a:lnTo>
                    <a:pt x="79" y="12"/>
                  </a:lnTo>
                  <a:lnTo>
                    <a:pt x="81" y="10"/>
                  </a:lnTo>
                  <a:lnTo>
                    <a:pt x="88" y="12"/>
                  </a:lnTo>
                  <a:lnTo>
                    <a:pt x="90" y="10"/>
                  </a:lnTo>
                  <a:lnTo>
                    <a:pt x="228" y="10"/>
                  </a:lnTo>
                  <a:lnTo>
                    <a:pt x="233" y="8"/>
                  </a:lnTo>
                  <a:lnTo>
                    <a:pt x="238" y="10"/>
                  </a:lnTo>
                  <a:lnTo>
                    <a:pt x="249" y="10"/>
                  </a:lnTo>
                  <a:lnTo>
                    <a:pt x="251" y="8"/>
                  </a:lnTo>
                  <a:lnTo>
                    <a:pt x="258" y="10"/>
                  </a:lnTo>
                  <a:lnTo>
                    <a:pt x="272" y="10"/>
                  </a:lnTo>
                  <a:lnTo>
                    <a:pt x="274" y="8"/>
                  </a:lnTo>
                  <a:lnTo>
                    <a:pt x="471" y="8"/>
                  </a:lnTo>
                  <a:lnTo>
                    <a:pt x="473" y="6"/>
                  </a:lnTo>
                  <a:lnTo>
                    <a:pt x="767" y="6"/>
                  </a:lnTo>
                  <a:lnTo>
                    <a:pt x="769" y="4"/>
                  </a:lnTo>
                  <a:lnTo>
                    <a:pt x="923" y="4"/>
                  </a:lnTo>
                  <a:lnTo>
                    <a:pt x="927" y="2"/>
                  </a:lnTo>
                  <a:lnTo>
                    <a:pt x="933" y="4"/>
                  </a:lnTo>
                  <a:lnTo>
                    <a:pt x="935" y="2"/>
                  </a:lnTo>
                  <a:lnTo>
                    <a:pt x="1103" y="2"/>
                  </a:lnTo>
                  <a:lnTo>
                    <a:pt x="110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4" name="Freeform 151"/>
            <p:cNvSpPr>
              <a:spLocks/>
            </p:cNvSpPr>
            <p:nvPr/>
          </p:nvSpPr>
          <p:spPr bwMode="auto">
            <a:xfrm>
              <a:off x="2473" y="1710"/>
              <a:ext cx="1142" cy="19"/>
            </a:xfrm>
            <a:custGeom>
              <a:avLst/>
              <a:gdLst>
                <a:gd name="T0" fmla="*/ 1049 w 1142"/>
                <a:gd name="T1" fmla="*/ 1 h 19"/>
                <a:gd name="T2" fmla="*/ 1055 w 1142"/>
                <a:gd name="T3" fmla="*/ 1 h 19"/>
                <a:gd name="T4" fmla="*/ 1060 w 1142"/>
                <a:gd name="T5" fmla="*/ 1 h 19"/>
                <a:gd name="T6" fmla="*/ 1139 w 1142"/>
                <a:gd name="T7" fmla="*/ 0 h 19"/>
                <a:gd name="T8" fmla="*/ 1139 w 1142"/>
                <a:gd name="T9" fmla="*/ 5 h 19"/>
                <a:gd name="T10" fmla="*/ 1062 w 1142"/>
                <a:gd name="T11" fmla="*/ 7 h 19"/>
                <a:gd name="T12" fmla="*/ 1058 w 1142"/>
                <a:gd name="T13" fmla="*/ 7 h 19"/>
                <a:gd name="T14" fmla="*/ 834 w 1142"/>
                <a:gd name="T15" fmla="*/ 10 h 19"/>
                <a:gd name="T16" fmla="*/ 659 w 1142"/>
                <a:gd name="T17" fmla="*/ 12 h 19"/>
                <a:gd name="T18" fmla="*/ 653 w 1142"/>
                <a:gd name="T19" fmla="*/ 12 h 19"/>
                <a:gd name="T20" fmla="*/ 647 w 1142"/>
                <a:gd name="T21" fmla="*/ 12 h 19"/>
                <a:gd name="T22" fmla="*/ 639 w 1142"/>
                <a:gd name="T23" fmla="*/ 12 h 19"/>
                <a:gd name="T24" fmla="*/ 407 w 1142"/>
                <a:gd name="T25" fmla="*/ 14 h 19"/>
                <a:gd name="T26" fmla="*/ 394 w 1142"/>
                <a:gd name="T27" fmla="*/ 14 h 19"/>
                <a:gd name="T28" fmla="*/ 388 w 1142"/>
                <a:gd name="T29" fmla="*/ 14 h 19"/>
                <a:gd name="T30" fmla="*/ 384 w 1142"/>
                <a:gd name="T31" fmla="*/ 14 h 19"/>
                <a:gd name="T32" fmla="*/ 222 w 1142"/>
                <a:gd name="T33" fmla="*/ 16 h 19"/>
                <a:gd name="T34" fmla="*/ 215 w 1142"/>
                <a:gd name="T35" fmla="*/ 16 h 19"/>
                <a:gd name="T36" fmla="*/ 211 w 1142"/>
                <a:gd name="T37" fmla="*/ 16 h 19"/>
                <a:gd name="T38" fmla="*/ 34 w 1142"/>
                <a:gd name="T39" fmla="*/ 18 h 19"/>
                <a:gd name="T40" fmla="*/ 18 w 1142"/>
                <a:gd name="T41" fmla="*/ 18 h 19"/>
                <a:gd name="T42" fmla="*/ 0 w 1142"/>
                <a:gd name="T43" fmla="*/ 16 h 19"/>
                <a:gd name="T44" fmla="*/ 83 w 1142"/>
                <a:gd name="T45" fmla="*/ 12 h 19"/>
                <a:gd name="T46" fmla="*/ 90 w 1142"/>
                <a:gd name="T47" fmla="*/ 12 h 19"/>
                <a:gd name="T48" fmla="*/ 249 w 1142"/>
                <a:gd name="T49" fmla="*/ 10 h 19"/>
                <a:gd name="T50" fmla="*/ 417 w 1142"/>
                <a:gd name="T51" fmla="*/ 7 h 19"/>
                <a:gd name="T52" fmla="*/ 432 w 1142"/>
                <a:gd name="T53" fmla="*/ 7 h 19"/>
                <a:gd name="T54" fmla="*/ 440 w 1142"/>
                <a:gd name="T55" fmla="*/ 7 h 19"/>
                <a:gd name="T56" fmla="*/ 697 w 1142"/>
                <a:gd name="T57" fmla="*/ 5 h 19"/>
                <a:gd name="T58" fmla="*/ 706 w 1142"/>
                <a:gd name="T59" fmla="*/ 5 h 19"/>
                <a:gd name="T60" fmla="*/ 724 w 1142"/>
                <a:gd name="T61" fmla="*/ 3 h 19"/>
                <a:gd name="T62" fmla="*/ 867 w 1142"/>
                <a:gd name="T63" fmla="*/ 1 h 19"/>
                <a:gd name="T64" fmla="*/ 1047 w 1142"/>
                <a:gd name="T65" fmla="*/ 0 h 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42"/>
                <a:gd name="T100" fmla="*/ 0 h 19"/>
                <a:gd name="T101" fmla="*/ 1142 w 1142"/>
                <a:gd name="T102" fmla="*/ 19 h 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42" h="19">
                  <a:moveTo>
                    <a:pt x="1047" y="0"/>
                  </a:moveTo>
                  <a:lnTo>
                    <a:pt x="1049" y="1"/>
                  </a:lnTo>
                  <a:lnTo>
                    <a:pt x="1053" y="0"/>
                  </a:lnTo>
                  <a:lnTo>
                    <a:pt x="1055" y="1"/>
                  </a:lnTo>
                  <a:lnTo>
                    <a:pt x="1058" y="0"/>
                  </a:lnTo>
                  <a:lnTo>
                    <a:pt x="1060" y="1"/>
                  </a:lnTo>
                  <a:lnTo>
                    <a:pt x="1062" y="0"/>
                  </a:lnTo>
                  <a:lnTo>
                    <a:pt x="1139" y="0"/>
                  </a:lnTo>
                  <a:lnTo>
                    <a:pt x="1141" y="3"/>
                  </a:lnTo>
                  <a:lnTo>
                    <a:pt x="1139" y="5"/>
                  </a:lnTo>
                  <a:lnTo>
                    <a:pt x="1064" y="5"/>
                  </a:lnTo>
                  <a:lnTo>
                    <a:pt x="1062" y="7"/>
                  </a:lnTo>
                  <a:lnTo>
                    <a:pt x="1060" y="5"/>
                  </a:lnTo>
                  <a:lnTo>
                    <a:pt x="1058" y="7"/>
                  </a:lnTo>
                  <a:lnTo>
                    <a:pt x="836" y="7"/>
                  </a:lnTo>
                  <a:lnTo>
                    <a:pt x="834" y="10"/>
                  </a:lnTo>
                  <a:lnTo>
                    <a:pt x="661" y="10"/>
                  </a:lnTo>
                  <a:lnTo>
                    <a:pt x="659" y="12"/>
                  </a:lnTo>
                  <a:lnTo>
                    <a:pt x="657" y="10"/>
                  </a:lnTo>
                  <a:lnTo>
                    <a:pt x="653" y="12"/>
                  </a:lnTo>
                  <a:lnTo>
                    <a:pt x="650" y="10"/>
                  </a:lnTo>
                  <a:lnTo>
                    <a:pt x="647" y="12"/>
                  </a:lnTo>
                  <a:lnTo>
                    <a:pt x="641" y="10"/>
                  </a:lnTo>
                  <a:lnTo>
                    <a:pt x="639" y="12"/>
                  </a:lnTo>
                  <a:lnTo>
                    <a:pt x="410" y="12"/>
                  </a:lnTo>
                  <a:lnTo>
                    <a:pt x="407" y="14"/>
                  </a:lnTo>
                  <a:lnTo>
                    <a:pt x="403" y="12"/>
                  </a:lnTo>
                  <a:lnTo>
                    <a:pt x="394" y="14"/>
                  </a:lnTo>
                  <a:lnTo>
                    <a:pt x="390" y="12"/>
                  </a:lnTo>
                  <a:lnTo>
                    <a:pt x="388" y="14"/>
                  </a:lnTo>
                  <a:lnTo>
                    <a:pt x="386" y="12"/>
                  </a:lnTo>
                  <a:lnTo>
                    <a:pt x="384" y="14"/>
                  </a:lnTo>
                  <a:lnTo>
                    <a:pt x="224" y="14"/>
                  </a:lnTo>
                  <a:lnTo>
                    <a:pt x="222" y="16"/>
                  </a:lnTo>
                  <a:lnTo>
                    <a:pt x="220" y="14"/>
                  </a:lnTo>
                  <a:lnTo>
                    <a:pt x="215" y="16"/>
                  </a:lnTo>
                  <a:lnTo>
                    <a:pt x="213" y="14"/>
                  </a:lnTo>
                  <a:lnTo>
                    <a:pt x="211" y="16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2" y="16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0"/>
                  </a:lnTo>
                  <a:lnTo>
                    <a:pt x="249" y="10"/>
                  </a:lnTo>
                  <a:lnTo>
                    <a:pt x="251" y="7"/>
                  </a:lnTo>
                  <a:lnTo>
                    <a:pt x="417" y="7"/>
                  </a:lnTo>
                  <a:lnTo>
                    <a:pt x="421" y="5"/>
                  </a:lnTo>
                  <a:lnTo>
                    <a:pt x="432" y="7"/>
                  </a:lnTo>
                  <a:lnTo>
                    <a:pt x="434" y="5"/>
                  </a:lnTo>
                  <a:lnTo>
                    <a:pt x="440" y="7"/>
                  </a:lnTo>
                  <a:lnTo>
                    <a:pt x="442" y="5"/>
                  </a:lnTo>
                  <a:lnTo>
                    <a:pt x="697" y="5"/>
                  </a:lnTo>
                  <a:lnTo>
                    <a:pt x="699" y="3"/>
                  </a:lnTo>
                  <a:lnTo>
                    <a:pt x="706" y="5"/>
                  </a:lnTo>
                  <a:lnTo>
                    <a:pt x="722" y="5"/>
                  </a:lnTo>
                  <a:lnTo>
                    <a:pt x="724" y="3"/>
                  </a:lnTo>
                  <a:lnTo>
                    <a:pt x="865" y="3"/>
                  </a:lnTo>
                  <a:lnTo>
                    <a:pt x="867" y="1"/>
                  </a:lnTo>
                  <a:lnTo>
                    <a:pt x="1045" y="1"/>
                  </a:lnTo>
                  <a:lnTo>
                    <a:pt x="104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5" name="Freeform 152"/>
            <p:cNvSpPr>
              <a:spLocks/>
            </p:cNvSpPr>
            <p:nvPr/>
          </p:nvSpPr>
          <p:spPr bwMode="auto">
            <a:xfrm>
              <a:off x="4132" y="1736"/>
              <a:ext cx="26" cy="47"/>
            </a:xfrm>
            <a:custGeom>
              <a:avLst/>
              <a:gdLst>
                <a:gd name="T0" fmla="*/ 20 w 26"/>
                <a:gd name="T1" fmla="*/ 0 h 47"/>
                <a:gd name="T2" fmla="*/ 23 w 26"/>
                <a:gd name="T3" fmla="*/ 0 h 47"/>
                <a:gd name="T4" fmla="*/ 9 w 26"/>
                <a:gd name="T5" fmla="*/ 9 h 47"/>
                <a:gd name="T6" fmla="*/ 9 w 26"/>
                <a:gd name="T7" fmla="*/ 18 h 47"/>
                <a:gd name="T8" fmla="*/ 20 w 26"/>
                <a:gd name="T9" fmla="*/ 18 h 47"/>
                <a:gd name="T10" fmla="*/ 23 w 26"/>
                <a:gd name="T11" fmla="*/ 20 h 47"/>
                <a:gd name="T12" fmla="*/ 25 w 26"/>
                <a:gd name="T13" fmla="*/ 28 h 47"/>
                <a:gd name="T14" fmla="*/ 25 w 26"/>
                <a:gd name="T15" fmla="*/ 39 h 47"/>
                <a:gd name="T16" fmla="*/ 17 w 26"/>
                <a:gd name="T17" fmla="*/ 46 h 47"/>
                <a:gd name="T18" fmla="*/ 9 w 26"/>
                <a:gd name="T19" fmla="*/ 46 h 47"/>
                <a:gd name="T20" fmla="*/ 4 w 26"/>
                <a:gd name="T21" fmla="*/ 44 h 47"/>
                <a:gd name="T22" fmla="*/ 0 w 26"/>
                <a:gd name="T23" fmla="*/ 33 h 47"/>
                <a:gd name="T24" fmla="*/ 0 w 26"/>
                <a:gd name="T25" fmla="*/ 22 h 47"/>
                <a:gd name="T26" fmla="*/ 4 w 26"/>
                <a:gd name="T27" fmla="*/ 11 h 47"/>
                <a:gd name="T28" fmla="*/ 9 w 26"/>
                <a:gd name="T29" fmla="*/ 11 h 47"/>
                <a:gd name="T30" fmla="*/ 9 w 26"/>
                <a:gd name="T31" fmla="*/ 7 h 47"/>
                <a:gd name="T32" fmla="*/ 20 w 26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47"/>
                <a:gd name="T53" fmla="*/ 26 w 26"/>
                <a:gd name="T54" fmla="*/ 47 h 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47">
                  <a:moveTo>
                    <a:pt x="20" y="0"/>
                  </a:moveTo>
                  <a:lnTo>
                    <a:pt x="23" y="0"/>
                  </a:lnTo>
                  <a:lnTo>
                    <a:pt x="9" y="9"/>
                  </a:lnTo>
                  <a:lnTo>
                    <a:pt x="9" y="18"/>
                  </a:lnTo>
                  <a:lnTo>
                    <a:pt x="20" y="18"/>
                  </a:lnTo>
                  <a:lnTo>
                    <a:pt x="23" y="20"/>
                  </a:lnTo>
                  <a:lnTo>
                    <a:pt x="25" y="28"/>
                  </a:lnTo>
                  <a:lnTo>
                    <a:pt x="25" y="39"/>
                  </a:lnTo>
                  <a:lnTo>
                    <a:pt x="17" y="46"/>
                  </a:lnTo>
                  <a:lnTo>
                    <a:pt x="9" y="46"/>
                  </a:lnTo>
                  <a:lnTo>
                    <a:pt x="4" y="44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9" y="11"/>
                  </a:lnTo>
                  <a:lnTo>
                    <a:pt x="9" y="7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6" name="Freeform 153"/>
            <p:cNvSpPr>
              <a:spLocks/>
            </p:cNvSpPr>
            <p:nvPr/>
          </p:nvSpPr>
          <p:spPr bwMode="auto">
            <a:xfrm>
              <a:off x="4136" y="1758"/>
              <a:ext cx="19" cy="22"/>
            </a:xfrm>
            <a:custGeom>
              <a:avLst/>
              <a:gdLst>
                <a:gd name="T0" fmla="*/ 2 w 19"/>
                <a:gd name="T1" fmla="*/ 1 h 22"/>
                <a:gd name="T2" fmla="*/ 0 w 19"/>
                <a:gd name="T3" fmla="*/ 8 h 22"/>
                <a:gd name="T4" fmla="*/ 5 w 19"/>
                <a:gd name="T5" fmla="*/ 21 h 22"/>
                <a:gd name="T6" fmla="*/ 14 w 19"/>
                <a:gd name="T7" fmla="*/ 21 h 22"/>
                <a:gd name="T8" fmla="*/ 18 w 19"/>
                <a:gd name="T9" fmla="*/ 14 h 22"/>
                <a:gd name="T10" fmla="*/ 18 w 19"/>
                <a:gd name="T11" fmla="*/ 3 h 22"/>
                <a:gd name="T12" fmla="*/ 11 w 19"/>
                <a:gd name="T13" fmla="*/ 0 h 22"/>
                <a:gd name="T14" fmla="*/ 2 w 19"/>
                <a:gd name="T15" fmla="*/ 0 h 22"/>
                <a:gd name="T16" fmla="*/ 2 w 19"/>
                <a:gd name="T17" fmla="*/ 1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22"/>
                <a:gd name="T29" fmla="*/ 19 w 19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22">
                  <a:moveTo>
                    <a:pt x="2" y="1"/>
                  </a:moveTo>
                  <a:lnTo>
                    <a:pt x="0" y="8"/>
                  </a:lnTo>
                  <a:lnTo>
                    <a:pt x="5" y="21"/>
                  </a:lnTo>
                  <a:lnTo>
                    <a:pt x="14" y="21"/>
                  </a:lnTo>
                  <a:lnTo>
                    <a:pt x="18" y="14"/>
                  </a:lnTo>
                  <a:lnTo>
                    <a:pt x="18" y="3"/>
                  </a:lnTo>
                  <a:lnTo>
                    <a:pt x="11" y="0"/>
                  </a:lnTo>
                  <a:lnTo>
                    <a:pt x="2" y="0"/>
                  </a:lnTo>
                  <a:lnTo>
                    <a:pt x="2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7" name="Freeform 154"/>
            <p:cNvSpPr>
              <a:spLocks/>
            </p:cNvSpPr>
            <p:nvPr/>
          </p:nvSpPr>
          <p:spPr bwMode="auto">
            <a:xfrm>
              <a:off x="3177" y="1738"/>
              <a:ext cx="21" cy="46"/>
            </a:xfrm>
            <a:custGeom>
              <a:avLst/>
              <a:gdLst>
                <a:gd name="T0" fmla="*/ 12 w 21"/>
                <a:gd name="T1" fmla="*/ 0 h 46"/>
                <a:gd name="T2" fmla="*/ 16 w 21"/>
                <a:gd name="T3" fmla="*/ 0 h 46"/>
                <a:gd name="T4" fmla="*/ 20 w 21"/>
                <a:gd name="T5" fmla="*/ 5 h 46"/>
                <a:gd name="T6" fmla="*/ 16 w 21"/>
                <a:gd name="T7" fmla="*/ 7 h 46"/>
                <a:gd name="T8" fmla="*/ 7 w 21"/>
                <a:gd name="T9" fmla="*/ 5 h 46"/>
                <a:gd name="T10" fmla="*/ 5 w 21"/>
                <a:gd name="T11" fmla="*/ 16 h 46"/>
                <a:gd name="T12" fmla="*/ 12 w 21"/>
                <a:gd name="T13" fmla="*/ 16 h 46"/>
                <a:gd name="T14" fmla="*/ 12 w 21"/>
                <a:gd name="T15" fmla="*/ 18 h 46"/>
                <a:gd name="T16" fmla="*/ 7 w 21"/>
                <a:gd name="T17" fmla="*/ 24 h 46"/>
                <a:gd name="T18" fmla="*/ 7 w 21"/>
                <a:gd name="T19" fmla="*/ 42 h 46"/>
                <a:gd name="T20" fmla="*/ 12 w 21"/>
                <a:gd name="T21" fmla="*/ 45 h 46"/>
                <a:gd name="T22" fmla="*/ 0 w 21"/>
                <a:gd name="T23" fmla="*/ 45 h 46"/>
                <a:gd name="T24" fmla="*/ 2 w 21"/>
                <a:gd name="T25" fmla="*/ 39 h 46"/>
                <a:gd name="T26" fmla="*/ 2 w 21"/>
                <a:gd name="T27" fmla="*/ 21 h 46"/>
                <a:gd name="T28" fmla="*/ 0 w 21"/>
                <a:gd name="T29" fmla="*/ 18 h 46"/>
                <a:gd name="T30" fmla="*/ 5 w 21"/>
                <a:gd name="T31" fmla="*/ 2 h 46"/>
                <a:gd name="T32" fmla="*/ 9 w 21"/>
                <a:gd name="T33" fmla="*/ 2 h 46"/>
                <a:gd name="T34" fmla="*/ 12 w 21"/>
                <a:gd name="T35" fmla="*/ 0 h 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46"/>
                <a:gd name="T56" fmla="*/ 21 w 21"/>
                <a:gd name="T57" fmla="*/ 46 h 4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46">
                  <a:moveTo>
                    <a:pt x="12" y="0"/>
                  </a:moveTo>
                  <a:lnTo>
                    <a:pt x="16" y="0"/>
                  </a:lnTo>
                  <a:lnTo>
                    <a:pt x="20" y="5"/>
                  </a:lnTo>
                  <a:lnTo>
                    <a:pt x="16" y="7"/>
                  </a:lnTo>
                  <a:lnTo>
                    <a:pt x="7" y="5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7" y="24"/>
                  </a:lnTo>
                  <a:lnTo>
                    <a:pt x="7" y="42"/>
                  </a:lnTo>
                  <a:lnTo>
                    <a:pt x="12" y="45"/>
                  </a:lnTo>
                  <a:lnTo>
                    <a:pt x="0" y="45"/>
                  </a:lnTo>
                  <a:lnTo>
                    <a:pt x="2" y="39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5" y="2"/>
                  </a:lnTo>
                  <a:lnTo>
                    <a:pt x="9" y="2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8" name="Freeform 155"/>
            <p:cNvSpPr>
              <a:spLocks/>
            </p:cNvSpPr>
            <p:nvPr/>
          </p:nvSpPr>
          <p:spPr bwMode="auto">
            <a:xfrm>
              <a:off x="3151" y="1741"/>
              <a:ext cx="16" cy="54"/>
            </a:xfrm>
            <a:custGeom>
              <a:avLst/>
              <a:gdLst>
                <a:gd name="T0" fmla="*/ 15 w 16"/>
                <a:gd name="T1" fmla="*/ 0 h 54"/>
                <a:gd name="T2" fmla="*/ 15 w 16"/>
                <a:gd name="T3" fmla="*/ 2 h 54"/>
                <a:gd name="T4" fmla="*/ 6 w 16"/>
                <a:gd name="T5" fmla="*/ 13 h 54"/>
                <a:gd name="T6" fmla="*/ 6 w 16"/>
                <a:gd name="T7" fmla="*/ 41 h 54"/>
                <a:gd name="T8" fmla="*/ 11 w 16"/>
                <a:gd name="T9" fmla="*/ 51 h 54"/>
                <a:gd name="T10" fmla="*/ 15 w 16"/>
                <a:gd name="T11" fmla="*/ 51 h 54"/>
                <a:gd name="T12" fmla="*/ 15 w 16"/>
                <a:gd name="T13" fmla="*/ 53 h 54"/>
                <a:gd name="T14" fmla="*/ 6 w 16"/>
                <a:gd name="T15" fmla="*/ 46 h 54"/>
                <a:gd name="T16" fmla="*/ 0 w 16"/>
                <a:gd name="T17" fmla="*/ 34 h 54"/>
                <a:gd name="T18" fmla="*/ 0 w 16"/>
                <a:gd name="T19" fmla="*/ 18 h 54"/>
                <a:gd name="T20" fmla="*/ 11 w 16"/>
                <a:gd name="T21" fmla="*/ 2 h 54"/>
                <a:gd name="T22" fmla="*/ 15 w 16"/>
                <a:gd name="T23" fmla="*/ 0 h 5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54"/>
                <a:gd name="T38" fmla="*/ 16 w 16"/>
                <a:gd name="T39" fmla="*/ 54 h 5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54">
                  <a:moveTo>
                    <a:pt x="15" y="0"/>
                  </a:moveTo>
                  <a:lnTo>
                    <a:pt x="15" y="2"/>
                  </a:lnTo>
                  <a:lnTo>
                    <a:pt x="6" y="13"/>
                  </a:lnTo>
                  <a:lnTo>
                    <a:pt x="6" y="41"/>
                  </a:lnTo>
                  <a:lnTo>
                    <a:pt x="11" y="51"/>
                  </a:lnTo>
                  <a:lnTo>
                    <a:pt x="15" y="51"/>
                  </a:lnTo>
                  <a:lnTo>
                    <a:pt x="15" y="53"/>
                  </a:lnTo>
                  <a:lnTo>
                    <a:pt x="6" y="46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11" y="2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89" name="Freeform 156"/>
            <p:cNvSpPr>
              <a:spLocks/>
            </p:cNvSpPr>
            <p:nvPr/>
          </p:nvSpPr>
          <p:spPr bwMode="auto">
            <a:xfrm>
              <a:off x="3197" y="1741"/>
              <a:ext cx="31" cy="45"/>
            </a:xfrm>
            <a:custGeom>
              <a:avLst/>
              <a:gdLst>
                <a:gd name="T0" fmla="*/ 19 w 31"/>
                <a:gd name="T1" fmla="*/ 0 h 45"/>
                <a:gd name="T2" fmla="*/ 23 w 31"/>
                <a:gd name="T3" fmla="*/ 0 h 45"/>
                <a:gd name="T4" fmla="*/ 10 w 31"/>
                <a:gd name="T5" fmla="*/ 13 h 45"/>
                <a:gd name="T6" fmla="*/ 10 w 31"/>
                <a:gd name="T7" fmla="*/ 18 h 45"/>
                <a:gd name="T8" fmla="*/ 23 w 31"/>
                <a:gd name="T9" fmla="*/ 18 h 45"/>
                <a:gd name="T10" fmla="*/ 28 w 31"/>
                <a:gd name="T11" fmla="*/ 23 h 45"/>
                <a:gd name="T12" fmla="*/ 30 w 31"/>
                <a:gd name="T13" fmla="*/ 32 h 45"/>
                <a:gd name="T14" fmla="*/ 26 w 31"/>
                <a:gd name="T15" fmla="*/ 41 h 45"/>
                <a:gd name="T16" fmla="*/ 10 w 31"/>
                <a:gd name="T17" fmla="*/ 44 h 45"/>
                <a:gd name="T18" fmla="*/ 2 w 31"/>
                <a:gd name="T19" fmla="*/ 34 h 45"/>
                <a:gd name="T20" fmla="*/ 0 w 31"/>
                <a:gd name="T21" fmla="*/ 25 h 45"/>
                <a:gd name="T22" fmla="*/ 4 w 31"/>
                <a:gd name="T23" fmla="*/ 13 h 45"/>
                <a:gd name="T24" fmla="*/ 19 w 31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45"/>
                <a:gd name="T41" fmla="*/ 31 w 31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45">
                  <a:moveTo>
                    <a:pt x="19" y="0"/>
                  </a:moveTo>
                  <a:lnTo>
                    <a:pt x="23" y="0"/>
                  </a:lnTo>
                  <a:lnTo>
                    <a:pt x="10" y="13"/>
                  </a:lnTo>
                  <a:lnTo>
                    <a:pt x="10" y="18"/>
                  </a:lnTo>
                  <a:lnTo>
                    <a:pt x="23" y="18"/>
                  </a:lnTo>
                  <a:lnTo>
                    <a:pt x="28" y="23"/>
                  </a:lnTo>
                  <a:lnTo>
                    <a:pt x="30" y="32"/>
                  </a:lnTo>
                  <a:lnTo>
                    <a:pt x="26" y="41"/>
                  </a:lnTo>
                  <a:lnTo>
                    <a:pt x="10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4" y="13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0" name="Freeform 157"/>
            <p:cNvSpPr>
              <a:spLocks/>
            </p:cNvSpPr>
            <p:nvPr/>
          </p:nvSpPr>
          <p:spPr bwMode="auto">
            <a:xfrm>
              <a:off x="3204" y="1759"/>
              <a:ext cx="17" cy="25"/>
            </a:xfrm>
            <a:custGeom>
              <a:avLst/>
              <a:gdLst>
                <a:gd name="T0" fmla="*/ 1 w 17"/>
                <a:gd name="T1" fmla="*/ 2 h 25"/>
                <a:gd name="T2" fmla="*/ 0 w 17"/>
                <a:gd name="T3" fmla="*/ 14 h 25"/>
                <a:gd name="T4" fmla="*/ 10 w 17"/>
                <a:gd name="T5" fmla="*/ 24 h 25"/>
                <a:gd name="T6" fmla="*/ 16 w 17"/>
                <a:gd name="T7" fmla="*/ 23 h 25"/>
                <a:gd name="T8" fmla="*/ 16 w 17"/>
                <a:gd name="T9" fmla="*/ 7 h 25"/>
                <a:gd name="T10" fmla="*/ 7 w 17"/>
                <a:gd name="T11" fmla="*/ 0 h 25"/>
                <a:gd name="T12" fmla="*/ 1 w 17"/>
                <a:gd name="T13" fmla="*/ 0 h 25"/>
                <a:gd name="T14" fmla="*/ 1 w 17"/>
                <a:gd name="T15" fmla="*/ 2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25"/>
                <a:gd name="T26" fmla="*/ 17 w 17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25">
                  <a:moveTo>
                    <a:pt x="1" y="2"/>
                  </a:moveTo>
                  <a:lnTo>
                    <a:pt x="0" y="14"/>
                  </a:lnTo>
                  <a:lnTo>
                    <a:pt x="10" y="24"/>
                  </a:lnTo>
                  <a:lnTo>
                    <a:pt x="16" y="23"/>
                  </a:lnTo>
                  <a:lnTo>
                    <a:pt x="16" y="7"/>
                  </a:lnTo>
                  <a:lnTo>
                    <a:pt x="7" y="0"/>
                  </a:lnTo>
                  <a:lnTo>
                    <a:pt x="1" y="0"/>
                  </a:lnTo>
                  <a:lnTo>
                    <a:pt x="1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1" name="Freeform 158"/>
            <p:cNvSpPr>
              <a:spLocks/>
            </p:cNvSpPr>
            <p:nvPr/>
          </p:nvSpPr>
          <p:spPr bwMode="auto">
            <a:xfrm>
              <a:off x="3232" y="1741"/>
              <a:ext cx="18" cy="52"/>
            </a:xfrm>
            <a:custGeom>
              <a:avLst/>
              <a:gdLst>
                <a:gd name="T0" fmla="*/ 0 w 18"/>
                <a:gd name="T1" fmla="*/ 0 h 52"/>
                <a:gd name="T2" fmla="*/ 4 w 18"/>
                <a:gd name="T3" fmla="*/ 0 h 52"/>
                <a:gd name="T4" fmla="*/ 13 w 18"/>
                <a:gd name="T5" fmla="*/ 11 h 52"/>
                <a:gd name="T6" fmla="*/ 17 w 18"/>
                <a:gd name="T7" fmla="*/ 21 h 52"/>
                <a:gd name="T8" fmla="*/ 17 w 18"/>
                <a:gd name="T9" fmla="*/ 32 h 52"/>
                <a:gd name="T10" fmla="*/ 9 w 18"/>
                <a:gd name="T11" fmla="*/ 49 h 52"/>
                <a:gd name="T12" fmla="*/ 2 w 18"/>
                <a:gd name="T13" fmla="*/ 51 h 52"/>
                <a:gd name="T14" fmla="*/ 9 w 18"/>
                <a:gd name="T15" fmla="*/ 42 h 52"/>
                <a:gd name="T16" fmla="*/ 11 w 18"/>
                <a:gd name="T17" fmla="*/ 19 h 52"/>
                <a:gd name="T18" fmla="*/ 9 w 18"/>
                <a:gd name="T19" fmla="*/ 16 h 52"/>
                <a:gd name="T20" fmla="*/ 9 w 18"/>
                <a:gd name="T21" fmla="*/ 9 h 52"/>
                <a:gd name="T22" fmla="*/ 0 w 18"/>
                <a:gd name="T23" fmla="*/ 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52"/>
                <a:gd name="T38" fmla="*/ 18 w 1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52">
                  <a:moveTo>
                    <a:pt x="0" y="0"/>
                  </a:moveTo>
                  <a:lnTo>
                    <a:pt x="4" y="0"/>
                  </a:lnTo>
                  <a:lnTo>
                    <a:pt x="13" y="11"/>
                  </a:lnTo>
                  <a:lnTo>
                    <a:pt x="17" y="21"/>
                  </a:lnTo>
                  <a:lnTo>
                    <a:pt x="17" y="32"/>
                  </a:lnTo>
                  <a:lnTo>
                    <a:pt x="9" y="49"/>
                  </a:lnTo>
                  <a:lnTo>
                    <a:pt x="2" y="51"/>
                  </a:lnTo>
                  <a:lnTo>
                    <a:pt x="9" y="42"/>
                  </a:lnTo>
                  <a:lnTo>
                    <a:pt x="11" y="19"/>
                  </a:lnTo>
                  <a:lnTo>
                    <a:pt x="9" y="16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2" name="Freeform 159"/>
            <p:cNvSpPr>
              <a:spLocks/>
            </p:cNvSpPr>
            <p:nvPr/>
          </p:nvSpPr>
          <p:spPr bwMode="auto">
            <a:xfrm>
              <a:off x="3064" y="1743"/>
              <a:ext cx="12" cy="45"/>
            </a:xfrm>
            <a:custGeom>
              <a:avLst/>
              <a:gdLst>
                <a:gd name="T0" fmla="*/ 2 w 12"/>
                <a:gd name="T1" fmla="*/ 0 h 45"/>
                <a:gd name="T2" fmla="*/ 7 w 12"/>
                <a:gd name="T3" fmla="*/ 0 h 45"/>
                <a:gd name="T4" fmla="*/ 9 w 12"/>
                <a:gd name="T5" fmla="*/ 39 h 45"/>
                <a:gd name="T6" fmla="*/ 11 w 12"/>
                <a:gd name="T7" fmla="*/ 42 h 45"/>
                <a:gd name="T8" fmla="*/ 2 w 12"/>
                <a:gd name="T9" fmla="*/ 44 h 45"/>
                <a:gd name="T10" fmla="*/ 0 w 12"/>
                <a:gd name="T11" fmla="*/ 40 h 45"/>
                <a:gd name="T12" fmla="*/ 2 w 12"/>
                <a:gd name="T13" fmla="*/ 34 h 45"/>
                <a:gd name="T14" fmla="*/ 2 w 12"/>
                <a:gd name="T15" fmla="*/ 4 h 45"/>
                <a:gd name="T16" fmla="*/ 0 w 12"/>
                <a:gd name="T17" fmla="*/ 2 h 45"/>
                <a:gd name="T18" fmla="*/ 2 w 12"/>
                <a:gd name="T19" fmla="*/ 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45"/>
                <a:gd name="T32" fmla="*/ 12 w 12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45">
                  <a:moveTo>
                    <a:pt x="2" y="0"/>
                  </a:moveTo>
                  <a:lnTo>
                    <a:pt x="7" y="0"/>
                  </a:lnTo>
                  <a:lnTo>
                    <a:pt x="9" y="39"/>
                  </a:lnTo>
                  <a:lnTo>
                    <a:pt x="11" y="42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3" name="Freeform 160"/>
            <p:cNvSpPr>
              <a:spLocks/>
            </p:cNvSpPr>
            <p:nvPr/>
          </p:nvSpPr>
          <p:spPr bwMode="auto">
            <a:xfrm>
              <a:off x="3100" y="1743"/>
              <a:ext cx="27" cy="45"/>
            </a:xfrm>
            <a:custGeom>
              <a:avLst/>
              <a:gdLst>
                <a:gd name="T0" fmla="*/ 16 w 27"/>
                <a:gd name="T1" fmla="*/ 0 h 45"/>
                <a:gd name="T2" fmla="*/ 21 w 27"/>
                <a:gd name="T3" fmla="*/ 0 h 45"/>
                <a:gd name="T4" fmla="*/ 8 w 27"/>
                <a:gd name="T5" fmla="*/ 13 h 45"/>
                <a:gd name="T6" fmla="*/ 8 w 27"/>
                <a:gd name="T7" fmla="*/ 17 h 45"/>
                <a:gd name="T8" fmla="*/ 21 w 27"/>
                <a:gd name="T9" fmla="*/ 17 h 45"/>
                <a:gd name="T10" fmla="*/ 26 w 27"/>
                <a:gd name="T11" fmla="*/ 25 h 45"/>
                <a:gd name="T12" fmla="*/ 26 w 27"/>
                <a:gd name="T13" fmla="*/ 32 h 45"/>
                <a:gd name="T14" fmla="*/ 23 w 27"/>
                <a:gd name="T15" fmla="*/ 40 h 45"/>
                <a:gd name="T16" fmla="*/ 12 w 27"/>
                <a:gd name="T17" fmla="*/ 44 h 45"/>
                <a:gd name="T18" fmla="*/ 3 w 27"/>
                <a:gd name="T19" fmla="*/ 40 h 45"/>
                <a:gd name="T20" fmla="*/ 0 w 27"/>
                <a:gd name="T21" fmla="*/ 30 h 45"/>
                <a:gd name="T22" fmla="*/ 0 w 27"/>
                <a:gd name="T23" fmla="*/ 23 h 45"/>
                <a:gd name="T24" fmla="*/ 3 w 27"/>
                <a:gd name="T25" fmla="*/ 11 h 45"/>
                <a:gd name="T26" fmla="*/ 16 w 27"/>
                <a:gd name="T27" fmla="*/ 0 h 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45"/>
                <a:gd name="T44" fmla="*/ 27 w 27"/>
                <a:gd name="T45" fmla="*/ 45 h 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45">
                  <a:moveTo>
                    <a:pt x="16" y="0"/>
                  </a:moveTo>
                  <a:lnTo>
                    <a:pt x="21" y="0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21" y="17"/>
                  </a:lnTo>
                  <a:lnTo>
                    <a:pt x="26" y="25"/>
                  </a:lnTo>
                  <a:lnTo>
                    <a:pt x="26" y="32"/>
                  </a:lnTo>
                  <a:lnTo>
                    <a:pt x="23" y="40"/>
                  </a:lnTo>
                  <a:lnTo>
                    <a:pt x="12" y="44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3" y="11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4" name="Freeform 161"/>
            <p:cNvSpPr>
              <a:spLocks/>
            </p:cNvSpPr>
            <p:nvPr/>
          </p:nvSpPr>
          <p:spPr bwMode="auto">
            <a:xfrm>
              <a:off x="3105" y="1762"/>
              <a:ext cx="19" cy="22"/>
            </a:xfrm>
            <a:custGeom>
              <a:avLst/>
              <a:gdLst>
                <a:gd name="T0" fmla="*/ 0 w 19"/>
                <a:gd name="T1" fmla="*/ 2 h 22"/>
                <a:gd name="T2" fmla="*/ 0 w 19"/>
                <a:gd name="T3" fmla="*/ 15 h 22"/>
                <a:gd name="T4" fmla="*/ 2 w 19"/>
                <a:gd name="T5" fmla="*/ 21 h 22"/>
                <a:gd name="T6" fmla="*/ 16 w 19"/>
                <a:gd name="T7" fmla="*/ 21 h 22"/>
                <a:gd name="T8" fmla="*/ 16 w 19"/>
                <a:gd name="T9" fmla="*/ 15 h 22"/>
                <a:gd name="T10" fmla="*/ 18 w 19"/>
                <a:gd name="T11" fmla="*/ 11 h 22"/>
                <a:gd name="T12" fmla="*/ 11 w 19"/>
                <a:gd name="T13" fmla="*/ 0 h 22"/>
                <a:gd name="T14" fmla="*/ 0 w 19"/>
                <a:gd name="T15" fmla="*/ 0 h 22"/>
                <a:gd name="T16" fmla="*/ 0 w 19"/>
                <a:gd name="T17" fmla="*/ 2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22"/>
                <a:gd name="T29" fmla="*/ 19 w 19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22">
                  <a:moveTo>
                    <a:pt x="0" y="2"/>
                  </a:moveTo>
                  <a:lnTo>
                    <a:pt x="0" y="15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5" name="Freeform 162"/>
            <p:cNvSpPr>
              <a:spLocks/>
            </p:cNvSpPr>
            <p:nvPr/>
          </p:nvSpPr>
          <p:spPr bwMode="auto">
            <a:xfrm>
              <a:off x="2861" y="1745"/>
              <a:ext cx="34" cy="45"/>
            </a:xfrm>
            <a:custGeom>
              <a:avLst/>
              <a:gdLst>
                <a:gd name="T0" fmla="*/ 13 w 34"/>
                <a:gd name="T1" fmla="*/ 0 h 45"/>
                <a:gd name="T2" fmla="*/ 33 w 34"/>
                <a:gd name="T3" fmla="*/ 0 h 45"/>
                <a:gd name="T4" fmla="*/ 33 w 34"/>
                <a:gd name="T5" fmla="*/ 11 h 45"/>
                <a:gd name="T6" fmla="*/ 24 w 34"/>
                <a:gd name="T7" fmla="*/ 2 h 45"/>
                <a:gd name="T8" fmla="*/ 17 w 34"/>
                <a:gd name="T9" fmla="*/ 2 h 45"/>
                <a:gd name="T10" fmla="*/ 9 w 34"/>
                <a:gd name="T11" fmla="*/ 11 h 45"/>
                <a:gd name="T12" fmla="*/ 6 w 34"/>
                <a:gd name="T13" fmla="*/ 28 h 45"/>
                <a:gd name="T14" fmla="*/ 13 w 34"/>
                <a:gd name="T15" fmla="*/ 37 h 45"/>
                <a:gd name="T16" fmla="*/ 22 w 34"/>
                <a:gd name="T17" fmla="*/ 42 h 45"/>
                <a:gd name="T18" fmla="*/ 33 w 34"/>
                <a:gd name="T19" fmla="*/ 36 h 45"/>
                <a:gd name="T20" fmla="*/ 33 w 34"/>
                <a:gd name="T21" fmla="*/ 37 h 45"/>
                <a:gd name="T22" fmla="*/ 24 w 34"/>
                <a:gd name="T23" fmla="*/ 44 h 45"/>
                <a:gd name="T24" fmla="*/ 15 w 34"/>
                <a:gd name="T25" fmla="*/ 44 h 45"/>
                <a:gd name="T26" fmla="*/ 4 w 34"/>
                <a:gd name="T27" fmla="*/ 37 h 45"/>
                <a:gd name="T28" fmla="*/ 0 w 34"/>
                <a:gd name="T29" fmla="*/ 28 h 45"/>
                <a:gd name="T30" fmla="*/ 0 w 34"/>
                <a:gd name="T31" fmla="*/ 14 h 45"/>
                <a:gd name="T32" fmla="*/ 9 w 34"/>
                <a:gd name="T33" fmla="*/ 2 h 45"/>
                <a:gd name="T34" fmla="*/ 13 w 34"/>
                <a:gd name="T35" fmla="*/ 0 h 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45"/>
                <a:gd name="T56" fmla="*/ 34 w 34"/>
                <a:gd name="T57" fmla="*/ 45 h 4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45">
                  <a:moveTo>
                    <a:pt x="13" y="0"/>
                  </a:moveTo>
                  <a:lnTo>
                    <a:pt x="33" y="0"/>
                  </a:lnTo>
                  <a:lnTo>
                    <a:pt x="33" y="11"/>
                  </a:lnTo>
                  <a:lnTo>
                    <a:pt x="24" y="2"/>
                  </a:lnTo>
                  <a:lnTo>
                    <a:pt x="17" y="2"/>
                  </a:lnTo>
                  <a:lnTo>
                    <a:pt x="9" y="11"/>
                  </a:lnTo>
                  <a:lnTo>
                    <a:pt x="6" y="28"/>
                  </a:lnTo>
                  <a:lnTo>
                    <a:pt x="13" y="37"/>
                  </a:lnTo>
                  <a:lnTo>
                    <a:pt x="22" y="42"/>
                  </a:lnTo>
                  <a:lnTo>
                    <a:pt x="33" y="36"/>
                  </a:lnTo>
                  <a:lnTo>
                    <a:pt x="33" y="37"/>
                  </a:lnTo>
                  <a:lnTo>
                    <a:pt x="24" y="44"/>
                  </a:lnTo>
                  <a:lnTo>
                    <a:pt x="15" y="44"/>
                  </a:lnTo>
                  <a:lnTo>
                    <a:pt x="4" y="37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9" y="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6" name="Freeform 163"/>
            <p:cNvSpPr>
              <a:spLocks/>
            </p:cNvSpPr>
            <p:nvPr/>
          </p:nvSpPr>
          <p:spPr bwMode="auto">
            <a:xfrm>
              <a:off x="2903" y="1745"/>
              <a:ext cx="28" cy="43"/>
            </a:xfrm>
            <a:custGeom>
              <a:avLst/>
              <a:gdLst>
                <a:gd name="T0" fmla="*/ 2 w 28"/>
                <a:gd name="T1" fmla="*/ 0 h 43"/>
                <a:gd name="T2" fmla="*/ 5 w 28"/>
                <a:gd name="T3" fmla="*/ 0 h 43"/>
                <a:gd name="T4" fmla="*/ 5 w 28"/>
                <a:gd name="T5" fmla="*/ 14 h 43"/>
                <a:gd name="T6" fmla="*/ 12 w 28"/>
                <a:gd name="T7" fmla="*/ 14 h 43"/>
                <a:gd name="T8" fmla="*/ 16 w 28"/>
                <a:gd name="T9" fmla="*/ 13 h 43"/>
                <a:gd name="T10" fmla="*/ 23 w 28"/>
                <a:gd name="T11" fmla="*/ 14 h 43"/>
                <a:gd name="T12" fmla="*/ 23 w 28"/>
                <a:gd name="T13" fmla="*/ 21 h 43"/>
                <a:gd name="T14" fmla="*/ 25 w 28"/>
                <a:gd name="T15" fmla="*/ 25 h 43"/>
                <a:gd name="T16" fmla="*/ 25 w 28"/>
                <a:gd name="T17" fmla="*/ 38 h 43"/>
                <a:gd name="T18" fmla="*/ 27 w 28"/>
                <a:gd name="T19" fmla="*/ 42 h 43"/>
                <a:gd name="T20" fmla="*/ 18 w 28"/>
                <a:gd name="T21" fmla="*/ 42 h 43"/>
                <a:gd name="T22" fmla="*/ 18 w 28"/>
                <a:gd name="T23" fmla="*/ 17 h 43"/>
                <a:gd name="T24" fmla="*/ 10 w 28"/>
                <a:gd name="T25" fmla="*/ 17 h 43"/>
                <a:gd name="T26" fmla="*/ 5 w 28"/>
                <a:gd name="T27" fmla="*/ 23 h 43"/>
                <a:gd name="T28" fmla="*/ 5 w 28"/>
                <a:gd name="T29" fmla="*/ 38 h 43"/>
                <a:gd name="T30" fmla="*/ 10 w 28"/>
                <a:gd name="T31" fmla="*/ 42 h 43"/>
                <a:gd name="T32" fmla="*/ 0 w 28"/>
                <a:gd name="T33" fmla="*/ 42 h 43"/>
                <a:gd name="T34" fmla="*/ 2 w 28"/>
                <a:gd name="T35" fmla="*/ 32 h 43"/>
                <a:gd name="T36" fmla="*/ 2 w 28"/>
                <a:gd name="T37" fmla="*/ 7 h 43"/>
                <a:gd name="T38" fmla="*/ 0 w 28"/>
                <a:gd name="T39" fmla="*/ 2 h 43"/>
                <a:gd name="T40" fmla="*/ 2 w 28"/>
                <a:gd name="T41" fmla="*/ 0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43"/>
                <a:gd name="T65" fmla="*/ 28 w 28"/>
                <a:gd name="T66" fmla="*/ 43 h 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43">
                  <a:moveTo>
                    <a:pt x="2" y="0"/>
                  </a:moveTo>
                  <a:lnTo>
                    <a:pt x="5" y="0"/>
                  </a:lnTo>
                  <a:lnTo>
                    <a:pt x="5" y="14"/>
                  </a:lnTo>
                  <a:lnTo>
                    <a:pt x="12" y="14"/>
                  </a:lnTo>
                  <a:lnTo>
                    <a:pt x="16" y="13"/>
                  </a:lnTo>
                  <a:lnTo>
                    <a:pt x="23" y="14"/>
                  </a:lnTo>
                  <a:lnTo>
                    <a:pt x="23" y="21"/>
                  </a:lnTo>
                  <a:lnTo>
                    <a:pt x="25" y="25"/>
                  </a:lnTo>
                  <a:lnTo>
                    <a:pt x="25" y="38"/>
                  </a:lnTo>
                  <a:lnTo>
                    <a:pt x="27" y="42"/>
                  </a:lnTo>
                  <a:lnTo>
                    <a:pt x="18" y="42"/>
                  </a:lnTo>
                  <a:lnTo>
                    <a:pt x="18" y="17"/>
                  </a:lnTo>
                  <a:lnTo>
                    <a:pt x="10" y="17"/>
                  </a:lnTo>
                  <a:lnTo>
                    <a:pt x="5" y="23"/>
                  </a:lnTo>
                  <a:lnTo>
                    <a:pt x="5" y="38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7" name="Freeform 164"/>
            <p:cNvSpPr>
              <a:spLocks/>
            </p:cNvSpPr>
            <p:nvPr/>
          </p:nvSpPr>
          <p:spPr bwMode="auto">
            <a:xfrm>
              <a:off x="1741" y="1756"/>
              <a:ext cx="28" cy="48"/>
            </a:xfrm>
            <a:custGeom>
              <a:avLst/>
              <a:gdLst>
                <a:gd name="T0" fmla="*/ 11 w 28"/>
                <a:gd name="T1" fmla="*/ 0 h 48"/>
                <a:gd name="T2" fmla="*/ 15 w 28"/>
                <a:gd name="T3" fmla="*/ 0 h 48"/>
                <a:gd name="T4" fmla="*/ 25 w 28"/>
                <a:gd name="T5" fmla="*/ 3 h 48"/>
                <a:gd name="T6" fmla="*/ 23 w 28"/>
                <a:gd name="T7" fmla="*/ 12 h 48"/>
                <a:gd name="T8" fmla="*/ 23 w 28"/>
                <a:gd name="T9" fmla="*/ 8 h 48"/>
                <a:gd name="T10" fmla="*/ 19 w 28"/>
                <a:gd name="T11" fmla="*/ 8 h 48"/>
                <a:gd name="T12" fmla="*/ 13 w 28"/>
                <a:gd name="T13" fmla="*/ 3 h 48"/>
                <a:gd name="T14" fmla="*/ 9 w 28"/>
                <a:gd name="T15" fmla="*/ 6 h 48"/>
                <a:gd name="T16" fmla="*/ 6 w 28"/>
                <a:gd name="T17" fmla="*/ 12 h 48"/>
                <a:gd name="T18" fmla="*/ 27 w 28"/>
                <a:gd name="T19" fmla="*/ 29 h 48"/>
                <a:gd name="T20" fmla="*/ 27 w 28"/>
                <a:gd name="T21" fmla="*/ 40 h 48"/>
                <a:gd name="T22" fmla="*/ 19 w 28"/>
                <a:gd name="T23" fmla="*/ 47 h 48"/>
                <a:gd name="T24" fmla="*/ 0 w 28"/>
                <a:gd name="T25" fmla="*/ 47 h 48"/>
                <a:gd name="T26" fmla="*/ 0 w 28"/>
                <a:gd name="T27" fmla="*/ 34 h 48"/>
                <a:gd name="T28" fmla="*/ 2 w 28"/>
                <a:gd name="T29" fmla="*/ 34 h 48"/>
                <a:gd name="T30" fmla="*/ 11 w 28"/>
                <a:gd name="T31" fmla="*/ 43 h 48"/>
                <a:gd name="T32" fmla="*/ 17 w 28"/>
                <a:gd name="T33" fmla="*/ 43 h 48"/>
                <a:gd name="T34" fmla="*/ 22 w 28"/>
                <a:gd name="T35" fmla="*/ 36 h 48"/>
                <a:gd name="T36" fmla="*/ 19 w 28"/>
                <a:gd name="T37" fmla="*/ 31 h 48"/>
                <a:gd name="T38" fmla="*/ 2 w 28"/>
                <a:gd name="T39" fmla="*/ 21 h 48"/>
                <a:gd name="T40" fmla="*/ 0 w 28"/>
                <a:gd name="T41" fmla="*/ 8 h 48"/>
                <a:gd name="T42" fmla="*/ 4 w 28"/>
                <a:gd name="T43" fmla="*/ 2 h 48"/>
                <a:gd name="T44" fmla="*/ 9 w 28"/>
                <a:gd name="T45" fmla="*/ 2 h 48"/>
                <a:gd name="T46" fmla="*/ 11 w 28"/>
                <a:gd name="T47" fmla="*/ 0 h 4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8"/>
                <a:gd name="T73" fmla="*/ 0 h 48"/>
                <a:gd name="T74" fmla="*/ 28 w 28"/>
                <a:gd name="T75" fmla="*/ 48 h 4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8" h="48">
                  <a:moveTo>
                    <a:pt x="11" y="0"/>
                  </a:moveTo>
                  <a:lnTo>
                    <a:pt x="15" y="0"/>
                  </a:lnTo>
                  <a:lnTo>
                    <a:pt x="25" y="3"/>
                  </a:lnTo>
                  <a:lnTo>
                    <a:pt x="23" y="12"/>
                  </a:lnTo>
                  <a:lnTo>
                    <a:pt x="23" y="8"/>
                  </a:lnTo>
                  <a:lnTo>
                    <a:pt x="19" y="8"/>
                  </a:lnTo>
                  <a:lnTo>
                    <a:pt x="13" y="3"/>
                  </a:lnTo>
                  <a:lnTo>
                    <a:pt x="9" y="6"/>
                  </a:lnTo>
                  <a:lnTo>
                    <a:pt x="6" y="12"/>
                  </a:lnTo>
                  <a:lnTo>
                    <a:pt x="27" y="29"/>
                  </a:lnTo>
                  <a:lnTo>
                    <a:pt x="27" y="40"/>
                  </a:lnTo>
                  <a:lnTo>
                    <a:pt x="19" y="47"/>
                  </a:lnTo>
                  <a:lnTo>
                    <a:pt x="0" y="47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11" y="43"/>
                  </a:lnTo>
                  <a:lnTo>
                    <a:pt x="17" y="43"/>
                  </a:lnTo>
                  <a:lnTo>
                    <a:pt x="22" y="36"/>
                  </a:lnTo>
                  <a:lnTo>
                    <a:pt x="19" y="31"/>
                  </a:lnTo>
                  <a:lnTo>
                    <a:pt x="2" y="21"/>
                  </a:lnTo>
                  <a:lnTo>
                    <a:pt x="0" y="8"/>
                  </a:lnTo>
                  <a:lnTo>
                    <a:pt x="4" y="2"/>
                  </a:lnTo>
                  <a:lnTo>
                    <a:pt x="9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8" name="Freeform 165"/>
            <p:cNvSpPr>
              <a:spLocks/>
            </p:cNvSpPr>
            <p:nvPr/>
          </p:nvSpPr>
          <p:spPr bwMode="auto">
            <a:xfrm>
              <a:off x="1945" y="1756"/>
              <a:ext cx="25" cy="45"/>
            </a:xfrm>
            <a:custGeom>
              <a:avLst/>
              <a:gdLst>
                <a:gd name="T0" fmla="*/ 18 w 25"/>
                <a:gd name="T1" fmla="*/ 0 h 45"/>
                <a:gd name="T2" fmla="*/ 22 w 25"/>
                <a:gd name="T3" fmla="*/ 0 h 45"/>
                <a:gd name="T4" fmla="*/ 8 w 25"/>
                <a:gd name="T5" fmla="*/ 10 h 45"/>
                <a:gd name="T6" fmla="*/ 8 w 25"/>
                <a:gd name="T7" fmla="*/ 12 h 45"/>
                <a:gd name="T8" fmla="*/ 6 w 25"/>
                <a:gd name="T9" fmla="*/ 14 h 45"/>
                <a:gd name="T10" fmla="*/ 16 w 25"/>
                <a:gd name="T11" fmla="*/ 17 h 45"/>
                <a:gd name="T12" fmla="*/ 22 w 25"/>
                <a:gd name="T13" fmla="*/ 21 h 45"/>
                <a:gd name="T14" fmla="*/ 24 w 25"/>
                <a:gd name="T15" fmla="*/ 35 h 45"/>
                <a:gd name="T16" fmla="*/ 20 w 25"/>
                <a:gd name="T17" fmla="*/ 42 h 45"/>
                <a:gd name="T18" fmla="*/ 6 w 25"/>
                <a:gd name="T19" fmla="*/ 44 h 45"/>
                <a:gd name="T20" fmla="*/ 0 w 25"/>
                <a:gd name="T21" fmla="*/ 35 h 45"/>
                <a:gd name="T22" fmla="*/ 0 w 25"/>
                <a:gd name="T23" fmla="*/ 17 h 45"/>
                <a:gd name="T24" fmla="*/ 11 w 25"/>
                <a:gd name="T25" fmla="*/ 2 h 45"/>
                <a:gd name="T26" fmla="*/ 16 w 25"/>
                <a:gd name="T27" fmla="*/ 2 h 45"/>
                <a:gd name="T28" fmla="*/ 18 w 25"/>
                <a:gd name="T29" fmla="*/ 0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"/>
                <a:gd name="T46" fmla="*/ 0 h 45"/>
                <a:gd name="T47" fmla="*/ 25 w 25"/>
                <a:gd name="T48" fmla="*/ 45 h 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" h="45">
                  <a:moveTo>
                    <a:pt x="1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6" y="17"/>
                  </a:lnTo>
                  <a:lnTo>
                    <a:pt x="22" y="21"/>
                  </a:lnTo>
                  <a:lnTo>
                    <a:pt x="24" y="35"/>
                  </a:lnTo>
                  <a:lnTo>
                    <a:pt x="20" y="42"/>
                  </a:lnTo>
                  <a:lnTo>
                    <a:pt x="6" y="44"/>
                  </a:lnTo>
                  <a:lnTo>
                    <a:pt x="0" y="35"/>
                  </a:lnTo>
                  <a:lnTo>
                    <a:pt x="0" y="17"/>
                  </a:lnTo>
                  <a:lnTo>
                    <a:pt x="11" y="2"/>
                  </a:lnTo>
                  <a:lnTo>
                    <a:pt x="16" y="2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99" name="Freeform 166"/>
            <p:cNvSpPr>
              <a:spLocks/>
            </p:cNvSpPr>
            <p:nvPr/>
          </p:nvSpPr>
          <p:spPr bwMode="auto">
            <a:xfrm>
              <a:off x="1949" y="1777"/>
              <a:ext cx="17" cy="22"/>
            </a:xfrm>
            <a:custGeom>
              <a:avLst/>
              <a:gdLst>
                <a:gd name="T0" fmla="*/ 2 w 17"/>
                <a:gd name="T1" fmla="*/ 2 h 22"/>
                <a:gd name="T2" fmla="*/ 0 w 17"/>
                <a:gd name="T3" fmla="*/ 8 h 22"/>
                <a:gd name="T4" fmla="*/ 2 w 17"/>
                <a:gd name="T5" fmla="*/ 17 h 22"/>
                <a:gd name="T6" fmla="*/ 7 w 17"/>
                <a:gd name="T7" fmla="*/ 21 h 22"/>
                <a:gd name="T8" fmla="*/ 12 w 17"/>
                <a:gd name="T9" fmla="*/ 21 h 22"/>
                <a:gd name="T10" fmla="*/ 16 w 17"/>
                <a:gd name="T11" fmla="*/ 14 h 22"/>
                <a:gd name="T12" fmla="*/ 16 w 17"/>
                <a:gd name="T13" fmla="*/ 4 h 22"/>
                <a:gd name="T14" fmla="*/ 10 w 17"/>
                <a:gd name="T15" fmla="*/ 0 h 22"/>
                <a:gd name="T16" fmla="*/ 4 w 17"/>
                <a:gd name="T17" fmla="*/ 0 h 22"/>
                <a:gd name="T18" fmla="*/ 2 w 17"/>
                <a:gd name="T19" fmla="*/ 2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2"/>
                <a:gd name="T32" fmla="*/ 17 w 17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2">
                  <a:moveTo>
                    <a:pt x="2" y="2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7" y="21"/>
                  </a:lnTo>
                  <a:lnTo>
                    <a:pt x="12" y="21"/>
                  </a:lnTo>
                  <a:lnTo>
                    <a:pt x="16" y="14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0" name="Freeform 167"/>
            <p:cNvSpPr>
              <a:spLocks/>
            </p:cNvSpPr>
            <p:nvPr/>
          </p:nvSpPr>
          <p:spPr bwMode="auto">
            <a:xfrm>
              <a:off x="3033" y="1756"/>
              <a:ext cx="24" cy="32"/>
            </a:xfrm>
            <a:custGeom>
              <a:avLst/>
              <a:gdLst>
                <a:gd name="T0" fmla="*/ 11 w 24"/>
                <a:gd name="T1" fmla="*/ 0 h 32"/>
                <a:gd name="T2" fmla="*/ 18 w 24"/>
                <a:gd name="T3" fmla="*/ 0 h 32"/>
                <a:gd name="T4" fmla="*/ 23 w 24"/>
                <a:gd name="T5" fmla="*/ 8 h 32"/>
                <a:gd name="T6" fmla="*/ 23 w 24"/>
                <a:gd name="T7" fmla="*/ 12 h 32"/>
                <a:gd name="T8" fmla="*/ 11 w 24"/>
                <a:gd name="T9" fmla="*/ 12 h 32"/>
                <a:gd name="T10" fmla="*/ 7 w 24"/>
                <a:gd name="T11" fmla="*/ 19 h 32"/>
                <a:gd name="T12" fmla="*/ 9 w 24"/>
                <a:gd name="T13" fmla="*/ 23 h 32"/>
                <a:gd name="T14" fmla="*/ 18 w 24"/>
                <a:gd name="T15" fmla="*/ 27 h 32"/>
                <a:gd name="T16" fmla="*/ 23 w 24"/>
                <a:gd name="T17" fmla="*/ 21 h 32"/>
                <a:gd name="T18" fmla="*/ 23 w 24"/>
                <a:gd name="T19" fmla="*/ 25 h 32"/>
                <a:gd name="T20" fmla="*/ 15 w 24"/>
                <a:gd name="T21" fmla="*/ 31 h 32"/>
                <a:gd name="T22" fmla="*/ 9 w 24"/>
                <a:gd name="T23" fmla="*/ 31 h 32"/>
                <a:gd name="T24" fmla="*/ 2 w 24"/>
                <a:gd name="T25" fmla="*/ 23 h 32"/>
                <a:gd name="T26" fmla="*/ 0 w 24"/>
                <a:gd name="T27" fmla="*/ 14 h 32"/>
                <a:gd name="T28" fmla="*/ 4 w 24"/>
                <a:gd name="T29" fmla="*/ 3 h 32"/>
                <a:gd name="T30" fmla="*/ 11 w 24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32"/>
                <a:gd name="T50" fmla="*/ 24 w 24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32">
                  <a:moveTo>
                    <a:pt x="11" y="0"/>
                  </a:moveTo>
                  <a:lnTo>
                    <a:pt x="18" y="0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11" y="12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8" y="27"/>
                  </a:lnTo>
                  <a:lnTo>
                    <a:pt x="23" y="21"/>
                  </a:lnTo>
                  <a:lnTo>
                    <a:pt x="23" y="25"/>
                  </a:lnTo>
                  <a:lnTo>
                    <a:pt x="15" y="31"/>
                  </a:lnTo>
                  <a:lnTo>
                    <a:pt x="9" y="31"/>
                  </a:lnTo>
                  <a:lnTo>
                    <a:pt x="2" y="23"/>
                  </a:lnTo>
                  <a:lnTo>
                    <a:pt x="0" y="14"/>
                  </a:lnTo>
                  <a:lnTo>
                    <a:pt x="4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1" name="Freeform 168"/>
            <p:cNvSpPr>
              <a:spLocks/>
            </p:cNvSpPr>
            <p:nvPr/>
          </p:nvSpPr>
          <p:spPr bwMode="auto">
            <a:xfrm>
              <a:off x="3039" y="1758"/>
              <a:ext cx="12" cy="9"/>
            </a:xfrm>
            <a:custGeom>
              <a:avLst/>
              <a:gdLst>
                <a:gd name="T0" fmla="*/ 2 w 12"/>
                <a:gd name="T1" fmla="*/ 1 h 9"/>
                <a:gd name="T2" fmla="*/ 0 w 12"/>
                <a:gd name="T3" fmla="*/ 8 h 9"/>
                <a:gd name="T4" fmla="*/ 11 w 12"/>
                <a:gd name="T5" fmla="*/ 8 h 9"/>
                <a:gd name="T6" fmla="*/ 11 w 12"/>
                <a:gd name="T7" fmla="*/ 1 h 9"/>
                <a:gd name="T8" fmla="*/ 7 w 12"/>
                <a:gd name="T9" fmla="*/ 1 h 9"/>
                <a:gd name="T10" fmla="*/ 4 w 12"/>
                <a:gd name="T11" fmla="*/ 0 h 9"/>
                <a:gd name="T12" fmla="*/ 2 w 12"/>
                <a:gd name="T13" fmla="*/ 1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2" y="1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1"/>
                  </a:lnTo>
                  <a:lnTo>
                    <a:pt x="7" y="1"/>
                  </a:lnTo>
                  <a:lnTo>
                    <a:pt x="4" y="0"/>
                  </a:lnTo>
                  <a:lnTo>
                    <a:pt x="2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2" name="Freeform 169"/>
            <p:cNvSpPr>
              <a:spLocks/>
            </p:cNvSpPr>
            <p:nvPr/>
          </p:nvSpPr>
          <p:spPr bwMode="auto">
            <a:xfrm>
              <a:off x="2935" y="1758"/>
              <a:ext cx="25" cy="32"/>
            </a:xfrm>
            <a:custGeom>
              <a:avLst/>
              <a:gdLst>
                <a:gd name="T0" fmla="*/ 7 w 25"/>
                <a:gd name="T1" fmla="*/ 0 h 32"/>
                <a:gd name="T2" fmla="*/ 15 w 25"/>
                <a:gd name="T3" fmla="*/ 0 h 32"/>
                <a:gd name="T4" fmla="*/ 21 w 25"/>
                <a:gd name="T5" fmla="*/ 8 h 32"/>
                <a:gd name="T6" fmla="*/ 21 w 25"/>
                <a:gd name="T7" fmla="*/ 23 h 32"/>
                <a:gd name="T8" fmla="*/ 24 w 25"/>
                <a:gd name="T9" fmla="*/ 29 h 32"/>
                <a:gd name="T10" fmla="*/ 9 w 25"/>
                <a:gd name="T11" fmla="*/ 29 h 32"/>
                <a:gd name="T12" fmla="*/ 7 w 25"/>
                <a:gd name="T13" fmla="*/ 31 h 32"/>
                <a:gd name="T14" fmla="*/ 0 w 25"/>
                <a:gd name="T15" fmla="*/ 27 h 32"/>
                <a:gd name="T16" fmla="*/ 0 w 25"/>
                <a:gd name="T17" fmla="*/ 21 h 32"/>
                <a:gd name="T18" fmla="*/ 15 w 25"/>
                <a:gd name="T19" fmla="*/ 6 h 32"/>
                <a:gd name="T20" fmla="*/ 15 w 25"/>
                <a:gd name="T21" fmla="*/ 1 h 32"/>
                <a:gd name="T22" fmla="*/ 7 w 25"/>
                <a:gd name="T23" fmla="*/ 1 h 32"/>
                <a:gd name="T24" fmla="*/ 7 w 25"/>
                <a:gd name="T25" fmla="*/ 8 h 32"/>
                <a:gd name="T26" fmla="*/ 4 w 25"/>
                <a:gd name="T27" fmla="*/ 10 h 32"/>
                <a:gd name="T28" fmla="*/ 2 w 25"/>
                <a:gd name="T29" fmla="*/ 3 h 32"/>
                <a:gd name="T30" fmla="*/ 7 w 25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"/>
                <a:gd name="T49" fmla="*/ 0 h 32"/>
                <a:gd name="T50" fmla="*/ 25 w 25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" h="32">
                  <a:moveTo>
                    <a:pt x="7" y="0"/>
                  </a:moveTo>
                  <a:lnTo>
                    <a:pt x="15" y="0"/>
                  </a:lnTo>
                  <a:lnTo>
                    <a:pt x="21" y="8"/>
                  </a:lnTo>
                  <a:lnTo>
                    <a:pt x="21" y="23"/>
                  </a:lnTo>
                  <a:lnTo>
                    <a:pt x="24" y="29"/>
                  </a:lnTo>
                  <a:lnTo>
                    <a:pt x="9" y="29"/>
                  </a:lnTo>
                  <a:lnTo>
                    <a:pt x="7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5" y="6"/>
                  </a:lnTo>
                  <a:lnTo>
                    <a:pt x="15" y="1"/>
                  </a:lnTo>
                  <a:lnTo>
                    <a:pt x="7" y="1"/>
                  </a:lnTo>
                  <a:lnTo>
                    <a:pt x="7" y="8"/>
                  </a:lnTo>
                  <a:lnTo>
                    <a:pt x="4" y="10"/>
                  </a:lnTo>
                  <a:lnTo>
                    <a:pt x="2" y="3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3" name="Freeform 170"/>
            <p:cNvSpPr>
              <a:spLocks/>
            </p:cNvSpPr>
            <p:nvPr/>
          </p:nvSpPr>
          <p:spPr bwMode="auto">
            <a:xfrm>
              <a:off x="2940" y="1773"/>
              <a:ext cx="12" cy="13"/>
            </a:xfrm>
            <a:custGeom>
              <a:avLst/>
              <a:gdLst>
                <a:gd name="T0" fmla="*/ 4 w 12"/>
                <a:gd name="T1" fmla="*/ 2 h 13"/>
                <a:gd name="T2" fmla="*/ 0 w 12"/>
                <a:gd name="T3" fmla="*/ 7 h 13"/>
                <a:gd name="T4" fmla="*/ 7 w 12"/>
                <a:gd name="T5" fmla="*/ 12 h 13"/>
                <a:gd name="T6" fmla="*/ 11 w 12"/>
                <a:gd name="T7" fmla="*/ 7 h 13"/>
                <a:gd name="T8" fmla="*/ 11 w 12"/>
                <a:gd name="T9" fmla="*/ 0 h 13"/>
                <a:gd name="T10" fmla="*/ 7 w 12"/>
                <a:gd name="T11" fmla="*/ 0 h 13"/>
                <a:gd name="T12" fmla="*/ 4 w 12"/>
                <a:gd name="T13" fmla="*/ 2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3"/>
                <a:gd name="T23" fmla="*/ 12 w 12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3">
                  <a:moveTo>
                    <a:pt x="4" y="2"/>
                  </a:moveTo>
                  <a:lnTo>
                    <a:pt x="0" y="7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4" name="Freeform 171"/>
            <p:cNvSpPr>
              <a:spLocks/>
            </p:cNvSpPr>
            <p:nvPr/>
          </p:nvSpPr>
          <p:spPr bwMode="auto">
            <a:xfrm>
              <a:off x="2965" y="1758"/>
              <a:ext cx="30" cy="30"/>
            </a:xfrm>
            <a:custGeom>
              <a:avLst/>
              <a:gdLst>
                <a:gd name="T0" fmla="*/ 4 w 30"/>
                <a:gd name="T1" fmla="*/ 0 h 30"/>
                <a:gd name="T2" fmla="*/ 13 w 30"/>
                <a:gd name="T3" fmla="*/ 1 h 30"/>
                <a:gd name="T4" fmla="*/ 17 w 30"/>
                <a:gd name="T5" fmla="*/ 0 h 30"/>
                <a:gd name="T6" fmla="*/ 23 w 30"/>
                <a:gd name="T7" fmla="*/ 0 h 30"/>
                <a:gd name="T8" fmla="*/ 25 w 30"/>
                <a:gd name="T9" fmla="*/ 3 h 30"/>
                <a:gd name="T10" fmla="*/ 25 w 30"/>
                <a:gd name="T11" fmla="*/ 23 h 30"/>
                <a:gd name="T12" fmla="*/ 29 w 30"/>
                <a:gd name="T13" fmla="*/ 29 h 30"/>
                <a:gd name="T14" fmla="*/ 19 w 30"/>
                <a:gd name="T15" fmla="*/ 29 h 30"/>
                <a:gd name="T16" fmla="*/ 21 w 30"/>
                <a:gd name="T17" fmla="*/ 8 h 30"/>
                <a:gd name="T18" fmla="*/ 15 w 30"/>
                <a:gd name="T19" fmla="*/ 3 h 30"/>
                <a:gd name="T20" fmla="*/ 11 w 30"/>
                <a:gd name="T21" fmla="*/ 3 h 30"/>
                <a:gd name="T22" fmla="*/ 9 w 30"/>
                <a:gd name="T23" fmla="*/ 25 h 30"/>
                <a:gd name="T24" fmla="*/ 11 w 30"/>
                <a:gd name="T25" fmla="*/ 29 h 30"/>
                <a:gd name="T26" fmla="*/ 0 w 30"/>
                <a:gd name="T27" fmla="*/ 29 h 30"/>
                <a:gd name="T28" fmla="*/ 0 w 30"/>
                <a:gd name="T29" fmla="*/ 27 h 30"/>
                <a:gd name="T30" fmla="*/ 4 w 30"/>
                <a:gd name="T31" fmla="*/ 27 h 30"/>
                <a:gd name="T32" fmla="*/ 4 w 30"/>
                <a:gd name="T33" fmla="*/ 10 h 30"/>
                <a:gd name="T34" fmla="*/ 0 w 30"/>
                <a:gd name="T35" fmla="*/ 1 h 30"/>
                <a:gd name="T36" fmla="*/ 4 w 30"/>
                <a:gd name="T37" fmla="*/ 0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0"/>
                <a:gd name="T59" fmla="*/ 30 w 30"/>
                <a:gd name="T60" fmla="*/ 30 h 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0">
                  <a:moveTo>
                    <a:pt x="4" y="0"/>
                  </a:moveTo>
                  <a:lnTo>
                    <a:pt x="13" y="1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5" y="3"/>
                  </a:lnTo>
                  <a:lnTo>
                    <a:pt x="25" y="23"/>
                  </a:lnTo>
                  <a:lnTo>
                    <a:pt x="29" y="29"/>
                  </a:lnTo>
                  <a:lnTo>
                    <a:pt x="19" y="29"/>
                  </a:lnTo>
                  <a:lnTo>
                    <a:pt x="21" y="8"/>
                  </a:lnTo>
                  <a:lnTo>
                    <a:pt x="15" y="3"/>
                  </a:lnTo>
                  <a:lnTo>
                    <a:pt x="11" y="3"/>
                  </a:lnTo>
                  <a:lnTo>
                    <a:pt x="9" y="25"/>
                  </a:lnTo>
                  <a:lnTo>
                    <a:pt x="11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" y="27"/>
                  </a:lnTo>
                  <a:lnTo>
                    <a:pt x="4" y="10"/>
                  </a:lnTo>
                  <a:lnTo>
                    <a:pt x="0" y="1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5" name="Freeform 172"/>
            <p:cNvSpPr>
              <a:spLocks/>
            </p:cNvSpPr>
            <p:nvPr/>
          </p:nvSpPr>
          <p:spPr bwMode="auto">
            <a:xfrm>
              <a:off x="3000" y="1758"/>
              <a:ext cx="28" cy="30"/>
            </a:xfrm>
            <a:custGeom>
              <a:avLst/>
              <a:gdLst>
                <a:gd name="T0" fmla="*/ 2 w 28"/>
                <a:gd name="T1" fmla="*/ 0 h 30"/>
                <a:gd name="T2" fmla="*/ 6 w 28"/>
                <a:gd name="T3" fmla="*/ 0 h 30"/>
                <a:gd name="T4" fmla="*/ 10 w 28"/>
                <a:gd name="T5" fmla="*/ 1 h 30"/>
                <a:gd name="T6" fmla="*/ 14 w 28"/>
                <a:gd name="T7" fmla="*/ 0 h 30"/>
                <a:gd name="T8" fmla="*/ 23 w 28"/>
                <a:gd name="T9" fmla="*/ 0 h 30"/>
                <a:gd name="T10" fmla="*/ 25 w 28"/>
                <a:gd name="T11" fmla="*/ 3 h 30"/>
                <a:gd name="T12" fmla="*/ 25 w 28"/>
                <a:gd name="T13" fmla="*/ 23 h 30"/>
                <a:gd name="T14" fmla="*/ 27 w 28"/>
                <a:gd name="T15" fmla="*/ 29 h 30"/>
                <a:gd name="T16" fmla="*/ 18 w 28"/>
                <a:gd name="T17" fmla="*/ 29 h 30"/>
                <a:gd name="T18" fmla="*/ 21 w 28"/>
                <a:gd name="T19" fmla="*/ 19 h 30"/>
                <a:gd name="T20" fmla="*/ 21 w 28"/>
                <a:gd name="T21" fmla="*/ 3 h 30"/>
                <a:gd name="T22" fmla="*/ 12 w 28"/>
                <a:gd name="T23" fmla="*/ 3 h 30"/>
                <a:gd name="T24" fmla="*/ 9 w 28"/>
                <a:gd name="T25" fmla="*/ 10 h 30"/>
                <a:gd name="T26" fmla="*/ 9 w 28"/>
                <a:gd name="T27" fmla="*/ 25 h 30"/>
                <a:gd name="T28" fmla="*/ 10 w 28"/>
                <a:gd name="T29" fmla="*/ 29 h 30"/>
                <a:gd name="T30" fmla="*/ 0 w 28"/>
                <a:gd name="T31" fmla="*/ 29 h 30"/>
                <a:gd name="T32" fmla="*/ 4 w 28"/>
                <a:gd name="T33" fmla="*/ 17 h 30"/>
                <a:gd name="T34" fmla="*/ 4 w 28"/>
                <a:gd name="T35" fmla="*/ 10 h 30"/>
                <a:gd name="T36" fmla="*/ 0 w 28"/>
                <a:gd name="T37" fmla="*/ 1 h 30"/>
                <a:gd name="T38" fmla="*/ 2 w 28"/>
                <a:gd name="T39" fmla="*/ 0 h 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30"/>
                <a:gd name="T62" fmla="*/ 28 w 28"/>
                <a:gd name="T63" fmla="*/ 30 h 3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30">
                  <a:moveTo>
                    <a:pt x="2" y="0"/>
                  </a:moveTo>
                  <a:lnTo>
                    <a:pt x="6" y="0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5" y="3"/>
                  </a:lnTo>
                  <a:lnTo>
                    <a:pt x="25" y="23"/>
                  </a:lnTo>
                  <a:lnTo>
                    <a:pt x="27" y="29"/>
                  </a:lnTo>
                  <a:lnTo>
                    <a:pt x="18" y="29"/>
                  </a:lnTo>
                  <a:lnTo>
                    <a:pt x="21" y="19"/>
                  </a:lnTo>
                  <a:lnTo>
                    <a:pt x="21" y="3"/>
                  </a:lnTo>
                  <a:lnTo>
                    <a:pt x="12" y="3"/>
                  </a:lnTo>
                  <a:lnTo>
                    <a:pt x="9" y="10"/>
                  </a:lnTo>
                  <a:lnTo>
                    <a:pt x="9" y="25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4" y="17"/>
                  </a:lnTo>
                  <a:lnTo>
                    <a:pt x="4" y="10"/>
                  </a:ln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6" name="Freeform 173"/>
            <p:cNvSpPr>
              <a:spLocks/>
            </p:cNvSpPr>
            <p:nvPr/>
          </p:nvSpPr>
          <p:spPr bwMode="auto">
            <a:xfrm>
              <a:off x="1775" y="1771"/>
              <a:ext cx="32" cy="33"/>
            </a:xfrm>
            <a:custGeom>
              <a:avLst/>
              <a:gdLst>
                <a:gd name="T0" fmla="*/ 11 w 32"/>
                <a:gd name="T1" fmla="*/ 0 h 33"/>
                <a:gd name="T2" fmla="*/ 20 w 32"/>
                <a:gd name="T3" fmla="*/ 0 h 33"/>
                <a:gd name="T4" fmla="*/ 27 w 32"/>
                <a:gd name="T5" fmla="*/ 4 h 33"/>
                <a:gd name="T6" fmla="*/ 31 w 32"/>
                <a:gd name="T7" fmla="*/ 12 h 33"/>
                <a:gd name="T8" fmla="*/ 31 w 32"/>
                <a:gd name="T9" fmla="*/ 17 h 33"/>
                <a:gd name="T10" fmla="*/ 25 w 32"/>
                <a:gd name="T11" fmla="*/ 30 h 33"/>
                <a:gd name="T12" fmla="*/ 11 w 32"/>
                <a:gd name="T13" fmla="*/ 32 h 33"/>
                <a:gd name="T14" fmla="*/ 4 w 32"/>
                <a:gd name="T15" fmla="*/ 28 h 33"/>
                <a:gd name="T16" fmla="*/ 0 w 32"/>
                <a:gd name="T17" fmla="*/ 12 h 33"/>
                <a:gd name="T18" fmla="*/ 4 w 32"/>
                <a:gd name="T19" fmla="*/ 4 h 33"/>
                <a:gd name="T20" fmla="*/ 11 w 3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33"/>
                <a:gd name="T35" fmla="*/ 32 w 32"/>
                <a:gd name="T36" fmla="*/ 33 h 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33">
                  <a:moveTo>
                    <a:pt x="11" y="0"/>
                  </a:moveTo>
                  <a:lnTo>
                    <a:pt x="20" y="0"/>
                  </a:lnTo>
                  <a:lnTo>
                    <a:pt x="27" y="4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25" y="30"/>
                  </a:lnTo>
                  <a:lnTo>
                    <a:pt x="11" y="32"/>
                  </a:lnTo>
                  <a:lnTo>
                    <a:pt x="4" y="28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7" name="Freeform 174"/>
            <p:cNvSpPr>
              <a:spLocks/>
            </p:cNvSpPr>
            <p:nvPr/>
          </p:nvSpPr>
          <p:spPr bwMode="auto">
            <a:xfrm>
              <a:off x="1781" y="1775"/>
              <a:ext cx="19" cy="24"/>
            </a:xfrm>
            <a:custGeom>
              <a:avLst/>
              <a:gdLst>
                <a:gd name="T0" fmla="*/ 4 w 19"/>
                <a:gd name="T1" fmla="*/ 2 h 24"/>
                <a:gd name="T2" fmla="*/ 0 w 19"/>
                <a:gd name="T3" fmla="*/ 10 h 24"/>
                <a:gd name="T4" fmla="*/ 4 w 19"/>
                <a:gd name="T5" fmla="*/ 21 h 24"/>
                <a:gd name="T6" fmla="*/ 10 w 19"/>
                <a:gd name="T7" fmla="*/ 23 h 24"/>
                <a:gd name="T8" fmla="*/ 14 w 19"/>
                <a:gd name="T9" fmla="*/ 21 h 24"/>
                <a:gd name="T10" fmla="*/ 18 w 19"/>
                <a:gd name="T11" fmla="*/ 12 h 24"/>
                <a:gd name="T12" fmla="*/ 12 w 19"/>
                <a:gd name="T13" fmla="*/ 2 h 24"/>
                <a:gd name="T14" fmla="*/ 5 w 19"/>
                <a:gd name="T15" fmla="*/ 0 h 24"/>
                <a:gd name="T16" fmla="*/ 4 w 19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24"/>
                <a:gd name="T29" fmla="*/ 19 w 19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24">
                  <a:moveTo>
                    <a:pt x="4" y="2"/>
                  </a:moveTo>
                  <a:lnTo>
                    <a:pt x="0" y="10"/>
                  </a:lnTo>
                  <a:lnTo>
                    <a:pt x="4" y="21"/>
                  </a:lnTo>
                  <a:lnTo>
                    <a:pt x="10" y="23"/>
                  </a:lnTo>
                  <a:lnTo>
                    <a:pt x="14" y="21"/>
                  </a:lnTo>
                  <a:lnTo>
                    <a:pt x="18" y="12"/>
                  </a:lnTo>
                  <a:lnTo>
                    <a:pt x="12" y="2"/>
                  </a:lnTo>
                  <a:lnTo>
                    <a:pt x="5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8" name="Freeform 175"/>
            <p:cNvSpPr>
              <a:spLocks/>
            </p:cNvSpPr>
            <p:nvPr/>
          </p:nvSpPr>
          <p:spPr bwMode="auto">
            <a:xfrm>
              <a:off x="1809" y="1771"/>
              <a:ext cx="30" cy="33"/>
            </a:xfrm>
            <a:custGeom>
              <a:avLst/>
              <a:gdLst>
                <a:gd name="T0" fmla="*/ 2 w 30"/>
                <a:gd name="T1" fmla="*/ 0 h 33"/>
                <a:gd name="T2" fmla="*/ 6 w 30"/>
                <a:gd name="T3" fmla="*/ 0 h 33"/>
                <a:gd name="T4" fmla="*/ 9 w 30"/>
                <a:gd name="T5" fmla="*/ 4 h 33"/>
                <a:gd name="T6" fmla="*/ 9 w 30"/>
                <a:gd name="T7" fmla="*/ 21 h 33"/>
                <a:gd name="T8" fmla="*/ 15 w 30"/>
                <a:gd name="T9" fmla="*/ 25 h 33"/>
                <a:gd name="T10" fmla="*/ 19 w 30"/>
                <a:gd name="T11" fmla="*/ 23 h 33"/>
                <a:gd name="T12" fmla="*/ 23 w 30"/>
                <a:gd name="T13" fmla="*/ 14 h 33"/>
                <a:gd name="T14" fmla="*/ 19 w 30"/>
                <a:gd name="T15" fmla="*/ 0 h 33"/>
                <a:gd name="T16" fmla="*/ 23 w 30"/>
                <a:gd name="T17" fmla="*/ 0 h 33"/>
                <a:gd name="T18" fmla="*/ 27 w 30"/>
                <a:gd name="T19" fmla="*/ 2 h 33"/>
                <a:gd name="T20" fmla="*/ 27 w 30"/>
                <a:gd name="T21" fmla="*/ 23 h 33"/>
                <a:gd name="T22" fmla="*/ 29 w 30"/>
                <a:gd name="T23" fmla="*/ 30 h 33"/>
                <a:gd name="T24" fmla="*/ 23 w 30"/>
                <a:gd name="T25" fmla="*/ 30 h 33"/>
                <a:gd name="T26" fmla="*/ 19 w 30"/>
                <a:gd name="T27" fmla="*/ 28 h 33"/>
                <a:gd name="T28" fmla="*/ 13 w 30"/>
                <a:gd name="T29" fmla="*/ 32 h 33"/>
                <a:gd name="T30" fmla="*/ 9 w 30"/>
                <a:gd name="T31" fmla="*/ 32 h 33"/>
                <a:gd name="T32" fmla="*/ 4 w 30"/>
                <a:gd name="T33" fmla="*/ 25 h 33"/>
                <a:gd name="T34" fmla="*/ 4 w 30"/>
                <a:gd name="T35" fmla="*/ 9 h 33"/>
                <a:gd name="T36" fmla="*/ 0 w 30"/>
                <a:gd name="T37" fmla="*/ 2 h 33"/>
                <a:gd name="T38" fmla="*/ 2 w 30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"/>
                <a:gd name="T61" fmla="*/ 0 h 33"/>
                <a:gd name="T62" fmla="*/ 30 w 30"/>
                <a:gd name="T63" fmla="*/ 33 h 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" h="33">
                  <a:moveTo>
                    <a:pt x="2" y="0"/>
                  </a:moveTo>
                  <a:lnTo>
                    <a:pt x="6" y="0"/>
                  </a:lnTo>
                  <a:lnTo>
                    <a:pt x="9" y="4"/>
                  </a:lnTo>
                  <a:lnTo>
                    <a:pt x="9" y="21"/>
                  </a:lnTo>
                  <a:lnTo>
                    <a:pt x="15" y="25"/>
                  </a:lnTo>
                  <a:lnTo>
                    <a:pt x="19" y="23"/>
                  </a:lnTo>
                  <a:lnTo>
                    <a:pt x="23" y="14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7" y="23"/>
                  </a:lnTo>
                  <a:lnTo>
                    <a:pt x="29" y="30"/>
                  </a:lnTo>
                  <a:lnTo>
                    <a:pt x="23" y="30"/>
                  </a:lnTo>
                  <a:lnTo>
                    <a:pt x="19" y="28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4" y="25"/>
                  </a:lnTo>
                  <a:lnTo>
                    <a:pt x="4" y="9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09" name="Freeform 176"/>
            <p:cNvSpPr>
              <a:spLocks/>
            </p:cNvSpPr>
            <p:nvPr/>
          </p:nvSpPr>
          <p:spPr bwMode="auto">
            <a:xfrm>
              <a:off x="1843" y="1771"/>
              <a:ext cx="21" cy="33"/>
            </a:xfrm>
            <a:custGeom>
              <a:avLst/>
              <a:gdLst>
                <a:gd name="T0" fmla="*/ 4 w 21"/>
                <a:gd name="T1" fmla="*/ 0 h 33"/>
                <a:gd name="T2" fmla="*/ 11 w 21"/>
                <a:gd name="T3" fmla="*/ 0 h 33"/>
                <a:gd name="T4" fmla="*/ 12 w 21"/>
                <a:gd name="T5" fmla="*/ 2 h 33"/>
                <a:gd name="T6" fmla="*/ 18 w 21"/>
                <a:gd name="T7" fmla="*/ 0 h 33"/>
                <a:gd name="T8" fmla="*/ 20 w 21"/>
                <a:gd name="T9" fmla="*/ 7 h 33"/>
                <a:gd name="T10" fmla="*/ 14 w 21"/>
                <a:gd name="T11" fmla="*/ 7 h 33"/>
                <a:gd name="T12" fmla="*/ 11 w 21"/>
                <a:gd name="T13" fmla="*/ 12 h 33"/>
                <a:gd name="T14" fmla="*/ 11 w 21"/>
                <a:gd name="T15" fmla="*/ 25 h 33"/>
                <a:gd name="T16" fmla="*/ 12 w 21"/>
                <a:gd name="T17" fmla="*/ 32 h 33"/>
                <a:gd name="T18" fmla="*/ 4 w 21"/>
                <a:gd name="T19" fmla="*/ 32 h 33"/>
                <a:gd name="T20" fmla="*/ 2 w 21"/>
                <a:gd name="T21" fmla="*/ 28 h 33"/>
                <a:gd name="T22" fmla="*/ 4 w 21"/>
                <a:gd name="T23" fmla="*/ 21 h 33"/>
                <a:gd name="T24" fmla="*/ 4 w 21"/>
                <a:gd name="T25" fmla="*/ 9 h 33"/>
                <a:gd name="T26" fmla="*/ 0 w 21"/>
                <a:gd name="T27" fmla="*/ 2 h 33"/>
                <a:gd name="T28" fmla="*/ 4 w 21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33"/>
                <a:gd name="T47" fmla="*/ 21 w 21"/>
                <a:gd name="T48" fmla="*/ 33 h 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33">
                  <a:moveTo>
                    <a:pt x="4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7"/>
                  </a:lnTo>
                  <a:lnTo>
                    <a:pt x="14" y="7"/>
                  </a:lnTo>
                  <a:lnTo>
                    <a:pt x="11" y="12"/>
                  </a:lnTo>
                  <a:lnTo>
                    <a:pt x="11" y="25"/>
                  </a:lnTo>
                  <a:lnTo>
                    <a:pt x="12" y="32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4" y="21"/>
                  </a:lnTo>
                  <a:lnTo>
                    <a:pt x="4" y="9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0" name="Freeform 177"/>
            <p:cNvSpPr>
              <a:spLocks/>
            </p:cNvSpPr>
            <p:nvPr/>
          </p:nvSpPr>
          <p:spPr bwMode="auto">
            <a:xfrm>
              <a:off x="1865" y="1771"/>
              <a:ext cx="26" cy="33"/>
            </a:xfrm>
            <a:custGeom>
              <a:avLst/>
              <a:gdLst>
                <a:gd name="T0" fmla="*/ 11 w 26"/>
                <a:gd name="T1" fmla="*/ 0 h 33"/>
                <a:gd name="T2" fmla="*/ 18 w 26"/>
                <a:gd name="T3" fmla="*/ 0 h 33"/>
                <a:gd name="T4" fmla="*/ 23 w 26"/>
                <a:gd name="T5" fmla="*/ 2 h 33"/>
                <a:gd name="T6" fmla="*/ 23 w 26"/>
                <a:gd name="T7" fmla="*/ 9 h 33"/>
                <a:gd name="T8" fmla="*/ 18 w 26"/>
                <a:gd name="T9" fmla="*/ 9 h 33"/>
                <a:gd name="T10" fmla="*/ 13 w 26"/>
                <a:gd name="T11" fmla="*/ 2 h 33"/>
                <a:gd name="T12" fmla="*/ 7 w 26"/>
                <a:gd name="T13" fmla="*/ 11 h 33"/>
                <a:gd name="T14" fmla="*/ 7 w 26"/>
                <a:gd name="T15" fmla="*/ 19 h 33"/>
                <a:gd name="T16" fmla="*/ 14 w 26"/>
                <a:gd name="T17" fmla="*/ 25 h 33"/>
                <a:gd name="T18" fmla="*/ 25 w 26"/>
                <a:gd name="T19" fmla="*/ 21 h 33"/>
                <a:gd name="T20" fmla="*/ 25 w 26"/>
                <a:gd name="T21" fmla="*/ 23 h 33"/>
                <a:gd name="T22" fmla="*/ 14 w 26"/>
                <a:gd name="T23" fmla="*/ 32 h 33"/>
                <a:gd name="T24" fmla="*/ 11 w 26"/>
                <a:gd name="T25" fmla="*/ 32 h 33"/>
                <a:gd name="T26" fmla="*/ 4 w 26"/>
                <a:gd name="T27" fmla="*/ 28 h 33"/>
                <a:gd name="T28" fmla="*/ 0 w 26"/>
                <a:gd name="T29" fmla="*/ 12 h 33"/>
                <a:gd name="T30" fmla="*/ 7 w 26"/>
                <a:gd name="T31" fmla="*/ 2 h 33"/>
                <a:gd name="T32" fmla="*/ 11 w 26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33"/>
                <a:gd name="T53" fmla="*/ 26 w 26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33">
                  <a:moveTo>
                    <a:pt x="11" y="0"/>
                  </a:moveTo>
                  <a:lnTo>
                    <a:pt x="18" y="0"/>
                  </a:lnTo>
                  <a:lnTo>
                    <a:pt x="23" y="2"/>
                  </a:lnTo>
                  <a:lnTo>
                    <a:pt x="23" y="9"/>
                  </a:lnTo>
                  <a:lnTo>
                    <a:pt x="18" y="9"/>
                  </a:lnTo>
                  <a:lnTo>
                    <a:pt x="13" y="2"/>
                  </a:lnTo>
                  <a:lnTo>
                    <a:pt x="7" y="11"/>
                  </a:lnTo>
                  <a:lnTo>
                    <a:pt x="7" y="19"/>
                  </a:lnTo>
                  <a:lnTo>
                    <a:pt x="14" y="25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14" y="32"/>
                  </a:lnTo>
                  <a:lnTo>
                    <a:pt x="11" y="32"/>
                  </a:lnTo>
                  <a:lnTo>
                    <a:pt x="4" y="28"/>
                  </a:lnTo>
                  <a:lnTo>
                    <a:pt x="0" y="12"/>
                  </a:lnTo>
                  <a:lnTo>
                    <a:pt x="7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1" name="Freeform 178"/>
            <p:cNvSpPr>
              <a:spLocks/>
            </p:cNvSpPr>
            <p:nvPr/>
          </p:nvSpPr>
          <p:spPr bwMode="auto">
            <a:xfrm>
              <a:off x="1897" y="1771"/>
              <a:ext cx="26" cy="33"/>
            </a:xfrm>
            <a:custGeom>
              <a:avLst/>
              <a:gdLst>
                <a:gd name="T0" fmla="*/ 9 w 26"/>
                <a:gd name="T1" fmla="*/ 0 h 33"/>
                <a:gd name="T2" fmla="*/ 16 w 26"/>
                <a:gd name="T3" fmla="*/ 0 h 33"/>
                <a:gd name="T4" fmla="*/ 23 w 26"/>
                <a:gd name="T5" fmla="*/ 4 h 33"/>
                <a:gd name="T6" fmla="*/ 23 w 26"/>
                <a:gd name="T7" fmla="*/ 12 h 33"/>
                <a:gd name="T8" fmla="*/ 7 w 26"/>
                <a:gd name="T9" fmla="*/ 12 h 33"/>
                <a:gd name="T10" fmla="*/ 7 w 26"/>
                <a:gd name="T11" fmla="*/ 19 h 33"/>
                <a:gd name="T12" fmla="*/ 14 w 26"/>
                <a:gd name="T13" fmla="*/ 25 h 33"/>
                <a:gd name="T14" fmla="*/ 18 w 26"/>
                <a:gd name="T15" fmla="*/ 25 h 33"/>
                <a:gd name="T16" fmla="*/ 25 w 26"/>
                <a:gd name="T17" fmla="*/ 21 h 33"/>
                <a:gd name="T18" fmla="*/ 18 w 26"/>
                <a:gd name="T19" fmla="*/ 30 h 33"/>
                <a:gd name="T20" fmla="*/ 13 w 26"/>
                <a:gd name="T21" fmla="*/ 32 h 33"/>
                <a:gd name="T22" fmla="*/ 7 w 26"/>
                <a:gd name="T23" fmla="*/ 30 h 33"/>
                <a:gd name="T24" fmla="*/ 0 w 26"/>
                <a:gd name="T25" fmla="*/ 12 h 33"/>
                <a:gd name="T26" fmla="*/ 4 w 26"/>
                <a:gd name="T27" fmla="*/ 2 h 33"/>
                <a:gd name="T28" fmla="*/ 9 w 26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3"/>
                <a:gd name="T47" fmla="*/ 26 w 26"/>
                <a:gd name="T48" fmla="*/ 33 h 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3">
                  <a:moveTo>
                    <a:pt x="9" y="0"/>
                  </a:moveTo>
                  <a:lnTo>
                    <a:pt x="16" y="0"/>
                  </a:lnTo>
                  <a:lnTo>
                    <a:pt x="23" y="4"/>
                  </a:lnTo>
                  <a:lnTo>
                    <a:pt x="23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14" y="25"/>
                  </a:lnTo>
                  <a:lnTo>
                    <a:pt x="18" y="25"/>
                  </a:lnTo>
                  <a:lnTo>
                    <a:pt x="25" y="21"/>
                  </a:lnTo>
                  <a:lnTo>
                    <a:pt x="18" y="30"/>
                  </a:lnTo>
                  <a:lnTo>
                    <a:pt x="13" y="32"/>
                  </a:lnTo>
                  <a:lnTo>
                    <a:pt x="7" y="30"/>
                  </a:lnTo>
                  <a:lnTo>
                    <a:pt x="0" y="12"/>
                  </a:lnTo>
                  <a:lnTo>
                    <a:pt x="4" y="2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2" name="Freeform 179"/>
            <p:cNvSpPr>
              <a:spLocks/>
            </p:cNvSpPr>
            <p:nvPr/>
          </p:nvSpPr>
          <p:spPr bwMode="auto">
            <a:xfrm>
              <a:off x="1906" y="1773"/>
              <a:ext cx="8" cy="7"/>
            </a:xfrm>
            <a:custGeom>
              <a:avLst/>
              <a:gdLst>
                <a:gd name="T0" fmla="*/ 2 w 8"/>
                <a:gd name="T1" fmla="*/ 2 h 7"/>
                <a:gd name="T2" fmla="*/ 0 w 8"/>
                <a:gd name="T3" fmla="*/ 4 h 7"/>
                <a:gd name="T4" fmla="*/ 5 w 8"/>
                <a:gd name="T5" fmla="*/ 6 h 7"/>
                <a:gd name="T6" fmla="*/ 7 w 8"/>
                <a:gd name="T7" fmla="*/ 4 h 7"/>
                <a:gd name="T8" fmla="*/ 4 w 8"/>
                <a:gd name="T9" fmla="*/ 0 h 7"/>
                <a:gd name="T10" fmla="*/ 2 w 8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7"/>
                <a:gd name="T20" fmla="*/ 8 w 8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7">
                  <a:moveTo>
                    <a:pt x="2" y="2"/>
                  </a:moveTo>
                  <a:lnTo>
                    <a:pt x="0" y="4"/>
                  </a:lnTo>
                  <a:lnTo>
                    <a:pt x="5" y="6"/>
                  </a:lnTo>
                  <a:lnTo>
                    <a:pt x="7" y="4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3" name="Freeform 180"/>
            <p:cNvSpPr>
              <a:spLocks/>
            </p:cNvSpPr>
            <p:nvPr/>
          </p:nvSpPr>
          <p:spPr bwMode="auto">
            <a:xfrm>
              <a:off x="2473" y="1819"/>
              <a:ext cx="1146" cy="21"/>
            </a:xfrm>
            <a:custGeom>
              <a:avLst/>
              <a:gdLst>
                <a:gd name="T0" fmla="*/ 1088 w 1146"/>
                <a:gd name="T1" fmla="*/ 2 h 21"/>
                <a:gd name="T2" fmla="*/ 1095 w 1146"/>
                <a:gd name="T3" fmla="*/ 2 h 21"/>
                <a:gd name="T4" fmla="*/ 1116 w 1146"/>
                <a:gd name="T5" fmla="*/ 0 h 21"/>
                <a:gd name="T6" fmla="*/ 1124 w 1146"/>
                <a:gd name="T7" fmla="*/ 0 h 21"/>
                <a:gd name="T8" fmla="*/ 1131 w 1146"/>
                <a:gd name="T9" fmla="*/ 0 h 21"/>
                <a:gd name="T10" fmla="*/ 1142 w 1146"/>
                <a:gd name="T11" fmla="*/ 2 h 21"/>
                <a:gd name="T12" fmla="*/ 1145 w 1146"/>
                <a:gd name="T13" fmla="*/ 7 h 21"/>
                <a:gd name="T14" fmla="*/ 1135 w 1146"/>
                <a:gd name="T15" fmla="*/ 7 h 21"/>
                <a:gd name="T16" fmla="*/ 1038 w 1146"/>
                <a:gd name="T17" fmla="*/ 9 h 21"/>
                <a:gd name="T18" fmla="*/ 1033 w 1146"/>
                <a:gd name="T19" fmla="*/ 9 h 21"/>
                <a:gd name="T20" fmla="*/ 868 w 1146"/>
                <a:gd name="T21" fmla="*/ 11 h 21"/>
                <a:gd name="T22" fmla="*/ 843 w 1146"/>
                <a:gd name="T23" fmla="*/ 11 h 21"/>
                <a:gd name="T24" fmla="*/ 838 w 1146"/>
                <a:gd name="T25" fmla="*/ 11 h 21"/>
                <a:gd name="T26" fmla="*/ 693 w 1146"/>
                <a:gd name="T27" fmla="*/ 13 h 21"/>
                <a:gd name="T28" fmla="*/ 687 w 1146"/>
                <a:gd name="T29" fmla="*/ 13 h 21"/>
                <a:gd name="T30" fmla="*/ 676 w 1146"/>
                <a:gd name="T31" fmla="*/ 13 h 21"/>
                <a:gd name="T32" fmla="*/ 664 w 1146"/>
                <a:gd name="T33" fmla="*/ 11 h 21"/>
                <a:gd name="T34" fmla="*/ 650 w 1146"/>
                <a:gd name="T35" fmla="*/ 13 h 21"/>
                <a:gd name="T36" fmla="*/ 637 w 1146"/>
                <a:gd name="T37" fmla="*/ 13 h 21"/>
                <a:gd name="T38" fmla="*/ 630 w 1146"/>
                <a:gd name="T39" fmla="*/ 13 h 21"/>
                <a:gd name="T40" fmla="*/ 407 w 1146"/>
                <a:gd name="T41" fmla="*/ 16 h 21"/>
                <a:gd name="T42" fmla="*/ 403 w 1146"/>
                <a:gd name="T43" fmla="*/ 16 h 21"/>
                <a:gd name="T44" fmla="*/ 232 w 1146"/>
                <a:gd name="T45" fmla="*/ 18 h 21"/>
                <a:gd name="T46" fmla="*/ 213 w 1146"/>
                <a:gd name="T47" fmla="*/ 18 h 21"/>
                <a:gd name="T48" fmla="*/ 206 w 1146"/>
                <a:gd name="T49" fmla="*/ 18 h 21"/>
                <a:gd name="T50" fmla="*/ 65 w 1146"/>
                <a:gd name="T51" fmla="*/ 20 h 21"/>
                <a:gd name="T52" fmla="*/ 56 w 1146"/>
                <a:gd name="T53" fmla="*/ 20 h 21"/>
                <a:gd name="T54" fmla="*/ 0 w 1146"/>
                <a:gd name="T55" fmla="*/ 13 h 21"/>
                <a:gd name="T56" fmla="*/ 58 w 1146"/>
                <a:gd name="T57" fmla="*/ 11 h 21"/>
                <a:gd name="T58" fmla="*/ 73 w 1146"/>
                <a:gd name="T59" fmla="*/ 11 h 21"/>
                <a:gd name="T60" fmla="*/ 77 w 1146"/>
                <a:gd name="T61" fmla="*/ 11 h 21"/>
                <a:gd name="T62" fmla="*/ 268 w 1146"/>
                <a:gd name="T63" fmla="*/ 9 h 21"/>
                <a:gd name="T64" fmla="*/ 278 w 1146"/>
                <a:gd name="T65" fmla="*/ 9 h 21"/>
                <a:gd name="T66" fmla="*/ 310 w 1146"/>
                <a:gd name="T67" fmla="*/ 11 h 21"/>
                <a:gd name="T68" fmla="*/ 440 w 1146"/>
                <a:gd name="T69" fmla="*/ 9 h 21"/>
                <a:gd name="T70" fmla="*/ 444 w 1146"/>
                <a:gd name="T71" fmla="*/ 9 h 21"/>
                <a:gd name="T72" fmla="*/ 455 w 1146"/>
                <a:gd name="T73" fmla="*/ 9 h 21"/>
                <a:gd name="T74" fmla="*/ 676 w 1146"/>
                <a:gd name="T75" fmla="*/ 7 h 21"/>
                <a:gd name="T76" fmla="*/ 691 w 1146"/>
                <a:gd name="T77" fmla="*/ 7 h 21"/>
                <a:gd name="T78" fmla="*/ 706 w 1146"/>
                <a:gd name="T79" fmla="*/ 7 h 21"/>
                <a:gd name="T80" fmla="*/ 714 w 1146"/>
                <a:gd name="T81" fmla="*/ 7 h 21"/>
                <a:gd name="T82" fmla="*/ 731 w 1146"/>
                <a:gd name="T83" fmla="*/ 7 h 21"/>
                <a:gd name="T84" fmla="*/ 902 w 1146"/>
                <a:gd name="T85" fmla="*/ 4 h 21"/>
                <a:gd name="T86" fmla="*/ 915 w 1146"/>
                <a:gd name="T87" fmla="*/ 4 h 21"/>
                <a:gd name="T88" fmla="*/ 924 w 1146"/>
                <a:gd name="T89" fmla="*/ 4 h 21"/>
                <a:gd name="T90" fmla="*/ 934 w 1146"/>
                <a:gd name="T91" fmla="*/ 4 h 21"/>
                <a:gd name="T92" fmla="*/ 1079 w 1146"/>
                <a:gd name="T93" fmla="*/ 2 h 2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46"/>
                <a:gd name="T142" fmla="*/ 0 h 21"/>
                <a:gd name="T143" fmla="*/ 1146 w 1146"/>
                <a:gd name="T144" fmla="*/ 21 h 2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46" h="21">
                  <a:moveTo>
                    <a:pt x="1081" y="0"/>
                  </a:moveTo>
                  <a:lnTo>
                    <a:pt x="1088" y="2"/>
                  </a:lnTo>
                  <a:lnTo>
                    <a:pt x="1093" y="0"/>
                  </a:lnTo>
                  <a:lnTo>
                    <a:pt x="1095" y="2"/>
                  </a:lnTo>
                  <a:lnTo>
                    <a:pt x="1100" y="0"/>
                  </a:lnTo>
                  <a:lnTo>
                    <a:pt x="1116" y="0"/>
                  </a:lnTo>
                  <a:lnTo>
                    <a:pt x="1120" y="2"/>
                  </a:lnTo>
                  <a:lnTo>
                    <a:pt x="1124" y="0"/>
                  </a:lnTo>
                  <a:lnTo>
                    <a:pt x="1127" y="2"/>
                  </a:lnTo>
                  <a:lnTo>
                    <a:pt x="1131" y="0"/>
                  </a:lnTo>
                  <a:lnTo>
                    <a:pt x="1140" y="0"/>
                  </a:lnTo>
                  <a:lnTo>
                    <a:pt x="1142" y="2"/>
                  </a:lnTo>
                  <a:lnTo>
                    <a:pt x="1144" y="0"/>
                  </a:lnTo>
                  <a:lnTo>
                    <a:pt x="1145" y="7"/>
                  </a:lnTo>
                  <a:lnTo>
                    <a:pt x="1142" y="9"/>
                  </a:lnTo>
                  <a:lnTo>
                    <a:pt x="1135" y="7"/>
                  </a:lnTo>
                  <a:lnTo>
                    <a:pt x="1131" y="9"/>
                  </a:lnTo>
                  <a:lnTo>
                    <a:pt x="1038" y="9"/>
                  </a:lnTo>
                  <a:lnTo>
                    <a:pt x="1036" y="7"/>
                  </a:lnTo>
                  <a:lnTo>
                    <a:pt x="1033" y="9"/>
                  </a:lnTo>
                  <a:lnTo>
                    <a:pt x="871" y="9"/>
                  </a:lnTo>
                  <a:lnTo>
                    <a:pt x="868" y="11"/>
                  </a:lnTo>
                  <a:lnTo>
                    <a:pt x="847" y="9"/>
                  </a:lnTo>
                  <a:lnTo>
                    <a:pt x="843" y="11"/>
                  </a:lnTo>
                  <a:lnTo>
                    <a:pt x="841" y="9"/>
                  </a:lnTo>
                  <a:lnTo>
                    <a:pt x="838" y="11"/>
                  </a:lnTo>
                  <a:lnTo>
                    <a:pt x="695" y="11"/>
                  </a:lnTo>
                  <a:lnTo>
                    <a:pt x="693" y="13"/>
                  </a:lnTo>
                  <a:lnTo>
                    <a:pt x="691" y="11"/>
                  </a:lnTo>
                  <a:lnTo>
                    <a:pt x="687" y="13"/>
                  </a:lnTo>
                  <a:lnTo>
                    <a:pt x="680" y="11"/>
                  </a:lnTo>
                  <a:lnTo>
                    <a:pt x="676" y="13"/>
                  </a:lnTo>
                  <a:lnTo>
                    <a:pt x="668" y="13"/>
                  </a:lnTo>
                  <a:lnTo>
                    <a:pt x="664" y="11"/>
                  </a:lnTo>
                  <a:lnTo>
                    <a:pt x="660" y="13"/>
                  </a:lnTo>
                  <a:lnTo>
                    <a:pt x="650" y="13"/>
                  </a:lnTo>
                  <a:lnTo>
                    <a:pt x="639" y="11"/>
                  </a:lnTo>
                  <a:lnTo>
                    <a:pt x="637" y="13"/>
                  </a:lnTo>
                  <a:lnTo>
                    <a:pt x="633" y="11"/>
                  </a:lnTo>
                  <a:lnTo>
                    <a:pt x="630" y="13"/>
                  </a:lnTo>
                  <a:lnTo>
                    <a:pt x="411" y="13"/>
                  </a:lnTo>
                  <a:lnTo>
                    <a:pt x="407" y="16"/>
                  </a:lnTo>
                  <a:lnTo>
                    <a:pt x="405" y="13"/>
                  </a:lnTo>
                  <a:lnTo>
                    <a:pt x="403" y="16"/>
                  </a:lnTo>
                  <a:lnTo>
                    <a:pt x="236" y="16"/>
                  </a:lnTo>
                  <a:lnTo>
                    <a:pt x="232" y="18"/>
                  </a:lnTo>
                  <a:lnTo>
                    <a:pt x="218" y="16"/>
                  </a:lnTo>
                  <a:lnTo>
                    <a:pt x="213" y="18"/>
                  </a:lnTo>
                  <a:lnTo>
                    <a:pt x="207" y="16"/>
                  </a:lnTo>
                  <a:lnTo>
                    <a:pt x="206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58" y="18"/>
                  </a:lnTo>
                  <a:lnTo>
                    <a:pt x="56" y="20"/>
                  </a:lnTo>
                  <a:lnTo>
                    <a:pt x="2" y="20"/>
                  </a:lnTo>
                  <a:lnTo>
                    <a:pt x="0" y="13"/>
                  </a:lnTo>
                  <a:lnTo>
                    <a:pt x="54" y="13"/>
                  </a:lnTo>
                  <a:lnTo>
                    <a:pt x="58" y="11"/>
                  </a:lnTo>
                  <a:lnTo>
                    <a:pt x="68" y="13"/>
                  </a:lnTo>
                  <a:lnTo>
                    <a:pt x="73" y="11"/>
                  </a:lnTo>
                  <a:lnTo>
                    <a:pt x="75" y="13"/>
                  </a:lnTo>
                  <a:lnTo>
                    <a:pt x="77" y="11"/>
                  </a:lnTo>
                  <a:lnTo>
                    <a:pt x="265" y="11"/>
                  </a:lnTo>
                  <a:lnTo>
                    <a:pt x="268" y="9"/>
                  </a:lnTo>
                  <a:lnTo>
                    <a:pt x="274" y="11"/>
                  </a:lnTo>
                  <a:lnTo>
                    <a:pt x="278" y="9"/>
                  </a:lnTo>
                  <a:lnTo>
                    <a:pt x="308" y="9"/>
                  </a:lnTo>
                  <a:lnTo>
                    <a:pt x="310" y="11"/>
                  </a:lnTo>
                  <a:lnTo>
                    <a:pt x="312" y="9"/>
                  </a:lnTo>
                  <a:lnTo>
                    <a:pt x="440" y="9"/>
                  </a:lnTo>
                  <a:lnTo>
                    <a:pt x="442" y="7"/>
                  </a:lnTo>
                  <a:lnTo>
                    <a:pt x="444" y="9"/>
                  </a:lnTo>
                  <a:lnTo>
                    <a:pt x="448" y="7"/>
                  </a:lnTo>
                  <a:lnTo>
                    <a:pt x="455" y="9"/>
                  </a:lnTo>
                  <a:lnTo>
                    <a:pt x="457" y="7"/>
                  </a:lnTo>
                  <a:lnTo>
                    <a:pt x="676" y="7"/>
                  </a:lnTo>
                  <a:lnTo>
                    <a:pt x="680" y="4"/>
                  </a:lnTo>
                  <a:lnTo>
                    <a:pt x="691" y="7"/>
                  </a:lnTo>
                  <a:lnTo>
                    <a:pt x="700" y="4"/>
                  </a:lnTo>
                  <a:lnTo>
                    <a:pt x="706" y="7"/>
                  </a:lnTo>
                  <a:lnTo>
                    <a:pt x="707" y="4"/>
                  </a:lnTo>
                  <a:lnTo>
                    <a:pt x="714" y="7"/>
                  </a:lnTo>
                  <a:lnTo>
                    <a:pt x="729" y="4"/>
                  </a:lnTo>
                  <a:lnTo>
                    <a:pt x="731" y="7"/>
                  </a:lnTo>
                  <a:lnTo>
                    <a:pt x="732" y="4"/>
                  </a:lnTo>
                  <a:lnTo>
                    <a:pt x="902" y="4"/>
                  </a:lnTo>
                  <a:lnTo>
                    <a:pt x="905" y="2"/>
                  </a:lnTo>
                  <a:lnTo>
                    <a:pt x="915" y="4"/>
                  </a:lnTo>
                  <a:lnTo>
                    <a:pt x="918" y="2"/>
                  </a:lnTo>
                  <a:lnTo>
                    <a:pt x="924" y="4"/>
                  </a:lnTo>
                  <a:lnTo>
                    <a:pt x="932" y="2"/>
                  </a:lnTo>
                  <a:lnTo>
                    <a:pt x="934" y="4"/>
                  </a:lnTo>
                  <a:lnTo>
                    <a:pt x="936" y="2"/>
                  </a:lnTo>
                  <a:lnTo>
                    <a:pt x="1079" y="2"/>
                  </a:lnTo>
                  <a:lnTo>
                    <a:pt x="108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4" name="Freeform 181"/>
            <p:cNvSpPr>
              <a:spLocks/>
            </p:cNvSpPr>
            <p:nvPr/>
          </p:nvSpPr>
          <p:spPr bwMode="auto">
            <a:xfrm>
              <a:off x="2398" y="1965"/>
              <a:ext cx="45" cy="47"/>
            </a:xfrm>
            <a:custGeom>
              <a:avLst/>
              <a:gdLst>
                <a:gd name="T0" fmla="*/ 4 w 45"/>
                <a:gd name="T1" fmla="*/ 0 h 47"/>
                <a:gd name="T2" fmla="*/ 11 w 45"/>
                <a:gd name="T3" fmla="*/ 2 h 47"/>
                <a:gd name="T4" fmla="*/ 23 w 45"/>
                <a:gd name="T5" fmla="*/ 30 h 47"/>
                <a:gd name="T6" fmla="*/ 34 w 45"/>
                <a:gd name="T7" fmla="*/ 2 h 47"/>
                <a:gd name="T8" fmla="*/ 42 w 45"/>
                <a:gd name="T9" fmla="*/ 0 h 47"/>
                <a:gd name="T10" fmla="*/ 44 w 45"/>
                <a:gd name="T11" fmla="*/ 2 h 47"/>
                <a:gd name="T12" fmla="*/ 41 w 45"/>
                <a:gd name="T13" fmla="*/ 9 h 47"/>
                <a:gd name="T14" fmla="*/ 41 w 45"/>
                <a:gd name="T15" fmla="*/ 30 h 47"/>
                <a:gd name="T16" fmla="*/ 42 w 45"/>
                <a:gd name="T17" fmla="*/ 35 h 47"/>
                <a:gd name="T18" fmla="*/ 41 w 45"/>
                <a:gd name="T19" fmla="*/ 37 h 47"/>
                <a:gd name="T20" fmla="*/ 44 w 45"/>
                <a:gd name="T21" fmla="*/ 46 h 47"/>
                <a:gd name="T22" fmla="*/ 32 w 45"/>
                <a:gd name="T23" fmla="*/ 46 h 47"/>
                <a:gd name="T24" fmla="*/ 32 w 45"/>
                <a:gd name="T25" fmla="*/ 44 h 47"/>
                <a:gd name="T26" fmla="*/ 36 w 45"/>
                <a:gd name="T27" fmla="*/ 37 h 47"/>
                <a:gd name="T28" fmla="*/ 36 w 45"/>
                <a:gd name="T29" fmla="*/ 18 h 47"/>
                <a:gd name="T30" fmla="*/ 30 w 45"/>
                <a:gd name="T31" fmla="*/ 18 h 47"/>
                <a:gd name="T32" fmla="*/ 30 w 45"/>
                <a:gd name="T33" fmla="*/ 24 h 47"/>
                <a:gd name="T34" fmla="*/ 23 w 45"/>
                <a:gd name="T35" fmla="*/ 44 h 47"/>
                <a:gd name="T36" fmla="*/ 19 w 45"/>
                <a:gd name="T37" fmla="*/ 44 h 47"/>
                <a:gd name="T38" fmla="*/ 9 w 45"/>
                <a:gd name="T39" fmla="*/ 18 h 47"/>
                <a:gd name="T40" fmla="*/ 7 w 45"/>
                <a:gd name="T41" fmla="*/ 24 h 47"/>
                <a:gd name="T42" fmla="*/ 7 w 45"/>
                <a:gd name="T43" fmla="*/ 44 h 47"/>
                <a:gd name="T44" fmla="*/ 11 w 45"/>
                <a:gd name="T45" fmla="*/ 44 h 47"/>
                <a:gd name="T46" fmla="*/ 11 w 45"/>
                <a:gd name="T47" fmla="*/ 46 h 47"/>
                <a:gd name="T48" fmla="*/ 0 w 45"/>
                <a:gd name="T49" fmla="*/ 46 h 47"/>
                <a:gd name="T50" fmla="*/ 0 w 45"/>
                <a:gd name="T51" fmla="*/ 44 h 47"/>
                <a:gd name="T52" fmla="*/ 4 w 45"/>
                <a:gd name="T53" fmla="*/ 44 h 47"/>
                <a:gd name="T54" fmla="*/ 4 w 45"/>
                <a:gd name="T55" fmla="*/ 7 h 47"/>
                <a:gd name="T56" fmla="*/ 0 w 45"/>
                <a:gd name="T57" fmla="*/ 2 h 47"/>
                <a:gd name="T58" fmla="*/ 4 w 45"/>
                <a:gd name="T59" fmla="*/ 0 h 4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5"/>
                <a:gd name="T91" fmla="*/ 0 h 47"/>
                <a:gd name="T92" fmla="*/ 45 w 45"/>
                <a:gd name="T93" fmla="*/ 47 h 4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5" h="47">
                  <a:moveTo>
                    <a:pt x="4" y="0"/>
                  </a:moveTo>
                  <a:lnTo>
                    <a:pt x="11" y="2"/>
                  </a:lnTo>
                  <a:lnTo>
                    <a:pt x="23" y="30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1" y="9"/>
                  </a:lnTo>
                  <a:lnTo>
                    <a:pt x="41" y="30"/>
                  </a:lnTo>
                  <a:lnTo>
                    <a:pt x="42" y="35"/>
                  </a:lnTo>
                  <a:lnTo>
                    <a:pt x="41" y="37"/>
                  </a:lnTo>
                  <a:lnTo>
                    <a:pt x="44" y="46"/>
                  </a:lnTo>
                  <a:lnTo>
                    <a:pt x="32" y="46"/>
                  </a:lnTo>
                  <a:lnTo>
                    <a:pt x="32" y="44"/>
                  </a:lnTo>
                  <a:lnTo>
                    <a:pt x="36" y="37"/>
                  </a:lnTo>
                  <a:lnTo>
                    <a:pt x="36" y="18"/>
                  </a:lnTo>
                  <a:lnTo>
                    <a:pt x="30" y="18"/>
                  </a:lnTo>
                  <a:lnTo>
                    <a:pt x="30" y="24"/>
                  </a:lnTo>
                  <a:lnTo>
                    <a:pt x="23" y="44"/>
                  </a:lnTo>
                  <a:lnTo>
                    <a:pt x="19" y="44"/>
                  </a:lnTo>
                  <a:lnTo>
                    <a:pt x="9" y="18"/>
                  </a:lnTo>
                  <a:lnTo>
                    <a:pt x="7" y="24"/>
                  </a:lnTo>
                  <a:lnTo>
                    <a:pt x="7" y="44"/>
                  </a:lnTo>
                  <a:lnTo>
                    <a:pt x="11" y="44"/>
                  </a:lnTo>
                  <a:lnTo>
                    <a:pt x="11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4" y="44"/>
                  </a:lnTo>
                  <a:lnTo>
                    <a:pt x="4" y="7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5" name="Freeform 182"/>
            <p:cNvSpPr>
              <a:spLocks/>
            </p:cNvSpPr>
            <p:nvPr/>
          </p:nvSpPr>
          <p:spPr bwMode="auto">
            <a:xfrm>
              <a:off x="2484" y="1965"/>
              <a:ext cx="13" cy="47"/>
            </a:xfrm>
            <a:custGeom>
              <a:avLst/>
              <a:gdLst>
                <a:gd name="T0" fmla="*/ 3 w 13"/>
                <a:gd name="T1" fmla="*/ 0 h 47"/>
                <a:gd name="T2" fmla="*/ 5 w 13"/>
                <a:gd name="T3" fmla="*/ 0 h 47"/>
                <a:gd name="T4" fmla="*/ 8 w 13"/>
                <a:gd name="T5" fmla="*/ 2 h 47"/>
                <a:gd name="T6" fmla="*/ 8 w 13"/>
                <a:gd name="T7" fmla="*/ 44 h 47"/>
                <a:gd name="T8" fmla="*/ 12 w 13"/>
                <a:gd name="T9" fmla="*/ 44 h 47"/>
                <a:gd name="T10" fmla="*/ 12 w 13"/>
                <a:gd name="T11" fmla="*/ 46 h 47"/>
                <a:gd name="T12" fmla="*/ 0 w 13"/>
                <a:gd name="T13" fmla="*/ 46 h 47"/>
                <a:gd name="T14" fmla="*/ 3 w 13"/>
                <a:gd name="T15" fmla="*/ 37 h 47"/>
                <a:gd name="T16" fmla="*/ 3 w 13"/>
                <a:gd name="T17" fmla="*/ 9 h 47"/>
                <a:gd name="T18" fmla="*/ 0 w 13"/>
                <a:gd name="T19" fmla="*/ 4 h 47"/>
                <a:gd name="T20" fmla="*/ 3 w 13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47"/>
                <a:gd name="T35" fmla="*/ 13 w 13"/>
                <a:gd name="T36" fmla="*/ 47 h 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47">
                  <a:moveTo>
                    <a:pt x="3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3" y="37"/>
                  </a:lnTo>
                  <a:lnTo>
                    <a:pt x="3" y="9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6" name="Freeform 183"/>
            <p:cNvSpPr>
              <a:spLocks/>
            </p:cNvSpPr>
            <p:nvPr/>
          </p:nvSpPr>
          <p:spPr bwMode="auto">
            <a:xfrm>
              <a:off x="2575" y="1965"/>
              <a:ext cx="14" cy="47"/>
            </a:xfrm>
            <a:custGeom>
              <a:avLst/>
              <a:gdLst>
                <a:gd name="T0" fmla="*/ 4 w 14"/>
                <a:gd name="T1" fmla="*/ 0 h 47"/>
                <a:gd name="T2" fmla="*/ 9 w 14"/>
                <a:gd name="T3" fmla="*/ 0 h 47"/>
                <a:gd name="T4" fmla="*/ 9 w 14"/>
                <a:gd name="T5" fmla="*/ 37 h 47"/>
                <a:gd name="T6" fmla="*/ 13 w 14"/>
                <a:gd name="T7" fmla="*/ 44 h 47"/>
                <a:gd name="T8" fmla="*/ 9 w 14"/>
                <a:gd name="T9" fmla="*/ 46 h 47"/>
                <a:gd name="T10" fmla="*/ 2 w 14"/>
                <a:gd name="T11" fmla="*/ 46 h 47"/>
                <a:gd name="T12" fmla="*/ 0 w 14"/>
                <a:gd name="T13" fmla="*/ 44 h 47"/>
                <a:gd name="T14" fmla="*/ 4 w 14"/>
                <a:gd name="T15" fmla="*/ 44 h 47"/>
                <a:gd name="T16" fmla="*/ 4 w 14"/>
                <a:gd name="T17" fmla="*/ 7 h 47"/>
                <a:gd name="T18" fmla="*/ 0 w 14"/>
                <a:gd name="T19" fmla="*/ 2 h 47"/>
                <a:gd name="T20" fmla="*/ 4 w 14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47"/>
                <a:gd name="T35" fmla="*/ 14 w 14"/>
                <a:gd name="T36" fmla="*/ 47 h 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47">
                  <a:moveTo>
                    <a:pt x="4" y="0"/>
                  </a:moveTo>
                  <a:lnTo>
                    <a:pt x="9" y="0"/>
                  </a:lnTo>
                  <a:lnTo>
                    <a:pt x="9" y="37"/>
                  </a:lnTo>
                  <a:lnTo>
                    <a:pt x="13" y="44"/>
                  </a:lnTo>
                  <a:lnTo>
                    <a:pt x="9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4" y="44"/>
                  </a:lnTo>
                  <a:lnTo>
                    <a:pt x="4" y="7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7" name="Freeform 184"/>
            <p:cNvSpPr>
              <a:spLocks/>
            </p:cNvSpPr>
            <p:nvPr/>
          </p:nvSpPr>
          <p:spPr bwMode="auto">
            <a:xfrm>
              <a:off x="2659" y="1965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5 w 6"/>
                <a:gd name="T5" fmla="*/ 5 h 6"/>
                <a:gd name="T6" fmla="*/ 0 w 6"/>
                <a:gd name="T7" fmla="*/ 5 h 6"/>
                <a:gd name="T8" fmla="*/ 0 w 6"/>
                <a:gd name="T9" fmla="*/ 3 h 6"/>
                <a:gd name="T10" fmla="*/ 3 w 6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6"/>
                <a:gd name="T20" fmla="*/ 6 w 6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8" name="Freeform 185"/>
            <p:cNvSpPr>
              <a:spLocks/>
            </p:cNvSpPr>
            <p:nvPr/>
          </p:nvSpPr>
          <p:spPr bwMode="auto">
            <a:xfrm>
              <a:off x="1854" y="1967"/>
              <a:ext cx="33" cy="48"/>
            </a:xfrm>
            <a:custGeom>
              <a:avLst/>
              <a:gdLst>
                <a:gd name="T0" fmla="*/ 3 w 33"/>
                <a:gd name="T1" fmla="*/ 0 h 48"/>
                <a:gd name="T2" fmla="*/ 5 w 33"/>
                <a:gd name="T3" fmla="*/ 0 h 48"/>
                <a:gd name="T4" fmla="*/ 7 w 33"/>
                <a:gd name="T5" fmla="*/ 2 h 48"/>
                <a:gd name="T6" fmla="*/ 12 w 33"/>
                <a:gd name="T7" fmla="*/ 0 h 48"/>
                <a:gd name="T8" fmla="*/ 26 w 33"/>
                <a:gd name="T9" fmla="*/ 0 h 48"/>
                <a:gd name="T10" fmla="*/ 32 w 33"/>
                <a:gd name="T11" fmla="*/ 2 h 48"/>
                <a:gd name="T12" fmla="*/ 32 w 33"/>
                <a:gd name="T13" fmla="*/ 9 h 48"/>
                <a:gd name="T14" fmla="*/ 30 w 33"/>
                <a:gd name="T15" fmla="*/ 9 h 48"/>
                <a:gd name="T16" fmla="*/ 25 w 33"/>
                <a:gd name="T17" fmla="*/ 4 h 48"/>
                <a:gd name="T18" fmla="*/ 14 w 33"/>
                <a:gd name="T19" fmla="*/ 4 h 48"/>
                <a:gd name="T20" fmla="*/ 10 w 33"/>
                <a:gd name="T21" fmla="*/ 11 h 48"/>
                <a:gd name="T22" fmla="*/ 10 w 33"/>
                <a:gd name="T23" fmla="*/ 18 h 48"/>
                <a:gd name="T24" fmla="*/ 16 w 33"/>
                <a:gd name="T25" fmla="*/ 21 h 48"/>
                <a:gd name="T26" fmla="*/ 22 w 33"/>
                <a:gd name="T27" fmla="*/ 21 h 48"/>
                <a:gd name="T28" fmla="*/ 28 w 33"/>
                <a:gd name="T29" fmla="*/ 18 h 48"/>
                <a:gd name="T30" fmla="*/ 28 w 33"/>
                <a:gd name="T31" fmla="*/ 28 h 48"/>
                <a:gd name="T32" fmla="*/ 10 w 33"/>
                <a:gd name="T33" fmla="*/ 26 h 48"/>
                <a:gd name="T34" fmla="*/ 10 w 33"/>
                <a:gd name="T35" fmla="*/ 39 h 48"/>
                <a:gd name="T36" fmla="*/ 14 w 33"/>
                <a:gd name="T37" fmla="*/ 45 h 48"/>
                <a:gd name="T38" fmla="*/ 10 w 33"/>
                <a:gd name="T39" fmla="*/ 47 h 48"/>
                <a:gd name="T40" fmla="*/ 3 w 33"/>
                <a:gd name="T41" fmla="*/ 47 h 48"/>
                <a:gd name="T42" fmla="*/ 0 w 33"/>
                <a:gd name="T43" fmla="*/ 45 h 48"/>
                <a:gd name="T44" fmla="*/ 3 w 33"/>
                <a:gd name="T45" fmla="*/ 39 h 48"/>
                <a:gd name="T46" fmla="*/ 3 w 33"/>
                <a:gd name="T47" fmla="*/ 7 h 48"/>
                <a:gd name="T48" fmla="*/ 0 w 33"/>
                <a:gd name="T49" fmla="*/ 2 h 48"/>
                <a:gd name="T50" fmla="*/ 3 w 33"/>
                <a:gd name="T51" fmla="*/ 0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48"/>
                <a:gd name="T80" fmla="*/ 33 w 33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48">
                  <a:moveTo>
                    <a:pt x="3" y="0"/>
                  </a:moveTo>
                  <a:lnTo>
                    <a:pt x="5" y="0"/>
                  </a:lnTo>
                  <a:lnTo>
                    <a:pt x="7" y="2"/>
                  </a:lnTo>
                  <a:lnTo>
                    <a:pt x="12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2" y="9"/>
                  </a:lnTo>
                  <a:lnTo>
                    <a:pt x="30" y="9"/>
                  </a:lnTo>
                  <a:lnTo>
                    <a:pt x="25" y="4"/>
                  </a:lnTo>
                  <a:lnTo>
                    <a:pt x="14" y="4"/>
                  </a:lnTo>
                  <a:lnTo>
                    <a:pt x="10" y="11"/>
                  </a:lnTo>
                  <a:lnTo>
                    <a:pt x="10" y="18"/>
                  </a:lnTo>
                  <a:lnTo>
                    <a:pt x="16" y="21"/>
                  </a:lnTo>
                  <a:lnTo>
                    <a:pt x="22" y="21"/>
                  </a:lnTo>
                  <a:lnTo>
                    <a:pt x="28" y="18"/>
                  </a:lnTo>
                  <a:lnTo>
                    <a:pt x="28" y="28"/>
                  </a:lnTo>
                  <a:lnTo>
                    <a:pt x="10" y="26"/>
                  </a:lnTo>
                  <a:lnTo>
                    <a:pt x="10" y="39"/>
                  </a:lnTo>
                  <a:lnTo>
                    <a:pt x="14" y="45"/>
                  </a:lnTo>
                  <a:lnTo>
                    <a:pt x="10" y="47"/>
                  </a:lnTo>
                  <a:lnTo>
                    <a:pt x="3" y="47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3" y="7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9" name="Freeform 186"/>
            <p:cNvSpPr>
              <a:spLocks/>
            </p:cNvSpPr>
            <p:nvPr/>
          </p:nvSpPr>
          <p:spPr bwMode="auto">
            <a:xfrm>
              <a:off x="2162" y="1967"/>
              <a:ext cx="38" cy="46"/>
            </a:xfrm>
            <a:custGeom>
              <a:avLst/>
              <a:gdLst>
                <a:gd name="T0" fmla="*/ 4 w 38"/>
                <a:gd name="T1" fmla="*/ 0 h 46"/>
                <a:gd name="T2" fmla="*/ 25 w 38"/>
                <a:gd name="T3" fmla="*/ 2 h 46"/>
                <a:gd name="T4" fmla="*/ 36 w 38"/>
                <a:gd name="T5" fmla="*/ 11 h 46"/>
                <a:gd name="T6" fmla="*/ 37 w 38"/>
                <a:gd name="T7" fmla="*/ 19 h 46"/>
                <a:gd name="T8" fmla="*/ 37 w 38"/>
                <a:gd name="T9" fmla="*/ 33 h 46"/>
                <a:gd name="T10" fmla="*/ 29 w 38"/>
                <a:gd name="T11" fmla="*/ 44 h 46"/>
                <a:gd name="T12" fmla="*/ 16 w 38"/>
                <a:gd name="T13" fmla="*/ 45 h 46"/>
                <a:gd name="T14" fmla="*/ 0 w 38"/>
                <a:gd name="T15" fmla="*/ 45 h 46"/>
                <a:gd name="T16" fmla="*/ 2 w 38"/>
                <a:gd name="T17" fmla="*/ 35 h 46"/>
                <a:gd name="T18" fmla="*/ 2 w 38"/>
                <a:gd name="T19" fmla="*/ 5 h 46"/>
                <a:gd name="T20" fmla="*/ 0 w 38"/>
                <a:gd name="T21" fmla="*/ 2 h 46"/>
                <a:gd name="T22" fmla="*/ 4 w 38"/>
                <a:gd name="T23" fmla="*/ 0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46"/>
                <a:gd name="T38" fmla="*/ 38 w 38"/>
                <a:gd name="T39" fmla="*/ 46 h 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46">
                  <a:moveTo>
                    <a:pt x="4" y="0"/>
                  </a:moveTo>
                  <a:lnTo>
                    <a:pt x="25" y="2"/>
                  </a:lnTo>
                  <a:lnTo>
                    <a:pt x="36" y="11"/>
                  </a:lnTo>
                  <a:lnTo>
                    <a:pt x="37" y="19"/>
                  </a:lnTo>
                  <a:lnTo>
                    <a:pt x="37" y="33"/>
                  </a:lnTo>
                  <a:lnTo>
                    <a:pt x="29" y="44"/>
                  </a:lnTo>
                  <a:lnTo>
                    <a:pt x="16" y="4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2" y="5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0" name="Freeform 187"/>
            <p:cNvSpPr>
              <a:spLocks/>
            </p:cNvSpPr>
            <p:nvPr/>
          </p:nvSpPr>
          <p:spPr bwMode="auto">
            <a:xfrm>
              <a:off x="2171" y="1970"/>
              <a:ext cx="24" cy="42"/>
            </a:xfrm>
            <a:custGeom>
              <a:avLst/>
              <a:gdLst>
                <a:gd name="T0" fmla="*/ 2 w 24"/>
                <a:gd name="T1" fmla="*/ 2 h 42"/>
                <a:gd name="T2" fmla="*/ 0 w 24"/>
                <a:gd name="T3" fmla="*/ 13 h 42"/>
                <a:gd name="T4" fmla="*/ 0 w 24"/>
                <a:gd name="T5" fmla="*/ 37 h 42"/>
                <a:gd name="T6" fmla="*/ 5 w 24"/>
                <a:gd name="T7" fmla="*/ 41 h 42"/>
                <a:gd name="T8" fmla="*/ 14 w 24"/>
                <a:gd name="T9" fmla="*/ 39 h 42"/>
                <a:gd name="T10" fmla="*/ 23 w 24"/>
                <a:gd name="T11" fmla="*/ 28 h 42"/>
                <a:gd name="T12" fmla="*/ 23 w 24"/>
                <a:gd name="T13" fmla="*/ 13 h 42"/>
                <a:gd name="T14" fmla="*/ 12 w 24"/>
                <a:gd name="T15" fmla="*/ 2 h 42"/>
                <a:gd name="T16" fmla="*/ 2 w 24"/>
                <a:gd name="T17" fmla="*/ 0 h 42"/>
                <a:gd name="T18" fmla="*/ 2 w 24"/>
                <a:gd name="T19" fmla="*/ 2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42"/>
                <a:gd name="T32" fmla="*/ 24 w 2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42">
                  <a:moveTo>
                    <a:pt x="2" y="2"/>
                  </a:moveTo>
                  <a:lnTo>
                    <a:pt x="0" y="13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4" y="39"/>
                  </a:lnTo>
                  <a:lnTo>
                    <a:pt x="23" y="28"/>
                  </a:lnTo>
                  <a:lnTo>
                    <a:pt x="23" y="13"/>
                  </a:lnTo>
                  <a:lnTo>
                    <a:pt x="12" y="2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1" name="Freeform 188"/>
            <p:cNvSpPr>
              <a:spLocks/>
            </p:cNvSpPr>
            <p:nvPr/>
          </p:nvSpPr>
          <p:spPr bwMode="auto">
            <a:xfrm>
              <a:off x="2255" y="1967"/>
              <a:ext cx="6" cy="8"/>
            </a:xfrm>
            <a:custGeom>
              <a:avLst/>
              <a:gdLst>
                <a:gd name="T0" fmla="*/ 3 w 6"/>
                <a:gd name="T1" fmla="*/ 0 h 8"/>
                <a:gd name="T2" fmla="*/ 5 w 6"/>
                <a:gd name="T3" fmla="*/ 7 h 8"/>
                <a:gd name="T4" fmla="*/ 0 w 6"/>
                <a:gd name="T5" fmla="*/ 7 h 8"/>
                <a:gd name="T6" fmla="*/ 0 w 6"/>
                <a:gd name="T7" fmla="*/ 2 h 8"/>
                <a:gd name="T8" fmla="*/ 3 w 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8"/>
                <a:gd name="T17" fmla="*/ 6 w 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8">
                  <a:moveTo>
                    <a:pt x="3" y="0"/>
                  </a:moveTo>
                  <a:lnTo>
                    <a:pt x="5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2" name="Freeform 189"/>
            <p:cNvSpPr>
              <a:spLocks/>
            </p:cNvSpPr>
            <p:nvPr/>
          </p:nvSpPr>
          <p:spPr bwMode="auto">
            <a:xfrm>
              <a:off x="2294" y="1967"/>
              <a:ext cx="8" cy="8"/>
            </a:xfrm>
            <a:custGeom>
              <a:avLst/>
              <a:gdLst>
                <a:gd name="T0" fmla="*/ 2 w 8"/>
                <a:gd name="T1" fmla="*/ 0 h 8"/>
                <a:gd name="T2" fmla="*/ 5 w 8"/>
                <a:gd name="T3" fmla="*/ 0 h 8"/>
                <a:gd name="T4" fmla="*/ 7 w 8"/>
                <a:gd name="T5" fmla="*/ 5 h 8"/>
                <a:gd name="T6" fmla="*/ 2 w 8"/>
                <a:gd name="T7" fmla="*/ 7 h 8"/>
                <a:gd name="T8" fmla="*/ 0 w 8"/>
                <a:gd name="T9" fmla="*/ 2 h 8"/>
                <a:gd name="T10" fmla="*/ 2 w 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8"/>
                <a:gd name="T20" fmla="*/ 8 w 8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8">
                  <a:moveTo>
                    <a:pt x="2" y="0"/>
                  </a:moveTo>
                  <a:lnTo>
                    <a:pt x="5" y="0"/>
                  </a:lnTo>
                  <a:lnTo>
                    <a:pt x="7" y="5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3" name="Freeform 190"/>
            <p:cNvSpPr>
              <a:spLocks/>
            </p:cNvSpPr>
            <p:nvPr/>
          </p:nvSpPr>
          <p:spPr bwMode="auto">
            <a:xfrm>
              <a:off x="2529" y="1967"/>
              <a:ext cx="5" cy="6"/>
            </a:xfrm>
            <a:custGeom>
              <a:avLst/>
              <a:gdLst>
                <a:gd name="T0" fmla="*/ 0 w 5"/>
                <a:gd name="T1" fmla="*/ 0 h 6"/>
                <a:gd name="T2" fmla="*/ 4 w 5"/>
                <a:gd name="T3" fmla="*/ 0 h 6"/>
                <a:gd name="T4" fmla="*/ 4 w 5"/>
                <a:gd name="T5" fmla="*/ 5 h 6"/>
                <a:gd name="T6" fmla="*/ 0 w 5"/>
                <a:gd name="T7" fmla="*/ 5 h 6"/>
                <a:gd name="T8" fmla="*/ 0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0" y="0"/>
                  </a:moveTo>
                  <a:lnTo>
                    <a:pt x="4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4" name="Freeform 191"/>
            <p:cNvSpPr>
              <a:spLocks/>
            </p:cNvSpPr>
            <p:nvPr/>
          </p:nvSpPr>
          <p:spPr bwMode="auto">
            <a:xfrm>
              <a:off x="1741" y="1970"/>
              <a:ext cx="18" cy="54"/>
            </a:xfrm>
            <a:custGeom>
              <a:avLst/>
              <a:gdLst>
                <a:gd name="T0" fmla="*/ 17 w 18"/>
                <a:gd name="T1" fmla="*/ 0 h 54"/>
                <a:gd name="T2" fmla="*/ 17 w 18"/>
                <a:gd name="T3" fmla="*/ 2 h 54"/>
                <a:gd name="T4" fmla="*/ 9 w 18"/>
                <a:gd name="T5" fmla="*/ 13 h 54"/>
                <a:gd name="T6" fmla="*/ 9 w 18"/>
                <a:gd name="T7" fmla="*/ 39 h 54"/>
                <a:gd name="T8" fmla="*/ 17 w 18"/>
                <a:gd name="T9" fmla="*/ 53 h 54"/>
                <a:gd name="T10" fmla="*/ 6 w 18"/>
                <a:gd name="T11" fmla="*/ 44 h 54"/>
                <a:gd name="T12" fmla="*/ 0 w 18"/>
                <a:gd name="T13" fmla="*/ 23 h 54"/>
                <a:gd name="T14" fmla="*/ 6 w 18"/>
                <a:gd name="T15" fmla="*/ 9 h 54"/>
                <a:gd name="T16" fmla="*/ 17 w 18"/>
                <a:gd name="T17" fmla="*/ 0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54"/>
                <a:gd name="T29" fmla="*/ 18 w 18"/>
                <a:gd name="T30" fmla="*/ 54 h 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54">
                  <a:moveTo>
                    <a:pt x="17" y="0"/>
                  </a:moveTo>
                  <a:lnTo>
                    <a:pt x="17" y="2"/>
                  </a:lnTo>
                  <a:lnTo>
                    <a:pt x="9" y="13"/>
                  </a:lnTo>
                  <a:lnTo>
                    <a:pt x="9" y="39"/>
                  </a:lnTo>
                  <a:lnTo>
                    <a:pt x="17" y="53"/>
                  </a:lnTo>
                  <a:lnTo>
                    <a:pt x="6" y="44"/>
                  </a:lnTo>
                  <a:lnTo>
                    <a:pt x="0" y="23"/>
                  </a:lnTo>
                  <a:lnTo>
                    <a:pt x="6" y="9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5" name="Freeform 192"/>
            <p:cNvSpPr>
              <a:spLocks/>
            </p:cNvSpPr>
            <p:nvPr/>
          </p:nvSpPr>
          <p:spPr bwMode="auto">
            <a:xfrm>
              <a:off x="1797" y="1970"/>
              <a:ext cx="15" cy="54"/>
            </a:xfrm>
            <a:custGeom>
              <a:avLst/>
              <a:gdLst>
                <a:gd name="T0" fmla="*/ 0 w 15"/>
                <a:gd name="T1" fmla="*/ 0 h 54"/>
                <a:gd name="T2" fmla="*/ 9 w 15"/>
                <a:gd name="T3" fmla="*/ 7 h 54"/>
                <a:gd name="T4" fmla="*/ 14 w 15"/>
                <a:gd name="T5" fmla="*/ 21 h 54"/>
                <a:gd name="T6" fmla="*/ 14 w 15"/>
                <a:gd name="T7" fmla="*/ 39 h 54"/>
                <a:gd name="T8" fmla="*/ 2 w 15"/>
                <a:gd name="T9" fmla="*/ 53 h 54"/>
                <a:gd name="T10" fmla="*/ 0 w 15"/>
                <a:gd name="T11" fmla="*/ 53 h 54"/>
                <a:gd name="T12" fmla="*/ 0 w 15"/>
                <a:gd name="T13" fmla="*/ 51 h 54"/>
                <a:gd name="T14" fmla="*/ 4 w 15"/>
                <a:gd name="T15" fmla="*/ 51 h 54"/>
                <a:gd name="T16" fmla="*/ 4 w 15"/>
                <a:gd name="T17" fmla="*/ 46 h 54"/>
                <a:gd name="T18" fmla="*/ 9 w 15"/>
                <a:gd name="T19" fmla="*/ 39 h 54"/>
                <a:gd name="T20" fmla="*/ 9 w 15"/>
                <a:gd name="T21" fmla="*/ 15 h 54"/>
                <a:gd name="T22" fmla="*/ 0 w 15"/>
                <a:gd name="T23" fmla="*/ 0 h 5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"/>
                <a:gd name="T37" fmla="*/ 0 h 54"/>
                <a:gd name="T38" fmla="*/ 15 w 15"/>
                <a:gd name="T39" fmla="*/ 54 h 5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" h="54">
                  <a:moveTo>
                    <a:pt x="0" y="0"/>
                  </a:moveTo>
                  <a:lnTo>
                    <a:pt x="9" y="7"/>
                  </a:lnTo>
                  <a:lnTo>
                    <a:pt x="14" y="21"/>
                  </a:lnTo>
                  <a:lnTo>
                    <a:pt x="14" y="39"/>
                  </a:lnTo>
                  <a:lnTo>
                    <a:pt x="2" y="53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4" y="51"/>
                  </a:lnTo>
                  <a:lnTo>
                    <a:pt x="4" y="46"/>
                  </a:lnTo>
                  <a:lnTo>
                    <a:pt x="9" y="39"/>
                  </a:lnTo>
                  <a:lnTo>
                    <a:pt x="9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6" name="Freeform 193"/>
            <p:cNvSpPr>
              <a:spLocks/>
            </p:cNvSpPr>
            <p:nvPr/>
          </p:nvSpPr>
          <p:spPr bwMode="auto">
            <a:xfrm>
              <a:off x="2208" y="1970"/>
              <a:ext cx="7" cy="5"/>
            </a:xfrm>
            <a:custGeom>
              <a:avLst/>
              <a:gdLst>
                <a:gd name="T0" fmla="*/ 2 w 7"/>
                <a:gd name="T1" fmla="*/ 0 h 5"/>
                <a:gd name="T2" fmla="*/ 4 w 7"/>
                <a:gd name="T3" fmla="*/ 0 h 5"/>
                <a:gd name="T4" fmla="*/ 6 w 7"/>
                <a:gd name="T5" fmla="*/ 4 h 5"/>
                <a:gd name="T6" fmla="*/ 2 w 7"/>
                <a:gd name="T7" fmla="*/ 4 h 5"/>
                <a:gd name="T8" fmla="*/ 0 w 7"/>
                <a:gd name="T9" fmla="*/ 2 h 5"/>
                <a:gd name="T10" fmla="*/ 2 w 7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5"/>
                <a:gd name="T20" fmla="*/ 7 w 7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5">
                  <a:moveTo>
                    <a:pt x="2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7" name="Freeform 194"/>
            <p:cNvSpPr>
              <a:spLocks/>
            </p:cNvSpPr>
            <p:nvPr/>
          </p:nvSpPr>
          <p:spPr bwMode="auto">
            <a:xfrm>
              <a:off x="2502" y="1972"/>
              <a:ext cx="17" cy="40"/>
            </a:xfrm>
            <a:custGeom>
              <a:avLst/>
              <a:gdLst>
                <a:gd name="T0" fmla="*/ 7 w 17"/>
                <a:gd name="T1" fmla="*/ 0 h 40"/>
                <a:gd name="T2" fmla="*/ 7 w 17"/>
                <a:gd name="T3" fmla="*/ 4 h 40"/>
                <a:gd name="T4" fmla="*/ 14 w 17"/>
                <a:gd name="T5" fmla="*/ 9 h 40"/>
                <a:gd name="T6" fmla="*/ 14 w 17"/>
                <a:gd name="T7" fmla="*/ 11 h 40"/>
                <a:gd name="T8" fmla="*/ 10 w 17"/>
                <a:gd name="T9" fmla="*/ 13 h 40"/>
                <a:gd name="T10" fmla="*/ 7 w 17"/>
                <a:gd name="T11" fmla="*/ 19 h 40"/>
                <a:gd name="T12" fmla="*/ 7 w 17"/>
                <a:gd name="T13" fmla="*/ 30 h 40"/>
                <a:gd name="T14" fmla="*/ 16 w 17"/>
                <a:gd name="T15" fmla="*/ 35 h 40"/>
                <a:gd name="T16" fmla="*/ 16 w 17"/>
                <a:gd name="T17" fmla="*/ 37 h 40"/>
                <a:gd name="T18" fmla="*/ 7 w 17"/>
                <a:gd name="T19" fmla="*/ 39 h 40"/>
                <a:gd name="T20" fmla="*/ 4 w 17"/>
                <a:gd name="T21" fmla="*/ 32 h 40"/>
                <a:gd name="T22" fmla="*/ 4 w 17"/>
                <a:gd name="T23" fmla="*/ 11 h 40"/>
                <a:gd name="T24" fmla="*/ 0 w 17"/>
                <a:gd name="T25" fmla="*/ 11 h 40"/>
                <a:gd name="T26" fmla="*/ 0 w 17"/>
                <a:gd name="T27" fmla="*/ 9 h 40"/>
                <a:gd name="T28" fmla="*/ 7 w 17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40"/>
                <a:gd name="T47" fmla="*/ 17 w 17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40">
                  <a:moveTo>
                    <a:pt x="7" y="0"/>
                  </a:moveTo>
                  <a:lnTo>
                    <a:pt x="7" y="4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7" y="19"/>
                  </a:lnTo>
                  <a:lnTo>
                    <a:pt x="7" y="30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7" y="39"/>
                  </a:lnTo>
                  <a:lnTo>
                    <a:pt x="4" y="32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8" name="Freeform 195"/>
            <p:cNvSpPr>
              <a:spLocks/>
            </p:cNvSpPr>
            <p:nvPr/>
          </p:nvSpPr>
          <p:spPr bwMode="auto">
            <a:xfrm>
              <a:off x="2541" y="1979"/>
              <a:ext cx="30" cy="43"/>
            </a:xfrm>
            <a:custGeom>
              <a:avLst/>
              <a:gdLst>
                <a:gd name="T0" fmla="*/ 17 w 30"/>
                <a:gd name="T1" fmla="*/ 0 h 43"/>
                <a:gd name="T2" fmla="*/ 23 w 30"/>
                <a:gd name="T3" fmla="*/ 2 h 43"/>
                <a:gd name="T4" fmla="*/ 29 w 30"/>
                <a:gd name="T5" fmla="*/ 10 h 43"/>
                <a:gd name="T6" fmla="*/ 29 w 30"/>
                <a:gd name="T7" fmla="*/ 19 h 43"/>
                <a:gd name="T8" fmla="*/ 21 w 30"/>
                <a:gd name="T9" fmla="*/ 30 h 43"/>
                <a:gd name="T10" fmla="*/ 9 w 30"/>
                <a:gd name="T11" fmla="*/ 32 h 43"/>
                <a:gd name="T12" fmla="*/ 9 w 30"/>
                <a:gd name="T13" fmla="*/ 35 h 43"/>
                <a:gd name="T14" fmla="*/ 13 w 30"/>
                <a:gd name="T15" fmla="*/ 42 h 43"/>
                <a:gd name="T16" fmla="*/ 2 w 30"/>
                <a:gd name="T17" fmla="*/ 42 h 43"/>
                <a:gd name="T18" fmla="*/ 4 w 30"/>
                <a:gd name="T19" fmla="*/ 32 h 43"/>
                <a:gd name="T20" fmla="*/ 4 w 30"/>
                <a:gd name="T21" fmla="*/ 8 h 43"/>
                <a:gd name="T22" fmla="*/ 0 w 30"/>
                <a:gd name="T23" fmla="*/ 4 h 43"/>
                <a:gd name="T24" fmla="*/ 9 w 30"/>
                <a:gd name="T25" fmla="*/ 2 h 43"/>
                <a:gd name="T26" fmla="*/ 11 w 30"/>
                <a:gd name="T27" fmla="*/ 4 h 43"/>
                <a:gd name="T28" fmla="*/ 17 w 30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"/>
                <a:gd name="T46" fmla="*/ 0 h 43"/>
                <a:gd name="T47" fmla="*/ 30 w 30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" h="43">
                  <a:moveTo>
                    <a:pt x="17" y="0"/>
                  </a:moveTo>
                  <a:lnTo>
                    <a:pt x="23" y="2"/>
                  </a:lnTo>
                  <a:lnTo>
                    <a:pt x="29" y="10"/>
                  </a:lnTo>
                  <a:lnTo>
                    <a:pt x="29" y="19"/>
                  </a:lnTo>
                  <a:lnTo>
                    <a:pt x="21" y="30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13" y="42"/>
                  </a:lnTo>
                  <a:lnTo>
                    <a:pt x="2" y="42"/>
                  </a:lnTo>
                  <a:lnTo>
                    <a:pt x="4" y="32"/>
                  </a:lnTo>
                  <a:lnTo>
                    <a:pt x="4" y="8"/>
                  </a:lnTo>
                  <a:lnTo>
                    <a:pt x="0" y="4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9" name="Freeform 196"/>
            <p:cNvSpPr>
              <a:spLocks/>
            </p:cNvSpPr>
            <p:nvPr/>
          </p:nvSpPr>
          <p:spPr bwMode="auto">
            <a:xfrm>
              <a:off x="2550" y="1983"/>
              <a:ext cx="17" cy="26"/>
            </a:xfrm>
            <a:custGeom>
              <a:avLst/>
              <a:gdLst>
                <a:gd name="T0" fmla="*/ 4 w 17"/>
                <a:gd name="T1" fmla="*/ 2 h 26"/>
                <a:gd name="T2" fmla="*/ 0 w 17"/>
                <a:gd name="T3" fmla="*/ 10 h 26"/>
                <a:gd name="T4" fmla="*/ 0 w 17"/>
                <a:gd name="T5" fmla="*/ 18 h 26"/>
                <a:gd name="T6" fmla="*/ 9 w 17"/>
                <a:gd name="T7" fmla="*/ 25 h 26"/>
                <a:gd name="T8" fmla="*/ 16 w 17"/>
                <a:gd name="T9" fmla="*/ 14 h 26"/>
                <a:gd name="T10" fmla="*/ 14 w 17"/>
                <a:gd name="T11" fmla="*/ 5 h 26"/>
                <a:gd name="T12" fmla="*/ 6 w 17"/>
                <a:gd name="T13" fmla="*/ 0 h 26"/>
                <a:gd name="T14" fmla="*/ 4 w 17"/>
                <a:gd name="T15" fmla="*/ 2 h 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26"/>
                <a:gd name="T26" fmla="*/ 17 w 17"/>
                <a:gd name="T27" fmla="*/ 26 h 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26">
                  <a:moveTo>
                    <a:pt x="4" y="2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9" y="25"/>
                  </a:lnTo>
                  <a:lnTo>
                    <a:pt x="16" y="14"/>
                  </a:lnTo>
                  <a:lnTo>
                    <a:pt x="14" y="5"/>
                  </a:lnTo>
                  <a:lnTo>
                    <a:pt x="6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0" name="Freeform 197"/>
            <p:cNvSpPr>
              <a:spLocks/>
            </p:cNvSpPr>
            <p:nvPr/>
          </p:nvSpPr>
          <p:spPr bwMode="auto">
            <a:xfrm>
              <a:off x="2593" y="1979"/>
              <a:ext cx="24" cy="33"/>
            </a:xfrm>
            <a:custGeom>
              <a:avLst/>
              <a:gdLst>
                <a:gd name="T0" fmla="*/ 11 w 24"/>
                <a:gd name="T1" fmla="*/ 0 h 33"/>
                <a:gd name="T2" fmla="*/ 15 w 24"/>
                <a:gd name="T3" fmla="*/ 0 h 33"/>
                <a:gd name="T4" fmla="*/ 21 w 24"/>
                <a:gd name="T5" fmla="*/ 4 h 33"/>
                <a:gd name="T6" fmla="*/ 23 w 24"/>
                <a:gd name="T7" fmla="*/ 12 h 33"/>
                <a:gd name="T8" fmla="*/ 9 w 24"/>
                <a:gd name="T9" fmla="*/ 12 h 33"/>
                <a:gd name="T10" fmla="*/ 4 w 24"/>
                <a:gd name="T11" fmla="*/ 19 h 33"/>
                <a:gd name="T12" fmla="*/ 15 w 24"/>
                <a:gd name="T13" fmla="*/ 28 h 33"/>
                <a:gd name="T14" fmla="*/ 23 w 24"/>
                <a:gd name="T15" fmla="*/ 23 h 33"/>
                <a:gd name="T16" fmla="*/ 23 w 24"/>
                <a:gd name="T17" fmla="*/ 25 h 33"/>
                <a:gd name="T18" fmla="*/ 15 w 24"/>
                <a:gd name="T19" fmla="*/ 32 h 33"/>
                <a:gd name="T20" fmla="*/ 9 w 24"/>
                <a:gd name="T21" fmla="*/ 32 h 33"/>
                <a:gd name="T22" fmla="*/ 0 w 24"/>
                <a:gd name="T23" fmla="*/ 19 h 33"/>
                <a:gd name="T24" fmla="*/ 0 w 24"/>
                <a:gd name="T25" fmla="*/ 10 h 33"/>
                <a:gd name="T26" fmla="*/ 7 w 24"/>
                <a:gd name="T27" fmla="*/ 2 h 33"/>
                <a:gd name="T28" fmla="*/ 11 w 24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"/>
                <a:gd name="T46" fmla="*/ 0 h 33"/>
                <a:gd name="T47" fmla="*/ 24 w 24"/>
                <a:gd name="T48" fmla="*/ 33 h 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" h="33">
                  <a:moveTo>
                    <a:pt x="11" y="0"/>
                  </a:moveTo>
                  <a:lnTo>
                    <a:pt x="15" y="0"/>
                  </a:lnTo>
                  <a:lnTo>
                    <a:pt x="21" y="4"/>
                  </a:lnTo>
                  <a:lnTo>
                    <a:pt x="23" y="12"/>
                  </a:lnTo>
                  <a:lnTo>
                    <a:pt x="9" y="12"/>
                  </a:lnTo>
                  <a:lnTo>
                    <a:pt x="4" y="19"/>
                  </a:lnTo>
                  <a:lnTo>
                    <a:pt x="15" y="28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15" y="32"/>
                  </a:lnTo>
                  <a:lnTo>
                    <a:pt x="9" y="32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7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1" name="Freeform 198"/>
            <p:cNvSpPr>
              <a:spLocks/>
            </p:cNvSpPr>
            <p:nvPr/>
          </p:nvSpPr>
          <p:spPr bwMode="auto">
            <a:xfrm>
              <a:off x="2600" y="1983"/>
              <a:ext cx="11" cy="6"/>
            </a:xfrm>
            <a:custGeom>
              <a:avLst/>
              <a:gdLst>
                <a:gd name="T0" fmla="*/ 0 w 11"/>
                <a:gd name="T1" fmla="*/ 2 h 6"/>
                <a:gd name="T2" fmla="*/ 0 w 11"/>
                <a:gd name="T3" fmla="*/ 5 h 6"/>
                <a:gd name="T4" fmla="*/ 10 w 11"/>
                <a:gd name="T5" fmla="*/ 5 h 6"/>
                <a:gd name="T6" fmla="*/ 10 w 11"/>
                <a:gd name="T7" fmla="*/ 0 h 6"/>
                <a:gd name="T8" fmla="*/ 0 w 11"/>
                <a:gd name="T9" fmla="*/ 0 h 6"/>
                <a:gd name="T10" fmla="*/ 0 w 11"/>
                <a:gd name="T11" fmla="*/ 2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6"/>
                <a:gd name="T20" fmla="*/ 11 w 1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6">
                  <a:moveTo>
                    <a:pt x="0" y="2"/>
                  </a:moveTo>
                  <a:lnTo>
                    <a:pt x="0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2" name="Freeform 199"/>
            <p:cNvSpPr>
              <a:spLocks/>
            </p:cNvSpPr>
            <p:nvPr/>
          </p:nvSpPr>
          <p:spPr bwMode="auto">
            <a:xfrm>
              <a:off x="2672" y="1979"/>
              <a:ext cx="30" cy="33"/>
            </a:xfrm>
            <a:custGeom>
              <a:avLst/>
              <a:gdLst>
                <a:gd name="T0" fmla="*/ 16 w 30"/>
                <a:gd name="T1" fmla="*/ 0 h 33"/>
                <a:gd name="T2" fmla="*/ 20 w 30"/>
                <a:gd name="T3" fmla="*/ 0 h 33"/>
                <a:gd name="T4" fmla="*/ 25 w 30"/>
                <a:gd name="T5" fmla="*/ 2 h 33"/>
                <a:gd name="T6" fmla="*/ 27 w 30"/>
                <a:gd name="T7" fmla="*/ 10 h 33"/>
                <a:gd name="T8" fmla="*/ 27 w 30"/>
                <a:gd name="T9" fmla="*/ 25 h 33"/>
                <a:gd name="T10" fmla="*/ 29 w 30"/>
                <a:gd name="T11" fmla="*/ 30 h 33"/>
                <a:gd name="T12" fmla="*/ 20 w 30"/>
                <a:gd name="T13" fmla="*/ 30 h 33"/>
                <a:gd name="T14" fmla="*/ 23 w 30"/>
                <a:gd name="T15" fmla="*/ 19 h 33"/>
                <a:gd name="T16" fmla="*/ 20 w 30"/>
                <a:gd name="T17" fmla="*/ 8 h 33"/>
                <a:gd name="T18" fmla="*/ 14 w 30"/>
                <a:gd name="T19" fmla="*/ 4 h 33"/>
                <a:gd name="T20" fmla="*/ 10 w 30"/>
                <a:gd name="T21" fmla="*/ 10 h 33"/>
                <a:gd name="T22" fmla="*/ 10 w 30"/>
                <a:gd name="T23" fmla="*/ 32 h 33"/>
                <a:gd name="T24" fmla="*/ 2 w 30"/>
                <a:gd name="T25" fmla="*/ 30 h 33"/>
                <a:gd name="T26" fmla="*/ 6 w 30"/>
                <a:gd name="T27" fmla="*/ 19 h 33"/>
                <a:gd name="T28" fmla="*/ 4 w 30"/>
                <a:gd name="T29" fmla="*/ 14 h 33"/>
                <a:gd name="T30" fmla="*/ 4 w 30"/>
                <a:gd name="T31" fmla="*/ 8 h 33"/>
                <a:gd name="T32" fmla="*/ 0 w 30"/>
                <a:gd name="T33" fmla="*/ 4 h 33"/>
                <a:gd name="T34" fmla="*/ 4 w 30"/>
                <a:gd name="T35" fmla="*/ 2 h 33"/>
                <a:gd name="T36" fmla="*/ 14 w 30"/>
                <a:gd name="T37" fmla="*/ 2 h 33"/>
                <a:gd name="T38" fmla="*/ 16 w 30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"/>
                <a:gd name="T61" fmla="*/ 0 h 33"/>
                <a:gd name="T62" fmla="*/ 30 w 30"/>
                <a:gd name="T63" fmla="*/ 33 h 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" h="33">
                  <a:moveTo>
                    <a:pt x="16" y="0"/>
                  </a:moveTo>
                  <a:lnTo>
                    <a:pt x="20" y="0"/>
                  </a:lnTo>
                  <a:lnTo>
                    <a:pt x="25" y="2"/>
                  </a:lnTo>
                  <a:lnTo>
                    <a:pt x="27" y="10"/>
                  </a:lnTo>
                  <a:lnTo>
                    <a:pt x="27" y="25"/>
                  </a:lnTo>
                  <a:lnTo>
                    <a:pt x="29" y="30"/>
                  </a:lnTo>
                  <a:lnTo>
                    <a:pt x="20" y="30"/>
                  </a:lnTo>
                  <a:lnTo>
                    <a:pt x="23" y="19"/>
                  </a:lnTo>
                  <a:lnTo>
                    <a:pt x="20" y="8"/>
                  </a:lnTo>
                  <a:lnTo>
                    <a:pt x="14" y="4"/>
                  </a:lnTo>
                  <a:lnTo>
                    <a:pt x="10" y="10"/>
                  </a:lnTo>
                  <a:lnTo>
                    <a:pt x="10" y="32"/>
                  </a:lnTo>
                  <a:lnTo>
                    <a:pt x="2" y="30"/>
                  </a:lnTo>
                  <a:lnTo>
                    <a:pt x="6" y="19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2"/>
                  </a:lnTo>
                  <a:lnTo>
                    <a:pt x="14" y="2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3" name="Freeform 200"/>
            <p:cNvSpPr>
              <a:spLocks/>
            </p:cNvSpPr>
            <p:nvPr/>
          </p:nvSpPr>
          <p:spPr bwMode="auto">
            <a:xfrm>
              <a:off x="2705" y="1979"/>
              <a:ext cx="29" cy="40"/>
            </a:xfrm>
            <a:custGeom>
              <a:avLst/>
              <a:gdLst>
                <a:gd name="T0" fmla="*/ 9 w 29"/>
                <a:gd name="T1" fmla="*/ 0 h 40"/>
                <a:gd name="T2" fmla="*/ 22 w 29"/>
                <a:gd name="T3" fmla="*/ 0 h 40"/>
                <a:gd name="T4" fmla="*/ 26 w 29"/>
                <a:gd name="T5" fmla="*/ 2 h 40"/>
                <a:gd name="T6" fmla="*/ 22 w 29"/>
                <a:gd name="T7" fmla="*/ 16 h 40"/>
                <a:gd name="T8" fmla="*/ 13 w 29"/>
                <a:gd name="T9" fmla="*/ 21 h 40"/>
                <a:gd name="T10" fmla="*/ 26 w 29"/>
                <a:gd name="T11" fmla="*/ 25 h 40"/>
                <a:gd name="T12" fmla="*/ 28 w 29"/>
                <a:gd name="T13" fmla="*/ 33 h 40"/>
                <a:gd name="T14" fmla="*/ 19 w 29"/>
                <a:gd name="T15" fmla="*/ 39 h 40"/>
                <a:gd name="T16" fmla="*/ 4 w 29"/>
                <a:gd name="T17" fmla="*/ 39 h 40"/>
                <a:gd name="T18" fmla="*/ 0 w 29"/>
                <a:gd name="T19" fmla="*/ 35 h 40"/>
                <a:gd name="T20" fmla="*/ 6 w 29"/>
                <a:gd name="T21" fmla="*/ 18 h 40"/>
                <a:gd name="T22" fmla="*/ 4 w 29"/>
                <a:gd name="T23" fmla="*/ 14 h 40"/>
                <a:gd name="T24" fmla="*/ 4 w 29"/>
                <a:gd name="T25" fmla="*/ 4 h 40"/>
                <a:gd name="T26" fmla="*/ 9 w 29"/>
                <a:gd name="T27" fmla="*/ 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40"/>
                <a:gd name="T44" fmla="*/ 29 w 29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40">
                  <a:moveTo>
                    <a:pt x="9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22" y="16"/>
                  </a:lnTo>
                  <a:lnTo>
                    <a:pt x="13" y="21"/>
                  </a:lnTo>
                  <a:lnTo>
                    <a:pt x="26" y="25"/>
                  </a:lnTo>
                  <a:lnTo>
                    <a:pt x="28" y="33"/>
                  </a:lnTo>
                  <a:lnTo>
                    <a:pt x="19" y="39"/>
                  </a:lnTo>
                  <a:lnTo>
                    <a:pt x="4" y="39"/>
                  </a:lnTo>
                  <a:lnTo>
                    <a:pt x="0" y="35"/>
                  </a:lnTo>
                  <a:lnTo>
                    <a:pt x="6" y="18"/>
                  </a:lnTo>
                  <a:lnTo>
                    <a:pt x="4" y="14"/>
                  </a:lnTo>
                  <a:lnTo>
                    <a:pt x="4" y="4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4" name="Freeform 201"/>
            <p:cNvSpPr>
              <a:spLocks/>
            </p:cNvSpPr>
            <p:nvPr/>
          </p:nvSpPr>
          <p:spPr bwMode="auto">
            <a:xfrm>
              <a:off x="2713" y="1981"/>
              <a:ext cx="12" cy="15"/>
            </a:xfrm>
            <a:custGeom>
              <a:avLst/>
              <a:gdLst>
                <a:gd name="T0" fmla="*/ 0 w 12"/>
                <a:gd name="T1" fmla="*/ 2 h 15"/>
                <a:gd name="T2" fmla="*/ 2 w 12"/>
                <a:gd name="T3" fmla="*/ 14 h 15"/>
                <a:gd name="T4" fmla="*/ 9 w 12"/>
                <a:gd name="T5" fmla="*/ 14 h 15"/>
                <a:gd name="T6" fmla="*/ 9 w 12"/>
                <a:gd name="T7" fmla="*/ 10 h 15"/>
                <a:gd name="T8" fmla="*/ 11 w 12"/>
                <a:gd name="T9" fmla="*/ 5 h 15"/>
                <a:gd name="T10" fmla="*/ 9 w 12"/>
                <a:gd name="T11" fmla="*/ 0 h 15"/>
                <a:gd name="T12" fmla="*/ 0 w 12"/>
                <a:gd name="T13" fmla="*/ 0 h 15"/>
                <a:gd name="T14" fmla="*/ 0 w 12"/>
                <a:gd name="T15" fmla="*/ 2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5"/>
                <a:gd name="T26" fmla="*/ 12 w 12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5">
                  <a:moveTo>
                    <a:pt x="0" y="2"/>
                  </a:moveTo>
                  <a:lnTo>
                    <a:pt x="2" y="14"/>
                  </a:lnTo>
                  <a:lnTo>
                    <a:pt x="9" y="14"/>
                  </a:lnTo>
                  <a:lnTo>
                    <a:pt x="9" y="10"/>
                  </a:lnTo>
                  <a:lnTo>
                    <a:pt x="11" y="5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5" name="Freeform 202"/>
            <p:cNvSpPr>
              <a:spLocks/>
            </p:cNvSpPr>
            <p:nvPr/>
          </p:nvSpPr>
          <p:spPr bwMode="auto">
            <a:xfrm>
              <a:off x="2711" y="2008"/>
              <a:ext cx="19" cy="9"/>
            </a:xfrm>
            <a:custGeom>
              <a:avLst/>
              <a:gdLst>
                <a:gd name="T0" fmla="*/ 0 w 19"/>
                <a:gd name="T1" fmla="*/ 2 h 9"/>
                <a:gd name="T2" fmla="*/ 0 w 19"/>
                <a:gd name="T3" fmla="*/ 6 h 9"/>
                <a:gd name="T4" fmla="*/ 11 w 19"/>
                <a:gd name="T5" fmla="*/ 8 h 9"/>
                <a:gd name="T6" fmla="*/ 18 w 19"/>
                <a:gd name="T7" fmla="*/ 6 h 9"/>
                <a:gd name="T8" fmla="*/ 18 w 19"/>
                <a:gd name="T9" fmla="*/ 0 h 9"/>
                <a:gd name="T10" fmla="*/ 0 w 19"/>
                <a:gd name="T11" fmla="*/ 0 h 9"/>
                <a:gd name="T12" fmla="*/ 0 w 19"/>
                <a:gd name="T13" fmla="*/ 2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9"/>
                <a:gd name="T23" fmla="*/ 19 w 19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9">
                  <a:moveTo>
                    <a:pt x="0" y="2"/>
                  </a:moveTo>
                  <a:lnTo>
                    <a:pt x="0" y="6"/>
                  </a:lnTo>
                  <a:lnTo>
                    <a:pt x="11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6" name="Freeform 203"/>
            <p:cNvSpPr>
              <a:spLocks/>
            </p:cNvSpPr>
            <p:nvPr/>
          </p:nvSpPr>
          <p:spPr bwMode="auto">
            <a:xfrm>
              <a:off x="2309" y="1981"/>
              <a:ext cx="31" cy="32"/>
            </a:xfrm>
            <a:custGeom>
              <a:avLst/>
              <a:gdLst>
                <a:gd name="T0" fmla="*/ 14 w 31"/>
                <a:gd name="T1" fmla="*/ 0 h 32"/>
                <a:gd name="T2" fmla="*/ 26 w 31"/>
                <a:gd name="T3" fmla="*/ 4 h 32"/>
                <a:gd name="T4" fmla="*/ 30 w 31"/>
                <a:gd name="T5" fmla="*/ 19 h 32"/>
                <a:gd name="T6" fmla="*/ 28 w 31"/>
                <a:gd name="T7" fmla="*/ 25 h 32"/>
                <a:gd name="T8" fmla="*/ 19 w 31"/>
                <a:gd name="T9" fmla="*/ 31 h 32"/>
                <a:gd name="T10" fmla="*/ 8 w 31"/>
                <a:gd name="T11" fmla="*/ 31 h 32"/>
                <a:gd name="T12" fmla="*/ 2 w 31"/>
                <a:gd name="T13" fmla="*/ 23 h 32"/>
                <a:gd name="T14" fmla="*/ 0 w 31"/>
                <a:gd name="T15" fmla="*/ 14 h 32"/>
                <a:gd name="T16" fmla="*/ 4 w 31"/>
                <a:gd name="T17" fmla="*/ 4 h 32"/>
                <a:gd name="T18" fmla="*/ 14 w 31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32"/>
                <a:gd name="T32" fmla="*/ 31 w 31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32">
                  <a:moveTo>
                    <a:pt x="14" y="0"/>
                  </a:moveTo>
                  <a:lnTo>
                    <a:pt x="26" y="4"/>
                  </a:lnTo>
                  <a:lnTo>
                    <a:pt x="30" y="19"/>
                  </a:lnTo>
                  <a:lnTo>
                    <a:pt x="28" y="25"/>
                  </a:lnTo>
                  <a:lnTo>
                    <a:pt x="19" y="31"/>
                  </a:lnTo>
                  <a:lnTo>
                    <a:pt x="8" y="31"/>
                  </a:lnTo>
                  <a:lnTo>
                    <a:pt x="2" y="23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7" name="Freeform 204"/>
            <p:cNvSpPr>
              <a:spLocks/>
            </p:cNvSpPr>
            <p:nvPr/>
          </p:nvSpPr>
          <p:spPr bwMode="auto">
            <a:xfrm>
              <a:off x="2315" y="1985"/>
              <a:ext cx="18" cy="27"/>
            </a:xfrm>
            <a:custGeom>
              <a:avLst/>
              <a:gdLst>
                <a:gd name="T0" fmla="*/ 2 w 18"/>
                <a:gd name="T1" fmla="*/ 1 h 27"/>
                <a:gd name="T2" fmla="*/ 0 w 18"/>
                <a:gd name="T3" fmla="*/ 12 h 27"/>
                <a:gd name="T4" fmla="*/ 2 w 18"/>
                <a:gd name="T5" fmla="*/ 24 h 27"/>
                <a:gd name="T6" fmla="*/ 7 w 18"/>
                <a:gd name="T7" fmla="*/ 24 h 27"/>
                <a:gd name="T8" fmla="*/ 11 w 18"/>
                <a:gd name="T9" fmla="*/ 26 h 27"/>
                <a:gd name="T10" fmla="*/ 17 w 18"/>
                <a:gd name="T11" fmla="*/ 17 h 27"/>
                <a:gd name="T12" fmla="*/ 17 w 18"/>
                <a:gd name="T13" fmla="*/ 6 h 27"/>
                <a:gd name="T14" fmla="*/ 9 w 18"/>
                <a:gd name="T15" fmla="*/ 0 h 27"/>
                <a:gd name="T16" fmla="*/ 2 w 18"/>
                <a:gd name="T17" fmla="*/ 0 h 27"/>
                <a:gd name="T18" fmla="*/ 2 w 18"/>
                <a:gd name="T19" fmla="*/ 1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27"/>
                <a:gd name="T32" fmla="*/ 18 w 18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27">
                  <a:moveTo>
                    <a:pt x="2" y="1"/>
                  </a:moveTo>
                  <a:lnTo>
                    <a:pt x="0" y="12"/>
                  </a:lnTo>
                  <a:lnTo>
                    <a:pt x="2" y="24"/>
                  </a:lnTo>
                  <a:lnTo>
                    <a:pt x="7" y="24"/>
                  </a:lnTo>
                  <a:lnTo>
                    <a:pt x="11" y="26"/>
                  </a:lnTo>
                  <a:lnTo>
                    <a:pt x="17" y="17"/>
                  </a:lnTo>
                  <a:lnTo>
                    <a:pt x="17" y="6"/>
                  </a:lnTo>
                  <a:lnTo>
                    <a:pt x="9" y="0"/>
                  </a:lnTo>
                  <a:lnTo>
                    <a:pt x="2" y="0"/>
                  </a:lnTo>
                  <a:lnTo>
                    <a:pt x="2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8" name="Freeform 205"/>
            <p:cNvSpPr>
              <a:spLocks/>
            </p:cNvSpPr>
            <p:nvPr/>
          </p:nvSpPr>
          <p:spPr bwMode="auto">
            <a:xfrm>
              <a:off x="2450" y="1981"/>
              <a:ext cx="28" cy="32"/>
            </a:xfrm>
            <a:custGeom>
              <a:avLst/>
              <a:gdLst>
                <a:gd name="T0" fmla="*/ 0 w 28"/>
                <a:gd name="T1" fmla="*/ 0 h 32"/>
                <a:gd name="T2" fmla="*/ 4 w 28"/>
                <a:gd name="T3" fmla="*/ 0 h 32"/>
                <a:gd name="T4" fmla="*/ 6 w 28"/>
                <a:gd name="T5" fmla="*/ 4 h 32"/>
                <a:gd name="T6" fmla="*/ 6 w 28"/>
                <a:gd name="T7" fmla="*/ 21 h 32"/>
                <a:gd name="T8" fmla="*/ 9 w 28"/>
                <a:gd name="T9" fmla="*/ 28 h 32"/>
                <a:gd name="T10" fmla="*/ 12 w 28"/>
                <a:gd name="T11" fmla="*/ 28 h 32"/>
                <a:gd name="T12" fmla="*/ 21 w 28"/>
                <a:gd name="T13" fmla="*/ 17 h 32"/>
                <a:gd name="T14" fmla="*/ 21 w 28"/>
                <a:gd name="T15" fmla="*/ 6 h 32"/>
                <a:gd name="T16" fmla="*/ 16 w 28"/>
                <a:gd name="T17" fmla="*/ 2 h 32"/>
                <a:gd name="T18" fmla="*/ 21 w 28"/>
                <a:gd name="T19" fmla="*/ 0 h 32"/>
                <a:gd name="T20" fmla="*/ 25 w 28"/>
                <a:gd name="T21" fmla="*/ 4 h 32"/>
                <a:gd name="T22" fmla="*/ 23 w 28"/>
                <a:gd name="T23" fmla="*/ 6 h 32"/>
                <a:gd name="T24" fmla="*/ 25 w 28"/>
                <a:gd name="T25" fmla="*/ 10 h 32"/>
                <a:gd name="T26" fmla="*/ 25 w 28"/>
                <a:gd name="T27" fmla="*/ 17 h 32"/>
                <a:gd name="T28" fmla="*/ 23 w 28"/>
                <a:gd name="T29" fmla="*/ 19 h 32"/>
                <a:gd name="T30" fmla="*/ 27 w 28"/>
                <a:gd name="T31" fmla="*/ 28 h 32"/>
                <a:gd name="T32" fmla="*/ 23 w 28"/>
                <a:gd name="T33" fmla="*/ 30 h 32"/>
                <a:gd name="T34" fmla="*/ 16 w 28"/>
                <a:gd name="T35" fmla="*/ 28 h 32"/>
                <a:gd name="T36" fmla="*/ 9 w 28"/>
                <a:gd name="T37" fmla="*/ 31 h 32"/>
                <a:gd name="T38" fmla="*/ 4 w 28"/>
                <a:gd name="T39" fmla="*/ 30 h 32"/>
                <a:gd name="T40" fmla="*/ 2 w 28"/>
                <a:gd name="T41" fmla="*/ 21 h 32"/>
                <a:gd name="T42" fmla="*/ 2 w 28"/>
                <a:gd name="T43" fmla="*/ 4 h 32"/>
                <a:gd name="T44" fmla="*/ 0 w 28"/>
                <a:gd name="T45" fmla="*/ 0 h 3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"/>
                <a:gd name="T70" fmla="*/ 0 h 32"/>
                <a:gd name="T71" fmla="*/ 28 w 28"/>
                <a:gd name="T72" fmla="*/ 32 h 3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" h="32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6" y="21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21" y="17"/>
                  </a:lnTo>
                  <a:lnTo>
                    <a:pt x="21" y="6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5" y="4"/>
                  </a:lnTo>
                  <a:lnTo>
                    <a:pt x="23" y="6"/>
                  </a:lnTo>
                  <a:lnTo>
                    <a:pt x="25" y="10"/>
                  </a:lnTo>
                  <a:lnTo>
                    <a:pt x="25" y="17"/>
                  </a:lnTo>
                  <a:lnTo>
                    <a:pt x="23" y="19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6" y="28"/>
                  </a:lnTo>
                  <a:lnTo>
                    <a:pt x="9" y="31"/>
                  </a:lnTo>
                  <a:lnTo>
                    <a:pt x="4" y="30"/>
                  </a:lnTo>
                  <a:lnTo>
                    <a:pt x="2" y="21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9" name="Freeform 206"/>
            <p:cNvSpPr>
              <a:spLocks/>
            </p:cNvSpPr>
            <p:nvPr/>
          </p:nvSpPr>
          <p:spPr bwMode="auto">
            <a:xfrm>
              <a:off x="2525" y="1981"/>
              <a:ext cx="12" cy="31"/>
            </a:xfrm>
            <a:custGeom>
              <a:avLst/>
              <a:gdLst>
                <a:gd name="T0" fmla="*/ 4 w 12"/>
                <a:gd name="T1" fmla="*/ 0 h 31"/>
                <a:gd name="T2" fmla="*/ 8 w 12"/>
                <a:gd name="T3" fmla="*/ 0 h 31"/>
                <a:gd name="T4" fmla="*/ 8 w 12"/>
                <a:gd name="T5" fmla="*/ 26 h 31"/>
                <a:gd name="T6" fmla="*/ 11 w 12"/>
                <a:gd name="T7" fmla="*/ 30 h 31"/>
                <a:gd name="T8" fmla="*/ 0 w 12"/>
                <a:gd name="T9" fmla="*/ 30 h 31"/>
                <a:gd name="T10" fmla="*/ 0 w 12"/>
                <a:gd name="T11" fmla="*/ 28 h 31"/>
                <a:gd name="T12" fmla="*/ 4 w 12"/>
                <a:gd name="T13" fmla="*/ 28 h 31"/>
                <a:gd name="T14" fmla="*/ 4 w 12"/>
                <a:gd name="T15" fmla="*/ 4 h 31"/>
                <a:gd name="T16" fmla="*/ 0 w 12"/>
                <a:gd name="T17" fmla="*/ 4 h 31"/>
                <a:gd name="T18" fmla="*/ 0 w 12"/>
                <a:gd name="T19" fmla="*/ 2 h 31"/>
                <a:gd name="T20" fmla="*/ 4 w 12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31"/>
                <a:gd name="T35" fmla="*/ 12 w 12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31">
                  <a:moveTo>
                    <a:pt x="4" y="0"/>
                  </a:moveTo>
                  <a:lnTo>
                    <a:pt x="8" y="0"/>
                  </a:lnTo>
                  <a:lnTo>
                    <a:pt x="8" y="26"/>
                  </a:lnTo>
                  <a:lnTo>
                    <a:pt x="11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0" name="Freeform 207"/>
            <p:cNvSpPr>
              <a:spLocks/>
            </p:cNvSpPr>
            <p:nvPr/>
          </p:nvSpPr>
          <p:spPr bwMode="auto">
            <a:xfrm>
              <a:off x="2625" y="1981"/>
              <a:ext cx="25" cy="31"/>
            </a:xfrm>
            <a:custGeom>
              <a:avLst/>
              <a:gdLst>
                <a:gd name="T0" fmla="*/ 0 w 25"/>
                <a:gd name="T1" fmla="*/ 0 h 31"/>
                <a:gd name="T2" fmla="*/ 8 w 25"/>
                <a:gd name="T3" fmla="*/ 0 h 31"/>
                <a:gd name="T4" fmla="*/ 8 w 25"/>
                <a:gd name="T5" fmla="*/ 4 h 31"/>
                <a:gd name="T6" fmla="*/ 11 w 25"/>
                <a:gd name="T7" fmla="*/ 8 h 31"/>
                <a:gd name="T8" fmla="*/ 16 w 25"/>
                <a:gd name="T9" fmla="*/ 0 h 31"/>
                <a:gd name="T10" fmla="*/ 20 w 25"/>
                <a:gd name="T11" fmla="*/ 0 h 31"/>
                <a:gd name="T12" fmla="*/ 20 w 25"/>
                <a:gd name="T13" fmla="*/ 2 h 31"/>
                <a:gd name="T14" fmla="*/ 14 w 25"/>
                <a:gd name="T15" fmla="*/ 12 h 31"/>
                <a:gd name="T16" fmla="*/ 24 w 25"/>
                <a:gd name="T17" fmla="*/ 28 h 31"/>
                <a:gd name="T18" fmla="*/ 18 w 25"/>
                <a:gd name="T19" fmla="*/ 30 h 31"/>
                <a:gd name="T20" fmla="*/ 14 w 25"/>
                <a:gd name="T21" fmla="*/ 19 h 31"/>
                <a:gd name="T22" fmla="*/ 9 w 25"/>
                <a:gd name="T23" fmla="*/ 19 h 31"/>
                <a:gd name="T24" fmla="*/ 4 w 25"/>
                <a:gd name="T25" fmla="*/ 28 h 31"/>
                <a:gd name="T26" fmla="*/ 0 w 25"/>
                <a:gd name="T27" fmla="*/ 30 h 31"/>
                <a:gd name="T28" fmla="*/ 0 w 25"/>
                <a:gd name="T29" fmla="*/ 26 h 31"/>
                <a:gd name="T30" fmla="*/ 4 w 25"/>
                <a:gd name="T31" fmla="*/ 26 h 31"/>
                <a:gd name="T32" fmla="*/ 4 w 25"/>
                <a:gd name="T33" fmla="*/ 21 h 31"/>
                <a:gd name="T34" fmla="*/ 8 w 25"/>
                <a:gd name="T35" fmla="*/ 12 h 31"/>
                <a:gd name="T36" fmla="*/ 0 w 25"/>
                <a:gd name="T37" fmla="*/ 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"/>
                <a:gd name="T58" fmla="*/ 0 h 31"/>
                <a:gd name="T59" fmla="*/ 25 w 25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" h="31">
                  <a:moveTo>
                    <a:pt x="0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11" y="8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4" y="12"/>
                  </a:lnTo>
                  <a:lnTo>
                    <a:pt x="24" y="28"/>
                  </a:lnTo>
                  <a:lnTo>
                    <a:pt x="18" y="30"/>
                  </a:lnTo>
                  <a:lnTo>
                    <a:pt x="14" y="19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4" y="21"/>
                  </a:lnTo>
                  <a:lnTo>
                    <a:pt x="8" y="1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1" name="Freeform 208"/>
            <p:cNvSpPr>
              <a:spLocks/>
            </p:cNvSpPr>
            <p:nvPr/>
          </p:nvSpPr>
          <p:spPr bwMode="auto">
            <a:xfrm>
              <a:off x="2656" y="1981"/>
              <a:ext cx="13" cy="31"/>
            </a:xfrm>
            <a:custGeom>
              <a:avLst/>
              <a:gdLst>
                <a:gd name="T0" fmla="*/ 1 w 13"/>
                <a:gd name="T1" fmla="*/ 0 h 31"/>
                <a:gd name="T2" fmla="*/ 8 w 13"/>
                <a:gd name="T3" fmla="*/ 0 h 31"/>
                <a:gd name="T4" fmla="*/ 8 w 13"/>
                <a:gd name="T5" fmla="*/ 21 h 31"/>
                <a:gd name="T6" fmla="*/ 12 w 13"/>
                <a:gd name="T7" fmla="*/ 28 h 31"/>
                <a:gd name="T8" fmla="*/ 5 w 13"/>
                <a:gd name="T9" fmla="*/ 30 h 31"/>
                <a:gd name="T10" fmla="*/ 0 w 13"/>
                <a:gd name="T11" fmla="*/ 28 h 31"/>
                <a:gd name="T12" fmla="*/ 3 w 13"/>
                <a:gd name="T13" fmla="*/ 21 h 31"/>
                <a:gd name="T14" fmla="*/ 3 w 13"/>
                <a:gd name="T15" fmla="*/ 2 h 31"/>
                <a:gd name="T16" fmla="*/ 0 w 13"/>
                <a:gd name="T17" fmla="*/ 2 h 31"/>
                <a:gd name="T18" fmla="*/ 1 w 1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31"/>
                <a:gd name="T32" fmla="*/ 13 w 1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31">
                  <a:moveTo>
                    <a:pt x="1" y="0"/>
                  </a:moveTo>
                  <a:lnTo>
                    <a:pt x="8" y="0"/>
                  </a:lnTo>
                  <a:lnTo>
                    <a:pt x="8" y="21"/>
                  </a:lnTo>
                  <a:lnTo>
                    <a:pt x="12" y="28"/>
                  </a:lnTo>
                  <a:lnTo>
                    <a:pt x="5" y="30"/>
                  </a:lnTo>
                  <a:lnTo>
                    <a:pt x="0" y="28"/>
                  </a:lnTo>
                  <a:lnTo>
                    <a:pt x="3" y="21"/>
                  </a:lnTo>
                  <a:lnTo>
                    <a:pt x="3" y="2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2" name="Freeform 209"/>
            <p:cNvSpPr>
              <a:spLocks/>
            </p:cNvSpPr>
            <p:nvPr/>
          </p:nvSpPr>
          <p:spPr bwMode="auto">
            <a:xfrm>
              <a:off x="1764" y="1983"/>
              <a:ext cx="26" cy="32"/>
            </a:xfrm>
            <a:custGeom>
              <a:avLst/>
              <a:gdLst>
                <a:gd name="T0" fmla="*/ 9 w 26"/>
                <a:gd name="T1" fmla="*/ 0 h 32"/>
                <a:gd name="T2" fmla="*/ 17 w 26"/>
                <a:gd name="T3" fmla="*/ 0 h 32"/>
                <a:gd name="T4" fmla="*/ 22 w 26"/>
                <a:gd name="T5" fmla="*/ 8 h 32"/>
                <a:gd name="T6" fmla="*/ 22 w 26"/>
                <a:gd name="T7" fmla="*/ 23 h 32"/>
                <a:gd name="T8" fmla="*/ 25 w 26"/>
                <a:gd name="T9" fmla="*/ 29 h 32"/>
                <a:gd name="T10" fmla="*/ 22 w 26"/>
                <a:gd name="T11" fmla="*/ 31 h 32"/>
                <a:gd name="T12" fmla="*/ 15 w 26"/>
                <a:gd name="T13" fmla="*/ 29 h 32"/>
                <a:gd name="T14" fmla="*/ 11 w 26"/>
                <a:gd name="T15" fmla="*/ 31 h 32"/>
                <a:gd name="T16" fmla="*/ 4 w 26"/>
                <a:gd name="T17" fmla="*/ 31 h 32"/>
                <a:gd name="T18" fmla="*/ 0 w 26"/>
                <a:gd name="T19" fmla="*/ 25 h 32"/>
                <a:gd name="T20" fmla="*/ 2 w 26"/>
                <a:gd name="T21" fmla="*/ 19 h 32"/>
                <a:gd name="T22" fmla="*/ 13 w 26"/>
                <a:gd name="T23" fmla="*/ 12 h 32"/>
                <a:gd name="T24" fmla="*/ 15 w 26"/>
                <a:gd name="T25" fmla="*/ 3 h 32"/>
                <a:gd name="T26" fmla="*/ 7 w 26"/>
                <a:gd name="T27" fmla="*/ 3 h 32"/>
                <a:gd name="T28" fmla="*/ 7 w 26"/>
                <a:gd name="T29" fmla="*/ 10 h 32"/>
                <a:gd name="T30" fmla="*/ 2 w 26"/>
                <a:gd name="T31" fmla="*/ 10 h 32"/>
                <a:gd name="T32" fmla="*/ 2 w 26"/>
                <a:gd name="T33" fmla="*/ 3 h 32"/>
                <a:gd name="T34" fmla="*/ 9 w 2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32"/>
                <a:gd name="T56" fmla="*/ 26 w 2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32">
                  <a:moveTo>
                    <a:pt x="9" y="0"/>
                  </a:moveTo>
                  <a:lnTo>
                    <a:pt x="17" y="0"/>
                  </a:lnTo>
                  <a:lnTo>
                    <a:pt x="22" y="8"/>
                  </a:lnTo>
                  <a:lnTo>
                    <a:pt x="22" y="23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15" y="29"/>
                  </a:lnTo>
                  <a:lnTo>
                    <a:pt x="11" y="31"/>
                  </a:lnTo>
                  <a:lnTo>
                    <a:pt x="4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13" y="12"/>
                  </a:lnTo>
                  <a:lnTo>
                    <a:pt x="15" y="3"/>
                  </a:lnTo>
                  <a:lnTo>
                    <a:pt x="7" y="3"/>
                  </a:lnTo>
                  <a:lnTo>
                    <a:pt x="7" y="10"/>
                  </a:lnTo>
                  <a:lnTo>
                    <a:pt x="2" y="10"/>
                  </a:lnTo>
                  <a:lnTo>
                    <a:pt x="2" y="3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3" name="Freeform 210"/>
            <p:cNvSpPr>
              <a:spLocks/>
            </p:cNvSpPr>
            <p:nvPr/>
          </p:nvSpPr>
          <p:spPr bwMode="auto">
            <a:xfrm>
              <a:off x="1770" y="2000"/>
              <a:ext cx="10" cy="12"/>
            </a:xfrm>
            <a:custGeom>
              <a:avLst/>
              <a:gdLst>
                <a:gd name="T0" fmla="*/ 5 w 10"/>
                <a:gd name="T1" fmla="*/ 2 h 12"/>
                <a:gd name="T2" fmla="*/ 0 w 10"/>
                <a:gd name="T3" fmla="*/ 2 h 12"/>
                <a:gd name="T4" fmla="*/ 0 w 10"/>
                <a:gd name="T5" fmla="*/ 7 h 12"/>
                <a:gd name="T6" fmla="*/ 5 w 10"/>
                <a:gd name="T7" fmla="*/ 11 h 12"/>
                <a:gd name="T8" fmla="*/ 9 w 10"/>
                <a:gd name="T9" fmla="*/ 4 h 12"/>
                <a:gd name="T10" fmla="*/ 7 w 10"/>
                <a:gd name="T11" fmla="*/ 0 h 12"/>
                <a:gd name="T12" fmla="*/ 5 w 10"/>
                <a:gd name="T13" fmla="*/ 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2"/>
                <a:gd name="T23" fmla="*/ 10 w 10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2">
                  <a:moveTo>
                    <a:pt x="5" y="2"/>
                  </a:moveTo>
                  <a:lnTo>
                    <a:pt x="0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9" y="4"/>
                  </a:lnTo>
                  <a:lnTo>
                    <a:pt x="7" y="0"/>
                  </a:lnTo>
                  <a:lnTo>
                    <a:pt x="5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4" name="Freeform 211"/>
            <p:cNvSpPr>
              <a:spLocks/>
            </p:cNvSpPr>
            <p:nvPr/>
          </p:nvSpPr>
          <p:spPr bwMode="auto">
            <a:xfrm>
              <a:off x="1890" y="1983"/>
              <a:ext cx="22" cy="32"/>
            </a:xfrm>
            <a:custGeom>
              <a:avLst/>
              <a:gdLst>
                <a:gd name="T0" fmla="*/ 7 w 22"/>
                <a:gd name="T1" fmla="*/ 0 h 32"/>
                <a:gd name="T2" fmla="*/ 21 w 22"/>
                <a:gd name="T3" fmla="*/ 2 h 32"/>
                <a:gd name="T4" fmla="*/ 21 w 22"/>
                <a:gd name="T5" fmla="*/ 6 h 32"/>
                <a:gd name="T6" fmla="*/ 15 w 22"/>
                <a:gd name="T7" fmla="*/ 6 h 32"/>
                <a:gd name="T8" fmla="*/ 11 w 22"/>
                <a:gd name="T9" fmla="*/ 12 h 32"/>
                <a:gd name="T10" fmla="*/ 11 w 22"/>
                <a:gd name="T11" fmla="*/ 25 h 32"/>
                <a:gd name="T12" fmla="*/ 15 w 22"/>
                <a:gd name="T13" fmla="*/ 29 h 32"/>
                <a:gd name="T14" fmla="*/ 11 w 22"/>
                <a:gd name="T15" fmla="*/ 31 h 32"/>
                <a:gd name="T16" fmla="*/ 4 w 22"/>
                <a:gd name="T17" fmla="*/ 31 h 32"/>
                <a:gd name="T18" fmla="*/ 2 w 22"/>
                <a:gd name="T19" fmla="*/ 29 h 32"/>
                <a:gd name="T20" fmla="*/ 4 w 22"/>
                <a:gd name="T21" fmla="*/ 23 h 32"/>
                <a:gd name="T22" fmla="*/ 4 w 22"/>
                <a:gd name="T23" fmla="*/ 8 h 32"/>
                <a:gd name="T24" fmla="*/ 0 w 22"/>
                <a:gd name="T25" fmla="*/ 3 h 32"/>
                <a:gd name="T26" fmla="*/ 7 w 2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32"/>
                <a:gd name="T44" fmla="*/ 22 w 22"/>
                <a:gd name="T45" fmla="*/ 32 h 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32">
                  <a:moveTo>
                    <a:pt x="7" y="0"/>
                  </a:moveTo>
                  <a:lnTo>
                    <a:pt x="21" y="2"/>
                  </a:lnTo>
                  <a:lnTo>
                    <a:pt x="21" y="6"/>
                  </a:lnTo>
                  <a:lnTo>
                    <a:pt x="15" y="6"/>
                  </a:lnTo>
                  <a:lnTo>
                    <a:pt x="11" y="12"/>
                  </a:lnTo>
                  <a:lnTo>
                    <a:pt x="11" y="25"/>
                  </a:lnTo>
                  <a:lnTo>
                    <a:pt x="15" y="29"/>
                  </a:lnTo>
                  <a:lnTo>
                    <a:pt x="11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4" y="8"/>
                  </a:lnTo>
                  <a:lnTo>
                    <a:pt x="0" y="3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5" name="Freeform 212"/>
            <p:cNvSpPr>
              <a:spLocks/>
            </p:cNvSpPr>
            <p:nvPr/>
          </p:nvSpPr>
          <p:spPr bwMode="auto">
            <a:xfrm>
              <a:off x="1917" y="1983"/>
              <a:ext cx="24" cy="32"/>
            </a:xfrm>
            <a:custGeom>
              <a:avLst/>
              <a:gdLst>
                <a:gd name="T0" fmla="*/ 9 w 24"/>
                <a:gd name="T1" fmla="*/ 0 h 32"/>
                <a:gd name="T2" fmla="*/ 15 w 24"/>
                <a:gd name="T3" fmla="*/ 0 h 32"/>
                <a:gd name="T4" fmla="*/ 21 w 24"/>
                <a:gd name="T5" fmla="*/ 3 h 32"/>
                <a:gd name="T6" fmla="*/ 23 w 24"/>
                <a:gd name="T7" fmla="*/ 12 h 32"/>
                <a:gd name="T8" fmla="*/ 19 w 24"/>
                <a:gd name="T9" fmla="*/ 14 h 32"/>
                <a:gd name="T10" fmla="*/ 15 w 24"/>
                <a:gd name="T11" fmla="*/ 12 h 32"/>
                <a:gd name="T12" fmla="*/ 13 w 24"/>
                <a:gd name="T13" fmla="*/ 14 h 32"/>
                <a:gd name="T14" fmla="*/ 11 w 24"/>
                <a:gd name="T15" fmla="*/ 12 h 32"/>
                <a:gd name="T16" fmla="*/ 4 w 24"/>
                <a:gd name="T17" fmla="*/ 17 h 32"/>
                <a:gd name="T18" fmla="*/ 13 w 24"/>
                <a:gd name="T19" fmla="*/ 25 h 32"/>
                <a:gd name="T20" fmla="*/ 19 w 24"/>
                <a:gd name="T21" fmla="*/ 25 h 32"/>
                <a:gd name="T22" fmla="*/ 23 w 24"/>
                <a:gd name="T23" fmla="*/ 21 h 32"/>
                <a:gd name="T24" fmla="*/ 23 w 24"/>
                <a:gd name="T25" fmla="*/ 25 h 32"/>
                <a:gd name="T26" fmla="*/ 15 w 24"/>
                <a:gd name="T27" fmla="*/ 31 h 32"/>
                <a:gd name="T28" fmla="*/ 9 w 24"/>
                <a:gd name="T29" fmla="*/ 31 h 32"/>
                <a:gd name="T30" fmla="*/ 4 w 24"/>
                <a:gd name="T31" fmla="*/ 29 h 32"/>
                <a:gd name="T32" fmla="*/ 0 w 24"/>
                <a:gd name="T33" fmla="*/ 10 h 32"/>
                <a:gd name="T34" fmla="*/ 4 w 24"/>
                <a:gd name="T35" fmla="*/ 2 h 32"/>
                <a:gd name="T36" fmla="*/ 9 w 24"/>
                <a:gd name="T37" fmla="*/ 0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32"/>
                <a:gd name="T59" fmla="*/ 24 w 24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32">
                  <a:moveTo>
                    <a:pt x="9" y="0"/>
                  </a:moveTo>
                  <a:lnTo>
                    <a:pt x="15" y="0"/>
                  </a:lnTo>
                  <a:lnTo>
                    <a:pt x="21" y="3"/>
                  </a:lnTo>
                  <a:lnTo>
                    <a:pt x="23" y="12"/>
                  </a:lnTo>
                  <a:lnTo>
                    <a:pt x="19" y="14"/>
                  </a:lnTo>
                  <a:lnTo>
                    <a:pt x="15" y="12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4" y="17"/>
                  </a:lnTo>
                  <a:lnTo>
                    <a:pt x="13" y="25"/>
                  </a:lnTo>
                  <a:lnTo>
                    <a:pt x="19" y="25"/>
                  </a:lnTo>
                  <a:lnTo>
                    <a:pt x="23" y="21"/>
                  </a:lnTo>
                  <a:lnTo>
                    <a:pt x="23" y="25"/>
                  </a:lnTo>
                  <a:lnTo>
                    <a:pt x="15" y="31"/>
                  </a:lnTo>
                  <a:lnTo>
                    <a:pt x="9" y="31"/>
                  </a:lnTo>
                  <a:lnTo>
                    <a:pt x="4" y="29"/>
                  </a:lnTo>
                  <a:lnTo>
                    <a:pt x="0" y="10"/>
                  </a:lnTo>
                  <a:lnTo>
                    <a:pt x="4" y="2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6" name="Freeform 213"/>
            <p:cNvSpPr>
              <a:spLocks/>
            </p:cNvSpPr>
            <p:nvPr/>
          </p:nvSpPr>
          <p:spPr bwMode="auto">
            <a:xfrm>
              <a:off x="1924" y="1986"/>
              <a:ext cx="10" cy="8"/>
            </a:xfrm>
            <a:custGeom>
              <a:avLst/>
              <a:gdLst>
                <a:gd name="T0" fmla="*/ 0 w 10"/>
                <a:gd name="T1" fmla="*/ 2 h 8"/>
                <a:gd name="T2" fmla="*/ 0 w 10"/>
                <a:gd name="T3" fmla="*/ 7 h 8"/>
                <a:gd name="T4" fmla="*/ 9 w 10"/>
                <a:gd name="T5" fmla="*/ 7 h 8"/>
                <a:gd name="T6" fmla="*/ 9 w 10"/>
                <a:gd name="T7" fmla="*/ 0 h 8"/>
                <a:gd name="T8" fmla="*/ 0 w 10"/>
                <a:gd name="T9" fmla="*/ 0 h 8"/>
                <a:gd name="T10" fmla="*/ 0 w 10"/>
                <a:gd name="T11" fmla="*/ 2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8"/>
                <a:gd name="T20" fmla="*/ 10 w 10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8">
                  <a:moveTo>
                    <a:pt x="0" y="2"/>
                  </a:moveTo>
                  <a:lnTo>
                    <a:pt x="0" y="7"/>
                  </a:lnTo>
                  <a:lnTo>
                    <a:pt x="9" y="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7" name="Freeform 214"/>
            <p:cNvSpPr>
              <a:spLocks/>
            </p:cNvSpPr>
            <p:nvPr/>
          </p:nvSpPr>
          <p:spPr bwMode="auto">
            <a:xfrm>
              <a:off x="2015" y="1983"/>
              <a:ext cx="24" cy="32"/>
            </a:xfrm>
            <a:custGeom>
              <a:avLst/>
              <a:gdLst>
                <a:gd name="T0" fmla="*/ 9 w 24"/>
                <a:gd name="T1" fmla="*/ 0 h 32"/>
                <a:gd name="T2" fmla="*/ 14 w 24"/>
                <a:gd name="T3" fmla="*/ 0 h 32"/>
                <a:gd name="T4" fmla="*/ 21 w 24"/>
                <a:gd name="T5" fmla="*/ 3 h 32"/>
                <a:gd name="T6" fmla="*/ 23 w 24"/>
                <a:gd name="T7" fmla="*/ 10 h 32"/>
                <a:gd name="T8" fmla="*/ 19 w 24"/>
                <a:gd name="T9" fmla="*/ 12 h 32"/>
                <a:gd name="T10" fmla="*/ 9 w 24"/>
                <a:gd name="T11" fmla="*/ 12 h 32"/>
                <a:gd name="T12" fmla="*/ 4 w 24"/>
                <a:gd name="T13" fmla="*/ 17 h 32"/>
                <a:gd name="T14" fmla="*/ 12 w 24"/>
                <a:gd name="T15" fmla="*/ 25 h 32"/>
                <a:gd name="T16" fmla="*/ 19 w 24"/>
                <a:gd name="T17" fmla="*/ 25 h 32"/>
                <a:gd name="T18" fmla="*/ 23 w 24"/>
                <a:gd name="T19" fmla="*/ 21 h 32"/>
                <a:gd name="T20" fmla="*/ 23 w 24"/>
                <a:gd name="T21" fmla="*/ 25 h 32"/>
                <a:gd name="T22" fmla="*/ 14 w 24"/>
                <a:gd name="T23" fmla="*/ 31 h 32"/>
                <a:gd name="T24" fmla="*/ 11 w 24"/>
                <a:gd name="T25" fmla="*/ 31 h 32"/>
                <a:gd name="T26" fmla="*/ 2 w 24"/>
                <a:gd name="T27" fmla="*/ 25 h 32"/>
                <a:gd name="T28" fmla="*/ 0 w 24"/>
                <a:gd name="T29" fmla="*/ 10 h 32"/>
                <a:gd name="T30" fmla="*/ 4 w 24"/>
                <a:gd name="T31" fmla="*/ 2 h 32"/>
                <a:gd name="T32" fmla="*/ 9 w 24"/>
                <a:gd name="T33" fmla="*/ 0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32"/>
                <a:gd name="T53" fmla="*/ 24 w 24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32">
                  <a:moveTo>
                    <a:pt x="9" y="0"/>
                  </a:moveTo>
                  <a:lnTo>
                    <a:pt x="14" y="0"/>
                  </a:lnTo>
                  <a:lnTo>
                    <a:pt x="21" y="3"/>
                  </a:lnTo>
                  <a:lnTo>
                    <a:pt x="23" y="10"/>
                  </a:lnTo>
                  <a:lnTo>
                    <a:pt x="19" y="12"/>
                  </a:lnTo>
                  <a:lnTo>
                    <a:pt x="9" y="12"/>
                  </a:lnTo>
                  <a:lnTo>
                    <a:pt x="4" y="17"/>
                  </a:lnTo>
                  <a:lnTo>
                    <a:pt x="12" y="25"/>
                  </a:lnTo>
                  <a:lnTo>
                    <a:pt x="19" y="25"/>
                  </a:lnTo>
                  <a:lnTo>
                    <a:pt x="23" y="21"/>
                  </a:lnTo>
                  <a:lnTo>
                    <a:pt x="23" y="25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2" y="25"/>
                  </a:lnTo>
                  <a:lnTo>
                    <a:pt x="0" y="10"/>
                  </a:lnTo>
                  <a:lnTo>
                    <a:pt x="4" y="2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8" name="Freeform 215"/>
            <p:cNvSpPr>
              <a:spLocks/>
            </p:cNvSpPr>
            <p:nvPr/>
          </p:nvSpPr>
          <p:spPr bwMode="auto">
            <a:xfrm>
              <a:off x="2021" y="1985"/>
              <a:ext cx="11" cy="9"/>
            </a:xfrm>
            <a:custGeom>
              <a:avLst/>
              <a:gdLst>
                <a:gd name="T0" fmla="*/ 2 w 11"/>
                <a:gd name="T1" fmla="*/ 1 h 9"/>
                <a:gd name="T2" fmla="*/ 0 w 11"/>
                <a:gd name="T3" fmla="*/ 8 h 9"/>
                <a:gd name="T4" fmla="*/ 6 w 11"/>
                <a:gd name="T5" fmla="*/ 8 h 9"/>
                <a:gd name="T6" fmla="*/ 10 w 11"/>
                <a:gd name="T7" fmla="*/ 3 h 9"/>
                <a:gd name="T8" fmla="*/ 4 w 11"/>
                <a:gd name="T9" fmla="*/ 0 h 9"/>
                <a:gd name="T10" fmla="*/ 2 w 11"/>
                <a:gd name="T11" fmla="*/ 1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9"/>
                <a:gd name="T20" fmla="*/ 11 w 11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9">
                  <a:moveTo>
                    <a:pt x="2" y="1"/>
                  </a:moveTo>
                  <a:lnTo>
                    <a:pt x="0" y="8"/>
                  </a:lnTo>
                  <a:lnTo>
                    <a:pt x="6" y="8"/>
                  </a:lnTo>
                  <a:lnTo>
                    <a:pt x="10" y="3"/>
                  </a:lnTo>
                  <a:lnTo>
                    <a:pt x="4" y="0"/>
                  </a:lnTo>
                  <a:lnTo>
                    <a:pt x="2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49" name="Freeform 216"/>
            <p:cNvSpPr>
              <a:spLocks/>
            </p:cNvSpPr>
            <p:nvPr/>
          </p:nvSpPr>
          <p:spPr bwMode="auto">
            <a:xfrm>
              <a:off x="2044" y="1983"/>
              <a:ext cx="28" cy="32"/>
            </a:xfrm>
            <a:custGeom>
              <a:avLst/>
              <a:gdLst>
                <a:gd name="T0" fmla="*/ 16 w 28"/>
                <a:gd name="T1" fmla="*/ 0 h 32"/>
                <a:gd name="T2" fmla="*/ 23 w 28"/>
                <a:gd name="T3" fmla="*/ 2 h 32"/>
                <a:gd name="T4" fmla="*/ 25 w 28"/>
                <a:gd name="T5" fmla="*/ 6 h 32"/>
                <a:gd name="T6" fmla="*/ 25 w 28"/>
                <a:gd name="T7" fmla="*/ 25 h 32"/>
                <a:gd name="T8" fmla="*/ 27 w 28"/>
                <a:gd name="T9" fmla="*/ 29 h 32"/>
                <a:gd name="T10" fmla="*/ 18 w 28"/>
                <a:gd name="T11" fmla="*/ 29 h 32"/>
                <a:gd name="T12" fmla="*/ 21 w 28"/>
                <a:gd name="T13" fmla="*/ 10 h 32"/>
                <a:gd name="T14" fmla="*/ 18 w 28"/>
                <a:gd name="T15" fmla="*/ 3 h 32"/>
                <a:gd name="T16" fmla="*/ 8 w 28"/>
                <a:gd name="T17" fmla="*/ 6 h 32"/>
                <a:gd name="T18" fmla="*/ 8 w 28"/>
                <a:gd name="T19" fmla="*/ 12 h 32"/>
                <a:gd name="T20" fmla="*/ 5 w 28"/>
                <a:gd name="T21" fmla="*/ 19 h 32"/>
                <a:gd name="T22" fmla="*/ 10 w 28"/>
                <a:gd name="T23" fmla="*/ 29 h 32"/>
                <a:gd name="T24" fmla="*/ 4 w 28"/>
                <a:gd name="T25" fmla="*/ 31 h 32"/>
                <a:gd name="T26" fmla="*/ 0 w 28"/>
                <a:gd name="T27" fmla="*/ 29 h 32"/>
                <a:gd name="T28" fmla="*/ 2 w 28"/>
                <a:gd name="T29" fmla="*/ 23 h 32"/>
                <a:gd name="T30" fmla="*/ 2 w 28"/>
                <a:gd name="T31" fmla="*/ 6 h 32"/>
                <a:gd name="T32" fmla="*/ 0 w 28"/>
                <a:gd name="T33" fmla="*/ 2 h 32"/>
                <a:gd name="T34" fmla="*/ 8 w 28"/>
                <a:gd name="T35" fmla="*/ 2 h 32"/>
                <a:gd name="T36" fmla="*/ 10 w 28"/>
                <a:gd name="T37" fmla="*/ 3 h 32"/>
                <a:gd name="T38" fmla="*/ 16 w 2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32"/>
                <a:gd name="T62" fmla="*/ 28 w 2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32">
                  <a:moveTo>
                    <a:pt x="16" y="0"/>
                  </a:moveTo>
                  <a:lnTo>
                    <a:pt x="23" y="2"/>
                  </a:lnTo>
                  <a:lnTo>
                    <a:pt x="25" y="6"/>
                  </a:lnTo>
                  <a:lnTo>
                    <a:pt x="25" y="25"/>
                  </a:lnTo>
                  <a:lnTo>
                    <a:pt x="27" y="29"/>
                  </a:lnTo>
                  <a:lnTo>
                    <a:pt x="18" y="29"/>
                  </a:lnTo>
                  <a:lnTo>
                    <a:pt x="21" y="10"/>
                  </a:lnTo>
                  <a:lnTo>
                    <a:pt x="18" y="3"/>
                  </a:lnTo>
                  <a:lnTo>
                    <a:pt x="8" y="6"/>
                  </a:lnTo>
                  <a:lnTo>
                    <a:pt x="8" y="12"/>
                  </a:lnTo>
                  <a:lnTo>
                    <a:pt x="5" y="19"/>
                  </a:lnTo>
                  <a:lnTo>
                    <a:pt x="10" y="29"/>
                  </a:lnTo>
                  <a:lnTo>
                    <a:pt x="4" y="31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2" y="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0" name="Freeform 217"/>
            <p:cNvSpPr>
              <a:spLocks/>
            </p:cNvSpPr>
            <p:nvPr/>
          </p:nvSpPr>
          <p:spPr bwMode="auto">
            <a:xfrm>
              <a:off x="2077" y="1983"/>
              <a:ext cx="23" cy="32"/>
            </a:xfrm>
            <a:custGeom>
              <a:avLst/>
              <a:gdLst>
                <a:gd name="T0" fmla="*/ 10 w 23"/>
                <a:gd name="T1" fmla="*/ 0 h 32"/>
                <a:gd name="T2" fmla="*/ 17 w 23"/>
                <a:gd name="T3" fmla="*/ 0 h 32"/>
                <a:gd name="T4" fmla="*/ 22 w 23"/>
                <a:gd name="T5" fmla="*/ 3 h 32"/>
                <a:gd name="T6" fmla="*/ 22 w 23"/>
                <a:gd name="T7" fmla="*/ 8 h 32"/>
                <a:gd name="T8" fmla="*/ 19 w 23"/>
                <a:gd name="T9" fmla="*/ 8 h 32"/>
                <a:gd name="T10" fmla="*/ 10 w 23"/>
                <a:gd name="T11" fmla="*/ 2 h 32"/>
                <a:gd name="T12" fmla="*/ 4 w 23"/>
                <a:gd name="T13" fmla="*/ 12 h 32"/>
                <a:gd name="T14" fmla="*/ 4 w 23"/>
                <a:gd name="T15" fmla="*/ 19 h 32"/>
                <a:gd name="T16" fmla="*/ 15 w 23"/>
                <a:gd name="T17" fmla="*/ 28 h 32"/>
                <a:gd name="T18" fmla="*/ 22 w 23"/>
                <a:gd name="T19" fmla="*/ 21 h 32"/>
                <a:gd name="T20" fmla="*/ 20 w 23"/>
                <a:gd name="T21" fmla="*/ 28 h 32"/>
                <a:gd name="T22" fmla="*/ 13 w 23"/>
                <a:gd name="T23" fmla="*/ 31 h 32"/>
                <a:gd name="T24" fmla="*/ 6 w 23"/>
                <a:gd name="T25" fmla="*/ 29 h 32"/>
                <a:gd name="T26" fmla="*/ 0 w 23"/>
                <a:gd name="T27" fmla="*/ 21 h 32"/>
                <a:gd name="T28" fmla="*/ 0 w 23"/>
                <a:gd name="T29" fmla="*/ 10 h 32"/>
                <a:gd name="T30" fmla="*/ 6 w 23"/>
                <a:gd name="T31" fmla="*/ 2 h 32"/>
                <a:gd name="T32" fmla="*/ 10 w 23"/>
                <a:gd name="T33" fmla="*/ 0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32"/>
                <a:gd name="T53" fmla="*/ 23 w 23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32">
                  <a:moveTo>
                    <a:pt x="10" y="0"/>
                  </a:moveTo>
                  <a:lnTo>
                    <a:pt x="17" y="0"/>
                  </a:lnTo>
                  <a:lnTo>
                    <a:pt x="22" y="3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4" y="19"/>
                  </a:lnTo>
                  <a:lnTo>
                    <a:pt x="15" y="28"/>
                  </a:lnTo>
                  <a:lnTo>
                    <a:pt x="22" y="21"/>
                  </a:lnTo>
                  <a:lnTo>
                    <a:pt x="20" y="28"/>
                  </a:lnTo>
                  <a:lnTo>
                    <a:pt x="13" y="31"/>
                  </a:lnTo>
                  <a:lnTo>
                    <a:pt x="6" y="29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6" y="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1" name="Freeform 218"/>
            <p:cNvSpPr>
              <a:spLocks/>
            </p:cNvSpPr>
            <p:nvPr/>
          </p:nvSpPr>
          <p:spPr bwMode="auto">
            <a:xfrm>
              <a:off x="2106" y="1983"/>
              <a:ext cx="28" cy="43"/>
            </a:xfrm>
            <a:custGeom>
              <a:avLst/>
              <a:gdLst>
                <a:gd name="T0" fmla="*/ 0 w 28"/>
                <a:gd name="T1" fmla="*/ 0 h 43"/>
                <a:gd name="T2" fmla="*/ 9 w 28"/>
                <a:gd name="T3" fmla="*/ 0 h 43"/>
                <a:gd name="T4" fmla="*/ 9 w 28"/>
                <a:gd name="T5" fmla="*/ 6 h 43"/>
                <a:gd name="T6" fmla="*/ 13 w 28"/>
                <a:gd name="T7" fmla="*/ 14 h 43"/>
                <a:gd name="T8" fmla="*/ 13 w 28"/>
                <a:gd name="T9" fmla="*/ 19 h 43"/>
                <a:gd name="T10" fmla="*/ 19 w 28"/>
                <a:gd name="T11" fmla="*/ 19 h 43"/>
                <a:gd name="T12" fmla="*/ 19 w 28"/>
                <a:gd name="T13" fmla="*/ 12 h 43"/>
                <a:gd name="T14" fmla="*/ 23 w 28"/>
                <a:gd name="T15" fmla="*/ 3 h 43"/>
                <a:gd name="T16" fmla="*/ 22 w 28"/>
                <a:gd name="T17" fmla="*/ 0 h 43"/>
                <a:gd name="T18" fmla="*/ 27 w 28"/>
                <a:gd name="T19" fmla="*/ 0 h 43"/>
                <a:gd name="T20" fmla="*/ 13 w 28"/>
                <a:gd name="T21" fmla="*/ 38 h 43"/>
                <a:gd name="T22" fmla="*/ 4 w 28"/>
                <a:gd name="T23" fmla="*/ 42 h 43"/>
                <a:gd name="T24" fmla="*/ 2 w 28"/>
                <a:gd name="T25" fmla="*/ 35 h 43"/>
                <a:gd name="T26" fmla="*/ 9 w 28"/>
                <a:gd name="T27" fmla="*/ 35 h 43"/>
                <a:gd name="T28" fmla="*/ 13 w 28"/>
                <a:gd name="T29" fmla="*/ 29 h 43"/>
                <a:gd name="T30" fmla="*/ 13 w 28"/>
                <a:gd name="T31" fmla="*/ 25 h 43"/>
                <a:gd name="T32" fmla="*/ 6 w 28"/>
                <a:gd name="T33" fmla="*/ 17 h 43"/>
                <a:gd name="T34" fmla="*/ 0 w 28"/>
                <a:gd name="T35" fmla="*/ 0 h 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3"/>
                <a:gd name="T56" fmla="*/ 28 w 28"/>
                <a:gd name="T57" fmla="*/ 43 h 4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3">
                  <a:moveTo>
                    <a:pt x="0" y="0"/>
                  </a:moveTo>
                  <a:lnTo>
                    <a:pt x="9" y="0"/>
                  </a:lnTo>
                  <a:lnTo>
                    <a:pt x="9" y="6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9" y="19"/>
                  </a:lnTo>
                  <a:lnTo>
                    <a:pt x="19" y="12"/>
                  </a:lnTo>
                  <a:lnTo>
                    <a:pt x="23" y="3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13" y="38"/>
                  </a:lnTo>
                  <a:lnTo>
                    <a:pt x="4" y="42"/>
                  </a:lnTo>
                  <a:lnTo>
                    <a:pt x="2" y="35"/>
                  </a:lnTo>
                  <a:lnTo>
                    <a:pt x="9" y="35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6" y="1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2" name="Freeform 219"/>
            <p:cNvSpPr>
              <a:spLocks/>
            </p:cNvSpPr>
            <p:nvPr/>
          </p:nvSpPr>
          <p:spPr bwMode="auto">
            <a:xfrm>
              <a:off x="2206" y="1983"/>
              <a:ext cx="11" cy="30"/>
            </a:xfrm>
            <a:custGeom>
              <a:avLst/>
              <a:gdLst>
                <a:gd name="T0" fmla="*/ 4 w 11"/>
                <a:gd name="T1" fmla="*/ 0 h 30"/>
                <a:gd name="T2" fmla="*/ 6 w 11"/>
                <a:gd name="T3" fmla="*/ 0 h 30"/>
                <a:gd name="T4" fmla="*/ 8 w 11"/>
                <a:gd name="T5" fmla="*/ 3 h 30"/>
                <a:gd name="T6" fmla="*/ 8 w 11"/>
                <a:gd name="T7" fmla="*/ 26 h 30"/>
                <a:gd name="T8" fmla="*/ 10 w 11"/>
                <a:gd name="T9" fmla="*/ 29 h 30"/>
                <a:gd name="T10" fmla="*/ 0 w 11"/>
                <a:gd name="T11" fmla="*/ 29 h 30"/>
                <a:gd name="T12" fmla="*/ 4 w 11"/>
                <a:gd name="T13" fmla="*/ 21 h 30"/>
                <a:gd name="T14" fmla="*/ 0 w 11"/>
                <a:gd name="T15" fmla="*/ 2 h 30"/>
                <a:gd name="T16" fmla="*/ 4 w 11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30"/>
                <a:gd name="T29" fmla="*/ 11 w 1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30">
                  <a:moveTo>
                    <a:pt x="4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4" y="21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3" name="Freeform 220"/>
            <p:cNvSpPr>
              <a:spLocks/>
            </p:cNvSpPr>
            <p:nvPr/>
          </p:nvSpPr>
          <p:spPr bwMode="auto">
            <a:xfrm>
              <a:off x="2222" y="1983"/>
              <a:ext cx="26" cy="30"/>
            </a:xfrm>
            <a:custGeom>
              <a:avLst/>
              <a:gdLst>
                <a:gd name="T0" fmla="*/ 0 w 26"/>
                <a:gd name="T1" fmla="*/ 0 h 30"/>
                <a:gd name="T2" fmla="*/ 9 w 26"/>
                <a:gd name="T3" fmla="*/ 0 h 30"/>
                <a:gd name="T4" fmla="*/ 9 w 26"/>
                <a:gd name="T5" fmla="*/ 8 h 30"/>
                <a:gd name="T6" fmla="*/ 15 w 26"/>
                <a:gd name="T7" fmla="*/ 17 h 30"/>
                <a:gd name="T8" fmla="*/ 22 w 26"/>
                <a:gd name="T9" fmla="*/ 6 h 30"/>
                <a:gd name="T10" fmla="*/ 20 w 26"/>
                <a:gd name="T11" fmla="*/ 0 h 30"/>
                <a:gd name="T12" fmla="*/ 25 w 26"/>
                <a:gd name="T13" fmla="*/ 0 h 30"/>
                <a:gd name="T14" fmla="*/ 13 w 26"/>
                <a:gd name="T15" fmla="*/ 29 h 30"/>
                <a:gd name="T16" fmla="*/ 0 w 26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0"/>
                <a:gd name="T29" fmla="*/ 26 w 26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0">
                  <a:moveTo>
                    <a:pt x="0" y="0"/>
                  </a:moveTo>
                  <a:lnTo>
                    <a:pt x="9" y="0"/>
                  </a:lnTo>
                  <a:lnTo>
                    <a:pt x="9" y="8"/>
                  </a:lnTo>
                  <a:lnTo>
                    <a:pt x="15" y="17"/>
                  </a:lnTo>
                  <a:lnTo>
                    <a:pt x="22" y="6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13" y="2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4" name="Freeform 221"/>
            <p:cNvSpPr>
              <a:spLocks/>
            </p:cNvSpPr>
            <p:nvPr/>
          </p:nvSpPr>
          <p:spPr bwMode="auto">
            <a:xfrm>
              <a:off x="2251" y="1983"/>
              <a:ext cx="14" cy="30"/>
            </a:xfrm>
            <a:custGeom>
              <a:avLst/>
              <a:gdLst>
                <a:gd name="T0" fmla="*/ 4 w 14"/>
                <a:gd name="T1" fmla="*/ 0 h 30"/>
                <a:gd name="T2" fmla="*/ 9 w 14"/>
                <a:gd name="T3" fmla="*/ 0 h 30"/>
                <a:gd name="T4" fmla="*/ 9 w 14"/>
                <a:gd name="T5" fmla="*/ 6 h 30"/>
                <a:gd name="T6" fmla="*/ 11 w 14"/>
                <a:gd name="T7" fmla="*/ 10 h 30"/>
                <a:gd name="T8" fmla="*/ 9 w 14"/>
                <a:gd name="T9" fmla="*/ 15 h 30"/>
                <a:gd name="T10" fmla="*/ 11 w 14"/>
                <a:gd name="T11" fmla="*/ 17 h 30"/>
                <a:gd name="T12" fmla="*/ 9 w 14"/>
                <a:gd name="T13" fmla="*/ 21 h 30"/>
                <a:gd name="T14" fmla="*/ 13 w 14"/>
                <a:gd name="T15" fmla="*/ 29 h 30"/>
                <a:gd name="T16" fmla="*/ 0 w 14"/>
                <a:gd name="T17" fmla="*/ 29 h 30"/>
                <a:gd name="T18" fmla="*/ 0 w 14"/>
                <a:gd name="T19" fmla="*/ 28 h 30"/>
                <a:gd name="T20" fmla="*/ 4 w 14"/>
                <a:gd name="T21" fmla="*/ 28 h 30"/>
                <a:gd name="T22" fmla="*/ 4 w 14"/>
                <a:gd name="T23" fmla="*/ 3 h 30"/>
                <a:gd name="T24" fmla="*/ 0 w 14"/>
                <a:gd name="T25" fmla="*/ 3 h 30"/>
                <a:gd name="T26" fmla="*/ 0 w 14"/>
                <a:gd name="T27" fmla="*/ 2 h 30"/>
                <a:gd name="T28" fmla="*/ 4 w 14"/>
                <a:gd name="T29" fmla="*/ 0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"/>
                <a:gd name="T46" fmla="*/ 0 h 30"/>
                <a:gd name="T47" fmla="*/ 14 w 14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" h="30">
                  <a:moveTo>
                    <a:pt x="4" y="0"/>
                  </a:moveTo>
                  <a:lnTo>
                    <a:pt x="9" y="0"/>
                  </a:lnTo>
                  <a:lnTo>
                    <a:pt x="9" y="6"/>
                  </a:lnTo>
                  <a:lnTo>
                    <a:pt x="11" y="10"/>
                  </a:lnTo>
                  <a:lnTo>
                    <a:pt x="9" y="15"/>
                  </a:lnTo>
                  <a:lnTo>
                    <a:pt x="11" y="17"/>
                  </a:lnTo>
                  <a:lnTo>
                    <a:pt x="9" y="21"/>
                  </a:lnTo>
                  <a:lnTo>
                    <a:pt x="13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5" name="Freeform 222"/>
            <p:cNvSpPr>
              <a:spLocks/>
            </p:cNvSpPr>
            <p:nvPr/>
          </p:nvSpPr>
          <p:spPr bwMode="auto">
            <a:xfrm>
              <a:off x="2269" y="1983"/>
              <a:ext cx="19" cy="30"/>
            </a:xfrm>
            <a:custGeom>
              <a:avLst/>
              <a:gdLst>
                <a:gd name="T0" fmla="*/ 5 w 19"/>
                <a:gd name="T1" fmla="*/ 0 h 30"/>
                <a:gd name="T2" fmla="*/ 16 w 19"/>
                <a:gd name="T3" fmla="*/ 0 h 30"/>
                <a:gd name="T4" fmla="*/ 18 w 19"/>
                <a:gd name="T5" fmla="*/ 3 h 30"/>
                <a:gd name="T6" fmla="*/ 16 w 19"/>
                <a:gd name="T7" fmla="*/ 6 h 30"/>
                <a:gd name="T8" fmla="*/ 9 w 19"/>
                <a:gd name="T9" fmla="*/ 2 h 30"/>
                <a:gd name="T10" fmla="*/ 5 w 19"/>
                <a:gd name="T11" fmla="*/ 2 h 30"/>
                <a:gd name="T12" fmla="*/ 5 w 19"/>
                <a:gd name="T13" fmla="*/ 6 h 30"/>
                <a:gd name="T14" fmla="*/ 18 w 19"/>
                <a:gd name="T15" fmla="*/ 17 h 30"/>
                <a:gd name="T16" fmla="*/ 18 w 19"/>
                <a:gd name="T17" fmla="*/ 28 h 30"/>
                <a:gd name="T18" fmla="*/ 14 w 19"/>
                <a:gd name="T19" fmla="*/ 29 h 30"/>
                <a:gd name="T20" fmla="*/ 0 w 19"/>
                <a:gd name="T21" fmla="*/ 29 h 30"/>
                <a:gd name="T22" fmla="*/ 0 w 19"/>
                <a:gd name="T23" fmla="*/ 21 h 30"/>
                <a:gd name="T24" fmla="*/ 2 w 19"/>
                <a:gd name="T25" fmla="*/ 21 h 30"/>
                <a:gd name="T26" fmla="*/ 5 w 19"/>
                <a:gd name="T27" fmla="*/ 26 h 30"/>
                <a:gd name="T28" fmla="*/ 14 w 19"/>
                <a:gd name="T29" fmla="*/ 28 h 30"/>
                <a:gd name="T30" fmla="*/ 14 w 19"/>
                <a:gd name="T31" fmla="*/ 21 h 30"/>
                <a:gd name="T32" fmla="*/ 0 w 19"/>
                <a:gd name="T33" fmla="*/ 12 h 30"/>
                <a:gd name="T34" fmla="*/ 0 w 19"/>
                <a:gd name="T35" fmla="*/ 3 h 30"/>
                <a:gd name="T36" fmla="*/ 5 w 19"/>
                <a:gd name="T37" fmla="*/ 0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30"/>
                <a:gd name="T59" fmla="*/ 19 w 19"/>
                <a:gd name="T60" fmla="*/ 30 h 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30">
                  <a:moveTo>
                    <a:pt x="5" y="0"/>
                  </a:moveTo>
                  <a:lnTo>
                    <a:pt x="16" y="0"/>
                  </a:lnTo>
                  <a:lnTo>
                    <a:pt x="18" y="3"/>
                  </a:lnTo>
                  <a:lnTo>
                    <a:pt x="16" y="6"/>
                  </a:lnTo>
                  <a:lnTo>
                    <a:pt x="9" y="2"/>
                  </a:lnTo>
                  <a:lnTo>
                    <a:pt x="5" y="2"/>
                  </a:lnTo>
                  <a:lnTo>
                    <a:pt x="5" y="6"/>
                  </a:lnTo>
                  <a:lnTo>
                    <a:pt x="18" y="17"/>
                  </a:lnTo>
                  <a:lnTo>
                    <a:pt x="18" y="28"/>
                  </a:lnTo>
                  <a:lnTo>
                    <a:pt x="14" y="29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14" y="28"/>
                  </a:lnTo>
                  <a:lnTo>
                    <a:pt x="14" y="21"/>
                  </a:lnTo>
                  <a:lnTo>
                    <a:pt x="0" y="12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6" name="Freeform 223"/>
            <p:cNvSpPr>
              <a:spLocks/>
            </p:cNvSpPr>
            <p:nvPr/>
          </p:nvSpPr>
          <p:spPr bwMode="auto">
            <a:xfrm>
              <a:off x="2292" y="1983"/>
              <a:ext cx="14" cy="30"/>
            </a:xfrm>
            <a:custGeom>
              <a:avLst/>
              <a:gdLst>
                <a:gd name="T0" fmla="*/ 2 w 14"/>
                <a:gd name="T1" fmla="*/ 0 h 30"/>
                <a:gd name="T2" fmla="*/ 7 w 14"/>
                <a:gd name="T3" fmla="*/ 0 h 30"/>
                <a:gd name="T4" fmla="*/ 9 w 14"/>
                <a:gd name="T5" fmla="*/ 3 h 30"/>
                <a:gd name="T6" fmla="*/ 9 w 14"/>
                <a:gd name="T7" fmla="*/ 23 h 30"/>
                <a:gd name="T8" fmla="*/ 13 w 14"/>
                <a:gd name="T9" fmla="*/ 28 h 30"/>
                <a:gd name="T10" fmla="*/ 9 w 14"/>
                <a:gd name="T11" fmla="*/ 29 h 30"/>
                <a:gd name="T12" fmla="*/ 0 w 14"/>
                <a:gd name="T13" fmla="*/ 29 h 30"/>
                <a:gd name="T14" fmla="*/ 4 w 14"/>
                <a:gd name="T15" fmla="*/ 19 h 30"/>
                <a:gd name="T16" fmla="*/ 0 w 14"/>
                <a:gd name="T17" fmla="*/ 2 h 30"/>
                <a:gd name="T18" fmla="*/ 2 w 14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30"/>
                <a:gd name="T32" fmla="*/ 14 w 14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30">
                  <a:moveTo>
                    <a:pt x="2" y="0"/>
                  </a:moveTo>
                  <a:lnTo>
                    <a:pt x="7" y="0"/>
                  </a:lnTo>
                  <a:lnTo>
                    <a:pt x="9" y="3"/>
                  </a:lnTo>
                  <a:lnTo>
                    <a:pt x="9" y="23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0" y="29"/>
                  </a:lnTo>
                  <a:lnTo>
                    <a:pt x="4" y="19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7" name="Freeform 224"/>
            <p:cNvSpPr>
              <a:spLocks/>
            </p:cNvSpPr>
            <p:nvPr/>
          </p:nvSpPr>
          <p:spPr bwMode="auto">
            <a:xfrm>
              <a:off x="2345" y="1983"/>
              <a:ext cx="29" cy="30"/>
            </a:xfrm>
            <a:custGeom>
              <a:avLst/>
              <a:gdLst>
                <a:gd name="T0" fmla="*/ 1 w 29"/>
                <a:gd name="T1" fmla="*/ 0 h 30"/>
                <a:gd name="T2" fmla="*/ 23 w 29"/>
                <a:gd name="T3" fmla="*/ 0 h 30"/>
                <a:gd name="T4" fmla="*/ 26 w 29"/>
                <a:gd name="T5" fmla="*/ 10 h 30"/>
                <a:gd name="T6" fmla="*/ 26 w 29"/>
                <a:gd name="T7" fmla="*/ 26 h 30"/>
                <a:gd name="T8" fmla="*/ 28 w 29"/>
                <a:gd name="T9" fmla="*/ 28 h 30"/>
                <a:gd name="T10" fmla="*/ 20 w 29"/>
                <a:gd name="T11" fmla="*/ 29 h 30"/>
                <a:gd name="T12" fmla="*/ 18 w 29"/>
                <a:gd name="T13" fmla="*/ 28 h 30"/>
                <a:gd name="T14" fmla="*/ 23 w 29"/>
                <a:gd name="T15" fmla="*/ 21 h 30"/>
                <a:gd name="T16" fmla="*/ 20 w 29"/>
                <a:gd name="T17" fmla="*/ 17 h 30"/>
                <a:gd name="T18" fmla="*/ 20 w 29"/>
                <a:gd name="T19" fmla="*/ 6 h 30"/>
                <a:gd name="T20" fmla="*/ 14 w 29"/>
                <a:gd name="T21" fmla="*/ 2 h 30"/>
                <a:gd name="T22" fmla="*/ 8 w 29"/>
                <a:gd name="T23" fmla="*/ 10 h 30"/>
                <a:gd name="T24" fmla="*/ 8 w 29"/>
                <a:gd name="T25" fmla="*/ 23 h 30"/>
                <a:gd name="T26" fmla="*/ 10 w 29"/>
                <a:gd name="T27" fmla="*/ 29 h 30"/>
                <a:gd name="T28" fmla="*/ 1 w 29"/>
                <a:gd name="T29" fmla="*/ 29 h 30"/>
                <a:gd name="T30" fmla="*/ 0 w 29"/>
                <a:gd name="T31" fmla="*/ 28 h 30"/>
                <a:gd name="T32" fmla="*/ 3 w 29"/>
                <a:gd name="T33" fmla="*/ 21 h 30"/>
                <a:gd name="T34" fmla="*/ 3 w 29"/>
                <a:gd name="T35" fmla="*/ 3 h 30"/>
                <a:gd name="T36" fmla="*/ 0 w 29"/>
                <a:gd name="T37" fmla="*/ 3 h 30"/>
                <a:gd name="T38" fmla="*/ 0 w 29"/>
                <a:gd name="T39" fmla="*/ 2 h 30"/>
                <a:gd name="T40" fmla="*/ 1 w 29"/>
                <a:gd name="T41" fmla="*/ 0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30"/>
                <a:gd name="T65" fmla="*/ 29 w 29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30">
                  <a:moveTo>
                    <a:pt x="1" y="0"/>
                  </a:moveTo>
                  <a:lnTo>
                    <a:pt x="23" y="0"/>
                  </a:lnTo>
                  <a:lnTo>
                    <a:pt x="26" y="10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0" y="29"/>
                  </a:lnTo>
                  <a:lnTo>
                    <a:pt x="18" y="28"/>
                  </a:lnTo>
                  <a:lnTo>
                    <a:pt x="23" y="21"/>
                  </a:lnTo>
                  <a:lnTo>
                    <a:pt x="20" y="17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8" y="10"/>
                  </a:lnTo>
                  <a:lnTo>
                    <a:pt x="8" y="23"/>
                  </a:lnTo>
                  <a:lnTo>
                    <a:pt x="10" y="29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3" y="21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8" name="Freeform 225"/>
            <p:cNvSpPr>
              <a:spLocks/>
            </p:cNvSpPr>
            <p:nvPr/>
          </p:nvSpPr>
          <p:spPr bwMode="auto">
            <a:xfrm>
              <a:off x="1947" y="1985"/>
              <a:ext cx="30" cy="41"/>
            </a:xfrm>
            <a:custGeom>
              <a:avLst/>
              <a:gdLst>
                <a:gd name="T0" fmla="*/ 9 w 30"/>
                <a:gd name="T1" fmla="*/ 0 h 41"/>
                <a:gd name="T2" fmla="*/ 25 w 30"/>
                <a:gd name="T3" fmla="*/ 0 h 41"/>
                <a:gd name="T4" fmla="*/ 27 w 30"/>
                <a:gd name="T5" fmla="*/ 3 h 41"/>
                <a:gd name="T6" fmla="*/ 27 w 30"/>
                <a:gd name="T7" fmla="*/ 38 h 41"/>
                <a:gd name="T8" fmla="*/ 29 w 30"/>
                <a:gd name="T9" fmla="*/ 40 h 41"/>
                <a:gd name="T10" fmla="*/ 18 w 30"/>
                <a:gd name="T11" fmla="*/ 40 h 41"/>
                <a:gd name="T12" fmla="*/ 20 w 30"/>
                <a:gd name="T13" fmla="*/ 27 h 41"/>
                <a:gd name="T14" fmla="*/ 10 w 30"/>
                <a:gd name="T15" fmla="*/ 29 h 41"/>
                <a:gd name="T16" fmla="*/ 4 w 30"/>
                <a:gd name="T17" fmla="*/ 26 h 41"/>
                <a:gd name="T18" fmla="*/ 0 w 30"/>
                <a:gd name="T19" fmla="*/ 10 h 41"/>
                <a:gd name="T20" fmla="*/ 9 w 30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1"/>
                <a:gd name="T35" fmla="*/ 30 w 30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1">
                  <a:moveTo>
                    <a:pt x="9" y="0"/>
                  </a:moveTo>
                  <a:lnTo>
                    <a:pt x="25" y="0"/>
                  </a:lnTo>
                  <a:lnTo>
                    <a:pt x="27" y="3"/>
                  </a:lnTo>
                  <a:lnTo>
                    <a:pt x="27" y="38"/>
                  </a:lnTo>
                  <a:lnTo>
                    <a:pt x="29" y="40"/>
                  </a:lnTo>
                  <a:lnTo>
                    <a:pt x="18" y="40"/>
                  </a:lnTo>
                  <a:lnTo>
                    <a:pt x="20" y="27"/>
                  </a:lnTo>
                  <a:lnTo>
                    <a:pt x="10" y="29"/>
                  </a:lnTo>
                  <a:lnTo>
                    <a:pt x="4" y="26"/>
                  </a:lnTo>
                  <a:lnTo>
                    <a:pt x="0" y="1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59" name="Freeform 226"/>
            <p:cNvSpPr>
              <a:spLocks/>
            </p:cNvSpPr>
            <p:nvPr/>
          </p:nvSpPr>
          <p:spPr bwMode="auto">
            <a:xfrm>
              <a:off x="1953" y="1985"/>
              <a:ext cx="15" cy="27"/>
            </a:xfrm>
            <a:custGeom>
              <a:avLst/>
              <a:gdLst>
                <a:gd name="T0" fmla="*/ 5 w 15"/>
                <a:gd name="T1" fmla="*/ 1 h 27"/>
                <a:gd name="T2" fmla="*/ 2 w 15"/>
                <a:gd name="T3" fmla="*/ 1 h 27"/>
                <a:gd name="T4" fmla="*/ 0 w 15"/>
                <a:gd name="T5" fmla="*/ 19 h 27"/>
                <a:gd name="T6" fmla="*/ 8 w 15"/>
                <a:gd name="T7" fmla="*/ 26 h 27"/>
                <a:gd name="T8" fmla="*/ 12 w 15"/>
                <a:gd name="T9" fmla="*/ 24 h 27"/>
                <a:gd name="T10" fmla="*/ 14 w 15"/>
                <a:gd name="T11" fmla="*/ 17 h 27"/>
                <a:gd name="T12" fmla="*/ 14 w 15"/>
                <a:gd name="T13" fmla="*/ 6 h 27"/>
                <a:gd name="T14" fmla="*/ 8 w 15"/>
                <a:gd name="T15" fmla="*/ 0 h 27"/>
                <a:gd name="T16" fmla="*/ 5 w 15"/>
                <a:gd name="T17" fmla="*/ 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27"/>
                <a:gd name="T29" fmla="*/ 15 w 15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27">
                  <a:moveTo>
                    <a:pt x="5" y="1"/>
                  </a:moveTo>
                  <a:lnTo>
                    <a:pt x="2" y="1"/>
                  </a:lnTo>
                  <a:lnTo>
                    <a:pt x="0" y="19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4" y="17"/>
                  </a:lnTo>
                  <a:lnTo>
                    <a:pt x="14" y="6"/>
                  </a:lnTo>
                  <a:lnTo>
                    <a:pt x="8" y="0"/>
                  </a:lnTo>
                  <a:lnTo>
                    <a:pt x="5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0" name="Freeform 227"/>
            <p:cNvSpPr>
              <a:spLocks/>
            </p:cNvSpPr>
            <p:nvPr/>
          </p:nvSpPr>
          <p:spPr bwMode="auto">
            <a:xfrm>
              <a:off x="1980" y="1985"/>
              <a:ext cx="29" cy="30"/>
            </a:xfrm>
            <a:custGeom>
              <a:avLst/>
              <a:gdLst>
                <a:gd name="T0" fmla="*/ 0 w 29"/>
                <a:gd name="T1" fmla="*/ 0 h 30"/>
                <a:gd name="T2" fmla="*/ 8 w 29"/>
                <a:gd name="T3" fmla="*/ 0 h 30"/>
                <a:gd name="T4" fmla="*/ 8 w 29"/>
                <a:gd name="T5" fmla="*/ 26 h 30"/>
                <a:gd name="T6" fmla="*/ 20 w 29"/>
                <a:gd name="T7" fmla="*/ 23 h 30"/>
                <a:gd name="T8" fmla="*/ 20 w 29"/>
                <a:gd name="T9" fmla="*/ 1 h 30"/>
                <a:gd name="T10" fmla="*/ 18 w 29"/>
                <a:gd name="T11" fmla="*/ 0 h 30"/>
                <a:gd name="T12" fmla="*/ 24 w 29"/>
                <a:gd name="T13" fmla="*/ 0 h 30"/>
                <a:gd name="T14" fmla="*/ 24 w 29"/>
                <a:gd name="T15" fmla="*/ 8 h 30"/>
                <a:gd name="T16" fmla="*/ 26 w 29"/>
                <a:gd name="T17" fmla="*/ 12 h 30"/>
                <a:gd name="T18" fmla="*/ 24 w 29"/>
                <a:gd name="T19" fmla="*/ 15 h 30"/>
                <a:gd name="T20" fmla="*/ 26 w 29"/>
                <a:gd name="T21" fmla="*/ 17 h 30"/>
                <a:gd name="T22" fmla="*/ 24 w 29"/>
                <a:gd name="T23" fmla="*/ 21 h 30"/>
                <a:gd name="T24" fmla="*/ 28 w 29"/>
                <a:gd name="T25" fmla="*/ 26 h 30"/>
                <a:gd name="T26" fmla="*/ 23 w 29"/>
                <a:gd name="T27" fmla="*/ 29 h 30"/>
                <a:gd name="T28" fmla="*/ 18 w 29"/>
                <a:gd name="T29" fmla="*/ 26 h 30"/>
                <a:gd name="T30" fmla="*/ 8 w 29"/>
                <a:gd name="T31" fmla="*/ 29 h 30"/>
                <a:gd name="T32" fmla="*/ 3 w 29"/>
                <a:gd name="T33" fmla="*/ 23 h 30"/>
                <a:gd name="T34" fmla="*/ 1 w 29"/>
                <a:gd name="T35" fmla="*/ 6 h 30"/>
                <a:gd name="T36" fmla="*/ 3 w 29"/>
                <a:gd name="T37" fmla="*/ 3 h 30"/>
                <a:gd name="T38" fmla="*/ 0 w 29"/>
                <a:gd name="T39" fmla="*/ 0 h 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9"/>
                <a:gd name="T61" fmla="*/ 0 h 30"/>
                <a:gd name="T62" fmla="*/ 29 w 29"/>
                <a:gd name="T63" fmla="*/ 30 h 3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9" h="30">
                  <a:moveTo>
                    <a:pt x="0" y="0"/>
                  </a:moveTo>
                  <a:lnTo>
                    <a:pt x="8" y="0"/>
                  </a:lnTo>
                  <a:lnTo>
                    <a:pt x="8" y="26"/>
                  </a:lnTo>
                  <a:lnTo>
                    <a:pt x="20" y="23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4" y="15"/>
                  </a:lnTo>
                  <a:lnTo>
                    <a:pt x="26" y="17"/>
                  </a:lnTo>
                  <a:lnTo>
                    <a:pt x="24" y="21"/>
                  </a:lnTo>
                  <a:lnTo>
                    <a:pt x="28" y="26"/>
                  </a:lnTo>
                  <a:lnTo>
                    <a:pt x="23" y="29"/>
                  </a:lnTo>
                  <a:lnTo>
                    <a:pt x="18" y="26"/>
                  </a:lnTo>
                  <a:lnTo>
                    <a:pt x="8" y="29"/>
                  </a:lnTo>
                  <a:lnTo>
                    <a:pt x="3" y="23"/>
                  </a:lnTo>
                  <a:lnTo>
                    <a:pt x="1" y="6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1" name="Freeform 228"/>
            <p:cNvSpPr>
              <a:spLocks/>
            </p:cNvSpPr>
            <p:nvPr/>
          </p:nvSpPr>
          <p:spPr bwMode="auto">
            <a:xfrm>
              <a:off x="2139" y="1993"/>
              <a:ext cx="16" cy="8"/>
            </a:xfrm>
            <a:custGeom>
              <a:avLst/>
              <a:gdLst>
                <a:gd name="T0" fmla="*/ 2 w 16"/>
                <a:gd name="T1" fmla="*/ 0 h 8"/>
                <a:gd name="T2" fmla="*/ 9 w 16"/>
                <a:gd name="T3" fmla="*/ 0 h 8"/>
                <a:gd name="T4" fmla="*/ 15 w 16"/>
                <a:gd name="T5" fmla="*/ 2 h 8"/>
                <a:gd name="T6" fmla="*/ 15 w 16"/>
                <a:gd name="T7" fmla="*/ 5 h 8"/>
                <a:gd name="T8" fmla="*/ 12 w 16"/>
                <a:gd name="T9" fmla="*/ 7 h 8"/>
                <a:gd name="T10" fmla="*/ 2 w 16"/>
                <a:gd name="T11" fmla="*/ 7 h 8"/>
                <a:gd name="T12" fmla="*/ 0 w 16"/>
                <a:gd name="T13" fmla="*/ 2 h 8"/>
                <a:gd name="T14" fmla="*/ 2 w 16"/>
                <a:gd name="T15" fmla="*/ 0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8"/>
                <a:gd name="T26" fmla="*/ 16 w 16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8">
                  <a:moveTo>
                    <a:pt x="2" y="0"/>
                  </a:moveTo>
                  <a:lnTo>
                    <a:pt x="9" y="0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2" name="Freeform 229"/>
            <p:cNvSpPr>
              <a:spLocks/>
            </p:cNvSpPr>
            <p:nvPr/>
          </p:nvSpPr>
          <p:spPr bwMode="auto">
            <a:xfrm>
              <a:off x="2756" y="2526"/>
              <a:ext cx="32" cy="43"/>
            </a:xfrm>
            <a:custGeom>
              <a:avLst/>
              <a:gdLst>
                <a:gd name="T0" fmla="*/ 2 w 32"/>
                <a:gd name="T1" fmla="*/ 0 h 43"/>
                <a:gd name="T2" fmla="*/ 12 w 32"/>
                <a:gd name="T3" fmla="*/ 0 h 43"/>
                <a:gd name="T4" fmla="*/ 14 w 32"/>
                <a:gd name="T5" fmla="*/ 2 h 43"/>
                <a:gd name="T6" fmla="*/ 11 w 32"/>
                <a:gd name="T7" fmla="*/ 2 h 43"/>
                <a:gd name="T8" fmla="*/ 11 w 32"/>
                <a:gd name="T9" fmla="*/ 35 h 43"/>
                <a:gd name="T10" fmla="*/ 16 w 32"/>
                <a:gd name="T11" fmla="*/ 40 h 43"/>
                <a:gd name="T12" fmla="*/ 29 w 32"/>
                <a:gd name="T13" fmla="*/ 40 h 43"/>
                <a:gd name="T14" fmla="*/ 29 w 32"/>
                <a:gd name="T15" fmla="*/ 35 h 43"/>
                <a:gd name="T16" fmla="*/ 31 w 32"/>
                <a:gd name="T17" fmla="*/ 33 h 43"/>
                <a:gd name="T18" fmla="*/ 31 w 32"/>
                <a:gd name="T19" fmla="*/ 40 h 43"/>
                <a:gd name="T20" fmla="*/ 27 w 32"/>
                <a:gd name="T21" fmla="*/ 42 h 43"/>
                <a:gd name="T22" fmla="*/ 0 w 32"/>
                <a:gd name="T23" fmla="*/ 42 h 43"/>
                <a:gd name="T24" fmla="*/ 4 w 32"/>
                <a:gd name="T25" fmla="*/ 35 h 43"/>
                <a:gd name="T26" fmla="*/ 4 w 32"/>
                <a:gd name="T27" fmla="*/ 2 h 43"/>
                <a:gd name="T28" fmla="*/ 0 w 32"/>
                <a:gd name="T29" fmla="*/ 2 h 43"/>
                <a:gd name="T30" fmla="*/ 2 w 32"/>
                <a:gd name="T31" fmla="*/ 0 h 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2"/>
                <a:gd name="T49" fmla="*/ 0 h 43"/>
                <a:gd name="T50" fmla="*/ 32 w 32"/>
                <a:gd name="T51" fmla="*/ 43 h 4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2" h="43">
                  <a:moveTo>
                    <a:pt x="2" y="0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11" y="35"/>
                  </a:lnTo>
                  <a:lnTo>
                    <a:pt x="16" y="40"/>
                  </a:lnTo>
                  <a:lnTo>
                    <a:pt x="29" y="40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1" y="40"/>
                  </a:lnTo>
                  <a:lnTo>
                    <a:pt x="27" y="42"/>
                  </a:lnTo>
                  <a:lnTo>
                    <a:pt x="0" y="42"/>
                  </a:lnTo>
                  <a:lnTo>
                    <a:pt x="4" y="35"/>
                  </a:ln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3" name="Freeform 230"/>
            <p:cNvSpPr>
              <a:spLocks/>
            </p:cNvSpPr>
            <p:nvPr/>
          </p:nvSpPr>
          <p:spPr bwMode="auto">
            <a:xfrm>
              <a:off x="3563" y="2528"/>
              <a:ext cx="33" cy="44"/>
            </a:xfrm>
            <a:custGeom>
              <a:avLst/>
              <a:gdLst>
                <a:gd name="T0" fmla="*/ 0 w 33"/>
                <a:gd name="T1" fmla="*/ 0 h 44"/>
                <a:gd name="T2" fmla="*/ 11 w 33"/>
                <a:gd name="T3" fmla="*/ 0 h 44"/>
                <a:gd name="T4" fmla="*/ 13 w 33"/>
                <a:gd name="T5" fmla="*/ 2 h 44"/>
                <a:gd name="T6" fmla="*/ 9 w 33"/>
                <a:gd name="T7" fmla="*/ 12 h 44"/>
                <a:gd name="T8" fmla="*/ 11 w 33"/>
                <a:gd name="T9" fmla="*/ 17 h 44"/>
                <a:gd name="T10" fmla="*/ 11 w 33"/>
                <a:gd name="T11" fmla="*/ 24 h 44"/>
                <a:gd name="T12" fmla="*/ 9 w 33"/>
                <a:gd name="T13" fmla="*/ 28 h 44"/>
                <a:gd name="T14" fmla="*/ 11 w 33"/>
                <a:gd name="T15" fmla="*/ 32 h 44"/>
                <a:gd name="T16" fmla="*/ 11 w 33"/>
                <a:gd name="T17" fmla="*/ 41 h 44"/>
                <a:gd name="T18" fmla="*/ 25 w 33"/>
                <a:gd name="T19" fmla="*/ 41 h 44"/>
                <a:gd name="T20" fmla="*/ 32 w 33"/>
                <a:gd name="T21" fmla="*/ 34 h 44"/>
                <a:gd name="T22" fmla="*/ 32 w 33"/>
                <a:gd name="T23" fmla="*/ 38 h 44"/>
                <a:gd name="T24" fmla="*/ 30 w 33"/>
                <a:gd name="T25" fmla="*/ 43 h 44"/>
                <a:gd name="T26" fmla="*/ 2 w 33"/>
                <a:gd name="T27" fmla="*/ 43 h 44"/>
                <a:gd name="T28" fmla="*/ 0 w 33"/>
                <a:gd name="T29" fmla="*/ 41 h 44"/>
                <a:gd name="T30" fmla="*/ 4 w 33"/>
                <a:gd name="T31" fmla="*/ 41 h 44"/>
                <a:gd name="T32" fmla="*/ 4 w 33"/>
                <a:gd name="T33" fmla="*/ 5 h 44"/>
                <a:gd name="T34" fmla="*/ 0 w 33"/>
                <a:gd name="T35" fmla="*/ 0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44"/>
                <a:gd name="T56" fmla="*/ 33 w 33"/>
                <a:gd name="T57" fmla="*/ 44 h 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44">
                  <a:moveTo>
                    <a:pt x="0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9" y="12"/>
                  </a:lnTo>
                  <a:lnTo>
                    <a:pt x="11" y="17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11" y="32"/>
                  </a:lnTo>
                  <a:lnTo>
                    <a:pt x="11" y="41"/>
                  </a:lnTo>
                  <a:lnTo>
                    <a:pt x="25" y="41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0" y="43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4" y="41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4" name="Freeform 231"/>
            <p:cNvSpPr>
              <a:spLocks/>
            </p:cNvSpPr>
            <p:nvPr/>
          </p:nvSpPr>
          <p:spPr bwMode="auto">
            <a:xfrm>
              <a:off x="2792" y="2541"/>
              <a:ext cx="28" cy="28"/>
            </a:xfrm>
            <a:custGeom>
              <a:avLst/>
              <a:gdLst>
                <a:gd name="T0" fmla="*/ 6 w 28"/>
                <a:gd name="T1" fmla="*/ 0 h 28"/>
                <a:gd name="T2" fmla="*/ 19 w 28"/>
                <a:gd name="T3" fmla="*/ 0 h 28"/>
                <a:gd name="T4" fmla="*/ 25 w 28"/>
                <a:gd name="T5" fmla="*/ 4 h 28"/>
                <a:gd name="T6" fmla="*/ 27 w 28"/>
                <a:gd name="T7" fmla="*/ 16 h 28"/>
                <a:gd name="T8" fmla="*/ 22 w 28"/>
                <a:gd name="T9" fmla="*/ 25 h 28"/>
                <a:gd name="T10" fmla="*/ 6 w 28"/>
                <a:gd name="T11" fmla="*/ 27 h 28"/>
                <a:gd name="T12" fmla="*/ 4 w 28"/>
                <a:gd name="T13" fmla="*/ 21 h 28"/>
                <a:gd name="T14" fmla="*/ 0 w 28"/>
                <a:gd name="T15" fmla="*/ 21 h 28"/>
                <a:gd name="T16" fmla="*/ 0 w 28"/>
                <a:gd name="T17" fmla="*/ 6 h 28"/>
                <a:gd name="T18" fmla="*/ 6 w 28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28"/>
                <a:gd name="T32" fmla="*/ 28 w 28"/>
                <a:gd name="T33" fmla="*/ 28 h 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28">
                  <a:moveTo>
                    <a:pt x="6" y="0"/>
                  </a:moveTo>
                  <a:lnTo>
                    <a:pt x="19" y="0"/>
                  </a:lnTo>
                  <a:lnTo>
                    <a:pt x="25" y="4"/>
                  </a:lnTo>
                  <a:lnTo>
                    <a:pt x="27" y="16"/>
                  </a:lnTo>
                  <a:lnTo>
                    <a:pt x="22" y="25"/>
                  </a:lnTo>
                  <a:lnTo>
                    <a:pt x="6" y="27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5" name="Freeform 232"/>
            <p:cNvSpPr>
              <a:spLocks/>
            </p:cNvSpPr>
            <p:nvPr/>
          </p:nvSpPr>
          <p:spPr bwMode="auto">
            <a:xfrm>
              <a:off x="2797" y="2541"/>
              <a:ext cx="19" cy="26"/>
            </a:xfrm>
            <a:custGeom>
              <a:avLst/>
              <a:gdLst>
                <a:gd name="T0" fmla="*/ 4 w 19"/>
                <a:gd name="T1" fmla="*/ 2 h 26"/>
                <a:gd name="T2" fmla="*/ 0 w 19"/>
                <a:gd name="T3" fmla="*/ 9 h 26"/>
                <a:gd name="T4" fmla="*/ 0 w 19"/>
                <a:gd name="T5" fmla="*/ 18 h 26"/>
                <a:gd name="T6" fmla="*/ 8 w 19"/>
                <a:gd name="T7" fmla="*/ 25 h 26"/>
                <a:gd name="T8" fmla="*/ 13 w 19"/>
                <a:gd name="T9" fmla="*/ 25 h 26"/>
                <a:gd name="T10" fmla="*/ 18 w 19"/>
                <a:gd name="T11" fmla="*/ 15 h 26"/>
                <a:gd name="T12" fmla="*/ 17 w 19"/>
                <a:gd name="T13" fmla="*/ 7 h 26"/>
                <a:gd name="T14" fmla="*/ 8 w 19"/>
                <a:gd name="T15" fmla="*/ 0 h 26"/>
                <a:gd name="T16" fmla="*/ 4 w 19"/>
                <a:gd name="T17" fmla="*/ 2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26"/>
                <a:gd name="T29" fmla="*/ 19 w 19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26">
                  <a:moveTo>
                    <a:pt x="4" y="2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8" y="25"/>
                  </a:lnTo>
                  <a:lnTo>
                    <a:pt x="13" y="25"/>
                  </a:lnTo>
                  <a:lnTo>
                    <a:pt x="18" y="15"/>
                  </a:lnTo>
                  <a:lnTo>
                    <a:pt x="17" y="7"/>
                  </a:lnTo>
                  <a:lnTo>
                    <a:pt x="8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6" name="Freeform 233"/>
            <p:cNvSpPr>
              <a:spLocks/>
            </p:cNvSpPr>
            <p:nvPr/>
          </p:nvSpPr>
          <p:spPr bwMode="auto">
            <a:xfrm>
              <a:off x="2828" y="2541"/>
              <a:ext cx="36" cy="28"/>
            </a:xfrm>
            <a:custGeom>
              <a:avLst/>
              <a:gdLst>
                <a:gd name="T0" fmla="*/ 0 w 36"/>
                <a:gd name="T1" fmla="*/ 0 h 28"/>
                <a:gd name="T2" fmla="*/ 4 w 36"/>
                <a:gd name="T3" fmla="*/ 0 h 28"/>
                <a:gd name="T4" fmla="*/ 7 w 36"/>
                <a:gd name="T5" fmla="*/ 4 h 28"/>
                <a:gd name="T6" fmla="*/ 7 w 36"/>
                <a:gd name="T7" fmla="*/ 11 h 28"/>
                <a:gd name="T8" fmla="*/ 14 w 36"/>
                <a:gd name="T9" fmla="*/ 15 h 28"/>
                <a:gd name="T10" fmla="*/ 14 w 36"/>
                <a:gd name="T11" fmla="*/ 11 h 28"/>
                <a:gd name="T12" fmla="*/ 16 w 36"/>
                <a:gd name="T13" fmla="*/ 6 h 28"/>
                <a:gd name="T14" fmla="*/ 14 w 36"/>
                <a:gd name="T15" fmla="*/ 0 h 28"/>
                <a:gd name="T16" fmla="*/ 21 w 36"/>
                <a:gd name="T17" fmla="*/ 0 h 28"/>
                <a:gd name="T18" fmla="*/ 23 w 36"/>
                <a:gd name="T19" fmla="*/ 15 h 28"/>
                <a:gd name="T20" fmla="*/ 30 w 36"/>
                <a:gd name="T21" fmla="*/ 15 h 28"/>
                <a:gd name="T22" fmla="*/ 30 w 36"/>
                <a:gd name="T23" fmla="*/ 11 h 28"/>
                <a:gd name="T24" fmla="*/ 33 w 36"/>
                <a:gd name="T25" fmla="*/ 4 h 28"/>
                <a:gd name="T26" fmla="*/ 32 w 36"/>
                <a:gd name="T27" fmla="*/ 0 h 28"/>
                <a:gd name="T28" fmla="*/ 35 w 36"/>
                <a:gd name="T29" fmla="*/ 0 h 28"/>
                <a:gd name="T30" fmla="*/ 35 w 36"/>
                <a:gd name="T31" fmla="*/ 4 h 28"/>
                <a:gd name="T32" fmla="*/ 25 w 36"/>
                <a:gd name="T33" fmla="*/ 27 h 28"/>
                <a:gd name="T34" fmla="*/ 19 w 36"/>
                <a:gd name="T35" fmla="*/ 15 h 28"/>
                <a:gd name="T36" fmla="*/ 10 w 36"/>
                <a:gd name="T37" fmla="*/ 27 h 28"/>
                <a:gd name="T38" fmla="*/ 0 w 36"/>
                <a:gd name="T39" fmla="*/ 6 h 28"/>
                <a:gd name="T40" fmla="*/ 0 w 36"/>
                <a:gd name="T41" fmla="*/ 0 h 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28"/>
                <a:gd name="T65" fmla="*/ 36 w 36"/>
                <a:gd name="T66" fmla="*/ 28 h 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28">
                  <a:moveTo>
                    <a:pt x="0" y="0"/>
                  </a:moveTo>
                  <a:lnTo>
                    <a:pt x="4" y="0"/>
                  </a:lnTo>
                  <a:lnTo>
                    <a:pt x="7" y="4"/>
                  </a:lnTo>
                  <a:lnTo>
                    <a:pt x="7" y="11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3" y="15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5" y="4"/>
                  </a:lnTo>
                  <a:lnTo>
                    <a:pt x="25" y="27"/>
                  </a:lnTo>
                  <a:lnTo>
                    <a:pt x="19" y="15"/>
                  </a:lnTo>
                  <a:lnTo>
                    <a:pt x="10" y="27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7" name="Freeform 234"/>
            <p:cNvSpPr>
              <a:spLocks/>
            </p:cNvSpPr>
            <p:nvPr/>
          </p:nvSpPr>
          <p:spPr bwMode="auto">
            <a:xfrm>
              <a:off x="2869" y="2541"/>
              <a:ext cx="22" cy="28"/>
            </a:xfrm>
            <a:custGeom>
              <a:avLst/>
              <a:gdLst>
                <a:gd name="T0" fmla="*/ 7 w 22"/>
                <a:gd name="T1" fmla="*/ 0 h 28"/>
                <a:gd name="T2" fmla="*/ 19 w 22"/>
                <a:gd name="T3" fmla="*/ 0 h 28"/>
                <a:gd name="T4" fmla="*/ 21 w 22"/>
                <a:gd name="T5" fmla="*/ 9 h 28"/>
                <a:gd name="T6" fmla="*/ 17 w 22"/>
                <a:gd name="T7" fmla="*/ 11 h 28"/>
                <a:gd name="T8" fmla="*/ 4 w 22"/>
                <a:gd name="T9" fmla="*/ 11 h 28"/>
                <a:gd name="T10" fmla="*/ 7 w 22"/>
                <a:gd name="T11" fmla="*/ 18 h 28"/>
                <a:gd name="T12" fmla="*/ 13 w 22"/>
                <a:gd name="T13" fmla="*/ 23 h 28"/>
                <a:gd name="T14" fmla="*/ 19 w 22"/>
                <a:gd name="T15" fmla="*/ 23 h 28"/>
                <a:gd name="T16" fmla="*/ 21 w 22"/>
                <a:gd name="T17" fmla="*/ 21 h 28"/>
                <a:gd name="T18" fmla="*/ 21 w 22"/>
                <a:gd name="T19" fmla="*/ 23 h 28"/>
                <a:gd name="T20" fmla="*/ 13 w 22"/>
                <a:gd name="T21" fmla="*/ 27 h 28"/>
                <a:gd name="T22" fmla="*/ 9 w 22"/>
                <a:gd name="T23" fmla="*/ 27 h 28"/>
                <a:gd name="T24" fmla="*/ 2 w 22"/>
                <a:gd name="T25" fmla="*/ 23 h 28"/>
                <a:gd name="T26" fmla="*/ 0 w 22"/>
                <a:gd name="T27" fmla="*/ 13 h 28"/>
                <a:gd name="T28" fmla="*/ 7 w 22"/>
                <a:gd name="T29" fmla="*/ 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28"/>
                <a:gd name="T47" fmla="*/ 22 w 22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28">
                  <a:moveTo>
                    <a:pt x="7" y="0"/>
                  </a:moveTo>
                  <a:lnTo>
                    <a:pt x="19" y="0"/>
                  </a:lnTo>
                  <a:lnTo>
                    <a:pt x="21" y="9"/>
                  </a:lnTo>
                  <a:lnTo>
                    <a:pt x="17" y="11"/>
                  </a:lnTo>
                  <a:lnTo>
                    <a:pt x="4" y="11"/>
                  </a:lnTo>
                  <a:lnTo>
                    <a:pt x="7" y="18"/>
                  </a:lnTo>
                  <a:lnTo>
                    <a:pt x="13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2" y="23"/>
                  </a:lnTo>
                  <a:lnTo>
                    <a:pt x="0" y="13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8" name="Freeform 235"/>
            <p:cNvSpPr>
              <a:spLocks/>
            </p:cNvSpPr>
            <p:nvPr/>
          </p:nvSpPr>
          <p:spPr bwMode="auto">
            <a:xfrm>
              <a:off x="2876" y="2541"/>
              <a:ext cx="11" cy="9"/>
            </a:xfrm>
            <a:custGeom>
              <a:avLst/>
              <a:gdLst>
                <a:gd name="T0" fmla="*/ 2 w 11"/>
                <a:gd name="T1" fmla="*/ 2 h 9"/>
                <a:gd name="T2" fmla="*/ 0 w 11"/>
                <a:gd name="T3" fmla="*/ 8 h 9"/>
                <a:gd name="T4" fmla="*/ 7 w 11"/>
                <a:gd name="T5" fmla="*/ 8 h 9"/>
                <a:gd name="T6" fmla="*/ 10 w 11"/>
                <a:gd name="T7" fmla="*/ 4 h 9"/>
                <a:gd name="T8" fmla="*/ 4 w 11"/>
                <a:gd name="T9" fmla="*/ 0 h 9"/>
                <a:gd name="T10" fmla="*/ 2 w 11"/>
                <a:gd name="T11" fmla="*/ 2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9"/>
                <a:gd name="T20" fmla="*/ 11 w 11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9">
                  <a:moveTo>
                    <a:pt x="2" y="2"/>
                  </a:moveTo>
                  <a:lnTo>
                    <a:pt x="0" y="8"/>
                  </a:lnTo>
                  <a:lnTo>
                    <a:pt x="7" y="8"/>
                  </a:lnTo>
                  <a:lnTo>
                    <a:pt x="10" y="4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69" name="Freeform 236"/>
            <p:cNvSpPr>
              <a:spLocks/>
            </p:cNvSpPr>
            <p:nvPr/>
          </p:nvSpPr>
          <p:spPr bwMode="auto">
            <a:xfrm>
              <a:off x="2899" y="2541"/>
              <a:ext cx="17" cy="28"/>
            </a:xfrm>
            <a:custGeom>
              <a:avLst/>
              <a:gdLst>
                <a:gd name="T0" fmla="*/ 2 w 17"/>
                <a:gd name="T1" fmla="*/ 0 h 28"/>
                <a:gd name="T2" fmla="*/ 16 w 17"/>
                <a:gd name="T3" fmla="*/ 0 h 28"/>
                <a:gd name="T4" fmla="*/ 16 w 17"/>
                <a:gd name="T5" fmla="*/ 2 h 28"/>
                <a:gd name="T6" fmla="*/ 14 w 17"/>
                <a:gd name="T7" fmla="*/ 4 h 28"/>
                <a:gd name="T8" fmla="*/ 12 w 17"/>
                <a:gd name="T9" fmla="*/ 2 h 28"/>
                <a:gd name="T10" fmla="*/ 6 w 17"/>
                <a:gd name="T11" fmla="*/ 13 h 28"/>
                <a:gd name="T12" fmla="*/ 9 w 17"/>
                <a:gd name="T13" fmla="*/ 27 h 28"/>
                <a:gd name="T14" fmla="*/ 0 w 17"/>
                <a:gd name="T15" fmla="*/ 27 h 28"/>
                <a:gd name="T16" fmla="*/ 0 w 17"/>
                <a:gd name="T17" fmla="*/ 25 h 28"/>
                <a:gd name="T18" fmla="*/ 4 w 17"/>
                <a:gd name="T19" fmla="*/ 18 h 28"/>
                <a:gd name="T20" fmla="*/ 4 w 17"/>
                <a:gd name="T21" fmla="*/ 9 h 28"/>
                <a:gd name="T22" fmla="*/ 0 w 17"/>
                <a:gd name="T23" fmla="*/ 2 h 28"/>
                <a:gd name="T24" fmla="*/ 2 w 17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28"/>
                <a:gd name="T41" fmla="*/ 17 w 17"/>
                <a:gd name="T42" fmla="*/ 28 h 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28">
                  <a:moveTo>
                    <a:pt x="2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6" y="13"/>
                  </a:lnTo>
                  <a:lnTo>
                    <a:pt x="9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8"/>
                  </a:lnTo>
                  <a:lnTo>
                    <a:pt x="4" y="9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0" name="Freeform 237"/>
            <p:cNvSpPr>
              <a:spLocks/>
            </p:cNvSpPr>
            <p:nvPr/>
          </p:nvSpPr>
          <p:spPr bwMode="auto">
            <a:xfrm>
              <a:off x="3601" y="2543"/>
              <a:ext cx="28" cy="29"/>
            </a:xfrm>
            <a:custGeom>
              <a:avLst/>
              <a:gdLst>
                <a:gd name="T0" fmla="*/ 6 w 28"/>
                <a:gd name="T1" fmla="*/ 0 h 29"/>
                <a:gd name="T2" fmla="*/ 18 w 28"/>
                <a:gd name="T3" fmla="*/ 0 h 29"/>
                <a:gd name="T4" fmla="*/ 27 w 28"/>
                <a:gd name="T5" fmla="*/ 13 h 29"/>
                <a:gd name="T6" fmla="*/ 21 w 28"/>
                <a:gd name="T7" fmla="*/ 26 h 29"/>
                <a:gd name="T8" fmla="*/ 6 w 28"/>
                <a:gd name="T9" fmla="*/ 28 h 29"/>
                <a:gd name="T10" fmla="*/ 0 w 28"/>
                <a:gd name="T11" fmla="*/ 19 h 29"/>
                <a:gd name="T12" fmla="*/ 0 w 28"/>
                <a:gd name="T13" fmla="*/ 7 h 29"/>
                <a:gd name="T14" fmla="*/ 6 w 28"/>
                <a:gd name="T15" fmla="*/ 0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9"/>
                <a:gd name="T26" fmla="*/ 28 w 28"/>
                <a:gd name="T27" fmla="*/ 29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9">
                  <a:moveTo>
                    <a:pt x="6" y="0"/>
                  </a:moveTo>
                  <a:lnTo>
                    <a:pt x="18" y="0"/>
                  </a:lnTo>
                  <a:lnTo>
                    <a:pt x="27" y="13"/>
                  </a:lnTo>
                  <a:lnTo>
                    <a:pt x="21" y="26"/>
                  </a:lnTo>
                  <a:lnTo>
                    <a:pt x="6" y="28"/>
                  </a:lnTo>
                  <a:lnTo>
                    <a:pt x="0" y="19"/>
                  </a:lnTo>
                  <a:lnTo>
                    <a:pt x="0" y="7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1" name="Freeform 238"/>
            <p:cNvSpPr>
              <a:spLocks/>
            </p:cNvSpPr>
            <p:nvPr/>
          </p:nvSpPr>
          <p:spPr bwMode="auto">
            <a:xfrm>
              <a:off x="3606" y="2543"/>
              <a:ext cx="17" cy="26"/>
            </a:xfrm>
            <a:custGeom>
              <a:avLst/>
              <a:gdLst>
                <a:gd name="T0" fmla="*/ 4 w 17"/>
                <a:gd name="T1" fmla="*/ 2 h 26"/>
                <a:gd name="T2" fmla="*/ 0 w 17"/>
                <a:gd name="T3" fmla="*/ 9 h 26"/>
                <a:gd name="T4" fmla="*/ 0 w 17"/>
                <a:gd name="T5" fmla="*/ 21 h 26"/>
                <a:gd name="T6" fmla="*/ 6 w 17"/>
                <a:gd name="T7" fmla="*/ 25 h 26"/>
                <a:gd name="T8" fmla="*/ 14 w 17"/>
                <a:gd name="T9" fmla="*/ 25 h 26"/>
                <a:gd name="T10" fmla="*/ 16 w 17"/>
                <a:gd name="T11" fmla="*/ 9 h 26"/>
                <a:gd name="T12" fmla="*/ 9 w 17"/>
                <a:gd name="T13" fmla="*/ 0 h 26"/>
                <a:gd name="T14" fmla="*/ 4 w 17"/>
                <a:gd name="T15" fmla="*/ 2 h 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26"/>
                <a:gd name="T26" fmla="*/ 17 w 17"/>
                <a:gd name="T27" fmla="*/ 26 h 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26">
                  <a:moveTo>
                    <a:pt x="4" y="2"/>
                  </a:moveTo>
                  <a:lnTo>
                    <a:pt x="0" y="9"/>
                  </a:lnTo>
                  <a:lnTo>
                    <a:pt x="0" y="21"/>
                  </a:lnTo>
                  <a:lnTo>
                    <a:pt x="6" y="25"/>
                  </a:lnTo>
                  <a:lnTo>
                    <a:pt x="14" y="25"/>
                  </a:lnTo>
                  <a:lnTo>
                    <a:pt x="16" y="9"/>
                  </a:lnTo>
                  <a:lnTo>
                    <a:pt x="9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2" name="Freeform 239"/>
            <p:cNvSpPr>
              <a:spLocks/>
            </p:cNvSpPr>
            <p:nvPr/>
          </p:nvSpPr>
          <p:spPr bwMode="auto">
            <a:xfrm>
              <a:off x="3635" y="2543"/>
              <a:ext cx="38" cy="29"/>
            </a:xfrm>
            <a:custGeom>
              <a:avLst/>
              <a:gdLst>
                <a:gd name="T0" fmla="*/ 2 w 38"/>
                <a:gd name="T1" fmla="*/ 0 h 29"/>
                <a:gd name="T2" fmla="*/ 5 w 38"/>
                <a:gd name="T3" fmla="*/ 0 h 29"/>
                <a:gd name="T4" fmla="*/ 5 w 38"/>
                <a:gd name="T5" fmla="*/ 9 h 29"/>
                <a:gd name="T6" fmla="*/ 12 w 38"/>
                <a:gd name="T7" fmla="*/ 17 h 29"/>
                <a:gd name="T8" fmla="*/ 16 w 38"/>
                <a:gd name="T9" fmla="*/ 4 h 29"/>
                <a:gd name="T10" fmla="*/ 14 w 38"/>
                <a:gd name="T11" fmla="*/ 2 h 29"/>
                <a:gd name="T12" fmla="*/ 21 w 38"/>
                <a:gd name="T13" fmla="*/ 0 h 29"/>
                <a:gd name="T14" fmla="*/ 23 w 38"/>
                <a:gd name="T15" fmla="*/ 2 h 29"/>
                <a:gd name="T16" fmla="*/ 21 w 38"/>
                <a:gd name="T17" fmla="*/ 7 h 29"/>
                <a:gd name="T18" fmla="*/ 27 w 38"/>
                <a:gd name="T19" fmla="*/ 17 h 29"/>
                <a:gd name="T20" fmla="*/ 35 w 38"/>
                <a:gd name="T21" fmla="*/ 0 h 29"/>
                <a:gd name="T22" fmla="*/ 37 w 38"/>
                <a:gd name="T23" fmla="*/ 4 h 29"/>
                <a:gd name="T24" fmla="*/ 27 w 38"/>
                <a:gd name="T25" fmla="*/ 28 h 29"/>
                <a:gd name="T26" fmla="*/ 25 w 38"/>
                <a:gd name="T27" fmla="*/ 28 h 29"/>
                <a:gd name="T28" fmla="*/ 19 w 38"/>
                <a:gd name="T29" fmla="*/ 15 h 29"/>
                <a:gd name="T30" fmla="*/ 12 w 38"/>
                <a:gd name="T31" fmla="*/ 28 h 29"/>
                <a:gd name="T32" fmla="*/ 10 w 38"/>
                <a:gd name="T33" fmla="*/ 28 h 29"/>
                <a:gd name="T34" fmla="*/ 0 w 38"/>
                <a:gd name="T35" fmla="*/ 2 h 29"/>
                <a:gd name="T36" fmla="*/ 2 w 38"/>
                <a:gd name="T37" fmla="*/ 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"/>
                <a:gd name="T58" fmla="*/ 0 h 29"/>
                <a:gd name="T59" fmla="*/ 38 w 38"/>
                <a:gd name="T60" fmla="*/ 29 h 2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" h="29">
                  <a:moveTo>
                    <a:pt x="2" y="0"/>
                  </a:moveTo>
                  <a:lnTo>
                    <a:pt x="5" y="0"/>
                  </a:lnTo>
                  <a:lnTo>
                    <a:pt x="5" y="9"/>
                  </a:lnTo>
                  <a:lnTo>
                    <a:pt x="12" y="17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21" y="0"/>
                  </a:lnTo>
                  <a:lnTo>
                    <a:pt x="23" y="2"/>
                  </a:lnTo>
                  <a:lnTo>
                    <a:pt x="21" y="7"/>
                  </a:lnTo>
                  <a:lnTo>
                    <a:pt x="27" y="17"/>
                  </a:lnTo>
                  <a:lnTo>
                    <a:pt x="35" y="0"/>
                  </a:lnTo>
                  <a:lnTo>
                    <a:pt x="37" y="4"/>
                  </a:lnTo>
                  <a:lnTo>
                    <a:pt x="27" y="28"/>
                  </a:lnTo>
                  <a:lnTo>
                    <a:pt x="25" y="28"/>
                  </a:lnTo>
                  <a:lnTo>
                    <a:pt x="19" y="15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3" name="Freeform 240"/>
            <p:cNvSpPr>
              <a:spLocks/>
            </p:cNvSpPr>
            <p:nvPr/>
          </p:nvSpPr>
          <p:spPr bwMode="auto">
            <a:xfrm>
              <a:off x="3678" y="2543"/>
              <a:ext cx="22" cy="31"/>
            </a:xfrm>
            <a:custGeom>
              <a:avLst/>
              <a:gdLst>
                <a:gd name="T0" fmla="*/ 8 w 22"/>
                <a:gd name="T1" fmla="*/ 0 h 31"/>
                <a:gd name="T2" fmla="*/ 19 w 22"/>
                <a:gd name="T3" fmla="*/ 2 h 31"/>
                <a:gd name="T4" fmla="*/ 21 w 22"/>
                <a:gd name="T5" fmla="*/ 11 h 31"/>
                <a:gd name="T6" fmla="*/ 17 w 22"/>
                <a:gd name="T7" fmla="*/ 11 h 31"/>
                <a:gd name="T8" fmla="*/ 14 w 22"/>
                <a:gd name="T9" fmla="*/ 13 h 31"/>
                <a:gd name="T10" fmla="*/ 4 w 22"/>
                <a:gd name="T11" fmla="*/ 11 h 31"/>
                <a:gd name="T12" fmla="*/ 4 w 22"/>
                <a:gd name="T13" fmla="*/ 19 h 31"/>
                <a:gd name="T14" fmla="*/ 12 w 22"/>
                <a:gd name="T15" fmla="*/ 26 h 31"/>
                <a:gd name="T16" fmla="*/ 17 w 22"/>
                <a:gd name="T17" fmla="*/ 26 h 31"/>
                <a:gd name="T18" fmla="*/ 21 w 22"/>
                <a:gd name="T19" fmla="*/ 21 h 31"/>
                <a:gd name="T20" fmla="*/ 21 w 22"/>
                <a:gd name="T21" fmla="*/ 23 h 31"/>
                <a:gd name="T22" fmla="*/ 12 w 22"/>
                <a:gd name="T23" fmla="*/ 30 h 31"/>
                <a:gd name="T24" fmla="*/ 8 w 22"/>
                <a:gd name="T25" fmla="*/ 30 h 31"/>
                <a:gd name="T26" fmla="*/ 2 w 22"/>
                <a:gd name="T27" fmla="*/ 26 h 31"/>
                <a:gd name="T28" fmla="*/ 0 w 22"/>
                <a:gd name="T29" fmla="*/ 9 h 31"/>
                <a:gd name="T30" fmla="*/ 4 w 22"/>
                <a:gd name="T31" fmla="*/ 2 h 31"/>
                <a:gd name="T32" fmla="*/ 8 w 22"/>
                <a:gd name="T33" fmla="*/ 0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31"/>
                <a:gd name="T53" fmla="*/ 22 w 22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31">
                  <a:moveTo>
                    <a:pt x="8" y="0"/>
                  </a:moveTo>
                  <a:lnTo>
                    <a:pt x="19" y="2"/>
                  </a:lnTo>
                  <a:lnTo>
                    <a:pt x="21" y="11"/>
                  </a:lnTo>
                  <a:lnTo>
                    <a:pt x="17" y="11"/>
                  </a:lnTo>
                  <a:lnTo>
                    <a:pt x="14" y="13"/>
                  </a:lnTo>
                  <a:lnTo>
                    <a:pt x="4" y="11"/>
                  </a:lnTo>
                  <a:lnTo>
                    <a:pt x="4" y="19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12" y="30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9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4" name="Freeform 241"/>
            <p:cNvSpPr>
              <a:spLocks/>
            </p:cNvSpPr>
            <p:nvPr/>
          </p:nvSpPr>
          <p:spPr bwMode="auto">
            <a:xfrm>
              <a:off x="3683" y="2545"/>
              <a:ext cx="10" cy="10"/>
            </a:xfrm>
            <a:custGeom>
              <a:avLst/>
              <a:gdLst>
                <a:gd name="T0" fmla="*/ 2 w 10"/>
                <a:gd name="T1" fmla="*/ 2 h 10"/>
                <a:gd name="T2" fmla="*/ 0 w 10"/>
                <a:gd name="T3" fmla="*/ 9 h 10"/>
                <a:gd name="T4" fmla="*/ 9 w 10"/>
                <a:gd name="T5" fmla="*/ 9 h 10"/>
                <a:gd name="T6" fmla="*/ 9 w 10"/>
                <a:gd name="T7" fmla="*/ 0 h 10"/>
                <a:gd name="T8" fmla="*/ 3 w 10"/>
                <a:gd name="T9" fmla="*/ 0 h 10"/>
                <a:gd name="T10" fmla="*/ 2 w 10"/>
                <a:gd name="T11" fmla="*/ 2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10"/>
                <a:gd name="T20" fmla="*/ 10 w 10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10">
                  <a:moveTo>
                    <a:pt x="2" y="2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3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5" name="Freeform 242"/>
            <p:cNvSpPr>
              <a:spLocks/>
            </p:cNvSpPr>
            <p:nvPr/>
          </p:nvSpPr>
          <p:spPr bwMode="auto">
            <a:xfrm>
              <a:off x="3707" y="2545"/>
              <a:ext cx="18" cy="29"/>
            </a:xfrm>
            <a:custGeom>
              <a:avLst/>
              <a:gdLst>
                <a:gd name="T0" fmla="*/ 0 w 18"/>
                <a:gd name="T1" fmla="*/ 0 h 29"/>
                <a:gd name="T2" fmla="*/ 17 w 18"/>
                <a:gd name="T3" fmla="*/ 0 h 29"/>
                <a:gd name="T4" fmla="*/ 17 w 18"/>
                <a:gd name="T5" fmla="*/ 4 h 29"/>
                <a:gd name="T6" fmla="*/ 10 w 18"/>
                <a:gd name="T7" fmla="*/ 4 h 29"/>
                <a:gd name="T8" fmla="*/ 6 w 18"/>
                <a:gd name="T9" fmla="*/ 11 h 29"/>
                <a:gd name="T10" fmla="*/ 8 w 18"/>
                <a:gd name="T11" fmla="*/ 28 h 29"/>
                <a:gd name="T12" fmla="*/ 0 w 18"/>
                <a:gd name="T13" fmla="*/ 28 h 29"/>
                <a:gd name="T14" fmla="*/ 3 w 18"/>
                <a:gd name="T15" fmla="*/ 17 h 29"/>
                <a:gd name="T16" fmla="*/ 1 w 18"/>
                <a:gd name="T17" fmla="*/ 15 h 29"/>
                <a:gd name="T18" fmla="*/ 3 w 18"/>
                <a:gd name="T19" fmla="*/ 12 h 29"/>
                <a:gd name="T20" fmla="*/ 0 w 18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9"/>
                <a:gd name="T35" fmla="*/ 18 w 18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9">
                  <a:moveTo>
                    <a:pt x="0" y="0"/>
                  </a:moveTo>
                  <a:lnTo>
                    <a:pt x="17" y="0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6" y="11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6" name="Freeform 243"/>
            <p:cNvSpPr>
              <a:spLocks/>
            </p:cNvSpPr>
            <p:nvPr/>
          </p:nvSpPr>
          <p:spPr bwMode="auto">
            <a:xfrm>
              <a:off x="1775" y="2587"/>
              <a:ext cx="32" cy="45"/>
            </a:xfrm>
            <a:custGeom>
              <a:avLst/>
              <a:gdLst>
                <a:gd name="T0" fmla="*/ 0 w 32"/>
                <a:gd name="T1" fmla="*/ 0 h 45"/>
                <a:gd name="T2" fmla="*/ 11 w 32"/>
                <a:gd name="T3" fmla="*/ 0 h 45"/>
                <a:gd name="T4" fmla="*/ 12 w 32"/>
                <a:gd name="T5" fmla="*/ 2 h 45"/>
                <a:gd name="T6" fmla="*/ 9 w 32"/>
                <a:gd name="T7" fmla="*/ 9 h 45"/>
                <a:gd name="T8" fmla="*/ 9 w 32"/>
                <a:gd name="T9" fmla="*/ 36 h 45"/>
                <a:gd name="T10" fmla="*/ 14 w 32"/>
                <a:gd name="T11" fmla="*/ 41 h 45"/>
                <a:gd name="T12" fmla="*/ 25 w 32"/>
                <a:gd name="T13" fmla="*/ 41 h 45"/>
                <a:gd name="T14" fmla="*/ 31 w 32"/>
                <a:gd name="T15" fmla="*/ 34 h 45"/>
                <a:gd name="T16" fmla="*/ 31 w 32"/>
                <a:gd name="T17" fmla="*/ 39 h 45"/>
                <a:gd name="T18" fmla="*/ 29 w 32"/>
                <a:gd name="T19" fmla="*/ 42 h 45"/>
                <a:gd name="T20" fmla="*/ 25 w 32"/>
                <a:gd name="T21" fmla="*/ 44 h 45"/>
                <a:gd name="T22" fmla="*/ 18 w 32"/>
                <a:gd name="T23" fmla="*/ 42 h 45"/>
                <a:gd name="T24" fmla="*/ 0 w 32"/>
                <a:gd name="T25" fmla="*/ 42 h 45"/>
                <a:gd name="T26" fmla="*/ 4 w 32"/>
                <a:gd name="T27" fmla="*/ 36 h 45"/>
                <a:gd name="T28" fmla="*/ 4 w 32"/>
                <a:gd name="T29" fmla="*/ 7 h 45"/>
                <a:gd name="T30" fmla="*/ 0 w 32"/>
                <a:gd name="T31" fmla="*/ 0 h 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2"/>
                <a:gd name="T49" fmla="*/ 0 h 45"/>
                <a:gd name="T50" fmla="*/ 32 w 32"/>
                <a:gd name="T51" fmla="*/ 45 h 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2" h="45">
                  <a:moveTo>
                    <a:pt x="0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9" y="9"/>
                  </a:lnTo>
                  <a:lnTo>
                    <a:pt x="9" y="36"/>
                  </a:lnTo>
                  <a:lnTo>
                    <a:pt x="14" y="41"/>
                  </a:lnTo>
                  <a:lnTo>
                    <a:pt x="25" y="41"/>
                  </a:lnTo>
                  <a:lnTo>
                    <a:pt x="31" y="34"/>
                  </a:lnTo>
                  <a:lnTo>
                    <a:pt x="31" y="39"/>
                  </a:lnTo>
                  <a:lnTo>
                    <a:pt x="29" y="42"/>
                  </a:lnTo>
                  <a:lnTo>
                    <a:pt x="25" y="44"/>
                  </a:lnTo>
                  <a:lnTo>
                    <a:pt x="18" y="42"/>
                  </a:lnTo>
                  <a:lnTo>
                    <a:pt x="0" y="42"/>
                  </a:lnTo>
                  <a:lnTo>
                    <a:pt x="4" y="36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7" name="Freeform 244"/>
            <p:cNvSpPr>
              <a:spLocks/>
            </p:cNvSpPr>
            <p:nvPr/>
          </p:nvSpPr>
          <p:spPr bwMode="auto">
            <a:xfrm>
              <a:off x="1981" y="2589"/>
              <a:ext cx="6" cy="8"/>
            </a:xfrm>
            <a:custGeom>
              <a:avLst/>
              <a:gdLst>
                <a:gd name="T0" fmla="*/ 3 w 6"/>
                <a:gd name="T1" fmla="*/ 0 h 8"/>
                <a:gd name="T2" fmla="*/ 5 w 6"/>
                <a:gd name="T3" fmla="*/ 5 h 8"/>
                <a:gd name="T4" fmla="*/ 3 w 6"/>
                <a:gd name="T5" fmla="*/ 7 h 8"/>
                <a:gd name="T6" fmla="*/ 0 w 6"/>
                <a:gd name="T7" fmla="*/ 5 h 8"/>
                <a:gd name="T8" fmla="*/ 3 w 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8"/>
                <a:gd name="T17" fmla="*/ 6 w 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8">
                  <a:moveTo>
                    <a:pt x="3" y="0"/>
                  </a:moveTo>
                  <a:lnTo>
                    <a:pt x="5" y="5"/>
                  </a:lnTo>
                  <a:lnTo>
                    <a:pt x="3" y="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8" name="Freeform 245"/>
            <p:cNvSpPr>
              <a:spLocks/>
            </p:cNvSpPr>
            <p:nvPr/>
          </p:nvSpPr>
          <p:spPr bwMode="auto">
            <a:xfrm>
              <a:off x="1997" y="2592"/>
              <a:ext cx="25" cy="43"/>
            </a:xfrm>
            <a:custGeom>
              <a:avLst/>
              <a:gdLst>
                <a:gd name="T0" fmla="*/ 18 w 25"/>
                <a:gd name="T1" fmla="*/ 0 h 43"/>
                <a:gd name="T2" fmla="*/ 22 w 25"/>
                <a:gd name="T3" fmla="*/ 0 h 43"/>
                <a:gd name="T4" fmla="*/ 22 w 25"/>
                <a:gd name="T5" fmla="*/ 34 h 43"/>
                <a:gd name="T6" fmla="*/ 24 w 25"/>
                <a:gd name="T7" fmla="*/ 40 h 43"/>
                <a:gd name="T8" fmla="*/ 11 w 25"/>
                <a:gd name="T9" fmla="*/ 40 h 43"/>
                <a:gd name="T10" fmla="*/ 7 w 25"/>
                <a:gd name="T11" fmla="*/ 42 h 43"/>
                <a:gd name="T12" fmla="*/ 2 w 25"/>
                <a:gd name="T13" fmla="*/ 38 h 43"/>
                <a:gd name="T14" fmla="*/ 0 w 25"/>
                <a:gd name="T15" fmla="*/ 21 h 43"/>
                <a:gd name="T16" fmla="*/ 9 w 25"/>
                <a:gd name="T17" fmla="*/ 13 h 43"/>
                <a:gd name="T18" fmla="*/ 18 w 25"/>
                <a:gd name="T19" fmla="*/ 13 h 43"/>
                <a:gd name="T20" fmla="*/ 18 w 25"/>
                <a:gd name="T21" fmla="*/ 4 h 43"/>
                <a:gd name="T22" fmla="*/ 16 w 25"/>
                <a:gd name="T23" fmla="*/ 2 h 43"/>
                <a:gd name="T24" fmla="*/ 18 w 25"/>
                <a:gd name="T25" fmla="*/ 0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43"/>
                <a:gd name="T41" fmla="*/ 25 w 25"/>
                <a:gd name="T42" fmla="*/ 43 h 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43">
                  <a:moveTo>
                    <a:pt x="18" y="0"/>
                  </a:moveTo>
                  <a:lnTo>
                    <a:pt x="22" y="0"/>
                  </a:lnTo>
                  <a:lnTo>
                    <a:pt x="22" y="34"/>
                  </a:lnTo>
                  <a:lnTo>
                    <a:pt x="24" y="40"/>
                  </a:lnTo>
                  <a:lnTo>
                    <a:pt x="11" y="40"/>
                  </a:lnTo>
                  <a:lnTo>
                    <a:pt x="7" y="42"/>
                  </a:lnTo>
                  <a:lnTo>
                    <a:pt x="2" y="38"/>
                  </a:lnTo>
                  <a:lnTo>
                    <a:pt x="0" y="21"/>
                  </a:lnTo>
                  <a:lnTo>
                    <a:pt x="9" y="13"/>
                  </a:lnTo>
                  <a:lnTo>
                    <a:pt x="18" y="13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79" name="Freeform 246"/>
            <p:cNvSpPr>
              <a:spLocks/>
            </p:cNvSpPr>
            <p:nvPr/>
          </p:nvSpPr>
          <p:spPr bwMode="auto">
            <a:xfrm>
              <a:off x="2001" y="2606"/>
              <a:ext cx="15" cy="24"/>
            </a:xfrm>
            <a:custGeom>
              <a:avLst/>
              <a:gdLst>
                <a:gd name="T0" fmla="*/ 3 w 15"/>
                <a:gd name="T1" fmla="*/ 2 h 24"/>
                <a:gd name="T2" fmla="*/ 0 w 15"/>
                <a:gd name="T3" fmla="*/ 9 h 24"/>
                <a:gd name="T4" fmla="*/ 0 w 15"/>
                <a:gd name="T5" fmla="*/ 18 h 24"/>
                <a:gd name="T6" fmla="*/ 8 w 15"/>
                <a:gd name="T7" fmla="*/ 23 h 24"/>
                <a:gd name="T8" fmla="*/ 14 w 15"/>
                <a:gd name="T9" fmla="*/ 23 h 24"/>
                <a:gd name="T10" fmla="*/ 14 w 15"/>
                <a:gd name="T11" fmla="*/ 4 h 24"/>
                <a:gd name="T12" fmla="*/ 8 w 15"/>
                <a:gd name="T13" fmla="*/ 0 h 24"/>
                <a:gd name="T14" fmla="*/ 3 w 15"/>
                <a:gd name="T15" fmla="*/ 2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24"/>
                <a:gd name="T26" fmla="*/ 15 w 15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24">
                  <a:moveTo>
                    <a:pt x="3" y="2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8" y="23"/>
                  </a:lnTo>
                  <a:lnTo>
                    <a:pt x="14" y="23"/>
                  </a:lnTo>
                  <a:lnTo>
                    <a:pt x="14" y="4"/>
                  </a:lnTo>
                  <a:lnTo>
                    <a:pt x="8" y="0"/>
                  </a:lnTo>
                  <a:lnTo>
                    <a:pt x="3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0" name="Freeform 247"/>
            <p:cNvSpPr>
              <a:spLocks/>
            </p:cNvSpPr>
            <p:nvPr/>
          </p:nvSpPr>
          <p:spPr bwMode="auto">
            <a:xfrm>
              <a:off x="2058" y="2592"/>
              <a:ext cx="28" cy="43"/>
            </a:xfrm>
            <a:custGeom>
              <a:avLst/>
              <a:gdLst>
                <a:gd name="T0" fmla="*/ 2 w 28"/>
                <a:gd name="T1" fmla="*/ 0 h 43"/>
                <a:gd name="T2" fmla="*/ 6 w 28"/>
                <a:gd name="T3" fmla="*/ 0 h 43"/>
                <a:gd name="T4" fmla="*/ 6 w 28"/>
                <a:gd name="T5" fmla="*/ 14 h 43"/>
                <a:gd name="T6" fmla="*/ 14 w 28"/>
                <a:gd name="T7" fmla="*/ 13 h 43"/>
                <a:gd name="T8" fmla="*/ 23 w 28"/>
                <a:gd name="T9" fmla="*/ 17 h 43"/>
                <a:gd name="T10" fmla="*/ 27 w 28"/>
                <a:gd name="T11" fmla="*/ 25 h 43"/>
                <a:gd name="T12" fmla="*/ 27 w 28"/>
                <a:gd name="T13" fmla="*/ 30 h 43"/>
                <a:gd name="T14" fmla="*/ 21 w 28"/>
                <a:gd name="T15" fmla="*/ 40 h 43"/>
                <a:gd name="T16" fmla="*/ 11 w 28"/>
                <a:gd name="T17" fmla="*/ 42 h 43"/>
                <a:gd name="T18" fmla="*/ 4 w 28"/>
                <a:gd name="T19" fmla="*/ 40 h 43"/>
                <a:gd name="T20" fmla="*/ 2 w 28"/>
                <a:gd name="T21" fmla="*/ 36 h 43"/>
                <a:gd name="T22" fmla="*/ 4 w 28"/>
                <a:gd name="T23" fmla="*/ 32 h 43"/>
                <a:gd name="T24" fmla="*/ 2 w 28"/>
                <a:gd name="T25" fmla="*/ 30 h 43"/>
                <a:gd name="T26" fmla="*/ 4 w 28"/>
                <a:gd name="T27" fmla="*/ 17 h 43"/>
                <a:gd name="T28" fmla="*/ 2 w 28"/>
                <a:gd name="T29" fmla="*/ 14 h 43"/>
                <a:gd name="T30" fmla="*/ 4 w 28"/>
                <a:gd name="T31" fmla="*/ 9 h 43"/>
                <a:gd name="T32" fmla="*/ 0 w 28"/>
                <a:gd name="T33" fmla="*/ 2 h 43"/>
                <a:gd name="T34" fmla="*/ 2 w 28"/>
                <a:gd name="T35" fmla="*/ 0 h 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3"/>
                <a:gd name="T56" fmla="*/ 28 w 28"/>
                <a:gd name="T57" fmla="*/ 43 h 4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3">
                  <a:moveTo>
                    <a:pt x="2" y="0"/>
                  </a:moveTo>
                  <a:lnTo>
                    <a:pt x="6" y="0"/>
                  </a:lnTo>
                  <a:lnTo>
                    <a:pt x="6" y="14"/>
                  </a:lnTo>
                  <a:lnTo>
                    <a:pt x="14" y="13"/>
                  </a:lnTo>
                  <a:lnTo>
                    <a:pt x="23" y="17"/>
                  </a:lnTo>
                  <a:lnTo>
                    <a:pt x="27" y="25"/>
                  </a:lnTo>
                  <a:lnTo>
                    <a:pt x="27" y="30"/>
                  </a:lnTo>
                  <a:lnTo>
                    <a:pt x="21" y="40"/>
                  </a:lnTo>
                  <a:lnTo>
                    <a:pt x="11" y="42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4" y="17"/>
                  </a:lnTo>
                  <a:lnTo>
                    <a:pt x="2" y="14"/>
                  </a:lnTo>
                  <a:lnTo>
                    <a:pt x="4" y="9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1" name="Freeform 248"/>
            <p:cNvSpPr>
              <a:spLocks/>
            </p:cNvSpPr>
            <p:nvPr/>
          </p:nvSpPr>
          <p:spPr bwMode="auto">
            <a:xfrm>
              <a:off x="2065" y="2608"/>
              <a:ext cx="17" cy="24"/>
            </a:xfrm>
            <a:custGeom>
              <a:avLst/>
              <a:gdLst>
                <a:gd name="T0" fmla="*/ 2 w 17"/>
                <a:gd name="T1" fmla="*/ 2 h 24"/>
                <a:gd name="T2" fmla="*/ 0 w 17"/>
                <a:gd name="T3" fmla="*/ 15 h 24"/>
                <a:gd name="T4" fmla="*/ 2 w 17"/>
                <a:gd name="T5" fmla="*/ 23 h 24"/>
                <a:gd name="T6" fmla="*/ 10 w 17"/>
                <a:gd name="T7" fmla="*/ 23 h 24"/>
                <a:gd name="T8" fmla="*/ 16 w 17"/>
                <a:gd name="T9" fmla="*/ 13 h 24"/>
                <a:gd name="T10" fmla="*/ 16 w 17"/>
                <a:gd name="T11" fmla="*/ 7 h 24"/>
                <a:gd name="T12" fmla="*/ 7 w 17"/>
                <a:gd name="T13" fmla="*/ 0 h 24"/>
                <a:gd name="T14" fmla="*/ 4 w 17"/>
                <a:gd name="T15" fmla="*/ 0 h 24"/>
                <a:gd name="T16" fmla="*/ 2 w 17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4"/>
                <a:gd name="T29" fmla="*/ 17 w 17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4">
                  <a:moveTo>
                    <a:pt x="2" y="2"/>
                  </a:moveTo>
                  <a:lnTo>
                    <a:pt x="0" y="15"/>
                  </a:lnTo>
                  <a:lnTo>
                    <a:pt x="2" y="23"/>
                  </a:lnTo>
                  <a:lnTo>
                    <a:pt x="10" y="23"/>
                  </a:lnTo>
                  <a:lnTo>
                    <a:pt x="16" y="13"/>
                  </a:lnTo>
                  <a:lnTo>
                    <a:pt x="16" y="7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2" name="Freeform 249"/>
            <p:cNvSpPr>
              <a:spLocks/>
            </p:cNvSpPr>
            <p:nvPr/>
          </p:nvSpPr>
          <p:spPr bwMode="auto">
            <a:xfrm>
              <a:off x="2219" y="2592"/>
              <a:ext cx="31" cy="43"/>
            </a:xfrm>
            <a:custGeom>
              <a:avLst/>
              <a:gdLst>
                <a:gd name="T0" fmla="*/ 16 w 31"/>
                <a:gd name="T1" fmla="*/ 0 h 43"/>
                <a:gd name="T2" fmla="*/ 30 w 31"/>
                <a:gd name="T3" fmla="*/ 2 h 43"/>
                <a:gd name="T4" fmla="*/ 30 w 31"/>
                <a:gd name="T5" fmla="*/ 9 h 43"/>
                <a:gd name="T6" fmla="*/ 28 w 31"/>
                <a:gd name="T7" fmla="*/ 13 h 43"/>
                <a:gd name="T8" fmla="*/ 25 w 31"/>
                <a:gd name="T9" fmla="*/ 4 h 43"/>
                <a:gd name="T10" fmla="*/ 18 w 31"/>
                <a:gd name="T11" fmla="*/ 2 h 43"/>
                <a:gd name="T12" fmla="*/ 14 w 31"/>
                <a:gd name="T13" fmla="*/ 4 h 43"/>
                <a:gd name="T14" fmla="*/ 12 w 31"/>
                <a:gd name="T15" fmla="*/ 11 h 43"/>
                <a:gd name="T16" fmla="*/ 25 w 31"/>
                <a:gd name="T17" fmla="*/ 28 h 43"/>
                <a:gd name="T18" fmla="*/ 25 w 31"/>
                <a:gd name="T19" fmla="*/ 38 h 43"/>
                <a:gd name="T20" fmla="*/ 16 w 31"/>
                <a:gd name="T21" fmla="*/ 42 h 43"/>
                <a:gd name="T22" fmla="*/ 0 w 31"/>
                <a:gd name="T23" fmla="*/ 42 h 43"/>
                <a:gd name="T24" fmla="*/ 0 w 31"/>
                <a:gd name="T25" fmla="*/ 34 h 43"/>
                <a:gd name="T26" fmla="*/ 2 w 31"/>
                <a:gd name="T27" fmla="*/ 32 h 43"/>
                <a:gd name="T28" fmla="*/ 3 w 31"/>
                <a:gd name="T29" fmla="*/ 40 h 43"/>
                <a:gd name="T30" fmla="*/ 16 w 31"/>
                <a:gd name="T31" fmla="*/ 40 h 43"/>
                <a:gd name="T32" fmla="*/ 20 w 31"/>
                <a:gd name="T33" fmla="*/ 34 h 43"/>
                <a:gd name="T34" fmla="*/ 20 w 31"/>
                <a:gd name="T35" fmla="*/ 30 h 43"/>
                <a:gd name="T36" fmla="*/ 5 w 31"/>
                <a:gd name="T37" fmla="*/ 11 h 43"/>
                <a:gd name="T38" fmla="*/ 8 w 31"/>
                <a:gd name="T39" fmla="*/ 4 h 43"/>
                <a:gd name="T40" fmla="*/ 16 w 31"/>
                <a:gd name="T41" fmla="*/ 0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43"/>
                <a:gd name="T65" fmla="*/ 31 w 31"/>
                <a:gd name="T66" fmla="*/ 43 h 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43">
                  <a:moveTo>
                    <a:pt x="16" y="0"/>
                  </a:moveTo>
                  <a:lnTo>
                    <a:pt x="30" y="2"/>
                  </a:lnTo>
                  <a:lnTo>
                    <a:pt x="30" y="9"/>
                  </a:lnTo>
                  <a:lnTo>
                    <a:pt x="28" y="13"/>
                  </a:lnTo>
                  <a:lnTo>
                    <a:pt x="25" y="4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2" y="11"/>
                  </a:lnTo>
                  <a:lnTo>
                    <a:pt x="25" y="28"/>
                  </a:lnTo>
                  <a:lnTo>
                    <a:pt x="25" y="38"/>
                  </a:lnTo>
                  <a:lnTo>
                    <a:pt x="16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3" y="40"/>
                  </a:lnTo>
                  <a:lnTo>
                    <a:pt x="16" y="40"/>
                  </a:lnTo>
                  <a:lnTo>
                    <a:pt x="20" y="34"/>
                  </a:lnTo>
                  <a:lnTo>
                    <a:pt x="20" y="30"/>
                  </a:lnTo>
                  <a:lnTo>
                    <a:pt x="5" y="11"/>
                  </a:lnTo>
                  <a:lnTo>
                    <a:pt x="8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3" name="Freeform 250"/>
            <p:cNvSpPr>
              <a:spLocks/>
            </p:cNvSpPr>
            <p:nvPr/>
          </p:nvSpPr>
          <p:spPr bwMode="auto">
            <a:xfrm>
              <a:off x="2154" y="2594"/>
              <a:ext cx="25" cy="41"/>
            </a:xfrm>
            <a:custGeom>
              <a:avLst/>
              <a:gdLst>
                <a:gd name="T0" fmla="*/ 19 w 25"/>
                <a:gd name="T1" fmla="*/ 0 h 41"/>
                <a:gd name="T2" fmla="*/ 22 w 25"/>
                <a:gd name="T3" fmla="*/ 0 h 41"/>
                <a:gd name="T4" fmla="*/ 24 w 25"/>
                <a:gd name="T5" fmla="*/ 4 h 41"/>
                <a:gd name="T6" fmla="*/ 22 w 25"/>
                <a:gd name="T7" fmla="*/ 11 h 41"/>
                <a:gd name="T8" fmla="*/ 24 w 25"/>
                <a:gd name="T9" fmla="*/ 12 h 41"/>
                <a:gd name="T10" fmla="*/ 22 w 25"/>
                <a:gd name="T11" fmla="*/ 19 h 41"/>
                <a:gd name="T12" fmla="*/ 24 w 25"/>
                <a:gd name="T13" fmla="*/ 40 h 41"/>
                <a:gd name="T14" fmla="*/ 6 w 25"/>
                <a:gd name="T15" fmla="*/ 40 h 41"/>
                <a:gd name="T16" fmla="*/ 0 w 25"/>
                <a:gd name="T17" fmla="*/ 32 h 41"/>
                <a:gd name="T18" fmla="*/ 0 w 25"/>
                <a:gd name="T19" fmla="*/ 23 h 41"/>
                <a:gd name="T20" fmla="*/ 4 w 25"/>
                <a:gd name="T21" fmla="*/ 14 h 41"/>
                <a:gd name="T22" fmla="*/ 19 w 25"/>
                <a:gd name="T23" fmla="*/ 12 h 41"/>
                <a:gd name="T24" fmla="*/ 19 w 25"/>
                <a:gd name="T25" fmla="*/ 4 h 41"/>
                <a:gd name="T26" fmla="*/ 17 w 25"/>
                <a:gd name="T27" fmla="*/ 2 h 41"/>
                <a:gd name="T28" fmla="*/ 19 w 25"/>
                <a:gd name="T29" fmla="*/ 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"/>
                <a:gd name="T46" fmla="*/ 0 h 41"/>
                <a:gd name="T47" fmla="*/ 25 w 25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" h="41">
                  <a:moveTo>
                    <a:pt x="19" y="0"/>
                  </a:moveTo>
                  <a:lnTo>
                    <a:pt x="22" y="0"/>
                  </a:lnTo>
                  <a:lnTo>
                    <a:pt x="24" y="4"/>
                  </a:lnTo>
                  <a:lnTo>
                    <a:pt x="22" y="11"/>
                  </a:lnTo>
                  <a:lnTo>
                    <a:pt x="24" y="12"/>
                  </a:lnTo>
                  <a:lnTo>
                    <a:pt x="22" y="19"/>
                  </a:lnTo>
                  <a:lnTo>
                    <a:pt x="24" y="40"/>
                  </a:lnTo>
                  <a:lnTo>
                    <a:pt x="6" y="40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9" y="12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4" name="Freeform 251"/>
            <p:cNvSpPr>
              <a:spLocks/>
            </p:cNvSpPr>
            <p:nvPr/>
          </p:nvSpPr>
          <p:spPr bwMode="auto">
            <a:xfrm>
              <a:off x="2158" y="2606"/>
              <a:ext cx="18" cy="26"/>
            </a:xfrm>
            <a:custGeom>
              <a:avLst/>
              <a:gdLst>
                <a:gd name="T0" fmla="*/ 4 w 18"/>
                <a:gd name="T1" fmla="*/ 2 h 26"/>
                <a:gd name="T2" fmla="*/ 0 w 18"/>
                <a:gd name="T3" fmla="*/ 11 h 26"/>
                <a:gd name="T4" fmla="*/ 2 w 18"/>
                <a:gd name="T5" fmla="*/ 22 h 26"/>
                <a:gd name="T6" fmla="*/ 9 w 18"/>
                <a:gd name="T7" fmla="*/ 25 h 26"/>
                <a:gd name="T8" fmla="*/ 13 w 18"/>
                <a:gd name="T9" fmla="*/ 23 h 26"/>
                <a:gd name="T10" fmla="*/ 17 w 18"/>
                <a:gd name="T11" fmla="*/ 15 h 26"/>
                <a:gd name="T12" fmla="*/ 15 w 18"/>
                <a:gd name="T13" fmla="*/ 11 h 26"/>
                <a:gd name="T14" fmla="*/ 15 w 18"/>
                <a:gd name="T15" fmla="*/ 4 h 26"/>
                <a:gd name="T16" fmla="*/ 9 w 18"/>
                <a:gd name="T17" fmla="*/ 0 h 26"/>
                <a:gd name="T18" fmla="*/ 4 w 18"/>
                <a:gd name="T19" fmla="*/ 2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26"/>
                <a:gd name="T32" fmla="*/ 18 w 18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26">
                  <a:moveTo>
                    <a:pt x="4" y="2"/>
                  </a:moveTo>
                  <a:lnTo>
                    <a:pt x="0" y="11"/>
                  </a:lnTo>
                  <a:lnTo>
                    <a:pt x="2" y="22"/>
                  </a:lnTo>
                  <a:lnTo>
                    <a:pt x="9" y="25"/>
                  </a:lnTo>
                  <a:lnTo>
                    <a:pt x="13" y="23"/>
                  </a:lnTo>
                  <a:lnTo>
                    <a:pt x="17" y="15"/>
                  </a:lnTo>
                  <a:lnTo>
                    <a:pt x="15" y="11"/>
                  </a:lnTo>
                  <a:lnTo>
                    <a:pt x="15" y="4"/>
                  </a:lnTo>
                  <a:lnTo>
                    <a:pt x="9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5" name="Freeform 252"/>
            <p:cNvSpPr>
              <a:spLocks/>
            </p:cNvSpPr>
            <p:nvPr/>
          </p:nvSpPr>
          <p:spPr bwMode="auto">
            <a:xfrm>
              <a:off x="2339" y="2594"/>
              <a:ext cx="17" cy="49"/>
            </a:xfrm>
            <a:custGeom>
              <a:avLst/>
              <a:gdLst>
                <a:gd name="T0" fmla="*/ 12 w 17"/>
                <a:gd name="T1" fmla="*/ 0 h 49"/>
                <a:gd name="T2" fmla="*/ 14 w 17"/>
                <a:gd name="T3" fmla="*/ 0 h 49"/>
                <a:gd name="T4" fmla="*/ 14 w 17"/>
                <a:gd name="T5" fmla="*/ 2 h 49"/>
                <a:gd name="T6" fmla="*/ 10 w 17"/>
                <a:gd name="T7" fmla="*/ 2 h 49"/>
                <a:gd name="T8" fmla="*/ 6 w 17"/>
                <a:gd name="T9" fmla="*/ 25 h 49"/>
                <a:gd name="T10" fmla="*/ 7 w 17"/>
                <a:gd name="T11" fmla="*/ 29 h 49"/>
                <a:gd name="T12" fmla="*/ 7 w 17"/>
                <a:gd name="T13" fmla="*/ 37 h 49"/>
                <a:gd name="T14" fmla="*/ 16 w 17"/>
                <a:gd name="T15" fmla="*/ 48 h 49"/>
                <a:gd name="T16" fmla="*/ 12 w 17"/>
                <a:gd name="T17" fmla="*/ 48 h 49"/>
                <a:gd name="T18" fmla="*/ 4 w 17"/>
                <a:gd name="T19" fmla="*/ 37 h 49"/>
                <a:gd name="T20" fmla="*/ 0 w 17"/>
                <a:gd name="T21" fmla="*/ 19 h 49"/>
                <a:gd name="T22" fmla="*/ 6 w 17"/>
                <a:gd name="T23" fmla="*/ 7 h 49"/>
                <a:gd name="T24" fmla="*/ 12 w 17"/>
                <a:gd name="T25" fmla="*/ 0 h 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9"/>
                <a:gd name="T41" fmla="*/ 17 w 17"/>
                <a:gd name="T42" fmla="*/ 49 h 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9">
                  <a:moveTo>
                    <a:pt x="12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7" y="37"/>
                  </a:lnTo>
                  <a:lnTo>
                    <a:pt x="16" y="48"/>
                  </a:lnTo>
                  <a:lnTo>
                    <a:pt x="12" y="48"/>
                  </a:lnTo>
                  <a:lnTo>
                    <a:pt x="4" y="37"/>
                  </a:lnTo>
                  <a:lnTo>
                    <a:pt x="0" y="19"/>
                  </a:lnTo>
                  <a:lnTo>
                    <a:pt x="6" y="7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6" name="Freeform 253"/>
            <p:cNvSpPr>
              <a:spLocks/>
            </p:cNvSpPr>
            <p:nvPr/>
          </p:nvSpPr>
          <p:spPr bwMode="auto">
            <a:xfrm>
              <a:off x="2386" y="2594"/>
              <a:ext cx="15" cy="49"/>
            </a:xfrm>
            <a:custGeom>
              <a:avLst/>
              <a:gdLst>
                <a:gd name="T0" fmla="*/ 0 w 15"/>
                <a:gd name="T1" fmla="*/ 0 h 49"/>
                <a:gd name="T2" fmla="*/ 4 w 15"/>
                <a:gd name="T3" fmla="*/ 0 h 49"/>
                <a:gd name="T4" fmla="*/ 12 w 15"/>
                <a:gd name="T5" fmla="*/ 11 h 49"/>
                <a:gd name="T6" fmla="*/ 14 w 15"/>
                <a:gd name="T7" fmla="*/ 34 h 49"/>
                <a:gd name="T8" fmla="*/ 6 w 15"/>
                <a:gd name="T9" fmla="*/ 46 h 49"/>
                <a:gd name="T10" fmla="*/ 2 w 15"/>
                <a:gd name="T11" fmla="*/ 48 h 49"/>
                <a:gd name="T12" fmla="*/ 2 w 15"/>
                <a:gd name="T13" fmla="*/ 46 h 49"/>
                <a:gd name="T14" fmla="*/ 6 w 15"/>
                <a:gd name="T15" fmla="*/ 46 h 49"/>
                <a:gd name="T16" fmla="*/ 6 w 15"/>
                <a:gd name="T17" fmla="*/ 41 h 49"/>
                <a:gd name="T18" fmla="*/ 10 w 15"/>
                <a:gd name="T19" fmla="*/ 29 h 49"/>
                <a:gd name="T20" fmla="*/ 8 w 15"/>
                <a:gd name="T21" fmla="*/ 9 h 49"/>
                <a:gd name="T22" fmla="*/ 6 w 15"/>
                <a:gd name="T23" fmla="*/ 2 h 49"/>
                <a:gd name="T24" fmla="*/ 2 w 15"/>
                <a:gd name="T25" fmla="*/ 2 h 49"/>
                <a:gd name="T26" fmla="*/ 0 w 15"/>
                <a:gd name="T27" fmla="*/ 0 h 4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"/>
                <a:gd name="T43" fmla="*/ 0 h 49"/>
                <a:gd name="T44" fmla="*/ 15 w 15"/>
                <a:gd name="T45" fmla="*/ 49 h 4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" h="49">
                  <a:moveTo>
                    <a:pt x="0" y="0"/>
                  </a:moveTo>
                  <a:lnTo>
                    <a:pt x="4" y="0"/>
                  </a:lnTo>
                  <a:lnTo>
                    <a:pt x="12" y="11"/>
                  </a:lnTo>
                  <a:lnTo>
                    <a:pt x="14" y="34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6" y="46"/>
                  </a:lnTo>
                  <a:lnTo>
                    <a:pt x="6" y="41"/>
                  </a:lnTo>
                  <a:lnTo>
                    <a:pt x="10" y="29"/>
                  </a:lnTo>
                  <a:lnTo>
                    <a:pt x="8" y="9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7" name="Freeform 254"/>
            <p:cNvSpPr>
              <a:spLocks/>
            </p:cNvSpPr>
            <p:nvPr/>
          </p:nvSpPr>
          <p:spPr bwMode="auto">
            <a:xfrm>
              <a:off x="2984" y="2594"/>
              <a:ext cx="42" cy="52"/>
            </a:xfrm>
            <a:custGeom>
              <a:avLst/>
              <a:gdLst>
                <a:gd name="T0" fmla="*/ 25 w 42"/>
                <a:gd name="T1" fmla="*/ 0 h 52"/>
                <a:gd name="T2" fmla="*/ 35 w 42"/>
                <a:gd name="T3" fmla="*/ 0 h 52"/>
                <a:gd name="T4" fmla="*/ 41 w 42"/>
                <a:gd name="T5" fmla="*/ 2 h 52"/>
                <a:gd name="T6" fmla="*/ 41 w 42"/>
                <a:gd name="T7" fmla="*/ 7 h 52"/>
                <a:gd name="T8" fmla="*/ 39 w 42"/>
                <a:gd name="T9" fmla="*/ 11 h 52"/>
                <a:gd name="T10" fmla="*/ 30 w 42"/>
                <a:gd name="T11" fmla="*/ 2 h 52"/>
                <a:gd name="T12" fmla="*/ 26 w 42"/>
                <a:gd name="T13" fmla="*/ 2 h 52"/>
                <a:gd name="T14" fmla="*/ 23 w 42"/>
                <a:gd name="T15" fmla="*/ 9 h 52"/>
                <a:gd name="T16" fmla="*/ 35 w 42"/>
                <a:gd name="T17" fmla="*/ 28 h 52"/>
                <a:gd name="T18" fmla="*/ 35 w 42"/>
                <a:gd name="T19" fmla="*/ 34 h 52"/>
                <a:gd name="T20" fmla="*/ 28 w 42"/>
                <a:gd name="T21" fmla="*/ 42 h 52"/>
                <a:gd name="T22" fmla="*/ 8 w 42"/>
                <a:gd name="T23" fmla="*/ 42 h 52"/>
                <a:gd name="T24" fmla="*/ 2 w 42"/>
                <a:gd name="T25" fmla="*/ 51 h 52"/>
                <a:gd name="T26" fmla="*/ 3 w 42"/>
                <a:gd name="T27" fmla="*/ 47 h 52"/>
                <a:gd name="T28" fmla="*/ 0 w 42"/>
                <a:gd name="T29" fmla="*/ 38 h 52"/>
                <a:gd name="T30" fmla="*/ 10 w 42"/>
                <a:gd name="T31" fmla="*/ 40 h 52"/>
                <a:gd name="T32" fmla="*/ 10 w 42"/>
                <a:gd name="T33" fmla="*/ 35 h 52"/>
                <a:gd name="T34" fmla="*/ 12 w 42"/>
                <a:gd name="T35" fmla="*/ 34 h 52"/>
                <a:gd name="T36" fmla="*/ 21 w 42"/>
                <a:gd name="T37" fmla="*/ 40 h 52"/>
                <a:gd name="T38" fmla="*/ 26 w 42"/>
                <a:gd name="T39" fmla="*/ 40 h 52"/>
                <a:gd name="T40" fmla="*/ 30 w 42"/>
                <a:gd name="T41" fmla="*/ 34 h 52"/>
                <a:gd name="T42" fmla="*/ 30 w 42"/>
                <a:gd name="T43" fmla="*/ 26 h 52"/>
                <a:gd name="T44" fmla="*/ 26 w 42"/>
                <a:gd name="T45" fmla="*/ 26 h 52"/>
                <a:gd name="T46" fmla="*/ 18 w 42"/>
                <a:gd name="T47" fmla="*/ 12 h 52"/>
                <a:gd name="T48" fmla="*/ 18 w 42"/>
                <a:gd name="T49" fmla="*/ 4 h 52"/>
                <a:gd name="T50" fmla="*/ 25 w 42"/>
                <a:gd name="T51" fmla="*/ 0 h 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52"/>
                <a:gd name="T80" fmla="*/ 42 w 42"/>
                <a:gd name="T81" fmla="*/ 52 h 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52">
                  <a:moveTo>
                    <a:pt x="25" y="0"/>
                  </a:moveTo>
                  <a:lnTo>
                    <a:pt x="35" y="0"/>
                  </a:lnTo>
                  <a:lnTo>
                    <a:pt x="41" y="2"/>
                  </a:lnTo>
                  <a:lnTo>
                    <a:pt x="41" y="7"/>
                  </a:lnTo>
                  <a:lnTo>
                    <a:pt x="39" y="11"/>
                  </a:lnTo>
                  <a:lnTo>
                    <a:pt x="30" y="2"/>
                  </a:lnTo>
                  <a:lnTo>
                    <a:pt x="26" y="2"/>
                  </a:lnTo>
                  <a:lnTo>
                    <a:pt x="23" y="9"/>
                  </a:lnTo>
                  <a:lnTo>
                    <a:pt x="35" y="28"/>
                  </a:lnTo>
                  <a:lnTo>
                    <a:pt x="35" y="34"/>
                  </a:lnTo>
                  <a:lnTo>
                    <a:pt x="28" y="42"/>
                  </a:lnTo>
                  <a:lnTo>
                    <a:pt x="8" y="42"/>
                  </a:lnTo>
                  <a:lnTo>
                    <a:pt x="2" y="51"/>
                  </a:lnTo>
                  <a:lnTo>
                    <a:pt x="3" y="47"/>
                  </a:lnTo>
                  <a:lnTo>
                    <a:pt x="0" y="38"/>
                  </a:lnTo>
                  <a:lnTo>
                    <a:pt x="10" y="40"/>
                  </a:lnTo>
                  <a:lnTo>
                    <a:pt x="10" y="35"/>
                  </a:lnTo>
                  <a:lnTo>
                    <a:pt x="12" y="34"/>
                  </a:lnTo>
                  <a:lnTo>
                    <a:pt x="21" y="40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18" y="12"/>
                  </a:lnTo>
                  <a:lnTo>
                    <a:pt x="18" y="4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8" name="Freeform 255"/>
            <p:cNvSpPr>
              <a:spLocks/>
            </p:cNvSpPr>
            <p:nvPr/>
          </p:nvSpPr>
          <p:spPr bwMode="auto">
            <a:xfrm>
              <a:off x="2778" y="2596"/>
              <a:ext cx="6" cy="8"/>
            </a:xfrm>
            <a:custGeom>
              <a:avLst/>
              <a:gdLst>
                <a:gd name="T0" fmla="*/ 3 w 6"/>
                <a:gd name="T1" fmla="*/ 0 h 8"/>
                <a:gd name="T2" fmla="*/ 5 w 6"/>
                <a:gd name="T3" fmla="*/ 0 h 8"/>
                <a:gd name="T4" fmla="*/ 5 w 6"/>
                <a:gd name="T5" fmla="*/ 7 h 8"/>
                <a:gd name="T6" fmla="*/ 0 w 6"/>
                <a:gd name="T7" fmla="*/ 2 h 8"/>
                <a:gd name="T8" fmla="*/ 3 w 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8"/>
                <a:gd name="T17" fmla="*/ 6 w 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8">
                  <a:moveTo>
                    <a:pt x="3" y="0"/>
                  </a:moveTo>
                  <a:lnTo>
                    <a:pt x="5" y="0"/>
                  </a:lnTo>
                  <a:lnTo>
                    <a:pt x="5" y="7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89" name="Freeform 256"/>
            <p:cNvSpPr>
              <a:spLocks/>
            </p:cNvSpPr>
            <p:nvPr/>
          </p:nvSpPr>
          <p:spPr bwMode="auto">
            <a:xfrm>
              <a:off x="2855" y="2596"/>
              <a:ext cx="26" cy="43"/>
            </a:xfrm>
            <a:custGeom>
              <a:avLst/>
              <a:gdLst>
                <a:gd name="T0" fmla="*/ 2 w 26"/>
                <a:gd name="T1" fmla="*/ 0 h 43"/>
                <a:gd name="T2" fmla="*/ 4 w 26"/>
                <a:gd name="T3" fmla="*/ 0 h 43"/>
                <a:gd name="T4" fmla="*/ 5 w 26"/>
                <a:gd name="T5" fmla="*/ 7 h 43"/>
                <a:gd name="T6" fmla="*/ 4 w 26"/>
                <a:gd name="T7" fmla="*/ 9 h 43"/>
                <a:gd name="T8" fmla="*/ 5 w 26"/>
                <a:gd name="T9" fmla="*/ 14 h 43"/>
                <a:gd name="T10" fmla="*/ 16 w 26"/>
                <a:gd name="T11" fmla="*/ 12 h 43"/>
                <a:gd name="T12" fmla="*/ 23 w 26"/>
                <a:gd name="T13" fmla="*/ 17 h 43"/>
                <a:gd name="T14" fmla="*/ 25 w 26"/>
                <a:gd name="T15" fmla="*/ 32 h 43"/>
                <a:gd name="T16" fmla="*/ 18 w 26"/>
                <a:gd name="T17" fmla="*/ 40 h 43"/>
                <a:gd name="T18" fmla="*/ 10 w 26"/>
                <a:gd name="T19" fmla="*/ 42 h 43"/>
                <a:gd name="T20" fmla="*/ 4 w 26"/>
                <a:gd name="T21" fmla="*/ 40 h 43"/>
                <a:gd name="T22" fmla="*/ 2 w 26"/>
                <a:gd name="T23" fmla="*/ 35 h 43"/>
                <a:gd name="T24" fmla="*/ 2 w 26"/>
                <a:gd name="T25" fmla="*/ 7 h 43"/>
                <a:gd name="T26" fmla="*/ 0 w 26"/>
                <a:gd name="T27" fmla="*/ 2 h 43"/>
                <a:gd name="T28" fmla="*/ 2 w 26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43"/>
                <a:gd name="T47" fmla="*/ 26 w 26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43">
                  <a:moveTo>
                    <a:pt x="2" y="0"/>
                  </a:moveTo>
                  <a:lnTo>
                    <a:pt x="4" y="0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4"/>
                  </a:lnTo>
                  <a:lnTo>
                    <a:pt x="16" y="12"/>
                  </a:lnTo>
                  <a:lnTo>
                    <a:pt x="23" y="17"/>
                  </a:lnTo>
                  <a:lnTo>
                    <a:pt x="25" y="32"/>
                  </a:lnTo>
                  <a:lnTo>
                    <a:pt x="18" y="40"/>
                  </a:lnTo>
                  <a:lnTo>
                    <a:pt x="10" y="42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0" name="Freeform 257"/>
            <p:cNvSpPr>
              <a:spLocks/>
            </p:cNvSpPr>
            <p:nvPr/>
          </p:nvSpPr>
          <p:spPr bwMode="auto">
            <a:xfrm>
              <a:off x="2861" y="2613"/>
              <a:ext cx="16" cy="24"/>
            </a:xfrm>
            <a:custGeom>
              <a:avLst/>
              <a:gdLst>
                <a:gd name="T0" fmla="*/ 2 w 16"/>
                <a:gd name="T1" fmla="*/ 2 h 24"/>
                <a:gd name="T2" fmla="*/ 0 w 16"/>
                <a:gd name="T3" fmla="*/ 9 h 24"/>
                <a:gd name="T4" fmla="*/ 0 w 16"/>
                <a:gd name="T5" fmla="*/ 19 h 24"/>
                <a:gd name="T6" fmla="*/ 6 w 16"/>
                <a:gd name="T7" fmla="*/ 23 h 24"/>
                <a:gd name="T8" fmla="*/ 15 w 16"/>
                <a:gd name="T9" fmla="*/ 15 h 24"/>
                <a:gd name="T10" fmla="*/ 15 w 16"/>
                <a:gd name="T11" fmla="*/ 7 h 24"/>
                <a:gd name="T12" fmla="*/ 13 w 16"/>
                <a:gd name="T13" fmla="*/ 0 h 24"/>
                <a:gd name="T14" fmla="*/ 4 w 16"/>
                <a:gd name="T15" fmla="*/ 0 h 24"/>
                <a:gd name="T16" fmla="*/ 2 w 16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24"/>
                <a:gd name="T29" fmla="*/ 16 w 16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24">
                  <a:moveTo>
                    <a:pt x="2" y="2"/>
                  </a:moveTo>
                  <a:lnTo>
                    <a:pt x="0" y="9"/>
                  </a:lnTo>
                  <a:lnTo>
                    <a:pt x="0" y="19"/>
                  </a:lnTo>
                  <a:lnTo>
                    <a:pt x="6" y="23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3" y="0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1" name="Freeform 258"/>
            <p:cNvSpPr>
              <a:spLocks/>
            </p:cNvSpPr>
            <p:nvPr/>
          </p:nvSpPr>
          <p:spPr bwMode="auto">
            <a:xfrm>
              <a:off x="2948" y="2596"/>
              <a:ext cx="26" cy="43"/>
            </a:xfrm>
            <a:custGeom>
              <a:avLst/>
              <a:gdLst>
                <a:gd name="T0" fmla="*/ 18 w 26"/>
                <a:gd name="T1" fmla="*/ 0 h 43"/>
                <a:gd name="T2" fmla="*/ 21 w 26"/>
                <a:gd name="T3" fmla="*/ 0 h 43"/>
                <a:gd name="T4" fmla="*/ 23 w 26"/>
                <a:gd name="T5" fmla="*/ 4 h 43"/>
                <a:gd name="T6" fmla="*/ 23 w 26"/>
                <a:gd name="T7" fmla="*/ 35 h 43"/>
                <a:gd name="T8" fmla="*/ 25 w 26"/>
                <a:gd name="T9" fmla="*/ 40 h 43"/>
                <a:gd name="T10" fmla="*/ 14 w 26"/>
                <a:gd name="T11" fmla="*/ 40 h 43"/>
                <a:gd name="T12" fmla="*/ 11 w 26"/>
                <a:gd name="T13" fmla="*/ 42 h 43"/>
                <a:gd name="T14" fmla="*/ 4 w 26"/>
                <a:gd name="T15" fmla="*/ 40 h 43"/>
                <a:gd name="T16" fmla="*/ 0 w 26"/>
                <a:gd name="T17" fmla="*/ 32 h 43"/>
                <a:gd name="T18" fmla="*/ 0 w 26"/>
                <a:gd name="T19" fmla="*/ 23 h 43"/>
                <a:gd name="T20" fmla="*/ 5 w 26"/>
                <a:gd name="T21" fmla="*/ 14 h 43"/>
                <a:gd name="T22" fmla="*/ 18 w 26"/>
                <a:gd name="T23" fmla="*/ 12 h 43"/>
                <a:gd name="T24" fmla="*/ 18 w 26"/>
                <a:gd name="T25" fmla="*/ 4 h 43"/>
                <a:gd name="T26" fmla="*/ 16 w 26"/>
                <a:gd name="T27" fmla="*/ 2 h 43"/>
                <a:gd name="T28" fmla="*/ 18 w 26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43"/>
                <a:gd name="T47" fmla="*/ 26 w 26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43">
                  <a:moveTo>
                    <a:pt x="18" y="0"/>
                  </a:moveTo>
                  <a:lnTo>
                    <a:pt x="21" y="0"/>
                  </a:lnTo>
                  <a:lnTo>
                    <a:pt x="23" y="4"/>
                  </a:lnTo>
                  <a:lnTo>
                    <a:pt x="23" y="35"/>
                  </a:lnTo>
                  <a:lnTo>
                    <a:pt x="25" y="40"/>
                  </a:lnTo>
                  <a:lnTo>
                    <a:pt x="14" y="40"/>
                  </a:lnTo>
                  <a:lnTo>
                    <a:pt x="11" y="42"/>
                  </a:lnTo>
                  <a:lnTo>
                    <a:pt x="4" y="40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8" y="12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2" name="Freeform 259"/>
            <p:cNvSpPr>
              <a:spLocks/>
            </p:cNvSpPr>
            <p:nvPr/>
          </p:nvSpPr>
          <p:spPr bwMode="auto">
            <a:xfrm>
              <a:off x="2953" y="2610"/>
              <a:ext cx="15" cy="25"/>
            </a:xfrm>
            <a:custGeom>
              <a:avLst/>
              <a:gdLst>
                <a:gd name="T0" fmla="*/ 1 w 15"/>
                <a:gd name="T1" fmla="*/ 2 h 25"/>
                <a:gd name="T2" fmla="*/ 0 w 15"/>
                <a:gd name="T3" fmla="*/ 18 h 25"/>
                <a:gd name="T4" fmla="*/ 9 w 15"/>
                <a:gd name="T5" fmla="*/ 24 h 25"/>
                <a:gd name="T6" fmla="*/ 14 w 15"/>
                <a:gd name="T7" fmla="*/ 24 h 25"/>
                <a:gd name="T8" fmla="*/ 14 w 15"/>
                <a:gd name="T9" fmla="*/ 5 h 25"/>
                <a:gd name="T10" fmla="*/ 9 w 15"/>
                <a:gd name="T11" fmla="*/ 0 h 25"/>
                <a:gd name="T12" fmla="*/ 3 w 15"/>
                <a:gd name="T13" fmla="*/ 0 h 25"/>
                <a:gd name="T14" fmla="*/ 1 w 15"/>
                <a:gd name="T15" fmla="*/ 2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25"/>
                <a:gd name="T26" fmla="*/ 15 w 15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25">
                  <a:moveTo>
                    <a:pt x="1" y="2"/>
                  </a:moveTo>
                  <a:lnTo>
                    <a:pt x="0" y="18"/>
                  </a:lnTo>
                  <a:lnTo>
                    <a:pt x="9" y="24"/>
                  </a:lnTo>
                  <a:lnTo>
                    <a:pt x="14" y="24"/>
                  </a:lnTo>
                  <a:lnTo>
                    <a:pt x="14" y="5"/>
                  </a:lnTo>
                  <a:lnTo>
                    <a:pt x="9" y="0"/>
                  </a:lnTo>
                  <a:lnTo>
                    <a:pt x="3" y="0"/>
                  </a:lnTo>
                  <a:lnTo>
                    <a:pt x="1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3" name="Freeform 260"/>
            <p:cNvSpPr>
              <a:spLocks/>
            </p:cNvSpPr>
            <p:nvPr/>
          </p:nvSpPr>
          <p:spPr bwMode="auto">
            <a:xfrm>
              <a:off x="3112" y="2596"/>
              <a:ext cx="15" cy="50"/>
            </a:xfrm>
            <a:custGeom>
              <a:avLst/>
              <a:gdLst>
                <a:gd name="T0" fmla="*/ 11 w 15"/>
                <a:gd name="T1" fmla="*/ 0 h 50"/>
                <a:gd name="T2" fmla="*/ 14 w 15"/>
                <a:gd name="T3" fmla="*/ 0 h 50"/>
                <a:gd name="T4" fmla="*/ 9 w 15"/>
                <a:gd name="T5" fmla="*/ 2 h 50"/>
                <a:gd name="T6" fmla="*/ 9 w 15"/>
                <a:gd name="T7" fmla="*/ 9 h 50"/>
                <a:gd name="T8" fmla="*/ 6 w 15"/>
                <a:gd name="T9" fmla="*/ 14 h 50"/>
                <a:gd name="T10" fmla="*/ 6 w 15"/>
                <a:gd name="T11" fmla="*/ 36 h 50"/>
                <a:gd name="T12" fmla="*/ 14 w 15"/>
                <a:gd name="T13" fmla="*/ 49 h 50"/>
                <a:gd name="T14" fmla="*/ 4 w 15"/>
                <a:gd name="T15" fmla="*/ 40 h 50"/>
                <a:gd name="T16" fmla="*/ 0 w 15"/>
                <a:gd name="T17" fmla="*/ 19 h 50"/>
                <a:gd name="T18" fmla="*/ 6 w 15"/>
                <a:gd name="T19" fmla="*/ 4 h 50"/>
                <a:gd name="T20" fmla="*/ 11 w 15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50"/>
                <a:gd name="T35" fmla="*/ 15 w 15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50">
                  <a:moveTo>
                    <a:pt x="11" y="0"/>
                  </a:moveTo>
                  <a:lnTo>
                    <a:pt x="14" y="0"/>
                  </a:lnTo>
                  <a:lnTo>
                    <a:pt x="9" y="2"/>
                  </a:lnTo>
                  <a:lnTo>
                    <a:pt x="9" y="9"/>
                  </a:lnTo>
                  <a:lnTo>
                    <a:pt x="6" y="14"/>
                  </a:lnTo>
                  <a:lnTo>
                    <a:pt x="6" y="36"/>
                  </a:lnTo>
                  <a:lnTo>
                    <a:pt x="14" y="49"/>
                  </a:lnTo>
                  <a:lnTo>
                    <a:pt x="4" y="40"/>
                  </a:lnTo>
                  <a:lnTo>
                    <a:pt x="0" y="19"/>
                  </a:lnTo>
                  <a:lnTo>
                    <a:pt x="6" y="4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4" name="Freeform 261"/>
            <p:cNvSpPr>
              <a:spLocks/>
            </p:cNvSpPr>
            <p:nvPr/>
          </p:nvSpPr>
          <p:spPr bwMode="auto">
            <a:xfrm>
              <a:off x="3160" y="2596"/>
              <a:ext cx="16" cy="50"/>
            </a:xfrm>
            <a:custGeom>
              <a:avLst/>
              <a:gdLst>
                <a:gd name="T0" fmla="*/ 0 w 16"/>
                <a:gd name="T1" fmla="*/ 0 h 50"/>
                <a:gd name="T2" fmla="*/ 2 w 16"/>
                <a:gd name="T3" fmla="*/ 0 h 50"/>
                <a:gd name="T4" fmla="*/ 11 w 16"/>
                <a:gd name="T5" fmla="*/ 10 h 50"/>
                <a:gd name="T6" fmla="*/ 15 w 16"/>
                <a:gd name="T7" fmla="*/ 26 h 50"/>
                <a:gd name="T8" fmla="*/ 9 w 16"/>
                <a:gd name="T9" fmla="*/ 42 h 50"/>
                <a:gd name="T10" fmla="*/ 0 w 16"/>
                <a:gd name="T11" fmla="*/ 49 h 50"/>
                <a:gd name="T12" fmla="*/ 0 w 16"/>
                <a:gd name="T13" fmla="*/ 47 h 50"/>
                <a:gd name="T14" fmla="*/ 4 w 16"/>
                <a:gd name="T15" fmla="*/ 47 h 50"/>
                <a:gd name="T16" fmla="*/ 9 w 16"/>
                <a:gd name="T17" fmla="*/ 19 h 50"/>
                <a:gd name="T18" fmla="*/ 6 w 16"/>
                <a:gd name="T19" fmla="*/ 14 h 50"/>
                <a:gd name="T20" fmla="*/ 6 w 16"/>
                <a:gd name="T21" fmla="*/ 9 h 50"/>
                <a:gd name="T22" fmla="*/ 0 w 16"/>
                <a:gd name="T23" fmla="*/ 0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50"/>
                <a:gd name="T38" fmla="*/ 16 w 16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50">
                  <a:moveTo>
                    <a:pt x="0" y="0"/>
                  </a:moveTo>
                  <a:lnTo>
                    <a:pt x="2" y="0"/>
                  </a:lnTo>
                  <a:lnTo>
                    <a:pt x="11" y="10"/>
                  </a:lnTo>
                  <a:lnTo>
                    <a:pt x="15" y="26"/>
                  </a:lnTo>
                  <a:lnTo>
                    <a:pt x="9" y="42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4" y="47"/>
                  </a:lnTo>
                  <a:lnTo>
                    <a:pt x="9" y="19"/>
                  </a:lnTo>
                  <a:lnTo>
                    <a:pt x="6" y="14"/>
                  </a:lnTo>
                  <a:lnTo>
                    <a:pt x="6" y="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5" name="Freeform 262"/>
            <p:cNvSpPr>
              <a:spLocks/>
            </p:cNvSpPr>
            <p:nvPr/>
          </p:nvSpPr>
          <p:spPr bwMode="auto">
            <a:xfrm>
              <a:off x="2792" y="2598"/>
              <a:ext cx="26" cy="41"/>
            </a:xfrm>
            <a:custGeom>
              <a:avLst/>
              <a:gdLst>
                <a:gd name="T0" fmla="*/ 17 w 26"/>
                <a:gd name="T1" fmla="*/ 0 h 41"/>
                <a:gd name="T2" fmla="*/ 23 w 26"/>
                <a:gd name="T3" fmla="*/ 0 h 41"/>
                <a:gd name="T4" fmla="*/ 23 w 26"/>
                <a:gd name="T5" fmla="*/ 33 h 41"/>
                <a:gd name="T6" fmla="*/ 25 w 26"/>
                <a:gd name="T7" fmla="*/ 38 h 41"/>
                <a:gd name="T8" fmla="*/ 22 w 26"/>
                <a:gd name="T9" fmla="*/ 40 h 41"/>
                <a:gd name="T10" fmla="*/ 7 w 26"/>
                <a:gd name="T11" fmla="*/ 40 h 41"/>
                <a:gd name="T12" fmla="*/ 0 w 26"/>
                <a:gd name="T13" fmla="*/ 31 h 41"/>
                <a:gd name="T14" fmla="*/ 0 w 26"/>
                <a:gd name="T15" fmla="*/ 21 h 41"/>
                <a:gd name="T16" fmla="*/ 7 w 26"/>
                <a:gd name="T17" fmla="*/ 12 h 41"/>
                <a:gd name="T18" fmla="*/ 20 w 26"/>
                <a:gd name="T19" fmla="*/ 12 h 41"/>
                <a:gd name="T20" fmla="*/ 20 w 26"/>
                <a:gd name="T21" fmla="*/ 4 h 41"/>
                <a:gd name="T22" fmla="*/ 17 w 26"/>
                <a:gd name="T23" fmla="*/ 0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41"/>
                <a:gd name="T38" fmla="*/ 26 w 26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41">
                  <a:moveTo>
                    <a:pt x="17" y="0"/>
                  </a:moveTo>
                  <a:lnTo>
                    <a:pt x="23" y="0"/>
                  </a:lnTo>
                  <a:lnTo>
                    <a:pt x="23" y="33"/>
                  </a:lnTo>
                  <a:lnTo>
                    <a:pt x="25" y="38"/>
                  </a:lnTo>
                  <a:lnTo>
                    <a:pt x="22" y="40"/>
                  </a:lnTo>
                  <a:lnTo>
                    <a:pt x="7" y="40"/>
                  </a:lnTo>
                  <a:lnTo>
                    <a:pt x="0" y="31"/>
                  </a:lnTo>
                  <a:lnTo>
                    <a:pt x="0" y="21"/>
                  </a:lnTo>
                  <a:lnTo>
                    <a:pt x="7" y="12"/>
                  </a:lnTo>
                  <a:lnTo>
                    <a:pt x="20" y="12"/>
                  </a:lnTo>
                  <a:lnTo>
                    <a:pt x="20" y="4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6" name="Freeform 263"/>
            <p:cNvSpPr>
              <a:spLocks/>
            </p:cNvSpPr>
            <p:nvPr/>
          </p:nvSpPr>
          <p:spPr bwMode="auto">
            <a:xfrm>
              <a:off x="2797" y="2610"/>
              <a:ext cx="16" cy="27"/>
            </a:xfrm>
            <a:custGeom>
              <a:avLst/>
              <a:gdLst>
                <a:gd name="T0" fmla="*/ 6 w 16"/>
                <a:gd name="T1" fmla="*/ 2 h 27"/>
                <a:gd name="T2" fmla="*/ 2 w 16"/>
                <a:gd name="T3" fmla="*/ 5 h 27"/>
                <a:gd name="T4" fmla="*/ 0 w 16"/>
                <a:gd name="T5" fmla="*/ 19 h 27"/>
                <a:gd name="T6" fmla="*/ 9 w 16"/>
                <a:gd name="T7" fmla="*/ 26 h 27"/>
                <a:gd name="T8" fmla="*/ 15 w 16"/>
                <a:gd name="T9" fmla="*/ 24 h 27"/>
                <a:gd name="T10" fmla="*/ 15 w 16"/>
                <a:gd name="T11" fmla="*/ 5 h 27"/>
                <a:gd name="T12" fmla="*/ 9 w 16"/>
                <a:gd name="T13" fmla="*/ 0 h 27"/>
                <a:gd name="T14" fmla="*/ 6 w 16"/>
                <a:gd name="T15" fmla="*/ 2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27"/>
                <a:gd name="T26" fmla="*/ 16 w 16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27">
                  <a:moveTo>
                    <a:pt x="6" y="2"/>
                  </a:moveTo>
                  <a:lnTo>
                    <a:pt x="2" y="5"/>
                  </a:lnTo>
                  <a:lnTo>
                    <a:pt x="0" y="19"/>
                  </a:lnTo>
                  <a:lnTo>
                    <a:pt x="9" y="26"/>
                  </a:lnTo>
                  <a:lnTo>
                    <a:pt x="15" y="24"/>
                  </a:lnTo>
                  <a:lnTo>
                    <a:pt x="15" y="5"/>
                  </a:lnTo>
                  <a:lnTo>
                    <a:pt x="9" y="0"/>
                  </a:lnTo>
                  <a:lnTo>
                    <a:pt x="6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7" name="Freeform 264"/>
            <p:cNvSpPr>
              <a:spLocks/>
            </p:cNvSpPr>
            <p:nvPr/>
          </p:nvSpPr>
          <p:spPr bwMode="auto">
            <a:xfrm>
              <a:off x="2364" y="2600"/>
              <a:ext cx="15" cy="35"/>
            </a:xfrm>
            <a:custGeom>
              <a:avLst/>
              <a:gdLst>
                <a:gd name="T0" fmla="*/ 12 w 15"/>
                <a:gd name="T1" fmla="*/ 0 h 35"/>
                <a:gd name="T2" fmla="*/ 14 w 15"/>
                <a:gd name="T3" fmla="*/ 8 h 35"/>
                <a:gd name="T4" fmla="*/ 10 w 15"/>
                <a:gd name="T5" fmla="*/ 8 h 35"/>
                <a:gd name="T6" fmla="*/ 5 w 15"/>
                <a:gd name="T7" fmla="*/ 29 h 35"/>
                <a:gd name="T8" fmla="*/ 10 w 15"/>
                <a:gd name="T9" fmla="*/ 29 h 35"/>
                <a:gd name="T10" fmla="*/ 2 w 15"/>
                <a:gd name="T11" fmla="*/ 34 h 35"/>
                <a:gd name="T12" fmla="*/ 0 w 15"/>
                <a:gd name="T13" fmla="*/ 29 h 35"/>
                <a:gd name="T14" fmla="*/ 5 w 15"/>
                <a:gd name="T15" fmla="*/ 10 h 35"/>
                <a:gd name="T16" fmla="*/ 4 w 15"/>
                <a:gd name="T17" fmla="*/ 6 h 35"/>
                <a:gd name="T18" fmla="*/ 12 w 15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5"/>
                <a:gd name="T32" fmla="*/ 15 w 15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5">
                  <a:moveTo>
                    <a:pt x="12" y="0"/>
                  </a:moveTo>
                  <a:lnTo>
                    <a:pt x="14" y="8"/>
                  </a:lnTo>
                  <a:lnTo>
                    <a:pt x="10" y="8"/>
                  </a:lnTo>
                  <a:lnTo>
                    <a:pt x="5" y="29"/>
                  </a:lnTo>
                  <a:lnTo>
                    <a:pt x="10" y="29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5" y="10"/>
                  </a:lnTo>
                  <a:lnTo>
                    <a:pt x="4" y="6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8" name="Freeform 265"/>
            <p:cNvSpPr>
              <a:spLocks/>
            </p:cNvSpPr>
            <p:nvPr/>
          </p:nvSpPr>
          <p:spPr bwMode="auto">
            <a:xfrm>
              <a:off x="3586" y="2600"/>
              <a:ext cx="5" cy="6"/>
            </a:xfrm>
            <a:custGeom>
              <a:avLst/>
              <a:gdLst>
                <a:gd name="T0" fmla="*/ 0 w 5"/>
                <a:gd name="T1" fmla="*/ 0 h 6"/>
                <a:gd name="T2" fmla="*/ 4 w 5"/>
                <a:gd name="T3" fmla="*/ 0 h 6"/>
                <a:gd name="T4" fmla="*/ 4 w 5"/>
                <a:gd name="T5" fmla="*/ 5 h 6"/>
                <a:gd name="T6" fmla="*/ 2 w 5"/>
                <a:gd name="T7" fmla="*/ 5 h 6"/>
                <a:gd name="T8" fmla="*/ 0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0" y="0"/>
                  </a:moveTo>
                  <a:lnTo>
                    <a:pt x="4" y="0"/>
                  </a:lnTo>
                  <a:lnTo>
                    <a:pt x="4" y="5"/>
                  </a:lnTo>
                  <a:lnTo>
                    <a:pt x="2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99" name="Freeform 266"/>
            <p:cNvSpPr>
              <a:spLocks/>
            </p:cNvSpPr>
            <p:nvPr/>
          </p:nvSpPr>
          <p:spPr bwMode="auto">
            <a:xfrm>
              <a:off x="3599" y="2600"/>
              <a:ext cx="26" cy="43"/>
            </a:xfrm>
            <a:custGeom>
              <a:avLst/>
              <a:gdLst>
                <a:gd name="T0" fmla="*/ 18 w 26"/>
                <a:gd name="T1" fmla="*/ 0 h 43"/>
                <a:gd name="T2" fmla="*/ 23 w 26"/>
                <a:gd name="T3" fmla="*/ 0 h 43"/>
                <a:gd name="T4" fmla="*/ 23 w 26"/>
                <a:gd name="T5" fmla="*/ 12 h 43"/>
                <a:gd name="T6" fmla="*/ 25 w 26"/>
                <a:gd name="T7" fmla="*/ 14 h 43"/>
                <a:gd name="T8" fmla="*/ 23 w 26"/>
                <a:gd name="T9" fmla="*/ 21 h 43"/>
                <a:gd name="T10" fmla="*/ 23 w 26"/>
                <a:gd name="T11" fmla="*/ 33 h 43"/>
                <a:gd name="T12" fmla="*/ 25 w 26"/>
                <a:gd name="T13" fmla="*/ 40 h 43"/>
                <a:gd name="T14" fmla="*/ 13 w 26"/>
                <a:gd name="T15" fmla="*/ 40 h 43"/>
                <a:gd name="T16" fmla="*/ 11 w 26"/>
                <a:gd name="T17" fmla="*/ 42 h 43"/>
                <a:gd name="T18" fmla="*/ 2 w 26"/>
                <a:gd name="T19" fmla="*/ 35 h 43"/>
                <a:gd name="T20" fmla="*/ 2 w 26"/>
                <a:gd name="T21" fmla="*/ 31 h 43"/>
                <a:gd name="T22" fmla="*/ 0 w 26"/>
                <a:gd name="T23" fmla="*/ 29 h 43"/>
                <a:gd name="T24" fmla="*/ 2 w 26"/>
                <a:gd name="T25" fmla="*/ 19 h 43"/>
                <a:gd name="T26" fmla="*/ 11 w 26"/>
                <a:gd name="T27" fmla="*/ 12 h 43"/>
                <a:gd name="T28" fmla="*/ 21 w 26"/>
                <a:gd name="T29" fmla="*/ 12 h 43"/>
                <a:gd name="T30" fmla="*/ 18 w 26"/>
                <a:gd name="T31" fmla="*/ 0 h 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"/>
                <a:gd name="T49" fmla="*/ 0 h 43"/>
                <a:gd name="T50" fmla="*/ 26 w 26"/>
                <a:gd name="T51" fmla="*/ 43 h 4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" h="43">
                  <a:moveTo>
                    <a:pt x="18" y="0"/>
                  </a:moveTo>
                  <a:lnTo>
                    <a:pt x="23" y="0"/>
                  </a:lnTo>
                  <a:lnTo>
                    <a:pt x="23" y="12"/>
                  </a:lnTo>
                  <a:lnTo>
                    <a:pt x="25" y="14"/>
                  </a:lnTo>
                  <a:lnTo>
                    <a:pt x="23" y="21"/>
                  </a:lnTo>
                  <a:lnTo>
                    <a:pt x="23" y="33"/>
                  </a:lnTo>
                  <a:lnTo>
                    <a:pt x="25" y="40"/>
                  </a:lnTo>
                  <a:lnTo>
                    <a:pt x="13" y="40"/>
                  </a:lnTo>
                  <a:lnTo>
                    <a:pt x="11" y="42"/>
                  </a:lnTo>
                  <a:lnTo>
                    <a:pt x="2" y="35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11" y="12"/>
                  </a:lnTo>
                  <a:lnTo>
                    <a:pt x="21" y="12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0" name="Freeform 267"/>
            <p:cNvSpPr>
              <a:spLocks/>
            </p:cNvSpPr>
            <p:nvPr/>
          </p:nvSpPr>
          <p:spPr bwMode="auto">
            <a:xfrm>
              <a:off x="3603" y="2613"/>
              <a:ext cx="16" cy="26"/>
            </a:xfrm>
            <a:custGeom>
              <a:avLst/>
              <a:gdLst>
                <a:gd name="T0" fmla="*/ 7 w 16"/>
                <a:gd name="T1" fmla="*/ 2 h 26"/>
                <a:gd name="T2" fmla="*/ 2 w 16"/>
                <a:gd name="T3" fmla="*/ 2 h 26"/>
                <a:gd name="T4" fmla="*/ 2 w 16"/>
                <a:gd name="T5" fmla="*/ 9 h 26"/>
                <a:gd name="T6" fmla="*/ 0 w 16"/>
                <a:gd name="T7" fmla="*/ 15 h 26"/>
                <a:gd name="T8" fmla="*/ 5 w 16"/>
                <a:gd name="T9" fmla="*/ 23 h 26"/>
                <a:gd name="T10" fmla="*/ 15 w 16"/>
                <a:gd name="T11" fmla="*/ 25 h 26"/>
                <a:gd name="T12" fmla="*/ 15 w 16"/>
                <a:gd name="T13" fmla="*/ 4 h 26"/>
                <a:gd name="T14" fmla="*/ 9 w 16"/>
                <a:gd name="T15" fmla="*/ 0 h 26"/>
                <a:gd name="T16" fmla="*/ 7 w 16"/>
                <a:gd name="T17" fmla="*/ 2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26"/>
                <a:gd name="T29" fmla="*/ 16 w 16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26">
                  <a:moveTo>
                    <a:pt x="7" y="2"/>
                  </a:moveTo>
                  <a:lnTo>
                    <a:pt x="2" y="2"/>
                  </a:lnTo>
                  <a:lnTo>
                    <a:pt x="2" y="9"/>
                  </a:lnTo>
                  <a:lnTo>
                    <a:pt x="0" y="15"/>
                  </a:lnTo>
                  <a:lnTo>
                    <a:pt x="5" y="23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9" y="0"/>
                  </a:lnTo>
                  <a:lnTo>
                    <a:pt x="7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1" name="Freeform 268"/>
            <p:cNvSpPr>
              <a:spLocks/>
            </p:cNvSpPr>
            <p:nvPr/>
          </p:nvSpPr>
          <p:spPr bwMode="auto">
            <a:xfrm>
              <a:off x="3663" y="2600"/>
              <a:ext cx="26" cy="43"/>
            </a:xfrm>
            <a:custGeom>
              <a:avLst/>
              <a:gdLst>
                <a:gd name="T0" fmla="*/ 2 w 26"/>
                <a:gd name="T1" fmla="*/ 0 h 43"/>
                <a:gd name="T2" fmla="*/ 4 w 26"/>
                <a:gd name="T3" fmla="*/ 0 h 43"/>
                <a:gd name="T4" fmla="*/ 4 w 26"/>
                <a:gd name="T5" fmla="*/ 14 h 43"/>
                <a:gd name="T6" fmla="*/ 11 w 26"/>
                <a:gd name="T7" fmla="*/ 14 h 43"/>
                <a:gd name="T8" fmla="*/ 15 w 26"/>
                <a:gd name="T9" fmla="*/ 12 h 43"/>
                <a:gd name="T10" fmla="*/ 22 w 26"/>
                <a:gd name="T11" fmla="*/ 14 h 43"/>
                <a:gd name="T12" fmla="*/ 25 w 26"/>
                <a:gd name="T13" fmla="*/ 28 h 43"/>
                <a:gd name="T14" fmla="*/ 22 w 26"/>
                <a:gd name="T15" fmla="*/ 38 h 43"/>
                <a:gd name="T16" fmla="*/ 13 w 26"/>
                <a:gd name="T17" fmla="*/ 42 h 43"/>
                <a:gd name="T18" fmla="*/ 7 w 26"/>
                <a:gd name="T19" fmla="*/ 42 h 43"/>
                <a:gd name="T20" fmla="*/ 0 w 26"/>
                <a:gd name="T21" fmla="*/ 33 h 43"/>
                <a:gd name="T22" fmla="*/ 2 w 26"/>
                <a:gd name="T23" fmla="*/ 23 h 43"/>
                <a:gd name="T24" fmla="*/ 2 w 26"/>
                <a:gd name="T25" fmla="*/ 8 h 43"/>
                <a:gd name="T26" fmla="*/ 0 w 26"/>
                <a:gd name="T27" fmla="*/ 2 h 43"/>
                <a:gd name="T28" fmla="*/ 2 w 26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43"/>
                <a:gd name="T47" fmla="*/ 26 w 26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43">
                  <a:moveTo>
                    <a:pt x="2" y="0"/>
                  </a:moveTo>
                  <a:lnTo>
                    <a:pt x="4" y="0"/>
                  </a:lnTo>
                  <a:lnTo>
                    <a:pt x="4" y="14"/>
                  </a:lnTo>
                  <a:lnTo>
                    <a:pt x="11" y="14"/>
                  </a:lnTo>
                  <a:lnTo>
                    <a:pt x="15" y="12"/>
                  </a:lnTo>
                  <a:lnTo>
                    <a:pt x="22" y="14"/>
                  </a:lnTo>
                  <a:lnTo>
                    <a:pt x="25" y="28"/>
                  </a:lnTo>
                  <a:lnTo>
                    <a:pt x="22" y="38"/>
                  </a:lnTo>
                  <a:lnTo>
                    <a:pt x="13" y="42"/>
                  </a:lnTo>
                  <a:lnTo>
                    <a:pt x="7" y="42"/>
                  </a:lnTo>
                  <a:lnTo>
                    <a:pt x="0" y="33"/>
                  </a:lnTo>
                  <a:lnTo>
                    <a:pt x="2" y="23"/>
                  </a:ln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2" name="Freeform 269"/>
            <p:cNvSpPr>
              <a:spLocks/>
            </p:cNvSpPr>
            <p:nvPr/>
          </p:nvSpPr>
          <p:spPr bwMode="auto">
            <a:xfrm>
              <a:off x="3667" y="2617"/>
              <a:ext cx="19" cy="24"/>
            </a:xfrm>
            <a:custGeom>
              <a:avLst/>
              <a:gdLst>
                <a:gd name="T0" fmla="*/ 2 w 19"/>
                <a:gd name="T1" fmla="*/ 2 h 24"/>
                <a:gd name="T2" fmla="*/ 0 w 19"/>
                <a:gd name="T3" fmla="*/ 19 h 24"/>
                <a:gd name="T4" fmla="*/ 7 w 19"/>
                <a:gd name="T5" fmla="*/ 23 h 24"/>
                <a:gd name="T6" fmla="*/ 11 w 19"/>
                <a:gd name="T7" fmla="*/ 23 h 24"/>
                <a:gd name="T8" fmla="*/ 18 w 19"/>
                <a:gd name="T9" fmla="*/ 12 h 24"/>
                <a:gd name="T10" fmla="*/ 16 w 19"/>
                <a:gd name="T11" fmla="*/ 4 h 24"/>
                <a:gd name="T12" fmla="*/ 9 w 19"/>
                <a:gd name="T13" fmla="*/ 0 h 24"/>
                <a:gd name="T14" fmla="*/ 2 w 19"/>
                <a:gd name="T15" fmla="*/ 0 h 24"/>
                <a:gd name="T16" fmla="*/ 2 w 19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24"/>
                <a:gd name="T29" fmla="*/ 19 w 19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24">
                  <a:moveTo>
                    <a:pt x="2" y="2"/>
                  </a:moveTo>
                  <a:lnTo>
                    <a:pt x="0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18" y="12"/>
                  </a:lnTo>
                  <a:lnTo>
                    <a:pt x="16" y="4"/>
                  </a:lnTo>
                  <a:lnTo>
                    <a:pt x="9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3" name="Freeform 270"/>
            <p:cNvSpPr>
              <a:spLocks/>
            </p:cNvSpPr>
            <p:nvPr/>
          </p:nvSpPr>
          <p:spPr bwMode="auto">
            <a:xfrm>
              <a:off x="1809" y="2603"/>
              <a:ext cx="30" cy="27"/>
            </a:xfrm>
            <a:custGeom>
              <a:avLst/>
              <a:gdLst>
                <a:gd name="T0" fmla="*/ 11 w 30"/>
                <a:gd name="T1" fmla="*/ 0 h 27"/>
                <a:gd name="T2" fmla="*/ 21 w 30"/>
                <a:gd name="T3" fmla="*/ 0 h 27"/>
                <a:gd name="T4" fmla="*/ 27 w 30"/>
                <a:gd name="T5" fmla="*/ 3 h 27"/>
                <a:gd name="T6" fmla="*/ 29 w 30"/>
                <a:gd name="T7" fmla="*/ 14 h 27"/>
                <a:gd name="T8" fmla="*/ 25 w 30"/>
                <a:gd name="T9" fmla="*/ 23 h 27"/>
                <a:gd name="T10" fmla="*/ 19 w 30"/>
                <a:gd name="T11" fmla="*/ 26 h 27"/>
                <a:gd name="T12" fmla="*/ 9 w 30"/>
                <a:gd name="T13" fmla="*/ 26 h 27"/>
                <a:gd name="T14" fmla="*/ 0 w 30"/>
                <a:gd name="T15" fmla="*/ 12 h 27"/>
                <a:gd name="T16" fmla="*/ 6 w 30"/>
                <a:gd name="T17" fmla="*/ 2 h 27"/>
                <a:gd name="T18" fmla="*/ 11 w 30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27"/>
                <a:gd name="T32" fmla="*/ 30 w 30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27">
                  <a:moveTo>
                    <a:pt x="11" y="0"/>
                  </a:moveTo>
                  <a:lnTo>
                    <a:pt x="21" y="0"/>
                  </a:lnTo>
                  <a:lnTo>
                    <a:pt x="27" y="3"/>
                  </a:lnTo>
                  <a:lnTo>
                    <a:pt x="29" y="14"/>
                  </a:lnTo>
                  <a:lnTo>
                    <a:pt x="25" y="23"/>
                  </a:lnTo>
                  <a:lnTo>
                    <a:pt x="19" y="26"/>
                  </a:lnTo>
                  <a:lnTo>
                    <a:pt x="9" y="26"/>
                  </a:lnTo>
                  <a:lnTo>
                    <a:pt x="0" y="12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4" name="Freeform 271"/>
            <p:cNvSpPr>
              <a:spLocks/>
            </p:cNvSpPr>
            <p:nvPr/>
          </p:nvSpPr>
          <p:spPr bwMode="auto">
            <a:xfrm>
              <a:off x="1816" y="2605"/>
              <a:ext cx="17" cy="24"/>
            </a:xfrm>
            <a:custGeom>
              <a:avLst/>
              <a:gdLst>
                <a:gd name="T0" fmla="*/ 2 w 17"/>
                <a:gd name="T1" fmla="*/ 1 h 24"/>
                <a:gd name="T2" fmla="*/ 0 w 17"/>
                <a:gd name="T3" fmla="*/ 12 h 24"/>
                <a:gd name="T4" fmla="*/ 2 w 17"/>
                <a:gd name="T5" fmla="*/ 23 h 24"/>
                <a:gd name="T6" fmla="*/ 13 w 17"/>
                <a:gd name="T7" fmla="*/ 23 h 24"/>
                <a:gd name="T8" fmla="*/ 16 w 17"/>
                <a:gd name="T9" fmla="*/ 16 h 24"/>
                <a:gd name="T10" fmla="*/ 16 w 17"/>
                <a:gd name="T11" fmla="*/ 1 h 24"/>
                <a:gd name="T12" fmla="*/ 2 w 17"/>
                <a:gd name="T13" fmla="*/ 0 h 24"/>
                <a:gd name="T14" fmla="*/ 2 w 17"/>
                <a:gd name="T15" fmla="*/ 1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24"/>
                <a:gd name="T26" fmla="*/ 17 w 17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24">
                  <a:moveTo>
                    <a:pt x="2" y="1"/>
                  </a:moveTo>
                  <a:lnTo>
                    <a:pt x="0" y="12"/>
                  </a:lnTo>
                  <a:lnTo>
                    <a:pt x="2" y="23"/>
                  </a:lnTo>
                  <a:lnTo>
                    <a:pt x="13" y="23"/>
                  </a:lnTo>
                  <a:lnTo>
                    <a:pt x="16" y="16"/>
                  </a:lnTo>
                  <a:lnTo>
                    <a:pt x="16" y="1"/>
                  </a:lnTo>
                  <a:lnTo>
                    <a:pt x="2" y="0"/>
                  </a:lnTo>
                  <a:lnTo>
                    <a:pt x="2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5" name="Freeform 272"/>
            <p:cNvSpPr>
              <a:spLocks/>
            </p:cNvSpPr>
            <p:nvPr/>
          </p:nvSpPr>
          <p:spPr bwMode="auto">
            <a:xfrm>
              <a:off x="1845" y="2603"/>
              <a:ext cx="38" cy="27"/>
            </a:xfrm>
            <a:custGeom>
              <a:avLst/>
              <a:gdLst>
                <a:gd name="T0" fmla="*/ 2 w 38"/>
                <a:gd name="T1" fmla="*/ 0 h 27"/>
                <a:gd name="T2" fmla="*/ 7 w 38"/>
                <a:gd name="T3" fmla="*/ 0 h 27"/>
                <a:gd name="T4" fmla="*/ 7 w 38"/>
                <a:gd name="T5" fmla="*/ 5 h 27"/>
                <a:gd name="T6" fmla="*/ 12 w 38"/>
                <a:gd name="T7" fmla="*/ 16 h 27"/>
                <a:gd name="T8" fmla="*/ 19 w 38"/>
                <a:gd name="T9" fmla="*/ 5 h 27"/>
                <a:gd name="T10" fmla="*/ 14 w 38"/>
                <a:gd name="T11" fmla="*/ 2 h 27"/>
                <a:gd name="T12" fmla="*/ 23 w 38"/>
                <a:gd name="T13" fmla="*/ 0 h 27"/>
                <a:gd name="T14" fmla="*/ 23 w 38"/>
                <a:gd name="T15" fmla="*/ 2 h 27"/>
                <a:gd name="T16" fmla="*/ 21 w 38"/>
                <a:gd name="T17" fmla="*/ 3 h 27"/>
                <a:gd name="T18" fmla="*/ 25 w 38"/>
                <a:gd name="T19" fmla="*/ 16 h 27"/>
                <a:gd name="T20" fmla="*/ 32 w 38"/>
                <a:gd name="T21" fmla="*/ 16 h 27"/>
                <a:gd name="T22" fmla="*/ 34 w 38"/>
                <a:gd name="T23" fmla="*/ 0 h 27"/>
                <a:gd name="T24" fmla="*/ 35 w 38"/>
                <a:gd name="T25" fmla="*/ 0 h 27"/>
                <a:gd name="T26" fmla="*/ 37 w 38"/>
                <a:gd name="T27" fmla="*/ 3 h 27"/>
                <a:gd name="T28" fmla="*/ 27 w 38"/>
                <a:gd name="T29" fmla="*/ 26 h 27"/>
                <a:gd name="T30" fmla="*/ 25 w 38"/>
                <a:gd name="T31" fmla="*/ 26 h 27"/>
                <a:gd name="T32" fmla="*/ 23 w 38"/>
                <a:gd name="T33" fmla="*/ 18 h 27"/>
                <a:gd name="T34" fmla="*/ 19 w 38"/>
                <a:gd name="T35" fmla="*/ 14 h 27"/>
                <a:gd name="T36" fmla="*/ 12 w 38"/>
                <a:gd name="T37" fmla="*/ 26 h 27"/>
                <a:gd name="T38" fmla="*/ 10 w 38"/>
                <a:gd name="T39" fmla="*/ 26 h 27"/>
                <a:gd name="T40" fmla="*/ 0 w 38"/>
                <a:gd name="T41" fmla="*/ 2 h 27"/>
                <a:gd name="T42" fmla="*/ 2 w 38"/>
                <a:gd name="T43" fmla="*/ 0 h 2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7"/>
                <a:gd name="T68" fmla="*/ 38 w 38"/>
                <a:gd name="T69" fmla="*/ 27 h 2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7">
                  <a:moveTo>
                    <a:pt x="2" y="0"/>
                  </a:moveTo>
                  <a:lnTo>
                    <a:pt x="7" y="0"/>
                  </a:lnTo>
                  <a:lnTo>
                    <a:pt x="7" y="5"/>
                  </a:lnTo>
                  <a:lnTo>
                    <a:pt x="12" y="16"/>
                  </a:lnTo>
                  <a:lnTo>
                    <a:pt x="19" y="5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25" y="16"/>
                  </a:lnTo>
                  <a:lnTo>
                    <a:pt x="32" y="16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3"/>
                  </a:lnTo>
                  <a:lnTo>
                    <a:pt x="27" y="26"/>
                  </a:lnTo>
                  <a:lnTo>
                    <a:pt x="25" y="26"/>
                  </a:lnTo>
                  <a:lnTo>
                    <a:pt x="23" y="18"/>
                  </a:lnTo>
                  <a:lnTo>
                    <a:pt x="19" y="1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6" name="Freeform 273"/>
            <p:cNvSpPr>
              <a:spLocks/>
            </p:cNvSpPr>
            <p:nvPr/>
          </p:nvSpPr>
          <p:spPr bwMode="auto">
            <a:xfrm>
              <a:off x="1888" y="2603"/>
              <a:ext cx="24" cy="29"/>
            </a:xfrm>
            <a:custGeom>
              <a:avLst/>
              <a:gdLst>
                <a:gd name="T0" fmla="*/ 13 w 24"/>
                <a:gd name="T1" fmla="*/ 0 h 29"/>
                <a:gd name="T2" fmla="*/ 22 w 24"/>
                <a:gd name="T3" fmla="*/ 3 h 29"/>
                <a:gd name="T4" fmla="*/ 23 w 24"/>
                <a:gd name="T5" fmla="*/ 10 h 29"/>
                <a:gd name="T6" fmla="*/ 4 w 24"/>
                <a:gd name="T7" fmla="*/ 10 h 29"/>
                <a:gd name="T8" fmla="*/ 7 w 24"/>
                <a:gd name="T9" fmla="*/ 23 h 29"/>
                <a:gd name="T10" fmla="*/ 18 w 24"/>
                <a:gd name="T11" fmla="*/ 25 h 29"/>
                <a:gd name="T12" fmla="*/ 23 w 24"/>
                <a:gd name="T13" fmla="*/ 20 h 29"/>
                <a:gd name="T14" fmla="*/ 20 w 24"/>
                <a:gd name="T15" fmla="*/ 26 h 29"/>
                <a:gd name="T16" fmla="*/ 9 w 24"/>
                <a:gd name="T17" fmla="*/ 28 h 29"/>
                <a:gd name="T18" fmla="*/ 2 w 24"/>
                <a:gd name="T19" fmla="*/ 20 h 29"/>
                <a:gd name="T20" fmla="*/ 0 w 24"/>
                <a:gd name="T21" fmla="*/ 12 h 29"/>
                <a:gd name="T22" fmla="*/ 2 w 24"/>
                <a:gd name="T23" fmla="*/ 5 h 29"/>
                <a:gd name="T24" fmla="*/ 13 w 24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29"/>
                <a:gd name="T41" fmla="*/ 24 w 24"/>
                <a:gd name="T42" fmla="*/ 29 h 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29">
                  <a:moveTo>
                    <a:pt x="13" y="0"/>
                  </a:moveTo>
                  <a:lnTo>
                    <a:pt x="22" y="3"/>
                  </a:lnTo>
                  <a:lnTo>
                    <a:pt x="23" y="10"/>
                  </a:lnTo>
                  <a:lnTo>
                    <a:pt x="4" y="10"/>
                  </a:lnTo>
                  <a:lnTo>
                    <a:pt x="7" y="23"/>
                  </a:lnTo>
                  <a:lnTo>
                    <a:pt x="18" y="25"/>
                  </a:lnTo>
                  <a:lnTo>
                    <a:pt x="23" y="20"/>
                  </a:lnTo>
                  <a:lnTo>
                    <a:pt x="20" y="26"/>
                  </a:lnTo>
                  <a:lnTo>
                    <a:pt x="9" y="28"/>
                  </a:lnTo>
                  <a:lnTo>
                    <a:pt x="2" y="20"/>
                  </a:lnTo>
                  <a:lnTo>
                    <a:pt x="0" y="12"/>
                  </a:lnTo>
                  <a:lnTo>
                    <a:pt x="2" y="5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7" name="Freeform 274"/>
            <p:cNvSpPr>
              <a:spLocks/>
            </p:cNvSpPr>
            <p:nvPr/>
          </p:nvSpPr>
          <p:spPr bwMode="auto">
            <a:xfrm>
              <a:off x="1893" y="2605"/>
              <a:ext cx="14" cy="9"/>
            </a:xfrm>
            <a:custGeom>
              <a:avLst/>
              <a:gdLst>
                <a:gd name="T0" fmla="*/ 2 w 14"/>
                <a:gd name="T1" fmla="*/ 1 h 9"/>
                <a:gd name="T2" fmla="*/ 0 w 14"/>
                <a:gd name="T3" fmla="*/ 3 h 9"/>
                <a:gd name="T4" fmla="*/ 7 w 14"/>
                <a:gd name="T5" fmla="*/ 8 h 9"/>
                <a:gd name="T6" fmla="*/ 13 w 14"/>
                <a:gd name="T7" fmla="*/ 3 h 9"/>
                <a:gd name="T8" fmla="*/ 7 w 14"/>
                <a:gd name="T9" fmla="*/ 0 h 9"/>
                <a:gd name="T10" fmla="*/ 2 w 14"/>
                <a:gd name="T11" fmla="*/ 1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9"/>
                <a:gd name="T20" fmla="*/ 14 w 14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9">
                  <a:moveTo>
                    <a:pt x="2" y="1"/>
                  </a:moveTo>
                  <a:lnTo>
                    <a:pt x="0" y="3"/>
                  </a:lnTo>
                  <a:lnTo>
                    <a:pt x="7" y="8"/>
                  </a:lnTo>
                  <a:lnTo>
                    <a:pt x="13" y="3"/>
                  </a:lnTo>
                  <a:lnTo>
                    <a:pt x="7" y="0"/>
                  </a:lnTo>
                  <a:lnTo>
                    <a:pt x="2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8" name="Freeform 275"/>
            <p:cNvSpPr>
              <a:spLocks/>
            </p:cNvSpPr>
            <p:nvPr/>
          </p:nvSpPr>
          <p:spPr bwMode="auto">
            <a:xfrm>
              <a:off x="3135" y="2603"/>
              <a:ext cx="15" cy="34"/>
            </a:xfrm>
            <a:custGeom>
              <a:avLst/>
              <a:gdLst>
                <a:gd name="T0" fmla="*/ 13 w 15"/>
                <a:gd name="T1" fmla="*/ 0 h 34"/>
                <a:gd name="T2" fmla="*/ 14 w 15"/>
                <a:gd name="T3" fmla="*/ 8 h 34"/>
                <a:gd name="T4" fmla="*/ 11 w 15"/>
                <a:gd name="T5" fmla="*/ 10 h 34"/>
                <a:gd name="T6" fmla="*/ 6 w 15"/>
                <a:gd name="T7" fmla="*/ 26 h 34"/>
                <a:gd name="T8" fmla="*/ 9 w 15"/>
                <a:gd name="T9" fmla="*/ 31 h 34"/>
                <a:gd name="T10" fmla="*/ 2 w 15"/>
                <a:gd name="T11" fmla="*/ 33 h 34"/>
                <a:gd name="T12" fmla="*/ 0 w 15"/>
                <a:gd name="T13" fmla="*/ 29 h 34"/>
                <a:gd name="T14" fmla="*/ 6 w 15"/>
                <a:gd name="T15" fmla="*/ 10 h 34"/>
                <a:gd name="T16" fmla="*/ 4 w 15"/>
                <a:gd name="T17" fmla="*/ 6 h 34"/>
                <a:gd name="T18" fmla="*/ 13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4"/>
                <a:gd name="T32" fmla="*/ 15 w 15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4">
                  <a:moveTo>
                    <a:pt x="13" y="0"/>
                  </a:moveTo>
                  <a:lnTo>
                    <a:pt x="14" y="8"/>
                  </a:lnTo>
                  <a:lnTo>
                    <a:pt x="11" y="10"/>
                  </a:lnTo>
                  <a:lnTo>
                    <a:pt x="6" y="26"/>
                  </a:lnTo>
                  <a:lnTo>
                    <a:pt x="9" y="31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6" y="10"/>
                  </a:lnTo>
                  <a:lnTo>
                    <a:pt x="4" y="6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09" name="Freeform 276"/>
            <p:cNvSpPr>
              <a:spLocks/>
            </p:cNvSpPr>
            <p:nvPr/>
          </p:nvSpPr>
          <p:spPr bwMode="auto">
            <a:xfrm>
              <a:off x="3756" y="2603"/>
              <a:ext cx="29" cy="43"/>
            </a:xfrm>
            <a:custGeom>
              <a:avLst/>
              <a:gdLst>
                <a:gd name="T0" fmla="*/ 19 w 29"/>
                <a:gd name="T1" fmla="*/ 0 h 43"/>
                <a:gd name="T2" fmla="*/ 24 w 29"/>
                <a:gd name="T3" fmla="*/ 0 h 43"/>
                <a:gd name="T4" fmla="*/ 26 w 29"/>
                <a:gd name="T5" fmla="*/ 8 h 43"/>
                <a:gd name="T6" fmla="*/ 26 w 29"/>
                <a:gd name="T7" fmla="*/ 19 h 43"/>
                <a:gd name="T8" fmla="*/ 24 w 29"/>
                <a:gd name="T9" fmla="*/ 21 h 43"/>
                <a:gd name="T10" fmla="*/ 26 w 29"/>
                <a:gd name="T11" fmla="*/ 25 h 43"/>
                <a:gd name="T12" fmla="*/ 24 w 29"/>
                <a:gd name="T13" fmla="*/ 29 h 43"/>
                <a:gd name="T14" fmla="*/ 28 w 29"/>
                <a:gd name="T15" fmla="*/ 38 h 43"/>
                <a:gd name="T16" fmla="*/ 24 w 29"/>
                <a:gd name="T17" fmla="*/ 40 h 43"/>
                <a:gd name="T18" fmla="*/ 13 w 29"/>
                <a:gd name="T19" fmla="*/ 40 h 43"/>
                <a:gd name="T20" fmla="*/ 11 w 29"/>
                <a:gd name="T21" fmla="*/ 42 h 43"/>
                <a:gd name="T22" fmla="*/ 2 w 29"/>
                <a:gd name="T23" fmla="*/ 35 h 43"/>
                <a:gd name="T24" fmla="*/ 0 w 29"/>
                <a:gd name="T25" fmla="*/ 25 h 43"/>
                <a:gd name="T26" fmla="*/ 6 w 29"/>
                <a:gd name="T27" fmla="*/ 14 h 43"/>
                <a:gd name="T28" fmla="*/ 22 w 29"/>
                <a:gd name="T29" fmla="*/ 12 h 43"/>
                <a:gd name="T30" fmla="*/ 19 w 29"/>
                <a:gd name="T31" fmla="*/ 0 h 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43"/>
                <a:gd name="T50" fmla="*/ 29 w 29"/>
                <a:gd name="T51" fmla="*/ 43 h 4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43">
                  <a:moveTo>
                    <a:pt x="19" y="0"/>
                  </a:moveTo>
                  <a:lnTo>
                    <a:pt x="24" y="0"/>
                  </a:lnTo>
                  <a:lnTo>
                    <a:pt x="26" y="8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3" y="40"/>
                  </a:lnTo>
                  <a:lnTo>
                    <a:pt x="11" y="42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6" y="14"/>
                  </a:lnTo>
                  <a:lnTo>
                    <a:pt x="22" y="12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0" name="Freeform 277"/>
            <p:cNvSpPr>
              <a:spLocks/>
            </p:cNvSpPr>
            <p:nvPr/>
          </p:nvSpPr>
          <p:spPr bwMode="auto">
            <a:xfrm>
              <a:off x="3760" y="2615"/>
              <a:ext cx="19" cy="26"/>
            </a:xfrm>
            <a:custGeom>
              <a:avLst/>
              <a:gdLst>
                <a:gd name="T0" fmla="*/ 7 w 19"/>
                <a:gd name="T1" fmla="*/ 2 h 26"/>
                <a:gd name="T2" fmla="*/ 0 w 19"/>
                <a:gd name="T3" fmla="*/ 11 h 26"/>
                <a:gd name="T4" fmla="*/ 0 w 19"/>
                <a:gd name="T5" fmla="*/ 16 h 26"/>
                <a:gd name="T6" fmla="*/ 9 w 19"/>
                <a:gd name="T7" fmla="*/ 25 h 26"/>
                <a:gd name="T8" fmla="*/ 16 w 19"/>
                <a:gd name="T9" fmla="*/ 25 h 26"/>
                <a:gd name="T10" fmla="*/ 18 w 19"/>
                <a:gd name="T11" fmla="*/ 9 h 26"/>
                <a:gd name="T12" fmla="*/ 16 w 19"/>
                <a:gd name="T13" fmla="*/ 2 h 26"/>
                <a:gd name="T14" fmla="*/ 11 w 19"/>
                <a:gd name="T15" fmla="*/ 2 h 26"/>
                <a:gd name="T16" fmla="*/ 9 w 19"/>
                <a:gd name="T17" fmla="*/ 0 h 26"/>
                <a:gd name="T18" fmla="*/ 7 w 19"/>
                <a:gd name="T19" fmla="*/ 2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6"/>
                <a:gd name="T32" fmla="*/ 19 w 19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6">
                  <a:moveTo>
                    <a:pt x="7" y="2"/>
                  </a:moveTo>
                  <a:lnTo>
                    <a:pt x="0" y="11"/>
                  </a:lnTo>
                  <a:lnTo>
                    <a:pt x="0" y="16"/>
                  </a:lnTo>
                  <a:lnTo>
                    <a:pt x="9" y="25"/>
                  </a:lnTo>
                  <a:lnTo>
                    <a:pt x="16" y="25"/>
                  </a:lnTo>
                  <a:lnTo>
                    <a:pt x="18" y="9"/>
                  </a:lnTo>
                  <a:lnTo>
                    <a:pt x="16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1" name="Freeform 278"/>
            <p:cNvSpPr>
              <a:spLocks/>
            </p:cNvSpPr>
            <p:nvPr/>
          </p:nvSpPr>
          <p:spPr bwMode="auto">
            <a:xfrm>
              <a:off x="3792" y="2603"/>
              <a:ext cx="45" cy="52"/>
            </a:xfrm>
            <a:custGeom>
              <a:avLst/>
              <a:gdLst>
                <a:gd name="T0" fmla="*/ 26 w 45"/>
                <a:gd name="T1" fmla="*/ 0 h 52"/>
                <a:gd name="T2" fmla="*/ 42 w 45"/>
                <a:gd name="T3" fmla="*/ 0 h 52"/>
                <a:gd name="T4" fmla="*/ 44 w 45"/>
                <a:gd name="T5" fmla="*/ 8 h 52"/>
                <a:gd name="T6" fmla="*/ 42 w 45"/>
                <a:gd name="T7" fmla="*/ 8 h 52"/>
                <a:gd name="T8" fmla="*/ 40 w 45"/>
                <a:gd name="T9" fmla="*/ 3 h 52"/>
                <a:gd name="T10" fmla="*/ 26 w 45"/>
                <a:gd name="T11" fmla="*/ 2 h 52"/>
                <a:gd name="T12" fmla="*/ 26 w 45"/>
                <a:gd name="T13" fmla="*/ 10 h 52"/>
                <a:gd name="T14" fmla="*/ 38 w 45"/>
                <a:gd name="T15" fmla="*/ 26 h 52"/>
                <a:gd name="T16" fmla="*/ 38 w 45"/>
                <a:gd name="T17" fmla="*/ 35 h 52"/>
                <a:gd name="T18" fmla="*/ 31 w 45"/>
                <a:gd name="T19" fmla="*/ 40 h 52"/>
                <a:gd name="T20" fmla="*/ 6 w 45"/>
                <a:gd name="T21" fmla="*/ 40 h 52"/>
                <a:gd name="T22" fmla="*/ 6 w 45"/>
                <a:gd name="T23" fmla="*/ 47 h 52"/>
                <a:gd name="T24" fmla="*/ 2 w 45"/>
                <a:gd name="T25" fmla="*/ 51 h 52"/>
                <a:gd name="T26" fmla="*/ 2 w 45"/>
                <a:gd name="T27" fmla="*/ 49 h 52"/>
                <a:gd name="T28" fmla="*/ 6 w 45"/>
                <a:gd name="T29" fmla="*/ 47 h 52"/>
                <a:gd name="T30" fmla="*/ 0 w 45"/>
                <a:gd name="T31" fmla="*/ 38 h 52"/>
                <a:gd name="T32" fmla="*/ 4 w 45"/>
                <a:gd name="T33" fmla="*/ 35 h 52"/>
                <a:gd name="T34" fmla="*/ 13 w 45"/>
                <a:gd name="T35" fmla="*/ 38 h 52"/>
                <a:gd name="T36" fmla="*/ 13 w 45"/>
                <a:gd name="T37" fmla="*/ 31 h 52"/>
                <a:gd name="T38" fmla="*/ 15 w 45"/>
                <a:gd name="T39" fmla="*/ 29 h 52"/>
                <a:gd name="T40" fmla="*/ 17 w 45"/>
                <a:gd name="T41" fmla="*/ 38 h 52"/>
                <a:gd name="T42" fmla="*/ 21 w 45"/>
                <a:gd name="T43" fmla="*/ 38 h 52"/>
                <a:gd name="T44" fmla="*/ 26 w 45"/>
                <a:gd name="T45" fmla="*/ 40 h 52"/>
                <a:gd name="T46" fmla="*/ 33 w 45"/>
                <a:gd name="T47" fmla="*/ 31 h 52"/>
                <a:gd name="T48" fmla="*/ 31 w 45"/>
                <a:gd name="T49" fmla="*/ 21 h 52"/>
                <a:gd name="T50" fmla="*/ 28 w 45"/>
                <a:gd name="T51" fmla="*/ 21 h 52"/>
                <a:gd name="T52" fmla="*/ 21 w 45"/>
                <a:gd name="T53" fmla="*/ 12 h 52"/>
                <a:gd name="T54" fmla="*/ 21 w 45"/>
                <a:gd name="T55" fmla="*/ 3 h 52"/>
                <a:gd name="T56" fmla="*/ 26 w 45"/>
                <a:gd name="T57" fmla="*/ 0 h 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5"/>
                <a:gd name="T88" fmla="*/ 0 h 52"/>
                <a:gd name="T89" fmla="*/ 45 w 45"/>
                <a:gd name="T90" fmla="*/ 52 h 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5" h="52">
                  <a:moveTo>
                    <a:pt x="26" y="0"/>
                  </a:moveTo>
                  <a:lnTo>
                    <a:pt x="42" y="0"/>
                  </a:lnTo>
                  <a:lnTo>
                    <a:pt x="44" y="8"/>
                  </a:lnTo>
                  <a:lnTo>
                    <a:pt x="42" y="8"/>
                  </a:lnTo>
                  <a:lnTo>
                    <a:pt x="40" y="3"/>
                  </a:lnTo>
                  <a:lnTo>
                    <a:pt x="26" y="2"/>
                  </a:lnTo>
                  <a:lnTo>
                    <a:pt x="26" y="10"/>
                  </a:lnTo>
                  <a:lnTo>
                    <a:pt x="38" y="26"/>
                  </a:lnTo>
                  <a:lnTo>
                    <a:pt x="38" y="35"/>
                  </a:lnTo>
                  <a:lnTo>
                    <a:pt x="31" y="40"/>
                  </a:lnTo>
                  <a:lnTo>
                    <a:pt x="6" y="40"/>
                  </a:lnTo>
                  <a:lnTo>
                    <a:pt x="6" y="47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6" y="47"/>
                  </a:lnTo>
                  <a:lnTo>
                    <a:pt x="0" y="38"/>
                  </a:lnTo>
                  <a:lnTo>
                    <a:pt x="4" y="35"/>
                  </a:lnTo>
                  <a:lnTo>
                    <a:pt x="13" y="38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7" y="38"/>
                  </a:lnTo>
                  <a:lnTo>
                    <a:pt x="21" y="38"/>
                  </a:lnTo>
                  <a:lnTo>
                    <a:pt x="26" y="40"/>
                  </a:lnTo>
                  <a:lnTo>
                    <a:pt x="33" y="31"/>
                  </a:lnTo>
                  <a:lnTo>
                    <a:pt x="31" y="21"/>
                  </a:lnTo>
                  <a:lnTo>
                    <a:pt x="28" y="21"/>
                  </a:lnTo>
                  <a:lnTo>
                    <a:pt x="21" y="12"/>
                  </a:lnTo>
                  <a:lnTo>
                    <a:pt x="21" y="3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2" name="Freeform 279"/>
            <p:cNvSpPr>
              <a:spLocks/>
            </p:cNvSpPr>
            <p:nvPr/>
          </p:nvSpPr>
          <p:spPr bwMode="auto">
            <a:xfrm>
              <a:off x="3927" y="2603"/>
              <a:ext cx="15" cy="52"/>
            </a:xfrm>
            <a:custGeom>
              <a:avLst/>
              <a:gdLst>
                <a:gd name="T0" fmla="*/ 14 w 15"/>
                <a:gd name="T1" fmla="*/ 0 h 52"/>
                <a:gd name="T2" fmla="*/ 14 w 15"/>
                <a:gd name="T3" fmla="*/ 2 h 52"/>
                <a:gd name="T4" fmla="*/ 6 w 15"/>
                <a:gd name="T5" fmla="*/ 12 h 52"/>
                <a:gd name="T6" fmla="*/ 6 w 15"/>
                <a:gd name="T7" fmla="*/ 40 h 52"/>
                <a:gd name="T8" fmla="*/ 14 w 15"/>
                <a:gd name="T9" fmla="*/ 51 h 52"/>
                <a:gd name="T10" fmla="*/ 12 w 15"/>
                <a:gd name="T11" fmla="*/ 51 h 52"/>
                <a:gd name="T12" fmla="*/ 2 w 15"/>
                <a:gd name="T13" fmla="*/ 38 h 52"/>
                <a:gd name="T14" fmla="*/ 0 w 15"/>
                <a:gd name="T15" fmla="*/ 21 h 52"/>
                <a:gd name="T16" fmla="*/ 4 w 15"/>
                <a:gd name="T17" fmla="*/ 8 h 52"/>
                <a:gd name="T18" fmla="*/ 14 w 15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52"/>
                <a:gd name="T32" fmla="*/ 15 w 1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52">
                  <a:moveTo>
                    <a:pt x="14" y="0"/>
                  </a:moveTo>
                  <a:lnTo>
                    <a:pt x="14" y="2"/>
                  </a:lnTo>
                  <a:lnTo>
                    <a:pt x="6" y="12"/>
                  </a:lnTo>
                  <a:lnTo>
                    <a:pt x="6" y="40"/>
                  </a:lnTo>
                  <a:lnTo>
                    <a:pt x="14" y="51"/>
                  </a:lnTo>
                  <a:lnTo>
                    <a:pt x="12" y="51"/>
                  </a:lnTo>
                  <a:lnTo>
                    <a:pt x="2" y="38"/>
                  </a:lnTo>
                  <a:lnTo>
                    <a:pt x="0" y="21"/>
                  </a:lnTo>
                  <a:lnTo>
                    <a:pt x="4" y="8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3" name="Freeform 280"/>
            <p:cNvSpPr>
              <a:spLocks/>
            </p:cNvSpPr>
            <p:nvPr/>
          </p:nvSpPr>
          <p:spPr bwMode="auto">
            <a:xfrm>
              <a:off x="1917" y="2605"/>
              <a:ext cx="18" cy="27"/>
            </a:xfrm>
            <a:custGeom>
              <a:avLst/>
              <a:gdLst>
                <a:gd name="T0" fmla="*/ 0 w 18"/>
                <a:gd name="T1" fmla="*/ 0 h 27"/>
                <a:gd name="T2" fmla="*/ 17 w 18"/>
                <a:gd name="T3" fmla="*/ 0 h 27"/>
                <a:gd name="T4" fmla="*/ 17 w 18"/>
                <a:gd name="T5" fmla="*/ 3 h 27"/>
                <a:gd name="T6" fmla="*/ 9 w 18"/>
                <a:gd name="T7" fmla="*/ 1 h 27"/>
                <a:gd name="T8" fmla="*/ 7 w 18"/>
                <a:gd name="T9" fmla="*/ 21 h 27"/>
                <a:gd name="T10" fmla="*/ 11 w 18"/>
                <a:gd name="T11" fmla="*/ 26 h 27"/>
                <a:gd name="T12" fmla="*/ 0 w 18"/>
                <a:gd name="T13" fmla="*/ 26 h 27"/>
                <a:gd name="T14" fmla="*/ 2 w 18"/>
                <a:gd name="T15" fmla="*/ 3 h 27"/>
                <a:gd name="T16" fmla="*/ 0 w 18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7"/>
                <a:gd name="T29" fmla="*/ 18 w 1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7">
                  <a:moveTo>
                    <a:pt x="0" y="0"/>
                  </a:moveTo>
                  <a:lnTo>
                    <a:pt x="17" y="0"/>
                  </a:lnTo>
                  <a:lnTo>
                    <a:pt x="17" y="3"/>
                  </a:lnTo>
                  <a:lnTo>
                    <a:pt x="9" y="1"/>
                  </a:lnTo>
                  <a:lnTo>
                    <a:pt x="7" y="21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4" name="Freeform 281"/>
            <p:cNvSpPr>
              <a:spLocks/>
            </p:cNvSpPr>
            <p:nvPr/>
          </p:nvSpPr>
          <p:spPr bwMode="auto">
            <a:xfrm>
              <a:off x="1956" y="2605"/>
              <a:ext cx="19" cy="27"/>
            </a:xfrm>
            <a:custGeom>
              <a:avLst/>
              <a:gdLst>
                <a:gd name="T0" fmla="*/ 2 w 19"/>
                <a:gd name="T1" fmla="*/ 0 h 27"/>
                <a:gd name="T2" fmla="*/ 16 w 19"/>
                <a:gd name="T3" fmla="*/ 0 h 27"/>
                <a:gd name="T4" fmla="*/ 18 w 19"/>
                <a:gd name="T5" fmla="*/ 3 h 27"/>
                <a:gd name="T6" fmla="*/ 16 w 19"/>
                <a:gd name="T7" fmla="*/ 5 h 27"/>
                <a:gd name="T8" fmla="*/ 16 w 19"/>
                <a:gd name="T9" fmla="*/ 1 h 27"/>
                <a:gd name="T10" fmla="*/ 5 w 19"/>
                <a:gd name="T11" fmla="*/ 0 h 27"/>
                <a:gd name="T12" fmla="*/ 5 w 19"/>
                <a:gd name="T13" fmla="*/ 5 h 27"/>
                <a:gd name="T14" fmla="*/ 18 w 19"/>
                <a:gd name="T15" fmla="*/ 16 h 27"/>
                <a:gd name="T16" fmla="*/ 18 w 19"/>
                <a:gd name="T17" fmla="*/ 24 h 27"/>
                <a:gd name="T18" fmla="*/ 0 w 19"/>
                <a:gd name="T19" fmla="*/ 26 h 27"/>
                <a:gd name="T20" fmla="*/ 0 w 19"/>
                <a:gd name="T21" fmla="*/ 21 h 27"/>
                <a:gd name="T22" fmla="*/ 14 w 19"/>
                <a:gd name="T23" fmla="*/ 24 h 27"/>
                <a:gd name="T24" fmla="*/ 14 w 19"/>
                <a:gd name="T25" fmla="*/ 18 h 27"/>
                <a:gd name="T26" fmla="*/ 2 w 19"/>
                <a:gd name="T27" fmla="*/ 12 h 27"/>
                <a:gd name="T28" fmla="*/ 0 w 19"/>
                <a:gd name="T29" fmla="*/ 3 h 27"/>
                <a:gd name="T30" fmla="*/ 2 w 19"/>
                <a:gd name="T31" fmla="*/ 0 h 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"/>
                <a:gd name="T49" fmla="*/ 0 h 27"/>
                <a:gd name="T50" fmla="*/ 19 w 19"/>
                <a:gd name="T51" fmla="*/ 27 h 2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" h="27">
                  <a:moveTo>
                    <a:pt x="2" y="0"/>
                  </a:moveTo>
                  <a:lnTo>
                    <a:pt x="16" y="0"/>
                  </a:lnTo>
                  <a:lnTo>
                    <a:pt x="18" y="3"/>
                  </a:lnTo>
                  <a:lnTo>
                    <a:pt x="16" y="5"/>
                  </a:lnTo>
                  <a:lnTo>
                    <a:pt x="16" y="1"/>
                  </a:lnTo>
                  <a:lnTo>
                    <a:pt x="5" y="0"/>
                  </a:lnTo>
                  <a:lnTo>
                    <a:pt x="5" y="5"/>
                  </a:lnTo>
                  <a:lnTo>
                    <a:pt x="18" y="16"/>
                  </a:lnTo>
                  <a:lnTo>
                    <a:pt x="18" y="24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4" y="24"/>
                  </a:lnTo>
                  <a:lnTo>
                    <a:pt x="14" y="18"/>
                  </a:lnTo>
                  <a:lnTo>
                    <a:pt x="2" y="12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5" name="Freeform 282"/>
            <p:cNvSpPr>
              <a:spLocks/>
            </p:cNvSpPr>
            <p:nvPr/>
          </p:nvSpPr>
          <p:spPr bwMode="auto">
            <a:xfrm>
              <a:off x="1978" y="2605"/>
              <a:ext cx="13" cy="27"/>
            </a:xfrm>
            <a:custGeom>
              <a:avLst/>
              <a:gdLst>
                <a:gd name="T0" fmla="*/ 3 w 13"/>
                <a:gd name="T1" fmla="*/ 0 h 27"/>
                <a:gd name="T2" fmla="*/ 8 w 13"/>
                <a:gd name="T3" fmla="*/ 0 h 27"/>
                <a:gd name="T4" fmla="*/ 8 w 13"/>
                <a:gd name="T5" fmla="*/ 21 h 27"/>
                <a:gd name="T6" fmla="*/ 12 w 13"/>
                <a:gd name="T7" fmla="*/ 26 h 27"/>
                <a:gd name="T8" fmla="*/ 0 w 13"/>
                <a:gd name="T9" fmla="*/ 26 h 27"/>
                <a:gd name="T10" fmla="*/ 5 w 13"/>
                <a:gd name="T11" fmla="*/ 14 h 27"/>
                <a:gd name="T12" fmla="*/ 2 w 13"/>
                <a:gd name="T13" fmla="*/ 1 h 27"/>
                <a:gd name="T14" fmla="*/ 3 w 13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27"/>
                <a:gd name="T26" fmla="*/ 13 w 13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27">
                  <a:moveTo>
                    <a:pt x="3" y="0"/>
                  </a:moveTo>
                  <a:lnTo>
                    <a:pt x="8" y="0"/>
                  </a:lnTo>
                  <a:lnTo>
                    <a:pt x="8" y="21"/>
                  </a:lnTo>
                  <a:lnTo>
                    <a:pt x="12" y="26"/>
                  </a:lnTo>
                  <a:lnTo>
                    <a:pt x="0" y="26"/>
                  </a:lnTo>
                  <a:lnTo>
                    <a:pt x="5" y="14"/>
                  </a:lnTo>
                  <a:lnTo>
                    <a:pt x="2" y="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6" name="Freeform 283"/>
            <p:cNvSpPr>
              <a:spLocks/>
            </p:cNvSpPr>
            <p:nvPr/>
          </p:nvSpPr>
          <p:spPr bwMode="auto">
            <a:xfrm>
              <a:off x="2029" y="2605"/>
              <a:ext cx="22" cy="27"/>
            </a:xfrm>
            <a:custGeom>
              <a:avLst/>
              <a:gdLst>
                <a:gd name="T0" fmla="*/ 9 w 22"/>
                <a:gd name="T1" fmla="*/ 0 h 27"/>
                <a:gd name="T2" fmla="*/ 18 w 22"/>
                <a:gd name="T3" fmla="*/ 0 h 27"/>
                <a:gd name="T4" fmla="*/ 21 w 22"/>
                <a:gd name="T5" fmla="*/ 5 h 27"/>
                <a:gd name="T6" fmla="*/ 21 w 22"/>
                <a:gd name="T7" fmla="*/ 10 h 27"/>
                <a:gd name="T8" fmla="*/ 4 w 22"/>
                <a:gd name="T9" fmla="*/ 10 h 27"/>
                <a:gd name="T10" fmla="*/ 4 w 22"/>
                <a:gd name="T11" fmla="*/ 16 h 27"/>
                <a:gd name="T12" fmla="*/ 15 w 22"/>
                <a:gd name="T13" fmla="*/ 24 h 27"/>
                <a:gd name="T14" fmla="*/ 21 w 22"/>
                <a:gd name="T15" fmla="*/ 21 h 27"/>
                <a:gd name="T16" fmla="*/ 21 w 22"/>
                <a:gd name="T17" fmla="*/ 23 h 27"/>
                <a:gd name="T18" fmla="*/ 13 w 22"/>
                <a:gd name="T19" fmla="*/ 26 h 27"/>
                <a:gd name="T20" fmla="*/ 7 w 22"/>
                <a:gd name="T21" fmla="*/ 26 h 27"/>
                <a:gd name="T22" fmla="*/ 2 w 22"/>
                <a:gd name="T23" fmla="*/ 21 h 27"/>
                <a:gd name="T24" fmla="*/ 0 w 22"/>
                <a:gd name="T25" fmla="*/ 10 h 27"/>
                <a:gd name="T26" fmla="*/ 4 w 22"/>
                <a:gd name="T27" fmla="*/ 1 h 27"/>
                <a:gd name="T28" fmla="*/ 9 w 22"/>
                <a:gd name="T29" fmla="*/ 0 h 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27"/>
                <a:gd name="T47" fmla="*/ 22 w 22"/>
                <a:gd name="T48" fmla="*/ 27 h 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27">
                  <a:moveTo>
                    <a:pt x="9" y="0"/>
                  </a:moveTo>
                  <a:lnTo>
                    <a:pt x="18" y="0"/>
                  </a:lnTo>
                  <a:lnTo>
                    <a:pt x="21" y="5"/>
                  </a:lnTo>
                  <a:lnTo>
                    <a:pt x="21" y="10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15" y="24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13" y="26"/>
                  </a:lnTo>
                  <a:lnTo>
                    <a:pt x="7" y="26"/>
                  </a:lnTo>
                  <a:lnTo>
                    <a:pt x="2" y="21"/>
                  </a:lnTo>
                  <a:lnTo>
                    <a:pt x="0" y="10"/>
                  </a:lnTo>
                  <a:lnTo>
                    <a:pt x="4" y="1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7" name="Freeform 284"/>
            <p:cNvSpPr>
              <a:spLocks/>
            </p:cNvSpPr>
            <p:nvPr/>
          </p:nvSpPr>
          <p:spPr bwMode="auto">
            <a:xfrm>
              <a:off x="2035" y="2606"/>
              <a:ext cx="12" cy="8"/>
            </a:xfrm>
            <a:custGeom>
              <a:avLst/>
              <a:gdLst>
                <a:gd name="T0" fmla="*/ 0 w 12"/>
                <a:gd name="T1" fmla="*/ 2 h 8"/>
                <a:gd name="T2" fmla="*/ 0 w 12"/>
                <a:gd name="T3" fmla="*/ 7 h 8"/>
                <a:gd name="T4" fmla="*/ 9 w 12"/>
                <a:gd name="T5" fmla="*/ 7 h 8"/>
                <a:gd name="T6" fmla="*/ 11 w 12"/>
                <a:gd name="T7" fmla="*/ 5 h 8"/>
                <a:gd name="T8" fmla="*/ 4 w 12"/>
                <a:gd name="T9" fmla="*/ 0 h 8"/>
                <a:gd name="T10" fmla="*/ 0 w 12"/>
                <a:gd name="T11" fmla="*/ 0 h 8"/>
                <a:gd name="T12" fmla="*/ 0 w 12"/>
                <a:gd name="T13" fmla="*/ 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8"/>
                <a:gd name="T23" fmla="*/ 12 w 1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8">
                  <a:moveTo>
                    <a:pt x="0" y="2"/>
                  </a:moveTo>
                  <a:lnTo>
                    <a:pt x="0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8" name="Freeform 285"/>
            <p:cNvSpPr>
              <a:spLocks/>
            </p:cNvSpPr>
            <p:nvPr/>
          </p:nvSpPr>
          <p:spPr bwMode="auto">
            <a:xfrm>
              <a:off x="2094" y="2605"/>
              <a:ext cx="22" cy="30"/>
            </a:xfrm>
            <a:custGeom>
              <a:avLst/>
              <a:gdLst>
                <a:gd name="T0" fmla="*/ 6 w 22"/>
                <a:gd name="T1" fmla="*/ 0 h 30"/>
                <a:gd name="T2" fmla="*/ 12 w 22"/>
                <a:gd name="T3" fmla="*/ 0 h 30"/>
                <a:gd name="T4" fmla="*/ 17 w 22"/>
                <a:gd name="T5" fmla="*/ 6 h 30"/>
                <a:gd name="T6" fmla="*/ 17 w 22"/>
                <a:gd name="T7" fmla="*/ 21 h 30"/>
                <a:gd name="T8" fmla="*/ 21 w 22"/>
                <a:gd name="T9" fmla="*/ 27 h 30"/>
                <a:gd name="T10" fmla="*/ 17 w 22"/>
                <a:gd name="T11" fmla="*/ 29 h 30"/>
                <a:gd name="T12" fmla="*/ 8 w 22"/>
                <a:gd name="T13" fmla="*/ 27 h 30"/>
                <a:gd name="T14" fmla="*/ 2 w 22"/>
                <a:gd name="T15" fmla="*/ 29 h 30"/>
                <a:gd name="T16" fmla="*/ 0 w 22"/>
                <a:gd name="T17" fmla="*/ 25 h 30"/>
                <a:gd name="T18" fmla="*/ 0 w 22"/>
                <a:gd name="T19" fmla="*/ 17 h 30"/>
                <a:gd name="T20" fmla="*/ 12 w 22"/>
                <a:gd name="T21" fmla="*/ 12 h 30"/>
                <a:gd name="T22" fmla="*/ 12 w 22"/>
                <a:gd name="T23" fmla="*/ 1 h 30"/>
                <a:gd name="T24" fmla="*/ 3 w 22"/>
                <a:gd name="T25" fmla="*/ 1 h 30"/>
                <a:gd name="T26" fmla="*/ 3 w 22"/>
                <a:gd name="T27" fmla="*/ 6 h 30"/>
                <a:gd name="T28" fmla="*/ 0 w 22"/>
                <a:gd name="T29" fmla="*/ 8 h 30"/>
                <a:gd name="T30" fmla="*/ 0 w 22"/>
                <a:gd name="T31" fmla="*/ 3 h 30"/>
                <a:gd name="T32" fmla="*/ 6 w 22"/>
                <a:gd name="T33" fmla="*/ 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30"/>
                <a:gd name="T53" fmla="*/ 22 w 22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30">
                  <a:moveTo>
                    <a:pt x="6" y="0"/>
                  </a:moveTo>
                  <a:lnTo>
                    <a:pt x="12" y="0"/>
                  </a:lnTo>
                  <a:lnTo>
                    <a:pt x="17" y="6"/>
                  </a:lnTo>
                  <a:lnTo>
                    <a:pt x="17" y="21"/>
                  </a:lnTo>
                  <a:lnTo>
                    <a:pt x="21" y="27"/>
                  </a:lnTo>
                  <a:lnTo>
                    <a:pt x="17" y="29"/>
                  </a:lnTo>
                  <a:lnTo>
                    <a:pt x="8" y="27"/>
                  </a:lnTo>
                  <a:lnTo>
                    <a:pt x="2" y="29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12" y="12"/>
                  </a:lnTo>
                  <a:lnTo>
                    <a:pt x="12" y="1"/>
                  </a:lnTo>
                  <a:lnTo>
                    <a:pt x="3" y="1"/>
                  </a:lnTo>
                  <a:lnTo>
                    <a:pt x="3" y="6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19" name="Freeform 286"/>
            <p:cNvSpPr>
              <a:spLocks/>
            </p:cNvSpPr>
            <p:nvPr/>
          </p:nvSpPr>
          <p:spPr bwMode="auto">
            <a:xfrm>
              <a:off x="2096" y="2619"/>
              <a:ext cx="11" cy="11"/>
            </a:xfrm>
            <a:custGeom>
              <a:avLst/>
              <a:gdLst>
                <a:gd name="T0" fmla="*/ 3 w 11"/>
                <a:gd name="T1" fmla="*/ 2 h 11"/>
                <a:gd name="T2" fmla="*/ 0 w 11"/>
                <a:gd name="T3" fmla="*/ 7 h 11"/>
                <a:gd name="T4" fmla="*/ 6 w 11"/>
                <a:gd name="T5" fmla="*/ 10 h 11"/>
                <a:gd name="T6" fmla="*/ 10 w 11"/>
                <a:gd name="T7" fmla="*/ 10 h 11"/>
                <a:gd name="T8" fmla="*/ 10 w 11"/>
                <a:gd name="T9" fmla="*/ 0 h 11"/>
                <a:gd name="T10" fmla="*/ 6 w 11"/>
                <a:gd name="T11" fmla="*/ 0 h 11"/>
                <a:gd name="T12" fmla="*/ 3 w 11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1"/>
                <a:gd name="T23" fmla="*/ 11 w 1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1">
                  <a:moveTo>
                    <a:pt x="3" y="2"/>
                  </a:moveTo>
                  <a:lnTo>
                    <a:pt x="0" y="7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0" name="Freeform 287"/>
            <p:cNvSpPr>
              <a:spLocks/>
            </p:cNvSpPr>
            <p:nvPr/>
          </p:nvSpPr>
          <p:spPr bwMode="auto">
            <a:xfrm>
              <a:off x="3975" y="2605"/>
              <a:ext cx="15" cy="50"/>
            </a:xfrm>
            <a:custGeom>
              <a:avLst/>
              <a:gdLst>
                <a:gd name="T0" fmla="*/ 0 w 15"/>
                <a:gd name="T1" fmla="*/ 0 h 50"/>
                <a:gd name="T2" fmla="*/ 6 w 15"/>
                <a:gd name="T3" fmla="*/ 1 h 50"/>
                <a:gd name="T4" fmla="*/ 14 w 15"/>
                <a:gd name="T5" fmla="*/ 14 h 50"/>
                <a:gd name="T6" fmla="*/ 14 w 15"/>
                <a:gd name="T7" fmla="*/ 33 h 50"/>
                <a:gd name="T8" fmla="*/ 6 w 15"/>
                <a:gd name="T9" fmla="*/ 47 h 50"/>
                <a:gd name="T10" fmla="*/ 2 w 15"/>
                <a:gd name="T11" fmla="*/ 49 h 50"/>
                <a:gd name="T12" fmla="*/ 8 w 15"/>
                <a:gd name="T13" fmla="*/ 38 h 50"/>
                <a:gd name="T14" fmla="*/ 10 w 15"/>
                <a:gd name="T15" fmla="*/ 21 h 50"/>
                <a:gd name="T16" fmla="*/ 8 w 15"/>
                <a:gd name="T17" fmla="*/ 19 h 50"/>
                <a:gd name="T18" fmla="*/ 10 w 15"/>
                <a:gd name="T19" fmla="*/ 17 h 50"/>
                <a:gd name="T20" fmla="*/ 0 w 15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50"/>
                <a:gd name="T35" fmla="*/ 15 w 15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50">
                  <a:moveTo>
                    <a:pt x="0" y="0"/>
                  </a:moveTo>
                  <a:lnTo>
                    <a:pt x="6" y="1"/>
                  </a:lnTo>
                  <a:lnTo>
                    <a:pt x="14" y="14"/>
                  </a:lnTo>
                  <a:lnTo>
                    <a:pt x="14" y="33"/>
                  </a:lnTo>
                  <a:lnTo>
                    <a:pt x="6" y="47"/>
                  </a:lnTo>
                  <a:lnTo>
                    <a:pt x="2" y="49"/>
                  </a:lnTo>
                  <a:lnTo>
                    <a:pt x="8" y="38"/>
                  </a:lnTo>
                  <a:lnTo>
                    <a:pt x="10" y="21"/>
                  </a:lnTo>
                  <a:lnTo>
                    <a:pt x="8" y="19"/>
                  </a:lnTo>
                  <a:lnTo>
                    <a:pt x="10" y="1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1" name="Freeform 288"/>
            <p:cNvSpPr>
              <a:spLocks/>
            </p:cNvSpPr>
            <p:nvPr/>
          </p:nvSpPr>
          <p:spPr bwMode="auto">
            <a:xfrm>
              <a:off x="2121" y="2606"/>
              <a:ext cx="26" cy="29"/>
            </a:xfrm>
            <a:custGeom>
              <a:avLst/>
              <a:gdLst>
                <a:gd name="T0" fmla="*/ 2 w 26"/>
                <a:gd name="T1" fmla="*/ 0 h 29"/>
                <a:gd name="T2" fmla="*/ 7 w 26"/>
                <a:gd name="T3" fmla="*/ 0 h 29"/>
                <a:gd name="T4" fmla="*/ 10 w 26"/>
                <a:gd name="T5" fmla="*/ 2 h 29"/>
                <a:gd name="T6" fmla="*/ 14 w 26"/>
                <a:gd name="T7" fmla="*/ 0 h 29"/>
                <a:gd name="T8" fmla="*/ 21 w 26"/>
                <a:gd name="T9" fmla="*/ 0 h 29"/>
                <a:gd name="T10" fmla="*/ 23 w 26"/>
                <a:gd name="T11" fmla="*/ 4 h 29"/>
                <a:gd name="T12" fmla="*/ 23 w 26"/>
                <a:gd name="T13" fmla="*/ 24 h 29"/>
                <a:gd name="T14" fmla="*/ 25 w 26"/>
                <a:gd name="T15" fmla="*/ 28 h 29"/>
                <a:gd name="T16" fmla="*/ 18 w 26"/>
                <a:gd name="T17" fmla="*/ 28 h 29"/>
                <a:gd name="T18" fmla="*/ 18 w 26"/>
                <a:gd name="T19" fmla="*/ 2 h 29"/>
                <a:gd name="T20" fmla="*/ 12 w 26"/>
                <a:gd name="T21" fmla="*/ 2 h 29"/>
                <a:gd name="T22" fmla="*/ 7 w 26"/>
                <a:gd name="T23" fmla="*/ 11 h 29"/>
                <a:gd name="T24" fmla="*/ 7 w 26"/>
                <a:gd name="T25" fmla="*/ 24 h 29"/>
                <a:gd name="T26" fmla="*/ 8 w 26"/>
                <a:gd name="T27" fmla="*/ 28 h 29"/>
                <a:gd name="T28" fmla="*/ 0 w 26"/>
                <a:gd name="T29" fmla="*/ 28 h 29"/>
                <a:gd name="T30" fmla="*/ 2 w 26"/>
                <a:gd name="T31" fmla="*/ 7 h 29"/>
                <a:gd name="T32" fmla="*/ 0 w 26"/>
                <a:gd name="T33" fmla="*/ 2 h 29"/>
                <a:gd name="T34" fmla="*/ 2 w 26"/>
                <a:gd name="T35" fmla="*/ 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29"/>
                <a:gd name="T56" fmla="*/ 26 w 26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29">
                  <a:moveTo>
                    <a:pt x="2" y="0"/>
                  </a:moveTo>
                  <a:lnTo>
                    <a:pt x="7" y="0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3" y="4"/>
                  </a:lnTo>
                  <a:lnTo>
                    <a:pt x="23" y="24"/>
                  </a:lnTo>
                  <a:lnTo>
                    <a:pt x="25" y="28"/>
                  </a:lnTo>
                  <a:lnTo>
                    <a:pt x="18" y="28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7" y="11"/>
                  </a:lnTo>
                  <a:lnTo>
                    <a:pt x="7" y="24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2" name="Freeform 289"/>
            <p:cNvSpPr>
              <a:spLocks/>
            </p:cNvSpPr>
            <p:nvPr/>
          </p:nvSpPr>
          <p:spPr bwMode="auto">
            <a:xfrm>
              <a:off x="1397" y="2608"/>
              <a:ext cx="2903" cy="630"/>
            </a:xfrm>
            <a:custGeom>
              <a:avLst/>
              <a:gdLst>
                <a:gd name="T0" fmla="*/ 13 w 2903"/>
                <a:gd name="T1" fmla="*/ 62 h 630"/>
                <a:gd name="T2" fmla="*/ 13 w 2903"/>
                <a:gd name="T3" fmla="*/ 94 h 630"/>
                <a:gd name="T4" fmla="*/ 9 w 2903"/>
                <a:gd name="T5" fmla="*/ 474 h 630"/>
                <a:gd name="T6" fmla="*/ 11 w 2903"/>
                <a:gd name="T7" fmla="*/ 507 h 630"/>
                <a:gd name="T8" fmla="*/ 145 w 2903"/>
                <a:gd name="T9" fmla="*/ 582 h 630"/>
                <a:gd name="T10" fmla="*/ 160 w 2903"/>
                <a:gd name="T11" fmla="*/ 578 h 630"/>
                <a:gd name="T12" fmla="*/ 168 w 2903"/>
                <a:gd name="T13" fmla="*/ 607 h 630"/>
                <a:gd name="T14" fmla="*/ 296 w 2903"/>
                <a:gd name="T15" fmla="*/ 574 h 630"/>
                <a:gd name="T16" fmla="*/ 337 w 2903"/>
                <a:gd name="T17" fmla="*/ 427 h 630"/>
                <a:gd name="T18" fmla="*/ 357 w 2903"/>
                <a:gd name="T19" fmla="*/ 234 h 630"/>
                <a:gd name="T20" fmla="*/ 475 w 2903"/>
                <a:gd name="T21" fmla="*/ 157 h 630"/>
                <a:gd name="T22" fmla="*/ 629 w 2903"/>
                <a:gd name="T23" fmla="*/ 159 h 630"/>
                <a:gd name="T24" fmla="*/ 684 w 2903"/>
                <a:gd name="T25" fmla="*/ 152 h 630"/>
                <a:gd name="T26" fmla="*/ 711 w 2903"/>
                <a:gd name="T27" fmla="*/ 109 h 630"/>
                <a:gd name="T28" fmla="*/ 714 w 2903"/>
                <a:gd name="T29" fmla="*/ 132 h 630"/>
                <a:gd name="T30" fmla="*/ 754 w 2903"/>
                <a:gd name="T31" fmla="*/ 164 h 630"/>
                <a:gd name="T32" fmla="*/ 949 w 2903"/>
                <a:gd name="T33" fmla="*/ 166 h 630"/>
                <a:gd name="T34" fmla="*/ 1066 w 2903"/>
                <a:gd name="T35" fmla="*/ 336 h 630"/>
                <a:gd name="T36" fmla="*/ 1139 w 2903"/>
                <a:gd name="T37" fmla="*/ 526 h 630"/>
                <a:gd name="T38" fmla="*/ 1164 w 2903"/>
                <a:gd name="T39" fmla="*/ 340 h 630"/>
                <a:gd name="T40" fmla="*/ 1257 w 2903"/>
                <a:gd name="T41" fmla="*/ 168 h 630"/>
                <a:gd name="T42" fmla="*/ 1350 w 2903"/>
                <a:gd name="T43" fmla="*/ 164 h 630"/>
                <a:gd name="T44" fmla="*/ 1512 w 2903"/>
                <a:gd name="T45" fmla="*/ 124 h 630"/>
                <a:gd name="T46" fmla="*/ 1508 w 2903"/>
                <a:gd name="T47" fmla="*/ 159 h 630"/>
                <a:gd name="T48" fmla="*/ 1830 w 2903"/>
                <a:gd name="T49" fmla="*/ 196 h 630"/>
                <a:gd name="T50" fmla="*/ 1885 w 2903"/>
                <a:gd name="T51" fmla="*/ 372 h 630"/>
                <a:gd name="T52" fmla="*/ 1956 w 2903"/>
                <a:gd name="T53" fmla="*/ 442 h 630"/>
                <a:gd name="T54" fmla="*/ 1974 w 2903"/>
                <a:gd name="T55" fmla="*/ 257 h 630"/>
                <a:gd name="T56" fmla="*/ 2051 w 2903"/>
                <a:gd name="T57" fmla="*/ 168 h 630"/>
                <a:gd name="T58" fmla="*/ 2259 w 2903"/>
                <a:gd name="T59" fmla="*/ 164 h 630"/>
                <a:gd name="T60" fmla="*/ 2293 w 2903"/>
                <a:gd name="T61" fmla="*/ 166 h 630"/>
                <a:gd name="T62" fmla="*/ 2339 w 2903"/>
                <a:gd name="T63" fmla="*/ 101 h 630"/>
                <a:gd name="T64" fmla="*/ 2309 w 2903"/>
                <a:gd name="T65" fmla="*/ 155 h 630"/>
                <a:gd name="T66" fmla="*/ 2415 w 2903"/>
                <a:gd name="T67" fmla="*/ 168 h 630"/>
                <a:gd name="T68" fmla="*/ 2572 w 2903"/>
                <a:gd name="T69" fmla="*/ 171 h 630"/>
                <a:gd name="T70" fmla="*/ 2682 w 2903"/>
                <a:gd name="T71" fmla="*/ 291 h 630"/>
                <a:gd name="T72" fmla="*/ 2713 w 2903"/>
                <a:gd name="T73" fmla="*/ 442 h 630"/>
                <a:gd name="T74" fmla="*/ 2836 w 2903"/>
                <a:gd name="T75" fmla="*/ 609 h 630"/>
                <a:gd name="T76" fmla="*/ 2896 w 2903"/>
                <a:gd name="T77" fmla="*/ 611 h 630"/>
                <a:gd name="T78" fmla="*/ 2844 w 2903"/>
                <a:gd name="T79" fmla="*/ 618 h 630"/>
                <a:gd name="T80" fmla="*/ 2510 w 2903"/>
                <a:gd name="T81" fmla="*/ 611 h 630"/>
                <a:gd name="T82" fmla="*/ 2339 w 2903"/>
                <a:gd name="T83" fmla="*/ 609 h 630"/>
                <a:gd name="T84" fmla="*/ 2200 w 2903"/>
                <a:gd name="T85" fmla="*/ 609 h 630"/>
                <a:gd name="T86" fmla="*/ 1989 w 2903"/>
                <a:gd name="T87" fmla="*/ 606 h 630"/>
                <a:gd name="T88" fmla="*/ 1752 w 2903"/>
                <a:gd name="T89" fmla="*/ 607 h 630"/>
                <a:gd name="T90" fmla="*/ 1715 w 2903"/>
                <a:gd name="T91" fmla="*/ 607 h 630"/>
                <a:gd name="T92" fmla="*/ 1411 w 2903"/>
                <a:gd name="T93" fmla="*/ 609 h 630"/>
                <a:gd name="T94" fmla="*/ 1373 w 2903"/>
                <a:gd name="T95" fmla="*/ 609 h 630"/>
                <a:gd name="T96" fmla="*/ 1339 w 2903"/>
                <a:gd name="T97" fmla="*/ 609 h 630"/>
                <a:gd name="T98" fmla="*/ 975 w 2903"/>
                <a:gd name="T99" fmla="*/ 607 h 630"/>
                <a:gd name="T100" fmla="*/ 906 w 2903"/>
                <a:gd name="T101" fmla="*/ 606 h 630"/>
                <a:gd name="T102" fmla="*/ 731 w 2903"/>
                <a:gd name="T103" fmla="*/ 604 h 630"/>
                <a:gd name="T104" fmla="*/ 492 w 2903"/>
                <a:gd name="T105" fmla="*/ 601 h 630"/>
                <a:gd name="T106" fmla="*/ 249 w 2903"/>
                <a:gd name="T107" fmla="*/ 599 h 630"/>
                <a:gd name="T108" fmla="*/ 218 w 2903"/>
                <a:gd name="T109" fmla="*/ 601 h 630"/>
                <a:gd name="T110" fmla="*/ 185 w 2903"/>
                <a:gd name="T111" fmla="*/ 601 h 630"/>
                <a:gd name="T112" fmla="*/ 156 w 2903"/>
                <a:gd name="T113" fmla="*/ 582 h 630"/>
                <a:gd name="T114" fmla="*/ 4 w 2903"/>
                <a:gd name="T115" fmla="*/ 582 h 630"/>
                <a:gd name="T116" fmla="*/ 6 w 2903"/>
                <a:gd name="T117" fmla="*/ 405 h 630"/>
                <a:gd name="T118" fmla="*/ 2 w 2903"/>
                <a:gd name="T119" fmla="*/ 43 h 6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03"/>
                <a:gd name="T181" fmla="*/ 0 h 630"/>
                <a:gd name="T182" fmla="*/ 2903 w 2903"/>
                <a:gd name="T183" fmla="*/ 630 h 6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03" h="630">
                  <a:moveTo>
                    <a:pt x="9" y="0"/>
                  </a:moveTo>
                  <a:lnTo>
                    <a:pt x="11" y="0"/>
                  </a:lnTo>
                  <a:lnTo>
                    <a:pt x="13" y="13"/>
                  </a:lnTo>
                  <a:lnTo>
                    <a:pt x="16" y="20"/>
                  </a:lnTo>
                  <a:lnTo>
                    <a:pt x="23" y="43"/>
                  </a:lnTo>
                  <a:lnTo>
                    <a:pt x="13" y="43"/>
                  </a:lnTo>
                  <a:lnTo>
                    <a:pt x="13" y="62"/>
                  </a:lnTo>
                  <a:lnTo>
                    <a:pt x="11" y="69"/>
                  </a:lnTo>
                  <a:lnTo>
                    <a:pt x="13" y="72"/>
                  </a:lnTo>
                  <a:lnTo>
                    <a:pt x="13" y="79"/>
                  </a:lnTo>
                  <a:lnTo>
                    <a:pt x="11" y="85"/>
                  </a:lnTo>
                  <a:lnTo>
                    <a:pt x="13" y="87"/>
                  </a:lnTo>
                  <a:lnTo>
                    <a:pt x="11" y="90"/>
                  </a:lnTo>
                  <a:lnTo>
                    <a:pt x="13" y="94"/>
                  </a:lnTo>
                  <a:lnTo>
                    <a:pt x="13" y="101"/>
                  </a:lnTo>
                  <a:lnTo>
                    <a:pt x="11" y="103"/>
                  </a:lnTo>
                  <a:lnTo>
                    <a:pt x="11" y="423"/>
                  </a:lnTo>
                  <a:lnTo>
                    <a:pt x="9" y="427"/>
                  </a:lnTo>
                  <a:lnTo>
                    <a:pt x="11" y="429"/>
                  </a:lnTo>
                  <a:lnTo>
                    <a:pt x="11" y="472"/>
                  </a:lnTo>
                  <a:lnTo>
                    <a:pt x="9" y="474"/>
                  </a:lnTo>
                  <a:lnTo>
                    <a:pt x="11" y="477"/>
                  </a:lnTo>
                  <a:lnTo>
                    <a:pt x="9" y="484"/>
                  </a:lnTo>
                  <a:lnTo>
                    <a:pt x="11" y="488"/>
                  </a:lnTo>
                  <a:lnTo>
                    <a:pt x="9" y="499"/>
                  </a:lnTo>
                  <a:lnTo>
                    <a:pt x="11" y="503"/>
                  </a:lnTo>
                  <a:lnTo>
                    <a:pt x="9" y="505"/>
                  </a:lnTo>
                  <a:lnTo>
                    <a:pt x="11" y="507"/>
                  </a:lnTo>
                  <a:lnTo>
                    <a:pt x="9" y="509"/>
                  </a:lnTo>
                  <a:lnTo>
                    <a:pt x="9" y="592"/>
                  </a:lnTo>
                  <a:lnTo>
                    <a:pt x="31" y="595"/>
                  </a:lnTo>
                  <a:lnTo>
                    <a:pt x="34" y="592"/>
                  </a:lnTo>
                  <a:lnTo>
                    <a:pt x="36" y="595"/>
                  </a:lnTo>
                  <a:lnTo>
                    <a:pt x="135" y="595"/>
                  </a:lnTo>
                  <a:lnTo>
                    <a:pt x="145" y="582"/>
                  </a:lnTo>
                  <a:lnTo>
                    <a:pt x="145" y="578"/>
                  </a:lnTo>
                  <a:lnTo>
                    <a:pt x="156" y="560"/>
                  </a:lnTo>
                  <a:lnTo>
                    <a:pt x="160" y="560"/>
                  </a:lnTo>
                  <a:lnTo>
                    <a:pt x="161" y="567"/>
                  </a:lnTo>
                  <a:lnTo>
                    <a:pt x="160" y="569"/>
                  </a:lnTo>
                  <a:lnTo>
                    <a:pt x="161" y="576"/>
                  </a:lnTo>
                  <a:lnTo>
                    <a:pt x="160" y="578"/>
                  </a:lnTo>
                  <a:lnTo>
                    <a:pt x="161" y="580"/>
                  </a:lnTo>
                  <a:lnTo>
                    <a:pt x="160" y="586"/>
                  </a:lnTo>
                  <a:lnTo>
                    <a:pt x="161" y="590"/>
                  </a:lnTo>
                  <a:lnTo>
                    <a:pt x="160" y="592"/>
                  </a:lnTo>
                  <a:lnTo>
                    <a:pt x="161" y="597"/>
                  </a:lnTo>
                  <a:lnTo>
                    <a:pt x="161" y="607"/>
                  </a:lnTo>
                  <a:lnTo>
                    <a:pt x="168" y="607"/>
                  </a:lnTo>
                  <a:lnTo>
                    <a:pt x="168" y="601"/>
                  </a:lnTo>
                  <a:lnTo>
                    <a:pt x="172" y="595"/>
                  </a:lnTo>
                  <a:lnTo>
                    <a:pt x="179" y="592"/>
                  </a:lnTo>
                  <a:lnTo>
                    <a:pt x="181" y="595"/>
                  </a:lnTo>
                  <a:lnTo>
                    <a:pt x="267" y="595"/>
                  </a:lnTo>
                  <a:lnTo>
                    <a:pt x="267" y="590"/>
                  </a:lnTo>
                  <a:lnTo>
                    <a:pt x="296" y="574"/>
                  </a:lnTo>
                  <a:lnTo>
                    <a:pt x="318" y="542"/>
                  </a:lnTo>
                  <a:lnTo>
                    <a:pt x="318" y="537"/>
                  </a:lnTo>
                  <a:lnTo>
                    <a:pt x="326" y="512"/>
                  </a:lnTo>
                  <a:lnTo>
                    <a:pt x="326" y="501"/>
                  </a:lnTo>
                  <a:lnTo>
                    <a:pt x="330" y="484"/>
                  </a:lnTo>
                  <a:lnTo>
                    <a:pt x="332" y="452"/>
                  </a:lnTo>
                  <a:lnTo>
                    <a:pt x="337" y="427"/>
                  </a:lnTo>
                  <a:lnTo>
                    <a:pt x="339" y="386"/>
                  </a:lnTo>
                  <a:lnTo>
                    <a:pt x="342" y="363"/>
                  </a:lnTo>
                  <a:lnTo>
                    <a:pt x="344" y="317"/>
                  </a:lnTo>
                  <a:lnTo>
                    <a:pt x="349" y="299"/>
                  </a:lnTo>
                  <a:lnTo>
                    <a:pt x="349" y="282"/>
                  </a:lnTo>
                  <a:lnTo>
                    <a:pt x="357" y="238"/>
                  </a:lnTo>
                  <a:lnTo>
                    <a:pt x="357" y="234"/>
                  </a:lnTo>
                  <a:lnTo>
                    <a:pt x="371" y="204"/>
                  </a:lnTo>
                  <a:lnTo>
                    <a:pt x="389" y="185"/>
                  </a:lnTo>
                  <a:lnTo>
                    <a:pt x="413" y="171"/>
                  </a:lnTo>
                  <a:lnTo>
                    <a:pt x="434" y="164"/>
                  </a:lnTo>
                  <a:lnTo>
                    <a:pt x="458" y="159"/>
                  </a:lnTo>
                  <a:lnTo>
                    <a:pt x="473" y="159"/>
                  </a:lnTo>
                  <a:lnTo>
                    <a:pt x="475" y="157"/>
                  </a:lnTo>
                  <a:lnTo>
                    <a:pt x="478" y="159"/>
                  </a:lnTo>
                  <a:lnTo>
                    <a:pt x="602" y="159"/>
                  </a:lnTo>
                  <a:lnTo>
                    <a:pt x="604" y="162"/>
                  </a:lnTo>
                  <a:lnTo>
                    <a:pt x="606" y="159"/>
                  </a:lnTo>
                  <a:lnTo>
                    <a:pt x="607" y="162"/>
                  </a:lnTo>
                  <a:lnTo>
                    <a:pt x="612" y="159"/>
                  </a:lnTo>
                  <a:lnTo>
                    <a:pt x="629" y="159"/>
                  </a:lnTo>
                  <a:lnTo>
                    <a:pt x="632" y="162"/>
                  </a:lnTo>
                  <a:lnTo>
                    <a:pt x="637" y="159"/>
                  </a:lnTo>
                  <a:lnTo>
                    <a:pt x="643" y="162"/>
                  </a:lnTo>
                  <a:lnTo>
                    <a:pt x="645" y="159"/>
                  </a:lnTo>
                  <a:lnTo>
                    <a:pt x="652" y="162"/>
                  </a:lnTo>
                  <a:lnTo>
                    <a:pt x="678" y="162"/>
                  </a:lnTo>
                  <a:lnTo>
                    <a:pt x="684" y="152"/>
                  </a:lnTo>
                  <a:lnTo>
                    <a:pt x="684" y="145"/>
                  </a:lnTo>
                  <a:lnTo>
                    <a:pt x="693" y="120"/>
                  </a:lnTo>
                  <a:lnTo>
                    <a:pt x="695" y="120"/>
                  </a:lnTo>
                  <a:lnTo>
                    <a:pt x="695" y="124"/>
                  </a:lnTo>
                  <a:lnTo>
                    <a:pt x="703" y="124"/>
                  </a:lnTo>
                  <a:lnTo>
                    <a:pt x="703" y="120"/>
                  </a:lnTo>
                  <a:lnTo>
                    <a:pt x="711" y="109"/>
                  </a:lnTo>
                  <a:lnTo>
                    <a:pt x="711" y="104"/>
                  </a:lnTo>
                  <a:lnTo>
                    <a:pt x="738" y="60"/>
                  </a:lnTo>
                  <a:lnTo>
                    <a:pt x="741" y="60"/>
                  </a:lnTo>
                  <a:lnTo>
                    <a:pt x="741" y="66"/>
                  </a:lnTo>
                  <a:lnTo>
                    <a:pt x="703" y="127"/>
                  </a:lnTo>
                  <a:lnTo>
                    <a:pt x="709" y="132"/>
                  </a:lnTo>
                  <a:lnTo>
                    <a:pt x="714" y="132"/>
                  </a:lnTo>
                  <a:lnTo>
                    <a:pt x="714" y="136"/>
                  </a:lnTo>
                  <a:lnTo>
                    <a:pt x="691" y="162"/>
                  </a:lnTo>
                  <a:lnTo>
                    <a:pt x="720" y="162"/>
                  </a:lnTo>
                  <a:lnTo>
                    <a:pt x="727" y="164"/>
                  </a:lnTo>
                  <a:lnTo>
                    <a:pt x="731" y="162"/>
                  </a:lnTo>
                  <a:lnTo>
                    <a:pt x="736" y="164"/>
                  </a:lnTo>
                  <a:lnTo>
                    <a:pt x="754" y="164"/>
                  </a:lnTo>
                  <a:lnTo>
                    <a:pt x="755" y="166"/>
                  </a:lnTo>
                  <a:lnTo>
                    <a:pt x="757" y="164"/>
                  </a:lnTo>
                  <a:lnTo>
                    <a:pt x="838" y="164"/>
                  </a:lnTo>
                  <a:lnTo>
                    <a:pt x="840" y="166"/>
                  </a:lnTo>
                  <a:lnTo>
                    <a:pt x="842" y="164"/>
                  </a:lnTo>
                  <a:lnTo>
                    <a:pt x="845" y="166"/>
                  </a:lnTo>
                  <a:lnTo>
                    <a:pt x="949" y="166"/>
                  </a:lnTo>
                  <a:lnTo>
                    <a:pt x="963" y="168"/>
                  </a:lnTo>
                  <a:lnTo>
                    <a:pt x="992" y="178"/>
                  </a:lnTo>
                  <a:lnTo>
                    <a:pt x="1012" y="194"/>
                  </a:lnTo>
                  <a:lnTo>
                    <a:pt x="1033" y="221"/>
                  </a:lnTo>
                  <a:lnTo>
                    <a:pt x="1049" y="255"/>
                  </a:lnTo>
                  <a:lnTo>
                    <a:pt x="1064" y="315"/>
                  </a:lnTo>
                  <a:lnTo>
                    <a:pt x="1066" y="336"/>
                  </a:lnTo>
                  <a:lnTo>
                    <a:pt x="1070" y="355"/>
                  </a:lnTo>
                  <a:lnTo>
                    <a:pt x="1070" y="365"/>
                  </a:lnTo>
                  <a:lnTo>
                    <a:pt x="1074" y="377"/>
                  </a:lnTo>
                  <a:lnTo>
                    <a:pt x="1076" y="398"/>
                  </a:lnTo>
                  <a:lnTo>
                    <a:pt x="1095" y="448"/>
                  </a:lnTo>
                  <a:lnTo>
                    <a:pt x="1135" y="526"/>
                  </a:lnTo>
                  <a:lnTo>
                    <a:pt x="1139" y="526"/>
                  </a:lnTo>
                  <a:lnTo>
                    <a:pt x="1145" y="516"/>
                  </a:lnTo>
                  <a:lnTo>
                    <a:pt x="1147" y="482"/>
                  </a:lnTo>
                  <a:lnTo>
                    <a:pt x="1153" y="446"/>
                  </a:lnTo>
                  <a:lnTo>
                    <a:pt x="1153" y="425"/>
                  </a:lnTo>
                  <a:lnTo>
                    <a:pt x="1158" y="403"/>
                  </a:lnTo>
                  <a:lnTo>
                    <a:pt x="1160" y="363"/>
                  </a:lnTo>
                  <a:lnTo>
                    <a:pt x="1164" y="340"/>
                  </a:lnTo>
                  <a:lnTo>
                    <a:pt x="1164" y="321"/>
                  </a:lnTo>
                  <a:lnTo>
                    <a:pt x="1172" y="264"/>
                  </a:lnTo>
                  <a:lnTo>
                    <a:pt x="1176" y="238"/>
                  </a:lnTo>
                  <a:lnTo>
                    <a:pt x="1189" y="213"/>
                  </a:lnTo>
                  <a:lnTo>
                    <a:pt x="1210" y="189"/>
                  </a:lnTo>
                  <a:lnTo>
                    <a:pt x="1230" y="176"/>
                  </a:lnTo>
                  <a:lnTo>
                    <a:pt x="1257" y="168"/>
                  </a:lnTo>
                  <a:lnTo>
                    <a:pt x="1282" y="166"/>
                  </a:lnTo>
                  <a:lnTo>
                    <a:pt x="1285" y="164"/>
                  </a:lnTo>
                  <a:lnTo>
                    <a:pt x="1296" y="166"/>
                  </a:lnTo>
                  <a:lnTo>
                    <a:pt x="1298" y="164"/>
                  </a:lnTo>
                  <a:lnTo>
                    <a:pt x="1344" y="164"/>
                  </a:lnTo>
                  <a:lnTo>
                    <a:pt x="1346" y="166"/>
                  </a:lnTo>
                  <a:lnTo>
                    <a:pt x="1350" y="164"/>
                  </a:lnTo>
                  <a:lnTo>
                    <a:pt x="1365" y="164"/>
                  </a:lnTo>
                  <a:lnTo>
                    <a:pt x="1368" y="166"/>
                  </a:lnTo>
                  <a:lnTo>
                    <a:pt x="1370" y="164"/>
                  </a:lnTo>
                  <a:lnTo>
                    <a:pt x="1495" y="164"/>
                  </a:lnTo>
                  <a:lnTo>
                    <a:pt x="1502" y="153"/>
                  </a:lnTo>
                  <a:lnTo>
                    <a:pt x="1508" y="126"/>
                  </a:lnTo>
                  <a:lnTo>
                    <a:pt x="1512" y="124"/>
                  </a:lnTo>
                  <a:lnTo>
                    <a:pt x="1518" y="126"/>
                  </a:lnTo>
                  <a:lnTo>
                    <a:pt x="1556" y="64"/>
                  </a:lnTo>
                  <a:lnTo>
                    <a:pt x="1556" y="70"/>
                  </a:lnTo>
                  <a:lnTo>
                    <a:pt x="1522" y="127"/>
                  </a:lnTo>
                  <a:lnTo>
                    <a:pt x="1529" y="134"/>
                  </a:lnTo>
                  <a:lnTo>
                    <a:pt x="1529" y="138"/>
                  </a:lnTo>
                  <a:lnTo>
                    <a:pt x="1508" y="159"/>
                  </a:lnTo>
                  <a:lnTo>
                    <a:pt x="1508" y="164"/>
                  </a:lnTo>
                  <a:lnTo>
                    <a:pt x="1752" y="164"/>
                  </a:lnTo>
                  <a:lnTo>
                    <a:pt x="1759" y="166"/>
                  </a:lnTo>
                  <a:lnTo>
                    <a:pt x="1776" y="166"/>
                  </a:lnTo>
                  <a:lnTo>
                    <a:pt x="1792" y="171"/>
                  </a:lnTo>
                  <a:lnTo>
                    <a:pt x="1808" y="178"/>
                  </a:lnTo>
                  <a:lnTo>
                    <a:pt x="1830" y="196"/>
                  </a:lnTo>
                  <a:lnTo>
                    <a:pt x="1846" y="215"/>
                  </a:lnTo>
                  <a:lnTo>
                    <a:pt x="1860" y="245"/>
                  </a:lnTo>
                  <a:lnTo>
                    <a:pt x="1869" y="268"/>
                  </a:lnTo>
                  <a:lnTo>
                    <a:pt x="1879" y="319"/>
                  </a:lnTo>
                  <a:lnTo>
                    <a:pt x="1881" y="342"/>
                  </a:lnTo>
                  <a:lnTo>
                    <a:pt x="1885" y="361"/>
                  </a:lnTo>
                  <a:lnTo>
                    <a:pt x="1885" y="372"/>
                  </a:lnTo>
                  <a:lnTo>
                    <a:pt x="1890" y="382"/>
                  </a:lnTo>
                  <a:lnTo>
                    <a:pt x="1890" y="393"/>
                  </a:lnTo>
                  <a:lnTo>
                    <a:pt x="1899" y="427"/>
                  </a:lnTo>
                  <a:lnTo>
                    <a:pt x="1935" y="503"/>
                  </a:lnTo>
                  <a:lnTo>
                    <a:pt x="1947" y="514"/>
                  </a:lnTo>
                  <a:lnTo>
                    <a:pt x="1949" y="480"/>
                  </a:lnTo>
                  <a:lnTo>
                    <a:pt x="1956" y="442"/>
                  </a:lnTo>
                  <a:lnTo>
                    <a:pt x="1958" y="410"/>
                  </a:lnTo>
                  <a:lnTo>
                    <a:pt x="1960" y="403"/>
                  </a:lnTo>
                  <a:lnTo>
                    <a:pt x="1962" y="363"/>
                  </a:lnTo>
                  <a:lnTo>
                    <a:pt x="1966" y="342"/>
                  </a:lnTo>
                  <a:lnTo>
                    <a:pt x="1966" y="323"/>
                  </a:lnTo>
                  <a:lnTo>
                    <a:pt x="1974" y="266"/>
                  </a:lnTo>
                  <a:lnTo>
                    <a:pt x="1974" y="257"/>
                  </a:lnTo>
                  <a:lnTo>
                    <a:pt x="1978" y="240"/>
                  </a:lnTo>
                  <a:lnTo>
                    <a:pt x="1989" y="215"/>
                  </a:lnTo>
                  <a:lnTo>
                    <a:pt x="2000" y="200"/>
                  </a:lnTo>
                  <a:lnTo>
                    <a:pt x="2003" y="200"/>
                  </a:lnTo>
                  <a:lnTo>
                    <a:pt x="2003" y="196"/>
                  </a:lnTo>
                  <a:lnTo>
                    <a:pt x="2026" y="178"/>
                  </a:lnTo>
                  <a:lnTo>
                    <a:pt x="2051" y="168"/>
                  </a:lnTo>
                  <a:lnTo>
                    <a:pt x="2071" y="166"/>
                  </a:lnTo>
                  <a:lnTo>
                    <a:pt x="2074" y="164"/>
                  </a:lnTo>
                  <a:lnTo>
                    <a:pt x="2227" y="164"/>
                  </a:lnTo>
                  <a:lnTo>
                    <a:pt x="2230" y="166"/>
                  </a:lnTo>
                  <a:lnTo>
                    <a:pt x="2234" y="164"/>
                  </a:lnTo>
                  <a:lnTo>
                    <a:pt x="2254" y="166"/>
                  </a:lnTo>
                  <a:lnTo>
                    <a:pt x="2259" y="164"/>
                  </a:lnTo>
                  <a:lnTo>
                    <a:pt x="2263" y="166"/>
                  </a:lnTo>
                  <a:lnTo>
                    <a:pt x="2265" y="164"/>
                  </a:lnTo>
                  <a:lnTo>
                    <a:pt x="2266" y="166"/>
                  </a:lnTo>
                  <a:lnTo>
                    <a:pt x="2269" y="164"/>
                  </a:lnTo>
                  <a:lnTo>
                    <a:pt x="2273" y="166"/>
                  </a:lnTo>
                  <a:lnTo>
                    <a:pt x="2282" y="164"/>
                  </a:lnTo>
                  <a:lnTo>
                    <a:pt x="2293" y="166"/>
                  </a:lnTo>
                  <a:lnTo>
                    <a:pt x="2304" y="155"/>
                  </a:lnTo>
                  <a:lnTo>
                    <a:pt x="2304" y="149"/>
                  </a:lnTo>
                  <a:lnTo>
                    <a:pt x="2314" y="120"/>
                  </a:lnTo>
                  <a:lnTo>
                    <a:pt x="2316" y="120"/>
                  </a:lnTo>
                  <a:lnTo>
                    <a:pt x="2323" y="124"/>
                  </a:lnTo>
                  <a:lnTo>
                    <a:pt x="2336" y="101"/>
                  </a:lnTo>
                  <a:lnTo>
                    <a:pt x="2339" y="101"/>
                  </a:lnTo>
                  <a:lnTo>
                    <a:pt x="2339" y="94"/>
                  </a:lnTo>
                  <a:lnTo>
                    <a:pt x="2356" y="69"/>
                  </a:lnTo>
                  <a:lnTo>
                    <a:pt x="2358" y="70"/>
                  </a:lnTo>
                  <a:lnTo>
                    <a:pt x="2325" y="127"/>
                  </a:lnTo>
                  <a:lnTo>
                    <a:pt x="2336" y="134"/>
                  </a:lnTo>
                  <a:lnTo>
                    <a:pt x="2312" y="155"/>
                  </a:lnTo>
                  <a:lnTo>
                    <a:pt x="2309" y="155"/>
                  </a:lnTo>
                  <a:lnTo>
                    <a:pt x="2309" y="159"/>
                  </a:lnTo>
                  <a:lnTo>
                    <a:pt x="2306" y="162"/>
                  </a:lnTo>
                  <a:lnTo>
                    <a:pt x="2314" y="166"/>
                  </a:lnTo>
                  <a:lnTo>
                    <a:pt x="2372" y="166"/>
                  </a:lnTo>
                  <a:lnTo>
                    <a:pt x="2375" y="168"/>
                  </a:lnTo>
                  <a:lnTo>
                    <a:pt x="2379" y="166"/>
                  </a:lnTo>
                  <a:lnTo>
                    <a:pt x="2415" y="168"/>
                  </a:lnTo>
                  <a:lnTo>
                    <a:pt x="2417" y="166"/>
                  </a:lnTo>
                  <a:lnTo>
                    <a:pt x="2419" y="168"/>
                  </a:lnTo>
                  <a:lnTo>
                    <a:pt x="2470" y="168"/>
                  </a:lnTo>
                  <a:lnTo>
                    <a:pt x="2472" y="171"/>
                  </a:lnTo>
                  <a:lnTo>
                    <a:pt x="2479" y="168"/>
                  </a:lnTo>
                  <a:lnTo>
                    <a:pt x="2481" y="171"/>
                  </a:lnTo>
                  <a:lnTo>
                    <a:pt x="2572" y="171"/>
                  </a:lnTo>
                  <a:lnTo>
                    <a:pt x="2592" y="175"/>
                  </a:lnTo>
                  <a:lnTo>
                    <a:pt x="2615" y="183"/>
                  </a:lnTo>
                  <a:lnTo>
                    <a:pt x="2641" y="202"/>
                  </a:lnTo>
                  <a:lnTo>
                    <a:pt x="2653" y="217"/>
                  </a:lnTo>
                  <a:lnTo>
                    <a:pt x="2674" y="257"/>
                  </a:lnTo>
                  <a:lnTo>
                    <a:pt x="2682" y="285"/>
                  </a:lnTo>
                  <a:lnTo>
                    <a:pt x="2682" y="291"/>
                  </a:lnTo>
                  <a:lnTo>
                    <a:pt x="2687" y="301"/>
                  </a:lnTo>
                  <a:lnTo>
                    <a:pt x="2688" y="323"/>
                  </a:lnTo>
                  <a:lnTo>
                    <a:pt x="2692" y="338"/>
                  </a:lnTo>
                  <a:lnTo>
                    <a:pt x="2694" y="368"/>
                  </a:lnTo>
                  <a:lnTo>
                    <a:pt x="2698" y="379"/>
                  </a:lnTo>
                  <a:lnTo>
                    <a:pt x="2701" y="400"/>
                  </a:lnTo>
                  <a:lnTo>
                    <a:pt x="2713" y="442"/>
                  </a:lnTo>
                  <a:lnTo>
                    <a:pt x="2735" y="493"/>
                  </a:lnTo>
                  <a:lnTo>
                    <a:pt x="2775" y="558"/>
                  </a:lnTo>
                  <a:lnTo>
                    <a:pt x="2780" y="558"/>
                  </a:lnTo>
                  <a:lnTo>
                    <a:pt x="2798" y="584"/>
                  </a:lnTo>
                  <a:lnTo>
                    <a:pt x="2802" y="584"/>
                  </a:lnTo>
                  <a:lnTo>
                    <a:pt x="2834" y="609"/>
                  </a:lnTo>
                  <a:lnTo>
                    <a:pt x="2836" y="609"/>
                  </a:lnTo>
                  <a:lnTo>
                    <a:pt x="2837" y="611"/>
                  </a:lnTo>
                  <a:lnTo>
                    <a:pt x="2841" y="609"/>
                  </a:lnTo>
                  <a:lnTo>
                    <a:pt x="2854" y="611"/>
                  </a:lnTo>
                  <a:lnTo>
                    <a:pt x="2862" y="609"/>
                  </a:lnTo>
                  <a:lnTo>
                    <a:pt x="2862" y="604"/>
                  </a:lnTo>
                  <a:lnTo>
                    <a:pt x="2866" y="604"/>
                  </a:lnTo>
                  <a:lnTo>
                    <a:pt x="2896" y="611"/>
                  </a:lnTo>
                  <a:lnTo>
                    <a:pt x="2902" y="616"/>
                  </a:lnTo>
                  <a:lnTo>
                    <a:pt x="2893" y="620"/>
                  </a:lnTo>
                  <a:lnTo>
                    <a:pt x="2877" y="622"/>
                  </a:lnTo>
                  <a:lnTo>
                    <a:pt x="2862" y="627"/>
                  </a:lnTo>
                  <a:lnTo>
                    <a:pt x="2862" y="618"/>
                  </a:lnTo>
                  <a:lnTo>
                    <a:pt x="2852" y="616"/>
                  </a:lnTo>
                  <a:lnTo>
                    <a:pt x="2844" y="618"/>
                  </a:lnTo>
                  <a:lnTo>
                    <a:pt x="2841" y="616"/>
                  </a:lnTo>
                  <a:lnTo>
                    <a:pt x="2719" y="616"/>
                  </a:lnTo>
                  <a:lnTo>
                    <a:pt x="2717" y="613"/>
                  </a:lnTo>
                  <a:lnTo>
                    <a:pt x="2715" y="616"/>
                  </a:lnTo>
                  <a:lnTo>
                    <a:pt x="2713" y="613"/>
                  </a:lnTo>
                  <a:lnTo>
                    <a:pt x="2512" y="613"/>
                  </a:lnTo>
                  <a:lnTo>
                    <a:pt x="2510" y="611"/>
                  </a:lnTo>
                  <a:lnTo>
                    <a:pt x="2506" y="613"/>
                  </a:lnTo>
                  <a:lnTo>
                    <a:pt x="2479" y="611"/>
                  </a:lnTo>
                  <a:lnTo>
                    <a:pt x="2476" y="613"/>
                  </a:lnTo>
                  <a:lnTo>
                    <a:pt x="2474" y="611"/>
                  </a:lnTo>
                  <a:lnTo>
                    <a:pt x="2356" y="611"/>
                  </a:lnTo>
                  <a:lnTo>
                    <a:pt x="2350" y="609"/>
                  </a:lnTo>
                  <a:lnTo>
                    <a:pt x="2339" y="609"/>
                  </a:lnTo>
                  <a:lnTo>
                    <a:pt x="2336" y="611"/>
                  </a:lnTo>
                  <a:lnTo>
                    <a:pt x="2334" y="609"/>
                  </a:lnTo>
                  <a:lnTo>
                    <a:pt x="2215" y="609"/>
                  </a:lnTo>
                  <a:lnTo>
                    <a:pt x="2211" y="607"/>
                  </a:lnTo>
                  <a:lnTo>
                    <a:pt x="2209" y="609"/>
                  </a:lnTo>
                  <a:lnTo>
                    <a:pt x="2205" y="607"/>
                  </a:lnTo>
                  <a:lnTo>
                    <a:pt x="2200" y="609"/>
                  </a:lnTo>
                  <a:lnTo>
                    <a:pt x="2198" y="607"/>
                  </a:lnTo>
                  <a:lnTo>
                    <a:pt x="2010" y="607"/>
                  </a:lnTo>
                  <a:lnTo>
                    <a:pt x="2005" y="606"/>
                  </a:lnTo>
                  <a:lnTo>
                    <a:pt x="2003" y="607"/>
                  </a:lnTo>
                  <a:lnTo>
                    <a:pt x="2000" y="606"/>
                  </a:lnTo>
                  <a:lnTo>
                    <a:pt x="1996" y="607"/>
                  </a:lnTo>
                  <a:lnTo>
                    <a:pt x="1989" y="606"/>
                  </a:lnTo>
                  <a:lnTo>
                    <a:pt x="1981" y="607"/>
                  </a:lnTo>
                  <a:lnTo>
                    <a:pt x="1978" y="606"/>
                  </a:lnTo>
                  <a:lnTo>
                    <a:pt x="1799" y="606"/>
                  </a:lnTo>
                  <a:lnTo>
                    <a:pt x="1796" y="607"/>
                  </a:lnTo>
                  <a:lnTo>
                    <a:pt x="1794" y="606"/>
                  </a:lnTo>
                  <a:lnTo>
                    <a:pt x="1754" y="606"/>
                  </a:lnTo>
                  <a:lnTo>
                    <a:pt x="1752" y="607"/>
                  </a:lnTo>
                  <a:lnTo>
                    <a:pt x="1749" y="606"/>
                  </a:lnTo>
                  <a:lnTo>
                    <a:pt x="1744" y="607"/>
                  </a:lnTo>
                  <a:lnTo>
                    <a:pt x="1738" y="607"/>
                  </a:lnTo>
                  <a:lnTo>
                    <a:pt x="1731" y="606"/>
                  </a:lnTo>
                  <a:lnTo>
                    <a:pt x="1729" y="607"/>
                  </a:lnTo>
                  <a:lnTo>
                    <a:pt x="1724" y="606"/>
                  </a:lnTo>
                  <a:lnTo>
                    <a:pt x="1715" y="607"/>
                  </a:lnTo>
                  <a:lnTo>
                    <a:pt x="1707" y="606"/>
                  </a:lnTo>
                  <a:lnTo>
                    <a:pt x="1703" y="607"/>
                  </a:lnTo>
                  <a:lnTo>
                    <a:pt x="1690" y="607"/>
                  </a:lnTo>
                  <a:lnTo>
                    <a:pt x="1688" y="606"/>
                  </a:lnTo>
                  <a:lnTo>
                    <a:pt x="1686" y="607"/>
                  </a:lnTo>
                  <a:lnTo>
                    <a:pt x="1413" y="607"/>
                  </a:lnTo>
                  <a:lnTo>
                    <a:pt x="1411" y="609"/>
                  </a:lnTo>
                  <a:lnTo>
                    <a:pt x="1409" y="607"/>
                  </a:lnTo>
                  <a:lnTo>
                    <a:pt x="1407" y="609"/>
                  </a:lnTo>
                  <a:lnTo>
                    <a:pt x="1400" y="607"/>
                  </a:lnTo>
                  <a:lnTo>
                    <a:pt x="1388" y="607"/>
                  </a:lnTo>
                  <a:lnTo>
                    <a:pt x="1386" y="609"/>
                  </a:lnTo>
                  <a:lnTo>
                    <a:pt x="1380" y="607"/>
                  </a:lnTo>
                  <a:lnTo>
                    <a:pt x="1373" y="609"/>
                  </a:lnTo>
                  <a:lnTo>
                    <a:pt x="1371" y="607"/>
                  </a:lnTo>
                  <a:lnTo>
                    <a:pt x="1370" y="609"/>
                  </a:lnTo>
                  <a:lnTo>
                    <a:pt x="1365" y="607"/>
                  </a:lnTo>
                  <a:lnTo>
                    <a:pt x="1361" y="609"/>
                  </a:lnTo>
                  <a:lnTo>
                    <a:pt x="1355" y="607"/>
                  </a:lnTo>
                  <a:lnTo>
                    <a:pt x="1342" y="607"/>
                  </a:lnTo>
                  <a:lnTo>
                    <a:pt x="1339" y="609"/>
                  </a:lnTo>
                  <a:lnTo>
                    <a:pt x="1338" y="607"/>
                  </a:lnTo>
                  <a:lnTo>
                    <a:pt x="1257" y="607"/>
                  </a:lnTo>
                  <a:lnTo>
                    <a:pt x="1255" y="609"/>
                  </a:lnTo>
                  <a:lnTo>
                    <a:pt x="1253" y="607"/>
                  </a:lnTo>
                  <a:lnTo>
                    <a:pt x="985" y="607"/>
                  </a:lnTo>
                  <a:lnTo>
                    <a:pt x="983" y="606"/>
                  </a:lnTo>
                  <a:lnTo>
                    <a:pt x="975" y="607"/>
                  </a:lnTo>
                  <a:lnTo>
                    <a:pt x="972" y="606"/>
                  </a:lnTo>
                  <a:lnTo>
                    <a:pt x="969" y="607"/>
                  </a:lnTo>
                  <a:lnTo>
                    <a:pt x="963" y="607"/>
                  </a:lnTo>
                  <a:lnTo>
                    <a:pt x="956" y="606"/>
                  </a:lnTo>
                  <a:lnTo>
                    <a:pt x="949" y="607"/>
                  </a:lnTo>
                  <a:lnTo>
                    <a:pt x="946" y="606"/>
                  </a:lnTo>
                  <a:lnTo>
                    <a:pt x="906" y="606"/>
                  </a:lnTo>
                  <a:lnTo>
                    <a:pt x="904" y="607"/>
                  </a:lnTo>
                  <a:lnTo>
                    <a:pt x="902" y="606"/>
                  </a:lnTo>
                  <a:lnTo>
                    <a:pt x="745" y="606"/>
                  </a:lnTo>
                  <a:lnTo>
                    <a:pt x="743" y="604"/>
                  </a:lnTo>
                  <a:lnTo>
                    <a:pt x="738" y="606"/>
                  </a:lnTo>
                  <a:lnTo>
                    <a:pt x="732" y="606"/>
                  </a:lnTo>
                  <a:lnTo>
                    <a:pt x="731" y="604"/>
                  </a:lnTo>
                  <a:lnTo>
                    <a:pt x="550" y="604"/>
                  </a:lnTo>
                  <a:lnTo>
                    <a:pt x="548" y="601"/>
                  </a:lnTo>
                  <a:lnTo>
                    <a:pt x="541" y="604"/>
                  </a:lnTo>
                  <a:lnTo>
                    <a:pt x="539" y="601"/>
                  </a:lnTo>
                  <a:lnTo>
                    <a:pt x="537" y="604"/>
                  </a:lnTo>
                  <a:lnTo>
                    <a:pt x="536" y="601"/>
                  </a:lnTo>
                  <a:lnTo>
                    <a:pt x="492" y="601"/>
                  </a:lnTo>
                  <a:lnTo>
                    <a:pt x="489" y="604"/>
                  </a:lnTo>
                  <a:lnTo>
                    <a:pt x="487" y="601"/>
                  </a:lnTo>
                  <a:lnTo>
                    <a:pt x="297" y="601"/>
                  </a:lnTo>
                  <a:lnTo>
                    <a:pt x="291" y="599"/>
                  </a:lnTo>
                  <a:lnTo>
                    <a:pt x="283" y="601"/>
                  </a:lnTo>
                  <a:lnTo>
                    <a:pt x="254" y="601"/>
                  </a:lnTo>
                  <a:lnTo>
                    <a:pt x="249" y="599"/>
                  </a:lnTo>
                  <a:lnTo>
                    <a:pt x="245" y="601"/>
                  </a:lnTo>
                  <a:lnTo>
                    <a:pt x="240" y="599"/>
                  </a:lnTo>
                  <a:lnTo>
                    <a:pt x="236" y="601"/>
                  </a:lnTo>
                  <a:lnTo>
                    <a:pt x="231" y="599"/>
                  </a:lnTo>
                  <a:lnTo>
                    <a:pt x="226" y="601"/>
                  </a:lnTo>
                  <a:lnTo>
                    <a:pt x="220" y="599"/>
                  </a:lnTo>
                  <a:lnTo>
                    <a:pt x="218" y="601"/>
                  </a:lnTo>
                  <a:lnTo>
                    <a:pt x="211" y="599"/>
                  </a:lnTo>
                  <a:lnTo>
                    <a:pt x="204" y="601"/>
                  </a:lnTo>
                  <a:lnTo>
                    <a:pt x="201" y="599"/>
                  </a:lnTo>
                  <a:lnTo>
                    <a:pt x="197" y="601"/>
                  </a:lnTo>
                  <a:lnTo>
                    <a:pt x="188" y="601"/>
                  </a:lnTo>
                  <a:lnTo>
                    <a:pt x="186" y="599"/>
                  </a:lnTo>
                  <a:lnTo>
                    <a:pt x="185" y="601"/>
                  </a:lnTo>
                  <a:lnTo>
                    <a:pt x="183" y="599"/>
                  </a:lnTo>
                  <a:lnTo>
                    <a:pt x="174" y="601"/>
                  </a:lnTo>
                  <a:lnTo>
                    <a:pt x="174" y="606"/>
                  </a:lnTo>
                  <a:lnTo>
                    <a:pt x="161" y="629"/>
                  </a:lnTo>
                  <a:lnTo>
                    <a:pt x="158" y="629"/>
                  </a:lnTo>
                  <a:lnTo>
                    <a:pt x="156" y="627"/>
                  </a:lnTo>
                  <a:lnTo>
                    <a:pt x="156" y="582"/>
                  </a:lnTo>
                  <a:lnTo>
                    <a:pt x="149" y="582"/>
                  </a:lnTo>
                  <a:lnTo>
                    <a:pt x="149" y="586"/>
                  </a:lnTo>
                  <a:lnTo>
                    <a:pt x="139" y="601"/>
                  </a:lnTo>
                  <a:lnTo>
                    <a:pt x="16" y="601"/>
                  </a:lnTo>
                  <a:lnTo>
                    <a:pt x="4" y="599"/>
                  </a:lnTo>
                  <a:lnTo>
                    <a:pt x="2" y="592"/>
                  </a:lnTo>
                  <a:lnTo>
                    <a:pt x="4" y="582"/>
                  </a:lnTo>
                  <a:lnTo>
                    <a:pt x="2" y="580"/>
                  </a:lnTo>
                  <a:lnTo>
                    <a:pt x="4" y="578"/>
                  </a:lnTo>
                  <a:lnTo>
                    <a:pt x="4" y="444"/>
                  </a:lnTo>
                  <a:lnTo>
                    <a:pt x="6" y="437"/>
                  </a:lnTo>
                  <a:lnTo>
                    <a:pt x="4" y="433"/>
                  </a:lnTo>
                  <a:lnTo>
                    <a:pt x="4" y="408"/>
                  </a:lnTo>
                  <a:lnTo>
                    <a:pt x="6" y="405"/>
                  </a:lnTo>
                  <a:lnTo>
                    <a:pt x="4" y="402"/>
                  </a:lnTo>
                  <a:lnTo>
                    <a:pt x="4" y="377"/>
                  </a:lnTo>
                  <a:lnTo>
                    <a:pt x="6" y="374"/>
                  </a:lnTo>
                  <a:lnTo>
                    <a:pt x="4" y="368"/>
                  </a:lnTo>
                  <a:lnTo>
                    <a:pt x="6" y="365"/>
                  </a:lnTo>
                  <a:lnTo>
                    <a:pt x="6" y="43"/>
                  </a:lnTo>
                  <a:lnTo>
                    <a:pt x="2" y="43"/>
                  </a:lnTo>
                  <a:lnTo>
                    <a:pt x="0" y="45"/>
                  </a:lnTo>
                  <a:lnTo>
                    <a:pt x="0" y="30"/>
                  </a:lnTo>
                  <a:lnTo>
                    <a:pt x="6" y="11"/>
                  </a:lnTo>
                  <a:lnTo>
                    <a:pt x="6" y="2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3" name="Freeform 290"/>
            <p:cNvSpPr>
              <a:spLocks/>
            </p:cNvSpPr>
            <p:nvPr/>
          </p:nvSpPr>
          <p:spPr bwMode="auto">
            <a:xfrm>
              <a:off x="1688" y="2779"/>
              <a:ext cx="844" cy="431"/>
            </a:xfrm>
            <a:custGeom>
              <a:avLst/>
              <a:gdLst>
                <a:gd name="T0" fmla="*/ 146 w 844"/>
                <a:gd name="T1" fmla="*/ 2 h 431"/>
                <a:gd name="T2" fmla="*/ 109 w 844"/>
                <a:gd name="T3" fmla="*/ 21 h 431"/>
                <a:gd name="T4" fmla="*/ 105 w 844"/>
                <a:gd name="T5" fmla="*/ 25 h 431"/>
                <a:gd name="T6" fmla="*/ 95 w 844"/>
                <a:gd name="T7" fmla="*/ 33 h 431"/>
                <a:gd name="T8" fmla="*/ 75 w 844"/>
                <a:gd name="T9" fmla="*/ 77 h 431"/>
                <a:gd name="T10" fmla="*/ 68 w 844"/>
                <a:gd name="T11" fmla="*/ 123 h 431"/>
                <a:gd name="T12" fmla="*/ 62 w 844"/>
                <a:gd name="T13" fmla="*/ 176 h 431"/>
                <a:gd name="T14" fmla="*/ 57 w 844"/>
                <a:gd name="T15" fmla="*/ 213 h 431"/>
                <a:gd name="T16" fmla="*/ 51 w 844"/>
                <a:gd name="T17" fmla="*/ 280 h 431"/>
                <a:gd name="T18" fmla="*/ 43 w 844"/>
                <a:gd name="T19" fmla="*/ 349 h 431"/>
                <a:gd name="T20" fmla="*/ 30 w 844"/>
                <a:gd name="T21" fmla="*/ 386 h 431"/>
                <a:gd name="T22" fmla="*/ 0 w 844"/>
                <a:gd name="T23" fmla="*/ 419 h 431"/>
                <a:gd name="T24" fmla="*/ 37 w 844"/>
                <a:gd name="T25" fmla="*/ 423 h 431"/>
                <a:gd name="T26" fmla="*/ 39 w 844"/>
                <a:gd name="T27" fmla="*/ 387 h 431"/>
                <a:gd name="T28" fmla="*/ 78 w 844"/>
                <a:gd name="T29" fmla="*/ 423 h 431"/>
                <a:gd name="T30" fmla="*/ 84 w 844"/>
                <a:gd name="T31" fmla="*/ 423 h 431"/>
                <a:gd name="T32" fmla="*/ 95 w 844"/>
                <a:gd name="T33" fmla="*/ 426 h 431"/>
                <a:gd name="T34" fmla="*/ 123 w 844"/>
                <a:gd name="T35" fmla="*/ 423 h 431"/>
                <a:gd name="T36" fmla="*/ 128 w 844"/>
                <a:gd name="T37" fmla="*/ 423 h 431"/>
                <a:gd name="T38" fmla="*/ 136 w 844"/>
                <a:gd name="T39" fmla="*/ 423 h 431"/>
                <a:gd name="T40" fmla="*/ 146 w 844"/>
                <a:gd name="T41" fmla="*/ 423 h 431"/>
                <a:gd name="T42" fmla="*/ 157 w 844"/>
                <a:gd name="T43" fmla="*/ 423 h 431"/>
                <a:gd name="T44" fmla="*/ 167 w 844"/>
                <a:gd name="T45" fmla="*/ 423 h 431"/>
                <a:gd name="T46" fmla="*/ 366 w 844"/>
                <a:gd name="T47" fmla="*/ 426 h 431"/>
                <a:gd name="T48" fmla="*/ 379 w 844"/>
                <a:gd name="T49" fmla="*/ 426 h 431"/>
                <a:gd name="T50" fmla="*/ 524 w 844"/>
                <a:gd name="T51" fmla="*/ 428 h 431"/>
                <a:gd name="T52" fmla="*/ 530 w 844"/>
                <a:gd name="T53" fmla="*/ 428 h 431"/>
                <a:gd name="T54" fmla="*/ 551 w 844"/>
                <a:gd name="T55" fmla="*/ 430 h 431"/>
                <a:gd name="T56" fmla="*/ 555 w 844"/>
                <a:gd name="T57" fmla="*/ 430 h 431"/>
                <a:gd name="T58" fmla="*/ 569 w 844"/>
                <a:gd name="T59" fmla="*/ 430 h 431"/>
                <a:gd name="T60" fmla="*/ 590 w 844"/>
                <a:gd name="T61" fmla="*/ 428 h 431"/>
                <a:gd name="T62" fmla="*/ 787 w 844"/>
                <a:gd name="T63" fmla="*/ 430 h 431"/>
                <a:gd name="T64" fmla="*/ 830 w 844"/>
                <a:gd name="T65" fmla="*/ 396 h 431"/>
                <a:gd name="T66" fmla="*/ 812 w 844"/>
                <a:gd name="T67" fmla="*/ 319 h 431"/>
                <a:gd name="T68" fmla="*/ 773 w 844"/>
                <a:gd name="T69" fmla="*/ 213 h 431"/>
                <a:gd name="T70" fmla="*/ 768 w 844"/>
                <a:gd name="T71" fmla="*/ 188 h 431"/>
                <a:gd name="T72" fmla="*/ 760 w 844"/>
                <a:gd name="T73" fmla="*/ 135 h 431"/>
                <a:gd name="T74" fmla="*/ 746 w 844"/>
                <a:gd name="T75" fmla="*/ 80 h 431"/>
                <a:gd name="T76" fmla="*/ 698 w 844"/>
                <a:gd name="T77" fmla="*/ 19 h 431"/>
                <a:gd name="T78" fmla="*/ 657 w 844"/>
                <a:gd name="T79" fmla="*/ 8 h 431"/>
                <a:gd name="T80" fmla="*/ 563 w 844"/>
                <a:gd name="T81" fmla="*/ 6 h 431"/>
                <a:gd name="T82" fmla="*/ 553 w 844"/>
                <a:gd name="T83" fmla="*/ 6 h 431"/>
                <a:gd name="T84" fmla="*/ 443 w 844"/>
                <a:gd name="T85" fmla="*/ 4 h 431"/>
                <a:gd name="T86" fmla="*/ 356 w 844"/>
                <a:gd name="T87" fmla="*/ 2 h 431"/>
                <a:gd name="T88" fmla="*/ 163 w 844"/>
                <a:gd name="T89" fmla="*/ 0 h 4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4"/>
                <a:gd name="T136" fmla="*/ 0 h 431"/>
                <a:gd name="T137" fmla="*/ 844 w 844"/>
                <a:gd name="T138" fmla="*/ 431 h 43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4" h="431">
                  <a:moveTo>
                    <a:pt x="161" y="2"/>
                  </a:moveTo>
                  <a:lnTo>
                    <a:pt x="146" y="2"/>
                  </a:lnTo>
                  <a:lnTo>
                    <a:pt x="121" y="12"/>
                  </a:lnTo>
                  <a:lnTo>
                    <a:pt x="109" y="21"/>
                  </a:lnTo>
                  <a:lnTo>
                    <a:pt x="105" y="21"/>
                  </a:lnTo>
                  <a:lnTo>
                    <a:pt x="105" y="25"/>
                  </a:lnTo>
                  <a:lnTo>
                    <a:pt x="95" y="30"/>
                  </a:lnTo>
                  <a:lnTo>
                    <a:pt x="95" y="33"/>
                  </a:lnTo>
                  <a:lnTo>
                    <a:pt x="82" y="53"/>
                  </a:lnTo>
                  <a:lnTo>
                    <a:pt x="75" y="77"/>
                  </a:lnTo>
                  <a:lnTo>
                    <a:pt x="75" y="88"/>
                  </a:lnTo>
                  <a:lnTo>
                    <a:pt x="68" y="123"/>
                  </a:lnTo>
                  <a:lnTo>
                    <a:pt x="68" y="137"/>
                  </a:lnTo>
                  <a:lnTo>
                    <a:pt x="62" y="176"/>
                  </a:lnTo>
                  <a:lnTo>
                    <a:pt x="62" y="195"/>
                  </a:lnTo>
                  <a:lnTo>
                    <a:pt x="57" y="213"/>
                  </a:lnTo>
                  <a:lnTo>
                    <a:pt x="57" y="237"/>
                  </a:lnTo>
                  <a:lnTo>
                    <a:pt x="51" y="280"/>
                  </a:lnTo>
                  <a:lnTo>
                    <a:pt x="50" y="313"/>
                  </a:lnTo>
                  <a:lnTo>
                    <a:pt x="43" y="349"/>
                  </a:lnTo>
                  <a:lnTo>
                    <a:pt x="43" y="353"/>
                  </a:lnTo>
                  <a:lnTo>
                    <a:pt x="30" y="386"/>
                  </a:lnTo>
                  <a:lnTo>
                    <a:pt x="14" y="409"/>
                  </a:lnTo>
                  <a:lnTo>
                    <a:pt x="0" y="419"/>
                  </a:lnTo>
                  <a:lnTo>
                    <a:pt x="0" y="423"/>
                  </a:lnTo>
                  <a:lnTo>
                    <a:pt x="37" y="423"/>
                  </a:lnTo>
                  <a:lnTo>
                    <a:pt x="37" y="387"/>
                  </a:lnTo>
                  <a:lnTo>
                    <a:pt x="39" y="387"/>
                  </a:lnTo>
                  <a:lnTo>
                    <a:pt x="39" y="423"/>
                  </a:lnTo>
                  <a:lnTo>
                    <a:pt x="78" y="423"/>
                  </a:lnTo>
                  <a:lnTo>
                    <a:pt x="80" y="426"/>
                  </a:lnTo>
                  <a:lnTo>
                    <a:pt x="84" y="423"/>
                  </a:lnTo>
                  <a:lnTo>
                    <a:pt x="91" y="423"/>
                  </a:lnTo>
                  <a:lnTo>
                    <a:pt x="95" y="426"/>
                  </a:lnTo>
                  <a:lnTo>
                    <a:pt x="98" y="423"/>
                  </a:lnTo>
                  <a:lnTo>
                    <a:pt x="123" y="423"/>
                  </a:lnTo>
                  <a:lnTo>
                    <a:pt x="126" y="426"/>
                  </a:lnTo>
                  <a:lnTo>
                    <a:pt x="128" y="423"/>
                  </a:lnTo>
                  <a:lnTo>
                    <a:pt x="132" y="426"/>
                  </a:lnTo>
                  <a:lnTo>
                    <a:pt x="136" y="423"/>
                  </a:lnTo>
                  <a:lnTo>
                    <a:pt x="143" y="426"/>
                  </a:lnTo>
                  <a:lnTo>
                    <a:pt x="146" y="423"/>
                  </a:lnTo>
                  <a:lnTo>
                    <a:pt x="153" y="426"/>
                  </a:lnTo>
                  <a:lnTo>
                    <a:pt x="157" y="423"/>
                  </a:lnTo>
                  <a:lnTo>
                    <a:pt x="163" y="426"/>
                  </a:lnTo>
                  <a:lnTo>
                    <a:pt x="167" y="423"/>
                  </a:lnTo>
                  <a:lnTo>
                    <a:pt x="169" y="426"/>
                  </a:lnTo>
                  <a:lnTo>
                    <a:pt x="366" y="426"/>
                  </a:lnTo>
                  <a:lnTo>
                    <a:pt x="372" y="428"/>
                  </a:lnTo>
                  <a:lnTo>
                    <a:pt x="379" y="426"/>
                  </a:lnTo>
                  <a:lnTo>
                    <a:pt x="381" y="428"/>
                  </a:lnTo>
                  <a:lnTo>
                    <a:pt x="524" y="428"/>
                  </a:lnTo>
                  <a:lnTo>
                    <a:pt x="526" y="430"/>
                  </a:lnTo>
                  <a:lnTo>
                    <a:pt x="530" y="428"/>
                  </a:lnTo>
                  <a:lnTo>
                    <a:pt x="549" y="428"/>
                  </a:lnTo>
                  <a:lnTo>
                    <a:pt x="551" y="430"/>
                  </a:lnTo>
                  <a:lnTo>
                    <a:pt x="553" y="428"/>
                  </a:lnTo>
                  <a:lnTo>
                    <a:pt x="555" y="430"/>
                  </a:lnTo>
                  <a:lnTo>
                    <a:pt x="558" y="428"/>
                  </a:lnTo>
                  <a:lnTo>
                    <a:pt x="569" y="430"/>
                  </a:lnTo>
                  <a:lnTo>
                    <a:pt x="588" y="430"/>
                  </a:lnTo>
                  <a:lnTo>
                    <a:pt x="590" y="428"/>
                  </a:lnTo>
                  <a:lnTo>
                    <a:pt x="592" y="430"/>
                  </a:lnTo>
                  <a:lnTo>
                    <a:pt x="787" y="430"/>
                  </a:lnTo>
                  <a:lnTo>
                    <a:pt x="816" y="412"/>
                  </a:lnTo>
                  <a:lnTo>
                    <a:pt x="830" y="396"/>
                  </a:lnTo>
                  <a:lnTo>
                    <a:pt x="843" y="375"/>
                  </a:lnTo>
                  <a:lnTo>
                    <a:pt x="812" y="319"/>
                  </a:lnTo>
                  <a:lnTo>
                    <a:pt x="785" y="258"/>
                  </a:lnTo>
                  <a:lnTo>
                    <a:pt x="773" y="213"/>
                  </a:lnTo>
                  <a:lnTo>
                    <a:pt x="773" y="199"/>
                  </a:lnTo>
                  <a:lnTo>
                    <a:pt x="768" y="188"/>
                  </a:lnTo>
                  <a:lnTo>
                    <a:pt x="766" y="162"/>
                  </a:lnTo>
                  <a:lnTo>
                    <a:pt x="760" y="135"/>
                  </a:lnTo>
                  <a:lnTo>
                    <a:pt x="760" y="126"/>
                  </a:lnTo>
                  <a:lnTo>
                    <a:pt x="746" y="80"/>
                  </a:lnTo>
                  <a:lnTo>
                    <a:pt x="730" y="53"/>
                  </a:lnTo>
                  <a:lnTo>
                    <a:pt x="698" y="19"/>
                  </a:lnTo>
                  <a:lnTo>
                    <a:pt x="677" y="10"/>
                  </a:lnTo>
                  <a:lnTo>
                    <a:pt x="657" y="8"/>
                  </a:lnTo>
                  <a:lnTo>
                    <a:pt x="655" y="6"/>
                  </a:lnTo>
                  <a:lnTo>
                    <a:pt x="563" y="6"/>
                  </a:lnTo>
                  <a:lnTo>
                    <a:pt x="558" y="4"/>
                  </a:lnTo>
                  <a:lnTo>
                    <a:pt x="553" y="6"/>
                  </a:lnTo>
                  <a:lnTo>
                    <a:pt x="551" y="4"/>
                  </a:lnTo>
                  <a:lnTo>
                    <a:pt x="443" y="4"/>
                  </a:lnTo>
                  <a:lnTo>
                    <a:pt x="440" y="2"/>
                  </a:lnTo>
                  <a:lnTo>
                    <a:pt x="356" y="2"/>
                  </a:lnTo>
                  <a:lnTo>
                    <a:pt x="354" y="0"/>
                  </a:lnTo>
                  <a:lnTo>
                    <a:pt x="163" y="0"/>
                  </a:lnTo>
                  <a:lnTo>
                    <a:pt x="161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4" name="Freeform 291"/>
            <p:cNvSpPr>
              <a:spLocks/>
            </p:cNvSpPr>
            <p:nvPr/>
          </p:nvSpPr>
          <p:spPr bwMode="auto">
            <a:xfrm>
              <a:off x="2546" y="2783"/>
              <a:ext cx="793" cy="429"/>
            </a:xfrm>
            <a:custGeom>
              <a:avLst/>
              <a:gdLst>
                <a:gd name="T0" fmla="*/ 124 w 793"/>
                <a:gd name="T1" fmla="*/ 1 h 429"/>
                <a:gd name="T2" fmla="*/ 100 w 793"/>
                <a:gd name="T3" fmla="*/ 6 h 429"/>
                <a:gd name="T4" fmla="*/ 45 w 793"/>
                <a:gd name="T5" fmla="*/ 49 h 429"/>
                <a:gd name="T6" fmla="*/ 38 w 793"/>
                <a:gd name="T7" fmla="*/ 75 h 429"/>
                <a:gd name="T8" fmla="*/ 31 w 793"/>
                <a:gd name="T9" fmla="*/ 116 h 429"/>
                <a:gd name="T10" fmla="*/ 25 w 793"/>
                <a:gd name="T11" fmla="*/ 167 h 429"/>
                <a:gd name="T12" fmla="*/ 18 w 793"/>
                <a:gd name="T13" fmla="*/ 237 h 429"/>
                <a:gd name="T14" fmla="*/ 13 w 793"/>
                <a:gd name="T15" fmla="*/ 294 h 429"/>
                <a:gd name="T16" fmla="*/ 6 w 793"/>
                <a:gd name="T17" fmla="*/ 343 h 429"/>
                <a:gd name="T18" fmla="*/ 0 w 793"/>
                <a:gd name="T19" fmla="*/ 368 h 429"/>
                <a:gd name="T20" fmla="*/ 25 w 793"/>
                <a:gd name="T21" fmla="*/ 396 h 429"/>
                <a:gd name="T22" fmla="*/ 31 w 793"/>
                <a:gd name="T23" fmla="*/ 403 h 429"/>
                <a:gd name="T24" fmla="*/ 56 w 793"/>
                <a:gd name="T25" fmla="*/ 428 h 429"/>
                <a:gd name="T26" fmla="*/ 319 w 793"/>
                <a:gd name="T27" fmla="*/ 426 h 429"/>
                <a:gd name="T28" fmla="*/ 344 w 793"/>
                <a:gd name="T29" fmla="*/ 428 h 429"/>
                <a:gd name="T30" fmla="*/ 348 w 793"/>
                <a:gd name="T31" fmla="*/ 428 h 429"/>
                <a:gd name="T32" fmla="*/ 359 w 793"/>
                <a:gd name="T33" fmla="*/ 426 h 429"/>
                <a:gd name="T34" fmla="*/ 369 w 793"/>
                <a:gd name="T35" fmla="*/ 426 h 429"/>
                <a:gd name="T36" fmla="*/ 750 w 793"/>
                <a:gd name="T37" fmla="*/ 410 h 429"/>
                <a:gd name="T38" fmla="*/ 779 w 793"/>
                <a:gd name="T39" fmla="*/ 385 h 429"/>
                <a:gd name="T40" fmla="*/ 769 w 793"/>
                <a:gd name="T41" fmla="*/ 320 h 429"/>
                <a:gd name="T42" fmla="*/ 729 w 793"/>
                <a:gd name="T43" fmla="*/ 213 h 429"/>
                <a:gd name="T44" fmla="*/ 724 w 793"/>
                <a:gd name="T45" fmla="*/ 176 h 429"/>
                <a:gd name="T46" fmla="*/ 717 w 793"/>
                <a:gd name="T47" fmla="*/ 137 h 429"/>
                <a:gd name="T48" fmla="*/ 709 w 793"/>
                <a:gd name="T49" fmla="*/ 97 h 429"/>
                <a:gd name="T50" fmla="*/ 681 w 793"/>
                <a:gd name="T51" fmla="*/ 33 h 429"/>
                <a:gd name="T52" fmla="*/ 674 w 793"/>
                <a:gd name="T53" fmla="*/ 29 h 429"/>
                <a:gd name="T54" fmla="*/ 620 w 793"/>
                <a:gd name="T55" fmla="*/ 1 h 429"/>
                <a:gd name="T56" fmla="*/ 605 w 793"/>
                <a:gd name="T57" fmla="*/ 0 h 429"/>
                <a:gd name="T58" fmla="*/ 253 w 793"/>
                <a:gd name="T59" fmla="*/ 1 h 429"/>
                <a:gd name="T60" fmla="*/ 247 w 793"/>
                <a:gd name="T61" fmla="*/ 1 h 429"/>
                <a:gd name="T62" fmla="*/ 230 w 793"/>
                <a:gd name="T63" fmla="*/ 1 h 429"/>
                <a:gd name="T64" fmla="*/ 221 w 793"/>
                <a:gd name="T65" fmla="*/ 1 h 429"/>
                <a:gd name="T66" fmla="*/ 212 w 793"/>
                <a:gd name="T67" fmla="*/ 1 h 429"/>
                <a:gd name="T68" fmla="*/ 201 w 793"/>
                <a:gd name="T69" fmla="*/ 1 h 429"/>
                <a:gd name="T70" fmla="*/ 190 w 793"/>
                <a:gd name="T71" fmla="*/ 1 h 429"/>
                <a:gd name="T72" fmla="*/ 161 w 793"/>
                <a:gd name="T73" fmla="*/ 0 h 429"/>
                <a:gd name="T74" fmla="*/ 158 w 793"/>
                <a:gd name="T75" fmla="*/ 0 h 429"/>
                <a:gd name="T76" fmla="*/ 151 w 793"/>
                <a:gd name="T77" fmla="*/ 0 h 42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93"/>
                <a:gd name="T118" fmla="*/ 0 h 429"/>
                <a:gd name="T119" fmla="*/ 793 w 793"/>
                <a:gd name="T120" fmla="*/ 429 h 42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93" h="429">
                  <a:moveTo>
                    <a:pt x="149" y="1"/>
                  </a:moveTo>
                  <a:lnTo>
                    <a:pt x="124" y="1"/>
                  </a:lnTo>
                  <a:lnTo>
                    <a:pt x="108" y="6"/>
                  </a:lnTo>
                  <a:lnTo>
                    <a:pt x="100" y="6"/>
                  </a:lnTo>
                  <a:lnTo>
                    <a:pt x="75" y="19"/>
                  </a:lnTo>
                  <a:lnTo>
                    <a:pt x="45" y="49"/>
                  </a:lnTo>
                  <a:lnTo>
                    <a:pt x="38" y="70"/>
                  </a:lnTo>
                  <a:lnTo>
                    <a:pt x="38" y="75"/>
                  </a:lnTo>
                  <a:lnTo>
                    <a:pt x="31" y="103"/>
                  </a:lnTo>
                  <a:lnTo>
                    <a:pt x="31" y="116"/>
                  </a:lnTo>
                  <a:lnTo>
                    <a:pt x="27" y="133"/>
                  </a:lnTo>
                  <a:lnTo>
                    <a:pt x="25" y="167"/>
                  </a:lnTo>
                  <a:lnTo>
                    <a:pt x="21" y="192"/>
                  </a:lnTo>
                  <a:lnTo>
                    <a:pt x="18" y="237"/>
                  </a:lnTo>
                  <a:lnTo>
                    <a:pt x="15" y="255"/>
                  </a:lnTo>
                  <a:lnTo>
                    <a:pt x="13" y="294"/>
                  </a:lnTo>
                  <a:lnTo>
                    <a:pt x="6" y="332"/>
                  </a:lnTo>
                  <a:lnTo>
                    <a:pt x="6" y="343"/>
                  </a:lnTo>
                  <a:lnTo>
                    <a:pt x="0" y="362"/>
                  </a:lnTo>
                  <a:lnTo>
                    <a:pt x="0" y="368"/>
                  </a:lnTo>
                  <a:lnTo>
                    <a:pt x="21" y="396"/>
                  </a:lnTo>
                  <a:lnTo>
                    <a:pt x="25" y="396"/>
                  </a:lnTo>
                  <a:lnTo>
                    <a:pt x="27" y="403"/>
                  </a:lnTo>
                  <a:lnTo>
                    <a:pt x="31" y="403"/>
                  </a:lnTo>
                  <a:lnTo>
                    <a:pt x="50" y="417"/>
                  </a:lnTo>
                  <a:lnTo>
                    <a:pt x="56" y="428"/>
                  </a:lnTo>
                  <a:lnTo>
                    <a:pt x="317" y="428"/>
                  </a:lnTo>
                  <a:lnTo>
                    <a:pt x="319" y="426"/>
                  </a:lnTo>
                  <a:lnTo>
                    <a:pt x="326" y="428"/>
                  </a:lnTo>
                  <a:lnTo>
                    <a:pt x="344" y="428"/>
                  </a:lnTo>
                  <a:lnTo>
                    <a:pt x="346" y="426"/>
                  </a:lnTo>
                  <a:lnTo>
                    <a:pt x="348" y="428"/>
                  </a:lnTo>
                  <a:lnTo>
                    <a:pt x="353" y="426"/>
                  </a:lnTo>
                  <a:lnTo>
                    <a:pt x="359" y="426"/>
                  </a:lnTo>
                  <a:lnTo>
                    <a:pt x="365" y="428"/>
                  </a:lnTo>
                  <a:lnTo>
                    <a:pt x="369" y="426"/>
                  </a:lnTo>
                  <a:lnTo>
                    <a:pt x="734" y="426"/>
                  </a:lnTo>
                  <a:lnTo>
                    <a:pt x="750" y="410"/>
                  </a:lnTo>
                  <a:lnTo>
                    <a:pt x="763" y="405"/>
                  </a:lnTo>
                  <a:lnTo>
                    <a:pt x="779" y="385"/>
                  </a:lnTo>
                  <a:lnTo>
                    <a:pt x="792" y="357"/>
                  </a:lnTo>
                  <a:lnTo>
                    <a:pt x="769" y="320"/>
                  </a:lnTo>
                  <a:lnTo>
                    <a:pt x="740" y="252"/>
                  </a:lnTo>
                  <a:lnTo>
                    <a:pt x="729" y="213"/>
                  </a:lnTo>
                  <a:lnTo>
                    <a:pt x="727" y="195"/>
                  </a:lnTo>
                  <a:lnTo>
                    <a:pt x="724" y="176"/>
                  </a:lnTo>
                  <a:lnTo>
                    <a:pt x="720" y="142"/>
                  </a:lnTo>
                  <a:lnTo>
                    <a:pt x="717" y="137"/>
                  </a:lnTo>
                  <a:lnTo>
                    <a:pt x="717" y="126"/>
                  </a:lnTo>
                  <a:lnTo>
                    <a:pt x="709" y="97"/>
                  </a:lnTo>
                  <a:lnTo>
                    <a:pt x="704" y="77"/>
                  </a:lnTo>
                  <a:lnTo>
                    <a:pt x="681" y="33"/>
                  </a:lnTo>
                  <a:lnTo>
                    <a:pt x="676" y="33"/>
                  </a:lnTo>
                  <a:lnTo>
                    <a:pt x="674" y="29"/>
                  </a:lnTo>
                  <a:lnTo>
                    <a:pt x="647" y="8"/>
                  </a:lnTo>
                  <a:lnTo>
                    <a:pt x="620" y="1"/>
                  </a:lnTo>
                  <a:lnTo>
                    <a:pt x="607" y="1"/>
                  </a:lnTo>
                  <a:lnTo>
                    <a:pt x="605" y="0"/>
                  </a:lnTo>
                  <a:lnTo>
                    <a:pt x="258" y="0"/>
                  </a:lnTo>
                  <a:lnTo>
                    <a:pt x="253" y="1"/>
                  </a:lnTo>
                  <a:lnTo>
                    <a:pt x="251" y="0"/>
                  </a:lnTo>
                  <a:lnTo>
                    <a:pt x="247" y="1"/>
                  </a:lnTo>
                  <a:lnTo>
                    <a:pt x="235" y="0"/>
                  </a:lnTo>
                  <a:lnTo>
                    <a:pt x="230" y="1"/>
                  </a:lnTo>
                  <a:lnTo>
                    <a:pt x="224" y="0"/>
                  </a:lnTo>
                  <a:lnTo>
                    <a:pt x="221" y="1"/>
                  </a:lnTo>
                  <a:lnTo>
                    <a:pt x="214" y="0"/>
                  </a:lnTo>
                  <a:lnTo>
                    <a:pt x="212" y="1"/>
                  </a:lnTo>
                  <a:lnTo>
                    <a:pt x="206" y="0"/>
                  </a:lnTo>
                  <a:lnTo>
                    <a:pt x="201" y="1"/>
                  </a:lnTo>
                  <a:lnTo>
                    <a:pt x="195" y="0"/>
                  </a:lnTo>
                  <a:lnTo>
                    <a:pt x="190" y="1"/>
                  </a:lnTo>
                  <a:lnTo>
                    <a:pt x="168" y="1"/>
                  </a:lnTo>
                  <a:lnTo>
                    <a:pt x="161" y="0"/>
                  </a:lnTo>
                  <a:lnTo>
                    <a:pt x="159" y="1"/>
                  </a:lnTo>
                  <a:lnTo>
                    <a:pt x="158" y="0"/>
                  </a:lnTo>
                  <a:lnTo>
                    <a:pt x="156" y="1"/>
                  </a:lnTo>
                  <a:lnTo>
                    <a:pt x="151" y="0"/>
                  </a:lnTo>
                  <a:lnTo>
                    <a:pt x="149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5" name="Freeform 292"/>
            <p:cNvSpPr>
              <a:spLocks/>
            </p:cNvSpPr>
            <p:nvPr/>
          </p:nvSpPr>
          <p:spPr bwMode="auto">
            <a:xfrm>
              <a:off x="3350" y="2783"/>
              <a:ext cx="855" cy="435"/>
            </a:xfrm>
            <a:custGeom>
              <a:avLst/>
              <a:gdLst>
                <a:gd name="T0" fmla="*/ 106 w 855"/>
                <a:gd name="T1" fmla="*/ 1 h 435"/>
                <a:gd name="T2" fmla="*/ 88 w 855"/>
                <a:gd name="T3" fmla="*/ 8 h 435"/>
                <a:gd name="T4" fmla="*/ 58 w 855"/>
                <a:gd name="T5" fmla="*/ 29 h 435"/>
                <a:gd name="T6" fmla="*/ 31 w 855"/>
                <a:gd name="T7" fmla="*/ 89 h 435"/>
                <a:gd name="T8" fmla="*/ 23 w 855"/>
                <a:gd name="T9" fmla="*/ 148 h 435"/>
                <a:gd name="T10" fmla="*/ 18 w 855"/>
                <a:gd name="T11" fmla="*/ 188 h 435"/>
                <a:gd name="T12" fmla="*/ 13 w 855"/>
                <a:gd name="T13" fmla="*/ 252 h 435"/>
                <a:gd name="T14" fmla="*/ 4 w 855"/>
                <a:gd name="T15" fmla="*/ 326 h 435"/>
                <a:gd name="T16" fmla="*/ 0 w 855"/>
                <a:gd name="T17" fmla="*/ 349 h 435"/>
                <a:gd name="T18" fmla="*/ 27 w 855"/>
                <a:gd name="T19" fmla="*/ 390 h 435"/>
                <a:gd name="T20" fmla="*/ 65 w 855"/>
                <a:gd name="T21" fmla="*/ 426 h 435"/>
                <a:gd name="T22" fmla="*/ 131 w 855"/>
                <a:gd name="T23" fmla="*/ 428 h 435"/>
                <a:gd name="T24" fmla="*/ 145 w 855"/>
                <a:gd name="T25" fmla="*/ 428 h 435"/>
                <a:gd name="T26" fmla="*/ 156 w 855"/>
                <a:gd name="T27" fmla="*/ 428 h 435"/>
                <a:gd name="T28" fmla="*/ 162 w 855"/>
                <a:gd name="T29" fmla="*/ 428 h 435"/>
                <a:gd name="T30" fmla="*/ 289 w 855"/>
                <a:gd name="T31" fmla="*/ 431 h 435"/>
                <a:gd name="T32" fmla="*/ 312 w 855"/>
                <a:gd name="T33" fmla="*/ 428 h 435"/>
                <a:gd name="T34" fmla="*/ 317 w 855"/>
                <a:gd name="T35" fmla="*/ 428 h 435"/>
                <a:gd name="T36" fmla="*/ 452 w 855"/>
                <a:gd name="T37" fmla="*/ 431 h 435"/>
                <a:gd name="T38" fmla="*/ 463 w 855"/>
                <a:gd name="T39" fmla="*/ 431 h 435"/>
                <a:gd name="T40" fmla="*/ 477 w 855"/>
                <a:gd name="T41" fmla="*/ 431 h 435"/>
                <a:gd name="T42" fmla="*/ 600 w 855"/>
                <a:gd name="T43" fmla="*/ 432 h 435"/>
                <a:gd name="T44" fmla="*/ 606 w 855"/>
                <a:gd name="T45" fmla="*/ 432 h 435"/>
                <a:gd name="T46" fmla="*/ 620 w 855"/>
                <a:gd name="T47" fmla="*/ 434 h 435"/>
                <a:gd name="T48" fmla="*/ 625 w 855"/>
                <a:gd name="T49" fmla="*/ 434 h 435"/>
                <a:gd name="T50" fmla="*/ 631 w 855"/>
                <a:gd name="T51" fmla="*/ 434 h 435"/>
                <a:gd name="T52" fmla="*/ 634 w 855"/>
                <a:gd name="T53" fmla="*/ 434 h 435"/>
                <a:gd name="T54" fmla="*/ 639 w 855"/>
                <a:gd name="T55" fmla="*/ 434 h 435"/>
                <a:gd name="T56" fmla="*/ 804 w 855"/>
                <a:gd name="T57" fmla="*/ 428 h 435"/>
                <a:gd name="T58" fmla="*/ 806 w 855"/>
                <a:gd name="T59" fmla="*/ 396 h 435"/>
                <a:gd name="T60" fmla="*/ 809 w 855"/>
                <a:gd name="T61" fmla="*/ 434 h 435"/>
                <a:gd name="T62" fmla="*/ 854 w 855"/>
                <a:gd name="T63" fmla="*/ 432 h 435"/>
                <a:gd name="T64" fmla="*/ 842 w 855"/>
                <a:gd name="T65" fmla="*/ 420 h 435"/>
                <a:gd name="T66" fmla="*/ 824 w 855"/>
                <a:gd name="T67" fmla="*/ 401 h 435"/>
                <a:gd name="T68" fmla="*/ 767 w 855"/>
                <a:gd name="T69" fmla="*/ 309 h 435"/>
                <a:gd name="T70" fmla="*/ 734 w 855"/>
                <a:gd name="T71" fmla="*/ 209 h 435"/>
                <a:gd name="T72" fmla="*/ 728 w 855"/>
                <a:gd name="T73" fmla="*/ 172 h 435"/>
                <a:gd name="T74" fmla="*/ 722 w 855"/>
                <a:gd name="T75" fmla="*/ 131 h 435"/>
                <a:gd name="T76" fmla="*/ 718 w 855"/>
                <a:gd name="T77" fmla="*/ 114 h 435"/>
                <a:gd name="T78" fmla="*/ 708 w 855"/>
                <a:gd name="T79" fmla="*/ 78 h 435"/>
                <a:gd name="T80" fmla="*/ 681 w 855"/>
                <a:gd name="T81" fmla="*/ 38 h 435"/>
                <a:gd name="T82" fmla="*/ 659 w 855"/>
                <a:gd name="T83" fmla="*/ 19 h 435"/>
                <a:gd name="T84" fmla="*/ 645 w 855"/>
                <a:gd name="T85" fmla="*/ 12 h 435"/>
                <a:gd name="T86" fmla="*/ 616 w 855"/>
                <a:gd name="T87" fmla="*/ 6 h 435"/>
                <a:gd name="T88" fmla="*/ 529 w 855"/>
                <a:gd name="T89" fmla="*/ 3 h 435"/>
                <a:gd name="T90" fmla="*/ 434 w 855"/>
                <a:gd name="T91" fmla="*/ 1 h 435"/>
                <a:gd name="T92" fmla="*/ 346 w 855"/>
                <a:gd name="T93" fmla="*/ 0 h 435"/>
                <a:gd name="T94" fmla="*/ 338 w 855"/>
                <a:gd name="T95" fmla="*/ 0 h 435"/>
                <a:gd name="T96" fmla="*/ 312 w 855"/>
                <a:gd name="T97" fmla="*/ 1 h 435"/>
                <a:gd name="T98" fmla="*/ 122 w 855"/>
                <a:gd name="T99" fmla="*/ 0 h 4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55"/>
                <a:gd name="T151" fmla="*/ 0 h 435"/>
                <a:gd name="T152" fmla="*/ 855 w 855"/>
                <a:gd name="T153" fmla="*/ 435 h 43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55" h="435">
                  <a:moveTo>
                    <a:pt x="120" y="1"/>
                  </a:moveTo>
                  <a:lnTo>
                    <a:pt x="106" y="1"/>
                  </a:lnTo>
                  <a:lnTo>
                    <a:pt x="97" y="6"/>
                  </a:lnTo>
                  <a:lnTo>
                    <a:pt x="88" y="8"/>
                  </a:lnTo>
                  <a:lnTo>
                    <a:pt x="58" y="25"/>
                  </a:lnTo>
                  <a:lnTo>
                    <a:pt x="58" y="29"/>
                  </a:lnTo>
                  <a:lnTo>
                    <a:pt x="44" y="47"/>
                  </a:lnTo>
                  <a:lnTo>
                    <a:pt x="31" y="89"/>
                  </a:lnTo>
                  <a:lnTo>
                    <a:pt x="27" y="124"/>
                  </a:lnTo>
                  <a:lnTo>
                    <a:pt x="23" y="148"/>
                  </a:lnTo>
                  <a:lnTo>
                    <a:pt x="23" y="167"/>
                  </a:lnTo>
                  <a:lnTo>
                    <a:pt x="18" y="188"/>
                  </a:lnTo>
                  <a:lnTo>
                    <a:pt x="16" y="230"/>
                  </a:lnTo>
                  <a:lnTo>
                    <a:pt x="13" y="252"/>
                  </a:lnTo>
                  <a:lnTo>
                    <a:pt x="13" y="271"/>
                  </a:lnTo>
                  <a:lnTo>
                    <a:pt x="4" y="326"/>
                  </a:lnTo>
                  <a:lnTo>
                    <a:pt x="4" y="337"/>
                  </a:lnTo>
                  <a:lnTo>
                    <a:pt x="0" y="349"/>
                  </a:lnTo>
                  <a:lnTo>
                    <a:pt x="0" y="358"/>
                  </a:lnTo>
                  <a:lnTo>
                    <a:pt x="27" y="390"/>
                  </a:lnTo>
                  <a:lnTo>
                    <a:pt x="56" y="415"/>
                  </a:lnTo>
                  <a:lnTo>
                    <a:pt x="65" y="426"/>
                  </a:lnTo>
                  <a:lnTo>
                    <a:pt x="124" y="426"/>
                  </a:lnTo>
                  <a:lnTo>
                    <a:pt x="131" y="428"/>
                  </a:lnTo>
                  <a:lnTo>
                    <a:pt x="140" y="426"/>
                  </a:lnTo>
                  <a:lnTo>
                    <a:pt x="145" y="428"/>
                  </a:lnTo>
                  <a:lnTo>
                    <a:pt x="149" y="426"/>
                  </a:lnTo>
                  <a:lnTo>
                    <a:pt x="156" y="428"/>
                  </a:lnTo>
                  <a:lnTo>
                    <a:pt x="160" y="426"/>
                  </a:lnTo>
                  <a:lnTo>
                    <a:pt x="162" y="428"/>
                  </a:lnTo>
                  <a:lnTo>
                    <a:pt x="287" y="428"/>
                  </a:lnTo>
                  <a:lnTo>
                    <a:pt x="289" y="431"/>
                  </a:lnTo>
                  <a:lnTo>
                    <a:pt x="292" y="428"/>
                  </a:lnTo>
                  <a:lnTo>
                    <a:pt x="312" y="428"/>
                  </a:lnTo>
                  <a:lnTo>
                    <a:pt x="313" y="431"/>
                  </a:lnTo>
                  <a:lnTo>
                    <a:pt x="317" y="428"/>
                  </a:lnTo>
                  <a:lnTo>
                    <a:pt x="319" y="431"/>
                  </a:lnTo>
                  <a:lnTo>
                    <a:pt x="452" y="431"/>
                  </a:lnTo>
                  <a:lnTo>
                    <a:pt x="459" y="432"/>
                  </a:lnTo>
                  <a:lnTo>
                    <a:pt x="463" y="431"/>
                  </a:lnTo>
                  <a:lnTo>
                    <a:pt x="470" y="432"/>
                  </a:lnTo>
                  <a:lnTo>
                    <a:pt x="477" y="431"/>
                  </a:lnTo>
                  <a:lnTo>
                    <a:pt x="479" y="432"/>
                  </a:lnTo>
                  <a:lnTo>
                    <a:pt x="600" y="432"/>
                  </a:lnTo>
                  <a:lnTo>
                    <a:pt x="602" y="434"/>
                  </a:lnTo>
                  <a:lnTo>
                    <a:pt x="606" y="432"/>
                  </a:lnTo>
                  <a:lnTo>
                    <a:pt x="616" y="432"/>
                  </a:lnTo>
                  <a:lnTo>
                    <a:pt x="620" y="434"/>
                  </a:lnTo>
                  <a:lnTo>
                    <a:pt x="622" y="432"/>
                  </a:lnTo>
                  <a:lnTo>
                    <a:pt x="625" y="434"/>
                  </a:lnTo>
                  <a:lnTo>
                    <a:pt x="627" y="432"/>
                  </a:lnTo>
                  <a:lnTo>
                    <a:pt x="631" y="434"/>
                  </a:lnTo>
                  <a:lnTo>
                    <a:pt x="632" y="432"/>
                  </a:lnTo>
                  <a:lnTo>
                    <a:pt x="634" y="434"/>
                  </a:lnTo>
                  <a:lnTo>
                    <a:pt x="636" y="432"/>
                  </a:lnTo>
                  <a:lnTo>
                    <a:pt x="639" y="434"/>
                  </a:lnTo>
                  <a:lnTo>
                    <a:pt x="801" y="434"/>
                  </a:lnTo>
                  <a:lnTo>
                    <a:pt x="804" y="428"/>
                  </a:lnTo>
                  <a:lnTo>
                    <a:pt x="804" y="396"/>
                  </a:lnTo>
                  <a:lnTo>
                    <a:pt x="806" y="396"/>
                  </a:lnTo>
                  <a:lnTo>
                    <a:pt x="806" y="428"/>
                  </a:lnTo>
                  <a:lnTo>
                    <a:pt x="809" y="434"/>
                  </a:lnTo>
                  <a:lnTo>
                    <a:pt x="852" y="434"/>
                  </a:lnTo>
                  <a:lnTo>
                    <a:pt x="854" y="432"/>
                  </a:lnTo>
                  <a:lnTo>
                    <a:pt x="846" y="420"/>
                  </a:lnTo>
                  <a:lnTo>
                    <a:pt x="842" y="420"/>
                  </a:lnTo>
                  <a:lnTo>
                    <a:pt x="827" y="401"/>
                  </a:lnTo>
                  <a:lnTo>
                    <a:pt x="824" y="401"/>
                  </a:lnTo>
                  <a:lnTo>
                    <a:pt x="790" y="353"/>
                  </a:lnTo>
                  <a:lnTo>
                    <a:pt x="767" y="309"/>
                  </a:lnTo>
                  <a:lnTo>
                    <a:pt x="747" y="260"/>
                  </a:lnTo>
                  <a:lnTo>
                    <a:pt x="734" y="209"/>
                  </a:lnTo>
                  <a:lnTo>
                    <a:pt x="733" y="188"/>
                  </a:lnTo>
                  <a:lnTo>
                    <a:pt x="728" y="172"/>
                  </a:lnTo>
                  <a:lnTo>
                    <a:pt x="728" y="158"/>
                  </a:lnTo>
                  <a:lnTo>
                    <a:pt x="722" y="131"/>
                  </a:lnTo>
                  <a:lnTo>
                    <a:pt x="722" y="124"/>
                  </a:lnTo>
                  <a:lnTo>
                    <a:pt x="718" y="114"/>
                  </a:lnTo>
                  <a:lnTo>
                    <a:pt x="718" y="105"/>
                  </a:lnTo>
                  <a:lnTo>
                    <a:pt x="708" y="78"/>
                  </a:lnTo>
                  <a:lnTo>
                    <a:pt x="685" y="38"/>
                  </a:lnTo>
                  <a:lnTo>
                    <a:pt x="681" y="38"/>
                  </a:lnTo>
                  <a:lnTo>
                    <a:pt x="679" y="33"/>
                  </a:lnTo>
                  <a:lnTo>
                    <a:pt x="659" y="19"/>
                  </a:lnTo>
                  <a:lnTo>
                    <a:pt x="655" y="19"/>
                  </a:lnTo>
                  <a:lnTo>
                    <a:pt x="645" y="12"/>
                  </a:lnTo>
                  <a:lnTo>
                    <a:pt x="618" y="8"/>
                  </a:lnTo>
                  <a:lnTo>
                    <a:pt x="616" y="6"/>
                  </a:lnTo>
                  <a:lnTo>
                    <a:pt x="531" y="6"/>
                  </a:lnTo>
                  <a:lnTo>
                    <a:pt x="529" y="3"/>
                  </a:lnTo>
                  <a:lnTo>
                    <a:pt x="436" y="3"/>
                  </a:lnTo>
                  <a:lnTo>
                    <a:pt x="434" y="1"/>
                  </a:lnTo>
                  <a:lnTo>
                    <a:pt x="353" y="1"/>
                  </a:lnTo>
                  <a:lnTo>
                    <a:pt x="346" y="0"/>
                  </a:lnTo>
                  <a:lnTo>
                    <a:pt x="344" y="1"/>
                  </a:lnTo>
                  <a:lnTo>
                    <a:pt x="338" y="0"/>
                  </a:lnTo>
                  <a:lnTo>
                    <a:pt x="334" y="1"/>
                  </a:lnTo>
                  <a:lnTo>
                    <a:pt x="312" y="1"/>
                  </a:lnTo>
                  <a:lnTo>
                    <a:pt x="310" y="0"/>
                  </a:lnTo>
                  <a:lnTo>
                    <a:pt x="122" y="0"/>
                  </a:lnTo>
                  <a:lnTo>
                    <a:pt x="120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6" name="Freeform 293"/>
            <p:cNvSpPr>
              <a:spLocks/>
            </p:cNvSpPr>
            <p:nvPr/>
          </p:nvSpPr>
          <p:spPr bwMode="auto">
            <a:xfrm>
              <a:off x="3302" y="3154"/>
              <a:ext cx="93" cy="56"/>
            </a:xfrm>
            <a:custGeom>
              <a:avLst/>
              <a:gdLst>
                <a:gd name="T0" fmla="*/ 41 w 93"/>
                <a:gd name="T1" fmla="*/ 2 h 56"/>
                <a:gd name="T2" fmla="*/ 18 w 93"/>
                <a:gd name="T3" fmla="*/ 37 h 56"/>
                <a:gd name="T4" fmla="*/ 0 w 93"/>
                <a:gd name="T5" fmla="*/ 51 h 56"/>
                <a:gd name="T6" fmla="*/ 0 w 93"/>
                <a:gd name="T7" fmla="*/ 55 h 56"/>
                <a:gd name="T8" fmla="*/ 41 w 93"/>
                <a:gd name="T9" fmla="*/ 55 h 56"/>
                <a:gd name="T10" fmla="*/ 41 w 93"/>
                <a:gd name="T11" fmla="*/ 19 h 56"/>
                <a:gd name="T12" fmla="*/ 43 w 93"/>
                <a:gd name="T13" fmla="*/ 19 h 56"/>
                <a:gd name="T14" fmla="*/ 45 w 93"/>
                <a:gd name="T15" fmla="*/ 23 h 56"/>
                <a:gd name="T16" fmla="*/ 45 w 93"/>
                <a:gd name="T17" fmla="*/ 55 h 56"/>
                <a:gd name="T18" fmla="*/ 90 w 93"/>
                <a:gd name="T19" fmla="*/ 55 h 56"/>
                <a:gd name="T20" fmla="*/ 92 w 93"/>
                <a:gd name="T21" fmla="*/ 53 h 56"/>
                <a:gd name="T22" fmla="*/ 43 w 93"/>
                <a:gd name="T23" fmla="*/ 0 h 56"/>
                <a:gd name="T24" fmla="*/ 41 w 93"/>
                <a:gd name="T25" fmla="*/ 2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3"/>
                <a:gd name="T40" fmla="*/ 0 h 56"/>
                <a:gd name="T41" fmla="*/ 93 w 93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3" h="56">
                  <a:moveTo>
                    <a:pt x="41" y="2"/>
                  </a:moveTo>
                  <a:lnTo>
                    <a:pt x="18" y="37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1" y="55"/>
                  </a:lnTo>
                  <a:lnTo>
                    <a:pt x="41" y="19"/>
                  </a:lnTo>
                  <a:lnTo>
                    <a:pt x="43" y="19"/>
                  </a:lnTo>
                  <a:lnTo>
                    <a:pt x="45" y="23"/>
                  </a:lnTo>
                  <a:lnTo>
                    <a:pt x="45" y="55"/>
                  </a:lnTo>
                  <a:lnTo>
                    <a:pt x="90" y="55"/>
                  </a:lnTo>
                  <a:lnTo>
                    <a:pt x="92" y="53"/>
                  </a:lnTo>
                  <a:lnTo>
                    <a:pt x="43" y="0"/>
                  </a:lnTo>
                  <a:lnTo>
                    <a:pt x="41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7" name="Freeform 294"/>
            <p:cNvSpPr>
              <a:spLocks/>
            </p:cNvSpPr>
            <p:nvPr/>
          </p:nvSpPr>
          <p:spPr bwMode="auto">
            <a:xfrm>
              <a:off x="2536" y="3165"/>
              <a:ext cx="44" cy="47"/>
            </a:xfrm>
            <a:custGeom>
              <a:avLst/>
              <a:gdLst>
                <a:gd name="T0" fmla="*/ 2 w 44"/>
                <a:gd name="T1" fmla="*/ 1 h 47"/>
                <a:gd name="T2" fmla="*/ 0 w 44"/>
                <a:gd name="T3" fmla="*/ 3 h 47"/>
                <a:gd name="T4" fmla="*/ 4 w 44"/>
                <a:gd name="T5" fmla="*/ 5 h 47"/>
                <a:gd name="T6" fmla="*/ 5 w 44"/>
                <a:gd name="T7" fmla="*/ 14 h 47"/>
                <a:gd name="T8" fmla="*/ 5 w 44"/>
                <a:gd name="T9" fmla="*/ 44 h 47"/>
                <a:gd name="T10" fmla="*/ 20 w 44"/>
                <a:gd name="T11" fmla="*/ 44 h 47"/>
                <a:gd name="T12" fmla="*/ 27 w 44"/>
                <a:gd name="T13" fmla="*/ 46 h 47"/>
                <a:gd name="T14" fmla="*/ 30 w 44"/>
                <a:gd name="T15" fmla="*/ 44 h 47"/>
                <a:gd name="T16" fmla="*/ 34 w 44"/>
                <a:gd name="T17" fmla="*/ 46 h 47"/>
                <a:gd name="T18" fmla="*/ 43 w 44"/>
                <a:gd name="T19" fmla="*/ 44 h 47"/>
                <a:gd name="T20" fmla="*/ 43 w 44"/>
                <a:gd name="T21" fmla="*/ 39 h 47"/>
                <a:gd name="T22" fmla="*/ 27 w 44"/>
                <a:gd name="T23" fmla="*/ 25 h 47"/>
                <a:gd name="T24" fmla="*/ 4 w 44"/>
                <a:gd name="T25" fmla="*/ 0 h 47"/>
                <a:gd name="T26" fmla="*/ 2 w 44"/>
                <a:gd name="T27" fmla="*/ 1 h 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47"/>
                <a:gd name="T44" fmla="*/ 44 w 44"/>
                <a:gd name="T45" fmla="*/ 47 h 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47">
                  <a:moveTo>
                    <a:pt x="2" y="1"/>
                  </a:moveTo>
                  <a:lnTo>
                    <a:pt x="0" y="3"/>
                  </a:lnTo>
                  <a:lnTo>
                    <a:pt x="4" y="5"/>
                  </a:lnTo>
                  <a:lnTo>
                    <a:pt x="5" y="14"/>
                  </a:lnTo>
                  <a:lnTo>
                    <a:pt x="5" y="44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43" y="44"/>
                  </a:lnTo>
                  <a:lnTo>
                    <a:pt x="43" y="39"/>
                  </a:lnTo>
                  <a:lnTo>
                    <a:pt x="27" y="25"/>
                  </a:lnTo>
                  <a:lnTo>
                    <a:pt x="4" y="0"/>
                  </a:lnTo>
                  <a:lnTo>
                    <a:pt x="2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8" name="Freeform 295"/>
            <p:cNvSpPr>
              <a:spLocks/>
            </p:cNvSpPr>
            <p:nvPr/>
          </p:nvSpPr>
          <p:spPr bwMode="auto">
            <a:xfrm>
              <a:off x="2502" y="3175"/>
              <a:ext cx="37" cy="35"/>
            </a:xfrm>
            <a:custGeom>
              <a:avLst/>
              <a:gdLst>
                <a:gd name="T0" fmla="*/ 29 w 37"/>
                <a:gd name="T1" fmla="*/ 2 h 35"/>
                <a:gd name="T2" fmla="*/ 19 w 37"/>
                <a:gd name="T3" fmla="*/ 16 h 35"/>
                <a:gd name="T4" fmla="*/ 14 w 37"/>
                <a:gd name="T5" fmla="*/ 16 h 35"/>
                <a:gd name="T6" fmla="*/ 14 w 37"/>
                <a:gd name="T7" fmla="*/ 21 h 35"/>
                <a:gd name="T8" fmla="*/ 0 w 37"/>
                <a:gd name="T9" fmla="*/ 32 h 35"/>
                <a:gd name="T10" fmla="*/ 7 w 37"/>
                <a:gd name="T11" fmla="*/ 34 h 35"/>
                <a:gd name="T12" fmla="*/ 36 w 37"/>
                <a:gd name="T13" fmla="*/ 34 h 35"/>
                <a:gd name="T14" fmla="*/ 36 w 37"/>
                <a:gd name="T15" fmla="*/ 0 h 35"/>
                <a:gd name="T16" fmla="*/ 31 w 37"/>
                <a:gd name="T17" fmla="*/ 0 h 35"/>
                <a:gd name="T18" fmla="*/ 29 w 37"/>
                <a:gd name="T19" fmla="*/ 2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35"/>
                <a:gd name="T32" fmla="*/ 37 w 37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35">
                  <a:moveTo>
                    <a:pt x="29" y="2"/>
                  </a:moveTo>
                  <a:lnTo>
                    <a:pt x="19" y="16"/>
                  </a:lnTo>
                  <a:lnTo>
                    <a:pt x="14" y="16"/>
                  </a:lnTo>
                  <a:lnTo>
                    <a:pt x="14" y="21"/>
                  </a:lnTo>
                  <a:lnTo>
                    <a:pt x="0" y="32"/>
                  </a:lnTo>
                  <a:lnTo>
                    <a:pt x="7" y="34"/>
                  </a:lnTo>
                  <a:lnTo>
                    <a:pt x="36" y="34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9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29" name="Freeform 296"/>
            <p:cNvSpPr>
              <a:spLocks/>
            </p:cNvSpPr>
            <p:nvPr/>
          </p:nvSpPr>
          <p:spPr bwMode="auto">
            <a:xfrm>
              <a:off x="2753" y="2608"/>
              <a:ext cx="18" cy="31"/>
            </a:xfrm>
            <a:custGeom>
              <a:avLst/>
              <a:gdLst>
                <a:gd name="T0" fmla="*/ 7 w 18"/>
                <a:gd name="T1" fmla="*/ 0 h 31"/>
                <a:gd name="T2" fmla="*/ 17 w 18"/>
                <a:gd name="T3" fmla="*/ 4 h 31"/>
                <a:gd name="T4" fmla="*/ 17 w 18"/>
                <a:gd name="T5" fmla="*/ 7 h 31"/>
                <a:gd name="T6" fmla="*/ 15 w 18"/>
                <a:gd name="T7" fmla="*/ 9 h 31"/>
                <a:gd name="T8" fmla="*/ 9 w 18"/>
                <a:gd name="T9" fmla="*/ 2 h 31"/>
                <a:gd name="T10" fmla="*/ 5 w 18"/>
                <a:gd name="T11" fmla="*/ 9 h 31"/>
                <a:gd name="T12" fmla="*/ 17 w 18"/>
                <a:gd name="T13" fmla="*/ 18 h 31"/>
                <a:gd name="T14" fmla="*/ 17 w 18"/>
                <a:gd name="T15" fmla="*/ 28 h 31"/>
                <a:gd name="T16" fmla="*/ 2 w 18"/>
                <a:gd name="T17" fmla="*/ 30 h 31"/>
                <a:gd name="T18" fmla="*/ 0 w 18"/>
                <a:gd name="T19" fmla="*/ 26 h 31"/>
                <a:gd name="T20" fmla="*/ 2 w 18"/>
                <a:gd name="T21" fmla="*/ 23 h 31"/>
                <a:gd name="T22" fmla="*/ 9 w 18"/>
                <a:gd name="T23" fmla="*/ 28 h 31"/>
                <a:gd name="T24" fmla="*/ 14 w 18"/>
                <a:gd name="T25" fmla="*/ 28 h 31"/>
                <a:gd name="T26" fmla="*/ 14 w 18"/>
                <a:gd name="T27" fmla="*/ 21 h 31"/>
                <a:gd name="T28" fmla="*/ 2 w 18"/>
                <a:gd name="T29" fmla="*/ 16 h 31"/>
                <a:gd name="T30" fmla="*/ 0 w 18"/>
                <a:gd name="T31" fmla="*/ 7 h 31"/>
                <a:gd name="T32" fmla="*/ 2 w 18"/>
                <a:gd name="T33" fmla="*/ 2 h 31"/>
                <a:gd name="T34" fmla="*/ 7 w 18"/>
                <a:gd name="T35" fmla="*/ 0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"/>
                <a:gd name="T55" fmla="*/ 0 h 31"/>
                <a:gd name="T56" fmla="*/ 18 w 18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" h="31">
                  <a:moveTo>
                    <a:pt x="7" y="0"/>
                  </a:moveTo>
                  <a:lnTo>
                    <a:pt x="17" y="4"/>
                  </a:lnTo>
                  <a:lnTo>
                    <a:pt x="17" y="7"/>
                  </a:lnTo>
                  <a:lnTo>
                    <a:pt x="15" y="9"/>
                  </a:lnTo>
                  <a:lnTo>
                    <a:pt x="9" y="2"/>
                  </a:lnTo>
                  <a:lnTo>
                    <a:pt x="5" y="9"/>
                  </a:lnTo>
                  <a:lnTo>
                    <a:pt x="17" y="18"/>
                  </a:lnTo>
                  <a:lnTo>
                    <a:pt x="17" y="28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2" y="23"/>
                  </a:lnTo>
                  <a:lnTo>
                    <a:pt x="9" y="28"/>
                  </a:lnTo>
                  <a:lnTo>
                    <a:pt x="14" y="28"/>
                  </a:lnTo>
                  <a:lnTo>
                    <a:pt x="14" y="21"/>
                  </a:lnTo>
                  <a:lnTo>
                    <a:pt x="2" y="16"/>
                  </a:lnTo>
                  <a:lnTo>
                    <a:pt x="0" y="7"/>
                  </a:lnTo>
                  <a:lnTo>
                    <a:pt x="2" y="2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0" name="Freeform 297"/>
            <p:cNvSpPr>
              <a:spLocks/>
            </p:cNvSpPr>
            <p:nvPr/>
          </p:nvSpPr>
          <p:spPr bwMode="auto">
            <a:xfrm>
              <a:off x="2826" y="2608"/>
              <a:ext cx="22" cy="31"/>
            </a:xfrm>
            <a:custGeom>
              <a:avLst/>
              <a:gdLst>
                <a:gd name="T0" fmla="*/ 11 w 22"/>
                <a:gd name="T1" fmla="*/ 0 h 31"/>
                <a:gd name="T2" fmla="*/ 17 w 22"/>
                <a:gd name="T3" fmla="*/ 2 h 31"/>
                <a:gd name="T4" fmla="*/ 21 w 22"/>
                <a:gd name="T5" fmla="*/ 11 h 31"/>
                <a:gd name="T6" fmla="*/ 4 w 22"/>
                <a:gd name="T7" fmla="*/ 13 h 31"/>
                <a:gd name="T8" fmla="*/ 7 w 22"/>
                <a:gd name="T9" fmla="*/ 21 h 31"/>
                <a:gd name="T10" fmla="*/ 12 w 22"/>
                <a:gd name="T11" fmla="*/ 26 h 31"/>
                <a:gd name="T12" fmla="*/ 17 w 22"/>
                <a:gd name="T13" fmla="*/ 26 h 31"/>
                <a:gd name="T14" fmla="*/ 21 w 22"/>
                <a:gd name="T15" fmla="*/ 21 h 31"/>
                <a:gd name="T16" fmla="*/ 17 w 22"/>
                <a:gd name="T17" fmla="*/ 28 h 31"/>
                <a:gd name="T18" fmla="*/ 9 w 22"/>
                <a:gd name="T19" fmla="*/ 30 h 31"/>
                <a:gd name="T20" fmla="*/ 2 w 22"/>
                <a:gd name="T21" fmla="*/ 26 h 31"/>
                <a:gd name="T22" fmla="*/ 0 w 22"/>
                <a:gd name="T23" fmla="*/ 13 h 31"/>
                <a:gd name="T24" fmla="*/ 4 w 22"/>
                <a:gd name="T25" fmla="*/ 2 h 31"/>
                <a:gd name="T26" fmla="*/ 9 w 22"/>
                <a:gd name="T27" fmla="*/ 2 h 31"/>
                <a:gd name="T28" fmla="*/ 11 w 22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31"/>
                <a:gd name="T47" fmla="*/ 22 w 22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31">
                  <a:moveTo>
                    <a:pt x="11" y="0"/>
                  </a:moveTo>
                  <a:lnTo>
                    <a:pt x="17" y="2"/>
                  </a:lnTo>
                  <a:lnTo>
                    <a:pt x="21" y="11"/>
                  </a:lnTo>
                  <a:lnTo>
                    <a:pt x="4" y="13"/>
                  </a:lnTo>
                  <a:lnTo>
                    <a:pt x="7" y="21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21" y="21"/>
                  </a:lnTo>
                  <a:lnTo>
                    <a:pt x="17" y="28"/>
                  </a:lnTo>
                  <a:lnTo>
                    <a:pt x="9" y="30"/>
                  </a:lnTo>
                  <a:lnTo>
                    <a:pt x="2" y="26"/>
                  </a:lnTo>
                  <a:lnTo>
                    <a:pt x="0" y="13"/>
                  </a:lnTo>
                  <a:lnTo>
                    <a:pt x="4" y="2"/>
                  </a:lnTo>
                  <a:lnTo>
                    <a:pt x="9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1" name="Freeform 298"/>
            <p:cNvSpPr>
              <a:spLocks/>
            </p:cNvSpPr>
            <p:nvPr/>
          </p:nvSpPr>
          <p:spPr bwMode="auto">
            <a:xfrm>
              <a:off x="2830" y="2610"/>
              <a:ext cx="11" cy="10"/>
            </a:xfrm>
            <a:custGeom>
              <a:avLst/>
              <a:gdLst>
                <a:gd name="T0" fmla="*/ 2 w 11"/>
                <a:gd name="T1" fmla="*/ 2 h 10"/>
                <a:gd name="T2" fmla="*/ 0 w 11"/>
                <a:gd name="T3" fmla="*/ 5 h 10"/>
                <a:gd name="T4" fmla="*/ 7 w 11"/>
                <a:gd name="T5" fmla="*/ 9 h 10"/>
                <a:gd name="T6" fmla="*/ 10 w 11"/>
                <a:gd name="T7" fmla="*/ 9 h 10"/>
                <a:gd name="T8" fmla="*/ 10 w 11"/>
                <a:gd name="T9" fmla="*/ 0 h 10"/>
                <a:gd name="T10" fmla="*/ 4 w 11"/>
                <a:gd name="T11" fmla="*/ 0 h 10"/>
                <a:gd name="T12" fmla="*/ 2 w 11"/>
                <a:gd name="T13" fmla="*/ 2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2" y="2"/>
                  </a:moveTo>
                  <a:lnTo>
                    <a:pt x="0" y="5"/>
                  </a:lnTo>
                  <a:lnTo>
                    <a:pt x="7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2" name="Freeform 299"/>
            <p:cNvSpPr>
              <a:spLocks/>
            </p:cNvSpPr>
            <p:nvPr/>
          </p:nvSpPr>
          <p:spPr bwMode="auto">
            <a:xfrm>
              <a:off x="2888" y="2608"/>
              <a:ext cx="21" cy="31"/>
            </a:xfrm>
            <a:custGeom>
              <a:avLst/>
              <a:gdLst>
                <a:gd name="T0" fmla="*/ 8 w 21"/>
                <a:gd name="T1" fmla="*/ 0 h 31"/>
                <a:gd name="T2" fmla="*/ 13 w 21"/>
                <a:gd name="T3" fmla="*/ 0 h 31"/>
                <a:gd name="T4" fmla="*/ 19 w 21"/>
                <a:gd name="T5" fmla="*/ 4 h 31"/>
                <a:gd name="T6" fmla="*/ 19 w 21"/>
                <a:gd name="T7" fmla="*/ 23 h 31"/>
                <a:gd name="T8" fmla="*/ 20 w 21"/>
                <a:gd name="T9" fmla="*/ 28 h 31"/>
                <a:gd name="T10" fmla="*/ 17 w 21"/>
                <a:gd name="T11" fmla="*/ 30 h 31"/>
                <a:gd name="T12" fmla="*/ 11 w 21"/>
                <a:gd name="T13" fmla="*/ 28 h 31"/>
                <a:gd name="T14" fmla="*/ 4 w 21"/>
                <a:gd name="T15" fmla="*/ 30 h 31"/>
                <a:gd name="T16" fmla="*/ 0 w 21"/>
                <a:gd name="T17" fmla="*/ 23 h 31"/>
                <a:gd name="T18" fmla="*/ 0 w 21"/>
                <a:gd name="T19" fmla="*/ 20 h 31"/>
                <a:gd name="T20" fmla="*/ 15 w 21"/>
                <a:gd name="T21" fmla="*/ 9 h 31"/>
                <a:gd name="T22" fmla="*/ 15 w 21"/>
                <a:gd name="T23" fmla="*/ 2 h 31"/>
                <a:gd name="T24" fmla="*/ 11 w 21"/>
                <a:gd name="T25" fmla="*/ 2 h 31"/>
                <a:gd name="T26" fmla="*/ 8 w 21"/>
                <a:gd name="T27" fmla="*/ 0 h 31"/>
                <a:gd name="T28" fmla="*/ 4 w 21"/>
                <a:gd name="T29" fmla="*/ 9 h 31"/>
                <a:gd name="T30" fmla="*/ 2 w 21"/>
                <a:gd name="T31" fmla="*/ 9 h 31"/>
                <a:gd name="T32" fmla="*/ 2 w 21"/>
                <a:gd name="T33" fmla="*/ 2 h 31"/>
                <a:gd name="T34" fmla="*/ 6 w 21"/>
                <a:gd name="T35" fmla="*/ 2 h 31"/>
                <a:gd name="T36" fmla="*/ 8 w 21"/>
                <a:gd name="T37" fmla="*/ 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"/>
                <a:gd name="T58" fmla="*/ 0 h 31"/>
                <a:gd name="T59" fmla="*/ 21 w 21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" h="31">
                  <a:moveTo>
                    <a:pt x="8" y="0"/>
                  </a:moveTo>
                  <a:lnTo>
                    <a:pt x="13" y="0"/>
                  </a:lnTo>
                  <a:lnTo>
                    <a:pt x="19" y="4"/>
                  </a:lnTo>
                  <a:lnTo>
                    <a:pt x="19" y="23"/>
                  </a:lnTo>
                  <a:lnTo>
                    <a:pt x="20" y="28"/>
                  </a:lnTo>
                  <a:lnTo>
                    <a:pt x="17" y="30"/>
                  </a:lnTo>
                  <a:lnTo>
                    <a:pt x="11" y="28"/>
                  </a:lnTo>
                  <a:lnTo>
                    <a:pt x="4" y="30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5" y="9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2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3" name="Freeform 300"/>
            <p:cNvSpPr>
              <a:spLocks/>
            </p:cNvSpPr>
            <p:nvPr/>
          </p:nvSpPr>
          <p:spPr bwMode="auto">
            <a:xfrm>
              <a:off x="2892" y="2621"/>
              <a:ext cx="12" cy="14"/>
            </a:xfrm>
            <a:custGeom>
              <a:avLst/>
              <a:gdLst>
                <a:gd name="T0" fmla="*/ 4 w 12"/>
                <a:gd name="T1" fmla="*/ 2 h 14"/>
                <a:gd name="T2" fmla="*/ 0 w 12"/>
                <a:gd name="T3" fmla="*/ 8 h 14"/>
                <a:gd name="T4" fmla="*/ 7 w 12"/>
                <a:gd name="T5" fmla="*/ 13 h 14"/>
                <a:gd name="T6" fmla="*/ 11 w 12"/>
                <a:gd name="T7" fmla="*/ 7 h 14"/>
                <a:gd name="T8" fmla="*/ 7 w 12"/>
                <a:gd name="T9" fmla="*/ 0 h 14"/>
                <a:gd name="T10" fmla="*/ 4 w 12"/>
                <a:gd name="T11" fmla="*/ 2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4"/>
                <a:gd name="T20" fmla="*/ 12 w 12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4">
                  <a:moveTo>
                    <a:pt x="4" y="2"/>
                  </a:moveTo>
                  <a:lnTo>
                    <a:pt x="0" y="8"/>
                  </a:lnTo>
                  <a:lnTo>
                    <a:pt x="7" y="13"/>
                  </a:lnTo>
                  <a:lnTo>
                    <a:pt x="11" y="7"/>
                  </a:lnTo>
                  <a:lnTo>
                    <a:pt x="7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4" name="Freeform 301"/>
            <p:cNvSpPr>
              <a:spLocks/>
            </p:cNvSpPr>
            <p:nvPr/>
          </p:nvSpPr>
          <p:spPr bwMode="auto">
            <a:xfrm>
              <a:off x="2915" y="2608"/>
              <a:ext cx="26" cy="29"/>
            </a:xfrm>
            <a:custGeom>
              <a:avLst/>
              <a:gdLst>
                <a:gd name="T0" fmla="*/ 16 w 26"/>
                <a:gd name="T1" fmla="*/ 0 h 29"/>
                <a:gd name="T2" fmla="*/ 23 w 26"/>
                <a:gd name="T3" fmla="*/ 2 h 29"/>
                <a:gd name="T4" fmla="*/ 23 w 26"/>
                <a:gd name="T5" fmla="*/ 18 h 29"/>
                <a:gd name="T6" fmla="*/ 25 w 26"/>
                <a:gd name="T7" fmla="*/ 21 h 29"/>
                <a:gd name="T8" fmla="*/ 25 w 26"/>
                <a:gd name="T9" fmla="*/ 28 h 29"/>
                <a:gd name="T10" fmla="*/ 18 w 26"/>
                <a:gd name="T11" fmla="*/ 28 h 29"/>
                <a:gd name="T12" fmla="*/ 21 w 26"/>
                <a:gd name="T13" fmla="*/ 9 h 29"/>
                <a:gd name="T14" fmla="*/ 15 w 26"/>
                <a:gd name="T15" fmla="*/ 4 h 29"/>
                <a:gd name="T16" fmla="*/ 7 w 26"/>
                <a:gd name="T17" fmla="*/ 13 h 29"/>
                <a:gd name="T18" fmla="*/ 7 w 26"/>
                <a:gd name="T19" fmla="*/ 24 h 29"/>
                <a:gd name="T20" fmla="*/ 9 w 26"/>
                <a:gd name="T21" fmla="*/ 28 h 29"/>
                <a:gd name="T22" fmla="*/ 0 w 26"/>
                <a:gd name="T23" fmla="*/ 28 h 29"/>
                <a:gd name="T24" fmla="*/ 4 w 26"/>
                <a:gd name="T25" fmla="*/ 20 h 29"/>
                <a:gd name="T26" fmla="*/ 4 w 26"/>
                <a:gd name="T27" fmla="*/ 9 h 29"/>
                <a:gd name="T28" fmla="*/ 2 w 26"/>
                <a:gd name="T29" fmla="*/ 2 h 29"/>
                <a:gd name="T30" fmla="*/ 9 w 26"/>
                <a:gd name="T31" fmla="*/ 2 h 29"/>
                <a:gd name="T32" fmla="*/ 11 w 26"/>
                <a:gd name="T33" fmla="*/ 4 h 29"/>
                <a:gd name="T34" fmla="*/ 16 w 26"/>
                <a:gd name="T35" fmla="*/ 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29"/>
                <a:gd name="T56" fmla="*/ 26 w 26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29">
                  <a:moveTo>
                    <a:pt x="16" y="0"/>
                  </a:moveTo>
                  <a:lnTo>
                    <a:pt x="23" y="2"/>
                  </a:lnTo>
                  <a:lnTo>
                    <a:pt x="23" y="18"/>
                  </a:lnTo>
                  <a:lnTo>
                    <a:pt x="25" y="21"/>
                  </a:lnTo>
                  <a:lnTo>
                    <a:pt x="25" y="28"/>
                  </a:lnTo>
                  <a:lnTo>
                    <a:pt x="18" y="28"/>
                  </a:lnTo>
                  <a:lnTo>
                    <a:pt x="21" y="9"/>
                  </a:lnTo>
                  <a:lnTo>
                    <a:pt x="15" y="4"/>
                  </a:lnTo>
                  <a:lnTo>
                    <a:pt x="7" y="13"/>
                  </a:lnTo>
                  <a:lnTo>
                    <a:pt x="7" y="24"/>
                  </a:lnTo>
                  <a:lnTo>
                    <a:pt x="9" y="28"/>
                  </a:lnTo>
                  <a:lnTo>
                    <a:pt x="0" y="28"/>
                  </a:lnTo>
                  <a:lnTo>
                    <a:pt x="4" y="20"/>
                  </a:lnTo>
                  <a:lnTo>
                    <a:pt x="4" y="9"/>
                  </a:lnTo>
                  <a:lnTo>
                    <a:pt x="2" y="2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5" name="Freeform 302"/>
            <p:cNvSpPr>
              <a:spLocks/>
            </p:cNvSpPr>
            <p:nvPr/>
          </p:nvSpPr>
          <p:spPr bwMode="auto">
            <a:xfrm>
              <a:off x="2776" y="2610"/>
              <a:ext cx="10" cy="29"/>
            </a:xfrm>
            <a:custGeom>
              <a:avLst/>
              <a:gdLst>
                <a:gd name="T0" fmla="*/ 2 w 10"/>
                <a:gd name="T1" fmla="*/ 0 h 29"/>
                <a:gd name="T2" fmla="*/ 7 w 10"/>
                <a:gd name="T3" fmla="*/ 0 h 29"/>
                <a:gd name="T4" fmla="*/ 9 w 10"/>
                <a:gd name="T5" fmla="*/ 4 h 29"/>
                <a:gd name="T6" fmla="*/ 7 w 10"/>
                <a:gd name="T7" fmla="*/ 7 h 29"/>
                <a:gd name="T8" fmla="*/ 9 w 10"/>
                <a:gd name="T9" fmla="*/ 11 h 29"/>
                <a:gd name="T10" fmla="*/ 9 w 10"/>
                <a:gd name="T11" fmla="*/ 28 h 29"/>
                <a:gd name="T12" fmla="*/ 0 w 10"/>
                <a:gd name="T13" fmla="*/ 28 h 29"/>
                <a:gd name="T14" fmla="*/ 5 w 10"/>
                <a:gd name="T15" fmla="*/ 11 h 29"/>
                <a:gd name="T16" fmla="*/ 0 w 10"/>
                <a:gd name="T17" fmla="*/ 2 h 29"/>
                <a:gd name="T18" fmla="*/ 2 w 10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29"/>
                <a:gd name="T32" fmla="*/ 10 w 10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29">
                  <a:moveTo>
                    <a:pt x="2" y="0"/>
                  </a:moveTo>
                  <a:lnTo>
                    <a:pt x="7" y="0"/>
                  </a:lnTo>
                  <a:lnTo>
                    <a:pt x="9" y="4"/>
                  </a:lnTo>
                  <a:lnTo>
                    <a:pt x="7" y="7"/>
                  </a:lnTo>
                  <a:lnTo>
                    <a:pt x="9" y="11"/>
                  </a:lnTo>
                  <a:lnTo>
                    <a:pt x="9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6" name="Freeform 303"/>
            <p:cNvSpPr>
              <a:spLocks/>
            </p:cNvSpPr>
            <p:nvPr/>
          </p:nvSpPr>
          <p:spPr bwMode="auto">
            <a:xfrm>
              <a:off x="3952" y="2610"/>
              <a:ext cx="15" cy="36"/>
            </a:xfrm>
            <a:custGeom>
              <a:avLst/>
              <a:gdLst>
                <a:gd name="T0" fmla="*/ 10 w 15"/>
                <a:gd name="T1" fmla="*/ 0 h 36"/>
                <a:gd name="T2" fmla="*/ 12 w 15"/>
                <a:gd name="T3" fmla="*/ 0 h 36"/>
                <a:gd name="T4" fmla="*/ 14 w 15"/>
                <a:gd name="T5" fmla="*/ 9 h 36"/>
                <a:gd name="T6" fmla="*/ 10 w 15"/>
                <a:gd name="T7" fmla="*/ 11 h 36"/>
                <a:gd name="T8" fmla="*/ 6 w 15"/>
                <a:gd name="T9" fmla="*/ 24 h 36"/>
                <a:gd name="T10" fmla="*/ 8 w 15"/>
                <a:gd name="T11" fmla="*/ 33 h 36"/>
                <a:gd name="T12" fmla="*/ 2 w 15"/>
                <a:gd name="T13" fmla="*/ 35 h 36"/>
                <a:gd name="T14" fmla="*/ 0 w 15"/>
                <a:gd name="T15" fmla="*/ 30 h 36"/>
                <a:gd name="T16" fmla="*/ 4 w 15"/>
                <a:gd name="T17" fmla="*/ 16 h 36"/>
                <a:gd name="T18" fmla="*/ 4 w 15"/>
                <a:gd name="T19" fmla="*/ 7 h 36"/>
                <a:gd name="T20" fmla="*/ 10 w 15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36"/>
                <a:gd name="T35" fmla="*/ 15 w 15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36">
                  <a:moveTo>
                    <a:pt x="10" y="0"/>
                  </a:moveTo>
                  <a:lnTo>
                    <a:pt x="12" y="0"/>
                  </a:lnTo>
                  <a:lnTo>
                    <a:pt x="14" y="9"/>
                  </a:lnTo>
                  <a:lnTo>
                    <a:pt x="10" y="11"/>
                  </a:lnTo>
                  <a:lnTo>
                    <a:pt x="6" y="24"/>
                  </a:lnTo>
                  <a:lnTo>
                    <a:pt x="8" y="33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4" y="16"/>
                  </a:lnTo>
                  <a:lnTo>
                    <a:pt x="4" y="7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7" name="Freeform 304"/>
            <p:cNvSpPr>
              <a:spLocks/>
            </p:cNvSpPr>
            <p:nvPr/>
          </p:nvSpPr>
          <p:spPr bwMode="auto">
            <a:xfrm>
              <a:off x="3561" y="2613"/>
              <a:ext cx="19" cy="28"/>
            </a:xfrm>
            <a:custGeom>
              <a:avLst/>
              <a:gdLst>
                <a:gd name="T0" fmla="*/ 2 w 19"/>
                <a:gd name="T1" fmla="*/ 0 h 28"/>
                <a:gd name="T2" fmla="*/ 16 w 19"/>
                <a:gd name="T3" fmla="*/ 0 h 28"/>
                <a:gd name="T4" fmla="*/ 16 w 19"/>
                <a:gd name="T5" fmla="*/ 4 h 28"/>
                <a:gd name="T6" fmla="*/ 9 w 19"/>
                <a:gd name="T7" fmla="*/ 0 h 28"/>
                <a:gd name="T8" fmla="*/ 5 w 19"/>
                <a:gd name="T9" fmla="*/ 0 h 28"/>
                <a:gd name="T10" fmla="*/ 5 w 19"/>
                <a:gd name="T11" fmla="*/ 6 h 28"/>
                <a:gd name="T12" fmla="*/ 18 w 19"/>
                <a:gd name="T13" fmla="*/ 16 h 28"/>
                <a:gd name="T14" fmla="*/ 18 w 19"/>
                <a:gd name="T15" fmla="*/ 23 h 28"/>
                <a:gd name="T16" fmla="*/ 11 w 19"/>
                <a:gd name="T17" fmla="*/ 27 h 28"/>
                <a:gd name="T18" fmla="*/ 2 w 19"/>
                <a:gd name="T19" fmla="*/ 27 h 28"/>
                <a:gd name="T20" fmla="*/ 0 w 19"/>
                <a:gd name="T21" fmla="*/ 21 h 28"/>
                <a:gd name="T22" fmla="*/ 7 w 19"/>
                <a:gd name="T23" fmla="*/ 25 h 28"/>
                <a:gd name="T24" fmla="*/ 14 w 19"/>
                <a:gd name="T25" fmla="*/ 25 h 28"/>
                <a:gd name="T26" fmla="*/ 14 w 19"/>
                <a:gd name="T27" fmla="*/ 16 h 28"/>
                <a:gd name="T28" fmla="*/ 9 w 19"/>
                <a:gd name="T29" fmla="*/ 16 h 28"/>
                <a:gd name="T30" fmla="*/ 2 w 19"/>
                <a:gd name="T31" fmla="*/ 13 h 28"/>
                <a:gd name="T32" fmla="*/ 0 w 19"/>
                <a:gd name="T33" fmla="*/ 4 h 28"/>
                <a:gd name="T34" fmla="*/ 2 w 19"/>
                <a:gd name="T35" fmla="*/ 0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28"/>
                <a:gd name="T56" fmla="*/ 19 w 19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28">
                  <a:moveTo>
                    <a:pt x="2" y="0"/>
                  </a:moveTo>
                  <a:lnTo>
                    <a:pt x="16" y="0"/>
                  </a:lnTo>
                  <a:lnTo>
                    <a:pt x="16" y="4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6"/>
                  </a:lnTo>
                  <a:lnTo>
                    <a:pt x="18" y="16"/>
                  </a:lnTo>
                  <a:lnTo>
                    <a:pt x="18" y="23"/>
                  </a:lnTo>
                  <a:lnTo>
                    <a:pt x="11" y="27"/>
                  </a:lnTo>
                  <a:lnTo>
                    <a:pt x="2" y="27"/>
                  </a:lnTo>
                  <a:lnTo>
                    <a:pt x="0" y="21"/>
                  </a:lnTo>
                  <a:lnTo>
                    <a:pt x="7" y="25"/>
                  </a:lnTo>
                  <a:lnTo>
                    <a:pt x="14" y="25"/>
                  </a:lnTo>
                  <a:lnTo>
                    <a:pt x="14" y="16"/>
                  </a:lnTo>
                  <a:lnTo>
                    <a:pt x="9" y="16"/>
                  </a:lnTo>
                  <a:lnTo>
                    <a:pt x="2" y="13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8" name="Freeform 305"/>
            <p:cNvSpPr>
              <a:spLocks/>
            </p:cNvSpPr>
            <p:nvPr/>
          </p:nvSpPr>
          <p:spPr bwMode="auto">
            <a:xfrm>
              <a:off x="3583" y="2613"/>
              <a:ext cx="11" cy="28"/>
            </a:xfrm>
            <a:custGeom>
              <a:avLst/>
              <a:gdLst>
                <a:gd name="T0" fmla="*/ 3 w 11"/>
                <a:gd name="T1" fmla="*/ 0 h 28"/>
                <a:gd name="T2" fmla="*/ 8 w 11"/>
                <a:gd name="T3" fmla="*/ 0 h 28"/>
                <a:gd name="T4" fmla="*/ 8 w 11"/>
                <a:gd name="T5" fmla="*/ 23 h 28"/>
                <a:gd name="T6" fmla="*/ 10 w 11"/>
                <a:gd name="T7" fmla="*/ 27 h 28"/>
                <a:gd name="T8" fmla="*/ 0 w 11"/>
                <a:gd name="T9" fmla="*/ 27 h 28"/>
                <a:gd name="T10" fmla="*/ 0 w 11"/>
                <a:gd name="T11" fmla="*/ 25 h 28"/>
                <a:gd name="T12" fmla="*/ 3 w 11"/>
                <a:gd name="T13" fmla="*/ 25 h 28"/>
                <a:gd name="T14" fmla="*/ 3 w 11"/>
                <a:gd name="T15" fmla="*/ 0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28"/>
                <a:gd name="T26" fmla="*/ 11 w 11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28">
                  <a:moveTo>
                    <a:pt x="3" y="0"/>
                  </a:moveTo>
                  <a:lnTo>
                    <a:pt x="8" y="0"/>
                  </a:lnTo>
                  <a:lnTo>
                    <a:pt x="8" y="23"/>
                  </a:lnTo>
                  <a:lnTo>
                    <a:pt x="1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39" name="Freeform 306"/>
            <p:cNvSpPr>
              <a:spLocks/>
            </p:cNvSpPr>
            <p:nvPr/>
          </p:nvSpPr>
          <p:spPr bwMode="auto">
            <a:xfrm>
              <a:off x="3633" y="2613"/>
              <a:ext cx="21" cy="28"/>
            </a:xfrm>
            <a:custGeom>
              <a:avLst/>
              <a:gdLst>
                <a:gd name="T0" fmla="*/ 7 w 21"/>
                <a:gd name="T1" fmla="*/ 0 h 28"/>
                <a:gd name="T2" fmla="*/ 16 w 21"/>
                <a:gd name="T3" fmla="*/ 0 h 28"/>
                <a:gd name="T4" fmla="*/ 20 w 21"/>
                <a:gd name="T5" fmla="*/ 2 h 28"/>
                <a:gd name="T6" fmla="*/ 20 w 21"/>
                <a:gd name="T7" fmla="*/ 11 h 28"/>
                <a:gd name="T8" fmla="*/ 4 w 21"/>
                <a:gd name="T9" fmla="*/ 11 h 28"/>
                <a:gd name="T10" fmla="*/ 4 w 21"/>
                <a:gd name="T11" fmla="*/ 16 h 28"/>
                <a:gd name="T12" fmla="*/ 14 w 21"/>
                <a:gd name="T13" fmla="*/ 25 h 28"/>
                <a:gd name="T14" fmla="*/ 20 w 21"/>
                <a:gd name="T15" fmla="*/ 21 h 28"/>
                <a:gd name="T16" fmla="*/ 20 w 21"/>
                <a:gd name="T17" fmla="*/ 23 h 28"/>
                <a:gd name="T18" fmla="*/ 14 w 21"/>
                <a:gd name="T19" fmla="*/ 27 h 28"/>
                <a:gd name="T20" fmla="*/ 7 w 21"/>
                <a:gd name="T21" fmla="*/ 27 h 28"/>
                <a:gd name="T22" fmla="*/ 4 w 21"/>
                <a:gd name="T23" fmla="*/ 25 h 28"/>
                <a:gd name="T24" fmla="*/ 0 w 21"/>
                <a:gd name="T25" fmla="*/ 11 h 28"/>
                <a:gd name="T26" fmla="*/ 4 w 21"/>
                <a:gd name="T27" fmla="*/ 2 h 28"/>
                <a:gd name="T28" fmla="*/ 7 w 21"/>
                <a:gd name="T29" fmla="*/ 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8"/>
                <a:gd name="T47" fmla="*/ 21 w 21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8">
                  <a:moveTo>
                    <a:pt x="7" y="0"/>
                  </a:moveTo>
                  <a:lnTo>
                    <a:pt x="16" y="0"/>
                  </a:lnTo>
                  <a:lnTo>
                    <a:pt x="20" y="2"/>
                  </a:lnTo>
                  <a:lnTo>
                    <a:pt x="20" y="11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14" y="25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14" y="27"/>
                  </a:lnTo>
                  <a:lnTo>
                    <a:pt x="7" y="27"/>
                  </a:lnTo>
                  <a:lnTo>
                    <a:pt x="4" y="25"/>
                  </a:lnTo>
                  <a:lnTo>
                    <a:pt x="0" y="11"/>
                  </a:lnTo>
                  <a:lnTo>
                    <a:pt x="4" y="2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0" name="Freeform 307"/>
            <p:cNvSpPr>
              <a:spLocks/>
            </p:cNvSpPr>
            <p:nvPr/>
          </p:nvSpPr>
          <p:spPr bwMode="auto">
            <a:xfrm>
              <a:off x="3637" y="2613"/>
              <a:ext cx="13" cy="9"/>
            </a:xfrm>
            <a:custGeom>
              <a:avLst/>
              <a:gdLst>
                <a:gd name="T0" fmla="*/ 3 w 13"/>
                <a:gd name="T1" fmla="*/ 2 h 9"/>
                <a:gd name="T2" fmla="*/ 0 w 13"/>
                <a:gd name="T3" fmla="*/ 6 h 9"/>
                <a:gd name="T4" fmla="*/ 12 w 13"/>
                <a:gd name="T5" fmla="*/ 8 h 9"/>
                <a:gd name="T6" fmla="*/ 12 w 13"/>
                <a:gd name="T7" fmla="*/ 2 h 9"/>
                <a:gd name="T8" fmla="*/ 8 w 13"/>
                <a:gd name="T9" fmla="*/ 2 h 9"/>
                <a:gd name="T10" fmla="*/ 5 w 13"/>
                <a:gd name="T11" fmla="*/ 0 h 9"/>
                <a:gd name="T12" fmla="*/ 3 w 13"/>
                <a:gd name="T13" fmla="*/ 2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3" y="2"/>
                  </a:moveTo>
                  <a:lnTo>
                    <a:pt x="0" y="6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1" name="Freeform 308"/>
            <p:cNvSpPr>
              <a:spLocks/>
            </p:cNvSpPr>
            <p:nvPr/>
          </p:nvSpPr>
          <p:spPr bwMode="auto">
            <a:xfrm>
              <a:off x="3697" y="2615"/>
              <a:ext cx="7" cy="7"/>
            </a:xfrm>
            <a:custGeom>
              <a:avLst/>
              <a:gdLst>
                <a:gd name="T0" fmla="*/ 2 w 7"/>
                <a:gd name="T1" fmla="*/ 0 h 7"/>
                <a:gd name="T2" fmla="*/ 6 w 7"/>
                <a:gd name="T3" fmla="*/ 0 h 7"/>
                <a:gd name="T4" fmla="*/ 4 w 7"/>
                <a:gd name="T5" fmla="*/ 6 h 7"/>
                <a:gd name="T6" fmla="*/ 0 w 7"/>
                <a:gd name="T7" fmla="*/ 6 h 7"/>
                <a:gd name="T8" fmla="*/ 2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7"/>
                <a:gd name="T17" fmla="*/ 7 w 7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7">
                  <a:moveTo>
                    <a:pt x="2" y="0"/>
                  </a:moveTo>
                  <a:lnTo>
                    <a:pt x="6" y="0"/>
                  </a:lnTo>
                  <a:lnTo>
                    <a:pt x="4" y="6"/>
                  </a:lnTo>
                  <a:lnTo>
                    <a:pt x="0" y="6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2" name="Freeform 309"/>
            <p:cNvSpPr>
              <a:spLocks/>
            </p:cNvSpPr>
            <p:nvPr/>
          </p:nvSpPr>
          <p:spPr bwMode="auto">
            <a:xfrm>
              <a:off x="3694" y="2615"/>
              <a:ext cx="24" cy="28"/>
            </a:xfrm>
            <a:custGeom>
              <a:avLst/>
              <a:gdLst>
                <a:gd name="T0" fmla="*/ 13 w 24"/>
                <a:gd name="T1" fmla="*/ 0 h 28"/>
                <a:gd name="T2" fmla="*/ 16 w 24"/>
                <a:gd name="T3" fmla="*/ 0 h 28"/>
                <a:gd name="T4" fmla="*/ 21 w 24"/>
                <a:gd name="T5" fmla="*/ 6 h 28"/>
                <a:gd name="T6" fmla="*/ 21 w 24"/>
                <a:gd name="T7" fmla="*/ 21 h 28"/>
                <a:gd name="T8" fmla="*/ 23 w 24"/>
                <a:gd name="T9" fmla="*/ 25 h 28"/>
                <a:gd name="T10" fmla="*/ 19 w 24"/>
                <a:gd name="T11" fmla="*/ 27 h 28"/>
                <a:gd name="T12" fmla="*/ 13 w 24"/>
                <a:gd name="T13" fmla="*/ 25 h 28"/>
                <a:gd name="T14" fmla="*/ 7 w 24"/>
                <a:gd name="T15" fmla="*/ 27 h 28"/>
                <a:gd name="T16" fmla="*/ 2 w 24"/>
                <a:gd name="T17" fmla="*/ 25 h 28"/>
                <a:gd name="T18" fmla="*/ 0 w 24"/>
                <a:gd name="T19" fmla="*/ 21 h 28"/>
                <a:gd name="T20" fmla="*/ 7 w 24"/>
                <a:gd name="T21" fmla="*/ 13 h 28"/>
                <a:gd name="T22" fmla="*/ 11 w 24"/>
                <a:gd name="T23" fmla="*/ 13 h 28"/>
                <a:gd name="T24" fmla="*/ 16 w 24"/>
                <a:gd name="T25" fmla="*/ 4 h 28"/>
                <a:gd name="T26" fmla="*/ 13 w 24"/>
                <a:gd name="T27" fmla="*/ 0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28"/>
                <a:gd name="T44" fmla="*/ 24 w 24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28">
                  <a:moveTo>
                    <a:pt x="13" y="0"/>
                  </a:moveTo>
                  <a:lnTo>
                    <a:pt x="16" y="0"/>
                  </a:lnTo>
                  <a:lnTo>
                    <a:pt x="21" y="6"/>
                  </a:lnTo>
                  <a:lnTo>
                    <a:pt x="21" y="21"/>
                  </a:lnTo>
                  <a:lnTo>
                    <a:pt x="23" y="25"/>
                  </a:lnTo>
                  <a:lnTo>
                    <a:pt x="19" y="27"/>
                  </a:lnTo>
                  <a:lnTo>
                    <a:pt x="13" y="25"/>
                  </a:lnTo>
                  <a:lnTo>
                    <a:pt x="7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7" y="13"/>
                  </a:lnTo>
                  <a:lnTo>
                    <a:pt x="11" y="13"/>
                  </a:lnTo>
                  <a:lnTo>
                    <a:pt x="16" y="4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3" name="Freeform 310"/>
            <p:cNvSpPr>
              <a:spLocks/>
            </p:cNvSpPr>
            <p:nvPr/>
          </p:nvSpPr>
          <p:spPr bwMode="auto">
            <a:xfrm>
              <a:off x="3699" y="2626"/>
              <a:ext cx="13" cy="13"/>
            </a:xfrm>
            <a:custGeom>
              <a:avLst/>
              <a:gdLst>
                <a:gd name="T0" fmla="*/ 10 w 13"/>
                <a:gd name="T1" fmla="*/ 2 h 13"/>
                <a:gd name="T2" fmla="*/ 9 w 13"/>
                <a:gd name="T3" fmla="*/ 0 h 13"/>
                <a:gd name="T4" fmla="*/ 0 w 13"/>
                <a:gd name="T5" fmla="*/ 8 h 13"/>
                <a:gd name="T6" fmla="*/ 7 w 13"/>
                <a:gd name="T7" fmla="*/ 12 h 13"/>
                <a:gd name="T8" fmla="*/ 10 w 13"/>
                <a:gd name="T9" fmla="*/ 10 h 13"/>
                <a:gd name="T10" fmla="*/ 12 w 13"/>
                <a:gd name="T11" fmla="*/ 3 h 13"/>
                <a:gd name="T12" fmla="*/ 10 w 13"/>
                <a:gd name="T13" fmla="*/ 2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3"/>
                <a:gd name="T23" fmla="*/ 13 w 13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3">
                  <a:moveTo>
                    <a:pt x="10" y="2"/>
                  </a:moveTo>
                  <a:lnTo>
                    <a:pt x="9" y="0"/>
                  </a:lnTo>
                  <a:lnTo>
                    <a:pt x="0" y="8"/>
                  </a:lnTo>
                  <a:lnTo>
                    <a:pt x="7" y="12"/>
                  </a:lnTo>
                  <a:lnTo>
                    <a:pt x="10" y="10"/>
                  </a:lnTo>
                  <a:lnTo>
                    <a:pt x="12" y="3"/>
                  </a:lnTo>
                  <a:lnTo>
                    <a:pt x="1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4" name="Freeform 311"/>
            <p:cNvSpPr>
              <a:spLocks/>
            </p:cNvSpPr>
            <p:nvPr/>
          </p:nvSpPr>
          <p:spPr bwMode="auto">
            <a:xfrm>
              <a:off x="3724" y="2615"/>
              <a:ext cx="26" cy="28"/>
            </a:xfrm>
            <a:custGeom>
              <a:avLst/>
              <a:gdLst>
                <a:gd name="T0" fmla="*/ 2 w 26"/>
                <a:gd name="T1" fmla="*/ 0 h 28"/>
                <a:gd name="T2" fmla="*/ 7 w 26"/>
                <a:gd name="T3" fmla="*/ 0 h 28"/>
                <a:gd name="T4" fmla="*/ 10 w 26"/>
                <a:gd name="T5" fmla="*/ 2 h 28"/>
                <a:gd name="T6" fmla="*/ 14 w 26"/>
                <a:gd name="T7" fmla="*/ 0 h 28"/>
                <a:gd name="T8" fmla="*/ 21 w 26"/>
                <a:gd name="T9" fmla="*/ 0 h 28"/>
                <a:gd name="T10" fmla="*/ 23 w 26"/>
                <a:gd name="T11" fmla="*/ 4 h 28"/>
                <a:gd name="T12" fmla="*/ 23 w 26"/>
                <a:gd name="T13" fmla="*/ 16 h 28"/>
                <a:gd name="T14" fmla="*/ 25 w 26"/>
                <a:gd name="T15" fmla="*/ 21 h 28"/>
                <a:gd name="T16" fmla="*/ 25 w 26"/>
                <a:gd name="T17" fmla="*/ 27 h 28"/>
                <a:gd name="T18" fmla="*/ 18 w 26"/>
                <a:gd name="T19" fmla="*/ 27 h 28"/>
                <a:gd name="T20" fmla="*/ 18 w 26"/>
                <a:gd name="T21" fmla="*/ 18 h 28"/>
                <a:gd name="T22" fmla="*/ 21 w 26"/>
                <a:gd name="T23" fmla="*/ 16 h 28"/>
                <a:gd name="T24" fmla="*/ 18 w 26"/>
                <a:gd name="T25" fmla="*/ 14 h 28"/>
                <a:gd name="T26" fmla="*/ 21 w 26"/>
                <a:gd name="T27" fmla="*/ 9 h 28"/>
                <a:gd name="T28" fmla="*/ 18 w 26"/>
                <a:gd name="T29" fmla="*/ 2 h 28"/>
                <a:gd name="T30" fmla="*/ 12 w 26"/>
                <a:gd name="T31" fmla="*/ 2 h 28"/>
                <a:gd name="T32" fmla="*/ 7 w 26"/>
                <a:gd name="T33" fmla="*/ 11 h 28"/>
                <a:gd name="T34" fmla="*/ 7 w 26"/>
                <a:gd name="T35" fmla="*/ 23 h 28"/>
                <a:gd name="T36" fmla="*/ 9 w 26"/>
                <a:gd name="T37" fmla="*/ 27 h 28"/>
                <a:gd name="T38" fmla="*/ 0 w 26"/>
                <a:gd name="T39" fmla="*/ 27 h 28"/>
                <a:gd name="T40" fmla="*/ 2 w 26"/>
                <a:gd name="T41" fmla="*/ 4 h 28"/>
                <a:gd name="T42" fmla="*/ 0 w 26"/>
                <a:gd name="T43" fmla="*/ 2 h 28"/>
                <a:gd name="T44" fmla="*/ 2 w 26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"/>
                <a:gd name="T70" fmla="*/ 0 h 28"/>
                <a:gd name="T71" fmla="*/ 26 w 26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" h="28">
                  <a:moveTo>
                    <a:pt x="2" y="0"/>
                  </a:moveTo>
                  <a:lnTo>
                    <a:pt x="7" y="0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3" y="4"/>
                  </a:lnTo>
                  <a:lnTo>
                    <a:pt x="23" y="16"/>
                  </a:lnTo>
                  <a:lnTo>
                    <a:pt x="25" y="21"/>
                  </a:lnTo>
                  <a:lnTo>
                    <a:pt x="25" y="27"/>
                  </a:lnTo>
                  <a:lnTo>
                    <a:pt x="18" y="27"/>
                  </a:lnTo>
                  <a:lnTo>
                    <a:pt x="18" y="18"/>
                  </a:lnTo>
                  <a:lnTo>
                    <a:pt x="21" y="16"/>
                  </a:lnTo>
                  <a:lnTo>
                    <a:pt x="18" y="14"/>
                  </a:lnTo>
                  <a:lnTo>
                    <a:pt x="21" y="9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7" y="11"/>
                  </a:lnTo>
                  <a:lnTo>
                    <a:pt x="7" y="23"/>
                  </a:lnTo>
                  <a:lnTo>
                    <a:pt x="9" y="27"/>
                  </a:lnTo>
                  <a:lnTo>
                    <a:pt x="0" y="27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5" name="Freeform 312"/>
            <p:cNvSpPr>
              <a:spLocks/>
            </p:cNvSpPr>
            <p:nvPr/>
          </p:nvSpPr>
          <p:spPr bwMode="auto">
            <a:xfrm>
              <a:off x="2312" y="2624"/>
              <a:ext cx="11" cy="36"/>
            </a:xfrm>
            <a:custGeom>
              <a:avLst/>
              <a:gdLst>
                <a:gd name="T0" fmla="*/ 5 w 11"/>
                <a:gd name="T1" fmla="*/ 0 h 36"/>
                <a:gd name="T2" fmla="*/ 7 w 11"/>
                <a:gd name="T3" fmla="*/ 4 h 36"/>
                <a:gd name="T4" fmla="*/ 7 w 11"/>
                <a:gd name="T5" fmla="*/ 27 h 36"/>
                <a:gd name="T6" fmla="*/ 5 w 11"/>
                <a:gd name="T7" fmla="*/ 31 h 36"/>
                <a:gd name="T8" fmla="*/ 10 w 11"/>
                <a:gd name="T9" fmla="*/ 35 h 36"/>
                <a:gd name="T10" fmla="*/ 0 w 11"/>
                <a:gd name="T11" fmla="*/ 35 h 36"/>
                <a:gd name="T12" fmla="*/ 3 w 11"/>
                <a:gd name="T13" fmla="*/ 27 h 36"/>
                <a:gd name="T14" fmla="*/ 3 w 11"/>
                <a:gd name="T15" fmla="*/ 8 h 36"/>
                <a:gd name="T16" fmla="*/ 0 w 11"/>
                <a:gd name="T17" fmla="*/ 4 h 36"/>
                <a:gd name="T18" fmla="*/ 5 w 11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36"/>
                <a:gd name="T32" fmla="*/ 11 w 11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36">
                  <a:moveTo>
                    <a:pt x="5" y="0"/>
                  </a:moveTo>
                  <a:lnTo>
                    <a:pt x="7" y="4"/>
                  </a:lnTo>
                  <a:lnTo>
                    <a:pt x="7" y="27"/>
                  </a:lnTo>
                  <a:lnTo>
                    <a:pt x="5" y="31"/>
                  </a:lnTo>
                  <a:lnTo>
                    <a:pt x="10" y="35"/>
                  </a:lnTo>
                  <a:lnTo>
                    <a:pt x="0" y="35"/>
                  </a:lnTo>
                  <a:lnTo>
                    <a:pt x="3" y="27"/>
                  </a:lnTo>
                  <a:lnTo>
                    <a:pt x="3" y="8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6" name="Freeform 313"/>
            <p:cNvSpPr>
              <a:spLocks/>
            </p:cNvSpPr>
            <p:nvPr/>
          </p:nvSpPr>
          <p:spPr bwMode="auto">
            <a:xfrm>
              <a:off x="3083" y="2624"/>
              <a:ext cx="18" cy="19"/>
            </a:xfrm>
            <a:custGeom>
              <a:avLst/>
              <a:gdLst>
                <a:gd name="T0" fmla="*/ 4 w 18"/>
                <a:gd name="T1" fmla="*/ 0 h 19"/>
                <a:gd name="T2" fmla="*/ 11 w 18"/>
                <a:gd name="T3" fmla="*/ 0 h 19"/>
                <a:gd name="T4" fmla="*/ 17 w 18"/>
                <a:gd name="T5" fmla="*/ 7 h 19"/>
                <a:gd name="T6" fmla="*/ 13 w 18"/>
                <a:gd name="T7" fmla="*/ 18 h 19"/>
                <a:gd name="T8" fmla="*/ 13 w 18"/>
                <a:gd name="T9" fmla="*/ 7 h 19"/>
                <a:gd name="T10" fmla="*/ 6 w 18"/>
                <a:gd name="T11" fmla="*/ 4 h 19"/>
                <a:gd name="T12" fmla="*/ 0 w 18"/>
                <a:gd name="T13" fmla="*/ 4 h 19"/>
                <a:gd name="T14" fmla="*/ 4 w 18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9"/>
                <a:gd name="T26" fmla="*/ 18 w 18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9">
                  <a:moveTo>
                    <a:pt x="4" y="0"/>
                  </a:moveTo>
                  <a:lnTo>
                    <a:pt x="11" y="0"/>
                  </a:lnTo>
                  <a:lnTo>
                    <a:pt x="17" y="7"/>
                  </a:lnTo>
                  <a:lnTo>
                    <a:pt x="13" y="18"/>
                  </a:lnTo>
                  <a:lnTo>
                    <a:pt x="13" y="7"/>
                  </a:lnTo>
                  <a:lnTo>
                    <a:pt x="6" y="4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7" name="Freeform 314"/>
            <p:cNvSpPr>
              <a:spLocks/>
            </p:cNvSpPr>
            <p:nvPr/>
          </p:nvSpPr>
          <p:spPr bwMode="auto">
            <a:xfrm>
              <a:off x="2189" y="2629"/>
              <a:ext cx="10" cy="14"/>
            </a:xfrm>
            <a:custGeom>
              <a:avLst/>
              <a:gdLst>
                <a:gd name="T0" fmla="*/ 0 w 10"/>
                <a:gd name="T1" fmla="*/ 0 h 14"/>
                <a:gd name="T2" fmla="*/ 5 w 10"/>
                <a:gd name="T3" fmla="*/ 0 h 14"/>
                <a:gd name="T4" fmla="*/ 9 w 10"/>
                <a:gd name="T5" fmla="*/ 4 h 14"/>
                <a:gd name="T6" fmla="*/ 2 w 10"/>
                <a:gd name="T7" fmla="*/ 13 h 14"/>
                <a:gd name="T8" fmla="*/ 0 w 10"/>
                <a:gd name="T9" fmla="*/ 13 h 14"/>
                <a:gd name="T10" fmla="*/ 5 w 10"/>
                <a:gd name="T11" fmla="*/ 11 h 14"/>
                <a:gd name="T12" fmla="*/ 5 w 10"/>
                <a:gd name="T13" fmla="*/ 4 h 14"/>
                <a:gd name="T14" fmla="*/ 0 w 10"/>
                <a:gd name="T15" fmla="*/ 4 h 14"/>
                <a:gd name="T16" fmla="*/ 0 w 10"/>
                <a:gd name="T17" fmla="*/ 0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0" y="0"/>
                  </a:moveTo>
                  <a:lnTo>
                    <a:pt x="5" y="0"/>
                  </a:lnTo>
                  <a:lnTo>
                    <a:pt x="9" y="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5" y="11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8" name="Freeform 315"/>
            <p:cNvSpPr>
              <a:spLocks/>
            </p:cNvSpPr>
            <p:nvPr/>
          </p:nvSpPr>
          <p:spPr bwMode="auto">
            <a:xfrm>
              <a:off x="2249" y="2631"/>
              <a:ext cx="21" cy="29"/>
            </a:xfrm>
            <a:custGeom>
              <a:avLst/>
              <a:gdLst>
                <a:gd name="T0" fmla="*/ 8 w 21"/>
                <a:gd name="T1" fmla="*/ 0 h 29"/>
                <a:gd name="T2" fmla="*/ 18 w 21"/>
                <a:gd name="T3" fmla="*/ 0 h 29"/>
                <a:gd name="T4" fmla="*/ 20 w 21"/>
                <a:gd name="T5" fmla="*/ 4 h 29"/>
                <a:gd name="T6" fmla="*/ 18 w 21"/>
                <a:gd name="T7" fmla="*/ 7 h 29"/>
                <a:gd name="T8" fmla="*/ 18 w 21"/>
                <a:gd name="T9" fmla="*/ 2 h 29"/>
                <a:gd name="T10" fmla="*/ 11 w 21"/>
                <a:gd name="T11" fmla="*/ 2 h 29"/>
                <a:gd name="T12" fmla="*/ 17 w 21"/>
                <a:gd name="T13" fmla="*/ 18 h 29"/>
                <a:gd name="T14" fmla="*/ 17 w 21"/>
                <a:gd name="T15" fmla="*/ 26 h 29"/>
                <a:gd name="T16" fmla="*/ 2 w 21"/>
                <a:gd name="T17" fmla="*/ 28 h 29"/>
                <a:gd name="T18" fmla="*/ 0 w 21"/>
                <a:gd name="T19" fmla="*/ 26 h 29"/>
                <a:gd name="T20" fmla="*/ 2 w 21"/>
                <a:gd name="T21" fmla="*/ 22 h 29"/>
                <a:gd name="T22" fmla="*/ 4 w 21"/>
                <a:gd name="T23" fmla="*/ 22 h 29"/>
                <a:gd name="T24" fmla="*/ 4 w 21"/>
                <a:gd name="T25" fmla="*/ 26 h 29"/>
                <a:gd name="T26" fmla="*/ 13 w 21"/>
                <a:gd name="T27" fmla="*/ 26 h 29"/>
                <a:gd name="T28" fmla="*/ 13 w 21"/>
                <a:gd name="T29" fmla="*/ 18 h 29"/>
                <a:gd name="T30" fmla="*/ 6 w 21"/>
                <a:gd name="T31" fmla="*/ 9 h 29"/>
                <a:gd name="T32" fmla="*/ 6 w 21"/>
                <a:gd name="T33" fmla="*/ 4 h 29"/>
                <a:gd name="T34" fmla="*/ 8 w 21"/>
                <a:gd name="T35" fmla="*/ 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29"/>
                <a:gd name="T56" fmla="*/ 21 w 21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29">
                  <a:moveTo>
                    <a:pt x="8" y="0"/>
                  </a:moveTo>
                  <a:lnTo>
                    <a:pt x="18" y="0"/>
                  </a:lnTo>
                  <a:lnTo>
                    <a:pt x="20" y="4"/>
                  </a:lnTo>
                  <a:lnTo>
                    <a:pt x="18" y="7"/>
                  </a:lnTo>
                  <a:lnTo>
                    <a:pt x="18" y="2"/>
                  </a:lnTo>
                  <a:lnTo>
                    <a:pt x="11" y="2"/>
                  </a:lnTo>
                  <a:lnTo>
                    <a:pt x="17" y="18"/>
                  </a:lnTo>
                  <a:lnTo>
                    <a:pt x="17" y="26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13" y="26"/>
                  </a:lnTo>
                  <a:lnTo>
                    <a:pt x="13" y="18"/>
                  </a:lnTo>
                  <a:lnTo>
                    <a:pt x="6" y="9"/>
                  </a:lnTo>
                  <a:lnTo>
                    <a:pt x="6" y="4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49" name="Freeform 316"/>
            <p:cNvSpPr>
              <a:spLocks/>
            </p:cNvSpPr>
            <p:nvPr/>
          </p:nvSpPr>
          <p:spPr bwMode="auto">
            <a:xfrm>
              <a:off x="2274" y="2631"/>
              <a:ext cx="23" cy="29"/>
            </a:xfrm>
            <a:custGeom>
              <a:avLst/>
              <a:gdLst>
                <a:gd name="T0" fmla="*/ 10 w 23"/>
                <a:gd name="T1" fmla="*/ 0 h 29"/>
                <a:gd name="T2" fmla="*/ 22 w 23"/>
                <a:gd name="T3" fmla="*/ 0 h 29"/>
                <a:gd name="T4" fmla="*/ 22 w 23"/>
                <a:gd name="T5" fmla="*/ 7 h 29"/>
                <a:gd name="T6" fmla="*/ 18 w 23"/>
                <a:gd name="T7" fmla="*/ 7 h 29"/>
                <a:gd name="T8" fmla="*/ 18 w 23"/>
                <a:gd name="T9" fmla="*/ 0 h 29"/>
                <a:gd name="T10" fmla="*/ 15 w 23"/>
                <a:gd name="T11" fmla="*/ 0 h 29"/>
                <a:gd name="T12" fmla="*/ 6 w 23"/>
                <a:gd name="T13" fmla="*/ 11 h 29"/>
                <a:gd name="T14" fmla="*/ 6 w 23"/>
                <a:gd name="T15" fmla="*/ 16 h 29"/>
                <a:gd name="T16" fmla="*/ 4 w 23"/>
                <a:gd name="T17" fmla="*/ 20 h 29"/>
                <a:gd name="T18" fmla="*/ 13 w 23"/>
                <a:gd name="T19" fmla="*/ 26 h 29"/>
                <a:gd name="T20" fmla="*/ 17 w 23"/>
                <a:gd name="T21" fmla="*/ 24 h 29"/>
                <a:gd name="T22" fmla="*/ 17 w 23"/>
                <a:gd name="T23" fmla="*/ 26 h 29"/>
                <a:gd name="T24" fmla="*/ 6 w 23"/>
                <a:gd name="T25" fmla="*/ 28 h 29"/>
                <a:gd name="T26" fmla="*/ 2 w 23"/>
                <a:gd name="T27" fmla="*/ 26 h 29"/>
                <a:gd name="T28" fmla="*/ 0 w 23"/>
                <a:gd name="T29" fmla="*/ 18 h 29"/>
                <a:gd name="T30" fmla="*/ 2 w 23"/>
                <a:gd name="T31" fmla="*/ 11 h 29"/>
                <a:gd name="T32" fmla="*/ 10 w 23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9"/>
                <a:gd name="T53" fmla="*/ 23 w 2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9">
                  <a:moveTo>
                    <a:pt x="10" y="0"/>
                  </a:moveTo>
                  <a:lnTo>
                    <a:pt x="22" y="0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13" y="26"/>
                  </a:lnTo>
                  <a:lnTo>
                    <a:pt x="17" y="24"/>
                  </a:lnTo>
                  <a:lnTo>
                    <a:pt x="17" y="26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0" name="Freeform 317"/>
            <p:cNvSpPr>
              <a:spLocks/>
            </p:cNvSpPr>
            <p:nvPr/>
          </p:nvSpPr>
          <p:spPr bwMode="auto">
            <a:xfrm>
              <a:off x="3050" y="2631"/>
              <a:ext cx="22" cy="31"/>
            </a:xfrm>
            <a:custGeom>
              <a:avLst/>
              <a:gdLst>
                <a:gd name="T0" fmla="*/ 14 w 22"/>
                <a:gd name="T1" fmla="*/ 0 h 31"/>
                <a:gd name="T2" fmla="*/ 19 w 22"/>
                <a:gd name="T3" fmla="*/ 0 h 31"/>
                <a:gd name="T4" fmla="*/ 21 w 22"/>
                <a:gd name="T5" fmla="*/ 7 h 31"/>
                <a:gd name="T6" fmla="*/ 19 w 22"/>
                <a:gd name="T7" fmla="*/ 7 h 31"/>
                <a:gd name="T8" fmla="*/ 19 w 22"/>
                <a:gd name="T9" fmla="*/ 2 h 31"/>
                <a:gd name="T10" fmla="*/ 10 w 22"/>
                <a:gd name="T11" fmla="*/ 4 h 31"/>
                <a:gd name="T12" fmla="*/ 4 w 22"/>
                <a:gd name="T13" fmla="*/ 16 h 31"/>
                <a:gd name="T14" fmla="*/ 4 w 22"/>
                <a:gd name="T15" fmla="*/ 26 h 31"/>
                <a:gd name="T16" fmla="*/ 14 w 22"/>
                <a:gd name="T17" fmla="*/ 26 h 31"/>
                <a:gd name="T18" fmla="*/ 6 w 22"/>
                <a:gd name="T19" fmla="*/ 30 h 31"/>
                <a:gd name="T20" fmla="*/ 2 w 22"/>
                <a:gd name="T21" fmla="*/ 28 h 31"/>
                <a:gd name="T22" fmla="*/ 0 w 22"/>
                <a:gd name="T23" fmla="*/ 20 h 31"/>
                <a:gd name="T24" fmla="*/ 4 w 22"/>
                <a:gd name="T25" fmla="*/ 7 h 31"/>
                <a:gd name="T26" fmla="*/ 8 w 22"/>
                <a:gd name="T27" fmla="*/ 7 h 31"/>
                <a:gd name="T28" fmla="*/ 8 w 22"/>
                <a:gd name="T29" fmla="*/ 2 h 31"/>
                <a:gd name="T30" fmla="*/ 12 w 22"/>
                <a:gd name="T31" fmla="*/ 2 h 31"/>
                <a:gd name="T32" fmla="*/ 14 w 22"/>
                <a:gd name="T33" fmla="*/ 0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31"/>
                <a:gd name="T53" fmla="*/ 22 w 22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31">
                  <a:moveTo>
                    <a:pt x="14" y="0"/>
                  </a:moveTo>
                  <a:lnTo>
                    <a:pt x="19" y="0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2"/>
                  </a:lnTo>
                  <a:lnTo>
                    <a:pt x="10" y="4"/>
                  </a:lnTo>
                  <a:lnTo>
                    <a:pt x="4" y="16"/>
                  </a:lnTo>
                  <a:lnTo>
                    <a:pt x="4" y="26"/>
                  </a:lnTo>
                  <a:lnTo>
                    <a:pt x="14" y="26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4" y="7"/>
                  </a:lnTo>
                  <a:lnTo>
                    <a:pt x="8" y="7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1" name="Freeform 318"/>
            <p:cNvSpPr>
              <a:spLocks/>
            </p:cNvSpPr>
            <p:nvPr/>
          </p:nvSpPr>
          <p:spPr bwMode="auto">
            <a:xfrm>
              <a:off x="3027" y="2634"/>
              <a:ext cx="20" cy="28"/>
            </a:xfrm>
            <a:custGeom>
              <a:avLst/>
              <a:gdLst>
                <a:gd name="T0" fmla="*/ 8 w 20"/>
                <a:gd name="T1" fmla="*/ 0 h 28"/>
                <a:gd name="T2" fmla="*/ 19 w 20"/>
                <a:gd name="T3" fmla="*/ 0 h 28"/>
                <a:gd name="T4" fmla="*/ 19 w 20"/>
                <a:gd name="T5" fmla="*/ 4 h 28"/>
                <a:gd name="T6" fmla="*/ 8 w 20"/>
                <a:gd name="T7" fmla="*/ 0 h 28"/>
                <a:gd name="T8" fmla="*/ 8 w 20"/>
                <a:gd name="T9" fmla="*/ 6 h 28"/>
                <a:gd name="T10" fmla="*/ 17 w 20"/>
                <a:gd name="T11" fmla="*/ 19 h 28"/>
                <a:gd name="T12" fmla="*/ 10 w 20"/>
                <a:gd name="T13" fmla="*/ 27 h 28"/>
                <a:gd name="T14" fmla="*/ 0 w 20"/>
                <a:gd name="T15" fmla="*/ 27 h 28"/>
                <a:gd name="T16" fmla="*/ 0 w 20"/>
                <a:gd name="T17" fmla="*/ 21 h 28"/>
                <a:gd name="T18" fmla="*/ 2 w 20"/>
                <a:gd name="T19" fmla="*/ 21 h 28"/>
                <a:gd name="T20" fmla="*/ 8 w 20"/>
                <a:gd name="T21" fmla="*/ 25 h 28"/>
                <a:gd name="T22" fmla="*/ 12 w 20"/>
                <a:gd name="T23" fmla="*/ 19 h 28"/>
                <a:gd name="T24" fmla="*/ 6 w 20"/>
                <a:gd name="T25" fmla="*/ 11 h 28"/>
                <a:gd name="T26" fmla="*/ 6 w 20"/>
                <a:gd name="T27" fmla="*/ 2 h 28"/>
                <a:gd name="T28" fmla="*/ 8 w 20"/>
                <a:gd name="T29" fmla="*/ 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28"/>
                <a:gd name="T47" fmla="*/ 20 w 20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28">
                  <a:moveTo>
                    <a:pt x="8" y="0"/>
                  </a:moveTo>
                  <a:lnTo>
                    <a:pt x="19" y="0"/>
                  </a:lnTo>
                  <a:lnTo>
                    <a:pt x="19" y="4"/>
                  </a:lnTo>
                  <a:lnTo>
                    <a:pt x="8" y="0"/>
                  </a:lnTo>
                  <a:lnTo>
                    <a:pt x="8" y="6"/>
                  </a:lnTo>
                  <a:lnTo>
                    <a:pt x="17" y="19"/>
                  </a:lnTo>
                  <a:lnTo>
                    <a:pt x="10" y="2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8" y="25"/>
                  </a:lnTo>
                  <a:lnTo>
                    <a:pt x="12" y="19"/>
                  </a:lnTo>
                  <a:lnTo>
                    <a:pt x="6" y="11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2" name="Freeform 319"/>
            <p:cNvSpPr>
              <a:spLocks/>
            </p:cNvSpPr>
            <p:nvPr/>
          </p:nvSpPr>
          <p:spPr bwMode="auto">
            <a:xfrm>
              <a:off x="3898" y="2634"/>
              <a:ext cx="16" cy="30"/>
            </a:xfrm>
            <a:custGeom>
              <a:avLst/>
              <a:gdLst>
                <a:gd name="T0" fmla="*/ 2 w 16"/>
                <a:gd name="T1" fmla="*/ 0 h 30"/>
                <a:gd name="T2" fmla="*/ 11 w 16"/>
                <a:gd name="T3" fmla="*/ 0 h 30"/>
                <a:gd name="T4" fmla="*/ 15 w 16"/>
                <a:gd name="T5" fmla="*/ 6 h 30"/>
                <a:gd name="T6" fmla="*/ 11 w 16"/>
                <a:gd name="T7" fmla="*/ 15 h 30"/>
                <a:gd name="T8" fmla="*/ 15 w 16"/>
                <a:gd name="T9" fmla="*/ 23 h 30"/>
                <a:gd name="T10" fmla="*/ 15 w 16"/>
                <a:gd name="T11" fmla="*/ 27 h 30"/>
                <a:gd name="T12" fmla="*/ 13 w 16"/>
                <a:gd name="T13" fmla="*/ 29 h 30"/>
                <a:gd name="T14" fmla="*/ 13 w 16"/>
                <a:gd name="T15" fmla="*/ 23 h 30"/>
                <a:gd name="T16" fmla="*/ 6 w 16"/>
                <a:gd name="T17" fmla="*/ 15 h 30"/>
                <a:gd name="T18" fmla="*/ 13 w 16"/>
                <a:gd name="T19" fmla="*/ 9 h 30"/>
                <a:gd name="T20" fmla="*/ 11 w 16"/>
                <a:gd name="T21" fmla="*/ 2 h 30"/>
                <a:gd name="T22" fmla="*/ 0 w 16"/>
                <a:gd name="T23" fmla="*/ 2 h 30"/>
                <a:gd name="T24" fmla="*/ 2 w 16"/>
                <a:gd name="T25" fmla="*/ 0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30"/>
                <a:gd name="T41" fmla="*/ 16 w 16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30">
                  <a:moveTo>
                    <a:pt x="2" y="0"/>
                  </a:moveTo>
                  <a:lnTo>
                    <a:pt x="11" y="0"/>
                  </a:lnTo>
                  <a:lnTo>
                    <a:pt x="15" y="6"/>
                  </a:lnTo>
                  <a:lnTo>
                    <a:pt x="11" y="15"/>
                  </a:lnTo>
                  <a:lnTo>
                    <a:pt x="15" y="23"/>
                  </a:lnTo>
                  <a:lnTo>
                    <a:pt x="15" y="27"/>
                  </a:lnTo>
                  <a:lnTo>
                    <a:pt x="13" y="29"/>
                  </a:lnTo>
                  <a:lnTo>
                    <a:pt x="13" y="23"/>
                  </a:lnTo>
                  <a:lnTo>
                    <a:pt x="6" y="15"/>
                  </a:lnTo>
                  <a:lnTo>
                    <a:pt x="13" y="9"/>
                  </a:lnTo>
                  <a:lnTo>
                    <a:pt x="11" y="2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3" name="Freeform 320"/>
            <p:cNvSpPr>
              <a:spLocks/>
            </p:cNvSpPr>
            <p:nvPr/>
          </p:nvSpPr>
          <p:spPr bwMode="auto">
            <a:xfrm>
              <a:off x="3838" y="2640"/>
              <a:ext cx="20" cy="29"/>
            </a:xfrm>
            <a:custGeom>
              <a:avLst/>
              <a:gdLst>
                <a:gd name="T0" fmla="*/ 8 w 20"/>
                <a:gd name="T1" fmla="*/ 0 h 29"/>
                <a:gd name="T2" fmla="*/ 19 w 20"/>
                <a:gd name="T3" fmla="*/ 0 h 29"/>
                <a:gd name="T4" fmla="*/ 19 w 20"/>
                <a:gd name="T5" fmla="*/ 7 h 29"/>
                <a:gd name="T6" fmla="*/ 17 w 20"/>
                <a:gd name="T7" fmla="*/ 0 h 29"/>
                <a:gd name="T8" fmla="*/ 12 w 20"/>
                <a:gd name="T9" fmla="*/ 0 h 29"/>
                <a:gd name="T10" fmla="*/ 8 w 20"/>
                <a:gd name="T11" fmla="*/ 4 h 29"/>
                <a:gd name="T12" fmla="*/ 17 w 20"/>
                <a:gd name="T13" fmla="*/ 19 h 29"/>
                <a:gd name="T14" fmla="*/ 17 w 20"/>
                <a:gd name="T15" fmla="*/ 24 h 29"/>
                <a:gd name="T16" fmla="*/ 10 w 20"/>
                <a:gd name="T17" fmla="*/ 28 h 29"/>
                <a:gd name="T18" fmla="*/ 0 w 20"/>
                <a:gd name="T19" fmla="*/ 28 h 29"/>
                <a:gd name="T20" fmla="*/ 0 w 20"/>
                <a:gd name="T21" fmla="*/ 21 h 29"/>
                <a:gd name="T22" fmla="*/ 2 w 20"/>
                <a:gd name="T23" fmla="*/ 21 h 29"/>
                <a:gd name="T24" fmla="*/ 8 w 20"/>
                <a:gd name="T25" fmla="*/ 28 h 29"/>
                <a:gd name="T26" fmla="*/ 12 w 20"/>
                <a:gd name="T27" fmla="*/ 21 h 29"/>
                <a:gd name="T28" fmla="*/ 6 w 20"/>
                <a:gd name="T29" fmla="*/ 9 h 29"/>
                <a:gd name="T30" fmla="*/ 6 w 20"/>
                <a:gd name="T31" fmla="*/ 2 h 29"/>
                <a:gd name="T32" fmla="*/ 8 w 20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29"/>
                <a:gd name="T53" fmla="*/ 20 w 20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29">
                  <a:moveTo>
                    <a:pt x="8" y="0"/>
                  </a:moveTo>
                  <a:lnTo>
                    <a:pt x="19" y="0"/>
                  </a:lnTo>
                  <a:lnTo>
                    <a:pt x="19" y="7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17" y="19"/>
                  </a:lnTo>
                  <a:lnTo>
                    <a:pt x="17" y="24"/>
                  </a:lnTo>
                  <a:lnTo>
                    <a:pt x="10" y="28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8" y="28"/>
                  </a:lnTo>
                  <a:lnTo>
                    <a:pt x="12" y="21"/>
                  </a:lnTo>
                  <a:lnTo>
                    <a:pt x="6" y="9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4" name="Freeform 321"/>
            <p:cNvSpPr>
              <a:spLocks/>
            </p:cNvSpPr>
            <p:nvPr/>
          </p:nvSpPr>
          <p:spPr bwMode="auto">
            <a:xfrm>
              <a:off x="3863" y="2640"/>
              <a:ext cx="22" cy="29"/>
            </a:xfrm>
            <a:custGeom>
              <a:avLst/>
              <a:gdLst>
                <a:gd name="T0" fmla="*/ 12 w 22"/>
                <a:gd name="T1" fmla="*/ 0 h 29"/>
                <a:gd name="T2" fmla="*/ 21 w 22"/>
                <a:gd name="T3" fmla="*/ 0 h 29"/>
                <a:gd name="T4" fmla="*/ 21 w 22"/>
                <a:gd name="T5" fmla="*/ 7 h 29"/>
                <a:gd name="T6" fmla="*/ 19 w 22"/>
                <a:gd name="T7" fmla="*/ 7 h 29"/>
                <a:gd name="T8" fmla="*/ 19 w 22"/>
                <a:gd name="T9" fmla="*/ 0 h 29"/>
                <a:gd name="T10" fmla="*/ 12 w 22"/>
                <a:gd name="T11" fmla="*/ 0 h 29"/>
                <a:gd name="T12" fmla="*/ 3 w 22"/>
                <a:gd name="T13" fmla="*/ 13 h 29"/>
                <a:gd name="T14" fmla="*/ 3 w 22"/>
                <a:gd name="T15" fmla="*/ 21 h 29"/>
                <a:gd name="T16" fmla="*/ 10 w 22"/>
                <a:gd name="T17" fmla="*/ 26 h 29"/>
                <a:gd name="T18" fmla="*/ 14 w 22"/>
                <a:gd name="T19" fmla="*/ 24 h 29"/>
                <a:gd name="T20" fmla="*/ 14 w 22"/>
                <a:gd name="T21" fmla="*/ 26 h 29"/>
                <a:gd name="T22" fmla="*/ 3 w 22"/>
                <a:gd name="T23" fmla="*/ 28 h 29"/>
                <a:gd name="T24" fmla="*/ 0 w 22"/>
                <a:gd name="T25" fmla="*/ 21 h 29"/>
                <a:gd name="T26" fmla="*/ 0 w 22"/>
                <a:gd name="T27" fmla="*/ 13 h 29"/>
                <a:gd name="T28" fmla="*/ 8 w 22"/>
                <a:gd name="T29" fmla="*/ 2 h 29"/>
                <a:gd name="T30" fmla="*/ 12 w 22"/>
                <a:gd name="T31" fmla="*/ 0 h 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9"/>
                <a:gd name="T50" fmla="*/ 22 w 22"/>
                <a:gd name="T51" fmla="*/ 29 h 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9">
                  <a:moveTo>
                    <a:pt x="12" y="0"/>
                  </a:moveTo>
                  <a:lnTo>
                    <a:pt x="21" y="0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3" y="13"/>
                  </a:lnTo>
                  <a:lnTo>
                    <a:pt x="3" y="21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4" y="26"/>
                  </a:lnTo>
                  <a:lnTo>
                    <a:pt x="3" y="28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8" y="2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5" name="Freeform 322"/>
            <p:cNvSpPr>
              <a:spLocks/>
            </p:cNvSpPr>
            <p:nvPr/>
          </p:nvSpPr>
          <p:spPr bwMode="auto">
            <a:xfrm>
              <a:off x="3080" y="2657"/>
              <a:ext cx="21" cy="5"/>
            </a:xfrm>
            <a:custGeom>
              <a:avLst/>
              <a:gdLst>
                <a:gd name="T0" fmla="*/ 2 w 21"/>
                <a:gd name="T1" fmla="*/ 0 h 5"/>
                <a:gd name="T2" fmla="*/ 20 w 21"/>
                <a:gd name="T3" fmla="*/ 0 h 5"/>
                <a:gd name="T4" fmla="*/ 4 w 21"/>
                <a:gd name="T5" fmla="*/ 4 h 5"/>
                <a:gd name="T6" fmla="*/ 0 w 21"/>
                <a:gd name="T7" fmla="*/ 2 h 5"/>
                <a:gd name="T8" fmla="*/ 2 w 2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2" y="0"/>
                  </a:moveTo>
                  <a:lnTo>
                    <a:pt x="20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6" name="Freeform 323"/>
            <p:cNvSpPr>
              <a:spLocks/>
            </p:cNvSpPr>
            <p:nvPr/>
          </p:nvSpPr>
          <p:spPr bwMode="auto">
            <a:xfrm>
              <a:off x="3894" y="2666"/>
              <a:ext cx="9" cy="5"/>
            </a:xfrm>
            <a:custGeom>
              <a:avLst/>
              <a:gdLst>
                <a:gd name="T0" fmla="*/ 0 w 9"/>
                <a:gd name="T1" fmla="*/ 0 h 5"/>
                <a:gd name="T2" fmla="*/ 8 w 9"/>
                <a:gd name="T3" fmla="*/ 2 h 5"/>
                <a:gd name="T4" fmla="*/ 8 w 9"/>
                <a:gd name="T5" fmla="*/ 4 h 5"/>
                <a:gd name="T6" fmla="*/ 2 w 9"/>
                <a:gd name="T7" fmla="*/ 4 h 5"/>
                <a:gd name="T8" fmla="*/ 0 w 9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"/>
                <a:gd name="T17" fmla="*/ 9 w 9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">
                  <a:moveTo>
                    <a:pt x="0" y="0"/>
                  </a:moveTo>
                  <a:lnTo>
                    <a:pt x="8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7" name="Freeform 324"/>
            <p:cNvSpPr>
              <a:spLocks/>
            </p:cNvSpPr>
            <p:nvPr/>
          </p:nvSpPr>
          <p:spPr bwMode="auto">
            <a:xfrm>
              <a:off x="4321" y="3191"/>
              <a:ext cx="26" cy="52"/>
            </a:xfrm>
            <a:custGeom>
              <a:avLst/>
              <a:gdLst>
                <a:gd name="T0" fmla="*/ 25 w 26"/>
                <a:gd name="T1" fmla="*/ 0 h 52"/>
                <a:gd name="T2" fmla="*/ 21 w 26"/>
                <a:gd name="T3" fmla="*/ 11 h 52"/>
                <a:gd name="T4" fmla="*/ 23 w 26"/>
                <a:gd name="T5" fmla="*/ 16 h 52"/>
                <a:gd name="T6" fmla="*/ 18 w 26"/>
                <a:gd name="T7" fmla="*/ 16 h 52"/>
                <a:gd name="T8" fmla="*/ 18 w 26"/>
                <a:gd name="T9" fmla="*/ 20 h 52"/>
                <a:gd name="T10" fmla="*/ 8 w 26"/>
                <a:gd name="T11" fmla="*/ 49 h 52"/>
                <a:gd name="T12" fmla="*/ 2 w 26"/>
                <a:gd name="T13" fmla="*/ 51 h 52"/>
                <a:gd name="T14" fmla="*/ 0 w 26"/>
                <a:gd name="T15" fmla="*/ 49 h 52"/>
                <a:gd name="T16" fmla="*/ 4 w 26"/>
                <a:gd name="T17" fmla="*/ 48 h 52"/>
                <a:gd name="T18" fmla="*/ 5 w 26"/>
                <a:gd name="T19" fmla="*/ 49 h 52"/>
                <a:gd name="T20" fmla="*/ 12 w 26"/>
                <a:gd name="T21" fmla="*/ 30 h 52"/>
                <a:gd name="T22" fmla="*/ 12 w 26"/>
                <a:gd name="T23" fmla="*/ 13 h 52"/>
                <a:gd name="T24" fmla="*/ 21 w 26"/>
                <a:gd name="T25" fmla="*/ 2 h 52"/>
                <a:gd name="T26" fmla="*/ 25 w 26"/>
                <a:gd name="T27" fmla="*/ 0 h 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52"/>
                <a:gd name="T44" fmla="*/ 26 w 26"/>
                <a:gd name="T45" fmla="*/ 52 h 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52">
                  <a:moveTo>
                    <a:pt x="25" y="0"/>
                  </a:moveTo>
                  <a:lnTo>
                    <a:pt x="21" y="11"/>
                  </a:lnTo>
                  <a:lnTo>
                    <a:pt x="23" y="16"/>
                  </a:lnTo>
                  <a:lnTo>
                    <a:pt x="18" y="16"/>
                  </a:lnTo>
                  <a:lnTo>
                    <a:pt x="18" y="20"/>
                  </a:lnTo>
                  <a:lnTo>
                    <a:pt x="8" y="49"/>
                  </a:lnTo>
                  <a:lnTo>
                    <a:pt x="2" y="51"/>
                  </a:lnTo>
                  <a:lnTo>
                    <a:pt x="0" y="49"/>
                  </a:lnTo>
                  <a:lnTo>
                    <a:pt x="4" y="48"/>
                  </a:lnTo>
                  <a:lnTo>
                    <a:pt x="5" y="49"/>
                  </a:lnTo>
                  <a:lnTo>
                    <a:pt x="12" y="30"/>
                  </a:lnTo>
                  <a:lnTo>
                    <a:pt x="12" y="13"/>
                  </a:lnTo>
                  <a:lnTo>
                    <a:pt x="21" y="2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8" name="Freeform 325"/>
            <p:cNvSpPr>
              <a:spLocks/>
            </p:cNvSpPr>
            <p:nvPr/>
          </p:nvSpPr>
          <p:spPr bwMode="auto">
            <a:xfrm>
              <a:off x="4350" y="3191"/>
              <a:ext cx="3" cy="6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0 h 6"/>
                <a:gd name="T4" fmla="*/ 2 w 3"/>
                <a:gd name="T5" fmla="*/ 5 h 6"/>
                <a:gd name="T6" fmla="*/ 0 w 3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6"/>
                <a:gd name="T14" fmla="*/ 3 w 3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6">
                  <a:moveTo>
                    <a:pt x="0" y="0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59" name="Freeform 326"/>
            <p:cNvSpPr>
              <a:spLocks/>
            </p:cNvSpPr>
            <p:nvPr/>
          </p:nvSpPr>
          <p:spPr bwMode="auto">
            <a:xfrm>
              <a:off x="4367" y="3191"/>
              <a:ext cx="15" cy="50"/>
            </a:xfrm>
            <a:custGeom>
              <a:avLst/>
              <a:gdLst>
                <a:gd name="T0" fmla="*/ 12 w 15"/>
                <a:gd name="T1" fmla="*/ 0 h 50"/>
                <a:gd name="T2" fmla="*/ 14 w 15"/>
                <a:gd name="T3" fmla="*/ 0 h 50"/>
                <a:gd name="T4" fmla="*/ 8 w 15"/>
                <a:gd name="T5" fmla="*/ 9 h 50"/>
                <a:gd name="T6" fmla="*/ 5 w 15"/>
                <a:gd name="T7" fmla="*/ 20 h 50"/>
                <a:gd name="T8" fmla="*/ 5 w 15"/>
                <a:gd name="T9" fmla="*/ 37 h 50"/>
                <a:gd name="T10" fmla="*/ 12 w 15"/>
                <a:gd name="T11" fmla="*/ 49 h 50"/>
                <a:gd name="T12" fmla="*/ 5 w 15"/>
                <a:gd name="T13" fmla="*/ 46 h 50"/>
                <a:gd name="T14" fmla="*/ 0 w 15"/>
                <a:gd name="T15" fmla="*/ 32 h 50"/>
                <a:gd name="T16" fmla="*/ 0 w 15"/>
                <a:gd name="T17" fmla="*/ 18 h 50"/>
                <a:gd name="T18" fmla="*/ 12 w 15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50"/>
                <a:gd name="T32" fmla="*/ 15 w 15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50">
                  <a:moveTo>
                    <a:pt x="12" y="0"/>
                  </a:moveTo>
                  <a:lnTo>
                    <a:pt x="14" y="0"/>
                  </a:lnTo>
                  <a:lnTo>
                    <a:pt x="8" y="9"/>
                  </a:lnTo>
                  <a:lnTo>
                    <a:pt x="5" y="20"/>
                  </a:lnTo>
                  <a:lnTo>
                    <a:pt x="5" y="37"/>
                  </a:lnTo>
                  <a:lnTo>
                    <a:pt x="12" y="49"/>
                  </a:lnTo>
                  <a:lnTo>
                    <a:pt x="5" y="46"/>
                  </a:lnTo>
                  <a:lnTo>
                    <a:pt x="0" y="32"/>
                  </a:lnTo>
                  <a:lnTo>
                    <a:pt x="0" y="18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0" name="Freeform 327"/>
            <p:cNvSpPr>
              <a:spLocks/>
            </p:cNvSpPr>
            <p:nvPr/>
          </p:nvSpPr>
          <p:spPr bwMode="auto">
            <a:xfrm>
              <a:off x="4390" y="3191"/>
              <a:ext cx="28" cy="44"/>
            </a:xfrm>
            <a:custGeom>
              <a:avLst/>
              <a:gdLst>
                <a:gd name="T0" fmla="*/ 2 w 28"/>
                <a:gd name="T1" fmla="*/ 0 h 44"/>
                <a:gd name="T2" fmla="*/ 5 w 28"/>
                <a:gd name="T3" fmla="*/ 0 h 44"/>
                <a:gd name="T4" fmla="*/ 5 w 28"/>
                <a:gd name="T5" fmla="*/ 18 h 44"/>
                <a:gd name="T6" fmla="*/ 10 w 28"/>
                <a:gd name="T7" fmla="*/ 23 h 44"/>
                <a:gd name="T8" fmla="*/ 18 w 28"/>
                <a:gd name="T9" fmla="*/ 13 h 44"/>
                <a:gd name="T10" fmla="*/ 23 w 28"/>
                <a:gd name="T11" fmla="*/ 13 h 44"/>
                <a:gd name="T12" fmla="*/ 23 w 28"/>
                <a:gd name="T13" fmla="*/ 18 h 44"/>
                <a:gd name="T14" fmla="*/ 14 w 28"/>
                <a:gd name="T15" fmla="*/ 25 h 44"/>
                <a:gd name="T16" fmla="*/ 27 w 28"/>
                <a:gd name="T17" fmla="*/ 41 h 44"/>
                <a:gd name="T18" fmla="*/ 18 w 28"/>
                <a:gd name="T19" fmla="*/ 43 h 44"/>
                <a:gd name="T20" fmla="*/ 10 w 28"/>
                <a:gd name="T21" fmla="*/ 30 h 44"/>
                <a:gd name="T22" fmla="*/ 5 w 28"/>
                <a:gd name="T23" fmla="*/ 36 h 44"/>
                <a:gd name="T24" fmla="*/ 8 w 28"/>
                <a:gd name="T25" fmla="*/ 43 h 44"/>
                <a:gd name="T26" fmla="*/ 2 w 28"/>
                <a:gd name="T27" fmla="*/ 43 h 44"/>
                <a:gd name="T28" fmla="*/ 0 w 28"/>
                <a:gd name="T29" fmla="*/ 41 h 44"/>
                <a:gd name="T30" fmla="*/ 2 w 28"/>
                <a:gd name="T31" fmla="*/ 34 h 44"/>
                <a:gd name="T32" fmla="*/ 2 w 28"/>
                <a:gd name="T33" fmla="*/ 7 h 44"/>
                <a:gd name="T34" fmla="*/ 0 w 28"/>
                <a:gd name="T35" fmla="*/ 2 h 44"/>
                <a:gd name="T36" fmla="*/ 2 w 28"/>
                <a:gd name="T37" fmla="*/ 0 h 4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44"/>
                <a:gd name="T59" fmla="*/ 28 w 28"/>
                <a:gd name="T60" fmla="*/ 44 h 4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44">
                  <a:moveTo>
                    <a:pt x="2" y="0"/>
                  </a:moveTo>
                  <a:lnTo>
                    <a:pt x="5" y="0"/>
                  </a:lnTo>
                  <a:lnTo>
                    <a:pt x="5" y="18"/>
                  </a:lnTo>
                  <a:lnTo>
                    <a:pt x="10" y="23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3" y="18"/>
                  </a:lnTo>
                  <a:lnTo>
                    <a:pt x="14" y="25"/>
                  </a:lnTo>
                  <a:lnTo>
                    <a:pt x="27" y="41"/>
                  </a:lnTo>
                  <a:lnTo>
                    <a:pt x="18" y="43"/>
                  </a:lnTo>
                  <a:lnTo>
                    <a:pt x="10" y="30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2" y="34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1" name="Freeform 328"/>
            <p:cNvSpPr>
              <a:spLocks/>
            </p:cNvSpPr>
            <p:nvPr/>
          </p:nvSpPr>
          <p:spPr bwMode="auto">
            <a:xfrm>
              <a:off x="4424" y="3191"/>
              <a:ext cx="37" cy="44"/>
            </a:xfrm>
            <a:custGeom>
              <a:avLst/>
              <a:gdLst>
                <a:gd name="T0" fmla="*/ 0 w 37"/>
                <a:gd name="T1" fmla="*/ 0 h 44"/>
                <a:gd name="T2" fmla="*/ 13 w 37"/>
                <a:gd name="T3" fmla="*/ 0 h 44"/>
                <a:gd name="T4" fmla="*/ 9 w 37"/>
                <a:gd name="T5" fmla="*/ 7 h 44"/>
                <a:gd name="T6" fmla="*/ 9 w 37"/>
                <a:gd name="T7" fmla="*/ 18 h 44"/>
                <a:gd name="T8" fmla="*/ 13 w 37"/>
                <a:gd name="T9" fmla="*/ 18 h 44"/>
                <a:gd name="T10" fmla="*/ 17 w 37"/>
                <a:gd name="T11" fmla="*/ 20 h 44"/>
                <a:gd name="T12" fmla="*/ 22 w 37"/>
                <a:gd name="T13" fmla="*/ 18 h 44"/>
                <a:gd name="T14" fmla="*/ 27 w 37"/>
                <a:gd name="T15" fmla="*/ 18 h 44"/>
                <a:gd name="T16" fmla="*/ 27 w 37"/>
                <a:gd name="T17" fmla="*/ 2 h 44"/>
                <a:gd name="T18" fmla="*/ 26 w 37"/>
                <a:gd name="T19" fmla="*/ 0 h 44"/>
                <a:gd name="T20" fmla="*/ 34 w 37"/>
                <a:gd name="T21" fmla="*/ 0 h 44"/>
                <a:gd name="T22" fmla="*/ 34 w 37"/>
                <a:gd name="T23" fmla="*/ 36 h 44"/>
                <a:gd name="T24" fmla="*/ 36 w 37"/>
                <a:gd name="T25" fmla="*/ 41 h 44"/>
                <a:gd name="T26" fmla="*/ 26 w 37"/>
                <a:gd name="T27" fmla="*/ 43 h 44"/>
                <a:gd name="T28" fmla="*/ 27 w 37"/>
                <a:gd name="T29" fmla="*/ 22 h 44"/>
                <a:gd name="T30" fmla="*/ 9 w 37"/>
                <a:gd name="T31" fmla="*/ 22 h 44"/>
                <a:gd name="T32" fmla="*/ 9 w 37"/>
                <a:gd name="T33" fmla="*/ 39 h 44"/>
                <a:gd name="T34" fmla="*/ 11 w 37"/>
                <a:gd name="T35" fmla="*/ 41 h 44"/>
                <a:gd name="T36" fmla="*/ 2 w 37"/>
                <a:gd name="T37" fmla="*/ 43 h 44"/>
                <a:gd name="T38" fmla="*/ 0 w 37"/>
                <a:gd name="T39" fmla="*/ 41 h 44"/>
                <a:gd name="T40" fmla="*/ 2 w 37"/>
                <a:gd name="T41" fmla="*/ 34 h 44"/>
                <a:gd name="T42" fmla="*/ 2 w 37"/>
                <a:gd name="T43" fmla="*/ 2 h 44"/>
                <a:gd name="T44" fmla="*/ 0 w 37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"/>
                <a:gd name="T70" fmla="*/ 0 h 44"/>
                <a:gd name="T71" fmla="*/ 37 w 37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" h="44">
                  <a:moveTo>
                    <a:pt x="0" y="0"/>
                  </a:moveTo>
                  <a:lnTo>
                    <a:pt x="13" y="0"/>
                  </a:lnTo>
                  <a:lnTo>
                    <a:pt x="9" y="7"/>
                  </a:lnTo>
                  <a:lnTo>
                    <a:pt x="9" y="18"/>
                  </a:lnTo>
                  <a:lnTo>
                    <a:pt x="13" y="18"/>
                  </a:lnTo>
                  <a:lnTo>
                    <a:pt x="17" y="20"/>
                  </a:lnTo>
                  <a:lnTo>
                    <a:pt x="22" y="18"/>
                  </a:lnTo>
                  <a:lnTo>
                    <a:pt x="27" y="18"/>
                  </a:lnTo>
                  <a:lnTo>
                    <a:pt x="27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34" y="36"/>
                  </a:lnTo>
                  <a:lnTo>
                    <a:pt x="36" y="41"/>
                  </a:lnTo>
                  <a:lnTo>
                    <a:pt x="26" y="43"/>
                  </a:lnTo>
                  <a:lnTo>
                    <a:pt x="27" y="22"/>
                  </a:lnTo>
                  <a:lnTo>
                    <a:pt x="9" y="22"/>
                  </a:lnTo>
                  <a:lnTo>
                    <a:pt x="9" y="39"/>
                  </a:lnTo>
                  <a:lnTo>
                    <a:pt x="11" y="41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2" y="34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2" name="Freeform 329"/>
            <p:cNvSpPr>
              <a:spLocks/>
            </p:cNvSpPr>
            <p:nvPr/>
          </p:nvSpPr>
          <p:spPr bwMode="auto">
            <a:xfrm>
              <a:off x="4499" y="3191"/>
              <a:ext cx="14" cy="49"/>
            </a:xfrm>
            <a:custGeom>
              <a:avLst/>
              <a:gdLst>
                <a:gd name="T0" fmla="*/ 0 w 14"/>
                <a:gd name="T1" fmla="*/ 0 h 49"/>
                <a:gd name="T2" fmla="*/ 9 w 14"/>
                <a:gd name="T3" fmla="*/ 7 h 49"/>
                <a:gd name="T4" fmla="*/ 13 w 14"/>
                <a:gd name="T5" fmla="*/ 20 h 49"/>
                <a:gd name="T6" fmla="*/ 13 w 14"/>
                <a:gd name="T7" fmla="*/ 30 h 49"/>
                <a:gd name="T8" fmla="*/ 7 w 14"/>
                <a:gd name="T9" fmla="*/ 44 h 49"/>
                <a:gd name="T10" fmla="*/ 0 w 14"/>
                <a:gd name="T11" fmla="*/ 48 h 49"/>
                <a:gd name="T12" fmla="*/ 4 w 14"/>
                <a:gd name="T13" fmla="*/ 41 h 49"/>
                <a:gd name="T14" fmla="*/ 7 w 14"/>
                <a:gd name="T15" fmla="*/ 30 h 49"/>
                <a:gd name="T16" fmla="*/ 7 w 14"/>
                <a:gd name="T17" fmla="*/ 13 h 49"/>
                <a:gd name="T18" fmla="*/ 0 w 14"/>
                <a:gd name="T19" fmla="*/ 0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9"/>
                <a:gd name="T32" fmla="*/ 14 w 14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9">
                  <a:moveTo>
                    <a:pt x="0" y="0"/>
                  </a:moveTo>
                  <a:lnTo>
                    <a:pt x="9" y="7"/>
                  </a:lnTo>
                  <a:lnTo>
                    <a:pt x="13" y="20"/>
                  </a:lnTo>
                  <a:lnTo>
                    <a:pt x="13" y="30"/>
                  </a:lnTo>
                  <a:lnTo>
                    <a:pt x="7" y="44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7" y="30"/>
                  </a:lnTo>
                  <a:lnTo>
                    <a:pt x="7" y="1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3" name="Freeform 330"/>
            <p:cNvSpPr>
              <a:spLocks/>
            </p:cNvSpPr>
            <p:nvPr/>
          </p:nvSpPr>
          <p:spPr bwMode="auto">
            <a:xfrm>
              <a:off x="4469" y="3205"/>
              <a:ext cx="21" cy="28"/>
            </a:xfrm>
            <a:custGeom>
              <a:avLst/>
              <a:gdLst>
                <a:gd name="T0" fmla="*/ 2 w 21"/>
                <a:gd name="T1" fmla="*/ 0 h 28"/>
                <a:gd name="T2" fmla="*/ 18 w 21"/>
                <a:gd name="T3" fmla="*/ 0 h 28"/>
                <a:gd name="T4" fmla="*/ 18 w 21"/>
                <a:gd name="T5" fmla="*/ 4 h 28"/>
                <a:gd name="T6" fmla="*/ 7 w 21"/>
                <a:gd name="T7" fmla="*/ 21 h 28"/>
                <a:gd name="T8" fmla="*/ 7 w 21"/>
                <a:gd name="T9" fmla="*/ 25 h 28"/>
                <a:gd name="T10" fmla="*/ 16 w 21"/>
                <a:gd name="T11" fmla="*/ 25 h 28"/>
                <a:gd name="T12" fmla="*/ 20 w 21"/>
                <a:gd name="T13" fmla="*/ 21 h 28"/>
                <a:gd name="T14" fmla="*/ 20 w 21"/>
                <a:gd name="T15" fmla="*/ 25 h 28"/>
                <a:gd name="T16" fmla="*/ 16 w 21"/>
                <a:gd name="T17" fmla="*/ 27 h 28"/>
                <a:gd name="T18" fmla="*/ 0 w 21"/>
                <a:gd name="T19" fmla="*/ 27 h 28"/>
                <a:gd name="T20" fmla="*/ 12 w 21"/>
                <a:gd name="T21" fmla="*/ 4 h 28"/>
                <a:gd name="T22" fmla="*/ 5 w 21"/>
                <a:gd name="T23" fmla="*/ 2 h 28"/>
                <a:gd name="T24" fmla="*/ 2 w 21"/>
                <a:gd name="T25" fmla="*/ 4 h 28"/>
                <a:gd name="T26" fmla="*/ 2 w 21"/>
                <a:gd name="T27" fmla="*/ 0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28"/>
                <a:gd name="T44" fmla="*/ 21 w 21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28">
                  <a:moveTo>
                    <a:pt x="2" y="0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7" y="21"/>
                  </a:lnTo>
                  <a:lnTo>
                    <a:pt x="7" y="25"/>
                  </a:lnTo>
                  <a:lnTo>
                    <a:pt x="16" y="25"/>
                  </a:lnTo>
                  <a:lnTo>
                    <a:pt x="20" y="21"/>
                  </a:lnTo>
                  <a:lnTo>
                    <a:pt x="20" y="25"/>
                  </a:lnTo>
                  <a:lnTo>
                    <a:pt x="16" y="27"/>
                  </a:lnTo>
                  <a:lnTo>
                    <a:pt x="0" y="27"/>
                  </a:lnTo>
                  <a:lnTo>
                    <a:pt x="12" y="4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4" name="Freeform 331"/>
            <p:cNvSpPr>
              <a:spLocks/>
            </p:cNvSpPr>
            <p:nvPr/>
          </p:nvSpPr>
          <p:spPr bwMode="auto">
            <a:xfrm>
              <a:off x="1695" y="3240"/>
              <a:ext cx="26" cy="46"/>
            </a:xfrm>
            <a:custGeom>
              <a:avLst/>
              <a:gdLst>
                <a:gd name="T0" fmla="*/ 23 w 26"/>
                <a:gd name="T1" fmla="*/ 0 h 46"/>
                <a:gd name="T2" fmla="*/ 23 w 26"/>
                <a:gd name="T3" fmla="*/ 2 h 46"/>
                <a:gd name="T4" fmla="*/ 15 w 26"/>
                <a:gd name="T5" fmla="*/ 7 h 46"/>
                <a:gd name="T6" fmla="*/ 9 w 26"/>
                <a:gd name="T7" fmla="*/ 20 h 46"/>
                <a:gd name="T8" fmla="*/ 21 w 26"/>
                <a:gd name="T9" fmla="*/ 20 h 46"/>
                <a:gd name="T10" fmla="*/ 25 w 26"/>
                <a:gd name="T11" fmla="*/ 25 h 46"/>
                <a:gd name="T12" fmla="*/ 25 w 26"/>
                <a:gd name="T13" fmla="*/ 38 h 46"/>
                <a:gd name="T14" fmla="*/ 13 w 26"/>
                <a:gd name="T15" fmla="*/ 45 h 46"/>
                <a:gd name="T16" fmla="*/ 4 w 26"/>
                <a:gd name="T17" fmla="*/ 41 h 46"/>
                <a:gd name="T18" fmla="*/ 0 w 26"/>
                <a:gd name="T19" fmla="*/ 25 h 46"/>
                <a:gd name="T20" fmla="*/ 4 w 26"/>
                <a:gd name="T21" fmla="*/ 13 h 46"/>
                <a:gd name="T22" fmla="*/ 17 w 26"/>
                <a:gd name="T23" fmla="*/ 2 h 46"/>
                <a:gd name="T24" fmla="*/ 21 w 26"/>
                <a:gd name="T25" fmla="*/ 2 h 46"/>
                <a:gd name="T26" fmla="*/ 23 w 26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46"/>
                <a:gd name="T44" fmla="*/ 26 w 26"/>
                <a:gd name="T45" fmla="*/ 46 h 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46">
                  <a:moveTo>
                    <a:pt x="23" y="0"/>
                  </a:moveTo>
                  <a:lnTo>
                    <a:pt x="23" y="2"/>
                  </a:lnTo>
                  <a:lnTo>
                    <a:pt x="15" y="7"/>
                  </a:lnTo>
                  <a:lnTo>
                    <a:pt x="9" y="20"/>
                  </a:lnTo>
                  <a:lnTo>
                    <a:pt x="21" y="20"/>
                  </a:lnTo>
                  <a:lnTo>
                    <a:pt x="25" y="25"/>
                  </a:lnTo>
                  <a:lnTo>
                    <a:pt x="25" y="38"/>
                  </a:lnTo>
                  <a:lnTo>
                    <a:pt x="13" y="45"/>
                  </a:lnTo>
                  <a:lnTo>
                    <a:pt x="4" y="41"/>
                  </a:lnTo>
                  <a:lnTo>
                    <a:pt x="0" y="25"/>
                  </a:lnTo>
                  <a:lnTo>
                    <a:pt x="4" y="13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5" name="Freeform 332"/>
            <p:cNvSpPr>
              <a:spLocks/>
            </p:cNvSpPr>
            <p:nvPr/>
          </p:nvSpPr>
          <p:spPr bwMode="auto">
            <a:xfrm>
              <a:off x="1700" y="3260"/>
              <a:ext cx="17" cy="24"/>
            </a:xfrm>
            <a:custGeom>
              <a:avLst/>
              <a:gdLst>
                <a:gd name="T0" fmla="*/ 6 w 17"/>
                <a:gd name="T1" fmla="*/ 2 h 24"/>
                <a:gd name="T2" fmla="*/ 0 w 17"/>
                <a:gd name="T3" fmla="*/ 5 h 24"/>
                <a:gd name="T4" fmla="*/ 2 w 17"/>
                <a:gd name="T5" fmla="*/ 10 h 24"/>
                <a:gd name="T6" fmla="*/ 2 w 17"/>
                <a:gd name="T7" fmla="*/ 21 h 24"/>
                <a:gd name="T8" fmla="*/ 13 w 17"/>
                <a:gd name="T9" fmla="*/ 23 h 24"/>
                <a:gd name="T10" fmla="*/ 16 w 17"/>
                <a:gd name="T11" fmla="*/ 16 h 24"/>
                <a:gd name="T12" fmla="*/ 16 w 17"/>
                <a:gd name="T13" fmla="*/ 5 h 24"/>
                <a:gd name="T14" fmla="*/ 9 w 17"/>
                <a:gd name="T15" fmla="*/ 0 h 24"/>
                <a:gd name="T16" fmla="*/ 6 w 17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4"/>
                <a:gd name="T29" fmla="*/ 17 w 17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4">
                  <a:moveTo>
                    <a:pt x="6" y="2"/>
                  </a:moveTo>
                  <a:lnTo>
                    <a:pt x="0" y="5"/>
                  </a:lnTo>
                  <a:lnTo>
                    <a:pt x="2" y="10"/>
                  </a:lnTo>
                  <a:lnTo>
                    <a:pt x="2" y="21"/>
                  </a:lnTo>
                  <a:lnTo>
                    <a:pt x="13" y="23"/>
                  </a:lnTo>
                  <a:lnTo>
                    <a:pt x="16" y="16"/>
                  </a:lnTo>
                  <a:lnTo>
                    <a:pt x="16" y="5"/>
                  </a:lnTo>
                  <a:lnTo>
                    <a:pt x="9" y="0"/>
                  </a:lnTo>
                  <a:lnTo>
                    <a:pt x="6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6" name="Freeform 333"/>
            <p:cNvSpPr>
              <a:spLocks/>
            </p:cNvSpPr>
            <p:nvPr/>
          </p:nvSpPr>
          <p:spPr bwMode="auto">
            <a:xfrm>
              <a:off x="1727" y="3240"/>
              <a:ext cx="28" cy="44"/>
            </a:xfrm>
            <a:custGeom>
              <a:avLst/>
              <a:gdLst>
                <a:gd name="T0" fmla="*/ 11 w 28"/>
                <a:gd name="T1" fmla="*/ 0 h 44"/>
                <a:gd name="T2" fmla="*/ 16 w 28"/>
                <a:gd name="T3" fmla="*/ 0 h 44"/>
                <a:gd name="T4" fmla="*/ 25 w 28"/>
                <a:gd name="T5" fmla="*/ 7 h 44"/>
                <a:gd name="T6" fmla="*/ 27 w 28"/>
                <a:gd name="T7" fmla="*/ 15 h 44"/>
                <a:gd name="T8" fmla="*/ 27 w 28"/>
                <a:gd name="T9" fmla="*/ 30 h 44"/>
                <a:gd name="T10" fmla="*/ 23 w 28"/>
                <a:gd name="T11" fmla="*/ 41 h 44"/>
                <a:gd name="T12" fmla="*/ 9 w 28"/>
                <a:gd name="T13" fmla="*/ 43 h 44"/>
                <a:gd name="T14" fmla="*/ 0 w 28"/>
                <a:gd name="T15" fmla="*/ 30 h 44"/>
                <a:gd name="T16" fmla="*/ 0 w 28"/>
                <a:gd name="T17" fmla="*/ 15 h 44"/>
                <a:gd name="T18" fmla="*/ 6 w 28"/>
                <a:gd name="T19" fmla="*/ 2 h 44"/>
                <a:gd name="T20" fmla="*/ 11 w 28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4"/>
                <a:gd name="T35" fmla="*/ 28 w 28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4">
                  <a:moveTo>
                    <a:pt x="11" y="0"/>
                  </a:moveTo>
                  <a:lnTo>
                    <a:pt x="16" y="0"/>
                  </a:lnTo>
                  <a:lnTo>
                    <a:pt x="25" y="7"/>
                  </a:lnTo>
                  <a:lnTo>
                    <a:pt x="27" y="15"/>
                  </a:lnTo>
                  <a:lnTo>
                    <a:pt x="27" y="30"/>
                  </a:lnTo>
                  <a:lnTo>
                    <a:pt x="23" y="41"/>
                  </a:lnTo>
                  <a:lnTo>
                    <a:pt x="9" y="43"/>
                  </a:lnTo>
                  <a:lnTo>
                    <a:pt x="0" y="30"/>
                  </a:lnTo>
                  <a:lnTo>
                    <a:pt x="0" y="15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7" name="Freeform 334"/>
            <p:cNvSpPr>
              <a:spLocks/>
            </p:cNvSpPr>
            <p:nvPr/>
          </p:nvSpPr>
          <p:spPr bwMode="auto">
            <a:xfrm>
              <a:off x="1731" y="3242"/>
              <a:ext cx="20" cy="40"/>
            </a:xfrm>
            <a:custGeom>
              <a:avLst/>
              <a:gdLst>
                <a:gd name="T0" fmla="*/ 7 w 20"/>
                <a:gd name="T1" fmla="*/ 2 h 40"/>
                <a:gd name="T2" fmla="*/ 2 w 20"/>
                <a:gd name="T3" fmla="*/ 9 h 40"/>
                <a:gd name="T4" fmla="*/ 0 w 20"/>
                <a:gd name="T5" fmla="*/ 20 h 40"/>
                <a:gd name="T6" fmla="*/ 2 w 20"/>
                <a:gd name="T7" fmla="*/ 32 h 40"/>
                <a:gd name="T8" fmla="*/ 10 w 20"/>
                <a:gd name="T9" fmla="*/ 39 h 40"/>
                <a:gd name="T10" fmla="*/ 15 w 20"/>
                <a:gd name="T11" fmla="*/ 37 h 40"/>
                <a:gd name="T12" fmla="*/ 19 w 20"/>
                <a:gd name="T13" fmla="*/ 23 h 40"/>
                <a:gd name="T14" fmla="*/ 19 w 20"/>
                <a:gd name="T15" fmla="*/ 13 h 40"/>
                <a:gd name="T16" fmla="*/ 15 w 20"/>
                <a:gd name="T17" fmla="*/ 2 h 40"/>
                <a:gd name="T18" fmla="*/ 8 w 20"/>
                <a:gd name="T19" fmla="*/ 0 h 40"/>
                <a:gd name="T20" fmla="*/ 7 w 20"/>
                <a:gd name="T21" fmla="*/ 2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40"/>
                <a:gd name="T35" fmla="*/ 20 w 2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40">
                  <a:moveTo>
                    <a:pt x="7" y="2"/>
                  </a:moveTo>
                  <a:lnTo>
                    <a:pt x="2" y="9"/>
                  </a:lnTo>
                  <a:lnTo>
                    <a:pt x="0" y="20"/>
                  </a:lnTo>
                  <a:lnTo>
                    <a:pt x="2" y="32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23"/>
                  </a:lnTo>
                  <a:lnTo>
                    <a:pt x="19" y="13"/>
                  </a:lnTo>
                  <a:lnTo>
                    <a:pt x="15" y="2"/>
                  </a:lnTo>
                  <a:lnTo>
                    <a:pt x="8" y="0"/>
                  </a:lnTo>
                  <a:lnTo>
                    <a:pt x="7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8" name="Freeform 335"/>
            <p:cNvSpPr>
              <a:spLocks/>
            </p:cNvSpPr>
            <p:nvPr/>
          </p:nvSpPr>
          <p:spPr bwMode="auto">
            <a:xfrm>
              <a:off x="3346" y="3244"/>
              <a:ext cx="26" cy="43"/>
            </a:xfrm>
            <a:custGeom>
              <a:avLst/>
              <a:gdLst>
                <a:gd name="T0" fmla="*/ 7 w 26"/>
                <a:gd name="T1" fmla="*/ 0 h 43"/>
                <a:gd name="T2" fmla="*/ 15 w 26"/>
                <a:gd name="T3" fmla="*/ 0 h 43"/>
                <a:gd name="T4" fmla="*/ 21 w 26"/>
                <a:gd name="T5" fmla="*/ 4 h 43"/>
                <a:gd name="T6" fmla="*/ 23 w 26"/>
                <a:gd name="T7" fmla="*/ 9 h 43"/>
                <a:gd name="T8" fmla="*/ 17 w 26"/>
                <a:gd name="T9" fmla="*/ 23 h 43"/>
                <a:gd name="T10" fmla="*/ 21 w 26"/>
                <a:gd name="T11" fmla="*/ 23 h 43"/>
                <a:gd name="T12" fmla="*/ 25 w 26"/>
                <a:gd name="T13" fmla="*/ 32 h 43"/>
                <a:gd name="T14" fmla="*/ 21 w 26"/>
                <a:gd name="T15" fmla="*/ 41 h 43"/>
                <a:gd name="T16" fmla="*/ 7 w 26"/>
                <a:gd name="T17" fmla="*/ 42 h 43"/>
                <a:gd name="T18" fmla="*/ 0 w 26"/>
                <a:gd name="T19" fmla="*/ 34 h 43"/>
                <a:gd name="T20" fmla="*/ 0 w 26"/>
                <a:gd name="T21" fmla="*/ 28 h 43"/>
                <a:gd name="T22" fmla="*/ 4 w 26"/>
                <a:gd name="T23" fmla="*/ 28 h 43"/>
                <a:gd name="T24" fmla="*/ 4 w 26"/>
                <a:gd name="T25" fmla="*/ 23 h 43"/>
                <a:gd name="T26" fmla="*/ 7 w 26"/>
                <a:gd name="T27" fmla="*/ 21 h 43"/>
                <a:gd name="T28" fmla="*/ 0 w 26"/>
                <a:gd name="T29" fmla="*/ 11 h 43"/>
                <a:gd name="T30" fmla="*/ 2 w 26"/>
                <a:gd name="T31" fmla="*/ 4 h 43"/>
                <a:gd name="T32" fmla="*/ 7 w 26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43"/>
                <a:gd name="T53" fmla="*/ 26 w 26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43">
                  <a:moveTo>
                    <a:pt x="7" y="0"/>
                  </a:moveTo>
                  <a:lnTo>
                    <a:pt x="15" y="0"/>
                  </a:lnTo>
                  <a:lnTo>
                    <a:pt x="21" y="4"/>
                  </a:lnTo>
                  <a:lnTo>
                    <a:pt x="23" y="9"/>
                  </a:lnTo>
                  <a:lnTo>
                    <a:pt x="17" y="23"/>
                  </a:lnTo>
                  <a:lnTo>
                    <a:pt x="21" y="23"/>
                  </a:lnTo>
                  <a:lnTo>
                    <a:pt x="25" y="32"/>
                  </a:lnTo>
                  <a:lnTo>
                    <a:pt x="21" y="41"/>
                  </a:lnTo>
                  <a:lnTo>
                    <a:pt x="7" y="42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2" y="4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69" name="Freeform 336"/>
            <p:cNvSpPr>
              <a:spLocks/>
            </p:cNvSpPr>
            <p:nvPr/>
          </p:nvSpPr>
          <p:spPr bwMode="auto">
            <a:xfrm>
              <a:off x="3350" y="3247"/>
              <a:ext cx="16" cy="16"/>
            </a:xfrm>
            <a:custGeom>
              <a:avLst/>
              <a:gdLst>
                <a:gd name="T0" fmla="*/ 2 w 16"/>
                <a:gd name="T1" fmla="*/ 2 h 16"/>
                <a:gd name="T2" fmla="*/ 0 w 16"/>
                <a:gd name="T3" fmla="*/ 9 h 16"/>
                <a:gd name="T4" fmla="*/ 9 w 16"/>
                <a:gd name="T5" fmla="*/ 15 h 16"/>
                <a:gd name="T6" fmla="*/ 13 w 16"/>
                <a:gd name="T7" fmla="*/ 13 h 16"/>
                <a:gd name="T8" fmla="*/ 15 w 16"/>
                <a:gd name="T9" fmla="*/ 6 h 16"/>
                <a:gd name="T10" fmla="*/ 13 w 16"/>
                <a:gd name="T11" fmla="*/ 2 h 16"/>
                <a:gd name="T12" fmla="*/ 6 w 16"/>
                <a:gd name="T13" fmla="*/ 0 h 16"/>
                <a:gd name="T14" fmla="*/ 2 w 16"/>
                <a:gd name="T15" fmla="*/ 2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16"/>
                <a:gd name="T26" fmla="*/ 16 w 16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16">
                  <a:moveTo>
                    <a:pt x="2" y="2"/>
                  </a:moveTo>
                  <a:lnTo>
                    <a:pt x="0" y="9"/>
                  </a:lnTo>
                  <a:lnTo>
                    <a:pt x="9" y="15"/>
                  </a:lnTo>
                  <a:lnTo>
                    <a:pt x="13" y="13"/>
                  </a:lnTo>
                  <a:lnTo>
                    <a:pt x="15" y="6"/>
                  </a:lnTo>
                  <a:lnTo>
                    <a:pt x="13" y="2"/>
                  </a:lnTo>
                  <a:lnTo>
                    <a:pt x="6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0" name="Freeform 337"/>
            <p:cNvSpPr>
              <a:spLocks/>
            </p:cNvSpPr>
            <p:nvPr/>
          </p:nvSpPr>
          <p:spPr bwMode="auto">
            <a:xfrm>
              <a:off x="3350" y="3268"/>
              <a:ext cx="17" cy="18"/>
            </a:xfrm>
            <a:custGeom>
              <a:avLst/>
              <a:gdLst>
                <a:gd name="T0" fmla="*/ 4 w 17"/>
                <a:gd name="T1" fmla="*/ 2 h 18"/>
                <a:gd name="T2" fmla="*/ 0 w 17"/>
                <a:gd name="T3" fmla="*/ 2 h 18"/>
                <a:gd name="T4" fmla="*/ 0 w 17"/>
                <a:gd name="T5" fmla="*/ 17 h 18"/>
                <a:gd name="T6" fmla="*/ 13 w 17"/>
                <a:gd name="T7" fmla="*/ 17 h 18"/>
                <a:gd name="T8" fmla="*/ 16 w 17"/>
                <a:gd name="T9" fmla="*/ 11 h 18"/>
                <a:gd name="T10" fmla="*/ 6 w 17"/>
                <a:gd name="T11" fmla="*/ 0 h 18"/>
                <a:gd name="T12" fmla="*/ 4 w 17"/>
                <a:gd name="T13" fmla="*/ 2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8"/>
                <a:gd name="T23" fmla="*/ 17 w 17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8">
                  <a:moveTo>
                    <a:pt x="4" y="2"/>
                  </a:moveTo>
                  <a:lnTo>
                    <a:pt x="0" y="2"/>
                  </a:lnTo>
                  <a:lnTo>
                    <a:pt x="0" y="17"/>
                  </a:lnTo>
                  <a:lnTo>
                    <a:pt x="13" y="17"/>
                  </a:lnTo>
                  <a:lnTo>
                    <a:pt x="16" y="11"/>
                  </a:lnTo>
                  <a:lnTo>
                    <a:pt x="6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1" name="Freeform 338"/>
            <p:cNvSpPr>
              <a:spLocks/>
            </p:cNvSpPr>
            <p:nvPr/>
          </p:nvSpPr>
          <p:spPr bwMode="auto">
            <a:xfrm>
              <a:off x="2507" y="3247"/>
              <a:ext cx="27" cy="43"/>
            </a:xfrm>
            <a:custGeom>
              <a:avLst/>
              <a:gdLst>
                <a:gd name="T0" fmla="*/ 18 w 27"/>
                <a:gd name="T1" fmla="*/ 0 h 43"/>
                <a:gd name="T2" fmla="*/ 25 w 27"/>
                <a:gd name="T3" fmla="*/ 0 h 43"/>
                <a:gd name="T4" fmla="*/ 16 w 27"/>
                <a:gd name="T5" fmla="*/ 4 h 43"/>
                <a:gd name="T6" fmla="*/ 10 w 27"/>
                <a:gd name="T7" fmla="*/ 13 h 43"/>
                <a:gd name="T8" fmla="*/ 10 w 27"/>
                <a:gd name="T9" fmla="*/ 17 h 43"/>
                <a:gd name="T10" fmla="*/ 21 w 27"/>
                <a:gd name="T11" fmla="*/ 17 h 43"/>
                <a:gd name="T12" fmla="*/ 26 w 27"/>
                <a:gd name="T13" fmla="*/ 25 h 43"/>
                <a:gd name="T14" fmla="*/ 26 w 27"/>
                <a:gd name="T15" fmla="*/ 34 h 43"/>
                <a:gd name="T16" fmla="*/ 16 w 27"/>
                <a:gd name="T17" fmla="*/ 42 h 43"/>
                <a:gd name="T18" fmla="*/ 10 w 27"/>
                <a:gd name="T19" fmla="*/ 42 h 43"/>
                <a:gd name="T20" fmla="*/ 3 w 27"/>
                <a:gd name="T21" fmla="*/ 39 h 43"/>
                <a:gd name="T22" fmla="*/ 0 w 27"/>
                <a:gd name="T23" fmla="*/ 23 h 43"/>
                <a:gd name="T24" fmla="*/ 8 w 27"/>
                <a:gd name="T25" fmla="*/ 7 h 43"/>
                <a:gd name="T26" fmla="*/ 18 w 27"/>
                <a:gd name="T27" fmla="*/ 0 h 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43"/>
                <a:gd name="T44" fmla="*/ 27 w 27"/>
                <a:gd name="T45" fmla="*/ 43 h 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43">
                  <a:moveTo>
                    <a:pt x="18" y="0"/>
                  </a:moveTo>
                  <a:lnTo>
                    <a:pt x="25" y="0"/>
                  </a:lnTo>
                  <a:lnTo>
                    <a:pt x="16" y="4"/>
                  </a:lnTo>
                  <a:lnTo>
                    <a:pt x="10" y="13"/>
                  </a:lnTo>
                  <a:lnTo>
                    <a:pt x="10" y="17"/>
                  </a:lnTo>
                  <a:lnTo>
                    <a:pt x="21" y="17"/>
                  </a:lnTo>
                  <a:lnTo>
                    <a:pt x="26" y="25"/>
                  </a:lnTo>
                  <a:lnTo>
                    <a:pt x="26" y="34"/>
                  </a:lnTo>
                  <a:lnTo>
                    <a:pt x="16" y="42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0" y="23"/>
                  </a:lnTo>
                  <a:lnTo>
                    <a:pt x="8" y="7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2" name="Freeform 339"/>
            <p:cNvSpPr>
              <a:spLocks/>
            </p:cNvSpPr>
            <p:nvPr/>
          </p:nvSpPr>
          <p:spPr bwMode="auto">
            <a:xfrm>
              <a:off x="2512" y="3265"/>
              <a:ext cx="18" cy="22"/>
            </a:xfrm>
            <a:custGeom>
              <a:avLst/>
              <a:gdLst>
                <a:gd name="T0" fmla="*/ 2 w 18"/>
                <a:gd name="T1" fmla="*/ 2 h 22"/>
                <a:gd name="T2" fmla="*/ 0 w 18"/>
                <a:gd name="T3" fmla="*/ 9 h 22"/>
                <a:gd name="T4" fmla="*/ 2 w 18"/>
                <a:gd name="T5" fmla="*/ 18 h 22"/>
                <a:gd name="T6" fmla="*/ 9 w 18"/>
                <a:gd name="T7" fmla="*/ 21 h 22"/>
                <a:gd name="T8" fmla="*/ 17 w 18"/>
                <a:gd name="T9" fmla="*/ 13 h 22"/>
                <a:gd name="T10" fmla="*/ 17 w 18"/>
                <a:gd name="T11" fmla="*/ 7 h 22"/>
                <a:gd name="T12" fmla="*/ 9 w 18"/>
                <a:gd name="T13" fmla="*/ 0 h 22"/>
                <a:gd name="T14" fmla="*/ 4 w 18"/>
                <a:gd name="T15" fmla="*/ 0 h 22"/>
                <a:gd name="T16" fmla="*/ 2 w 18"/>
                <a:gd name="T17" fmla="*/ 2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2"/>
                <a:gd name="T29" fmla="*/ 18 w 18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2">
                  <a:moveTo>
                    <a:pt x="2" y="2"/>
                  </a:moveTo>
                  <a:lnTo>
                    <a:pt x="0" y="9"/>
                  </a:lnTo>
                  <a:lnTo>
                    <a:pt x="2" y="18"/>
                  </a:lnTo>
                  <a:lnTo>
                    <a:pt x="9" y="21"/>
                  </a:lnTo>
                  <a:lnTo>
                    <a:pt x="17" y="13"/>
                  </a:lnTo>
                  <a:lnTo>
                    <a:pt x="17" y="7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3" name="Freeform 340"/>
            <p:cNvSpPr>
              <a:spLocks/>
            </p:cNvSpPr>
            <p:nvPr/>
          </p:nvSpPr>
          <p:spPr bwMode="auto">
            <a:xfrm>
              <a:off x="2538" y="3247"/>
              <a:ext cx="29" cy="43"/>
            </a:xfrm>
            <a:custGeom>
              <a:avLst/>
              <a:gdLst>
                <a:gd name="T0" fmla="*/ 20 w 29"/>
                <a:gd name="T1" fmla="*/ 0 h 43"/>
                <a:gd name="T2" fmla="*/ 23 w 29"/>
                <a:gd name="T3" fmla="*/ 0 h 43"/>
                <a:gd name="T4" fmla="*/ 25 w 29"/>
                <a:gd name="T5" fmla="*/ 11 h 43"/>
                <a:gd name="T6" fmla="*/ 23 w 29"/>
                <a:gd name="T7" fmla="*/ 13 h 43"/>
                <a:gd name="T8" fmla="*/ 25 w 29"/>
                <a:gd name="T9" fmla="*/ 17 h 43"/>
                <a:gd name="T10" fmla="*/ 23 w 29"/>
                <a:gd name="T11" fmla="*/ 25 h 43"/>
                <a:gd name="T12" fmla="*/ 26 w 29"/>
                <a:gd name="T13" fmla="*/ 25 h 43"/>
                <a:gd name="T14" fmla="*/ 28 w 29"/>
                <a:gd name="T15" fmla="*/ 30 h 43"/>
                <a:gd name="T16" fmla="*/ 23 w 29"/>
                <a:gd name="T17" fmla="*/ 32 h 43"/>
                <a:gd name="T18" fmla="*/ 23 w 29"/>
                <a:gd name="T19" fmla="*/ 40 h 43"/>
                <a:gd name="T20" fmla="*/ 20 w 29"/>
                <a:gd name="T21" fmla="*/ 42 h 43"/>
                <a:gd name="T22" fmla="*/ 16 w 29"/>
                <a:gd name="T23" fmla="*/ 32 h 43"/>
                <a:gd name="T24" fmla="*/ 10 w 29"/>
                <a:gd name="T25" fmla="*/ 30 h 43"/>
                <a:gd name="T26" fmla="*/ 5 w 29"/>
                <a:gd name="T27" fmla="*/ 32 h 43"/>
                <a:gd name="T28" fmla="*/ 0 w 29"/>
                <a:gd name="T29" fmla="*/ 28 h 43"/>
                <a:gd name="T30" fmla="*/ 5 w 29"/>
                <a:gd name="T31" fmla="*/ 17 h 43"/>
                <a:gd name="T32" fmla="*/ 10 w 29"/>
                <a:gd name="T33" fmla="*/ 17 h 43"/>
                <a:gd name="T34" fmla="*/ 10 w 29"/>
                <a:gd name="T35" fmla="*/ 13 h 43"/>
                <a:gd name="T36" fmla="*/ 20 w 29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"/>
                <a:gd name="T58" fmla="*/ 0 h 43"/>
                <a:gd name="T59" fmla="*/ 29 w 29"/>
                <a:gd name="T60" fmla="*/ 43 h 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" h="43">
                  <a:moveTo>
                    <a:pt x="20" y="0"/>
                  </a:moveTo>
                  <a:lnTo>
                    <a:pt x="23" y="0"/>
                  </a:lnTo>
                  <a:lnTo>
                    <a:pt x="25" y="11"/>
                  </a:lnTo>
                  <a:lnTo>
                    <a:pt x="23" y="13"/>
                  </a:lnTo>
                  <a:lnTo>
                    <a:pt x="25" y="17"/>
                  </a:lnTo>
                  <a:lnTo>
                    <a:pt x="23" y="25"/>
                  </a:lnTo>
                  <a:lnTo>
                    <a:pt x="26" y="25"/>
                  </a:lnTo>
                  <a:lnTo>
                    <a:pt x="28" y="30"/>
                  </a:lnTo>
                  <a:lnTo>
                    <a:pt x="23" y="32"/>
                  </a:lnTo>
                  <a:lnTo>
                    <a:pt x="23" y="40"/>
                  </a:lnTo>
                  <a:lnTo>
                    <a:pt x="20" y="4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5" y="32"/>
                  </a:lnTo>
                  <a:lnTo>
                    <a:pt x="0" y="28"/>
                  </a:lnTo>
                  <a:lnTo>
                    <a:pt x="5" y="17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4" name="Freeform 341"/>
            <p:cNvSpPr>
              <a:spLocks/>
            </p:cNvSpPr>
            <p:nvPr/>
          </p:nvSpPr>
          <p:spPr bwMode="auto">
            <a:xfrm>
              <a:off x="2543" y="3258"/>
              <a:ext cx="14" cy="17"/>
            </a:xfrm>
            <a:custGeom>
              <a:avLst/>
              <a:gdLst>
                <a:gd name="T0" fmla="*/ 9 w 14"/>
                <a:gd name="T1" fmla="*/ 2 h 17"/>
                <a:gd name="T2" fmla="*/ 0 w 14"/>
                <a:gd name="T3" fmla="*/ 12 h 17"/>
                <a:gd name="T4" fmla="*/ 7 w 14"/>
                <a:gd name="T5" fmla="*/ 16 h 17"/>
                <a:gd name="T6" fmla="*/ 11 w 14"/>
                <a:gd name="T7" fmla="*/ 14 h 17"/>
                <a:gd name="T8" fmla="*/ 13 w 14"/>
                <a:gd name="T9" fmla="*/ 2 h 17"/>
                <a:gd name="T10" fmla="*/ 11 w 14"/>
                <a:gd name="T11" fmla="*/ 0 h 17"/>
                <a:gd name="T12" fmla="*/ 9 w 14"/>
                <a:gd name="T13" fmla="*/ 2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7"/>
                <a:gd name="T23" fmla="*/ 14 w 14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7">
                  <a:moveTo>
                    <a:pt x="9" y="2"/>
                  </a:moveTo>
                  <a:lnTo>
                    <a:pt x="0" y="12"/>
                  </a:lnTo>
                  <a:lnTo>
                    <a:pt x="7" y="16"/>
                  </a:lnTo>
                  <a:lnTo>
                    <a:pt x="11" y="1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5" name="Freeform 342"/>
            <p:cNvSpPr>
              <a:spLocks/>
            </p:cNvSpPr>
            <p:nvPr/>
          </p:nvSpPr>
          <p:spPr bwMode="auto">
            <a:xfrm>
              <a:off x="3313" y="3247"/>
              <a:ext cx="26" cy="43"/>
            </a:xfrm>
            <a:custGeom>
              <a:avLst/>
              <a:gdLst>
                <a:gd name="T0" fmla="*/ 16 w 26"/>
                <a:gd name="T1" fmla="*/ 0 h 43"/>
                <a:gd name="T2" fmla="*/ 21 w 26"/>
                <a:gd name="T3" fmla="*/ 0 h 43"/>
                <a:gd name="T4" fmla="*/ 7 w 26"/>
                <a:gd name="T5" fmla="*/ 17 h 43"/>
                <a:gd name="T6" fmla="*/ 21 w 26"/>
                <a:gd name="T7" fmla="*/ 17 h 43"/>
                <a:gd name="T8" fmla="*/ 25 w 26"/>
                <a:gd name="T9" fmla="*/ 23 h 43"/>
                <a:gd name="T10" fmla="*/ 25 w 26"/>
                <a:gd name="T11" fmla="*/ 34 h 43"/>
                <a:gd name="T12" fmla="*/ 21 w 26"/>
                <a:gd name="T13" fmla="*/ 40 h 43"/>
                <a:gd name="T14" fmla="*/ 8 w 26"/>
                <a:gd name="T15" fmla="*/ 42 h 43"/>
                <a:gd name="T16" fmla="*/ 0 w 26"/>
                <a:gd name="T17" fmla="*/ 32 h 43"/>
                <a:gd name="T18" fmla="*/ 0 w 26"/>
                <a:gd name="T19" fmla="*/ 19 h 43"/>
                <a:gd name="T20" fmla="*/ 8 w 26"/>
                <a:gd name="T21" fmla="*/ 4 h 43"/>
                <a:gd name="T22" fmla="*/ 16 w 26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43"/>
                <a:gd name="T38" fmla="*/ 26 w 26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43">
                  <a:moveTo>
                    <a:pt x="16" y="0"/>
                  </a:moveTo>
                  <a:lnTo>
                    <a:pt x="21" y="0"/>
                  </a:lnTo>
                  <a:lnTo>
                    <a:pt x="7" y="17"/>
                  </a:lnTo>
                  <a:lnTo>
                    <a:pt x="21" y="17"/>
                  </a:lnTo>
                  <a:lnTo>
                    <a:pt x="25" y="23"/>
                  </a:lnTo>
                  <a:lnTo>
                    <a:pt x="25" y="34"/>
                  </a:lnTo>
                  <a:lnTo>
                    <a:pt x="21" y="40"/>
                  </a:lnTo>
                  <a:lnTo>
                    <a:pt x="8" y="4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8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6" name="Freeform 343"/>
            <p:cNvSpPr>
              <a:spLocks/>
            </p:cNvSpPr>
            <p:nvPr/>
          </p:nvSpPr>
          <p:spPr bwMode="auto">
            <a:xfrm>
              <a:off x="3318" y="3265"/>
              <a:ext cx="17" cy="22"/>
            </a:xfrm>
            <a:custGeom>
              <a:avLst/>
              <a:gdLst>
                <a:gd name="T0" fmla="*/ 2 w 17"/>
                <a:gd name="T1" fmla="*/ 2 h 22"/>
                <a:gd name="T2" fmla="*/ 0 w 17"/>
                <a:gd name="T3" fmla="*/ 11 h 22"/>
                <a:gd name="T4" fmla="*/ 10 w 17"/>
                <a:gd name="T5" fmla="*/ 21 h 22"/>
                <a:gd name="T6" fmla="*/ 14 w 17"/>
                <a:gd name="T7" fmla="*/ 20 h 22"/>
                <a:gd name="T8" fmla="*/ 16 w 17"/>
                <a:gd name="T9" fmla="*/ 4 h 22"/>
                <a:gd name="T10" fmla="*/ 10 w 17"/>
                <a:gd name="T11" fmla="*/ 0 h 22"/>
                <a:gd name="T12" fmla="*/ 2 w 17"/>
                <a:gd name="T13" fmla="*/ 0 h 22"/>
                <a:gd name="T14" fmla="*/ 2 w 17"/>
                <a:gd name="T15" fmla="*/ 2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22"/>
                <a:gd name="T26" fmla="*/ 17 w 1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22">
                  <a:moveTo>
                    <a:pt x="2" y="2"/>
                  </a:moveTo>
                  <a:lnTo>
                    <a:pt x="0" y="11"/>
                  </a:lnTo>
                  <a:lnTo>
                    <a:pt x="10" y="21"/>
                  </a:lnTo>
                  <a:lnTo>
                    <a:pt x="14" y="20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7" name="Freeform 344"/>
            <p:cNvSpPr>
              <a:spLocks/>
            </p:cNvSpPr>
            <p:nvPr/>
          </p:nvSpPr>
          <p:spPr bwMode="auto">
            <a:xfrm>
              <a:off x="4127" y="3253"/>
              <a:ext cx="23" cy="43"/>
            </a:xfrm>
            <a:custGeom>
              <a:avLst/>
              <a:gdLst>
                <a:gd name="T0" fmla="*/ 4 w 23"/>
                <a:gd name="T1" fmla="*/ 0 h 43"/>
                <a:gd name="T2" fmla="*/ 9 w 23"/>
                <a:gd name="T3" fmla="*/ 2 h 43"/>
                <a:gd name="T4" fmla="*/ 18 w 23"/>
                <a:gd name="T5" fmla="*/ 0 h 43"/>
                <a:gd name="T6" fmla="*/ 22 w 23"/>
                <a:gd name="T7" fmla="*/ 2 h 43"/>
                <a:gd name="T8" fmla="*/ 9 w 23"/>
                <a:gd name="T9" fmla="*/ 42 h 43"/>
                <a:gd name="T10" fmla="*/ 7 w 23"/>
                <a:gd name="T11" fmla="*/ 40 h 43"/>
                <a:gd name="T12" fmla="*/ 18 w 23"/>
                <a:gd name="T13" fmla="*/ 9 h 43"/>
                <a:gd name="T14" fmla="*/ 12 w 23"/>
                <a:gd name="T15" fmla="*/ 4 h 43"/>
                <a:gd name="T16" fmla="*/ 5 w 23"/>
                <a:gd name="T17" fmla="*/ 4 h 43"/>
                <a:gd name="T18" fmla="*/ 0 w 23"/>
                <a:gd name="T19" fmla="*/ 9 h 43"/>
                <a:gd name="T20" fmla="*/ 0 w 23"/>
                <a:gd name="T21" fmla="*/ 4 h 43"/>
                <a:gd name="T22" fmla="*/ 4 w 23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"/>
                <a:gd name="T37" fmla="*/ 0 h 43"/>
                <a:gd name="T38" fmla="*/ 23 w 23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" h="43">
                  <a:moveTo>
                    <a:pt x="4" y="0"/>
                  </a:moveTo>
                  <a:lnTo>
                    <a:pt x="9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18" y="9"/>
                  </a:lnTo>
                  <a:lnTo>
                    <a:pt x="12" y="4"/>
                  </a:lnTo>
                  <a:lnTo>
                    <a:pt x="5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8" name="Freeform 345"/>
            <p:cNvSpPr>
              <a:spLocks/>
            </p:cNvSpPr>
            <p:nvPr/>
          </p:nvSpPr>
          <p:spPr bwMode="auto">
            <a:xfrm>
              <a:off x="4159" y="3253"/>
              <a:ext cx="24" cy="43"/>
            </a:xfrm>
            <a:custGeom>
              <a:avLst/>
              <a:gdLst>
                <a:gd name="T0" fmla="*/ 11 w 24"/>
                <a:gd name="T1" fmla="*/ 0 h 43"/>
                <a:gd name="T2" fmla="*/ 21 w 24"/>
                <a:gd name="T3" fmla="*/ 4 h 43"/>
                <a:gd name="T4" fmla="*/ 23 w 24"/>
                <a:gd name="T5" fmla="*/ 9 h 43"/>
                <a:gd name="T6" fmla="*/ 23 w 24"/>
                <a:gd name="T7" fmla="*/ 14 h 43"/>
                <a:gd name="T8" fmla="*/ 7 w 24"/>
                <a:gd name="T9" fmla="*/ 35 h 43"/>
                <a:gd name="T10" fmla="*/ 19 w 24"/>
                <a:gd name="T11" fmla="*/ 40 h 43"/>
                <a:gd name="T12" fmla="*/ 23 w 24"/>
                <a:gd name="T13" fmla="*/ 38 h 43"/>
                <a:gd name="T14" fmla="*/ 23 w 24"/>
                <a:gd name="T15" fmla="*/ 40 h 43"/>
                <a:gd name="T16" fmla="*/ 19 w 24"/>
                <a:gd name="T17" fmla="*/ 42 h 43"/>
                <a:gd name="T18" fmla="*/ 0 w 24"/>
                <a:gd name="T19" fmla="*/ 42 h 43"/>
                <a:gd name="T20" fmla="*/ 0 w 24"/>
                <a:gd name="T21" fmla="*/ 40 h 43"/>
                <a:gd name="T22" fmla="*/ 7 w 24"/>
                <a:gd name="T23" fmla="*/ 38 h 43"/>
                <a:gd name="T24" fmla="*/ 7 w 24"/>
                <a:gd name="T25" fmla="*/ 33 h 43"/>
                <a:gd name="T26" fmla="*/ 19 w 24"/>
                <a:gd name="T27" fmla="*/ 21 h 43"/>
                <a:gd name="T28" fmla="*/ 19 w 24"/>
                <a:gd name="T29" fmla="*/ 10 h 43"/>
                <a:gd name="T30" fmla="*/ 9 w 24"/>
                <a:gd name="T31" fmla="*/ 4 h 43"/>
                <a:gd name="T32" fmla="*/ 0 w 24"/>
                <a:gd name="T33" fmla="*/ 9 h 43"/>
                <a:gd name="T34" fmla="*/ 2 w 24"/>
                <a:gd name="T35" fmla="*/ 4 h 43"/>
                <a:gd name="T36" fmla="*/ 11 w 24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43"/>
                <a:gd name="T59" fmla="*/ 24 w 24"/>
                <a:gd name="T60" fmla="*/ 43 h 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43">
                  <a:moveTo>
                    <a:pt x="11" y="0"/>
                  </a:moveTo>
                  <a:lnTo>
                    <a:pt x="21" y="4"/>
                  </a:lnTo>
                  <a:lnTo>
                    <a:pt x="23" y="9"/>
                  </a:lnTo>
                  <a:lnTo>
                    <a:pt x="23" y="14"/>
                  </a:lnTo>
                  <a:lnTo>
                    <a:pt x="7" y="35"/>
                  </a:lnTo>
                  <a:lnTo>
                    <a:pt x="19" y="40"/>
                  </a:lnTo>
                  <a:lnTo>
                    <a:pt x="23" y="38"/>
                  </a:lnTo>
                  <a:lnTo>
                    <a:pt x="23" y="40"/>
                  </a:lnTo>
                  <a:lnTo>
                    <a:pt x="19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7" y="33"/>
                  </a:lnTo>
                  <a:lnTo>
                    <a:pt x="19" y="21"/>
                  </a:lnTo>
                  <a:lnTo>
                    <a:pt x="19" y="10"/>
                  </a:lnTo>
                  <a:lnTo>
                    <a:pt x="9" y="4"/>
                  </a:lnTo>
                  <a:lnTo>
                    <a:pt x="0" y="9"/>
                  </a:lnTo>
                  <a:lnTo>
                    <a:pt x="2" y="4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79" name="Freeform 346"/>
            <p:cNvSpPr>
              <a:spLocks/>
            </p:cNvSpPr>
            <p:nvPr/>
          </p:nvSpPr>
          <p:spPr bwMode="auto">
            <a:xfrm>
              <a:off x="1271" y="3436"/>
              <a:ext cx="15" cy="50"/>
            </a:xfrm>
            <a:custGeom>
              <a:avLst/>
              <a:gdLst>
                <a:gd name="T0" fmla="*/ 12 w 15"/>
                <a:gd name="T1" fmla="*/ 0 h 50"/>
                <a:gd name="T2" fmla="*/ 14 w 15"/>
                <a:gd name="T3" fmla="*/ 0 h 50"/>
                <a:gd name="T4" fmla="*/ 8 w 15"/>
                <a:gd name="T5" fmla="*/ 8 h 50"/>
                <a:gd name="T6" fmla="*/ 5 w 15"/>
                <a:gd name="T7" fmla="*/ 19 h 50"/>
                <a:gd name="T8" fmla="*/ 5 w 15"/>
                <a:gd name="T9" fmla="*/ 38 h 50"/>
                <a:gd name="T10" fmla="*/ 12 w 15"/>
                <a:gd name="T11" fmla="*/ 49 h 50"/>
                <a:gd name="T12" fmla="*/ 10 w 15"/>
                <a:gd name="T13" fmla="*/ 49 h 50"/>
                <a:gd name="T14" fmla="*/ 1 w 15"/>
                <a:gd name="T15" fmla="*/ 38 h 50"/>
                <a:gd name="T16" fmla="*/ 0 w 15"/>
                <a:gd name="T17" fmla="*/ 19 h 50"/>
                <a:gd name="T18" fmla="*/ 5 w 15"/>
                <a:gd name="T19" fmla="*/ 6 h 50"/>
                <a:gd name="T20" fmla="*/ 12 w 15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50"/>
                <a:gd name="T35" fmla="*/ 15 w 15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50">
                  <a:moveTo>
                    <a:pt x="12" y="0"/>
                  </a:moveTo>
                  <a:lnTo>
                    <a:pt x="14" y="0"/>
                  </a:lnTo>
                  <a:lnTo>
                    <a:pt x="8" y="8"/>
                  </a:lnTo>
                  <a:lnTo>
                    <a:pt x="5" y="19"/>
                  </a:lnTo>
                  <a:lnTo>
                    <a:pt x="5" y="38"/>
                  </a:lnTo>
                  <a:lnTo>
                    <a:pt x="12" y="49"/>
                  </a:lnTo>
                  <a:lnTo>
                    <a:pt x="10" y="49"/>
                  </a:lnTo>
                  <a:lnTo>
                    <a:pt x="1" y="38"/>
                  </a:lnTo>
                  <a:lnTo>
                    <a:pt x="0" y="19"/>
                  </a:lnTo>
                  <a:lnTo>
                    <a:pt x="5" y="6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0" name="Freeform 347"/>
            <p:cNvSpPr>
              <a:spLocks/>
            </p:cNvSpPr>
            <p:nvPr/>
          </p:nvSpPr>
          <p:spPr bwMode="auto">
            <a:xfrm>
              <a:off x="1320" y="3436"/>
              <a:ext cx="16" cy="50"/>
            </a:xfrm>
            <a:custGeom>
              <a:avLst/>
              <a:gdLst>
                <a:gd name="T0" fmla="*/ 0 w 16"/>
                <a:gd name="T1" fmla="*/ 0 h 50"/>
                <a:gd name="T2" fmla="*/ 13 w 16"/>
                <a:gd name="T3" fmla="*/ 10 h 50"/>
                <a:gd name="T4" fmla="*/ 15 w 16"/>
                <a:gd name="T5" fmla="*/ 36 h 50"/>
                <a:gd name="T6" fmla="*/ 4 w 16"/>
                <a:gd name="T7" fmla="*/ 49 h 50"/>
                <a:gd name="T8" fmla="*/ 2 w 16"/>
                <a:gd name="T9" fmla="*/ 49 h 50"/>
                <a:gd name="T10" fmla="*/ 9 w 16"/>
                <a:gd name="T11" fmla="*/ 40 h 50"/>
                <a:gd name="T12" fmla="*/ 11 w 16"/>
                <a:gd name="T13" fmla="*/ 19 h 50"/>
                <a:gd name="T14" fmla="*/ 9 w 16"/>
                <a:gd name="T15" fmla="*/ 14 h 50"/>
                <a:gd name="T16" fmla="*/ 9 w 16"/>
                <a:gd name="T17" fmla="*/ 8 h 50"/>
                <a:gd name="T18" fmla="*/ 0 w 16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0"/>
                <a:gd name="T32" fmla="*/ 16 w 16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0">
                  <a:moveTo>
                    <a:pt x="0" y="0"/>
                  </a:moveTo>
                  <a:lnTo>
                    <a:pt x="13" y="10"/>
                  </a:lnTo>
                  <a:lnTo>
                    <a:pt x="15" y="36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9" y="40"/>
                  </a:lnTo>
                  <a:lnTo>
                    <a:pt x="11" y="19"/>
                  </a:lnTo>
                  <a:lnTo>
                    <a:pt x="9" y="14"/>
                  </a:ln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1" name="Freeform 348"/>
            <p:cNvSpPr>
              <a:spLocks/>
            </p:cNvSpPr>
            <p:nvPr/>
          </p:nvSpPr>
          <p:spPr bwMode="auto">
            <a:xfrm>
              <a:off x="1376" y="3436"/>
              <a:ext cx="28" cy="43"/>
            </a:xfrm>
            <a:custGeom>
              <a:avLst/>
              <a:gdLst>
                <a:gd name="T0" fmla="*/ 6 w 28"/>
                <a:gd name="T1" fmla="*/ 0 h 43"/>
                <a:gd name="T2" fmla="*/ 16 w 28"/>
                <a:gd name="T3" fmla="*/ 0 h 43"/>
                <a:gd name="T4" fmla="*/ 23 w 28"/>
                <a:gd name="T5" fmla="*/ 2 h 43"/>
                <a:gd name="T6" fmla="*/ 23 w 28"/>
                <a:gd name="T7" fmla="*/ 10 h 43"/>
                <a:gd name="T8" fmla="*/ 12 w 28"/>
                <a:gd name="T9" fmla="*/ 2 h 43"/>
                <a:gd name="T10" fmla="*/ 9 w 28"/>
                <a:gd name="T11" fmla="*/ 4 h 43"/>
                <a:gd name="T12" fmla="*/ 6 w 28"/>
                <a:gd name="T13" fmla="*/ 10 h 43"/>
                <a:gd name="T14" fmla="*/ 25 w 28"/>
                <a:gd name="T15" fmla="*/ 25 h 43"/>
                <a:gd name="T16" fmla="*/ 27 w 28"/>
                <a:gd name="T17" fmla="*/ 33 h 43"/>
                <a:gd name="T18" fmla="*/ 21 w 28"/>
                <a:gd name="T19" fmla="*/ 42 h 43"/>
                <a:gd name="T20" fmla="*/ 2 w 28"/>
                <a:gd name="T21" fmla="*/ 42 h 43"/>
                <a:gd name="T22" fmla="*/ 0 w 28"/>
                <a:gd name="T23" fmla="*/ 38 h 43"/>
                <a:gd name="T24" fmla="*/ 0 w 28"/>
                <a:gd name="T25" fmla="*/ 31 h 43"/>
                <a:gd name="T26" fmla="*/ 2 w 28"/>
                <a:gd name="T27" fmla="*/ 31 h 43"/>
                <a:gd name="T28" fmla="*/ 4 w 28"/>
                <a:gd name="T29" fmla="*/ 35 h 43"/>
                <a:gd name="T30" fmla="*/ 12 w 28"/>
                <a:gd name="T31" fmla="*/ 40 h 43"/>
                <a:gd name="T32" fmla="*/ 21 w 28"/>
                <a:gd name="T33" fmla="*/ 38 h 43"/>
                <a:gd name="T34" fmla="*/ 21 w 28"/>
                <a:gd name="T35" fmla="*/ 31 h 43"/>
                <a:gd name="T36" fmla="*/ 2 w 28"/>
                <a:gd name="T37" fmla="*/ 17 h 43"/>
                <a:gd name="T38" fmla="*/ 0 w 28"/>
                <a:gd name="T39" fmla="*/ 8 h 43"/>
                <a:gd name="T40" fmla="*/ 6 w 28"/>
                <a:gd name="T41" fmla="*/ 0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43"/>
                <a:gd name="T65" fmla="*/ 28 w 28"/>
                <a:gd name="T66" fmla="*/ 43 h 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43">
                  <a:moveTo>
                    <a:pt x="6" y="0"/>
                  </a:moveTo>
                  <a:lnTo>
                    <a:pt x="16" y="0"/>
                  </a:lnTo>
                  <a:lnTo>
                    <a:pt x="23" y="2"/>
                  </a:lnTo>
                  <a:lnTo>
                    <a:pt x="23" y="10"/>
                  </a:lnTo>
                  <a:lnTo>
                    <a:pt x="12" y="2"/>
                  </a:lnTo>
                  <a:lnTo>
                    <a:pt x="9" y="4"/>
                  </a:lnTo>
                  <a:lnTo>
                    <a:pt x="6" y="10"/>
                  </a:lnTo>
                  <a:lnTo>
                    <a:pt x="25" y="25"/>
                  </a:lnTo>
                  <a:lnTo>
                    <a:pt x="27" y="33"/>
                  </a:lnTo>
                  <a:lnTo>
                    <a:pt x="21" y="42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4" y="35"/>
                  </a:lnTo>
                  <a:lnTo>
                    <a:pt x="12" y="40"/>
                  </a:lnTo>
                  <a:lnTo>
                    <a:pt x="21" y="38"/>
                  </a:lnTo>
                  <a:lnTo>
                    <a:pt x="21" y="31"/>
                  </a:lnTo>
                  <a:lnTo>
                    <a:pt x="2" y="17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2" name="Freeform 349"/>
            <p:cNvSpPr>
              <a:spLocks/>
            </p:cNvSpPr>
            <p:nvPr/>
          </p:nvSpPr>
          <p:spPr bwMode="auto">
            <a:xfrm>
              <a:off x="1677" y="3436"/>
              <a:ext cx="19" cy="43"/>
            </a:xfrm>
            <a:custGeom>
              <a:avLst/>
              <a:gdLst>
                <a:gd name="T0" fmla="*/ 13 w 19"/>
                <a:gd name="T1" fmla="*/ 0 h 43"/>
                <a:gd name="T2" fmla="*/ 18 w 19"/>
                <a:gd name="T3" fmla="*/ 2 h 43"/>
                <a:gd name="T4" fmla="*/ 18 w 19"/>
                <a:gd name="T5" fmla="*/ 6 h 43"/>
                <a:gd name="T6" fmla="*/ 7 w 19"/>
                <a:gd name="T7" fmla="*/ 2 h 43"/>
                <a:gd name="T8" fmla="*/ 7 w 19"/>
                <a:gd name="T9" fmla="*/ 6 h 43"/>
                <a:gd name="T10" fmla="*/ 6 w 19"/>
                <a:gd name="T11" fmla="*/ 10 h 43"/>
                <a:gd name="T12" fmla="*/ 13 w 19"/>
                <a:gd name="T13" fmla="*/ 14 h 43"/>
                <a:gd name="T14" fmla="*/ 6 w 19"/>
                <a:gd name="T15" fmla="*/ 23 h 43"/>
                <a:gd name="T16" fmla="*/ 6 w 19"/>
                <a:gd name="T17" fmla="*/ 33 h 43"/>
                <a:gd name="T18" fmla="*/ 7 w 19"/>
                <a:gd name="T19" fmla="*/ 35 h 43"/>
                <a:gd name="T20" fmla="*/ 6 w 19"/>
                <a:gd name="T21" fmla="*/ 38 h 43"/>
                <a:gd name="T22" fmla="*/ 7 w 19"/>
                <a:gd name="T23" fmla="*/ 42 h 43"/>
                <a:gd name="T24" fmla="*/ 2 w 19"/>
                <a:gd name="T25" fmla="*/ 42 h 43"/>
                <a:gd name="T26" fmla="*/ 2 w 19"/>
                <a:gd name="T27" fmla="*/ 38 h 43"/>
                <a:gd name="T28" fmla="*/ 4 w 19"/>
                <a:gd name="T29" fmla="*/ 35 h 43"/>
                <a:gd name="T30" fmla="*/ 2 w 19"/>
                <a:gd name="T31" fmla="*/ 28 h 43"/>
                <a:gd name="T32" fmla="*/ 4 w 19"/>
                <a:gd name="T33" fmla="*/ 21 h 43"/>
                <a:gd name="T34" fmla="*/ 0 w 19"/>
                <a:gd name="T35" fmla="*/ 14 h 43"/>
                <a:gd name="T36" fmla="*/ 4 w 19"/>
                <a:gd name="T37" fmla="*/ 14 h 43"/>
                <a:gd name="T38" fmla="*/ 4 w 19"/>
                <a:gd name="T39" fmla="*/ 6 h 43"/>
                <a:gd name="T40" fmla="*/ 13 w 19"/>
                <a:gd name="T41" fmla="*/ 0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43"/>
                <a:gd name="T65" fmla="*/ 19 w 19"/>
                <a:gd name="T66" fmla="*/ 43 h 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43">
                  <a:moveTo>
                    <a:pt x="13" y="0"/>
                  </a:moveTo>
                  <a:lnTo>
                    <a:pt x="18" y="2"/>
                  </a:lnTo>
                  <a:lnTo>
                    <a:pt x="18" y="6"/>
                  </a:lnTo>
                  <a:lnTo>
                    <a:pt x="7" y="2"/>
                  </a:lnTo>
                  <a:lnTo>
                    <a:pt x="7" y="6"/>
                  </a:lnTo>
                  <a:lnTo>
                    <a:pt x="6" y="10"/>
                  </a:lnTo>
                  <a:lnTo>
                    <a:pt x="13" y="14"/>
                  </a:lnTo>
                  <a:lnTo>
                    <a:pt x="6" y="23"/>
                  </a:lnTo>
                  <a:lnTo>
                    <a:pt x="6" y="33"/>
                  </a:lnTo>
                  <a:lnTo>
                    <a:pt x="7" y="35"/>
                  </a:lnTo>
                  <a:lnTo>
                    <a:pt x="6" y="38"/>
                  </a:lnTo>
                  <a:lnTo>
                    <a:pt x="7" y="42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4" y="35"/>
                  </a:lnTo>
                  <a:lnTo>
                    <a:pt x="2" y="28"/>
                  </a:lnTo>
                  <a:lnTo>
                    <a:pt x="4" y="21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4" y="6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3" name="Freeform 350"/>
            <p:cNvSpPr>
              <a:spLocks/>
            </p:cNvSpPr>
            <p:nvPr/>
          </p:nvSpPr>
          <p:spPr bwMode="auto">
            <a:xfrm>
              <a:off x="1917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5 w 6"/>
                <a:gd name="T3" fmla="*/ 0 h 5"/>
                <a:gd name="T4" fmla="*/ 5 w 6"/>
                <a:gd name="T5" fmla="*/ 1 h 5"/>
                <a:gd name="T6" fmla="*/ 3 w 6"/>
                <a:gd name="T7" fmla="*/ 4 h 5"/>
                <a:gd name="T8" fmla="*/ 0 w 6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4" name="Freeform 351"/>
            <p:cNvSpPr>
              <a:spLocks/>
            </p:cNvSpPr>
            <p:nvPr/>
          </p:nvSpPr>
          <p:spPr bwMode="auto">
            <a:xfrm>
              <a:off x="2024" y="3440"/>
              <a:ext cx="4" cy="5"/>
            </a:xfrm>
            <a:custGeom>
              <a:avLst/>
              <a:gdLst>
                <a:gd name="T0" fmla="*/ 2 w 4"/>
                <a:gd name="T1" fmla="*/ 0 h 5"/>
                <a:gd name="T2" fmla="*/ 3 w 4"/>
                <a:gd name="T3" fmla="*/ 0 h 5"/>
                <a:gd name="T4" fmla="*/ 3 w 4"/>
                <a:gd name="T5" fmla="*/ 4 h 5"/>
                <a:gd name="T6" fmla="*/ 2 w 4"/>
                <a:gd name="T7" fmla="*/ 4 h 5"/>
                <a:gd name="T8" fmla="*/ 0 w 4"/>
                <a:gd name="T9" fmla="*/ 1 h 5"/>
                <a:gd name="T10" fmla="*/ 2 w 4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5"/>
                <a:gd name="T20" fmla="*/ 4 w 4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5">
                  <a:moveTo>
                    <a:pt x="2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5" name="Freeform 352"/>
            <p:cNvSpPr>
              <a:spLocks/>
            </p:cNvSpPr>
            <p:nvPr/>
          </p:nvSpPr>
          <p:spPr bwMode="auto">
            <a:xfrm>
              <a:off x="2128" y="3440"/>
              <a:ext cx="8" cy="43"/>
            </a:xfrm>
            <a:custGeom>
              <a:avLst/>
              <a:gdLst>
                <a:gd name="T0" fmla="*/ 3 w 8"/>
                <a:gd name="T1" fmla="*/ 0 h 43"/>
                <a:gd name="T2" fmla="*/ 5 w 8"/>
                <a:gd name="T3" fmla="*/ 0 h 43"/>
                <a:gd name="T4" fmla="*/ 7 w 8"/>
                <a:gd name="T5" fmla="*/ 3 h 43"/>
                <a:gd name="T6" fmla="*/ 7 w 8"/>
                <a:gd name="T7" fmla="*/ 27 h 43"/>
                <a:gd name="T8" fmla="*/ 5 w 8"/>
                <a:gd name="T9" fmla="*/ 29 h 43"/>
                <a:gd name="T10" fmla="*/ 7 w 8"/>
                <a:gd name="T11" fmla="*/ 31 h 43"/>
                <a:gd name="T12" fmla="*/ 5 w 8"/>
                <a:gd name="T13" fmla="*/ 33 h 43"/>
                <a:gd name="T14" fmla="*/ 7 w 8"/>
                <a:gd name="T15" fmla="*/ 42 h 43"/>
                <a:gd name="T16" fmla="*/ 0 w 8"/>
                <a:gd name="T17" fmla="*/ 42 h 43"/>
                <a:gd name="T18" fmla="*/ 1 w 8"/>
                <a:gd name="T19" fmla="*/ 31 h 43"/>
                <a:gd name="T20" fmla="*/ 1 w 8"/>
                <a:gd name="T21" fmla="*/ 6 h 43"/>
                <a:gd name="T22" fmla="*/ 0 w 8"/>
                <a:gd name="T23" fmla="*/ 1 h 43"/>
                <a:gd name="T24" fmla="*/ 3 w 8"/>
                <a:gd name="T25" fmla="*/ 0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"/>
                <a:gd name="T40" fmla="*/ 0 h 43"/>
                <a:gd name="T41" fmla="*/ 8 w 8"/>
                <a:gd name="T42" fmla="*/ 43 h 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" h="43">
                  <a:moveTo>
                    <a:pt x="3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5" y="33"/>
                  </a:lnTo>
                  <a:lnTo>
                    <a:pt x="7" y="42"/>
                  </a:lnTo>
                  <a:lnTo>
                    <a:pt x="0" y="42"/>
                  </a:lnTo>
                  <a:lnTo>
                    <a:pt x="1" y="31"/>
                  </a:lnTo>
                  <a:lnTo>
                    <a:pt x="1" y="6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6" name="Freeform 353"/>
            <p:cNvSpPr>
              <a:spLocks/>
            </p:cNvSpPr>
            <p:nvPr/>
          </p:nvSpPr>
          <p:spPr bwMode="auto">
            <a:xfrm>
              <a:off x="1501" y="3441"/>
              <a:ext cx="12" cy="38"/>
            </a:xfrm>
            <a:custGeom>
              <a:avLst/>
              <a:gdLst>
                <a:gd name="T0" fmla="*/ 6 w 12"/>
                <a:gd name="T1" fmla="*/ 0 h 38"/>
                <a:gd name="T2" fmla="*/ 11 w 12"/>
                <a:gd name="T3" fmla="*/ 9 h 38"/>
                <a:gd name="T4" fmla="*/ 8 w 12"/>
                <a:gd name="T5" fmla="*/ 9 h 38"/>
                <a:gd name="T6" fmla="*/ 6 w 12"/>
                <a:gd name="T7" fmla="*/ 28 h 38"/>
                <a:gd name="T8" fmla="*/ 8 w 12"/>
                <a:gd name="T9" fmla="*/ 35 h 38"/>
                <a:gd name="T10" fmla="*/ 11 w 12"/>
                <a:gd name="T11" fmla="*/ 35 h 38"/>
                <a:gd name="T12" fmla="*/ 11 w 12"/>
                <a:gd name="T13" fmla="*/ 37 h 38"/>
                <a:gd name="T14" fmla="*/ 4 w 12"/>
                <a:gd name="T15" fmla="*/ 37 h 38"/>
                <a:gd name="T16" fmla="*/ 2 w 12"/>
                <a:gd name="T17" fmla="*/ 33 h 38"/>
                <a:gd name="T18" fmla="*/ 2 w 12"/>
                <a:gd name="T19" fmla="*/ 11 h 38"/>
                <a:gd name="T20" fmla="*/ 0 w 12"/>
                <a:gd name="T21" fmla="*/ 7 h 38"/>
                <a:gd name="T22" fmla="*/ 6 w 12"/>
                <a:gd name="T23" fmla="*/ 0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38"/>
                <a:gd name="T38" fmla="*/ 12 w 12"/>
                <a:gd name="T39" fmla="*/ 38 h 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38">
                  <a:moveTo>
                    <a:pt x="6" y="0"/>
                  </a:moveTo>
                  <a:lnTo>
                    <a:pt x="11" y="9"/>
                  </a:lnTo>
                  <a:lnTo>
                    <a:pt x="8" y="9"/>
                  </a:lnTo>
                  <a:lnTo>
                    <a:pt x="6" y="28"/>
                  </a:lnTo>
                  <a:lnTo>
                    <a:pt x="8" y="35"/>
                  </a:lnTo>
                  <a:lnTo>
                    <a:pt x="11" y="35"/>
                  </a:lnTo>
                  <a:lnTo>
                    <a:pt x="11" y="37"/>
                  </a:lnTo>
                  <a:lnTo>
                    <a:pt x="4" y="37"/>
                  </a:lnTo>
                  <a:lnTo>
                    <a:pt x="2" y="33"/>
                  </a:lnTo>
                  <a:lnTo>
                    <a:pt x="2" y="11"/>
                  </a:lnTo>
                  <a:lnTo>
                    <a:pt x="0" y="7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7" name="Freeform 354"/>
            <p:cNvSpPr>
              <a:spLocks/>
            </p:cNvSpPr>
            <p:nvPr/>
          </p:nvSpPr>
          <p:spPr bwMode="auto">
            <a:xfrm>
              <a:off x="2221" y="3441"/>
              <a:ext cx="4" cy="6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0 h 6"/>
                <a:gd name="T4" fmla="*/ 3 w 4"/>
                <a:gd name="T5" fmla="*/ 3 h 6"/>
                <a:gd name="T6" fmla="*/ 0 w 4"/>
                <a:gd name="T7" fmla="*/ 5 h 6"/>
                <a:gd name="T8" fmla="*/ 0 w 4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6"/>
                <a:gd name="T17" fmla="*/ 4 w 4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6">
                  <a:moveTo>
                    <a:pt x="0" y="0"/>
                  </a:moveTo>
                  <a:lnTo>
                    <a:pt x="1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8" name="Freeform 355"/>
            <p:cNvSpPr>
              <a:spLocks/>
            </p:cNvSpPr>
            <p:nvPr/>
          </p:nvSpPr>
          <p:spPr bwMode="auto">
            <a:xfrm>
              <a:off x="1933" y="3444"/>
              <a:ext cx="13" cy="37"/>
            </a:xfrm>
            <a:custGeom>
              <a:avLst/>
              <a:gdLst>
                <a:gd name="T0" fmla="*/ 5 w 13"/>
                <a:gd name="T1" fmla="*/ 0 h 37"/>
                <a:gd name="T2" fmla="*/ 12 w 13"/>
                <a:gd name="T3" fmla="*/ 9 h 37"/>
                <a:gd name="T4" fmla="*/ 8 w 13"/>
                <a:gd name="T5" fmla="*/ 9 h 37"/>
                <a:gd name="T6" fmla="*/ 8 w 13"/>
                <a:gd name="T7" fmla="*/ 29 h 37"/>
                <a:gd name="T8" fmla="*/ 12 w 13"/>
                <a:gd name="T9" fmla="*/ 34 h 37"/>
                <a:gd name="T10" fmla="*/ 5 w 13"/>
                <a:gd name="T11" fmla="*/ 36 h 37"/>
                <a:gd name="T12" fmla="*/ 1 w 13"/>
                <a:gd name="T13" fmla="*/ 27 h 37"/>
                <a:gd name="T14" fmla="*/ 1 w 13"/>
                <a:gd name="T15" fmla="*/ 20 h 37"/>
                <a:gd name="T16" fmla="*/ 3 w 13"/>
                <a:gd name="T17" fmla="*/ 13 h 37"/>
                <a:gd name="T18" fmla="*/ 0 w 13"/>
                <a:gd name="T19" fmla="*/ 9 h 37"/>
                <a:gd name="T20" fmla="*/ 5 w 13"/>
                <a:gd name="T21" fmla="*/ 0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37"/>
                <a:gd name="T35" fmla="*/ 13 w 13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37">
                  <a:moveTo>
                    <a:pt x="5" y="0"/>
                  </a:moveTo>
                  <a:lnTo>
                    <a:pt x="12" y="9"/>
                  </a:lnTo>
                  <a:lnTo>
                    <a:pt x="8" y="9"/>
                  </a:lnTo>
                  <a:lnTo>
                    <a:pt x="8" y="29"/>
                  </a:lnTo>
                  <a:lnTo>
                    <a:pt x="12" y="34"/>
                  </a:lnTo>
                  <a:lnTo>
                    <a:pt x="5" y="36"/>
                  </a:lnTo>
                  <a:lnTo>
                    <a:pt x="1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89" name="Freeform 356"/>
            <p:cNvSpPr>
              <a:spLocks/>
            </p:cNvSpPr>
            <p:nvPr/>
          </p:nvSpPr>
          <p:spPr bwMode="auto">
            <a:xfrm>
              <a:off x="2369" y="3444"/>
              <a:ext cx="28" cy="42"/>
            </a:xfrm>
            <a:custGeom>
              <a:avLst/>
              <a:gdLst>
                <a:gd name="T0" fmla="*/ 0 w 28"/>
                <a:gd name="T1" fmla="*/ 0 h 42"/>
                <a:gd name="T2" fmla="*/ 6 w 28"/>
                <a:gd name="T3" fmla="*/ 0 h 42"/>
                <a:gd name="T4" fmla="*/ 6 w 28"/>
                <a:gd name="T5" fmla="*/ 13 h 42"/>
                <a:gd name="T6" fmla="*/ 19 w 28"/>
                <a:gd name="T7" fmla="*/ 13 h 42"/>
                <a:gd name="T8" fmla="*/ 24 w 28"/>
                <a:gd name="T9" fmla="*/ 16 h 42"/>
                <a:gd name="T10" fmla="*/ 27 w 28"/>
                <a:gd name="T11" fmla="*/ 30 h 42"/>
                <a:gd name="T12" fmla="*/ 22 w 28"/>
                <a:gd name="T13" fmla="*/ 39 h 42"/>
                <a:gd name="T14" fmla="*/ 6 w 28"/>
                <a:gd name="T15" fmla="*/ 41 h 42"/>
                <a:gd name="T16" fmla="*/ 2 w 28"/>
                <a:gd name="T17" fmla="*/ 39 h 42"/>
                <a:gd name="T18" fmla="*/ 2 w 28"/>
                <a:gd name="T19" fmla="*/ 4 h 42"/>
                <a:gd name="T20" fmla="*/ 0 w 28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2"/>
                <a:gd name="T35" fmla="*/ 28 w 28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2">
                  <a:moveTo>
                    <a:pt x="0" y="0"/>
                  </a:moveTo>
                  <a:lnTo>
                    <a:pt x="6" y="0"/>
                  </a:lnTo>
                  <a:lnTo>
                    <a:pt x="6" y="13"/>
                  </a:lnTo>
                  <a:lnTo>
                    <a:pt x="19" y="13"/>
                  </a:lnTo>
                  <a:lnTo>
                    <a:pt x="24" y="16"/>
                  </a:lnTo>
                  <a:lnTo>
                    <a:pt x="27" y="30"/>
                  </a:lnTo>
                  <a:lnTo>
                    <a:pt x="22" y="39"/>
                  </a:lnTo>
                  <a:lnTo>
                    <a:pt x="6" y="41"/>
                  </a:lnTo>
                  <a:lnTo>
                    <a:pt x="2" y="39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0" name="Freeform 357"/>
            <p:cNvSpPr>
              <a:spLocks/>
            </p:cNvSpPr>
            <p:nvPr/>
          </p:nvSpPr>
          <p:spPr bwMode="auto">
            <a:xfrm>
              <a:off x="2376" y="3459"/>
              <a:ext cx="16" cy="24"/>
            </a:xfrm>
            <a:custGeom>
              <a:avLst/>
              <a:gdLst>
                <a:gd name="T0" fmla="*/ 4 w 16"/>
                <a:gd name="T1" fmla="*/ 2 h 24"/>
                <a:gd name="T2" fmla="*/ 0 w 16"/>
                <a:gd name="T3" fmla="*/ 8 h 24"/>
                <a:gd name="T4" fmla="*/ 0 w 16"/>
                <a:gd name="T5" fmla="*/ 19 h 24"/>
                <a:gd name="T6" fmla="*/ 6 w 16"/>
                <a:gd name="T7" fmla="*/ 23 h 24"/>
                <a:gd name="T8" fmla="*/ 15 w 16"/>
                <a:gd name="T9" fmla="*/ 14 h 24"/>
                <a:gd name="T10" fmla="*/ 15 w 16"/>
                <a:gd name="T11" fmla="*/ 7 h 24"/>
                <a:gd name="T12" fmla="*/ 6 w 16"/>
                <a:gd name="T13" fmla="*/ 0 h 24"/>
                <a:gd name="T14" fmla="*/ 4 w 16"/>
                <a:gd name="T15" fmla="*/ 2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24"/>
                <a:gd name="T26" fmla="*/ 16 w 16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24">
                  <a:moveTo>
                    <a:pt x="4" y="2"/>
                  </a:moveTo>
                  <a:lnTo>
                    <a:pt x="0" y="8"/>
                  </a:lnTo>
                  <a:lnTo>
                    <a:pt x="0" y="19"/>
                  </a:lnTo>
                  <a:lnTo>
                    <a:pt x="6" y="23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6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1" name="Freeform 358"/>
            <p:cNvSpPr>
              <a:spLocks/>
            </p:cNvSpPr>
            <p:nvPr/>
          </p:nvSpPr>
          <p:spPr bwMode="auto">
            <a:xfrm>
              <a:off x="2507" y="3444"/>
              <a:ext cx="4" cy="5"/>
            </a:xfrm>
            <a:custGeom>
              <a:avLst/>
              <a:gdLst>
                <a:gd name="T0" fmla="*/ 2 w 4"/>
                <a:gd name="T1" fmla="*/ 0 h 5"/>
                <a:gd name="T2" fmla="*/ 3 w 4"/>
                <a:gd name="T3" fmla="*/ 2 h 5"/>
                <a:gd name="T4" fmla="*/ 0 w 4"/>
                <a:gd name="T5" fmla="*/ 4 h 5"/>
                <a:gd name="T6" fmla="*/ 0 w 4"/>
                <a:gd name="T7" fmla="*/ 2 h 5"/>
                <a:gd name="T8" fmla="*/ 2 w 4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5"/>
                <a:gd name="T17" fmla="*/ 4 w 4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5">
                  <a:moveTo>
                    <a:pt x="2" y="0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2" name="Freeform 359"/>
            <p:cNvSpPr>
              <a:spLocks/>
            </p:cNvSpPr>
            <p:nvPr/>
          </p:nvSpPr>
          <p:spPr bwMode="auto">
            <a:xfrm>
              <a:off x="1294" y="3448"/>
              <a:ext cx="21" cy="31"/>
            </a:xfrm>
            <a:custGeom>
              <a:avLst/>
              <a:gdLst>
                <a:gd name="T0" fmla="*/ 9 w 21"/>
                <a:gd name="T1" fmla="*/ 0 h 31"/>
                <a:gd name="T2" fmla="*/ 20 w 21"/>
                <a:gd name="T3" fmla="*/ 4 h 31"/>
                <a:gd name="T4" fmla="*/ 20 w 21"/>
                <a:gd name="T5" fmla="*/ 9 h 31"/>
                <a:gd name="T6" fmla="*/ 16 w 21"/>
                <a:gd name="T7" fmla="*/ 9 h 31"/>
                <a:gd name="T8" fmla="*/ 9 w 21"/>
                <a:gd name="T9" fmla="*/ 2 h 31"/>
                <a:gd name="T10" fmla="*/ 3 w 21"/>
                <a:gd name="T11" fmla="*/ 11 h 31"/>
                <a:gd name="T12" fmla="*/ 3 w 21"/>
                <a:gd name="T13" fmla="*/ 19 h 31"/>
                <a:gd name="T14" fmla="*/ 12 w 21"/>
                <a:gd name="T15" fmla="*/ 26 h 31"/>
                <a:gd name="T16" fmla="*/ 20 w 21"/>
                <a:gd name="T17" fmla="*/ 21 h 31"/>
                <a:gd name="T18" fmla="*/ 20 w 21"/>
                <a:gd name="T19" fmla="*/ 23 h 31"/>
                <a:gd name="T20" fmla="*/ 12 w 21"/>
                <a:gd name="T21" fmla="*/ 30 h 31"/>
                <a:gd name="T22" fmla="*/ 5 w 21"/>
                <a:gd name="T23" fmla="*/ 30 h 31"/>
                <a:gd name="T24" fmla="*/ 0 w 21"/>
                <a:gd name="T25" fmla="*/ 21 h 31"/>
                <a:gd name="T26" fmla="*/ 0 w 21"/>
                <a:gd name="T27" fmla="*/ 9 h 31"/>
                <a:gd name="T28" fmla="*/ 9 w 21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31"/>
                <a:gd name="T47" fmla="*/ 21 w 21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31">
                  <a:moveTo>
                    <a:pt x="9" y="0"/>
                  </a:moveTo>
                  <a:lnTo>
                    <a:pt x="20" y="4"/>
                  </a:lnTo>
                  <a:lnTo>
                    <a:pt x="20" y="9"/>
                  </a:lnTo>
                  <a:lnTo>
                    <a:pt x="16" y="9"/>
                  </a:lnTo>
                  <a:lnTo>
                    <a:pt x="9" y="2"/>
                  </a:lnTo>
                  <a:lnTo>
                    <a:pt x="3" y="11"/>
                  </a:lnTo>
                  <a:lnTo>
                    <a:pt x="3" y="19"/>
                  </a:lnTo>
                  <a:lnTo>
                    <a:pt x="12" y="26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12" y="30"/>
                  </a:lnTo>
                  <a:lnTo>
                    <a:pt x="5" y="30"/>
                  </a:lnTo>
                  <a:lnTo>
                    <a:pt x="0" y="21"/>
                  </a:lnTo>
                  <a:lnTo>
                    <a:pt x="0" y="9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3" name="Freeform 360"/>
            <p:cNvSpPr>
              <a:spLocks/>
            </p:cNvSpPr>
            <p:nvPr/>
          </p:nvSpPr>
          <p:spPr bwMode="auto">
            <a:xfrm>
              <a:off x="1410" y="3448"/>
              <a:ext cx="27" cy="42"/>
            </a:xfrm>
            <a:custGeom>
              <a:avLst/>
              <a:gdLst>
                <a:gd name="T0" fmla="*/ 16 w 27"/>
                <a:gd name="T1" fmla="*/ 0 h 42"/>
                <a:gd name="T2" fmla="*/ 23 w 27"/>
                <a:gd name="T3" fmla="*/ 2 h 42"/>
                <a:gd name="T4" fmla="*/ 26 w 27"/>
                <a:gd name="T5" fmla="*/ 11 h 42"/>
                <a:gd name="T6" fmla="*/ 26 w 27"/>
                <a:gd name="T7" fmla="*/ 19 h 42"/>
                <a:gd name="T8" fmla="*/ 18 w 27"/>
                <a:gd name="T9" fmla="*/ 30 h 42"/>
                <a:gd name="T10" fmla="*/ 10 w 27"/>
                <a:gd name="T11" fmla="*/ 30 h 42"/>
                <a:gd name="T12" fmla="*/ 5 w 27"/>
                <a:gd name="T13" fmla="*/ 37 h 42"/>
                <a:gd name="T14" fmla="*/ 8 w 27"/>
                <a:gd name="T15" fmla="*/ 41 h 42"/>
                <a:gd name="T16" fmla="*/ 0 w 27"/>
                <a:gd name="T17" fmla="*/ 41 h 42"/>
                <a:gd name="T18" fmla="*/ 1 w 27"/>
                <a:gd name="T19" fmla="*/ 34 h 42"/>
                <a:gd name="T20" fmla="*/ 1 w 27"/>
                <a:gd name="T21" fmla="*/ 7 h 42"/>
                <a:gd name="T22" fmla="*/ 0 w 27"/>
                <a:gd name="T23" fmla="*/ 4 h 42"/>
                <a:gd name="T24" fmla="*/ 3 w 27"/>
                <a:gd name="T25" fmla="*/ 2 h 42"/>
                <a:gd name="T26" fmla="*/ 14 w 27"/>
                <a:gd name="T27" fmla="*/ 2 h 42"/>
                <a:gd name="T28" fmla="*/ 16 w 27"/>
                <a:gd name="T29" fmla="*/ 0 h 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"/>
                <a:gd name="T46" fmla="*/ 0 h 42"/>
                <a:gd name="T47" fmla="*/ 27 w 27"/>
                <a:gd name="T48" fmla="*/ 42 h 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" h="42">
                  <a:moveTo>
                    <a:pt x="16" y="0"/>
                  </a:moveTo>
                  <a:lnTo>
                    <a:pt x="23" y="2"/>
                  </a:lnTo>
                  <a:lnTo>
                    <a:pt x="26" y="11"/>
                  </a:lnTo>
                  <a:lnTo>
                    <a:pt x="26" y="19"/>
                  </a:lnTo>
                  <a:lnTo>
                    <a:pt x="18" y="30"/>
                  </a:lnTo>
                  <a:lnTo>
                    <a:pt x="10" y="30"/>
                  </a:lnTo>
                  <a:lnTo>
                    <a:pt x="5" y="37"/>
                  </a:lnTo>
                  <a:lnTo>
                    <a:pt x="8" y="41"/>
                  </a:lnTo>
                  <a:lnTo>
                    <a:pt x="0" y="41"/>
                  </a:lnTo>
                  <a:lnTo>
                    <a:pt x="1" y="34"/>
                  </a:lnTo>
                  <a:lnTo>
                    <a:pt x="1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14" y="2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4" name="Freeform 361"/>
            <p:cNvSpPr>
              <a:spLocks/>
            </p:cNvSpPr>
            <p:nvPr/>
          </p:nvSpPr>
          <p:spPr bwMode="auto">
            <a:xfrm>
              <a:off x="1417" y="3455"/>
              <a:ext cx="16" cy="22"/>
            </a:xfrm>
            <a:custGeom>
              <a:avLst/>
              <a:gdLst>
                <a:gd name="T0" fmla="*/ 2 w 16"/>
                <a:gd name="T1" fmla="*/ 2 h 22"/>
                <a:gd name="T2" fmla="*/ 0 w 16"/>
                <a:gd name="T3" fmla="*/ 14 h 22"/>
                <a:gd name="T4" fmla="*/ 6 w 16"/>
                <a:gd name="T5" fmla="*/ 21 h 22"/>
                <a:gd name="T6" fmla="*/ 15 w 16"/>
                <a:gd name="T7" fmla="*/ 11 h 22"/>
                <a:gd name="T8" fmla="*/ 13 w 16"/>
                <a:gd name="T9" fmla="*/ 0 h 22"/>
                <a:gd name="T10" fmla="*/ 4 w 16"/>
                <a:gd name="T11" fmla="*/ 0 h 22"/>
                <a:gd name="T12" fmla="*/ 2 w 16"/>
                <a:gd name="T13" fmla="*/ 2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22"/>
                <a:gd name="T23" fmla="*/ 16 w 16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22">
                  <a:moveTo>
                    <a:pt x="2" y="2"/>
                  </a:moveTo>
                  <a:lnTo>
                    <a:pt x="0" y="14"/>
                  </a:lnTo>
                  <a:lnTo>
                    <a:pt x="6" y="21"/>
                  </a:lnTo>
                  <a:lnTo>
                    <a:pt x="15" y="11"/>
                  </a:lnTo>
                  <a:lnTo>
                    <a:pt x="13" y="0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5" name="Freeform 362"/>
            <p:cNvSpPr>
              <a:spLocks/>
            </p:cNvSpPr>
            <p:nvPr/>
          </p:nvSpPr>
          <p:spPr bwMode="auto">
            <a:xfrm>
              <a:off x="1442" y="3448"/>
              <a:ext cx="22" cy="31"/>
            </a:xfrm>
            <a:custGeom>
              <a:avLst/>
              <a:gdLst>
                <a:gd name="T0" fmla="*/ 14 w 22"/>
                <a:gd name="T1" fmla="*/ 0 h 31"/>
                <a:gd name="T2" fmla="*/ 21 w 22"/>
                <a:gd name="T3" fmla="*/ 9 h 31"/>
                <a:gd name="T4" fmla="*/ 21 w 22"/>
                <a:gd name="T5" fmla="*/ 13 h 31"/>
                <a:gd name="T6" fmla="*/ 4 w 22"/>
                <a:gd name="T7" fmla="*/ 13 h 31"/>
                <a:gd name="T8" fmla="*/ 4 w 22"/>
                <a:gd name="T9" fmla="*/ 19 h 31"/>
                <a:gd name="T10" fmla="*/ 13 w 22"/>
                <a:gd name="T11" fmla="*/ 26 h 31"/>
                <a:gd name="T12" fmla="*/ 17 w 22"/>
                <a:gd name="T13" fmla="*/ 26 h 31"/>
                <a:gd name="T14" fmla="*/ 21 w 22"/>
                <a:gd name="T15" fmla="*/ 21 h 31"/>
                <a:gd name="T16" fmla="*/ 21 w 22"/>
                <a:gd name="T17" fmla="*/ 23 h 31"/>
                <a:gd name="T18" fmla="*/ 13 w 22"/>
                <a:gd name="T19" fmla="*/ 30 h 31"/>
                <a:gd name="T20" fmla="*/ 7 w 22"/>
                <a:gd name="T21" fmla="*/ 30 h 31"/>
                <a:gd name="T22" fmla="*/ 0 w 22"/>
                <a:gd name="T23" fmla="*/ 21 h 31"/>
                <a:gd name="T24" fmla="*/ 0 w 22"/>
                <a:gd name="T25" fmla="*/ 9 h 31"/>
                <a:gd name="T26" fmla="*/ 14 w 22"/>
                <a:gd name="T27" fmla="*/ 0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31"/>
                <a:gd name="T44" fmla="*/ 22 w 22"/>
                <a:gd name="T45" fmla="*/ 31 h 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31">
                  <a:moveTo>
                    <a:pt x="14" y="0"/>
                  </a:moveTo>
                  <a:lnTo>
                    <a:pt x="21" y="9"/>
                  </a:lnTo>
                  <a:lnTo>
                    <a:pt x="21" y="13"/>
                  </a:lnTo>
                  <a:lnTo>
                    <a:pt x="4" y="13"/>
                  </a:lnTo>
                  <a:lnTo>
                    <a:pt x="4" y="19"/>
                  </a:lnTo>
                  <a:lnTo>
                    <a:pt x="13" y="26"/>
                  </a:lnTo>
                  <a:lnTo>
                    <a:pt x="17" y="26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13" y="30"/>
                  </a:lnTo>
                  <a:lnTo>
                    <a:pt x="7" y="30"/>
                  </a:lnTo>
                  <a:lnTo>
                    <a:pt x="0" y="21"/>
                  </a:lnTo>
                  <a:lnTo>
                    <a:pt x="0" y="9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6" name="Freeform 363"/>
            <p:cNvSpPr>
              <a:spLocks/>
            </p:cNvSpPr>
            <p:nvPr/>
          </p:nvSpPr>
          <p:spPr bwMode="auto">
            <a:xfrm>
              <a:off x="1446" y="3450"/>
              <a:ext cx="11" cy="10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5 h 10"/>
                <a:gd name="T4" fmla="*/ 0 w 11"/>
                <a:gd name="T5" fmla="*/ 7 h 10"/>
                <a:gd name="T6" fmla="*/ 10 w 11"/>
                <a:gd name="T7" fmla="*/ 9 h 10"/>
                <a:gd name="T8" fmla="*/ 10 w 11"/>
                <a:gd name="T9" fmla="*/ 5 h 10"/>
                <a:gd name="T10" fmla="*/ 2 w 11"/>
                <a:gd name="T11" fmla="*/ 0 h 10"/>
                <a:gd name="T12" fmla="*/ 2 w 11"/>
                <a:gd name="T13" fmla="*/ 2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2" y="2"/>
                  </a:moveTo>
                  <a:lnTo>
                    <a:pt x="2" y="5"/>
                  </a:lnTo>
                  <a:lnTo>
                    <a:pt x="0" y="7"/>
                  </a:lnTo>
                  <a:lnTo>
                    <a:pt x="10" y="9"/>
                  </a:lnTo>
                  <a:lnTo>
                    <a:pt x="10" y="5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7" name="Freeform 364"/>
            <p:cNvSpPr>
              <a:spLocks/>
            </p:cNvSpPr>
            <p:nvPr/>
          </p:nvSpPr>
          <p:spPr bwMode="auto">
            <a:xfrm>
              <a:off x="1471" y="3450"/>
              <a:ext cx="22" cy="29"/>
            </a:xfrm>
            <a:custGeom>
              <a:avLst/>
              <a:gdLst>
                <a:gd name="T0" fmla="*/ 7 w 22"/>
                <a:gd name="T1" fmla="*/ 0 h 29"/>
                <a:gd name="T2" fmla="*/ 19 w 22"/>
                <a:gd name="T3" fmla="*/ 0 h 29"/>
                <a:gd name="T4" fmla="*/ 21 w 22"/>
                <a:gd name="T5" fmla="*/ 7 h 29"/>
                <a:gd name="T6" fmla="*/ 18 w 22"/>
                <a:gd name="T7" fmla="*/ 7 h 29"/>
                <a:gd name="T8" fmla="*/ 13 w 22"/>
                <a:gd name="T9" fmla="*/ 0 h 29"/>
                <a:gd name="T10" fmla="*/ 4 w 22"/>
                <a:gd name="T11" fmla="*/ 9 h 29"/>
                <a:gd name="T12" fmla="*/ 4 w 22"/>
                <a:gd name="T13" fmla="*/ 17 h 29"/>
                <a:gd name="T14" fmla="*/ 7 w 22"/>
                <a:gd name="T15" fmla="*/ 24 h 29"/>
                <a:gd name="T16" fmla="*/ 18 w 22"/>
                <a:gd name="T17" fmla="*/ 24 h 29"/>
                <a:gd name="T18" fmla="*/ 21 w 22"/>
                <a:gd name="T19" fmla="*/ 19 h 29"/>
                <a:gd name="T20" fmla="*/ 21 w 22"/>
                <a:gd name="T21" fmla="*/ 21 h 29"/>
                <a:gd name="T22" fmla="*/ 13 w 22"/>
                <a:gd name="T23" fmla="*/ 28 h 29"/>
                <a:gd name="T24" fmla="*/ 7 w 22"/>
                <a:gd name="T25" fmla="*/ 28 h 29"/>
                <a:gd name="T26" fmla="*/ 2 w 22"/>
                <a:gd name="T27" fmla="*/ 26 h 29"/>
                <a:gd name="T28" fmla="*/ 0 w 22"/>
                <a:gd name="T29" fmla="*/ 9 h 29"/>
                <a:gd name="T30" fmla="*/ 7 w 22"/>
                <a:gd name="T31" fmla="*/ 0 h 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9"/>
                <a:gd name="T50" fmla="*/ 22 w 22"/>
                <a:gd name="T51" fmla="*/ 29 h 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9">
                  <a:moveTo>
                    <a:pt x="7" y="0"/>
                  </a:moveTo>
                  <a:lnTo>
                    <a:pt x="19" y="0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3" y="0"/>
                  </a:lnTo>
                  <a:lnTo>
                    <a:pt x="4" y="9"/>
                  </a:lnTo>
                  <a:lnTo>
                    <a:pt x="4" y="17"/>
                  </a:lnTo>
                  <a:lnTo>
                    <a:pt x="7" y="24"/>
                  </a:lnTo>
                  <a:lnTo>
                    <a:pt x="18" y="24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13" y="28"/>
                  </a:lnTo>
                  <a:lnTo>
                    <a:pt x="7" y="28"/>
                  </a:lnTo>
                  <a:lnTo>
                    <a:pt x="2" y="26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8" name="Freeform 365"/>
            <p:cNvSpPr>
              <a:spLocks/>
            </p:cNvSpPr>
            <p:nvPr/>
          </p:nvSpPr>
          <p:spPr bwMode="auto">
            <a:xfrm>
              <a:off x="1521" y="3450"/>
              <a:ext cx="49" cy="29"/>
            </a:xfrm>
            <a:custGeom>
              <a:avLst/>
              <a:gdLst>
                <a:gd name="T0" fmla="*/ 2 w 49"/>
                <a:gd name="T1" fmla="*/ 0 h 29"/>
                <a:gd name="T2" fmla="*/ 7 w 49"/>
                <a:gd name="T3" fmla="*/ 0 h 29"/>
                <a:gd name="T4" fmla="*/ 11 w 49"/>
                <a:gd name="T5" fmla="*/ 2 h 29"/>
                <a:gd name="T6" fmla="*/ 16 w 49"/>
                <a:gd name="T7" fmla="*/ 0 h 29"/>
                <a:gd name="T8" fmla="*/ 19 w 49"/>
                <a:gd name="T9" fmla="*/ 2 h 29"/>
                <a:gd name="T10" fmla="*/ 27 w 49"/>
                <a:gd name="T11" fmla="*/ 0 h 29"/>
                <a:gd name="T12" fmla="*/ 29 w 49"/>
                <a:gd name="T13" fmla="*/ 4 h 29"/>
                <a:gd name="T14" fmla="*/ 29 w 49"/>
                <a:gd name="T15" fmla="*/ 21 h 29"/>
                <a:gd name="T16" fmla="*/ 36 w 49"/>
                <a:gd name="T17" fmla="*/ 26 h 29"/>
                <a:gd name="T18" fmla="*/ 41 w 49"/>
                <a:gd name="T19" fmla="*/ 16 h 29"/>
                <a:gd name="T20" fmla="*/ 41 w 49"/>
                <a:gd name="T21" fmla="*/ 7 h 29"/>
                <a:gd name="T22" fmla="*/ 39 w 49"/>
                <a:gd name="T23" fmla="*/ 0 h 29"/>
                <a:gd name="T24" fmla="*/ 44 w 49"/>
                <a:gd name="T25" fmla="*/ 0 h 29"/>
                <a:gd name="T26" fmla="*/ 46 w 49"/>
                <a:gd name="T27" fmla="*/ 4 h 29"/>
                <a:gd name="T28" fmla="*/ 46 w 49"/>
                <a:gd name="T29" fmla="*/ 21 h 29"/>
                <a:gd name="T30" fmla="*/ 48 w 49"/>
                <a:gd name="T31" fmla="*/ 26 h 29"/>
                <a:gd name="T32" fmla="*/ 41 w 49"/>
                <a:gd name="T33" fmla="*/ 28 h 29"/>
                <a:gd name="T34" fmla="*/ 39 w 49"/>
                <a:gd name="T35" fmla="*/ 24 h 29"/>
                <a:gd name="T36" fmla="*/ 32 w 49"/>
                <a:gd name="T37" fmla="*/ 28 h 29"/>
                <a:gd name="T38" fmla="*/ 27 w 49"/>
                <a:gd name="T39" fmla="*/ 28 h 29"/>
                <a:gd name="T40" fmla="*/ 25 w 49"/>
                <a:gd name="T41" fmla="*/ 24 h 29"/>
                <a:gd name="T42" fmla="*/ 25 w 49"/>
                <a:gd name="T43" fmla="*/ 9 h 29"/>
                <a:gd name="T44" fmla="*/ 23 w 49"/>
                <a:gd name="T45" fmla="*/ 2 h 29"/>
                <a:gd name="T46" fmla="*/ 11 w 49"/>
                <a:gd name="T47" fmla="*/ 4 h 29"/>
                <a:gd name="T48" fmla="*/ 7 w 49"/>
                <a:gd name="T49" fmla="*/ 11 h 29"/>
                <a:gd name="T50" fmla="*/ 7 w 49"/>
                <a:gd name="T51" fmla="*/ 24 h 29"/>
                <a:gd name="T52" fmla="*/ 9 w 49"/>
                <a:gd name="T53" fmla="*/ 28 h 29"/>
                <a:gd name="T54" fmla="*/ 0 w 49"/>
                <a:gd name="T55" fmla="*/ 28 h 29"/>
                <a:gd name="T56" fmla="*/ 2 w 49"/>
                <a:gd name="T57" fmla="*/ 4 h 29"/>
                <a:gd name="T58" fmla="*/ 0 w 49"/>
                <a:gd name="T59" fmla="*/ 2 h 29"/>
                <a:gd name="T60" fmla="*/ 2 w 49"/>
                <a:gd name="T61" fmla="*/ 0 h 2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"/>
                <a:gd name="T94" fmla="*/ 0 h 29"/>
                <a:gd name="T95" fmla="*/ 49 w 49"/>
                <a:gd name="T96" fmla="*/ 29 h 2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" h="29">
                  <a:moveTo>
                    <a:pt x="2" y="0"/>
                  </a:moveTo>
                  <a:lnTo>
                    <a:pt x="7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9" y="4"/>
                  </a:lnTo>
                  <a:lnTo>
                    <a:pt x="29" y="21"/>
                  </a:lnTo>
                  <a:lnTo>
                    <a:pt x="36" y="26"/>
                  </a:lnTo>
                  <a:lnTo>
                    <a:pt x="41" y="16"/>
                  </a:lnTo>
                  <a:lnTo>
                    <a:pt x="41" y="7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6" y="21"/>
                  </a:lnTo>
                  <a:lnTo>
                    <a:pt x="48" y="26"/>
                  </a:lnTo>
                  <a:lnTo>
                    <a:pt x="41" y="28"/>
                  </a:lnTo>
                  <a:lnTo>
                    <a:pt x="39" y="24"/>
                  </a:lnTo>
                  <a:lnTo>
                    <a:pt x="32" y="28"/>
                  </a:lnTo>
                  <a:lnTo>
                    <a:pt x="27" y="28"/>
                  </a:lnTo>
                  <a:lnTo>
                    <a:pt x="25" y="24"/>
                  </a:lnTo>
                  <a:lnTo>
                    <a:pt x="25" y="9"/>
                  </a:lnTo>
                  <a:lnTo>
                    <a:pt x="23" y="2"/>
                  </a:lnTo>
                  <a:lnTo>
                    <a:pt x="11" y="4"/>
                  </a:lnTo>
                  <a:lnTo>
                    <a:pt x="7" y="11"/>
                  </a:lnTo>
                  <a:lnTo>
                    <a:pt x="7" y="24"/>
                  </a:lnTo>
                  <a:lnTo>
                    <a:pt x="9" y="28"/>
                  </a:lnTo>
                  <a:lnTo>
                    <a:pt x="0" y="28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99" name="Freeform 366"/>
            <p:cNvSpPr>
              <a:spLocks/>
            </p:cNvSpPr>
            <p:nvPr/>
          </p:nvSpPr>
          <p:spPr bwMode="auto">
            <a:xfrm>
              <a:off x="1577" y="3450"/>
              <a:ext cx="43" cy="29"/>
            </a:xfrm>
            <a:custGeom>
              <a:avLst/>
              <a:gdLst>
                <a:gd name="T0" fmla="*/ 2 w 43"/>
                <a:gd name="T1" fmla="*/ 0 h 29"/>
                <a:gd name="T2" fmla="*/ 6 w 43"/>
                <a:gd name="T3" fmla="*/ 0 h 29"/>
                <a:gd name="T4" fmla="*/ 10 w 43"/>
                <a:gd name="T5" fmla="*/ 2 h 29"/>
                <a:gd name="T6" fmla="*/ 19 w 43"/>
                <a:gd name="T7" fmla="*/ 0 h 29"/>
                <a:gd name="T8" fmla="*/ 25 w 43"/>
                <a:gd name="T9" fmla="*/ 4 h 29"/>
                <a:gd name="T10" fmla="*/ 33 w 43"/>
                <a:gd name="T11" fmla="*/ 0 h 29"/>
                <a:gd name="T12" fmla="*/ 38 w 43"/>
                <a:gd name="T13" fmla="*/ 2 h 29"/>
                <a:gd name="T14" fmla="*/ 40 w 43"/>
                <a:gd name="T15" fmla="*/ 26 h 29"/>
                <a:gd name="T16" fmla="*/ 42 w 43"/>
                <a:gd name="T17" fmla="*/ 28 h 29"/>
                <a:gd name="T18" fmla="*/ 33 w 43"/>
                <a:gd name="T19" fmla="*/ 28 h 29"/>
                <a:gd name="T20" fmla="*/ 35 w 43"/>
                <a:gd name="T21" fmla="*/ 21 h 29"/>
                <a:gd name="T22" fmla="*/ 35 w 43"/>
                <a:gd name="T23" fmla="*/ 9 h 29"/>
                <a:gd name="T24" fmla="*/ 29 w 43"/>
                <a:gd name="T25" fmla="*/ 4 h 29"/>
                <a:gd name="T26" fmla="*/ 25 w 43"/>
                <a:gd name="T27" fmla="*/ 7 h 29"/>
                <a:gd name="T28" fmla="*/ 23 w 43"/>
                <a:gd name="T29" fmla="*/ 13 h 29"/>
                <a:gd name="T30" fmla="*/ 23 w 43"/>
                <a:gd name="T31" fmla="*/ 28 h 29"/>
                <a:gd name="T32" fmla="*/ 19 w 43"/>
                <a:gd name="T33" fmla="*/ 28 h 29"/>
                <a:gd name="T34" fmla="*/ 19 w 43"/>
                <a:gd name="T35" fmla="*/ 7 h 29"/>
                <a:gd name="T36" fmla="*/ 12 w 43"/>
                <a:gd name="T37" fmla="*/ 2 h 29"/>
                <a:gd name="T38" fmla="*/ 6 w 43"/>
                <a:gd name="T39" fmla="*/ 11 h 29"/>
                <a:gd name="T40" fmla="*/ 6 w 43"/>
                <a:gd name="T41" fmla="*/ 26 h 29"/>
                <a:gd name="T42" fmla="*/ 8 w 43"/>
                <a:gd name="T43" fmla="*/ 28 h 29"/>
                <a:gd name="T44" fmla="*/ 0 w 43"/>
                <a:gd name="T45" fmla="*/ 28 h 29"/>
                <a:gd name="T46" fmla="*/ 2 w 43"/>
                <a:gd name="T47" fmla="*/ 7 h 29"/>
                <a:gd name="T48" fmla="*/ 0 w 43"/>
                <a:gd name="T49" fmla="*/ 2 h 29"/>
                <a:gd name="T50" fmla="*/ 2 w 43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3"/>
                <a:gd name="T79" fmla="*/ 0 h 29"/>
                <a:gd name="T80" fmla="*/ 43 w 43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3" h="29">
                  <a:moveTo>
                    <a:pt x="2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25" y="4"/>
                  </a:lnTo>
                  <a:lnTo>
                    <a:pt x="33" y="0"/>
                  </a:lnTo>
                  <a:lnTo>
                    <a:pt x="38" y="2"/>
                  </a:lnTo>
                  <a:lnTo>
                    <a:pt x="40" y="26"/>
                  </a:lnTo>
                  <a:lnTo>
                    <a:pt x="42" y="28"/>
                  </a:lnTo>
                  <a:lnTo>
                    <a:pt x="33" y="28"/>
                  </a:lnTo>
                  <a:lnTo>
                    <a:pt x="35" y="21"/>
                  </a:lnTo>
                  <a:lnTo>
                    <a:pt x="35" y="9"/>
                  </a:lnTo>
                  <a:lnTo>
                    <a:pt x="29" y="4"/>
                  </a:lnTo>
                  <a:lnTo>
                    <a:pt x="25" y="7"/>
                  </a:lnTo>
                  <a:lnTo>
                    <a:pt x="23" y="13"/>
                  </a:lnTo>
                  <a:lnTo>
                    <a:pt x="23" y="28"/>
                  </a:lnTo>
                  <a:lnTo>
                    <a:pt x="19" y="28"/>
                  </a:lnTo>
                  <a:lnTo>
                    <a:pt x="19" y="7"/>
                  </a:lnTo>
                  <a:lnTo>
                    <a:pt x="12" y="2"/>
                  </a:lnTo>
                  <a:lnTo>
                    <a:pt x="6" y="11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0" name="Freeform 367"/>
            <p:cNvSpPr>
              <a:spLocks/>
            </p:cNvSpPr>
            <p:nvPr/>
          </p:nvSpPr>
          <p:spPr bwMode="auto">
            <a:xfrm>
              <a:off x="1641" y="3450"/>
              <a:ext cx="28" cy="29"/>
            </a:xfrm>
            <a:custGeom>
              <a:avLst/>
              <a:gdLst>
                <a:gd name="T0" fmla="*/ 10 w 28"/>
                <a:gd name="T1" fmla="*/ 0 h 29"/>
                <a:gd name="T2" fmla="*/ 18 w 28"/>
                <a:gd name="T3" fmla="*/ 0 h 29"/>
                <a:gd name="T4" fmla="*/ 27 w 28"/>
                <a:gd name="T5" fmla="*/ 7 h 29"/>
                <a:gd name="T6" fmla="*/ 27 w 28"/>
                <a:gd name="T7" fmla="*/ 21 h 29"/>
                <a:gd name="T8" fmla="*/ 18 w 28"/>
                <a:gd name="T9" fmla="*/ 28 h 29"/>
                <a:gd name="T10" fmla="*/ 9 w 28"/>
                <a:gd name="T11" fmla="*/ 28 h 29"/>
                <a:gd name="T12" fmla="*/ 0 w 28"/>
                <a:gd name="T13" fmla="*/ 13 h 29"/>
                <a:gd name="T14" fmla="*/ 6 w 28"/>
                <a:gd name="T15" fmla="*/ 2 h 29"/>
                <a:gd name="T16" fmla="*/ 10 w 28"/>
                <a:gd name="T17" fmla="*/ 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"/>
                <a:gd name="T28" fmla="*/ 0 h 29"/>
                <a:gd name="T29" fmla="*/ 28 w 2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" h="29">
                  <a:moveTo>
                    <a:pt x="10" y="0"/>
                  </a:moveTo>
                  <a:lnTo>
                    <a:pt x="18" y="0"/>
                  </a:lnTo>
                  <a:lnTo>
                    <a:pt x="27" y="7"/>
                  </a:lnTo>
                  <a:lnTo>
                    <a:pt x="27" y="21"/>
                  </a:lnTo>
                  <a:lnTo>
                    <a:pt x="18" y="28"/>
                  </a:lnTo>
                  <a:lnTo>
                    <a:pt x="9" y="28"/>
                  </a:lnTo>
                  <a:lnTo>
                    <a:pt x="0" y="13"/>
                  </a:lnTo>
                  <a:lnTo>
                    <a:pt x="6" y="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1" name="Freeform 368"/>
            <p:cNvSpPr>
              <a:spLocks/>
            </p:cNvSpPr>
            <p:nvPr/>
          </p:nvSpPr>
          <p:spPr bwMode="auto">
            <a:xfrm>
              <a:off x="1648" y="3452"/>
              <a:ext cx="17" cy="27"/>
            </a:xfrm>
            <a:custGeom>
              <a:avLst/>
              <a:gdLst>
                <a:gd name="T0" fmla="*/ 2 w 17"/>
                <a:gd name="T1" fmla="*/ 2 h 27"/>
                <a:gd name="T2" fmla="*/ 0 w 17"/>
                <a:gd name="T3" fmla="*/ 17 h 27"/>
                <a:gd name="T4" fmla="*/ 7 w 17"/>
                <a:gd name="T5" fmla="*/ 26 h 27"/>
                <a:gd name="T6" fmla="*/ 16 w 17"/>
                <a:gd name="T7" fmla="*/ 17 h 27"/>
                <a:gd name="T8" fmla="*/ 16 w 17"/>
                <a:gd name="T9" fmla="*/ 7 h 27"/>
                <a:gd name="T10" fmla="*/ 7 w 17"/>
                <a:gd name="T11" fmla="*/ 0 h 27"/>
                <a:gd name="T12" fmla="*/ 3 w 17"/>
                <a:gd name="T13" fmla="*/ 0 h 27"/>
                <a:gd name="T14" fmla="*/ 2 w 17"/>
                <a:gd name="T15" fmla="*/ 2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27"/>
                <a:gd name="T26" fmla="*/ 17 w 17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27">
                  <a:moveTo>
                    <a:pt x="2" y="2"/>
                  </a:moveTo>
                  <a:lnTo>
                    <a:pt x="0" y="17"/>
                  </a:lnTo>
                  <a:lnTo>
                    <a:pt x="7" y="26"/>
                  </a:lnTo>
                  <a:lnTo>
                    <a:pt x="16" y="17"/>
                  </a:lnTo>
                  <a:lnTo>
                    <a:pt x="16" y="7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2" name="Freeform 369"/>
            <p:cNvSpPr>
              <a:spLocks/>
            </p:cNvSpPr>
            <p:nvPr/>
          </p:nvSpPr>
          <p:spPr bwMode="auto">
            <a:xfrm>
              <a:off x="1715" y="3450"/>
              <a:ext cx="22" cy="31"/>
            </a:xfrm>
            <a:custGeom>
              <a:avLst/>
              <a:gdLst>
                <a:gd name="T0" fmla="*/ 10 w 22"/>
                <a:gd name="T1" fmla="*/ 0 h 31"/>
                <a:gd name="T2" fmla="*/ 14 w 22"/>
                <a:gd name="T3" fmla="*/ 0 h 31"/>
                <a:gd name="T4" fmla="*/ 21 w 22"/>
                <a:gd name="T5" fmla="*/ 4 h 31"/>
                <a:gd name="T6" fmla="*/ 21 w 22"/>
                <a:gd name="T7" fmla="*/ 7 h 31"/>
                <a:gd name="T8" fmla="*/ 19 w 22"/>
                <a:gd name="T9" fmla="*/ 9 h 31"/>
                <a:gd name="T10" fmla="*/ 17 w 22"/>
                <a:gd name="T11" fmla="*/ 2 h 31"/>
                <a:gd name="T12" fmla="*/ 6 w 22"/>
                <a:gd name="T13" fmla="*/ 2 h 31"/>
                <a:gd name="T14" fmla="*/ 3 w 22"/>
                <a:gd name="T15" fmla="*/ 19 h 31"/>
                <a:gd name="T16" fmla="*/ 12 w 22"/>
                <a:gd name="T17" fmla="*/ 26 h 31"/>
                <a:gd name="T18" fmla="*/ 17 w 22"/>
                <a:gd name="T19" fmla="*/ 26 h 31"/>
                <a:gd name="T20" fmla="*/ 21 w 22"/>
                <a:gd name="T21" fmla="*/ 21 h 31"/>
                <a:gd name="T22" fmla="*/ 21 w 22"/>
                <a:gd name="T23" fmla="*/ 23 h 31"/>
                <a:gd name="T24" fmla="*/ 12 w 22"/>
                <a:gd name="T25" fmla="*/ 30 h 31"/>
                <a:gd name="T26" fmla="*/ 8 w 22"/>
                <a:gd name="T27" fmla="*/ 30 h 31"/>
                <a:gd name="T28" fmla="*/ 1 w 22"/>
                <a:gd name="T29" fmla="*/ 26 h 31"/>
                <a:gd name="T30" fmla="*/ 0 w 22"/>
                <a:gd name="T31" fmla="*/ 11 h 31"/>
                <a:gd name="T32" fmla="*/ 6 w 22"/>
                <a:gd name="T33" fmla="*/ 2 h 31"/>
                <a:gd name="T34" fmla="*/ 10 w 22"/>
                <a:gd name="T35" fmla="*/ 0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31"/>
                <a:gd name="T56" fmla="*/ 22 w 22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31">
                  <a:moveTo>
                    <a:pt x="10" y="0"/>
                  </a:moveTo>
                  <a:lnTo>
                    <a:pt x="14" y="0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19" y="9"/>
                  </a:lnTo>
                  <a:lnTo>
                    <a:pt x="17" y="2"/>
                  </a:lnTo>
                  <a:lnTo>
                    <a:pt x="6" y="2"/>
                  </a:lnTo>
                  <a:lnTo>
                    <a:pt x="3" y="19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12" y="30"/>
                  </a:lnTo>
                  <a:lnTo>
                    <a:pt x="8" y="30"/>
                  </a:lnTo>
                  <a:lnTo>
                    <a:pt x="1" y="26"/>
                  </a:lnTo>
                  <a:lnTo>
                    <a:pt x="0" y="11"/>
                  </a:lnTo>
                  <a:lnTo>
                    <a:pt x="6" y="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3" name="Freeform 370"/>
            <p:cNvSpPr>
              <a:spLocks/>
            </p:cNvSpPr>
            <p:nvPr/>
          </p:nvSpPr>
          <p:spPr bwMode="auto">
            <a:xfrm>
              <a:off x="1741" y="3450"/>
              <a:ext cx="28" cy="31"/>
            </a:xfrm>
            <a:custGeom>
              <a:avLst/>
              <a:gdLst>
                <a:gd name="T0" fmla="*/ 11 w 28"/>
                <a:gd name="T1" fmla="*/ 0 h 31"/>
                <a:gd name="T2" fmla="*/ 17 w 28"/>
                <a:gd name="T3" fmla="*/ 0 h 31"/>
                <a:gd name="T4" fmla="*/ 27 w 28"/>
                <a:gd name="T5" fmla="*/ 7 h 31"/>
                <a:gd name="T6" fmla="*/ 27 w 28"/>
                <a:gd name="T7" fmla="*/ 21 h 31"/>
                <a:gd name="T8" fmla="*/ 17 w 28"/>
                <a:gd name="T9" fmla="*/ 30 h 31"/>
                <a:gd name="T10" fmla="*/ 13 w 28"/>
                <a:gd name="T11" fmla="*/ 30 h 31"/>
                <a:gd name="T12" fmla="*/ 4 w 28"/>
                <a:gd name="T13" fmla="*/ 26 h 31"/>
                <a:gd name="T14" fmla="*/ 0 w 28"/>
                <a:gd name="T15" fmla="*/ 16 h 31"/>
                <a:gd name="T16" fmla="*/ 4 w 28"/>
                <a:gd name="T17" fmla="*/ 4 h 31"/>
                <a:gd name="T18" fmla="*/ 11 w 28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31"/>
                <a:gd name="T32" fmla="*/ 28 w 28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31">
                  <a:moveTo>
                    <a:pt x="11" y="0"/>
                  </a:moveTo>
                  <a:lnTo>
                    <a:pt x="17" y="0"/>
                  </a:lnTo>
                  <a:lnTo>
                    <a:pt x="27" y="7"/>
                  </a:lnTo>
                  <a:lnTo>
                    <a:pt x="27" y="21"/>
                  </a:lnTo>
                  <a:lnTo>
                    <a:pt x="17" y="30"/>
                  </a:lnTo>
                  <a:lnTo>
                    <a:pt x="13" y="30"/>
                  </a:lnTo>
                  <a:lnTo>
                    <a:pt x="4" y="26"/>
                  </a:lnTo>
                  <a:lnTo>
                    <a:pt x="0" y="16"/>
                  </a:lnTo>
                  <a:lnTo>
                    <a:pt x="4" y="4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4" name="Freeform 371"/>
            <p:cNvSpPr>
              <a:spLocks/>
            </p:cNvSpPr>
            <p:nvPr/>
          </p:nvSpPr>
          <p:spPr bwMode="auto">
            <a:xfrm>
              <a:off x="1745" y="3452"/>
              <a:ext cx="20" cy="27"/>
            </a:xfrm>
            <a:custGeom>
              <a:avLst/>
              <a:gdLst>
                <a:gd name="T0" fmla="*/ 4 w 20"/>
                <a:gd name="T1" fmla="*/ 2 h 27"/>
                <a:gd name="T2" fmla="*/ 0 w 20"/>
                <a:gd name="T3" fmla="*/ 15 h 27"/>
                <a:gd name="T4" fmla="*/ 11 w 20"/>
                <a:gd name="T5" fmla="*/ 26 h 27"/>
                <a:gd name="T6" fmla="*/ 19 w 20"/>
                <a:gd name="T7" fmla="*/ 17 h 27"/>
                <a:gd name="T8" fmla="*/ 19 w 20"/>
                <a:gd name="T9" fmla="*/ 9 h 27"/>
                <a:gd name="T10" fmla="*/ 18 w 20"/>
                <a:gd name="T11" fmla="*/ 2 h 27"/>
                <a:gd name="T12" fmla="*/ 4 w 20"/>
                <a:gd name="T13" fmla="*/ 0 h 27"/>
                <a:gd name="T14" fmla="*/ 4 w 20"/>
                <a:gd name="T15" fmla="*/ 2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27"/>
                <a:gd name="T26" fmla="*/ 20 w 20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27">
                  <a:moveTo>
                    <a:pt x="4" y="2"/>
                  </a:moveTo>
                  <a:lnTo>
                    <a:pt x="0" y="15"/>
                  </a:lnTo>
                  <a:lnTo>
                    <a:pt x="11" y="26"/>
                  </a:lnTo>
                  <a:lnTo>
                    <a:pt x="19" y="17"/>
                  </a:lnTo>
                  <a:lnTo>
                    <a:pt x="19" y="9"/>
                  </a:lnTo>
                  <a:lnTo>
                    <a:pt x="18" y="2"/>
                  </a:lnTo>
                  <a:lnTo>
                    <a:pt x="4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5" name="Freeform 372"/>
            <p:cNvSpPr>
              <a:spLocks/>
            </p:cNvSpPr>
            <p:nvPr/>
          </p:nvSpPr>
          <p:spPr bwMode="auto">
            <a:xfrm>
              <a:off x="1827" y="3450"/>
              <a:ext cx="25" cy="41"/>
            </a:xfrm>
            <a:custGeom>
              <a:avLst/>
              <a:gdLst>
                <a:gd name="T0" fmla="*/ 14 w 25"/>
                <a:gd name="T1" fmla="*/ 0 h 41"/>
                <a:gd name="T2" fmla="*/ 20 w 25"/>
                <a:gd name="T3" fmla="*/ 2 h 41"/>
                <a:gd name="T4" fmla="*/ 24 w 25"/>
                <a:gd name="T5" fmla="*/ 9 h 41"/>
                <a:gd name="T6" fmla="*/ 24 w 25"/>
                <a:gd name="T7" fmla="*/ 21 h 41"/>
                <a:gd name="T8" fmla="*/ 16 w 25"/>
                <a:gd name="T9" fmla="*/ 28 h 41"/>
                <a:gd name="T10" fmla="*/ 9 w 25"/>
                <a:gd name="T11" fmla="*/ 28 h 41"/>
                <a:gd name="T12" fmla="*/ 5 w 25"/>
                <a:gd name="T13" fmla="*/ 34 h 41"/>
                <a:gd name="T14" fmla="*/ 5 w 25"/>
                <a:gd name="T15" fmla="*/ 39 h 41"/>
                <a:gd name="T16" fmla="*/ 2 w 25"/>
                <a:gd name="T17" fmla="*/ 40 h 41"/>
                <a:gd name="T18" fmla="*/ 2 w 25"/>
                <a:gd name="T19" fmla="*/ 7 h 41"/>
                <a:gd name="T20" fmla="*/ 0 w 25"/>
                <a:gd name="T21" fmla="*/ 2 h 41"/>
                <a:gd name="T22" fmla="*/ 5 w 25"/>
                <a:gd name="T23" fmla="*/ 2 h 41"/>
                <a:gd name="T24" fmla="*/ 7 w 25"/>
                <a:gd name="T25" fmla="*/ 4 h 41"/>
                <a:gd name="T26" fmla="*/ 14 w 25"/>
                <a:gd name="T27" fmla="*/ 0 h 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5"/>
                <a:gd name="T43" fmla="*/ 0 h 41"/>
                <a:gd name="T44" fmla="*/ 25 w 25"/>
                <a:gd name="T45" fmla="*/ 41 h 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5" h="41">
                  <a:moveTo>
                    <a:pt x="14" y="0"/>
                  </a:moveTo>
                  <a:lnTo>
                    <a:pt x="20" y="2"/>
                  </a:lnTo>
                  <a:lnTo>
                    <a:pt x="24" y="9"/>
                  </a:lnTo>
                  <a:lnTo>
                    <a:pt x="24" y="21"/>
                  </a:lnTo>
                  <a:lnTo>
                    <a:pt x="16" y="28"/>
                  </a:lnTo>
                  <a:lnTo>
                    <a:pt x="9" y="28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0"/>
                  </a:lnTo>
                  <a:lnTo>
                    <a:pt x="2" y="7"/>
                  </a:lnTo>
                  <a:lnTo>
                    <a:pt x="0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6" name="Freeform 373"/>
            <p:cNvSpPr>
              <a:spLocks/>
            </p:cNvSpPr>
            <p:nvPr/>
          </p:nvSpPr>
          <p:spPr bwMode="auto">
            <a:xfrm>
              <a:off x="1832" y="3455"/>
              <a:ext cx="16" cy="24"/>
            </a:xfrm>
            <a:custGeom>
              <a:avLst/>
              <a:gdLst>
                <a:gd name="T0" fmla="*/ 4 w 16"/>
                <a:gd name="T1" fmla="*/ 2 h 24"/>
                <a:gd name="T2" fmla="*/ 0 w 16"/>
                <a:gd name="T3" fmla="*/ 9 h 24"/>
                <a:gd name="T4" fmla="*/ 0 w 16"/>
                <a:gd name="T5" fmla="*/ 16 h 24"/>
                <a:gd name="T6" fmla="*/ 9 w 16"/>
                <a:gd name="T7" fmla="*/ 23 h 24"/>
                <a:gd name="T8" fmla="*/ 13 w 16"/>
                <a:gd name="T9" fmla="*/ 21 h 24"/>
                <a:gd name="T10" fmla="*/ 15 w 16"/>
                <a:gd name="T11" fmla="*/ 4 h 24"/>
                <a:gd name="T12" fmla="*/ 9 w 16"/>
                <a:gd name="T13" fmla="*/ 0 h 24"/>
                <a:gd name="T14" fmla="*/ 4 w 16"/>
                <a:gd name="T15" fmla="*/ 2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24"/>
                <a:gd name="T26" fmla="*/ 16 w 16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24">
                  <a:moveTo>
                    <a:pt x="4" y="2"/>
                  </a:moveTo>
                  <a:lnTo>
                    <a:pt x="0" y="9"/>
                  </a:lnTo>
                  <a:lnTo>
                    <a:pt x="0" y="16"/>
                  </a:lnTo>
                  <a:lnTo>
                    <a:pt x="9" y="23"/>
                  </a:lnTo>
                  <a:lnTo>
                    <a:pt x="13" y="21"/>
                  </a:lnTo>
                  <a:lnTo>
                    <a:pt x="15" y="4"/>
                  </a:lnTo>
                  <a:lnTo>
                    <a:pt x="9" y="0"/>
                  </a:lnTo>
                  <a:lnTo>
                    <a:pt x="4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7" name="Freeform 374"/>
            <p:cNvSpPr>
              <a:spLocks/>
            </p:cNvSpPr>
            <p:nvPr/>
          </p:nvSpPr>
          <p:spPr bwMode="auto">
            <a:xfrm>
              <a:off x="1890" y="3450"/>
              <a:ext cx="19" cy="31"/>
            </a:xfrm>
            <a:custGeom>
              <a:avLst/>
              <a:gdLst>
                <a:gd name="T0" fmla="*/ 7 w 19"/>
                <a:gd name="T1" fmla="*/ 0 h 31"/>
                <a:gd name="T2" fmla="*/ 11 w 19"/>
                <a:gd name="T3" fmla="*/ 0 h 31"/>
                <a:gd name="T4" fmla="*/ 18 w 19"/>
                <a:gd name="T5" fmla="*/ 4 h 31"/>
                <a:gd name="T6" fmla="*/ 18 w 19"/>
                <a:gd name="T7" fmla="*/ 7 h 31"/>
                <a:gd name="T8" fmla="*/ 16 w 19"/>
                <a:gd name="T9" fmla="*/ 7 h 31"/>
                <a:gd name="T10" fmla="*/ 9 w 19"/>
                <a:gd name="T11" fmla="*/ 2 h 31"/>
                <a:gd name="T12" fmla="*/ 5 w 19"/>
                <a:gd name="T13" fmla="*/ 7 h 31"/>
                <a:gd name="T14" fmla="*/ 18 w 19"/>
                <a:gd name="T15" fmla="*/ 17 h 31"/>
                <a:gd name="T16" fmla="*/ 18 w 19"/>
                <a:gd name="T17" fmla="*/ 28 h 31"/>
                <a:gd name="T18" fmla="*/ 2 w 19"/>
                <a:gd name="T19" fmla="*/ 30 h 31"/>
                <a:gd name="T20" fmla="*/ 2 w 19"/>
                <a:gd name="T21" fmla="*/ 23 h 31"/>
                <a:gd name="T22" fmla="*/ 9 w 19"/>
                <a:gd name="T23" fmla="*/ 28 h 31"/>
                <a:gd name="T24" fmla="*/ 16 w 19"/>
                <a:gd name="T25" fmla="*/ 23 h 31"/>
                <a:gd name="T26" fmla="*/ 0 w 19"/>
                <a:gd name="T27" fmla="*/ 11 h 31"/>
                <a:gd name="T28" fmla="*/ 0 w 19"/>
                <a:gd name="T29" fmla="*/ 7 h 31"/>
                <a:gd name="T30" fmla="*/ 7 w 19"/>
                <a:gd name="T31" fmla="*/ 0 h 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"/>
                <a:gd name="T49" fmla="*/ 0 h 31"/>
                <a:gd name="T50" fmla="*/ 19 w 19"/>
                <a:gd name="T51" fmla="*/ 31 h 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" h="31">
                  <a:moveTo>
                    <a:pt x="7" y="0"/>
                  </a:moveTo>
                  <a:lnTo>
                    <a:pt x="11" y="0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9" y="2"/>
                  </a:lnTo>
                  <a:lnTo>
                    <a:pt x="5" y="7"/>
                  </a:lnTo>
                  <a:lnTo>
                    <a:pt x="18" y="17"/>
                  </a:lnTo>
                  <a:lnTo>
                    <a:pt x="18" y="28"/>
                  </a:lnTo>
                  <a:lnTo>
                    <a:pt x="2" y="30"/>
                  </a:lnTo>
                  <a:lnTo>
                    <a:pt x="2" y="23"/>
                  </a:lnTo>
                  <a:lnTo>
                    <a:pt x="9" y="28"/>
                  </a:lnTo>
                  <a:lnTo>
                    <a:pt x="16" y="2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8" name="Freeform 375"/>
            <p:cNvSpPr>
              <a:spLocks/>
            </p:cNvSpPr>
            <p:nvPr/>
          </p:nvSpPr>
          <p:spPr bwMode="auto">
            <a:xfrm>
              <a:off x="2641" y="3450"/>
              <a:ext cx="14" cy="38"/>
            </a:xfrm>
            <a:custGeom>
              <a:avLst/>
              <a:gdLst>
                <a:gd name="T0" fmla="*/ 7 w 14"/>
                <a:gd name="T1" fmla="*/ 0 h 38"/>
                <a:gd name="T2" fmla="*/ 7 w 14"/>
                <a:gd name="T3" fmla="*/ 7 h 38"/>
                <a:gd name="T4" fmla="*/ 13 w 14"/>
                <a:gd name="T5" fmla="*/ 7 h 38"/>
                <a:gd name="T6" fmla="*/ 13 w 14"/>
                <a:gd name="T7" fmla="*/ 9 h 38"/>
                <a:gd name="T8" fmla="*/ 9 w 14"/>
                <a:gd name="T9" fmla="*/ 11 h 38"/>
                <a:gd name="T10" fmla="*/ 7 w 14"/>
                <a:gd name="T11" fmla="*/ 17 h 38"/>
                <a:gd name="T12" fmla="*/ 7 w 14"/>
                <a:gd name="T13" fmla="*/ 33 h 38"/>
                <a:gd name="T14" fmla="*/ 13 w 14"/>
                <a:gd name="T15" fmla="*/ 33 h 38"/>
                <a:gd name="T16" fmla="*/ 13 w 14"/>
                <a:gd name="T17" fmla="*/ 35 h 38"/>
                <a:gd name="T18" fmla="*/ 7 w 14"/>
                <a:gd name="T19" fmla="*/ 37 h 38"/>
                <a:gd name="T20" fmla="*/ 2 w 14"/>
                <a:gd name="T21" fmla="*/ 30 h 38"/>
                <a:gd name="T22" fmla="*/ 2 w 14"/>
                <a:gd name="T23" fmla="*/ 11 h 38"/>
                <a:gd name="T24" fmla="*/ 0 w 14"/>
                <a:gd name="T25" fmla="*/ 7 h 38"/>
                <a:gd name="T26" fmla="*/ 7 w 14"/>
                <a:gd name="T27" fmla="*/ 0 h 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38"/>
                <a:gd name="T44" fmla="*/ 14 w 14"/>
                <a:gd name="T45" fmla="*/ 38 h 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38">
                  <a:moveTo>
                    <a:pt x="7" y="0"/>
                  </a:moveTo>
                  <a:lnTo>
                    <a:pt x="7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7" y="17"/>
                  </a:lnTo>
                  <a:lnTo>
                    <a:pt x="7" y="33"/>
                  </a:lnTo>
                  <a:lnTo>
                    <a:pt x="13" y="33"/>
                  </a:lnTo>
                  <a:lnTo>
                    <a:pt x="13" y="35"/>
                  </a:lnTo>
                  <a:lnTo>
                    <a:pt x="7" y="37"/>
                  </a:lnTo>
                  <a:lnTo>
                    <a:pt x="2" y="30"/>
                  </a:lnTo>
                  <a:lnTo>
                    <a:pt x="2" y="11"/>
                  </a:lnTo>
                  <a:lnTo>
                    <a:pt x="0" y="7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09" name="Freeform 376"/>
            <p:cNvSpPr>
              <a:spLocks/>
            </p:cNvSpPr>
            <p:nvPr/>
          </p:nvSpPr>
          <p:spPr bwMode="auto">
            <a:xfrm>
              <a:off x="1777" y="3452"/>
              <a:ext cx="42" cy="29"/>
            </a:xfrm>
            <a:custGeom>
              <a:avLst/>
              <a:gdLst>
                <a:gd name="T0" fmla="*/ 2 w 42"/>
                <a:gd name="T1" fmla="*/ 0 h 29"/>
                <a:gd name="T2" fmla="*/ 6 w 42"/>
                <a:gd name="T3" fmla="*/ 0 h 29"/>
                <a:gd name="T4" fmla="*/ 9 w 42"/>
                <a:gd name="T5" fmla="*/ 2 h 29"/>
                <a:gd name="T6" fmla="*/ 12 w 42"/>
                <a:gd name="T7" fmla="*/ 0 h 29"/>
                <a:gd name="T8" fmla="*/ 21 w 42"/>
                <a:gd name="T9" fmla="*/ 0 h 29"/>
                <a:gd name="T10" fmla="*/ 25 w 42"/>
                <a:gd name="T11" fmla="*/ 2 h 29"/>
                <a:gd name="T12" fmla="*/ 29 w 42"/>
                <a:gd name="T13" fmla="*/ 0 h 29"/>
                <a:gd name="T14" fmla="*/ 35 w 42"/>
                <a:gd name="T15" fmla="*/ 0 h 29"/>
                <a:gd name="T16" fmla="*/ 39 w 42"/>
                <a:gd name="T17" fmla="*/ 9 h 29"/>
                <a:gd name="T18" fmla="*/ 39 w 42"/>
                <a:gd name="T19" fmla="*/ 24 h 29"/>
                <a:gd name="T20" fmla="*/ 41 w 42"/>
                <a:gd name="T21" fmla="*/ 26 h 29"/>
                <a:gd name="T22" fmla="*/ 32 w 42"/>
                <a:gd name="T23" fmla="*/ 28 h 29"/>
                <a:gd name="T24" fmla="*/ 35 w 42"/>
                <a:gd name="T25" fmla="*/ 7 h 29"/>
                <a:gd name="T26" fmla="*/ 29 w 42"/>
                <a:gd name="T27" fmla="*/ 2 h 29"/>
                <a:gd name="T28" fmla="*/ 25 w 42"/>
                <a:gd name="T29" fmla="*/ 4 h 29"/>
                <a:gd name="T30" fmla="*/ 23 w 42"/>
                <a:gd name="T31" fmla="*/ 11 h 29"/>
                <a:gd name="T32" fmla="*/ 23 w 42"/>
                <a:gd name="T33" fmla="*/ 24 h 29"/>
                <a:gd name="T34" fmla="*/ 25 w 42"/>
                <a:gd name="T35" fmla="*/ 26 h 29"/>
                <a:gd name="T36" fmla="*/ 18 w 42"/>
                <a:gd name="T37" fmla="*/ 28 h 29"/>
                <a:gd name="T38" fmla="*/ 16 w 42"/>
                <a:gd name="T39" fmla="*/ 26 h 29"/>
                <a:gd name="T40" fmla="*/ 18 w 42"/>
                <a:gd name="T41" fmla="*/ 19 h 29"/>
                <a:gd name="T42" fmla="*/ 18 w 42"/>
                <a:gd name="T43" fmla="*/ 7 h 29"/>
                <a:gd name="T44" fmla="*/ 12 w 42"/>
                <a:gd name="T45" fmla="*/ 2 h 29"/>
                <a:gd name="T46" fmla="*/ 9 w 42"/>
                <a:gd name="T47" fmla="*/ 4 h 29"/>
                <a:gd name="T48" fmla="*/ 6 w 42"/>
                <a:gd name="T49" fmla="*/ 11 h 29"/>
                <a:gd name="T50" fmla="*/ 6 w 42"/>
                <a:gd name="T51" fmla="*/ 24 h 29"/>
                <a:gd name="T52" fmla="*/ 9 w 42"/>
                <a:gd name="T53" fmla="*/ 26 h 29"/>
                <a:gd name="T54" fmla="*/ 2 w 42"/>
                <a:gd name="T55" fmla="*/ 28 h 29"/>
                <a:gd name="T56" fmla="*/ 0 w 42"/>
                <a:gd name="T57" fmla="*/ 26 h 29"/>
                <a:gd name="T58" fmla="*/ 2 w 42"/>
                <a:gd name="T59" fmla="*/ 19 h 29"/>
                <a:gd name="T60" fmla="*/ 2 w 42"/>
                <a:gd name="T61" fmla="*/ 4 h 29"/>
                <a:gd name="T62" fmla="*/ 0 w 42"/>
                <a:gd name="T63" fmla="*/ 2 h 29"/>
                <a:gd name="T64" fmla="*/ 2 w 42"/>
                <a:gd name="T65" fmla="*/ 0 h 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29"/>
                <a:gd name="T101" fmla="*/ 42 w 42"/>
                <a:gd name="T102" fmla="*/ 29 h 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29">
                  <a:moveTo>
                    <a:pt x="2" y="0"/>
                  </a:moveTo>
                  <a:lnTo>
                    <a:pt x="6" y="0"/>
                  </a:lnTo>
                  <a:lnTo>
                    <a:pt x="9" y="2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25" y="2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9" y="9"/>
                  </a:lnTo>
                  <a:lnTo>
                    <a:pt x="39" y="24"/>
                  </a:lnTo>
                  <a:lnTo>
                    <a:pt x="41" y="26"/>
                  </a:lnTo>
                  <a:lnTo>
                    <a:pt x="32" y="28"/>
                  </a:lnTo>
                  <a:lnTo>
                    <a:pt x="35" y="7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23" y="11"/>
                  </a:lnTo>
                  <a:lnTo>
                    <a:pt x="23" y="24"/>
                  </a:lnTo>
                  <a:lnTo>
                    <a:pt x="25" y="26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8" y="19"/>
                  </a:lnTo>
                  <a:lnTo>
                    <a:pt x="18" y="7"/>
                  </a:lnTo>
                  <a:lnTo>
                    <a:pt x="12" y="2"/>
                  </a:lnTo>
                  <a:lnTo>
                    <a:pt x="9" y="4"/>
                  </a:lnTo>
                  <a:lnTo>
                    <a:pt x="6" y="11"/>
                  </a:lnTo>
                  <a:lnTo>
                    <a:pt x="6" y="24"/>
                  </a:lnTo>
                  <a:lnTo>
                    <a:pt x="9" y="26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0" name="Freeform 377"/>
            <p:cNvSpPr>
              <a:spLocks/>
            </p:cNvSpPr>
            <p:nvPr/>
          </p:nvSpPr>
          <p:spPr bwMode="auto">
            <a:xfrm>
              <a:off x="1857" y="3452"/>
              <a:ext cx="30" cy="29"/>
            </a:xfrm>
            <a:custGeom>
              <a:avLst/>
              <a:gdLst>
                <a:gd name="T0" fmla="*/ 9 w 30"/>
                <a:gd name="T1" fmla="*/ 0 h 29"/>
                <a:gd name="T2" fmla="*/ 21 w 30"/>
                <a:gd name="T3" fmla="*/ 0 h 29"/>
                <a:gd name="T4" fmla="*/ 29 w 30"/>
                <a:gd name="T5" fmla="*/ 11 h 29"/>
                <a:gd name="T6" fmla="*/ 29 w 30"/>
                <a:gd name="T7" fmla="*/ 15 h 29"/>
                <a:gd name="T8" fmla="*/ 23 w 30"/>
                <a:gd name="T9" fmla="*/ 26 h 29"/>
                <a:gd name="T10" fmla="*/ 9 w 30"/>
                <a:gd name="T11" fmla="*/ 28 h 29"/>
                <a:gd name="T12" fmla="*/ 0 w 30"/>
                <a:gd name="T13" fmla="*/ 13 h 29"/>
                <a:gd name="T14" fmla="*/ 2 w 30"/>
                <a:gd name="T15" fmla="*/ 4 h 29"/>
                <a:gd name="T16" fmla="*/ 9 w 30"/>
                <a:gd name="T17" fmla="*/ 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29"/>
                <a:gd name="T29" fmla="*/ 30 w 30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29">
                  <a:moveTo>
                    <a:pt x="9" y="0"/>
                  </a:moveTo>
                  <a:lnTo>
                    <a:pt x="21" y="0"/>
                  </a:lnTo>
                  <a:lnTo>
                    <a:pt x="29" y="11"/>
                  </a:lnTo>
                  <a:lnTo>
                    <a:pt x="29" y="15"/>
                  </a:lnTo>
                  <a:lnTo>
                    <a:pt x="23" y="26"/>
                  </a:lnTo>
                  <a:lnTo>
                    <a:pt x="9" y="28"/>
                  </a:lnTo>
                  <a:lnTo>
                    <a:pt x="0" y="13"/>
                  </a:lnTo>
                  <a:lnTo>
                    <a:pt x="2" y="4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1" name="Freeform 378"/>
            <p:cNvSpPr>
              <a:spLocks/>
            </p:cNvSpPr>
            <p:nvPr/>
          </p:nvSpPr>
          <p:spPr bwMode="auto">
            <a:xfrm>
              <a:off x="1863" y="3452"/>
              <a:ext cx="18" cy="27"/>
            </a:xfrm>
            <a:custGeom>
              <a:avLst/>
              <a:gdLst>
                <a:gd name="T0" fmla="*/ 5 w 18"/>
                <a:gd name="T1" fmla="*/ 2 h 27"/>
                <a:gd name="T2" fmla="*/ 0 w 18"/>
                <a:gd name="T3" fmla="*/ 9 h 27"/>
                <a:gd name="T4" fmla="*/ 0 w 18"/>
                <a:gd name="T5" fmla="*/ 19 h 27"/>
                <a:gd name="T6" fmla="*/ 9 w 18"/>
                <a:gd name="T7" fmla="*/ 26 h 27"/>
                <a:gd name="T8" fmla="*/ 17 w 18"/>
                <a:gd name="T9" fmla="*/ 17 h 27"/>
                <a:gd name="T10" fmla="*/ 17 w 18"/>
                <a:gd name="T11" fmla="*/ 9 h 27"/>
                <a:gd name="T12" fmla="*/ 9 w 18"/>
                <a:gd name="T13" fmla="*/ 0 h 27"/>
                <a:gd name="T14" fmla="*/ 5 w 18"/>
                <a:gd name="T15" fmla="*/ 2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27"/>
                <a:gd name="T26" fmla="*/ 18 w 18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27">
                  <a:moveTo>
                    <a:pt x="5" y="2"/>
                  </a:moveTo>
                  <a:lnTo>
                    <a:pt x="0" y="9"/>
                  </a:lnTo>
                  <a:lnTo>
                    <a:pt x="0" y="19"/>
                  </a:lnTo>
                  <a:lnTo>
                    <a:pt x="9" y="26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9" y="0"/>
                  </a:lnTo>
                  <a:lnTo>
                    <a:pt x="5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2" name="Freeform 379"/>
            <p:cNvSpPr>
              <a:spLocks/>
            </p:cNvSpPr>
            <p:nvPr/>
          </p:nvSpPr>
          <p:spPr bwMode="auto">
            <a:xfrm>
              <a:off x="1915" y="3452"/>
              <a:ext cx="10" cy="29"/>
            </a:xfrm>
            <a:custGeom>
              <a:avLst/>
              <a:gdLst>
                <a:gd name="T0" fmla="*/ 2 w 10"/>
                <a:gd name="T1" fmla="*/ 0 h 29"/>
                <a:gd name="T2" fmla="*/ 7 w 10"/>
                <a:gd name="T3" fmla="*/ 0 h 29"/>
                <a:gd name="T4" fmla="*/ 7 w 10"/>
                <a:gd name="T5" fmla="*/ 21 h 29"/>
                <a:gd name="T6" fmla="*/ 9 w 10"/>
                <a:gd name="T7" fmla="*/ 28 h 29"/>
                <a:gd name="T8" fmla="*/ 0 w 10"/>
                <a:gd name="T9" fmla="*/ 28 h 29"/>
                <a:gd name="T10" fmla="*/ 2 w 10"/>
                <a:gd name="T11" fmla="*/ 7 h 29"/>
                <a:gd name="T12" fmla="*/ 0 w 10"/>
                <a:gd name="T13" fmla="*/ 2 h 29"/>
                <a:gd name="T14" fmla="*/ 2 w 10"/>
                <a:gd name="T15" fmla="*/ 0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29"/>
                <a:gd name="T26" fmla="*/ 10 w 10"/>
                <a:gd name="T27" fmla="*/ 29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29">
                  <a:moveTo>
                    <a:pt x="2" y="0"/>
                  </a:moveTo>
                  <a:lnTo>
                    <a:pt x="7" y="0"/>
                  </a:lnTo>
                  <a:lnTo>
                    <a:pt x="7" y="21"/>
                  </a:lnTo>
                  <a:lnTo>
                    <a:pt x="9" y="28"/>
                  </a:lnTo>
                  <a:lnTo>
                    <a:pt x="0" y="28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3" name="Freeform 380"/>
            <p:cNvSpPr>
              <a:spLocks/>
            </p:cNvSpPr>
            <p:nvPr/>
          </p:nvSpPr>
          <p:spPr bwMode="auto">
            <a:xfrm>
              <a:off x="1953" y="3452"/>
              <a:ext cx="22" cy="29"/>
            </a:xfrm>
            <a:custGeom>
              <a:avLst/>
              <a:gdLst>
                <a:gd name="T0" fmla="*/ 8 w 22"/>
                <a:gd name="T1" fmla="*/ 0 h 29"/>
                <a:gd name="T2" fmla="*/ 17 w 22"/>
                <a:gd name="T3" fmla="*/ 0 h 29"/>
                <a:gd name="T4" fmla="*/ 21 w 22"/>
                <a:gd name="T5" fmla="*/ 7 h 29"/>
                <a:gd name="T6" fmla="*/ 21 w 22"/>
                <a:gd name="T7" fmla="*/ 11 h 29"/>
                <a:gd name="T8" fmla="*/ 3 w 22"/>
                <a:gd name="T9" fmla="*/ 11 h 29"/>
                <a:gd name="T10" fmla="*/ 3 w 22"/>
                <a:gd name="T11" fmla="*/ 17 h 29"/>
                <a:gd name="T12" fmla="*/ 12 w 22"/>
                <a:gd name="T13" fmla="*/ 24 h 29"/>
                <a:gd name="T14" fmla="*/ 21 w 22"/>
                <a:gd name="T15" fmla="*/ 21 h 29"/>
                <a:gd name="T16" fmla="*/ 21 w 22"/>
                <a:gd name="T17" fmla="*/ 24 h 29"/>
                <a:gd name="T18" fmla="*/ 12 w 22"/>
                <a:gd name="T19" fmla="*/ 28 h 29"/>
                <a:gd name="T20" fmla="*/ 6 w 22"/>
                <a:gd name="T21" fmla="*/ 28 h 29"/>
                <a:gd name="T22" fmla="*/ 2 w 22"/>
                <a:gd name="T23" fmla="*/ 21 h 29"/>
                <a:gd name="T24" fmla="*/ 0 w 22"/>
                <a:gd name="T25" fmla="*/ 9 h 29"/>
                <a:gd name="T26" fmla="*/ 3 w 22"/>
                <a:gd name="T27" fmla="*/ 2 h 29"/>
                <a:gd name="T28" fmla="*/ 8 w 22"/>
                <a:gd name="T29" fmla="*/ 0 h 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29"/>
                <a:gd name="T47" fmla="*/ 22 w 22"/>
                <a:gd name="T48" fmla="*/ 29 h 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29">
                  <a:moveTo>
                    <a:pt x="8" y="0"/>
                  </a:moveTo>
                  <a:lnTo>
                    <a:pt x="17" y="0"/>
                  </a:lnTo>
                  <a:lnTo>
                    <a:pt x="21" y="7"/>
                  </a:lnTo>
                  <a:lnTo>
                    <a:pt x="21" y="11"/>
                  </a:lnTo>
                  <a:lnTo>
                    <a:pt x="3" y="11"/>
                  </a:lnTo>
                  <a:lnTo>
                    <a:pt x="3" y="17"/>
                  </a:lnTo>
                  <a:lnTo>
                    <a:pt x="12" y="24"/>
                  </a:lnTo>
                  <a:lnTo>
                    <a:pt x="21" y="21"/>
                  </a:lnTo>
                  <a:lnTo>
                    <a:pt x="21" y="24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2" y="21"/>
                  </a:lnTo>
                  <a:lnTo>
                    <a:pt x="0" y="9"/>
                  </a:lnTo>
                  <a:lnTo>
                    <a:pt x="3" y="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4" name="Freeform 381"/>
            <p:cNvSpPr>
              <a:spLocks/>
            </p:cNvSpPr>
            <p:nvPr/>
          </p:nvSpPr>
          <p:spPr bwMode="auto">
            <a:xfrm>
              <a:off x="1956" y="3452"/>
              <a:ext cx="14" cy="10"/>
            </a:xfrm>
            <a:custGeom>
              <a:avLst/>
              <a:gdLst>
                <a:gd name="T0" fmla="*/ 9 w 14"/>
                <a:gd name="T1" fmla="*/ 2 h 10"/>
                <a:gd name="T2" fmla="*/ 7 w 14"/>
                <a:gd name="T3" fmla="*/ 0 h 10"/>
                <a:gd name="T4" fmla="*/ 0 w 14"/>
                <a:gd name="T5" fmla="*/ 2 h 10"/>
                <a:gd name="T6" fmla="*/ 0 w 14"/>
                <a:gd name="T7" fmla="*/ 9 h 10"/>
                <a:gd name="T8" fmla="*/ 11 w 14"/>
                <a:gd name="T9" fmla="*/ 9 h 10"/>
                <a:gd name="T10" fmla="*/ 13 w 14"/>
                <a:gd name="T11" fmla="*/ 7 h 10"/>
                <a:gd name="T12" fmla="*/ 9 w 14"/>
                <a:gd name="T13" fmla="*/ 2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9" y="2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3" y="7"/>
                  </a:lnTo>
                  <a:lnTo>
                    <a:pt x="9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5" name="Freeform 382"/>
            <p:cNvSpPr>
              <a:spLocks/>
            </p:cNvSpPr>
            <p:nvPr/>
          </p:nvSpPr>
          <p:spPr bwMode="auto">
            <a:xfrm>
              <a:off x="1997" y="3452"/>
              <a:ext cx="19" cy="31"/>
            </a:xfrm>
            <a:custGeom>
              <a:avLst/>
              <a:gdLst>
                <a:gd name="T0" fmla="*/ 4 w 19"/>
                <a:gd name="T1" fmla="*/ 0 h 31"/>
                <a:gd name="T2" fmla="*/ 14 w 19"/>
                <a:gd name="T3" fmla="*/ 0 h 31"/>
                <a:gd name="T4" fmla="*/ 16 w 19"/>
                <a:gd name="T5" fmla="*/ 7 h 31"/>
                <a:gd name="T6" fmla="*/ 4 w 19"/>
                <a:gd name="T7" fmla="*/ 2 h 31"/>
                <a:gd name="T8" fmla="*/ 4 w 19"/>
                <a:gd name="T9" fmla="*/ 7 h 31"/>
                <a:gd name="T10" fmla="*/ 16 w 19"/>
                <a:gd name="T11" fmla="*/ 17 h 31"/>
                <a:gd name="T12" fmla="*/ 18 w 19"/>
                <a:gd name="T13" fmla="*/ 21 h 31"/>
                <a:gd name="T14" fmla="*/ 14 w 19"/>
                <a:gd name="T15" fmla="*/ 28 h 31"/>
                <a:gd name="T16" fmla="*/ 7 w 19"/>
                <a:gd name="T17" fmla="*/ 30 h 31"/>
                <a:gd name="T18" fmla="*/ 2 w 19"/>
                <a:gd name="T19" fmla="*/ 28 h 31"/>
                <a:gd name="T20" fmla="*/ 2 w 19"/>
                <a:gd name="T21" fmla="*/ 21 h 31"/>
                <a:gd name="T22" fmla="*/ 10 w 19"/>
                <a:gd name="T23" fmla="*/ 28 h 31"/>
                <a:gd name="T24" fmla="*/ 14 w 19"/>
                <a:gd name="T25" fmla="*/ 21 h 31"/>
                <a:gd name="T26" fmla="*/ 4 w 19"/>
                <a:gd name="T27" fmla="*/ 14 h 31"/>
                <a:gd name="T28" fmla="*/ 0 w 19"/>
                <a:gd name="T29" fmla="*/ 7 h 31"/>
                <a:gd name="T30" fmla="*/ 4 w 19"/>
                <a:gd name="T31" fmla="*/ 0 h 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"/>
                <a:gd name="T49" fmla="*/ 0 h 31"/>
                <a:gd name="T50" fmla="*/ 19 w 19"/>
                <a:gd name="T51" fmla="*/ 31 h 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" h="31">
                  <a:moveTo>
                    <a:pt x="4" y="0"/>
                  </a:moveTo>
                  <a:lnTo>
                    <a:pt x="14" y="0"/>
                  </a:lnTo>
                  <a:lnTo>
                    <a:pt x="16" y="7"/>
                  </a:lnTo>
                  <a:lnTo>
                    <a:pt x="4" y="2"/>
                  </a:lnTo>
                  <a:lnTo>
                    <a:pt x="4" y="7"/>
                  </a:lnTo>
                  <a:lnTo>
                    <a:pt x="16" y="17"/>
                  </a:lnTo>
                  <a:lnTo>
                    <a:pt x="18" y="21"/>
                  </a:lnTo>
                  <a:lnTo>
                    <a:pt x="14" y="28"/>
                  </a:lnTo>
                  <a:lnTo>
                    <a:pt x="7" y="30"/>
                  </a:lnTo>
                  <a:lnTo>
                    <a:pt x="2" y="28"/>
                  </a:lnTo>
                  <a:lnTo>
                    <a:pt x="2" y="21"/>
                  </a:lnTo>
                  <a:lnTo>
                    <a:pt x="10" y="28"/>
                  </a:lnTo>
                  <a:lnTo>
                    <a:pt x="14" y="21"/>
                  </a:lnTo>
                  <a:lnTo>
                    <a:pt x="4" y="14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6" name="Freeform 383"/>
            <p:cNvSpPr>
              <a:spLocks/>
            </p:cNvSpPr>
            <p:nvPr/>
          </p:nvSpPr>
          <p:spPr bwMode="auto">
            <a:xfrm>
              <a:off x="2021" y="3452"/>
              <a:ext cx="9" cy="29"/>
            </a:xfrm>
            <a:custGeom>
              <a:avLst/>
              <a:gdLst>
                <a:gd name="T0" fmla="*/ 5 w 9"/>
                <a:gd name="T1" fmla="*/ 0 h 29"/>
                <a:gd name="T2" fmla="*/ 8 w 9"/>
                <a:gd name="T3" fmla="*/ 2 h 29"/>
                <a:gd name="T4" fmla="*/ 8 w 9"/>
                <a:gd name="T5" fmla="*/ 28 h 29"/>
                <a:gd name="T6" fmla="*/ 0 w 9"/>
                <a:gd name="T7" fmla="*/ 28 h 29"/>
                <a:gd name="T8" fmla="*/ 5 w 9"/>
                <a:gd name="T9" fmla="*/ 19 h 29"/>
                <a:gd name="T10" fmla="*/ 2 w 9"/>
                <a:gd name="T11" fmla="*/ 17 h 29"/>
                <a:gd name="T12" fmla="*/ 5 w 9"/>
                <a:gd name="T13" fmla="*/ 13 h 29"/>
                <a:gd name="T14" fmla="*/ 0 w 9"/>
                <a:gd name="T15" fmla="*/ 2 h 29"/>
                <a:gd name="T16" fmla="*/ 5 w 9"/>
                <a:gd name="T17" fmla="*/ 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"/>
                <a:gd name="T28" fmla="*/ 0 h 29"/>
                <a:gd name="T29" fmla="*/ 9 w 9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" h="29">
                  <a:moveTo>
                    <a:pt x="5" y="0"/>
                  </a:moveTo>
                  <a:lnTo>
                    <a:pt x="8" y="2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5" y="19"/>
                  </a:lnTo>
                  <a:lnTo>
                    <a:pt x="2" y="17"/>
                  </a:lnTo>
                  <a:lnTo>
                    <a:pt x="5" y="13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7" name="Freeform 384"/>
            <p:cNvSpPr>
              <a:spLocks/>
            </p:cNvSpPr>
            <p:nvPr/>
          </p:nvSpPr>
          <p:spPr bwMode="auto">
            <a:xfrm>
              <a:off x="2065" y="3452"/>
              <a:ext cx="28" cy="31"/>
            </a:xfrm>
            <a:custGeom>
              <a:avLst/>
              <a:gdLst>
                <a:gd name="T0" fmla="*/ 18 w 28"/>
                <a:gd name="T1" fmla="*/ 0 h 31"/>
                <a:gd name="T2" fmla="*/ 23 w 28"/>
                <a:gd name="T3" fmla="*/ 2 h 31"/>
                <a:gd name="T4" fmla="*/ 25 w 28"/>
                <a:gd name="T5" fmla="*/ 11 h 31"/>
                <a:gd name="T6" fmla="*/ 25 w 28"/>
                <a:gd name="T7" fmla="*/ 26 h 31"/>
                <a:gd name="T8" fmla="*/ 27 w 28"/>
                <a:gd name="T9" fmla="*/ 28 h 31"/>
                <a:gd name="T10" fmla="*/ 18 w 28"/>
                <a:gd name="T11" fmla="*/ 30 h 31"/>
                <a:gd name="T12" fmla="*/ 21 w 28"/>
                <a:gd name="T13" fmla="*/ 9 h 31"/>
                <a:gd name="T14" fmla="*/ 14 w 28"/>
                <a:gd name="T15" fmla="*/ 4 h 31"/>
                <a:gd name="T16" fmla="*/ 10 w 28"/>
                <a:gd name="T17" fmla="*/ 4 h 31"/>
                <a:gd name="T18" fmla="*/ 8 w 28"/>
                <a:gd name="T19" fmla="*/ 26 h 31"/>
                <a:gd name="T20" fmla="*/ 10 w 28"/>
                <a:gd name="T21" fmla="*/ 28 h 31"/>
                <a:gd name="T22" fmla="*/ 6 w 28"/>
                <a:gd name="T23" fmla="*/ 30 h 31"/>
                <a:gd name="T24" fmla="*/ 0 w 28"/>
                <a:gd name="T25" fmla="*/ 28 h 31"/>
                <a:gd name="T26" fmla="*/ 4 w 28"/>
                <a:gd name="T27" fmla="*/ 21 h 31"/>
                <a:gd name="T28" fmla="*/ 4 w 28"/>
                <a:gd name="T29" fmla="*/ 7 h 31"/>
                <a:gd name="T30" fmla="*/ 2 w 28"/>
                <a:gd name="T31" fmla="*/ 4 h 31"/>
                <a:gd name="T32" fmla="*/ 8 w 28"/>
                <a:gd name="T33" fmla="*/ 2 h 31"/>
                <a:gd name="T34" fmla="*/ 10 w 28"/>
                <a:gd name="T35" fmla="*/ 4 h 31"/>
                <a:gd name="T36" fmla="*/ 18 w 28"/>
                <a:gd name="T37" fmla="*/ 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1"/>
                <a:gd name="T59" fmla="*/ 28 w 28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1">
                  <a:moveTo>
                    <a:pt x="18" y="0"/>
                  </a:moveTo>
                  <a:lnTo>
                    <a:pt x="23" y="2"/>
                  </a:lnTo>
                  <a:lnTo>
                    <a:pt x="25" y="11"/>
                  </a:lnTo>
                  <a:lnTo>
                    <a:pt x="25" y="26"/>
                  </a:lnTo>
                  <a:lnTo>
                    <a:pt x="27" y="28"/>
                  </a:lnTo>
                  <a:lnTo>
                    <a:pt x="18" y="30"/>
                  </a:lnTo>
                  <a:lnTo>
                    <a:pt x="21" y="9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4" y="21"/>
                  </a:lnTo>
                  <a:lnTo>
                    <a:pt x="4" y="7"/>
                  </a:lnTo>
                  <a:lnTo>
                    <a:pt x="2" y="4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8" name="Freeform 385"/>
            <p:cNvSpPr>
              <a:spLocks/>
            </p:cNvSpPr>
            <p:nvPr/>
          </p:nvSpPr>
          <p:spPr bwMode="auto">
            <a:xfrm>
              <a:off x="2038" y="3455"/>
              <a:ext cx="23" cy="38"/>
            </a:xfrm>
            <a:custGeom>
              <a:avLst/>
              <a:gdLst>
                <a:gd name="T0" fmla="*/ 4 w 23"/>
                <a:gd name="T1" fmla="*/ 0 h 38"/>
                <a:gd name="T2" fmla="*/ 20 w 23"/>
                <a:gd name="T3" fmla="*/ 0 h 38"/>
                <a:gd name="T4" fmla="*/ 22 w 23"/>
                <a:gd name="T5" fmla="*/ 4 h 38"/>
                <a:gd name="T6" fmla="*/ 18 w 23"/>
                <a:gd name="T7" fmla="*/ 4 h 38"/>
                <a:gd name="T8" fmla="*/ 18 w 23"/>
                <a:gd name="T9" fmla="*/ 12 h 38"/>
                <a:gd name="T10" fmla="*/ 6 w 23"/>
                <a:gd name="T11" fmla="*/ 19 h 38"/>
                <a:gd name="T12" fmla="*/ 22 w 23"/>
                <a:gd name="T13" fmla="*/ 25 h 38"/>
                <a:gd name="T14" fmla="*/ 22 w 23"/>
                <a:gd name="T15" fmla="*/ 32 h 38"/>
                <a:gd name="T16" fmla="*/ 18 w 23"/>
                <a:gd name="T17" fmla="*/ 34 h 38"/>
                <a:gd name="T18" fmla="*/ 20 w 23"/>
                <a:gd name="T19" fmla="*/ 27 h 38"/>
                <a:gd name="T20" fmla="*/ 4 w 23"/>
                <a:gd name="T21" fmla="*/ 27 h 38"/>
                <a:gd name="T22" fmla="*/ 2 w 23"/>
                <a:gd name="T23" fmla="*/ 29 h 38"/>
                <a:gd name="T24" fmla="*/ 10 w 23"/>
                <a:gd name="T25" fmla="*/ 35 h 38"/>
                <a:gd name="T26" fmla="*/ 14 w 23"/>
                <a:gd name="T27" fmla="*/ 35 h 38"/>
                <a:gd name="T28" fmla="*/ 10 w 23"/>
                <a:gd name="T29" fmla="*/ 37 h 38"/>
                <a:gd name="T30" fmla="*/ 0 w 23"/>
                <a:gd name="T31" fmla="*/ 35 h 38"/>
                <a:gd name="T32" fmla="*/ 2 w 23"/>
                <a:gd name="T33" fmla="*/ 19 h 38"/>
                <a:gd name="T34" fmla="*/ 4 w 23"/>
                <a:gd name="T35" fmla="*/ 16 h 38"/>
                <a:gd name="T36" fmla="*/ 0 w 23"/>
                <a:gd name="T37" fmla="*/ 9 h 38"/>
                <a:gd name="T38" fmla="*/ 4 w 23"/>
                <a:gd name="T39" fmla="*/ 0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3"/>
                <a:gd name="T61" fmla="*/ 0 h 38"/>
                <a:gd name="T62" fmla="*/ 23 w 23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3" h="38">
                  <a:moveTo>
                    <a:pt x="4" y="0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22" y="25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20" y="27"/>
                  </a:lnTo>
                  <a:lnTo>
                    <a:pt x="4" y="27"/>
                  </a:lnTo>
                  <a:lnTo>
                    <a:pt x="2" y="29"/>
                  </a:lnTo>
                  <a:lnTo>
                    <a:pt x="10" y="35"/>
                  </a:lnTo>
                  <a:lnTo>
                    <a:pt x="14" y="35"/>
                  </a:lnTo>
                  <a:lnTo>
                    <a:pt x="10" y="37"/>
                  </a:lnTo>
                  <a:lnTo>
                    <a:pt x="0" y="35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19" name="Freeform 386"/>
            <p:cNvSpPr>
              <a:spLocks/>
            </p:cNvSpPr>
            <p:nvPr/>
          </p:nvSpPr>
          <p:spPr bwMode="auto">
            <a:xfrm>
              <a:off x="2044" y="3455"/>
              <a:ext cx="9" cy="15"/>
            </a:xfrm>
            <a:custGeom>
              <a:avLst/>
              <a:gdLst>
                <a:gd name="T0" fmla="*/ 0 w 9"/>
                <a:gd name="T1" fmla="*/ 2 h 15"/>
                <a:gd name="T2" fmla="*/ 0 w 9"/>
                <a:gd name="T3" fmla="*/ 14 h 15"/>
                <a:gd name="T4" fmla="*/ 8 w 9"/>
                <a:gd name="T5" fmla="*/ 14 h 15"/>
                <a:gd name="T6" fmla="*/ 8 w 9"/>
                <a:gd name="T7" fmla="*/ 4 h 15"/>
                <a:gd name="T8" fmla="*/ 0 w 9"/>
                <a:gd name="T9" fmla="*/ 0 h 15"/>
                <a:gd name="T10" fmla="*/ 0 w 9"/>
                <a:gd name="T11" fmla="*/ 2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15"/>
                <a:gd name="T20" fmla="*/ 9 w 9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15">
                  <a:moveTo>
                    <a:pt x="0" y="2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20" name="Freeform 387"/>
            <p:cNvSpPr>
              <a:spLocks/>
            </p:cNvSpPr>
            <p:nvPr/>
          </p:nvSpPr>
          <p:spPr bwMode="auto">
            <a:xfrm>
              <a:off x="2112" y="3455"/>
              <a:ext cx="8" cy="13"/>
            </a:xfrm>
            <a:custGeom>
              <a:avLst/>
              <a:gdLst>
                <a:gd name="T0" fmla="*/ 2 w 8"/>
                <a:gd name="T1" fmla="*/ 0 h 13"/>
                <a:gd name="T2" fmla="*/ 7 w 8"/>
                <a:gd name="T3" fmla="*/ 9 h 13"/>
                <a:gd name="T4" fmla="*/ 0 w 8"/>
                <a:gd name="T5" fmla="*/ 12 h 13"/>
                <a:gd name="T6" fmla="*/ 2 w 8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3"/>
                <a:gd name="T14" fmla="*/ 8 w 8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3">
                  <a:moveTo>
                    <a:pt x="2" y="0"/>
                  </a:moveTo>
                  <a:lnTo>
                    <a:pt x="7" y="9"/>
                  </a:lnTo>
                  <a:lnTo>
                    <a:pt x="0" y="1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21" name="Freeform 388"/>
            <p:cNvSpPr>
              <a:spLocks/>
            </p:cNvSpPr>
            <p:nvPr/>
          </p:nvSpPr>
          <p:spPr bwMode="auto">
            <a:xfrm>
              <a:off x="2160" y="3455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6 w 28"/>
                <a:gd name="T3" fmla="*/ 0 h 28"/>
                <a:gd name="T4" fmla="*/ 6 w 28"/>
                <a:gd name="T5" fmla="*/ 16 h 28"/>
                <a:gd name="T6" fmla="*/ 13 w 28"/>
                <a:gd name="T7" fmla="*/ 25 h 28"/>
                <a:gd name="T8" fmla="*/ 21 w 28"/>
                <a:gd name="T9" fmla="*/ 21 h 28"/>
                <a:gd name="T10" fmla="*/ 21 w 28"/>
                <a:gd name="T11" fmla="*/ 4 h 28"/>
                <a:gd name="T12" fmla="*/ 18 w 28"/>
                <a:gd name="T13" fmla="*/ 0 h 28"/>
                <a:gd name="T14" fmla="*/ 23 w 28"/>
                <a:gd name="T15" fmla="*/ 0 h 28"/>
                <a:gd name="T16" fmla="*/ 25 w 28"/>
                <a:gd name="T17" fmla="*/ 4 h 28"/>
                <a:gd name="T18" fmla="*/ 25 w 28"/>
                <a:gd name="T19" fmla="*/ 21 h 28"/>
                <a:gd name="T20" fmla="*/ 27 w 28"/>
                <a:gd name="T21" fmla="*/ 25 h 28"/>
                <a:gd name="T22" fmla="*/ 23 w 28"/>
                <a:gd name="T23" fmla="*/ 27 h 28"/>
                <a:gd name="T24" fmla="*/ 15 w 28"/>
                <a:gd name="T25" fmla="*/ 25 h 28"/>
                <a:gd name="T26" fmla="*/ 6 w 28"/>
                <a:gd name="T27" fmla="*/ 27 h 28"/>
                <a:gd name="T28" fmla="*/ 2 w 28"/>
                <a:gd name="T29" fmla="*/ 18 h 28"/>
                <a:gd name="T30" fmla="*/ 2 w 28"/>
                <a:gd name="T31" fmla="*/ 2 h 28"/>
                <a:gd name="T32" fmla="*/ 0 w 28"/>
                <a:gd name="T33" fmla="*/ 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28"/>
                <a:gd name="T53" fmla="*/ 28 w 28"/>
                <a:gd name="T54" fmla="*/ 28 h 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28">
                  <a:moveTo>
                    <a:pt x="0" y="0"/>
                  </a:moveTo>
                  <a:lnTo>
                    <a:pt x="6" y="0"/>
                  </a:lnTo>
                  <a:lnTo>
                    <a:pt x="6" y="16"/>
                  </a:lnTo>
                  <a:lnTo>
                    <a:pt x="13" y="25"/>
                  </a:lnTo>
                  <a:lnTo>
                    <a:pt x="21" y="21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5" y="4"/>
                  </a:lnTo>
                  <a:lnTo>
                    <a:pt x="25" y="21"/>
                  </a:lnTo>
                  <a:lnTo>
                    <a:pt x="27" y="25"/>
                  </a:lnTo>
                  <a:lnTo>
                    <a:pt x="23" y="27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2" y="18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22" name="Line 389"/>
            <p:cNvSpPr>
              <a:spLocks noChangeShapeType="1"/>
            </p:cNvSpPr>
            <p:nvPr/>
          </p:nvSpPr>
          <p:spPr bwMode="auto">
            <a:xfrm>
              <a:off x="2201" y="3455"/>
              <a:ext cx="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3" name="Freeform 390"/>
            <p:cNvSpPr>
              <a:spLocks/>
            </p:cNvSpPr>
            <p:nvPr/>
          </p:nvSpPr>
          <p:spPr bwMode="auto">
            <a:xfrm>
              <a:off x="2216" y="3455"/>
              <a:ext cx="13" cy="31"/>
            </a:xfrm>
            <a:custGeom>
              <a:avLst/>
              <a:gdLst>
                <a:gd name="T0" fmla="*/ 5 w 13"/>
                <a:gd name="T1" fmla="*/ 0 h 31"/>
                <a:gd name="T2" fmla="*/ 8 w 13"/>
                <a:gd name="T3" fmla="*/ 4 h 31"/>
                <a:gd name="T4" fmla="*/ 8 w 13"/>
                <a:gd name="T5" fmla="*/ 23 h 31"/>
                <a:gd name="T6" fmla="*/ 12 w 13"/>
                <a:gd name="T7" fmla="*/ 28 h 31"/>
                <a:gd name="T8" fmla="*/ 8 w 13"/>
                <a:gd name="T9" fmla="*/ 30 h 31"/>
                <a:gd name="T10" fmla="*/ 0 w 13"/>
                <a:gd name="T11" fmla="*/ 30 h 31"/>
                <a:gd name="T12" fmla="*/ 0 w 13"/>
                <a:gd name="T13" fmla="*/ 28 h 31"/>
                <a:gd name="T14" fmla="*/ 4 w 13"/>
                <a:gd name="T15" fmla="*/ 21 h 31"/>
                <a:gd name="T16" fmla="*/ 4 w 13"/>
                <a:gd name="T17" fmla="*/ 7 h 31"/>
                <a:gd name="T18" fmla="*/ 2 w 13"/>
                <a:gd name="T19" fmla="*/ 2 h 31"/>
                <a:gd name="T20" fmla="*/ 5 w 13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31"/>
                <a:gd name="T35" fmla="*/ 13 w 13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31">
                  <a:moveTo>
                    <a:pt x="5" y="0"/>
                  </a:moveTo>
                  <a:lnTo>
                    <a:pt x="8" y="4"/>
                  </a:lnTo>
                  <a:lnTo>
                    <a:pt x="8" y="23"/>
                  </a:lnTo>
                  <a:lnTo>
                    <a:pt x="12" y="28"/>
                  </a:lnTo>
                  <a:lnTo>
                    <a:pt x="8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1"/>
                  </a:lnTo>
                  <a:lnTo>
                    <a:pt x="4" y="7"/>
                  </a:lnTo>
                  <a:lnTo>
                    <a:pt x="2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24" name="Freeform 391"/>
            <p:cNvSpPr>
              <a:spLocks/>
            </p:cNvSpPr>
            <p:nvPr/>
          </p:nvSpPr>
          <p:spPr bwMode="auto">
            <a:xfrm>
              <a:off x="2233" y="3455"/>
              <a:ext cx="28" cy="31"/>
            </a:xfrm>
            <a:custGeom>
              <a:avLst/>
              <a:gdLst>
                <a:gd name="T0" fmla="*/ 16 w 28"/>
                <a:gd name="T1" fmla="*/ 0 h 31"/>
                <a:gd name="T2" fmla="*/ 25 w 28"/>
                <a:gd name="T3" fmla="*/ 4 h 31"/>
                <a:gd name="T4" fmla="*/ 25 w 28"/>
                <a:gd name="T5" fmla="*/ 26 h 31"/>
                <a:gd name="T6" fmla="*/ 27 w 28"/>
                <a:gd name="T7" fmla="*/ 28 h 31"/>
                <a:gd name="T8" fmla="*/ 18 w 28"/>
                <a:gd name="T9" fmla="*/ 30 h 31"/>
                <a:gd name="T10" fmla="*/ 21 w 28"/>
                <a:gd name="T11" fmla="*/ 9 h 31"/>
                <a:gd name="T12" fmla="*/ 14 w 28"/>
                <a:gd name="T13" fmla="*/ 4 h 31"/>
                <a:gd name="T14" fmla="*/ 11 w 28"/>
                <a:gd name="T15" fmla="*/ 7 h 31"/>
                <a:gd name="T16" fmla="*/ 9 w 28"/>
                <a:gd name="T17" fmla="*/ 12 h 31"/>
                <a:gd name="T18" fmla="*/ 9 w 28"/>
                <a:gd name="T19" fmla="*/ 28 h 31"/>
                <a:gd name="T20" fmla="*/ 2 w 28"/>
                <a:gd name="T21" fmla="*/ 30 h 31"/>
                <a:gd name="T22" fmla="*/ 0 w 28"/>
                <a:gd name="T23" fmla="*/ 28 h 31"/>
                <a:gd name="T24" fmla="*/ 4 w 28"/>
                <a:gd name="T25" fmla="*/ 21 h 31"/>
                <a:gd name="T26" fmla="*/ 4 w 28"/>
                <a:gd name="T27" fmla="*/ 9 h 31"/>
                <a:gd name="T28" fmla="*/ 0 w 28"/>
                <a:gd name="T29" fmla="*/ 4 h 31"/>
                <a:gd name="T30" fmla="*/ 4 w 28"/>
                <a:gd name="T31" fmla="*/ 2 h 31"/>
                <a:gd name="T32" fmla="*/ 14 w 28"/>
                <a:gd name="T33" fmla="*/ 2 h 31"/>
                <a:gd name="T34" fmla="*/ 16 w 28"/>
                <a:gd name="T35" fmla="*/ 0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31"/>
                <a:gd name="T56" fmla="*/ 28 w 28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31">
                  <a:moveTo>
                    <a:pt x="16" y="0"/>
                  </a:moveTo>
                  <a:lnTo>
                    <a:pt x="25" y="4"/>
                  </a:lnTo>
                  <a:lnTo>
                    <a:pt x="25" y="26"/>
                  </a:lnTo>
                  <a:lnTo>
                    <a:pt x="27" y="28"/>
                  </a:lnTo>
                  <a:lnTo>
                    <a:pt x="18" y="30"/>
                  </a:lnTo>
                  <a:lnTo>
                    <a:pt x="21" y="9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9" y="12"/>
                  </a:lnTo>
                  <a:lnTo>
                    <a:pt x="9" y="28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1"/>
                  </a:lnTo>
                  <a:lnTo>
                    <a:pt x="4" y="9"/>
                  </a:lnTo>
                  <a:lnTo>
                    <a:pt x="0" y="4"/>
                  </a:lnTo>
                  <a:lnTo>
                    <a:pt x="4" y="2"/>
                  </a:lnTo>
                  <a:lnTo>
                    <a:pt x="14" y="2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25" name="Freeform 392"/>
            <p:cNvSpPr>
              <a:spLocks/>
            </p:cNvSpPr>
            <p:nvPr/>
          </p:nvSpPr>
          <p:spPr bwMode="auto">
            <a:xfrm>
              <a:off x="2312" y="3455"/>
              <a:ext cx="19" cy="31"/>
            </a:xfrm>
            <a:custGeom>
              <a:avLst/>
              <a:gdLst>
                <a:gd name="T0" fmla="*/ 7 w 19"/>
                <a:gd name="T1" fmla="*/ 0 h 31"/>
                <a:gd name="T2" fmla="*/ 16 w 19"/>
                <a:gd name="T3" fmla="*/ 2 h 31"/>
                <a:gd name="T4" fmla="*/ 16 w 19"/>
                <a:gd name="T5" fmla="*/ 9 h 31"/>
                <a:gd name="T6" fmla="*/ 14 w 19"/>
                <a:gd name="T7" fmla="*/ 9 h 31"/>
                <a:gd name="T8" fmla="*/ 7 w 19"/>
                <a:gd name="T9" fmla="*/ 2 h 31"/>
                <a:gd name="T10" fmla="*/ 3 w 19"/>
                <a:gd name="T11" fmla="*/ 7 h 31"/>
                <a:gd name="T12" fmla="*/ 18 w 19"/>
                <a:gd name="T13" fmla="*/ 19 h 31"/>
                <a:gd name="T14" fmla="*/ 18 w 19"/>
                <a:gd name="T15" fmla="*/ 23 h 31"/>
                <a:gd name="T16" fmla="*/ 16 w 19"/>
                <a:gd name="T17" fmla="*/ 28 h 31"/>
                <a:gd name="T18" fmla="*/ 2 w 19"/>
                <a:gd name="T19" fmla="*/ 30 h 31"/>
                <a:gd name="T20" fmla="*/ 0 w 19"/>
                <a:gd name="T21" fmla="*/ 23 h 31"/>
                <a:gd name="T22" fmla="*/ 2 w 19"/>
                <a:gd name="T23" fmla="*/ 23 h 31"/>
                <a:gd name="T24" fmla="*/ 7 w 19"/>
                <a:gd name="T25" fmla="*/ 28 h 31"/>
                <a:gd name="T26" fmla="*/ 14 w 19"/>
                <a:gd name="T27" fmla="*/ 23 h 31"/>
                <a:gd name="T28" fmla="*/ 2 w 19"/>
                <a:gd name="T29" fmla="*/ 12 h 31"/>
                <a:gd name="T30" fmla="*/ 0 w 19"/>
                <a:gd name="T31" fmla="*/ 7 h 31"/>
                <a:gd name="T32" fmla="*/ 2 w 19"/>
                <a:gd name="T33" fmla="*/ 2 h 31"/>
                <a:gd name="T34" fmla="*/ 5 w 19"/>
                <a:gd name="T35" fmla="*/ 2 h 31"/>
                <a:gd name="T36" fmla="*/ 7 w 19"/>
                <a:gd name="T37" fmla="*/ 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31"/>
                <a:gd name="T59" fmla="*/ 19 w 19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31">
                  <a:moveTo>
                    <a:pt x="7" y="0"/>
                  </a:moveTo>
                  <a:lnTo>
                    <a:pt x="16" y="2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7" y="2"/>
                  </a:lnTo>
                  <a:lnTo>
                    <a:pt x="3" y="7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6" y="28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7" y="28"/>
                  </a:lnTo>
                  <a:lnTo>
                    <a:pt x="14" y="23"/>
                  </a:lnTo>
                  <a:lnTo>
                    <a:pt x="2" y="12"/>
                  </a:lnTo>
                  <a:lnTo>
                    <a:pt x="0" y="7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26" name="Freeform 393"/>
            <p:cNvSpPr>
              <a:spLocks/>
            </p:cNvSpPr>
            <p:nvPr/>
          </p:nvSpPr>
          <p:spPr bwMode="auto">
            <a:xfrm>
              <a:off x="2334" y="3455"/>
              <a:ext cx="28" cy="31"/>
            </a:xfrm>
            <a:custGeom>
              <a:avLst/>
              <a:gdLst>
                <a:gd name="T0" fmla="*/ 0 w 28"/>
                <a:gd name="T1" fmla="*/ 0 h 31"/>
                <a:gd name="T2" fmla="*/ 6 w 28"/>
                <a:gd name="T3" fmla="*/ 2 h 31"/>
                <a:gd name="T4" fmla="*/ 6 w 28"/>
                <a:gd name="T5" fmla="*/ 21 h 31"/>
                <a:gd name="T6" fmla="*/ 12 w 28"/>
                <a:gd name="T7" fmla="*/ 26 h 31"/>
                <a:gd name="T8" fmla="*/ 16 w 28"/>
                <a:gd name="T9" fmla="*/ 23 h 31"/>
                <a:gd name="T10" fmla="*/ 21 w 28"/>
                <a:gd name="T11" fmla="*/ 14 h 31"/>
                <a:gd name="T12" fmla="*/ 21 w 28"/>
                <a:gd name="T13" fmla="*/ 9 h 31"/>
                <a:gd name="T14" fmla="*/ 16 w 28"/>
                <a:gd name="T15" fmla="*/ 2 h 31"/>
                <a:gd name="T16" fmla="*/ 23 w 28"/>
                <a:gd name="T17" fmla="*/ 2 h 31"/>
                <a:gd name="T18" fmla="*/ 25 w 28"/>
                <a:gd name="T19" fmla="*/ 7 h 31"/>
                <a:gd name="T20" fmla="*/ 25 w 28"/>
                <a:gd name="T21" fmla="*/ 23 h 31"/>
                <a:gd name="T22" fmla="*/ 27 w 28"/>
                <a:gd name="T23" fmla="*/ 26 h 31"/>
                <a:gd name="T24" fmla="*/ 21 w 28"/>
                <a:gd name="T25" fmla="*/ 30 h 31"/>
                <a:gd name="T26" fmla="*/ 16 w 28"/>
                <a:gd name="T27" fmla="*/ 26 h 31"/>
                <a:gd name="T28" fmla="*/ 9 w 28"/>
                <a:gd name="T29" fmla="*/ 30 h 31"/>
                <a:gd name="T30" fmla="*/ 2 w 28"/>
                <a:gd name="T31" fmla="*/ 26 h 31"/>
                <a:gd name="T32" fmla="*/ 2 w 28"/>
                <a:gd name="T33" fmla="*/ 4 h 31"/>
                <a:gd name="T34" fmla="*/ 0 w 28"/>
                <a:gd name="T35" fmla="*/ 0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31"/>
                <a:gd name="T56" fmla="*/ 28 w 28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31">
                  <a:moveTo>
                    <a:pt x="0" y="0"/>
                  </a:moveTo>
                  <a:lnTo>
                    <a:pt x="6" y="2"/>
                  </a:lnTo>
                  <a:lnTo>
                    <a:pt x="6" y="21"/>
                  </a:lnTo>
                  <a:lnTo>
                    <a:pt x="12" y="26"/>
                  </a:lnTo>
                  <a:lnTo>
                    <a:pt x="16" y="23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6" y="2"/>
                  </a:lnTo>
                  <a:lnTo>
                    <a:pt x="23" y="2"/>
                  </a:lnTo>
                  <a:lnTo>
                    <a:pt x="25" y="7"/>
                  </a:lnTo>
                  <a:lnTo>
                    <a:pt x="25" y="23"/>
                  </a:lnTo>
                  <a:lnTo>
                    <a:pt x="27" y="26"/>
                  </a:lnTo>
                  <a:lnTo>
                    <a:pt x="21" y="30"/>
                  </a:lnTo>
                  <a:lnTo>
                    <a:pt x="16" y="26"/>
                  </a:lnTo>
                  <a:lnTo>
                    <a:pt x="9" y="30"/>
                  </a:lnTo>
                  <a:lnTo>
                    <a:pt x="2" y="26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27" name="Freeform 394"/>
            <p:cNvSpPr>
              <a:spLocks/>
            </p:cNvSpPr>
            <p:nvPr/>
          </p:nvSpPr>
          <p:spPr bwMode="auto">
            <a:xfrm>
              <a:off x="2099" y="3457"/>
              <a:ext cx="6" cy="5"/>
            </a:xfrm>
            <a:custGeom>
              <a:avLst/>
              <a:gdLst>
                <a:gd name="T0" fmla="*/ 3 w 6"/>
                <a:gd name="T1" fmla="*/ 0 h 5"/>
                <a:gd name="T2" fmla="*/ 5 w 6"/>
                <a:gd name="T3" fmla="*/ 0 h 5"/>
                <a:gd name="T4" fmla="*/ 5 w 6"/>
                <a:gd name="T5" fmla="*/ 4 h 5"/>
                <a:gd name="T6" fmla="*/ 3 w 6"/>
                <a:gd name="T7" fmla="*/ 4 h 5"/>
                <a:gd name="T8" fmla="*/ 0 w 6"/>
                <a:gd name="T9" fmla="*/ 2 h 5"/>
                <a:gd name="T10" fmla="*/ 3 w 6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5"/>
                <a:gd name="T20" fmla="*/ 6 w 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5">
                  <a:moveTo>
                    <a:pt x="3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28" name="Freeform 395"/>
            <p:cNvSpPr>
              <a:spLocks/>
            </p:cNvSpPr>
            <p:nvPr/>
          </p:nvSpPr>
          <p:spPr bwMode="auto">
            <a:xfrm>
              <a:off x="2206" y="3457"/>
              <a:ext cx="5" cy="7"/>
            </a:xfrm>
            <a:custGeom>
              <a:avLst/>
              <a:gdLst>
                <a:gd name="T0" fmla="*/ 0 w 5"/>
                <a:gd name="T1" fmla="*/ 0 h 7"/>
                <a:gd name="T2" fmla="*/ 4 w 5"/>
                <a:gd name="T3" fmla="*/ 0 h 7"/>
                <a:gd name="T4" fmla="*/ 4 w 5"/>
                <a:gd name="T5" fmla="*/ 6 h 7"/>
                <a:gd name="T6" fmla="*/ 0 w 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7"/>
                <a:gd name="T14" fmla="*/ 5 w 5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7">
                  <a:moveTo>
                    <a:pt x="0" y="0"/>
                  </a:moveTo>
                  <a:lnTo>
                    <a:pt x="4" y="0"/>
                  </a:ln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29" name="Freeform 396"/>
            <p:cNvSpPr>
              <a:spLocks/>
            </p:cNvSpPr>
            <p:nvPr/>
          </p:nvSpPr>
          <p:spPr bwMode="auto">
            <a:xfrm>
              <a:off x="2266" y="3457"/>
              <a:ext cx="26" cy="38"/>
            </a:xfrm>
            <a:custGeom>
              <a:avLst/>
              <a:gdLst>
                <a:gd name="T0" fmla="*/ 3 w 26"/>
                <a:gd name="T1" fmla="*/ 0 h 38"/>
                <a:gd name="T2" fmla="*/ 21 w 26"/>
                <a:gd name="T3" fmla="*/ 0 h 38"/>
                <a:gd name="T4" fmla="*/ 23 w 26"/>
                <a:gd name="T5" fmla="*/ 4 h 38"/>
                <a:gd name="T6" fmla="*/ 18 w 26"/>
                <a:gd name="T7" fmla="*/ 14 h 38"/>
                <a:gd name="T8" fmla="*/ 5 w 26"/>
                <a:gd name="T9" fmla="*/ 19 h 38"/>
                <a:gd name="T10" fmla="*/ 25 w 26"/>
                <a:gd name="T11" fmla="*/ 27 h 38"/>
                <a:gd name="T12" fmla="*/ 18 w 26"/>
                <a:gd name="T13" fmla="*/ 35 h 38"/>
                <a:gd name="T14" fmla="*/ 5 w 26"/>
                <a:gd name="T15" fmla="*/ 37 h 38"/>
                <a:gd name="T16" fmla="*/ 0 w 26"/>
                <a:gd name="T17" fmla="*/ 35 h 38"/>
                <a:gd name="T18" fmla="*/ 0 w 26"/>
                <a:gd name="T19" fmla="*/ 29 h 38"/>
                <a:gd name="T20" fmla="*/ 3 w 26"/>
                <a:gd name="T21" fmla="*/ 16 h 38"/>
                <a:gd name="T22" fmla="*/ 1 w 26"/>
                <a:gd name="T23" fmla="*/ 4 h 38"/>
                <a:gd name="T24" fmla="*/ 3 w 26"/>
                <a:gd name="T25" fmla="*/ 0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38"/>
                <a:gd name="T41" fmla="*/ 26 w 26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38">
                  <a:moveTo>
                    <a:pt x="3" y="0"/>
                  </a:moveTo>
                  <a:lnTo>
                    <a:pt x="21" y="0"/>
                  </a:lnTo>
                  <a:lnTo>
                    <a:pt x="23" y="4"/>
                  </a:lnTo>
                  <a:lnTo>
                    <a:pt x="18" y="14"/>
                  </a:lnTo>
                  <a:lnTo>
                    <a:pt x="5" y="19"/>
                  </a:lnTo>
                  <a:lnTo>
                    <a:pt x="25" y="27"/>
                  </a:lnTo>
                  <a:lnTo>
                    <a:pt x="18" y="35"/>
                  </a:lnTo>
                  <a:lnTo>
                    <a:pt x="5" y="37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3" y="16"/>
                  </a:lnTo>
                  <a:lnTo>
                    <a:pt x="1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0" name="Freeform 397"/>
            <p:cNvSpPr>
              <a:spLocks/>
            </p:cNvSpPr>
            <p:nvPr/>
          </p:nvSpPr>
          <p:spPr bwMode="auto">
            <a:xfrm>
              <a:off x="2272" y="3457"/>
              <a:ext cx="11" cy="15"/>
            </a:xfrm>
            <a:custGeom>
              <a:avLst/>
              <a:gdLst>
                <a:gd name="T0" fmla="*/ 2 w 11"/>
                <a:gd name="T1" fmla="*/ 2 h 15"/>
                <a:gd name="T2" fmla="*/ 0 w 11"/>
                <a:gd name="T3" fmla="*/ 9 h 15"/>
                <a:gd name="T4" fmla="*/ 2 w 11"/>
                <a:gd name="T5" fmla="*/ 12 h 15"/>
                <a:gd name="T6" fmla="*/ 10 w 11"/>
                <a:gd name="T7" fmla="*/ 14 h 15"/>
                <a:gd name="T8" fmla="*/ 10 w 11"/>
                <a:gd name="T9" fmla="*/ 6 h 15"/>
                <a:gd name="T10" fmla="*/ 4 w 11"/>
                <a:gd name="T11" fmla="*/ 0 h 15"/>
                <a:gd name="T12" fmla="*/ 2 w 11"/>
                <a:gd name="T13" fmla="*/ 2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5"/>
                <a:gd name="T23" fmla="*/ 11 w 11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5">
                  <a:moveTo>
                    <a:pt x="2" y="2"/>
                  </a:moveTo>
                  <a:lnTo>
                    <a:pt x="0" y="9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6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1" name="Freeform 398"/>
            <p:cNvSpPr>
              <a:spLocks/>
            </p:cNvSpPr>
            <p:nvPr/>
          </p:nvSpPr>
          <p:spPr bwMode="auto">
            <a:xfrm>
              <a:off x="2269" y="3485"/>
              <a:ext cx="19" cy="8"/>
            </a:xfrm>
            <a:custGeom>
              <a:avLst/>
              <a:gdLst>
                <a:gd name="T0" fmla="*/ 0 w 19"/>
                <a:gd name="T1" fmla="*/ 2 h 8"/>
                <a:gd name="T2" fmla="*/ 2 w 19"/>
                <a:gd name="T3" fmla="*/ 5 h 8"/>
                <a:gd name="T4" fmla="*/ 14 w 19"/>
                <a:gd name="T5" fmla="*/ 7 h 8"/>
                <a:gd name="T6" fmla="*/ 18 w 19"/>
                <a:gd name="T7" fmla="*/ 0 h 8"/>
                <a:gd name="T8" fmla="*/ 0 w 19"/>
                <a:gd name="T9" fmla="*/ 0 h 8"/>
                <a:gd name="T10" fmla="*/ 0 w 19"/>
                <a:gd name="T11" fmla="*/ 2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8"/>
                <a:gd name="T20" fmla="*/ 19 w 19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8">
                  <a:moveTo>
                    <a:pt x="0" y="2"/>
                  </a:moveTo>
                  <a:lnTo>
                    <a:pt x="2" y="5"/>
                  </a:lnTo>
                  <a:lnTo>
                    <a:pt x="14" y="7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2" name="Freeform 399"/>
            <p:cNvSpPr>
              <a:spLocks/>
            </p:cNvSpPr>
            <p:nvPr/>
          </p:nvSpPr>
          <p:spPr bwMode="auto">
            <a:xfrm>
              <a:off x="2400" y="3457"/>
              <a:ext cx="24" cy="29"/>
            </a:xfrm>
            <a:custGeom>
              <a:avLst/>
              <a:gdLst>
                <a:gd name="T0" fmla="*/ 9 w 24"/>
                <a:gd name="T1" fmla="*/ 0 h 29"/>
                <a:gd name="T2" fmla="*/ 19 w 24"/>
                <a:gd name="T3" fmla="*/ 0 h 29"/>
                <a:gd name="T4" fmla="*/ 23 w 24"/>
                <a:gd name="T5" fmla="*/ 7 h 29"/>
                <a:gd name="T6" fmla="*/ 19 w 24"/>
                <a:gd name="T7" fmla="*/ 7 h 29"/>
                <a:gd name="T8" fmla="*/ 16 w 24"/>
                <a:gd name="T9" fmla="*/ 0 h 29"/>
                <a:gd name="T10" fmla="*/ 13 w 24"/>
                <a:gd name="T11" fmla="*/ 0 h 29"/>
                <a:gd name="T12" fmla="*/ 4 w 24"/>
                <a:gd name="T13" fmla="*/ 10 h 29"/>
                <a:gd name="T14" fmla="*/ 4 w 24"/>
                <a:gd name="T15" fmla="*/ 15 h 29"/>
                <a:gd name="T16" fmla="*/ 9 w 24"/>
                <a:gd name="T17" fmla="*/ 24 h 29"/>
                <a:gd name="T18" fmla="*/ 19 w 24"/>
                <a:gd name="T19" fmla="*/ 24 h 29"/>
                <a:gd name="T20" fmla="*/ 23 w 24"/>
                <a:gd name="T21" fmla="*/ 19 h 29"/>
                <a:gd name="T22" fmla="*/ 21 w 24"/>
                <a:gd name="T23" fmla="*/ 26 h 29"/>
                <a:gd name="T24" fmla="*/ 9 w 24"/>
                <a:gd name="T25" fmla="*/ 28 h 29"/>
                <a:gd name="T26" fmla="*/ 4 w 24"/>
                <a:gd name="T27" fmla="*/ 26 h 29"/>
                <a:gd name="T28" fmla="*/ 0 w 24"/>
                <a:gd name="T29" fmla="*/ 15 h 29"/>
                <a:gd name="T30" fmla="*/ 4 w 24"/>
                <a:gd name="T31" fmla="*/ 4 h 29"/>
                <a:gd name="T32" fmla="*/ 9 w 24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9"/>
                <a:gd name="T53" fmla="*/ 24 w 2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9">
                  <a:moveTo>
                    <a:pt x="9" y="0"/>
                  </a:moveTo>
                  <a:lnTo>
                    <a:pt x="19" y="0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4" y="10"/>
                  </a:lnTo>
                  <a:lnTo>
                    <a:pt x="4" y="15"/>
                  </a:lnTo>
                  <a:lnTo>
                    <a:pt x="9" y="24"/>
                  </a:lnTo>
                  <a:lnTo>
                    <a:pt x="19" y="24"/>
                  </a:lnTo>
                  <a:lnTo>
                    <a:pt x="23" y="19"/>
                  </a:lnTo>
                  <a:lnTo>
                    <a:pt x="21" y="26"/>
                  </a:lnTo>
                  <a:lnTo>
                    <a:pt x="9" y="28"/>
                  </a:lnTo>
                  <a:lnTo>
                    <a:pt x="4" y="26"/>
                  </a:lnTo>
                  <a:lnTo>
                    <a:pt x="0" y="15"/>
                  </a:lnTo>
                  <a:lnTo>
                    <a:pt x="4" y="4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3" name="Freeform 400"/>
            <p:cNvSpPr>
              <a:spLocks/>
            </p:cNvSpPr>
            <p:nvPr/>
          </p:nvSpPr>
          <p:spPr bwMode="auto">
            <a:xfrm>
              <a:off x="2430" y="3457"/>
              <a:ext cx="23" cy="29"/>
            </a:xfrm>
            <a:custGeom>
              <a:avLst/>
              <a:gdLst>
                <a:gd name="T0" fmla="*/ 4 w 23"/>
                <a:gd name="T1" fmla="*/ 0 h 29"/>
                <a:gd name="T2" fmla="*/ 16 w 23"/>
                <a:gd name="T3" fmla="*/ 0 h 29"/>
                <a:gd name="T4" fmla="*/ 18 w 23"/>
                <a:gd name="T5" fmla="*/ 4 h 29"/>
                <a:gd name="T6" fmla="*/ 18 w 23"/>
                <a:gd name="T7" fmla="*/ 21 h 29"/>
                <a:gd name="T8" fmla="*/ 22 w 23"/>
                <a:gd name="T9" fmla="*/ 26 h 29"/>
                <a:gd name="T10" fmla="*/ 14 w 23"/>
                <a:gd name="T11" fmla="*/ 28 h 29"/>
                <a:gd name="T12" fmla="*/ 12 w 23"/>
                <a:gd name="T13" fmla="*/ 26 h 29"/>
                <a:gd name="T14" fmla="*/ 8 w 23"/>
                <a:gd name="T15" fmla="*/ 28 h 29"/>
                <a:gd name="T16" fmla="*/ 2 w 23"/>
                <a:gd name="T17" fmla="*/ 28 h 29"/>
                <a:gd name="T18" fmla="*/ 0 w 23"/>
                <a:gd name="T19" fmla="*/ 19 h 29"/>
                <a:gd name="T20" fmla="*/ 2 w 23"/>
                <a:gd name="T21" fmla="*/ 15 h 29"/>
                <a:gd name="T22" fmla="*/ 12 w 23"/>
                <a:gd name="T23" fmla="*/ 10 h 29"/>
                <a:gd name="T24" fmla="*/ 14 w 23"/>
                <a:gd name="T25" fmla="*/ 0 h 29"/>
                <a:gd name="T26" fmla="*/ 6 w 23"/>
                <a:gd name="T27" fmla="*/ 0 h 29"/>
                <a:gd name="T28" fmla="*/ 6 w 23"/>
                <a:gd name="T29" fmla="*/ 4 h 29"/>
                <a:gd name="T30" fmla="*/ 2 w 23"/>
                <a:gd name="T31" fmla="*/ 7 h 29"/>
                <a:gd name="T32" fmla="*/ 2 w 23"/>
                <a:gd name="T33" fmla="*/ 2 h 29"/>
                <a:gd name="T34" fmla="*/ 4 w 23"/>
                <a:gd name="T35" fmla="*/ 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"/>
                <a:gd name="T55" fmla="*/ 0 h 29"/>
                <a:gd name="T56" fmla="*/ 23 w 23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" h="29">
                  <a:moveTo>
                    <a:pt x="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21"/>
                  </a:lnTo>
                  <a:lnTo>
                    <a:pt x="22" y="26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12" y="10"/>
                  </a:lnTo>
                  <a:lnTo>
                    <a:pt x="14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2" y="7"/>
                  </a:lnTo>
                  <a:lnTo>
                    <a:pt x="2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4" name="Freeform 401"/>
            <p:cNvSpPr>
              <a:spLocks/>
            </p:cNvSpPr>
            <p:nvPr/>
          </p:nvSpPr>
          <p:spPr bwMode="auto">
            <a:xfrm>
              <a:off x="2434" y="3469"/>
              <a:ext cx="11" cy="14"/>
            </a:xfrm>
            <a:custGeom>
              <a:avLst/>
              <a:gdLst>
                <a:gd name="T0" fmla="*/ 2 w 11"/>
                <a:gd name="T1" fmla="*/ 2 h 14"/>
                <a:gd name="T2" fmla="*/ 2 w 11"/>
                <a:gd name="T3" fmla="*/ 4 h 14"/>
                <a:gd name="T4" fmla="*/ 0 w 11"/>
                <a:gd name="T5" fmla="*/ 7 h 14"/>
                <a:gd name="T6" fmla="*/ 6 w 11"/>
                <a:gd name="T7" fmla="*/ 13 h 14"/>
                <a:gd name="T8" fmla="*/ 10 w 11"/>
                <a:gd name="T9" fmla="*/ 7 h 14"/>
                <a:gd name="T10" fmla="*/ 10 w 11"/>
                <a:gd name="T11" fmla="*/ 0 h 14"/>
                <a:gd name="T12" fmla="*/ 2 w 11"/>
                <a:gd name="T13" fmla="*/ 0 h 14"/>
                <a:gd name="T14" fmla="*/ 2 w 11"/>
                <a:gd name="T15" fmla="*/ 2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14"/>
                <a:gd name="T26" fmla="*/ 11 w 11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14">
                  <a:moveTo>
                    <a:pt x="2" y="2"/>
                  </a:moveTo>
                  <a:lnTo>
                    <a:pt x="2" y="4"/>
                  </a:lnTo>
                  <a:lnTo>
                    <a:pt x="0" y="7"/>
                  </a:lnTo>
                  <a:lnTo>
                    <a:pt x="6" y="13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5" name="Freeform 402"/>
            <p:cNvSpPr>
              <a:spLocks/>
            </p:cNvSpPr>
            <p:nvPr/>
          </p:nvSpPr>
          <p:spPr bwMode="auto">
            <a:xfrm>
              <a:off x="2457" y="3457"/>
              <a:ext cx="42" cy="29"/>
            </a:xfrm>
            <a:custGeom>
              <a:avLst/>
              <a:gdLst>
                <a:gd name="T0" fmla="*/ 5 w 42"/>
                <a:gd name="T1" fmla="*/ 0 h 29"/>
                <a:gd name="T2" fmla="*/ 12 w 42"/>
                <a:gd name="T3" fmla="*/ 2 h 29"/>
                <a:gd name="T4" fmla="*/ 16 w 42"/>
                <a:gd name="T5" fmla="*/ 0 h 29"/>
                <a:gd name="T6" fmla="*/ 27 w 42"/>
                <a:gd name="T7" fmla="*/ 2 h 29"/>
                <a:gd name="T8" fmla="*/ 28 w 42"/>
                <a:gd name="T9" fmla="*/ 0 h 29"/>
                <a:gd name="T10" fmla="*/ 35 w 42"/>
                <a:gd name="T11" fmla="*/ 2 h 29"/>
                <a:gd name="T12" fmla="*/ 39 w 42"/>
                <a:gd name="T13" fmla="*/ 0 h 29"/>
                <a:gd name="T14" fmla="*/ 41 w 42"/>
                <a:gd name="T15" fmla="*/ 4 h 29"/>
                <a:gd name="T16" fmla="*/ 32 w 42"/>
                <a:gd name="T17" fmla="*/ 4 h 29"/>
                <a:gd name="T18" fmla="*/ 32 w 42"/>
                <a:gd name="T19" fmla="*/ 9 h 29"/>
                <a:gd name="T20" fmla="*/ 30 w 42"/>
                <a:gd name="T21" fmla="*/ 10 h 29"/>
                <a:gd name="T22" fmla="*/ 32 w 42"/>
                <a:gd name="T23" fmla="*/ 15 h 29"/>
                <a:gd name="T24" fmla="*/ 30 w 42"/>
                <a:gd name="T25" fmla="*/ 24 h 29"/>
                <a:gd name="T26" fmla="*/ 35 w 42"/>
                <a:gd name="T27" fmla="*/ 28 h 29"/>
                <a:gd name="T28" fmla="*/ 23 w 42"/>
                <a:gd name="T29" fmla="*/ 28 h 29"/>
                <a:gd name="T30" fmla="*/ 27 w 42"/>
                <a:gd name="T31" fmla="*/ 21 h 29"/>
                <a:gd name="T32" fmla="*/ 27 w 42"/>
                <a:gd name="T33" fmla="*/ 9 h 29"/>
                <a:gd name="T34" fmla="*/ 21 w 42"/>
                <a:gd name="T35" fmla="*/ 4 h 29"/>
                <a:gd name="T36" fmla="*/ 12 w 42"/>
                <a:gd name="T37" fmla="*/ 4 h 29"/>
                <a:gd name="T38" fmla="*/ 8 w 42"/>
                <a:gd name="T39" fmla="*/ 10 h 29"/>
                <a:gd name="T40" fmla="*/ 10 w 42"/>
                <a:gd name="T41" fmla="*/ 15 h 29"/>
                <a:gd name="T42" fmla="*/ 8 w 42"/>
                <a:gd name="T43" fmla="*/ 21 h 29"/>
                <a:gd name="T44" fmla="*/ 10 w 42"/>
                <a:gd name="T45" fmla="*/ 28 h 29"/>
                <a:gd name="T46" fmla="*/ 0 w 42"/>
                <a:gd name="T47" fmla="*/ 28 h 29"/>
                <a:gd name="T48" fmla="*/ 4 w 42"/>
                <a:gd name="T49" fmla="*/ 21 h 29"/>
                <a:gd name="T50" fmla="*/ 4 w 42"/>
                <a:gd name="T51" fmla="*/ 7 h 29"/>
                <a:gd name="T52" fmla="*/ 0 w 42"/>
                <a:gd name="T53" fmla="*/ 2 h 29"/>
                <a:gd name="T54" fmla="*/ 4 w 42"/>
                <a:gd name="T55" fmla="*/ 2 h 29"/>
                <a:gd name="T56" fmla="*/ 5 w 42"/>
                <a:gd name="T57" fmla="*/ 0 h 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"/>
                <a:gd name="T88" fmla="*/ 0 h 29"/>
                <a:gd name="T89" fmla="*/ 42 w 42"/>
                <a:gd name="T90" fmla="*/ 29 h 2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" h="29">
                  <a:moveTo>
                    <a:pt x="5" y="0"/>
                  </a:moveTo>
                  <a:lnTo>
                    <a:pt x="12" y="2"/>
                  </a:lnTo>
                  <a:lnTo>
                    <a:pt x="16" y="0"/>
                  </a:lnTo>
                  <a:lnTo>
                    <a:pt x="27" y="2"/>
                  </a:lnTo>
                  <a:lnTo>
                    <a:pt x="28" y="0"/>
                  </a:lnTo>
                  <a:lnTo>
                    <a:pt x="35" y="2"/>
                  </a:lnTo>
                  <a:lnTo>
                    <a:pt x="39" y="0"/>
                  </a:lnTo>
                  <a:lnTo>
                    <a:pt x="41" y="4"/>
                  </a:lnTo>
                  <a:lnTo>
                    <a:pt x="32" y="4"/>
                  </a:lnTo>
                  <a:lnTo>
                    <a:pt x="32" y="9"/>
                  </a:lnTo>
                  <a:lnTo>
                    <a:pt x="30" y="10"/>
                  </a:lnTo>
                  <a:lnTo>
                    <a:pt x="32" y="15"/>
                  </a:lnTo>
                  <a:lnTo>
                    <a:pt x="30" y="24"/>
                  </a:lnTo>
                  <a:lnTo>
                    <a:pt x="35" y="28"/>
                  </a:lnTo>
                  <a:lnTo>
                    <a:pt x="23" y="28"/>
                  </a:lnTo>
                  <a:lnTo>
                    <a:pt x="27" y="21"/>
                  </a:lnTo>
                  <a:lnTo>
                    <a:pt x="27" y="9"/>
                  </a:lnTo>
                  <a:lnTo>
                    <a:pt x="21" y="4"/>
                  </a:lnTo>
                  <a:lnTo>
                    <a:pt x="12" y="4"/>
                  </a:lnTo>
                  <a:lnTo>
                    <a:pt x="8" y="10"/>
                  </a:lnTo>
                  <a:lnTo>
                    <a:pt x="10" y="15"/>
                  </a:lnTo>
                  <a:lnTo>
                    <a:pt x="8" y="21"/>
                  </a:lnTo>
                  <a:lnTo>
                    <a:pt x="10" y="28"/>
                  </a:lnTo>
                  <a:lnTo>
                    <a:pt x="0" y="28"/>
                  </a:lnTo>
                  <a:lnTo>
                    <a:pt x="4" y="21"/>
                  </a:lnTo>
                  <a:lnTo>
                    <a:pt x="4" y="7"/>
                  </a:lnTo>
                  <a:lnTo>
                    <a:pt x="0" y="2"/>
                  </a:lnTo>
                  <a:lnTo>
                    <a:pt x="4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6" name="Freeform 403"/>
            <p:cNvSpPr>
              <a:spLocks/>
            </p:cNvSpPr>
            <p:nvPr/>
          </p:nvSpPr>
          <p:spPr bwMode="auto">
            <a:xfrm>
              <a:off x="2518" y="3457"/>
              <a:ext cx="23" cy="31"/>
            </a:xfrm>
            <a:custGeom>
              <a:avLst/>
              <a:gdLst>
                <a:gd name="T0" fmla="*/ 11 w 23"/>
                <a:gd name="T1" fmla="*/ 0 h 31"/>
                <a:gd name="T2" fmla="*/ 22 w 23"/>
                <a:gd name="T3" fmla="*/ 4 h 31"/>
                <a:gd name="T4" fmla="*/ 22 w 23"/>
                <a:gd name="T5" fmla="*/ 10 h 31"/>
                <a:gd name="T6" fmla="*/ 9 w 23"/>
                <a:gd name="T7" fmla="*/ 10 h 31"/>
                <a:gd name="T8" fmla="*/ 4 w 23"/>
                <a:gd name="T9" fmla="*/ 17 h 31"/>
                <a:gd name="T10" fmla="*/ 13 w 23"/>
                <a:gd name="T11" fmla="*/ 26 h 31"/>
                <a:gd name="T12" fmla="*/ 22 w 23"/>
                <a:gd name="T13" fmla="*/ 21 h 31"/>
                <a:gd name="T14" fmla="*/ 22 w 23"/>
                <a:gd name="T15" fmla="*/ 23 h 31"/>
                <a:gd name="T16" fmla="*/ 9 w 23"/>
                <a:gd name="T17" fmla="*/ 30 h 31"/>
                <a:gd name="T18" fmla="*/ 2 w 23"/>
                <a:gd name="T19" fmla="*/ 26 h 31"/>
                <a:gd name="T20" fmla="*/ 0 w 23"/>
                <a:gd name="T21" fmla="*/ 9 h 31"/>
                <a:gd name="T22" fmla="*/ 4 w 23"/>
                <a:gd name="T23" fmla="*/ 2 h 31"/>
                <a:gd name="T24" fmla="*/ 9 w 23"/>
                <a:gd name="T25" fmla="*/ 2 h 31"/>
                <a:gd name="T26" fmla="*/ 11 w 23"/>
                <a:gd name="T27" fmla="*/ 0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"/>
                <a:gd name="T43" fmla="*/ 0 h 31"/>
                <a:gd name="T44" fmla="*/ 23 w 23"/>
                <a:gd name="T45" fmla="*/ 31 h 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" h="31">
                  <a:moveTo>
                    <a:pt x="11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9" y="10"/>
                  </a:lnTo>
                  <a:lnTo>
                    <a:pt x="4" y="17"/>
                  </a:lnTo>
                  <a:lnTo>
                    <a:pt x="13" y="26"/>
                  </a:lnTo>
                  <a:lnTo>
                    <a:pt x="22" y="21"/>
                  </a:lnTo>
                  <a:lnTo>
                    <a:pt x="22" y="23"/>
                  </a:lnTo>
                  <a:lnTo>
                    <a:pt x="9" y="30"/>
                  </a:lnTo>
                  <a:lnTo>
                    <a:pt x="2" y="26"/>
                  </a:lnTo>
                  <a:lnTo>
                    <a:pt x="0" y="9"/>
                  </a:lnTo>
                  <a:lnTo>
                    <a:pt x="4" y="2"/>
                  </a:lnTo>
                  <a:lnTo>
                    <a:pt x="9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7" name="Freeform 404"/>
            <p:cNvSpPr>
              <a:spLocks/>
            </p:cNvSpPr>
            <p:nvPr/>
          </p:nvSpPr>
          <p:spPr bwMode="auto">
            <a:xfrm>
              <a:off x="2523" y="3459"/>
              <a:ext cx="11" cy="9"/>
            </a:xfrm>
            <a:custGeom>
              <a:avLst/>
              <a:gdLst>
                <a:gd name="T0" fmla="*/ 2 w 11"/>
                <a:gd name="T1" fmla="*/ 2 h 9"/>
                <a:gd name="T2" fmla="*/ 0 w 11"/>
                <a:gd name="T3" fmla="*/ 5 h 9"/>
                <a:gd name="T4" fmla="*/ 7 w 11"/>
                <a:gd name="T5" fmla="*/ 8 h 9"/>
                <a:gd name="T6" fmla="*/ 10 w 11"/>
                <a:gd name="T7" fmla="*/ 0 h 9"/>
                <a:gd name="T8" fmla="*/ 4 w 11"/>
                <a:gd name="T9" fmla="*/ 0 h 9"/>
                <a:gd name="T10" fmla="*/ 2 w 11"/>
                <a:gd name="T11" fmla="*/ 2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9"/>
                <a:gd name="T20" fmla="*/ 11 w 11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9">
                  <a:moveTo>
                    <a:pt x="2" y="2"/>
                  </a:moveTo>
                  <a:lnTo>
                    <a:pt x="0" y="5"/>
                  </a:lnTo>
                  <a:lnTo>
                    <a:pt x="7" y="8"/>
                  </a:lnTo>
                  <a:lnTo>
                    <a:pt x="10" y="0"/>
                  </a:lnTo>
                  <a:lnTo>
                    <a:pt x="4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8" name="Freeform 405"/>
            <p:cNvSpPr>
              <a:spLocks/>
            </p:cNvSpPr>
            <p:nvPr/>
          </p:nvSpPr>
          <p:spPr bwMode="auto">
            <a:xfrm>
              <a:off x="2548" y="3457"/>
              <a:ext cx="41" cy="31"/>
            </a:xfrm>
            <a:custGeom>
              <a:avLst/>
              <a:gdLst>
                <a:gd name="T0" fmla="*/ 29 w 41"/>
                <a:gd name="T1" fmla="*/ 0 h 31"/>
                <a:gd name="T2" fmla="*/ 38 w 41"/>
                <a:gd name="T3" fmla="*/ 2 h 31"/>
                <a:gd name="T4" fmla="*/ 38 w 41"/>
                <a:gd name="T5" fmla="*/ 7 h 31"/>
                <a:gd name="T6" fmla="*/ 29 w 41"/>
                <a:gd name="T7" fmla="*/ 2 h 31"/>
                <a:gd name="T8" fmla="*/ 25 w 41"/>
                <a:gd name="T9" fmla="*/ 7 h 31"/>
                <a:gd name="T10" fmla="*/ 38 w 41"/>
                <a:gd name="T11" fmla="*/ 17 h 31"/>
                <a:gd name="T12" fmla="*/ 40 w 41"/>
                <a:gd name="T13" fmla="*/ 23 h 31"/>
                <a:gd name="T14" fmla="*/ 36 w 41"/>
                <a:gd name="T15" fmla="*/ 30 h 31"/>
                <a:gd name="T16" fmla="*/ 23 w 41"/>
                <a:gd name="T17" fmla="*/ 30 h 31"/>
                <a:gd name="T18" fmla="*/ 21 w 41"/>
                <a:gd name="T19" fmla="*/ 23 h 31"/>
                <a:gd name="T20" fmla="*/ 23 w 41"/>
                <a:gd name="T21" fmla="*/ 21 h 31"/>
                <a:gd name="T22" fmla="*/ 25 w 41"/>
                <a:gd name="T23" fmla="*/ 26 h 31"/>
                <a:gd name="T24" fmla="*/ 31 w 41"/>
                <a:gd name="T25" fmla="*/ 28 h 31"/>
                <a:gd name="T26" fmla="*/ 36 w 41"/>
                <a:gd name="T27" fmla="*/ 23 h 31"/>
                <a:gd name="T28" fmla="*/ 21 w 41"/>
                <a:gd name="T29" fmla="*/ 10 h 31"/>
                <a:gd name="T30" fmla="*/ 21 w 41"/>
                <a:gd name="T31" fmla="*/ 7 h 31"/>
                <a:gd name="T32" fmla="*/ 18 w 41"/>
                <a:gd name="T33" fmla="*/ 4 h 31"/>
                <a:gd name="T34" fmla="*/ 15 w 41"/>
                <a:gd name="T35" fmla="*/ 7 h 31"/>
                <a:gd name="T36" fmla="*/ 9 w 41"/>
                <a:gd name="T37" fmla="*/ 4 h 31"/>
                <a:gd name="T38" fmla="*/ 6 w 41"/>
                <a:gd name="T39" fmla="*/ 23 h 31"/>
                <a:gd name="T40" fmla="*/ 11 w 41"/>
                <a:gd name="T41" fmla="*/ 28 h 31"/>
                <a:gd name="T42" fmla="*/ 6 w 41"/>
                <a:gd name="T43" fmla="*/ 30 h 31"/>
                <a:gd name="T44" fmla="*/ 0 w 41"/>
                <a:gd name="T45" fmla="*/ 30 h 31"/>
                <a:gd name="T46" fmla="*/ 2 w 41"/>
                <a:gd name="T47" fmla="*/ 7 h 31"/>
                <a:gd name="T48" fmla="*/ 0 w 41"/>
                <a:gd name="T49" fmla="*/ 2 h 31"/>
                <a:gd name="T50" fmla="*/ 16 w 41"/>
                <a:gd name="T51" fmla="*/ 2 h 31"/>
                <a:gd name="T52" fmla="*/ 21 w 41"/>
                <a:gd name="T53" fmla="*/ 7 h 31"/>
                <a:gd name="T54" fmla="*/ 29 w 41"/>
                <a:gd name="T55" fmla="*/ 0 h 3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1"/>
                <a:gd name="T85" fmla="*/ 0 h 31"/>
                <a:gd name="T86" fmla="*/ 41 w 41"/>
                <a:gd name="T87" fmla="*/ 31 h 3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1" h="31">
                  <a:moveTo>
                    <a:pt x="29" y="0"/>
                  </a:moveTo>
                  <a:lnTo>
                    <a:pt x="38" y="2"/>
                  </a:lnTo>
                  <a:lnTo>
                    <a:pt x="38" y="7"/>
                  </a:lnTo>
                  <a:lnTo>
                    <a:pt x="29" y="2"/>
                  </a:lnTo>
                  <a:lnTo>
                    <a:pt x="25" y="7"/>
                  </a:lnTo>
                  <a:lnTo>
                    <a:pt x="38" y="17"/>
                  </a:lnTo>
                  <a:lnTo>
                    <a:pt x="40" y="23"/>
                  </a:lnTo>
                  <a:lnTo>
                    <a:pt x="36" y="30"/>
                  </a:lnTo>
                  <a:lnTo>
                    <a:pt x="23" y="30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5" y="26"/>
                  </a:lnTo>
                  <a:lnTo>
                    <a:pt x="31" y="28"/>
                  </a:lnTo>
                  <a:lnTo>
                    <a:pt x="36" y="23"/>
                  </a:lnTo>
                  <a:lnTo>
                    <a:pt x="21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9" y="4"/>
                  </a:lnTo>
                  <a:lnTo>
                    <a:pt x="6" y="23"/>
                  </a:lnTo>
                  <a:lnTo>
                    <a:pt x="11" y="28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2" y="7"/>
                  </a:lnTo>
                  <a:lnTo>
                    <a:pt x="0" y="2"/>
                  </a:lnTo>
                  <a:lnTo>
                    <a:pt x="16" y="2"/>
                  </a:lnTo>
                  <a:lnTo>
                    <a:pt x="21" y="7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39" name="Freeform 406"/>
            <p:cNvSpPr>
              <a:spLocks/>
            </p:cNvSpPr>
            <p:nvPr/>
          </p:nvSpPr>
          <p:spPr bwMode="auto">
            <a:xfrm>
              <a:off x="2610" y="3457"/>
              <a:ext cx="24" cy="31"/>
            </a:xfrm>
            <a:custGeom>
              <a:avLst/>
              <a:gdLst>
                <a:gd name="T0" fmla="*/ 5 w 24"/>
                <a:gd name="T1" fmla="*/ 0 h 31"/>
                <a:gd name="T2" fmla="*/ 14 w 24"/>
                <a:gd name="T3" fmla="*/ 0 h 31"/>
                <a:gd name="T4" fmla="*/ 19 w 24"/>
                <a:gd name="T5" fmla="*/ 2 h 31"/>
                <a:gd name="T6" fmla="*/ 21 w 24"/>
                <a:gd name="T7" fmla="*/ 14 h 31"/>
                <a:gd name="T8" fmla="*/ 19 w 24"/>
                <a:gd name="T9" fmla="*/ 21 h 31"/>
                <a:gd name="T10" fmla="*/ 23 w 24"/>
                <a:gd name="T11" fmla="*/ 28 h 31"/>
                <a:gd name="T12" fmla="*/ 19 w 24"/>
                <a:gd name="T13" fmla="*/ 30 h 31"/>
                <a:gd name="T14" fmla="*/ 12 w 24"/>
                <a:gd name="T15" fmla="*/ 28 h 31"/>
                <a:gd name="T16" fmla="*/ 5 w 24"/>
                <a:gd name="T17" fmla="*/ 30 h 31"/>
                <a:gd name="T18" fmla="*/ 0 w 24"/>
                <a:gd name="T19" fmla="*/ 26 h 31"/>
                <a:gd name="T20" fmla="*/ 1 w 24"/>
                <a:gd name="T21" fmla="*/ 17 h 31"/>
                <a:gd name="T22" fmla="*/ 14 w 24"/>
                <a:gd name="T23" fmla="*/ 12 h 31"/>
                <a:gd name="T24" fmla="*/ 14 w 24"/>
                <a:gd name="T25" fmla="*/ 2 h 31"/>
                <a:gd name="T26" fmla="*/ 5 w 24"/>
                <a:gd name="T27" fmla="*/ 2 h 31"/>
                <a:gd name="T28" fmla="*/ 5 w 24"/>
                <a:gd name="T29" fmla="*/ 9 h 31"/>
                <a:gd name="T30" fmla="*/ 1 w 24"/>
                <a:gd name="T31" fmla="*/ 9 h 31"/>
                <a:gd name="T32" fmla="*/ 1 w 24"/>
                <a:gd name="T33" fmla="*/ 4 h 31"/>
                <a:gd name="T34" fmla="*/ 5 w 24"/>
                <a:gd name="T35" fmla="*/ 0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31"/>
                <a:gd name="T56" fmla="*/ 24 w 24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31">
                  <a:moveTo>
                    <a:pt x="5" y="0"/>
                  </a:moveTo>
                  <a:lnTo>
                    <a:pt x="14" y="0"/>
                  </a:lnTo>
                  <a:lnTo>
                    <a:pt x="19" y="2"/>
                  </a:lnTo>
                  <a:lnTo>
                    <a:pt x="21" y="14"/>
                  </a:lnTo>
                  <a:lnTo>
                    <a:pt x="19" y="21"/>
                  </a:lnTo>
                  <a:lnTo>
                    <a:pt x="23" y="28"/>
                  </a:lnTo>
                  <a:lnTo>
                    <a:pt x="19" y="30"/>
                  </a:lnTo>
                  <a:lnTo>
                    <a:pt x="12" y="28"/>
                  </a:lnTo>
                  <a:lnTo>
                    <a:pt x="5" y="30"/>
                  </a:lnTo>
                  <a:lnTo>
                    <a:pt x="0" y="26"/>
                  </a:lnTo>
                  <a:lnTo>
                    <a:pt x="1" y="17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5" y="2"/>
                  </a:lnTo>
                  <a:lnTo>
                    <a:pt x="5" y="9"/>
                  </a:lnTo>
                  <a:lnTo>
                    <a:pt x="1" y="9"/>
                  </a:lnTo>
                  <a:lnTo>
                    <a:pt x="1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0" name="Freeform 407"/>
            <p:cNvSpPr>
              <a:spLocks/>
            </p:cNvSpPr>
            <p:nvPr/>
          </p:nvSpPr>
          <p:spPr bwMode="auto">
            <a:xfrm>
              <a:off x="2616" y="3471"/>
              <a:ext cx="10" cy="12"/>
            </a:xfrm>
            <a:custGeom>
              <a:avLst/>
              <a:gdLst>
                <a:gd name="T0" fmla="*/ 0 w 10"/>
                <a:gd name="T1" fmla="*/ 2 h 12"/>
                <a:gd name="T2" fmla="*/ 0 w 10"/>
                <a:gd name="T3" fmla="*/ 11 h 12"/>
                <a:gd name="T4" fmla="*/ 9 w 10"/>
                <a:gd name="T5" fmla="*/ 11 h 12"/>
                <a:gd name="T6" fmla="*/ 9 w 10"/>
                <a:gd name="T7" fmla="*/ 0 h 12"/>
                <a:gd name="T8" fmla="*/ 0 w 10"/>
                <a:gd name="T9" fmla="*/ 0 h 12"/>
                <a:gd name="T10" fmla="*/ 0 w 10"/>
                <a:gd name="T11" fmla="*/ 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12"/>
                <a:gd name="T20" fmla="*/ 10 w 10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12">
                  <a:moveTo>
                    <a:pt x="0" y="2"/>
                  </a:moveTo>
                  <a:lnTo>
                    <a:pt x="0" y="11"/>
                  </a:ln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1" name="Freeform 408"/>
            <p:cNvSpPr>
              <a:spLocks/>
            </p:cNvSpPr>
            <p:nvPr/>
          </p:nvSpPr>
          <p:spPr bwMode="auto">
            <a:xfrm>
              <a:off x="2196" y="3459"/>
              <a:ext cx="11" cy="13"/>
            </a:xfrm>
            <a:custGeom>
              <a:avLst/>
              <a:gdLst>
                <a:gd name="T0" fmla="*/ 0 w 11"/>
                <a:gd name="T1" fmla="*/ 0 h 13"/>
                <a:gd name="T2" fmla="*/ 2 w 11"/>
                <a:gd name="T3" fmla="*/ 0 h 13"/>
                <a:gd name="T4" fmla="*/ 2 w 11"/>
                <a:gd name="T5" fmla="*/ 7 h 13"/>
                <a:gd name="T6" fmla="*/ 6 w 11"/>
                <a:gd name="T7" fmla="*/ 7 h 13"/>
                <a:gd name="T8" fmla="*/ 10 w 11"/>
                <a:gd name="T9" fmla="*/ 8 h 13"/>
                <a:gd name="T10" fmla="*/ 10 w 11"/>
                <a:gd name="T11" fmla="*/ 10 h 13"/>
                <a:gd name="T12" fmla="*/ 6 w 11"/>
                <a:gd name="T13" fmla="*/ 12 h 13"/>
                <a:gd name="T14" fmla="*/ 0 w 11"/>
                <a:gd name="T15" fmla="*/ 4 h 13"/>
                <a:gd name="T16" fmla="*/ 0 w 11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13"/>
                <a:gd name="T29" fmla="*/ 11 w 11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13">
                  <a:moveTo>
                    <a:pt x="0" y="0"/>
                  </a:moveTo>
                  <a:lnTo>
                    <a:pt x="2" y="0"/>
                  </a:lnTo>
                  <a:lnTo>
                    <a:pt x="2" y="7"/>
                  </a:lnTo>
                  <a:lnTo>
                    <a:pt x="6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2" name="Freeform 409"/>
            <p:cNvSpPr>
              <a:spLocks/>
            </p:cNvSpPr>
            <p:nvPr/>
          </p:nvSpPr>
          <p:spPr bwMode="auto">
            <a:xfrm>
              <a:off x="2502" y="3459"/>
              <a:ext cx="13" cy="29"/>
            </a:xfrm>
            <a:custGeom>
              <a:avLst/>
              <a:gdLst>
                <a:gd name="T0" fmla="*/ 2 w 13"/>
                <a:gd name="T1" fmla="*/ 0 h 29"/>
                <a:gd name="T2" fmla="*/ 8 w 13"/>
                <a:gd name="T3" fmla="*/ 0 h 29"/>
                <a:gd name="T4" fmla="*/ 8 w 13"/>
                <a:gd name="T5" fmla="*/ 21 h 29"/>
                <a:gd name="T6" fmla="*/ 12 w 13"/>
                <a:gd name="T7" fmla="*/ 26 h 29"/>
                <a:gd name="T8" fmla="*/ 4 w 13"/>
                <a:gd name="T9" fmla="*/ 26 h 29"/>
                <a:gd name="T10" fmla="*/ 2 w 13"/>
                <a:gd name="T11" fmla="*/ 28 h 29"/>
                <a:gd name="T12" fmla="*/ 0 w 13"/>
                <a:gd name="T13" fmla="*/ 26 h 29"/>
                <a:gd name="T14" fmla="*/ 4 w 13"/>
                <a:gd name="T15" fmla="*/ 19 h 29"/>
                <a:gd name="T16" fmla="*/ 4 w 13"/>
                <a:gd name="T17" fmla="*/ 4 h 29"/>
                <a:gd name="T18" fmla="*/ 2 w 13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29"/>
                <a:gd name="T32" fmla="*/ 13 w 13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29">
                  <a:moveTo>
                    <a:pt x="2" y="0"/>
                  </a:moveTo>
                  <a:lnTo>
                    <a:pt x="8" y="0"/>
                  </a:lnTo>
                  <a:lnTo>
                    <a:pt x="8" y="21"/>
                  </a:lnTo>
                  <a:lnTo>
                    <a:pt x="12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19"/>
                  </a:lnTo>
                  <a:lnTo>
                    <a:pt x="4" y="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3" name="Freeform 410"/>
            <p:cNvSpPr>
              <a:spLocks/>
            </p:cNvSpPr>
            <p:nvPr/>
          </p:nvSpPr>
          <p:spPr bwMode="auto">
            <a:xfrm>
              <a:off x="2099" y="3467"/>
              <a:ext cx="23" cy="16"/>
            </a:xfrm>
            <a:custGeom>
              <a:avLst/>
              <a:gdLst>
                <a:gd name="T0" fmla="*/ 4 w 23"/>
                <a:gd name="T1" fmla="*/ 0 h 16"/>
                <a:gd name="T2" fmla="*/ 9 w 23"/>
                <a:gd name="T3" fmla="*/ 0 h 16"/>
                <a:gd name="T4" fmla="*/ 4 w 23"/>
                <a:gd name="T5" fmla="*/ 6 h 16"/>
                <a:gd name="T6" fmla="*/ 4 w 23"/>
                <a:gd name="T7" fmla="*/ 11 h 16"/>
                <a:gd name="T8" fmla="*/ 11 w 23"/>
                <a:gd name="T9" fmla="*/ 11 h 16"/>
                <a:gd name="T10" fmla="*/ 18 w 23"/>
                <a:gd name="T11" fmla="*/ 6 h 16"/>
                <a:gd name="T12" fmla="*/ 22 w 23"/>
                <a:gd name="T13" fmla="*/ 13 h 16"/>
                <a:gd name="T14" fmla="*/ 18 w 23"/>
                <a:gd name="T15" fmla="*/ 15 h 16"/>
                <a:gd name="T16" fmla="*/ 11 w 23"/>
                <a:gd name="T17" fmla="*/ 13 h 16"/>
                <a:gd name="T18" fmla="*/ 2 w 23"/>
                <a:gd name="T19" fmla="*/ 15 h 16"/>
                <a:gd name="T20" fmla="*/ 0 w 23"/>
                <a:gd name="T21" fmla="*/ 11 h 16"/>
                <a:gd name="T22" fmla="*/ 0 w 23"/>
                <a:gd name="T23" fmla="*/ 4 h 16"/>
                <a:gd name="T24" fmla="*/ 4 w 23"/>
                <a:gd name="T25" fmla="*/ 0 h 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"/>
                <a:gd name="T40" fmla="*/ 0 h 16"/>
                <a:gd name="T41" fmla="*/ 23 w 23"/>
                <a:gd name="T42" fmla="*/ 16 h 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" h="16">
                  <a:moveTo>
                    <a:pt x="4" y="0"/>
                  </a:moveTo>
                  <a:lnTo>
                    <a:pt x="9" y="0"/>
                  </a:lnTo>
                  <a:lnTo>
                    <a:pt x="4" y="6"/>
                  </a:lnTo>
                  <a:lnTo>
                    <a:pt x="4" y="11"/>
                  </a:lnTo>
                  <a:lnTo>
                    <a:pt x="11" y="11"/>
                  </a:lnTo>
                  <a:lnTo>
                    <a:pt x="18" y="6"/>
                  </a:lnTo>
                  <a:lnTo>
                    <a:pt x="22" y="13"/>
                  </a:lnTo>
                  <a:lnTo>
                    <a:pt x="18" y="15"/>
                  </a:lnTo>
                  <a:lnTo>
                    <a:pt x="11" y="13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4" name="Freeform 411"/>
            <p:cNvSpPr>
              <a:spLocks/>
            </p:cNvSpPr>
            <p:nvPr/>
          </p:nvSpPr>
          <p:spPr bwMode="auto">
            <a:xfrm>
              <a:off x="2196" y="3476"/>
              <a:ext cx="3" cy="7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4 h 7"/>
                <a:gd name="T4" fmla="*/ 2 w 3"/>
                <a:gd name="T5" fmla="*/ 6 h 7"/>
                <a:gd name="T6" fmla="*/ 0 w 3"/>
                <a:gd name="T7" fmla="*/ 6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5" name="Freeform 412"/>
            <p:cNvSpPr>
              <a:spLocks/>
            </p:cNvSpPr>
            <p:nvPr/>
          </p:nvSpPr>
          <p:spPr bwMode="auto">
            <a:xfrm>
              <a:off x="2203" y="3480"/>
              <a:ext cx="4" cy="6"/>
            </a:xfrm>
            <a:custGeom>
              <a:avLst/>
              <a:gdLst>
                <a:gd name="T0" fmla="*/ 3 w 4"/>
                <a:gd name="T1" fmla="*/ 0 h 6"/>
                <a:gd name="T2" fmla="*/ 3 w 4"/>
                <a:gd name="T3" fmla="*/ 3 h 6"/>
                <a:gd name="T4" fmla="*/ 0 w 4"/>
                <a:gd name="T5" fmla="*/ 5 h 6"/>
                <a:gd name="T6" fmla="*/ 0 w 4"/>
                <a:gd name="T7" fmla="*/ 3 h 6"/>
                <a:gd name="T8" fmla="*/ 3 w 4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6"/>
                <a:gd name="T17" fmla="*/ 4 w 4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6">
                  <a:moveTo>
                    <a:pt x="3" y="0"/>
                  </a:moveTo>
                  <a:lnTo>
                    <a:pt x="3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6" name="Freeform 413"/>
            <p:cNvSpPr>
              <a:spLocks/>
            </p:cNvSpPr>
            <p:nvPr/>
          </p:nvSpPr>
          <p:spPr bwMode="auto">
            <a:xfrm>
              <a:off x="1407" y="3501"/>
              <a:ext cx="30" cy="43"/>
            </a:xfrm>
            <a:custGeom>
              <a:avLst/>
              <a:gdLst>
                <a:gd name="T0" fmla="*/ 21 w 30"/>
                <a:gd name="T1" fmla="*/ 0 h 43"/>
                <a:gd name="T2" fmla="*/ 23 w 30"/>
                <a:gd name="T3" fmla="*/ 4 h 43"/>
                <a:gd name="T4" fmla="*/ 23 w 30"/>
                <a:gd name="T5" fmla="*/ 28 h 43"/>
                <a:gd name="T6" fmla="*/ 27 w 30"/>
                <a:gd name="T7" fmla="*/ 28 h 43"/>
                <a:gd name="T8" fmla="*/ 29 w 30"/>
                <a:gd name="T9" fmla="*/ 30 h 43"/>
                <a:gd name="T10" fmla="*/ 23 w 30"/>
                <a:gd name="T11" fmla="*/ 32 h 43"/>
                <a:gd name="T12" fmla="*/ 23 w 30"/>
                <a:gd name="T13" fmla="*/ 38 h 43"/>
                <a:gd name="T14" fmla="*/ 21 w 30"/>
                <a:gd name="T15" fmla="*/ 42 h 43"/>
                <a:gd name="T16" fmla="*/ 19 w 30"/>
                <a:gd name="T17" fmla="*/ 42 h 43"/>
                <a:gd name="T18" fmla="*/ 19 w 30"/>
                <a:gd name="T19" fmla="*/ 36 h 43"/>
                <a:gd name="T20" fmla="*/ 12 w 30"/>
                <a:gd name="T21" fmla="*/ 32 h 43"/>
                <a:gd name="T22" fmla="*/ 0 w 30"/>
                <a:gd name="T23" fmla="*/ 32 h 43"/>
                <a:gd name="T24" fmla="*/ 0 w 30"/>
                <a:gd name="T25" fmla="*/ 25 h 43"/>
                <a:gd name="T26" fmla="*/ 3 w 30"/>
                <a:gd name="T27" fmla="*/ 19 h 43"/>
                <a:gd name="T28" fmla="*/ 8 w 30"/>
                <a:gd name="T29" fmla="*/ 19 h 43"/>
                <a:gd name="T30" fmla="*/ 8 w 30"/>
                <a:gd name="T31" fmla="*/ 14 h 43"/>
                <a:gd name="T32" fmla="*/ 21 w 30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43"/>
                <a:gd name="T53" fmla="*/ 30 w 30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43">
                  <a:moveTo>
                    <a:pt x="21" y="0"/>
                  </a:moveTo>
                  <a:lnTo>
                    <a:pt x="23" y="4"/>
                  </a:lnTo>
                  <a:lnTo>
                    <a:pt x="23" y="28"/>
                  </a:lnTo>
                  <a:lnTo>
                    <a:pt x="27" y="28"/>
                  </a:lnTo>
                  <a:lnTo>
                    <a:pt x="29" y="30"/>
                  </a:lnTo>
                  <a:lnTo>
                    <a:pt x="23" y="32"/>
                  </a:lnTo>
                  <a:lnTo>
                    <a:pt x="23" y="38"/>
                  </a:lnTo>
                  <a:lnTo>
                    <a:pt x="21" y="42"/>
                  </a:lnTo>
                  <a:lnTo>
                    <a:pt x="19" y="42"/>
                  </a:lnTo>
                  <a:lnTo>
                    <a:pt x="19" y="36"/>
                  </a:lnTo>
                  <a:lnTo>
                    <a:pt x="12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8" y="19"/>
                  </a:lnTo>
                  <a:lnTo>
                    <a:pt x="8" y="14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7" name="Freeform 414"/>
            <p:cNvSpPr>
              <a:spLocks/>
            </p:cNvSpPr>
            <p:nvPr/>
          </p:nvSpPr>
          <p:spPr bwMode="auto">
            <a:xfrm>
              <a:off x="1413" y="3514"/>
              <a:ext cx="12" cy="16"/>
            </a:xfrm>
            <a:custGeom>
              <a:avLst/>
              <a:gdLst>
                <a:gd name="T0" fmla="*/ 7 w 12"/>
                <a:gd name="T1" fmla="*/ 1 h 16"/>
                <a:gd name="T2" fmla="*/ 0 w 12"/>
                <a:gd name="T3" fmla="*/ 15 h 16"/>
                <a:gd name="T4" fmla="*/ 11 w 12"/>
                <a:gd name="T5" fmla="*/ 15 h 16"/>
                <a:gd name="T6" fmla="*/ 11 w 12"/>
                <a:gd name="T7" fmla="*/ 1 h 16"/>
                <a:gd name="T8" fmla="*/ 9 w 12"/>
                <a:gd name="T9" fmla="*/ 0 h 16"/>
                <a:gd name="T10" fmla="*/ 7 w 12"/>
                <a:gd name="T11" fmla="*/ 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6"/>
                <a:gd name="T20" fmla="*/ 12 w 12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6">
                  <a:moveTo>
                    <a:pt x="7" y="1"/>
                  </a:moveTo>
                  <a:lnTo>
                    <a:pt x="0" y="15"/>
                  </a:lnTo>
                  <a:lnTo>
                    <a:pt x="11" y="15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8" name="Freeform 415"/>
            <p:cNvSpPr>
              <a:spLocks/>
            </p:cNvSpPr>
            <p:nvPr/>
          </p:nvSpPr>
          <p:spPr bwMode="auto">
            <a:xfrm>
              <a:off x="1492" y="3501"/>
              <a:ext cx="39" cy="45"/>
            </a:xfrm>
            <a:custGeom>
              <a:avLst/>
              <a:gdLst>
                <a:gd name="T0" fmla="*/ 4 w 39"/>
                <a:gd name="T1" fmla="*/ 0 h 45"/>
                <a:gd name="T2" fmla="*/ 13 w 39"/>
                <a:gd name="T3" fmla="*/ 2 h 45"/>
                <a:gd name="T4" fmla="*/ 9 w 39"/>
                <a:gd name="T5" fmla="*/ 7 h 45"/>
                <a:gd name="T6" fmla="*/ 11 w 39"/>
                <a:gd name="T7" fmla="*/ 11 h 45"/>
                <a:gd name="T8" fmla="*/ 11 w 39"/>
                <a:gd name="T9" fmla="*/ 19 h 45"/>
                <a:gd name="T10" fmla="*/ 27 w 39"/>
                <a:gd name="T11" fmla="*/ 19 h 45"/>
                <a:gd name="T12" fmla="*/ 27 w 39"/>
                <a:gd name="T13" fmla="*/ 4 h 45"/>
                <a:gd name="T14" fmla="*/ 25 w 39"/>
                <a:gd name="T15" fmla="*/ 2 h 45"/>
                <a:gd name="T16" fmla="*/ 36 w 39"/>
                <a:gd name="T17" fmla="*/ 2 h 45"/>
                <a:gd name="T18" fmla="*/ 34 w 39"/>
                <a:gd name="T19" fmla="*/ 9 h 45"/>
                <a:gd name="T20" fmla="*/ 34 w 39"/>
                <a:gd name="T21" fmla="*/ 36 h 45"/>
                <a:gd name="T22" fmla="*/ 38 w 39"/>
                <a:gd name="T23" fmla="*/ 42 h 45"/>
                <a:gd name="T24" fmla="*/ 25 w 39"/>
                <a:gd name="T25" fmla="*/ 44 h 45"/>
                <a:gd name="T26" fmla="*/ 27 w 39"/>
                <a:gd name="T27" fmla="*/ 25 h 45"/>
                <a:gd name="T28" fmla="*/ 21 w 39"/>
                <a:gd name="T29" fmla="*/ 21 h 45"/>
                <a:gd name="T30" fmla="*/ 11 w 39"/>
                <a:gd name="T31" fmla="*/ 25 h 45"/>
                <a:gd name="T32" fmla="*/ 9 w 39"/>
                <a:gd name="T33" fmla="*/ 37 h 45"/>
                <a:gd name="T34" fmla="*/ 11 w 39"/>
                <a:gd name="T35" fmla="*/ 42 h 45"/>
                <a:gd name="T36" fmla="*/ 9 w 39"/>
                <a:gd name="T37" fmla="*/ 44 h 45"/>
                <a:gd name="T38" fmla="*/ 7 w 39"/>
                <a:gd name="T39" fmla="*/ 42 h 45"/>
                <a:gd name="T40" fmla="*/ 0 w 39"/>
                <a:gd name="T41" fmla="*/ 44 h 45"/>
                <a:gd name="T42" fmla="*/ 2 w 39"/>
                <a:gd name="T43" fmla="*/ 34 h 45"/>
                <a:gd name="T44" fmla="*/ 2 w 39"/>
                <a:gd name="T45" fmla="*/ 4 h 45"/>
                <a:gd name="T46" fmla="*/ 0 w 39"/>
                <a:gd name="T47" fmla="*/ 2 h 45"/>
                <a:gd name="T48" fmla="*/ 4 w 39"/>
                <a:gd name="T49" fmla="*/ 0 h 4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"/>
                <a:gd name="T76" fmla="*/ 0 h 45"/>
                <a:gd name="T77" fmla="*/ 39 w 39"/>
                <a:gd name="T78" fmla="*/ 45 h 4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" h="45">
                  <a:moveTo>
                    <a:pt x="4" y="0"/>
                  </a:moveTo>
                  <a:lnTo>
                    <a:pt x="13" y="2"/>
                  </a:lnTo>
                  <a:lnTo>
                    <a:pt x="9" y="7"/>
                  </a:lnTo>
                  <a:lnTo>
                    <a:pt x="11" y="11"/>
                  </a:lnTo>
                  <a:lnTo>
                    <a:pt x="11" y="19"/>
                  </a:lnTo>
                  <a:lnTo>
                    <a:pt x="27" y="19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36" y="2"/>
                  </a:lnTo>
                  <a:lnTo>
                    <a:pt x="34" y="9"/>
                  </a:lnTo>
                  <a:lnTo>
                    <a:pt x="34" y="36"/>
                  </a:lnTo>
                  <a:lnTo>
                    <a:pt x="38" y="42"/>
                  </a:lnTo>
                  <a:lnTo>
                    <a:pt x="25" y="44"/>
                  </a:lnTo>
                  <a:lnTo>
                    <a:pt x="27" y="25"/>
                  </a:lnTo>
                  <a:lnTo>
                    <a:pt x="21" y="21"/>
                  </a:lnTo>
                  <a:lnTo>
                    <a:pt x="11" y="2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9" y="44"/>
                  </a:lnTo>
                  <a:lnTo>
                    <a:pt x="7" y="42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49" name="Freeform 416"/>
            <p:cNvSpPr>
              <a:spLocks/>
            </p:cNvSpPr>
            <p:nvPr/>
          </p:nvSpPr>
          <p:spPr bwMode="auto">
            <a:xfrm>
              <a:off x="1376" y="3503"/>
              <a:ext cx="26" cy="41"/>
            </a:xfrm>
            <a:custGeom>
              <a:avLst/>
              <a:gdLst>
                <a:gd name="T0" fmla="*/ 16 w 26"/>
                <a:gd name="T1" fmla="*/ 0 h 41"/>
                <a:gd name="T2" fmla="*/ 21 w 26"/>
                <a:gd name="T3" fmla="*/ 0 h 41"/>
                <a:gd name="T4" fmla="*/ 9 w 26"/>
                <a:gd name="T5" fmla="*/ 12 h 41"/>
                <a:gd name="T6" fmla="*/ 12 w 26"/>
                <a:gd name="T7" fmla="*/ 17 h 41"/>
                <a:gd name="T8" fmla="*/ 16 w 26"/>
                <a:gd name="T9" fmla="*/ 14 h 41"/>
                <a:gd name="T10" fmla="*/ 25 w 26"/>
                <a:gd name="T11" fmla="*/ 21 h 41"/>
                <a:gd name="T12" fmla="*/ 25 w 26"/>
                <a:gd name="T13" fmla="*/ 34 h 41"/>
                <a:gd name="T14" fmla="*/ 16 w 26"/>
                <a:gd name="T15" fmla="*/ 40 h 41"/>
                <a:gd name="T16" fmla="*/ 7 w 26"/>
                <a:gd name="T17" fmla="*/ 40 h 41"/>
                <a:gd name="T18" fmla="*/ 0 w 26"/>
                <a:gd name="T19" fmla="*/ 32 h 41"/>
                <a:gd name="T20" fmla="*/ 0 w 26"/>
                <a:gd name="T21" fmla="*/ 19 h 41"/>
                <a:gd name="T22" fmla="*/ 7 w 26"/>
                <a:gd name="T23" fmla="*/ 7 h 41"/>
                <a:gd name="T24" fmla="*/ 16 w 26"/>
                <a:gd name="T25" fmla="*/ 0 h 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41"/>
                <a:gd name="T41" fmla="*/ 26 w 26"/>
                <a:gd name="T42" fmla="*/ 41 h 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41">
                  <a:moveTo>
                    <a:pt x="16" y="0"/>
                  </a:moveTo>
                  <a:lnTo>
                    <a:pt x="21" y="0"/>
                  </a:lnTo>
                  <a:lnTo>
                    <a:pt x="9" y="12"/>
                  </a:lnTo>
                  <a:lnTo>
                    <a:pt x="12" y="17"/>
                  </a:lnTo>
                  <a:lnTo>
                    <a:pt x="16" y="14"/>
                  </a:lnTo>
                  <a:lnTo>
                    <a:pt x="25" y="21"/>
                  </a:lnTo>
                  <a:lnTo>
                    <a:pt x="25" y="34"/>
                  </a:lnTo>
                  <a:lnTo>
                    <a:pt x="16" y="40"/>
                  </a:lnTo>
                  <a:lnTo>
                    <a:pt x="7" y="40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7" y="7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0" name="Freeform 417"/>
            <p:cNvSpPr>
              <a:spLocks/>
            </p:cNvSpPr>
            <p:nvPr/>
          </p:nvSpPr>
          <p:spPr bwMode="auto">
            <a:xfrm>
              <a:off x="1380" y="3520"/>
              <a:ext cx="18" cy="24"/>
            </a:xfrm>
            <a:custGeom>
              <a:avLst/>
              <a:gdLst>
                <a:gd name="T0" fmla="*/ 5 w 18"/>
                <a:gd name="T1" fmla="*/ 2 h 24"/>
                <a:gd name="T2" fmla="*/ 0 w 18"/>
                <a:gd name="T3" fmla="*/ 9 h 24"/>
                <a:gd name="T4" fmla="*/ 2 w 18"/>
                <a:gd name="T5" fmla="*/ 19 h 24"/>
                <a:gd name="T6" fmla="*/ 8 w 18"/>
                <a:gd name="T7" fmla="*/ 23 h 24"/>
                <a:gd name="T8" fmla="*/ 17 w 18"/>
                <a:gd name="T9" fmla="*/ 15 h 24"/>
                <a:gd name="T10" fmla="*/ 17 w 18"/>
                <a:gd name="T11" fmla="*/ 9 h 24"/>
                <a:gd name="T12" fmla="*/ 7 w 18"/>
                <a:gd name="T13" fmla="*/ 0 h 24"/>
                <a:gd name="T14" fmla="*/ 5 w 18"/>
                <a:gd name="T15" fmla="*/ 2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24"/>
                <a:gd name="T26" fmla="*/ 18 w 18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24">
                  <a:moveTo>
                    <a:pt x="5" y="2"/>
                  </a:moveTo>
                  <a:lnTo>
                    <a:pt x="0" y="9"/>
                  </a:lnTo>
                  <a:lnTo>
                    <a:pt x="2" y="19"/>
                  </a:lnTo>
                  <a:lnTo>
                    <a:pt x="8" y="23"/>
                  </a:lnTo>
                  <a:lnTo>
                    <a:pt x="17" y="15"/>
                  </a:lnTo>
                  <a:lnTo>
                    <a:pt x="17" y="9"/>
                  </a:lnTo>
                  <a:lnTo>
                    <a:pt x="7" y="0"/>
                  </a:lnTo>
                  <a:lnTo>
                    <a:pt x="5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1" name="Freeform 418"/>
            <p:cNvSpPr>
              <a:spLocks/>
            </p:cNvSpPr>
            <p:nvPr/>
          </p:nvSpPr>
          <p:spPr bwMode="auto">
            <a:xfrm>
              <a:off x="1456" y="3503"/>
              <a:ext cx="29" cy="43"/>
            </a:xfrm>
            <a:custGeom>
              <a:avLst/>
              <a:gdLst>
                <a:gd name="T0" fmla="*/ 2 w 29"/>
                <a:gd name="T1" fmla="*/ 0 h 43"/>
                <a:gd name="T2" fmla="*/ 6 w 29"/>
                <a:gd name="T3" fmla="*/ 0 h 43"/>
                <a:gd name="T4" fmla="*/ 6 w 29"/>
                <a:gd name="T5" fmla="*/ 7 h 43"/>
                <a:gd name="T6" fmla="*/ 9 w 29"/>
                <a:gd name="T7" fmla="*/ 9 h 43"/>
                <a:gd name="T8" fmla="*/ 6 w 29"/>
                <a:gd name="T9" fmla="*/ 11 h 43"/>
                <a:gd name="T10" fmla="*/ 9 w 29"/>
                <a:gd name="T11" fmla="*/ 14 h 43"/>
                <a:gd name="T12" fmla="*/ 9 w 29"/>
                <a:gd name="T13" fmla="*/ 21 h 43"/>
                <a:gd name="T14" fmla="*/ 15 w 29"/>
                <a:gd name="T15" fmla="*/ 21 h 43"/>
                <a:gd name="T16" fmla="*/ 15 w 29"/>
                <a:gd name="T17" fmla="*/ 17 h 43"/>
                <a:gd name="T18" fmla="*/ 17 w 29"/>
                <a:gd name="T19" fmla="*/ 12 h 43"/>
                <a:gd name="T20" fmla="*/ 26 w 29"/>
                <a:gd name="T21" fmla="*/ 12 h 43"/>
                <a:gd name="T22" fmla="*/ 26 w 29"/>
                <a:gd name="T23" fmla="*/ 14 h 43"/>
                <a:gd name="T24" fmla="*/ 15 w 29"/>
                <a:gd name="T25" fmla="*/ 19 h 43"/>
                <a:gd name="T26" fmla="*/ 15 w 29"/>
                <a:gd name="T27" fmla="*/ 28 h 43"/>
                <a:gd name="T28" fmla="*/ 28 w 29"/>
                <a:gd name="T29" fmla="*/ 40 h 43"/>
                <a:gd name="T30" fmla="*/ 19 w 29"/>
                <a:gd name="T31" fmla="*/ 42 h 43"/>
                <a:gd name="T32" fmla="*/ 11 w 29"/>
                <a:gd name="T33" fmla="*/ 30 h 43"/>
                <a:gd name="T34" fmla="*/ 9 w 29"/>
                <a:gd name="T35" fmla="*/ 40 h 43"/>
                <a:gd name="T36" fmla="*/ 0 w 29"/>
                <a:gd name="T37" fmla="*/ 40 h 43"/>
                <a:gd name="T38" fmla="*/ 2 w 29"/>
                <a:gd name="T39" fmla="*/ 34 h 43"/>
                <a:gd name="T40" fmla="*/ 2 w 29"/>
                <a:gd name="T41" fmla="*/ 4 h 43"/>
                <a:gd name="T42" fmla="*/ 0 w 29"/>
                <a:gd name="T43" fmla="*/ 2 h 43"/>
                <a:gd name="T44" fmla="*/ 2 w 29"/>
                <a:gd name="T45" fmla="*/ 0 h 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"/>
                <a:gd name="T70" fmla="*/ 0 h 43"/>
                <a:gd name="T71" fmla="*/ 29 w 29"/>
                <a:gd name="T72" fmla="*/ 43 h 4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" h="43">
                  <a:moveTo>
                    <a:pt x="2" y="0"/>
                  </a:moveTo>
                  <a:lnTo>
                    <a:pt x="6" y="0"/>
                  </a:lnTo>
                  <a:lnTo>
                    <a:pt x="6" y="7"/>
                  </a:lnTo>
                  <a:lnTo>
                    <a:pt x="9" y="9"/>
                  </a:lnTo>
                  <a:lnTo>
                    <a:pt x="6" y="11"/>
                  </a:lnTo>
                  <a:lnTo>
                    <a:pt x="9" y="14"/>
                  </a:lnTo>
                  <a:lnTo>
                    <a:pt x="9" y="21"/>
                  </a:lnTo>
                  <a:lnTo>
                    <a:pt x="15" y="21"/>
                  </a:lnTo>
                  <a:lnTo>
                    <a:pt x="15" y="17"/>
                  </a:lnTo>
                  <a:lnTo>
                    <a:pt x="17" y="12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5" y="19"/>
                  </a:lnTo>
                  <a:lnTo>
                    <a:pt x="15" y="28"/>
                  </a:lnTo>
                  <a:lnTo>
                    <a:pt x="28" y="40"/>
                  </a:lnTo>
                  <a:lnTo>
                    <a:pt x="19" y="42"/>
                  </a:lnTo>
                  <a:lnTo>
                    <a:pt x="11" y="30"/>
                  </a:lnTo>
                  <a:lnTo>
                    <a:pt x="9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2" name="Freeform 419"/>
            <p:cNvSpPr>
              <a:spLocks/>
            </p:cNvSpPr>
            <p:nvPr/>
          </p:nvSpPr>
          <p:spPr bwMode="auto">
            <a:xfrm>
              <a:off x="1598" y="3503"/>
              <a:ext cx="26" cy="43"/>
            </a:xfrm>
            <a:custGeom>
              <a:avLst/>
              <a:gdLst>
                <a:gd name="T0" fmla="*/ 16 w 26"/>
                <a:gd name="T1" fmla="*/ 0 h 43"/>
                <a:gd name="T2" fmla="*/ 23 w 26"/>
                <a:gd name="T3" fmla="*/ 0 h 43"/>
                <a:gd name="T4" fmla="*/ 10 w 26"/>
                <a:gd name="T5" fmla="*/ 7 h 43"/>
                <a:gd name="T6" fmla="*/ 8 w 26"/>
                <a:gd name="T7" fmla="*/ 17 h 43"/>
                <a:gd name="T8" fmla="*/ 18 w 26"/>
                <a:gd name="T9" fmla="*/ 17 h 43"/>
                <a:gd name="T10" fmla="*/ 23 w 26"/>
                <a:gd name="T11" fmla="*/ 19 h 43"/>
                <a:gd name="T12" fmla="*/ 25 w 26"/>
                <a:gd name="T13" fmla="*/ 35 h 43"/>
                <a:gd name="T14" fmla="*/ 16 w 26"/>
                <a:gd name="T15" fmla="*/ 42 h 43"/>
                <a:gd name="T16" fmla="*/ 7 w 26"/>
                <a:gd name="T17" fmla="*/ 42 h 43"/>
                <a:gd name="T18" fmla="*/ 0 w 26"/>
                <a:gd name="T19" fmla="*/ 34 h 43"/>
                <a:gd name="T20" fmla="*/ 0 w 26"/>
                <a:gd name="T21" fmla="*/ 17 h 43"/>
                <a:gd name="T22" fmla="*/ 12 w 26"/>
                <a:gd name="T23" fmla="*/ 2 h 43"/>
                <a:gd name="T24" fmla="*/ 16 w 26"/>
                <a:gd name="T25" fmla="*/ 0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43"/>
                <a:gd name="T41" fmla="*/ 26 w 26"/>
                <a:gd name="T42" fmla="*/ 43 h 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43">
                  <a:moveTo>
                    <a:pt x="16" y="0"/>
                  </a:moveTo>
                  <a:lnTo>
                    <a:pt x="23" y="0"/>
                  </a:lnTo>
                  <a:lnTo>
                    <a:pt x="10" y="7"/>
                  </a:lnTo>
                  <a:lnTo>
                    <a:pt x="8" y="17"/>
                  </a:lnTo>
                  <a:lnTo>
                    <a:pt x="18" y="17"/>
                  </a:lnTo>
                  <a:lnTo>
                    <a:pt x="23" y="19"/>
                  </a:lnTo>
                  <a:lnTo>
                    <a:pt x="25" y="35"/>
                  </a:lnTo>
                  <a:lnTo>
                    <a:pt x="16" y="42"/>
                  </a:lnTo>
                  <a:lnTo>
                    <a:pt x="7" y="42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12" y="2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3" name="Freeform 420"/>
            <p:cNvSpPr>
              <a:spLocks/>
            </p:cNvSpPr>
            <p:nvPr/>
          </p:nvSpPr>
          <p:spPr bwMode="auto">
            <a:xfrm>
              <a:off x="1602" y="3522"/>
              <a:ext cx="18" cy="22"/>
            </a:xfrm>
            <a:custGeom>
              <a:avLst/>
              <a:gdLst>
                <a:gd name="T0" fmla="*/ 2 w 18"/>
                <a:gd name="T1" fmla="*/ 2 h 22"/>
                <a:gd name="T2" fmla="*/ 0 w 18"/>
                <a:gd name="T3" fmla="*/ 9 h 22"/>
                <a:gd name="T4" fmla="*/ 2 w 18"/>
                <a:gd name="T5" fmla="*/ 17 h 22"/>
                <a:gd name="T6" fmla="*/ 8 w 18"/>
                <a:gd name="T7" fmla="*/ 21 h 22"/>
                <a:gd name="T8" fmla="*/ 12 w 18"/>
                <a:gd name="T9" fmla="*/ 19 h 22"/>
                <a:gd name="T10" fmla="*/ 17 w 18"/>
                <a:gd name="T11" fmla="*/ 11 h 22"/>
                <a:gd name="T12" fmla="*/ 10 w 18"/>
                <a:gd name="T13" fmla="*/ 0 h 22"/>
                <a:gd name="T14" fmla="*/ 3 w 18"/>
                <a:gd name="T15" fmla="*/ 0 h 22"/>
                <a:gd name="T16" fmla="*/ 2 w 18"/>
                <a:gd name="T17" fmla="*/ 2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2"/>
                <a:gd name="T29" fmla="*/ 18 w 18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2">
                  <a:moveTo>
                    <a:pt x="2" y="2"/>
                  </a:moveTo>
                  <a:lnTo>
                    <a:pt x="0" y="9"/>
                  </a:lnTo>
                  <a:lnTo>
                    <a:pt x="2" y="17"/>
                  </a:lnTo>
                  <a:lnTo>
                    <a:pt x="8" y="21"/>
                  </a:lnTo>
                  <a:lnTo>
                    <a:pt x="12" y="19"/>
                  </a:lnTo>
                  <a:lnTo>
                    <a:pt x="17" y="1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4" name="Freeform 421"/>
            <p:cNvSpPr>
              <a:spLocks/>
            </p:cNvSpPr>
            <p:nvPr/>
          </p:nvSpPr>
          <p:spPr bwMode="auto">
            <a:xfrm>
              <a:off x="1628" y="3503"/>
              <a:ext cx="28" cy="43"/>
            </a:xfrm>
            <a:custGeom>
              <a:avLst/>
              <a:gdLst>
                <a:gd name="T0" fmla="*/ 11 w 28"/>
                <a:gd name="T1" fmla="*/ 0 h 43"/>
                <a:gd name="T2" fmla="*/ 15 w 28"/>
                <a:gd name="T3" fmla="*/ 0 h 43"/>
                <a:gd name="T4" fmla="*/ 23 w 28"/>
                <a:gd name="T5" fmla="*/ 4 h 43"/>
                <a:gd name="T6" fmla="*/ 25 w 28"/>
                <a:gd name="T7" fmla="*/ 11 h 43"/>
                <a:gd name="T8" fmla="*/ 19 w 28"/>
                <a:gd name="T9" fmla="*/ 19 h 43"/>
                <a:gd name="T10" fmla="*/ 27 w 28"/>
                <a:gd name="T11" fmla="*/ 34 h 43"/>
                <a:gd name="T12" fmla="*/ 22 w 28"/>
                <a:gd name="T13" fmla="*/ 42 h 43"/>
                <a:gd name="T14" fmla="*/ 6 w 28"/>
                <a:gd name="T15" fmla="*/ 42 h 43"/>
                <a:gd name="T16" fmla="*/ 0 w 28"/>
                <a:gd name="T17" fmla="*/ 34 h 43"/>
                <a:gd name="T18" fmla="*/ 9 w 28"/>
                <a:gd name="T19" fmla="*/ 21 h 43"/>
                <a:gd name="T20" fmla="*/ 4 w 28"/>
                <a:gd name="T21" fmla="*/ 14 h 43"/>
                <a:gd name="T22" fmla="*/ 4 w 28"/>
                <a:gd name="T23" fmla="*/ 7 h 43"/>
                <a:gd name="T24" fmla="*/ 6 w 28"/>
                <a:gd name="T25" fmla="*/ 2 h 43"/>
                <a:gd name="T26" fmla="*/ 11 w 28"/>
                <a:gd name="T27" fmla="*/ 0 h 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43"/>
                <a:gd name="T44" fmla="*/ 28 w 28"/>
                <a:gd name="T45" fmla="*/ 43 h 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43">
                  <a:moveTo>
                    <a:pt x="11" y="0"/>
                  </a:moveTo>
                  <a:lnTo>
                    <a:pt x="15" y="0"/>
                  </a:lnTo>
                  <a:lnTo>
                    <a:pt x="23" y="4"/>
                  </a:lnTo>
                  <a:lnTo>
                    <a:pt x="25" y="11"/>
                  </a:lnTo>
                  <a:lnTo>
                    <a:pt x="19" y="19"/>
                  </a:lnTo>
                  <a:lnTo>
                    <a:pt x="27" y="34"/>
                  </a:lnTo>
                  <a:lnTo>
                    <a:pt x="22" y="4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9" y="21"/>
                  </a:lnTo>
                  <a:lnTo>
                    <a:pt x="4" y="14"/>
                  </a:lnTo>
                  <a:lnTo>
                    <a:pt x="4" y="7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5" name="Freeform 422"/>
            <p:cNvSpPr>
              <a:spLocks/>
            </p:cNvSpPr>
            <p:nvPr/>
          </p:nvSpPr>
          <p:spPr bwMode="auto">
            <a:xfrm>
              <a:off x="1637" y="3506"/>
              <a:ext cx="14" cy="15"/>
            </a:xfrm>
            <a:custGeom>
              <a:avLst/>
              <a:gdLst>
                <a:gd name="T0" fmla="*/ 0 w 14"/>
                <a:gd name="T1" fmla="*/ 2 h 15"/>
                <a:gd name="T2" fmla="*/ 2 w 14"/>
                <a:gd name="T3" fmla="*/ 14 h 15"/>
                <a:gd name="T4" fmla="*/ 7 w 14"/>
                <a:gd name="T5" fmla="*/ 14 h 15"/>
                <a:gd name="T6" fmla="*/ 13 w 14"/>
                <a:gd name="T7" fmla="*/ 6 h 15"/>
                <a:gd name="T8" fmla="*/ 11 w 14"/>
                <a:gd name="T9" fmla="*/ 2 h 15"/>
                <a:gd name="T10" fmla="*/ 0 w 14"/>
                <a:gd name="T11" fmla="*/ 0 h 15"/>
                <a:gd name="T12" fmla="*/ 0 w 14"/>
                <a:gd name="T13" fmla="*/ 2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5"/>
                <a:gd name="T23" fmla="*/ 14 w 1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5">
                  <a:moveTo>
                    <a:pt x="0" y="2"/>
                  </a:moveTo>
                  <a:lnTo>
                    <a:pt x="2" y="14"/>
                  </a:lnTo>
                  <a:lnTo>
                    <a:pt x="7" y="14"/>
                  </a:lnTo>
                  <a:lnTo>
                    <a:pt x="13" y="6"/>
                  </a:lnTo>
                  <a:lnTo>
                    <a:pt x="11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6" name="Freeform 423"/>
            <p:cNvSpPr>
              <a:spLocks/>
            </p:cNvSpPr>
            <p:nvPr/>
          </p:nvSpPr>
          <p:spPr bwMode="auto">
            <a:xfrm>
              <a:off x="1633" y="3527"/>
              <a:ext cx="18" cy="17"/>
            </a:xfrm>
            <a:custGeom>
              <a:avLst/>
              <a:gdLst>
                <a:gd name="T0" fmla="*/ 6 w 18"/>
                <a:gd name="T1" fmla="*/ 2 h 17"/>
                <a:gd name="T2" fmla="*/ 0 w 18"/>
                <a:gd name="T3" fmla="*/ 11 h 17"/>
                <a:gd name="T4" fmla="*/ 9 w 18"/>
                <a:gd name="T5" fmla="*/ 16 h 17"/>
                <a:gd name="T6" fmla="*/ 13 w 18"/>
                <a:gd name="T7" fmla="*/ 16 h 17"/>
                <a:gd name="T8" fmla="*/ 17 w 18"/>
                <a:gd name="T9" fmla="*/ 11 h 17"/>
                <a:gd name="T10" fmla="*/ 15 w 18"/>
                <a:gd name="T11" fmla="*/ 2 h 17"/>
                <a:gd name="T12" fmla="*/ 11 w 18"/>
                <a:gd name="T13" fmla="*/ 2 h 17"/>
                <a:gd name="T14" fmla="*/ 9 w 18"/>
                <a:gd name="T15" fmla="*/ 0 h 17"/>
                <a:gd name="T16" fmla="*/ 6 w 18"/>
                <a:gd name="T17" fmla="*/ 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7"/>
                <a:gd name="T29" fmla="*/ 18 w 18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7">
                  <a:moveTo>
                    <a:pt x="6" y="2"/>
                  </a:moveTo>
                  <a:lnTo>
                    <a:pt x="0" y="11"/>
                  </a:lnTo>
                  <a:lnTo>
                    <a:pt x="9" y="16"/>
                  </a:lnTo>
                  <a:lnTo>
                    <a:pt x="13" y="16"/>
                  </a:lnTo>
                  <a:lnTo>
                    <a:pt x="17" y="11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6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7" name="Freeform 424"/>
            <p:cNvSpPr>
              <a:spLocks/>
            </p:cNvSpPr>
            <p:nvPr/>
          </p:nvSpPr>
          <p:spPr bwMode="auto">
            <a:xfrm>
              <a:off x="1698" y="3503"/>
              <a:ext cx="36" cy="43"/>
            </a:xfrm>
            <a:custGeom>
              <a:avLst/>
              <a:gdLst>
                <a:gd name="T0" fmla="*/ 0 w 36"/>
                <a:gd name="T1" fmla="*/ 0 h 43"/>
                <a:gd name="T2" fmla="*/ 11 w 36"/>
                <a:gd name="T3" fmla="*/ 0 h 43"/>
                <a:gd name="T4" fmla="*/ 8 w 36"/>
                <a:gd name="T5" fmla="*/ 17 h 43"/>
                <a:gd name="T6" fmla="*/ 22 w 36"/>
                <a:gd name="T7" fmla="*/ 19 h 43"/>
                <a:gd name="T8" fmla="*/ 27 w 36"/>
                <a:gd name="T9" fmla="*/ 12 h 43"/>
                <a:gd name="T10" fmla="*/ 27 w 36"/>
                <a:gd name="T11" fmla="*/ 4 h 43"/>
                <a:gd name="T12" fmla="*/ 24 w 36"/>
                <a:gd name="T13" fmla="*/ 0 h 43"/>
                <a:gd name="T14" fmla="*/ 35 w 36"/>
                <a:gd name="T15" fmla="*/ 0 h 43"/>
                <a:gd name="T16" fmla="*/ 33 w 36"/>
                <a:gd name="T17" fmla="*/ 11 h 43"/>
                <a:gd name="T18" fmla="*/ 33 w 36"/>
                <a:gd name="T19" fmla="*/ 38 h 43"/>
                <a:gd name="T20" fmla="*/ 35 w 36"/>
                <a:gd name="T21" fmla="*/ 42 h 43"/>
                <a:gd name="T22" fmla="*/ 24 w 36"/>
                <a:gd name="T23" fmla="*/ 42 h 43"/>
                <a:gd name="T24" fmla="*/ 27 w 36"/>
                <a:gd name="T25" fmla="*/ 21 h 43"/>
                <a:gd name="T26" fmla="*/ 13 w 36"/>
                <a:gd name="T27" fmla="*/ 21 h 43"/>
                <a:gd name="T28" fmla="*/ 8 w 36"/>
                <a:gd name="T29" fmla="*/ 28 h 43"/>
                <a:gd name="T30" fmla="*/ 8 w 36"/>
                <a:gd name="T31" fmla="*/ 38 h 43"/>
                <a:gd name="T32" fmla="*/ 11 w 36"/>
                <a:gd name="T33" fmla="*/ 42 h 43"/>
                <a:gd name="T34" fmla="*/ 0 w 36"/>
                <a:gd name="T35" fmla="*/ 42 h 43"/>
                <a:gd name="T36" fmla="*/ 2 w 36"/>
                <a:gd name="T37" fmla="*/ 32 h 43"/>
                <a:gd name="T38" fmla="*/ 2 w 36"/>
                <a:gd name="T39" fmla="*/ 4 h 43"/>
                <a:gd name="T40" fmla="*/ 0 w 36"/>
                <a:gd name="T41" fmla="*/ 0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43"/>
                <a:gd name="T65" fmla="*/ 36 w 36"/>
                <a:gd name="T66" fmla="*/ 43 h 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43">
                  <a:moveTo>
                    <a:pt x="0" y="0"/>
                  </a:moveTo>
                  <a:lnTo>
                    <a:pt x="11" y="0"/>
                  </a:lnTo>
                  <a:lnTo>
                    <a:pt x="8" y="17"/>
                  </a:lnTo>
                  <a:lnTo>
                    <a:pt x="22" y="19"/>
                  </a:lnTo>
                  <a:lnTo>
                    <a:pt x="27" y="12"/>
                  </a:lnTo>
                  <a:lnTo>
                    <a:pt x="27" y="4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33" y="11"/>
                  </a:lnTo>
                  <a:lnTo>
                    <a:pt x="33" y="38"/>
                  </a:lnTo>
                  <a:lnTo>
                    <a:pt x="35" y="42"/>
                  </a:lnTo>
                  <a:lnTo>
                    <a:pt x="24" y="42"/>
                  </a:lnTo>
                  <a:lnTo>
                    <a:pt x="27" y="21"/>
                  </a:lnTo>
                  <a:lnTo>
                    <a:pt x="13" y="21"/>
                  </a:lnTo>
                  <a:lnTo>
                    <a:pt x="8" y="28"/>
                  </a:lnTo>
                  <a:lnTo>
                    <a:pt x="8" y="38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8" name="Freeform 425"/>
            <p:cNvSpPr>
              <a:spLocks/>
            </p:cNvSpPr>
            <p:nvPr/>
          </p:nvSpPr>
          <p:spPr bwMode="auto">
            <a:xfrm>
              <a:off x="1662" y="3506"/>
              <a:ext cx="27" cy="40"/>
            </a:xfrm>
            <a:custGeom>
              <a:avLst/>
              <a:gdLst>
                <a:gd name="T0" fmla="*/ 2 w 27"/>
                <a:gd name="T1" fmla="*/ 0 h 40"/>
                <a:gd name="T2" fmla="*/ 9 w 27"/>
                <a:gd name="T3" fmla="*/ 0 h 40"/>
                <a:gd name="T4" fmla="*/ 9 w 27"/>
                <a:gd name="T5" fmla="*/ 18 h 40"/>
                <a:gd name="T6" fmla="*/ 13 w 27"/>
                <a:gd name="T7" fmla="*/ 18 h 40"/>
                <a:gd name="T8" fmla="*/ 20 w 27"/>
                <a:gd name="T9" fmla="*/ 10 h 40"/>
                <a:gd name="T10" fmla="*/ 23 w 27"/>
                <a:gd name="T11" fmla="*/ 10 h 40"/>
                <a:gd name="T12" fmla="*/ 26 w 27"/>
                <a:gd name="T13" fmla="*/ 12 h 40"/>
                <a:gd name="T14" fmla="*/ 15 w 27"/>
                <a:gd name="T15" fmla="*/ 18 h 40"/>
                <a:gd name="T16" fmla="*/ 15 w 27"/>
                <a:gd name="T17" fmla="*/ 25 h 40"/>
                <a:gd name="T18" fmla="*/ 22 w 27"/>
                <a:gd name="T19" fmla="*/ 35 h 40"/>
                <a:gd name="T20" fmla="*/ 26 w 27"/>
                <a:gd name="T21" fmla="*/ 35 h 40"/>
                <a:gd name="T22" fmla="*/ 26 w 27"/>
                <a:gd name="T23" fmla="*/ 39 h 40"/>
                <a:gd name="T24" fmla="*/ 20 w 27"/>
                <a:gd name="T25" fmla="*/ 39 h 40"/>
                <a:gd name="T26" fmla="*/ 15 w 27"/>
                <a:gd name="T27" fmla="*/ 29 h 40"/>
                <a:gd name="T28" fmla="*/ 9 w 27"/>
                <a:gd name="T29" fmla="*/ 29 h 40"/>
                <a:gd name="T30" fmla="*/ 9 w 27"/>
                <a:gd name="T31" fmla="*/ 39 h 40"/>
                <a:gd name="T32" fmla="*/ 2 w 27"/>
                <a:gd name="T33" fmla="*/ 39 h 40"/>
                <a:gd name="T34" fmla="*/ 0 w 27"/>
                <a:gd name="T35" fmla="*/ 37 h 40"/>
                <a:gd name="T36" fmla="*/ 2 w 27"/>
                <a:gd name="T37" fmla="*/ 31 h 40"/>
                <a:gd name="T38" fmla="*/ 2 w 27"/>
                <a:gd name="T39" fmla="*/ 14 h 40"/>
                <a:gd name="T40" fmla="*/ 4 w 27"/>
                <a:gd name="T41" fmla="*/ 9 h 40"/>
                <a:gd name="T42" fmla="*/ 2 w 27"/>
                <a:gd name="T43" fmla="*/ 0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7"/>
                <a:gd name="T67" fmla="*/ 0 h 40"/>
                <a:gd name="T68" fmla="*/ 27 w 27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7" h="40">
                  <a:moveTo>
                    <a:pt x="2" y="0"/>
                  </a:moveTo>
                  <a:lnTo>
                    <a:pt x="9" y="0"/>
                  </a:lnTo>
                  <a:lnTo>
                    <a:pt x="9" y="18"/>
                  </a:lnTo>
                  <a:lnTo>
                    <a:pt x="13" y="18"/>
                  </a:lnTo>
                  <a:lnTo>
                    <a:pt x="20" y="10"/>
                  </a:lnTo>
                  <a:lnTo>
                    <a:pt x="23" y="10"/>
                  </a:lnTo>
                  <a:lnTo>
                    <a:pt x="26" y="12"/>
                  </a:lnTo>
                  <a:lnTo>
                    <a:pt x="15" y="18"/>
                  </a:lnTo>
                  <a:lnTo>
                    <a:pt x="15" y="25"/>
                  </a:lnTo>
                  <a:lnTo>
                    <a:pt x="22" y="35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0" y="39"/>
                  </a:lnTo>
                  <a:lnTo>
                    <a:pt x="15" y="29"/>
                  </a:lnTo>
                  <a:lnTo>
                    <a:pt x="9" y="29"/>
                  </a:lnTo>
                  <a:lnTo>
                    <a:pt x="9" y="39"/>
                  </a:lnTo>
                  <a:lnTo>
                    <a:pt x="2" y="39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2" y="14"/>
                  </a:lnTo>
                  <a:lnTo>
                    <a:pt x="4" y="9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59" name="Freeform 426"/>
            <p:cNvSpPr>
              <a:spLocks/>
            </p:cNvSpPr>
            <p:nvPr/>
          </p:nvSpPr>
          <p:spPr bwMode="auto">
            <a:xfrm>
              <a:off x="1863" y="3506"/>
              <a:ext cx="24" cy="43"/>
            </a:xfrm>
            <a:custGeom>
              <a:avLst/>
              <a:gdLst>
                <a:gd name="T0" fmla="*/ 19 w 24"/>
                <a:gd name="T1" fmla="*/ 0 h 43"/>
                <a:gd name="T2" fmla="*/ 23 w 24"/>
                <a:gd name="T3" fmla="*/ 0 h 43"/>
                <a:gd name="T4" fmla="*/ 23 w 24"/>
                <a:gd name="T5" fmla="*/ 40 h 43"/>
                <a:gd name="T6" fmla="*/ 19 w 24"/>
                <a:gd name="T7" fmla="*/ 42 h 43"/>
                <a:gd name="T8" fmla="*/ 15 w 24"/>
                <a:gd name="T9" fmla="*/ 40 h 43"/>
                <a:gd name="T10" fmla="*/ 7 w 24"/>
                <a:gd name="T11" fmla="*/ 42 h 43"/>
                <a:gd name="T12" fmla="*/ 2 w 24"/>
                <a:gd name="T13" fmla="*/ 40 h 43"/>
                <a:gd name="T14" fmla="*/ 0 w 24"/>
                <a:gd name="T15" fmla="*/ 32 h 43"/>
                <a:gd name="T16" fmla="*/ 0 w 24"/>
                <a:gd name="T17" fmla="*/ 19 h 43"/>
                <a:gd name="T18" fmla="*/ 9 w 24"/>
                <a:gd name="T19" fmla="*/ 12 h 43"/>
                <a:gd name="T20" fmla="*/ 19 w 24"/>
                <a:gd name="T21" fmla="*/ 12 h 43"/>
                <a:gd name="T22" fmla="*/ 19 w 24"/>
                <a:gd name="T23" fmla="*/ 7 h 43"/>
                <a:gd name="T24" fmla="*/ 15 w 24"/>
                <a:gd name="T25" fmla="*/ 2 h 43"/>
                <a:gd name="T26" fmla="*/ 19 w 24"/>
                <a:gd name="T27" fmla="*/ 0 h 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43"/>
                <a:gd name="T44" fmla="*/ 24 w 24"/>
                <a:gd name="T45" fmla="*/ 43 h 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43">
                  <a:moveTo>
                    <a:pt x="19" y="0"/>
                  </a:moveTo>
                  <a:lnTo>
                    <a:pt x="23" y="0"/>
                  </a:lnTo>
                  <a:lnTo>
                    <a:pt x="23" y="40"/>
                  </a:lnTo>
                  <a:lnTo>
                    <a:pt x="19" y="42"/>
                  </a:lnTo>
                  <a:lnTo>
                    <a:pt x="15" y="40"/>
                  </a:lnTo>
                  <a:lnTo>
                    <a:pt x="7" y="42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19" y="12"/>
                  </a:lnTo>
                  <a:lnTo>
                    <a:pt x="19" y="7"/>
                  </a:lnTo>
                  <a:lnTo>
                    <a:pt x="15" y="2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0" name="Freeform 427"/>
            <p:cNvSpPr>
              <a:spLocks/>
            </p:cNvSpPr>
            <p:nvPr/>
          </p:nvSpPr>
          <p:spPr bwMode="auto">
            <a:xfrm>
              <a:off x="1868" y="3520"/>
              <a:ext cx="15" cy="24"/>
            </a:xfrm>
            <a:custGeom>
              <a:avLst/>
              <a:gdLst>
                <a:gd name="T0" fmla="*/ 2 w 15"/>
                <a:gd name="T1" fmla="*/ 2 h 24"/>
                <a:gd name="T2" fmla="*/ 0 w 15"/>
                <a:gd name="T3" fmla="*/ 13 h 24"/>
                <a:gd name="T4" fmla="*/ 2 w 15"/>
                <a:gd name="T5" fmla="*/ 23 h 24"/>
                <a:gd name="T6" fmla="*/ 11 w 15"/>
                <a:gd name="T7" fmla="*/ 23 h 24"/>
                <a:gd name="T8" fmla="*/ 14 w 15"/>
                <a:gd name="T9" fmla="*/ 19 h 24"/>
                <a:gd name="T10" fmla="*/ 12 w 15"/>
                <a:gd name="T11" fmla="*/ 18 h 24"/>
                <a:gd name="T12" fmla="*/ 14 w 15"/>
                <a:gd name="T13" fmla="*/ 11 h 24"/>
                <a:gd name="T14" fmla="*/ 12 w 15"/>
                <a:gd name="T15" fmla="*/ 0 h 24"/>
                <a:gd name="T16" fmla="*/ 2 w 15"/>
                <a:gd name="T17" fmla="*/ 0 h 24"/>
                <a:gd name="T18" fmla="*/ 2 w 15"/>
                <a:gd name="T19" fmla="*/ 2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24"/>
                <a:gd name="T32" fmla="*/ 15 w 15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24">
                  <a:moveTo>
                    <a:pt x="2" y="2"/>
                  </a:moveTo>
                  <a:lnTo>
                    <a:pt x="0" y="13"/>
                  </a:lnTo>
                  <a:lnTo>
                    <a:pt x="2" y="23"/>
                  </a:lnTo>
                  <a:lnTo>
                    <a:pt x="11" y="23"/>
                  </a:lnTo>
                  <a:lnTo>
                    <a:pt x="14" y="19"/>
                  </a:lnTo>
                  <a:lnTo>
                    <a:pt x="12" y="18"/>
                  </a:lnTo>
                  <a:lnTo>
                    <a:pt x="14" y="11"/>
                  </a:lnTo>
                  <a:lnTo>
                    <a:pt x="12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1" name="Freeform 428"/>
            <p:cNvSpPr>
              <a:spLocks/>
            </p:cNvSpPr>
            <p:nvPr/>
          </p:nvSpPr>
          <p:spPr bwMode="auto">
            <a:xfrm>
              <a:off x="1915" y="3506"/>
              <a:ext cx="24" cy="43"/>
            </a:xfrm>
            <a:custGeom>
              <a:avLst/>
              <a:gdLst>
                <a:gd name="T0" fmla="*/ 2 w 24"/>
                <a:gd name="T1" fmla="*/ 0 h 43"/>
                <a:gd name="T2" fmla="*/ 21 w 24"/>
                <a:gd name="T3" fmla="*/ 0 h 43"/>
                <a:gd name="T4" fmla="*/ 23 w 24"/>
                <a:gd name="T5" fmla="*/ 9 h 43"/>
                <a:gd name="T6" fmla="*/ 11 w 24"/>
                <a:gd name="T7" fmla="*/ 42 h 43"/>
                <a:gd name="T8" fmla="*/ 9 w 24"/>
                <a:gd name="T9" fmla="*/ 38 h 43"/>
                <a:gd name="T10" fmla="*/ 19 w 24"/>
                <a:gd name="T11" fmla="*/ 9 h 43"/>
                <a:gd name="T12" fmla="*/ 13 w 24"/>
                <a:gd name="T13" fmla="*/ 4 h 43"/>
                <a:gd name="T14" fmla="*/ 4 w 24"/>
                <a:gd name="T15" fmla="*/ 4 h 43"/>
                <a:gd name="T16" fmla="*/ 0 w 24"/>
                <a:gd name="T17" fmla="*/ 9 h 43"/>
                <a:gd name="T18" fmla="*/ 0 w 24"/>
                <a:gd name="T19" fmla="*/ 2 h 43"/>
                <a:gd name="T20" fmla="*/ 2 w 24"/>
                <a:gd name="T21" fmla="*/ 0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43"/>
                <a:gd name="T35" fmla="*/ 24 w 24"/>
                <a:gd name="T36" fmla="*/ 43 h 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43">
                  <a:moveTo>
                    <a:pt x="2" y="0"/>
                  </a:moveTo>
                  <a:lnTo>
                    <a:pt x="21" y="0"/>
                  </a:lnTo>
                  <a:lnTo>
                    <a:pt x="23" y="9"/>
                  </a:lnTo>
                  <a:lnTo>
                    <a:pt x="11" y="42"/>
                  </a:lnTo>
                  <a:lnTo>
                    <a:pt x="9" y="38"/>
                  </a:lnTo>
                  <a:lnTo>
                    <a:pt x="19" y="9"/>
                  </a:lnTo>
                  <a:lnTo>
                    <a:pt x="13" y="4"/>
                  </a:lnTo>
                  <a:lnTo>
                    <a:pt x="4" y="4"/>
                  </a:lnTo>
                  <a:lnTo>
                    <a:pt x="0" y="9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2" name="Freeform 429"/>
            <p:cNvSpPr>
              <a:spLocks/>
            </p:cNvSpPr>
            <p:nvPr/>
          </p:nvSpPr>
          <p:spPr bwMode="auto">
            <a:xfrm>
              <a:off x="1949" y="3506"/>
              <a:ext cx="26" cy="43"/>
            </a:xfrm>
            <a:custGeom>
              <a:avLst/>
              <a:gdLst>
                <a:gd name="T0" fmla="*/ 7 w 26"/>
                <a:gd name="T1" fmla="*/ 0 h 43"/>
                <a:gd name="T2" fmla="*/ 14 w 26"/>
                <a:gd name="T3" fmla="*/ 0 h 43"/>
                <a:gd name="T4" fmla="*/ 23 w 26"/>
                <a:gd name="T5" fmla="*/ 7 h 43"/>
                <a:gd name="T6" fmla="*/ 23 w 26"/>
                <a:gd name="T7" fmla="*/ 14 h 43"/>
                <a:gd name="T8" fmla="*/ 8 w 26"/>
                <a:gd name="T9" fmla="*/ 38 h 43"/>
                <a:gd name="T10" fmla="*/ 21 w 26"/>
                <a:gd name="T11" fmla="*/ 38 h 43"/>
                <a:gd name="T12" fmla="*/ 25 w 26"/>
                <a:gd name="T13" fmla="*/ 35 h 43"/>
                <a:gd name="T14" fmla="*/ 25 w 26"/>
                <a:gd name="T15" fmla="*/ 38 h 43"/>
                <a:gd name="T16" fmla="*/ 18 w 26"/>
                <a:gd name="T17" fmla="*/ 42 h 43"/>
                <a:gd name="T18" fmla="*/ 2 w 26"/>
                <a:gd name="T19" fmla="*/ 42 h 43"/>
                <a:gd name="T20" fmla="*/ 2 w 26"/>
                <a:gd name="T21" fmla="*/ 38 h 43"/>
                <a:gd name="T22" fmla="*/ 16 w 26"/>
                <a:gd name="T23" fmla="*/ 23 h 43"/>
                <a:gd name="T24" fmla="*/ 18 w 26"/>
                <a:gd name="T25" fmla="*/ 12 h 43"/>
                <a:gd name="T26" fmla="*/ 10 w 26"/>
                <a:gd name="T27" fmla="*/ 4 h 43"/>
                <a:gd name="T28" fmla="*/ 7 w 26"/>
                <a:gd name="T29" fmla="*/ 4 h 43"/>
                <a:gd name="T30" fmla="*/ 0 w 26"/>
                <a:gd name="T31" fmla="*/ 9 h 43"/>
                <a:gd name="T32" fmla="*/ 0 w 26"/>
                <a:gd name="T33" fmla="*/ 7 h 43"/>
                <a:gd name="T34" fmla="*/ 7 w 26"/>
                <a:gd name="T35" fmla="*/ 0 h 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3"/>
                <a:gd name="T56" fmla="*/ 26 w 26"/>
                <a:gd name="T57" fmla="*/ 43 h 4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3">
                  <a:moveTo>
                    <a:pt x="7" y="0"/>
                  </a:moveTo>
                  <a:lnTo>
                    <a:pt x="14" y="0"/>
                  </a:lnTo>
                  <a:lnTo>
                    <a:pt x="23" y="7"/>
                  </a:lnTo>
                  <a:lnTo>
                    <a:pt x="23" y="14"/>
                  </a:lnTo>
                  <a:lnTo>
                    <a:pt x="8" y="38"/>
                  </a:lnTo>
                  <a:lnTo>
                    <a:pt x="21" y="38"/>
                  </a:lnTo>
                  <a:lnTo>
                    <a:pt x="25" y="35"/>
                  </a:lnTo>
                  <a:lnTo>
                    <a:pt x="25" y="38"/>
                  </a:lnTo>
                  <a:lnTo>
                    <a:pt x="18" y="42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16" y="23"/>
                  </a:lnTo>
                  <a:lnTo>
                    <a:pt x="18" y="12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3" name="Freeform 430"/>
            <p:cNvSpPr>
              <a:spLocks/>
            </p:cNvSpPr>
            <p:nvPr/>
          </p:nvSpPr>
          <p:spPr bwMode="auto">
            <a:xfrm>
              <a:off x="2031" y="3506"/>
              <a:ext cx="37" cy="45"/>
            </a:xfrm>
            <a:custGeom>
              <a:avLst/>
              <a:gdLst>
                <a:gd name="T0" fmla="*/ 32 w 37"/>
                <a:gd name="T1" fmla="*/ 0 h 45"/>
                <a:gd name="T2" fmla="*/ 36 w 37"/>
                <a:gd name="T3" fmla="*/ 2 h 45"/>
                <a:gd name="T4" fmla="*/ 34 w 37"/>
                <a:gd name="T5" fmla="*/ 12 h 45"/>
                <a:gd name="T6" fmla="*/ 34 w 37"/>
                <a:gd name="T7" fmla="*/ 37 h 45"/>
                <a:gd name="T8" fmla="*/ 36 w 37"/>
                <a:gd name="T9" fmla="*/ 42 h 45"/>
                <a:gd name="T10" fmla="*/ 25 w 37"/>
                <a:gd name="T11" fmla="*/ 42 h 45"/>
                <a:gd name="T12" fmla="*/ 27 w 37"/>
                <a:gd name="T13" fmla="*/ 23 h 45"/>
                <a:gd name="T14" fmla="*/ 17 w 37"/>
                <a:gd name="T15" fmla="*/ 21 h 45"/>
                <a:gd name="T16" fmla="*/ 9 w 37"/>
                <a:gd name="T17" fmla="*/ 23 h 45"/>
                <a:gd name="T18" fmla="*/ 9 w 37"/>
                <a:gd name="T19" fmla="*/ 37 h 45"/>
                <a:gd name="T20" fmla="*/ 11 w 37"/>
                <a:gd name="T21" fmla="*/ 42 h 45"/>
                <a:gd name="T22" fmla="*/ 7 w 37"/>
                <a:gd name="T23" fmla="*/ 44 h 45"/>
                <a:gd name="T24" fmla="*/ 0 w 37"/>
                <a:gd name="T25" fmla="*/ 42 h 45"/>
                <a:gd name="T26" fmla="*/ 2 w 37"/>
                <a:gd name="T27" fmla="*/ 32 h 45"/>
                <a:gd name="T28" fmla="*/ 2 w 37"/>
                <a:gd name="T29" fmla="*/ 4 h 45"/>
                <a:gd name="T30" fmla="*/ 0 w 37"/>
                <a:gd name="T31" fmla="*/ 2 h 45"/>
                <a:gd name="T32" fmla="*/ 13 w 37"/>
                <a:gd name="T33" fmla="*/ 2 h 45"/>
                <a:gd name="T34" fmla="*/ 9 w 37"/>
                <a:gd name="T35" fmla="*/ 14 h 45"/>
                <a:gd name="T36" fmla="*/ 15 w 37"/>
                <a:gd name="T37" fmla="*/ 19 h 45"/>
                <a:gd name="T38" fmla="*/ 27 w 37"/>
                <a:gd name="T39" fmla="*/ 19 h 45"/>
                <a:gd name="T40" fmla="*/ 27 w 37"/>
                <a:gd name="T41" fmla="*/ 7 h 45"/>
                <a:gd name="T42" fmla="*/ 25 w 37"/>
                <a:gd name="T43" fmla="*/ 2 h 45"/>
                <a:gd name="T44" fmla="*/ 29 w 37"/>
                <a:gd name="T45" fmla="*/ 2 h 45"/>
                <a:gd name="T46" fmla="*/ 32 w 37"/>
                <a:gd name="T47" fmla="*/ 0 h 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7"/>
                <a:gd name="T73" fmla="*/ 0 h 45"/>
                <a:gd name="T74" fmla="*/ 37 w 37"/>
                <a:gd name="T75" fmla="*/ 45 h 4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7" h="45">
                  <a:moveTo>
                    <a:pt x="32" y="0"/>
                  </a:moveTo>
                  <a:lnTo>
                    <a:pt x="36" y="2"/>
                  </a:lnTo>
                  <a:lnTo>
                    <a:pt x="34" y="12"/>
                  </a:lnTo>
                  <a:lnTo>
                    <a:pt x="34" y="37"/>
                  </a:lnTo>
                  <a:lnTo>
                    <a:pt x="36" y="42"/>
                  </a:lnTo>
                  <a:lnTo>
                    <a:pt x="25" y="42"/>
                  </a:lnTo>
                  <a:lnTo>
                    <a:pt x="27" y="23"/>
                  </a:lnTo>
                  <a:lnTo>
                    <a:pt x="17" y="21"/>
                  </a:lnTo>
                  <a:lnTo>
                    <a:pt x="9" y="23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7" y="44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2" y="4"/>
                  </a:lnTo>
                  <a:lnTo>
                    <a:pt x="0" y="2"/>
                  </a:lnTo>
                  <a:lnTo>
                    <a:pt x="13" y="2"/>
                  </a:lnTo>
                  <a:lnTo>
                    <a:pt x="9" y="14"/>
                  </a:lnTo>
                  <a:lnTo>
                    <a:pt x="15" y="19"/>
                  </a:lnTo>
                  <a:lnTo>
                    <a:pt x="27" y="19"/>
                  </a:lnTo>
                  <a:lnTo>
                    <a:pt x="27" y="7"/>
                  </a:lnTo>
                  <a:lnTo>
                    <a:pt x="25" y="2"/>
                  </a:lnTo>
                  <a:lnTo>
                    <a:pt x="29" y="2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4" name="Freeform 431"/>
            <p:cNvSpPr>
              <a:spLocks/>
            </p:cNvSpPr>
            <p:nvPr/>
          </p:nvSpPr>
          <p:spPr bwMode="auto">
            <a:xfrm>
              <a:off x="1997" y="3508"/>
              <a:ext cx="28" cy="41"/>
            </a:xfrm>
            <a:custGeom>
              <a:avLst/>
              <a:gdLst>
                <a:gd name="T0" fmla="*/ 0 w 28"/>
                <a:gd name="T1" fmla="*/ 0 h 41"/>
                <a:gd name="T2" fmla="*/ 6 w 28"/>
                <a:gd name="T3" fmla="*/ 0 h 41"/>
                <a:gd name="T4" fmla="*/ 8 w 28"/>
                <a:gd name="T5" fmla="*/ 4 h 41"/>
                <a:gd name="T6" fmla="*/ 8 w 28"/>
                <a:gd name="T7" fmla="*/ 19 h 41"/>
                <a:gd name="T8" fmla="*/ 10 w 28"/>
                <a:gd name="T9" fmla="*/ 21 h 41"/>
                <a:gd name="T10" fmla="*/ 16 w 28"/>
                <a:gd name="T11" fmla="*/ 12 h 41"/>
                <a:gd name="T12" fmla="*/ 23 w 28"/>
                <a:gd name="T13" fmla="*/ 12 h 41"/>
                <a:gd name="T14" fmla="*/ 23 w 28"/>
                <a:gd name="T15" fmla="*/ 14 h 41"/>
                <a:gd name="T16" fmla="*/ 16 w 28"/>
                <a:gd name="T17" fmla="*/ 17 h 41"/>
                <a:gd name="T18" fmla="*/ 16 w 28"/>
                <a:gd name="T19" fmla="*/ 21 h 41"/>
                <a:gd name="T20" fmla="*/ 14 w 28"/>
                <a:gd name="T21" fmla="*/ 26 h 41"/>
                <a:gd name="T22" fmla="*/ 27 w 28"/>
                <a:gd name="T23" fmla="*/ 40 h 41"/>
                <a:gd name="T24" fmla="*/ 18 w 28"/>
                <a:gd name="T25" fmla="*/ 40 h 41"/>
                <a:gd name="T26" fmla="*/ 10 w 28"/>
                <a:gd name="T27" fmla="*/ 30 h 41"/>
                <a:gd name="T28" fmla="*/ 8 w 28"/>
                <a:gd name="T29" fmla="*/ 40 h 41"/>
                <a:gd name="T30" fmla="*/ 0 w 28"/>
                <a:gd name="T31" fmla="*/ 40 h 41"/>
                <a:gd name="T32" fmla="*/ 2 w 28"/>
                <a:gd name="T33" fmla="*/ 30 h 41"/>
                <a:gd name="T34" fmla="*/ 2 w 28"/>
                <a:gd name="T35" fmla="*/ 4 h 41"/>
                <a:gd name="T36" fmla="*/ 0 w 28"/>
                <a:gd name="T37" fmla="*/ 0 h 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41"/>
                <a:gd name="T59" fmla="*/ 28 w 28"/>
                <a:gd name="T60" fmla="*/ 41 h 4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41">
                  <a:moveTo>
                    <a:pt x="0" y="0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8" y="19"/>
                  </a:lnTo>
                  <a:lnTo>
                    <a:pt x="10" y="21"/>
                  </a:lnTo>
                  <a:lnTo>
                    <a:pt x="16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16" y="17"/>
                  </a:lnTo>
                  <a:lnTo>
                    <a:pt x="16" y="21"/>
                  </a:lnTo>
                  <a:lnTo>
                    <a:pt x="14" y="26"/>
                  </a:lnTo>
                  <a:lnTo>
                    <a:pt x="27" y="40"/>
                  </a:lnTo>
                  <a:lnTo>
                    <a:pt x="18" y="40"/>
                  </a:lnTo>
                  <a:lnTo>
                    <a:pt x="10" y="30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2" y="30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5" name="Freeform 432"/>
            <p:cNvSpPr>
              <a:spLocks/>
            </p:cNvSpPr>
            <p:nvPr/>
          </p:nvSpPr>
          <p:spPr bwMode="auto">
            <a:xfrm>
              <a:off x="1535" y="3515"/>
              <a:ext cx="23" cy="31"/>
            </a:xfrm>
            <a:custGeom>
              <a:avLst/>
              <a:gdLst>
                <a:gd name="T0" fmla="*/ 2 w 23"/>
                <a:gd name="T1" fmla="*/ 0 h 31"/>
                <a:gd name="T2" fmla="*/ 20 w 23"/>
                <a:gd name="T3" fmla="*/ 0 h 31"/>
                <a:gd name="T4" fmla="*/ 20 w 23"/>
                <a:gd name="T5" fmla="*/ 4 h 31"/>
                <a:gd name="T6" fmla="*/ 9 w 23"/>
                <a:gd name="T7" fmla="*/ 26 h 31"/>
                <a:gd name="T8" fmla="*/ 18 w 23"/>
                <a:gd name="T9" fmla="*/ 26 h 31"/>
                <a:gd name="T10" fmla="*/ 22 w 23"/>
                <a:gd name="T11" fmla="*/ 22 h 31"/>
                <a:gd name="T12" fmla="*/ 22 w 23"/>
                <a:gd name="T13" fmla="*/ 28 h 31"/>
                <a:gd name="T14" fmla="*/ 4 w 23"/>
                <a:gd name="T15" fmla="*/ 28 h 31"/>
                <a:gd name="T16" fmla="*/ 2 w 23"/>
                <a:gd name="T17" fmla="*/ 30 h 31"/>
                <a:gd name="T18" fmla="*/ 0 w 23"/>
                <a:gd name="T19" fmla="*/ 23 h 31"/>
                <a:gd name="T20" fmla="*/ 13 w 23"/>
                <a:gd name="T21" fmla="*/ 7 h 31"/>
                <a:gd name="T22" fmla="*/ 7 w 23"/>
                <a:gd name="T23" fmla="*/ 2 h 31"/>
                <a:gd name="T24" fmla="*/ 2 w 23"/>
                <a:gd name="T25" fmla="*/ 7 h 31"/>
                <a:gd name="T26" fmla="*/ 0 w 23"/>
                <a:gd name="T27" fmla="*/ 2 h 31"/>
                <a:gd name="T28" fmla="*/ 2 w 23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"/>
                <a:gd name="T46" fmla="*/ 0 h 31"/>
                <a:gd name="T47" fmla="*/ 23 w 23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" h="31">
                  <a:moveTo>
                    <a:pt x="2" y="0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9" y="26"/>
                  </a:lnTo>
                  <a:lnTo>
                    <a:pt x="18" y="26"/>
                  </a:lnTo>
                  <a:lnTo>
                    <a:pt x="22" y="22"/>
                  </a:lnTo>
                  <a:lnTo>
                    <a:pt x="22" y="28"/>
                  </a:lnTo>
                  <a:lnTo>
                    <a:pt x="4" y="28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13" y="7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6" name="Freeform 433"/>
            <p:cNvSpPr>
              <a:spLocks/>
            </p:cNvSpPr>
            <p:nvPr/>
          </p:nvSpPr>
          <p:spPr bwMode="auto">
            <a:xfrm>
              <a:off x="1741" y="3515"/>
              <a:ext cx="23" cy="31"/>
            </a:xfrm>
            <a:custGeom>
              <a:avLst/>
              <a:gdLst>
                <a:gd name="T0" fmla="*/ 4 w 23"/>
                <a:gd name="T1" fmla="*/ 0 h 31"/>
                <a:gd name="T2" fmla="*/ 15 w 23"/>
                <a:gd name="T3" fmla="*/ 0 h 31"/>
                <a:gd name="T4" fmla="*/ 20 w 23"/>
                <a:gd name="T5" fmla="*/ 2 h 31"/>
                <a:gd name="T6" fmla="*/ 20 w 23"/>
                <a:gd name="T7" fmla="*/ 7 h 31"/>
                <a:gd name="T8" fmla="*/ 9 w 23"/>
                <a:gd name="T9" fmla="*/ 22 h 31"/>
                <a:gd name="T10" fmla="*/ 9 w 23"/>
                <a:gd name="T11" fmla="*/ 28 h 31"/>
                <a:gd name="T12" fmla="*/ 18 w 23"/>
                <a:gd name="T13" fmla="*/ 28 h 31"/>
                <a:gd name="T14" fmla="*/ 22 w 23"/>
                <a:gd name="T15" fmla="*/ 26 h 31"/>
                <a:gd name="T16" fmla="*/ 22 w 23"/>
                <a:gd name="T17" fmla="*/ 28 h 31"/>
                <a:gd name="T18" fmla="*/ 18 w 23"/>
                <a:gd name="T19" fmla="*/ 30 h 31"/>
                <a:gd name="T20" fmla="*/ 0 w 23"/>
                <a:gd name="T21" fmla="*/ 30 h 31"/>
                <a:gd name="T22" fmla="*/ 0 w 23"/>
                <a:gd name="T23" fmla="*/ 26 h 31"/>
                <a:gd name="T24" fmla="*/ 11 w 23"/>
                <a:gd name="T25" fmla="*/ 9 h 31"/>
                <a:gd name="T26" fmla="*/ 11 w 23"/>
                <a:gd name="T27" fmla="*/ 4 h 31"/>
                <a:gd name="T28" fmla="*/ 4 w 23"/>
                <a:gd name="T29" fmla="*/ 4 h 31"/>
                <a:gd name="T30" fmla="*/ 0 w 23"/>
                <a:gd name="T31" fmla="*/ 7 h 31"/>
                <a:gd name="T32" fmla="*/ 0 w 23"/>
                <a:gd name="T33" fmla="*/ 2 h 31"/>
                <a:gd name="T34" fmla="*/ 4 w 23"/>
                <a:gd name="T35" fmla="*/ 0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"/>
                <a:gd name="T55" fmla="*/ 0 h 31"/>
                <a:gd name="T56" fmla="*/ 23 w 23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" h="31">
                  <a:moveTo>
                    <a:pt x="4" y="0"/>
                  </a:moveTo>
                  <a:lnTo>
                    <a:pt x="15" y="0"/>
                  </a:lnTo>
                  <a:lnTo>
                    <a:pt x="20" y="2"/>
                  </a:lnTo>
                  <a:lnTo>
                    <a:pt x="20" y="7"/>
                  </a:lnTo>
                  <a:lnTo>
                    <a:pt x="9" y="22"/>
                  </a:lnTo>
                  <a:lnTo>
                    <a:pt x="9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18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11" y="9"/>
                  </a:lnTo>
                  <a:lnTo>
                    <a:pt x="11" y="4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7" name="Freeform 434"/>
            <p:cNvSpPr>
              <a:spLocks/>
            </p:cNvSpPr>
            <p:nvPr/>
          </p:nvSpPr>
          <p:spPr bwMode="auto">
            <a:xfrm>
              <a:off x="1802" y="3518"/>
              <a:ext cx="23" cy="28"/>
            </a:xfrm>
            <a:custGeom>
              <a:avLst/>
              <a:gdLst>
                <a:gd name="T0" fmla="*/ 4 w 23"/>
                <a:gd name="T1" fmla="*/ 0 h 28"/>
                <a:gd name="T2" fmla="*/ 16 w 23"/>
                <a:gd name="T3" fmla="*/ 0 h 28"/>
                <a:gd name="T4" fmla="*/ 18 w 23"/>
                <a:gd name="T5" fmla="*/ 4 h 28"/>
                <a:gd name="T6" fmla="*/ 18 w 23"/>
                <a:gd name="T7" fmla="*/ 25 h 28"/>
                <a:gd name="T8" fmla="*/ 22 w 23"/>
                <a:gd name="T9" fmla="*/ 25 h 28"/>
                <a:gd name="T10" fmla="*/ 14 w 23"/>
                <a:gd name="T11" fmla="*/ 27 h 28"/>
                <a:gd name="T12" fmla="*/ 12 w 23"/>
                <a:gd name="T13" fmla="*/ 25 h 28"/>
                <a:gd name="T14" fmla="*/ 7 w 23"/>
                <a:gd name="T15" fmla="*/ 27 h 28"/>
                <a:gd name="T16" fmla="*/ 2 w 23"/>
                <a:gd name="T17" fmla="*/ 27 h 28"/>
                <a:gd name="T18" fmla="*/ 0 w 23"/>
                <a:gd name="T19" fmla="*/ 19 h 28"/>
                <a:gd name="T20" fmla="*/ 14 w 23"/>
                <a:gd name="T21" fmla="*/ 9 h 28"/>
                <a:gd name="T22" fmla="*/ 14 w 23"/>
                <a:gd name="T23" fmla="*/ 4 h 28"/>
                <a:gd name="T24" fmla="*/ 6 w 23"/>
                <a:gd name="T25" fmla="*/ 0 h 28"/>
                <a:gd name="T26" fmla="*/ 6 w 23"/>
                <a:gd name="T27" fmla="*/ 6 h 28"/>
                <a:gd name="T28" fmla="*/ 2 w 23"/>
                <a:gd name="T29" fmla="*/ 9 h 28"/>
                <a:gd name="T30" fmla="*/ 2 w 23"/>
                <a:gd name="T31" fmla="*/ 2 h 28"/>
                <a:gd name="T32" fmla="*/ 4 w 23"/>
                <a:gd name="T33" fmla="*/ 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28"/>
                <a:gd name="T53" fmla="*/ 23 w 23"/>
                <a:gd name="T54" fmla="*/ 28 h 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28">
                  <a:moveTo>
                    <a:pt x="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25"/>
                  </a:lnTo>
                  <a:lnTo>
                    <a:pt x="22" y="25"/>
                  </a:lnTo>
                  <a:lnTo>
                    <a:pt x="14" y="27"/>
                  </a:lnTo>
                  <a:lnTo>
                    <a:pt x="12" y="25"/>
                  </a:lnTo>
                  <a:lnTo>
                    <a:pt x="7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4" y="9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9"/>
                  </a:lnTo>
                  <a:lnTo>
                    <a:pt x="2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8" name="Freeform 435"/>
            <p:cNvSpPr>
              <a:spLocks/>
            </p:cNvSpPr>
            <p:nvPr/>
          </p:nvSpPr>
          <p:spPr bwMode="auto">
            <a:xfrm>
              <a:off x="1806" y="3531"/>
              <a:ext cx="11" cy="13"/>
            </a:xfrm>
            <a:custGeom>
              <a:avLst/>
              <a:gdLst>
                <a:gd name="T0" fmla="*/ 3 w 11"/>
                <a:gd name="T1" fmla="*/ 2 h 13"/>
                <a:gd name="T2" fmla="*/ 0 w 11"/>
                <a:gd name="T3" fmla="*/ 8 h 13"/>
                <a:gd name="T4" fmla="*/ 3 w 11"/>
                <a:gd name="T5" fmla="*/ 12 h 13"/>
                <a:gd name="T6" fmla="*/ 10 w 11"/>
                <a:gd name="T7" fmla="*/ 4 h 13"/>
                <a:gd name="T8" fmla="*/ 6 w 11"/>
                <a:gd name="T9" fmla="*/ 0 h 13"/>
                <a:gd name="T10" fmla="*/ 3 w 11"/>
                <a:gd name="T11" fmla="*/ 2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13"/>
                <a:gd name="T20" fmla="*/ 11 w 11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13">
                  <a:moveTo>
                    <a:pt x="3" y="2"/>
                  </a:moveTo>
                  <a:lnTo>
                    <a:pt x="0" y="8"/>
                  </a:lnTo>
                  <a:lnTo>
                    <a:pt x="3" y="12"/>
                  </a:lnTo>
                  <a:lnTo>
                    <a:pt x="10" y="4"/>
                  </a:lnTo>
                  <a:lnTo>
                    <a:pt x="6" y="0"/>
                  </a:lnTo>
                  <a:lnTo>
                    <a:pt x="3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69" name="Freeform 436"/>
            <p:cNvSpPr>
              <a:spLocks/>
            </p:cNvSpPr>
            <p:nvPr/>
          </p:nvSpPr>
          <p:spPr bwMode="auto">
            <a:xfrm>
              <a:off x="1831" y="3518"/>
              <a:ext cx="25" cy="28"/>
            </a:xfrm>
            <a:custGeom>
              <a:avLst/>
              <a:gdLst>
                <a:gd name="T0" fmla="*/ 3 w 25"/>
                <a:gd name="T1" fmla="*/ 0 h 28"/>
                <a:gd name="T2" fmla="*/ 10 w 25"/>
                <a:gd name="T3" fmla="*/ 2 h 28"/>
                <a:gd name="T4" fmla="*/ 14 w 25"/>
                <a:gd name="T5" fmla="*/ 0 h 28"/>
                <a:gd name="T6" fmla="*/ 21 w 25"/>
                <a:gd name="T7" fmla="*/ 0 h 28"/>
                <a:gd name="T8" fmla="*/ 24 w 25"/>
                <a:gd name="T9" fmla="*/ 9 h 28"/>
                <a:gd name="T10" fmla="*/ 24 w 25"/>
                <a:gd name="T11" fmla="*/ 27 h 28"/>
                <a:gd name="T12" fmla="*/ 16 w 25"/>
                <a:gd name="T13" fmla="*/ 27 h 28"/>
                <a:gd name="T14" fmla="*/ 19 w 25"/>
                <a:gd name="T15" fmla="*/ 4 h 28"/>
                <a:gd name="T16" fmla="*/ 8 w 25"/>
                <a:gd name="T17" fmla="*/ 4 h 28"/>
                <a:gd name="T18" fmla="*/ 8 w 25"/>
                <a:gd name="T19" fmla="*/ 19 h 28"/>
                <a:gd name="T20" fmla="*/ 5 w 25"/>
                <a:gd name="T21" fmla="*/ 21 h 28"/>
                <a:gd name="T22" fmla="*/ 8 w 25"/>
                <a:gd name="T23" fmla="*/ 27 h 28"/>
                <a:gd name="T24" fmla="*/ 0 w 25"/>
                <a:gd name="T25" fmla="*/ 27 h 28"/>
                <a:gd name="T26" fmla="*/ 1 w 25"/>
                <a:gd name="T27" fmla="*/ 21 h 28"/>
                <a:gd name="T28" fmla="*/ 1 w 25"/>
                <a:gd name="T29" fmla="*/ 6 h 28"/>
                <a:gd name="T30" fmla="*/ 0 w 25"/>
                <a:gd name="T31" fmla="*/ 2 h 28"/>
                <a:gd name="T32" fmla="*/ 3 w 25"/>
                <a:gd name="T33" fmla="*/ 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"/>
                <a:gd name="T52" fmla="*/ 0 h 28"/>
                <a:gd name="T53" fmla="*/ 25 w 25"/>
                <a:gd name="T54" fmla="*/ 28 h 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" h="28">
                  <a:moveTo>
                    <a:pt x="3" y="0"/>
                  </a:moveTo>
                  <a:lnTo>
                    <a:pt x="10" y="2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4" y="9"/>
                  </a:lnTo>
                  <a:lnTo>
                    <a:pt x="24" y="27"/>
                  </a:lnTo>
                  <a:lnTo>
                    <a:pt x="16" y="27"/>
                  </a:lnTo>
                  <a:lnTo>
                    <a:pt x="19" y="4"/>
                  </a:lnTo>
                  <a:lnTo>
                    <a:pt x="8" y="4"/>
                  </a:lnTo>
                  <a:lnTo>
                    <a:pt x="8" y="19"/>
                  </a:lnTo>
                  <a:lnTo>
                    <a:pt x="5" y="21"/>
                  </a:lnTo>
                  <a:lnTo>
                    <a:pt x="8" y="27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1" y="6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70" name="Freeform 437"/>
            <p:cNvSpPr>
              <a:spLocks/>
            </p:cNvSpPr>
            <p:nvPr/>
          </p:nvSpPr>
          <p:spPr bwMode="auto">
            <a:xfrm>
              <a:off x="2074" y="3520"/>
              <a:ext cx="24" cy="31"/>
            </a:xfrm>
            <a:custGeom>
              <a:avLst/>
              <a:gdLst>
                <a:gd name="T0" fmla="*/ 2 w 24"/>
                <a:gd name="T1" fmla="*/ 0 h 31"/>
                <a:gd name="T2" fmla="*/ 20 w 24"/>
                <a:gd name="T3" fmla="*/ 0 h 31"/>
                <a:gd name="T4" fmla="*/ 20 w 24"/>
                <a:gd name="T5" fmla="*/ 7 h 31"/>
                <a:gd name="T6" fmla="*/ 9 w 24"/>
                <a:gd name="T7" fmla="*/ 26 h 31"/>
                <a:gd name="T8" fmla="*/ 18 w 24"/>
                <a:gd name="T9" fmla="*/ 26 h 31"/>
                <a:gd name="T10" fmla="*/ 22 w 24"/>
                <a:gd name="T11" fmla="*/ 21 h 31"/>
                <a:gd name="T12" fmla="*/ 23 w 24"/>
                <a:gd name="T13" fmla="*/ 26 h 31"/>
                <a:gd name="T14" fmla="*/ 20 w 24"/>
                <a:gd name="T15" fmla="*/ 28 h 31"/>
                <a:gd name="T16" fmla="*/ 7 w 24"/>
                <a:gd name="T17" fmla="*/ 28 h 31"/>
                <a:gd name="T18" fmla="*/ 2 w 24"/>
                <a:gd name="T19" fmla="*/ 30 h 31"/>
                <a:gd name="T20" fmla="*/ 0 w 24"/>
                <a:gd name="T21" fmla="*/ 26 h 31"/>
                <a:gd name="T22" fmla="*/ 13 w 24"/>
                <a:gd name="T23" fmla="*/ 7 h 31"/>
                <a:gd name="T24" fmla="*/ 7 w 24"/>
                <a:gd name="T25" fmla="*/ 2 h 31"/>
                <a:gd name="T26" fmla="*/ 2 w 24"/>
                <a:gd name="T27" fmla="*/ 7 h 31"/>
                <a:gd name="T28" fmla="*/ 0 w 24"/>
                <a:gd name="T29" fmla="*/ 4 h 31"/>
                <a:gd name="T30" fmla="*/ 2 w 24"/>
                <a:gd name="T31" fmla="*/ 0 h 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31"/>
                <a:gd name="T50" fmla="*/ 24 w 24"/>
                <a:gd name="T51" fmla="*/ 31 h 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31">
                  <a:moveTo>
                    <a:pt x="2" y="0"/>
                  </a:moveTo>
                  <a:lnTo>
                    <a:pt x="20" y="0"/>
                  </a:lnTo>
                  <a:lnTo>
                    <a:pt x="20" y="7"/>
                  </a:lnTo>
                  <a:lnTo>
                    <a:pt x="9" y="26"/>
                  </a:lnTo>
                  <a:lnTo>
                    <a:pt x="18" y="26"/>
                  </a:lnTo>
                  <a:lnTo>
                    <a:pt x="22" y="21"/>
                  </a:lnTo>
                  <a:lnTo>
                    <a:pt x="23" y="26"/>
                  </a:lnTo>
                  <a:lnTo>
                    <a:pt x="20" y="28"/>
                  </a:lnTo>
                  <a:lnTo>
                    <a:pt x="7" y="28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3" y="7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71" name="Freeform 438"/>
            <p:cNvSpPr>
              <a:spLocks/>
            </p:cNvSpPr>
            <p:nvPr/>
          </p:nvSpPr>
          <p:spPr bwMode="auto">
            <a:xfrm>
              <a:off x="1564" y="3539"/>
              <a:ext cx="10" cy="12"/>
            </a:xfrm>
            <a:custGeom>
              <a:avLst/>
              <a:gdLst>
                <a:gd name="T0" fmla="*/ 2 w 10"/>
                <a:gd name="T1" fmla="*/ 0 h 12"/>
                <a:gd name="T2" fmla="*/ 5 w 10"/>
                <a:gd name="T3" fmla="*/ 0 h 12"/>
                <a:gd name="T4" fmla="*/ 9 w 10"/>
                <a:gd name="T5" fmla="*/ 9 h 12"/>
                <a:gd name="T6" fmla="*/ 7 w 10"/>
                <a:gd name="T7" fmla="*/ 11 h 12"/>
                <a:gd name="T8" fmla="*/ 7 w 10"/>
                <a:gd name="T9" fmla="*/ 7 h 12"/>
                <a:gd name="T10" fmla="*/ 2 w 10"/>
                <a:gd name="T11" fmla="*/ 7 h 12"/>
                <a:gd name="T12" fmla="*/ 0 w 10"/>
                <a:gd name="T13" fmla="*/ 4 h 12"/>
                <a:gd name="T14" fmla="*/ 2 w 10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2"/>
                <a:gd name="T26" fmla="*/ 10 w 1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2">
                  <a:moveTo>
                    <a:pt x="2" y="0"/>
                  </a:moveTo>
                  <a:lnTo>
                    <a:pt x="5" y="0"/>
                  </a:lnTo>
                  <a:lnTo>
                    <a:pt x="9" y="9"/>
                  </a:lnTo>
                  <a:lnTo>
                    <a:pt x="7" y="11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72" name="Freeform 439"/>
            <p:cNvSpPr>
              <a:spLocks/>
            </p:cNvSpPr>
            <p:nvPr/>
          </p:nvSpPr>
          <p:spPr bwMode="auto">
            <a:xfrm>
              <a:off x="1772" y="3541"/>
              <a:ext cx="8" cy="12"/>
            </a:xfrm>
            <a:custGeom>
              <a:avLst/>
              <a:gdLst>
                <a:gd name="T0" fmla="*/ 0 w 8"/>
                <a:gd name="T1" fmla="*/ 0 h 12"/>
                <a:gd name="T2" fmla="*/ 5 w 8"/>
                <a:gd name="T3" fmla="*/ 0 h 12"/>
                <a:gd name="T4" fmla="*/ 7 w 8"/>
                <a:gd name="T5" fmla="*/ 4 h 12"/>
                <a:gd name="T6" fmla="*/ 5 w 8"/>
                <a:gd name="T7" fmla="*/ 11 h 12"/>
                <a:gd name="T8" fmla="*/ 0 w 8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2"/>
                <a:gd name="T17" fmla="*/ 8 w 8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2">
                  <a:moveTo>
                    <a:pt x="0" y="0"/>
                  </a:moveTo>
                  <a:lnTo>
                    <a:pt x="5" y="0"/>
                  </a:lnTo>
                  <a:lnTo>
                    <a:pt x="7" y="4"/>
                  </a:lnTo>
                  <a:lnTo>
                    <a:pt x="5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36" name="Text Box 440"/>
          <p:cNvSpPr txBox="1">
            <a:spLocks noChangeArrowheads="1"/>
          </p:cNvSpPr>
          <p:nvPr/>
        </p:nvSpPr>
        <p:spPr bwMode="auto">
          <a:xfrm>
            <a:off x="228600" y="762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200" b="1"/>
              <a:t>참고: 멀티플렉싱</a:t>
            </a:r>
            <a:endParaRPr kumimoji="1" lang="ko-KR" altLang="en-US" sz="1400" b="1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ko-KR" altLang="en-US" sz="3600"/>
              <a:t>시분할 다중화</a:t>
            </a:r>
            <a:br>
              <a:rPr lang="ko-KR" altLang="en-US" sz="3600"/>
            </a:br>
            <a:r>
              <a:rPr lang="ko-KR" altLang="en-US" sz="3600"/>
              <a:t>(</a:t>
            </a:r>
            <a:r>
              <a:rPr lang="en-US" altLang="ko-KR" sz="3600"/>
              <a:t>Time Division Multiplexing)</a:t>
            </a:r>
            <a:endParaRPr lang="en-US" altLang="ko-KR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000125" y="2611438"/>
            <a:ext cx="6461125" cy="3960812"/>
            <a:chOff x="682" y="914"/>
            <a:chExt cx="4070" cy="2495"/>
          </a:xfrm>
        </p:grpSpPr>
        <p:sp>
          <p:nvSpPr>
            <p:cNvPr id="19462" name="Freeform 4"/>
            <p:cNvSpPr>
              <a:spLocks/>
            </p:cNvSpPr>
            <p:nvPr/>
          </p:nvSpPr>
          <p:spPr bwMode="auto">
            <a:xfrm>
              <a:off x="3946" y="914"/>
              <a:ext cx="612" cy="2168"/>
            </a:xfrm>
            <a:custGeom>
              <a:avLst/>
              <a:gdLst>
                <a:gd name="T0" fmla="*/ 97 w 612"/>
                <a:gd name="T1" fmla="*/ 0 h 2168"/>
                <a:gd name="T2" fmla="*/ 372 w 612"/>
                <a:gd name="T3" fmla="*/ 60 h 2168"/>
                <a:gd name="T4" fmla="*/ 372 w 612"/>
                <a:gd name="T5" fmla="*/ 121 h 2168"/>
                <a:gd name="T6" fmla="*/ 448 w 612"/>
                <a:gd name="T7" fmla="*/ 202 h 2168"/>
                <a:gd name="T8" fmla="*/ 541 w 612"/>
                <a:gd name="T9" fmla="*/ 181 h 2168"/>
                <a:gd name="T10" fmla="*/ 541 w 612"/>
                <a:gd name="T11" fmla="*/ 238 h 2168"/>
                <a:gd name="T12" fmla="*/ 372 w 612"/>
                <a:gd name="T13" fmla="*/ 224 h 2168"/>
                <a:gd name="T14" fmla="*/ 369 w 612"/>
                <a:gd name="T15" fmla="*/ 369 h 2168"/>
                <a:gd name="T16" fmla="*/ 369 w 612"/>
                <a:gd name="T17" fmla="*/ 453 h 2168"/>
                <a:gd name="T18" fmla="*/ 369 w 612"/>
                <a:gd name="T19" fmla="*/ 525 h 2168"/>
                <a:gd name="T20" fmla="*/ 494 w 612"/>
                <a:gd name="T21" fmla="*/ 531 h 2168"/>
                <a:gd name="T22" fmla="*/ 550 w 612"/>
                <a:gd name="T23" fmla="*/ 514 h 2168"/>
                <a:gd name="T24" fmla="*/ 541 w 612"/>
                <a:gd name="T25" fmla="*/ 571 h 2168"/>
                <a:gd name="T26" fmla="*/ 367 w 612"/>
                <a:gd name="T27" fmla="*/ 864 h 2168"/>
                <a:gd name="T28" fmla="*/ 541 w 612"/>
                <a:gd name="T29" fmla="*/ 888 h 2168"/>
                <a:gd name="T30" fmla="*/ 545 w 612"/>
                <a:gd name="T31" fmla="*/ 934 h 2168"/>
                <a:gd name="T32" fmla="*/ 513 w 612"/>
                <a:gd name="T33" fmla="*/ 918 h 2168"/>
                <a:gd name="T34" fmla="*/ 467 w 612"/>
                <a:gd name="T35" fmla="*/ 918 h 2168"/>
                <a:gd name="T36" fmla="*/ 409 w 612"/>
                <a:gd name="T37" fmla="*/ 918 h 2168"/>
                <a:gd name="T38" fmla="*/ 365 w 612"/>
                <a:gd name="T39" fmla="*/ 927 h 2168"/>
                <a:gd name="T40" fmla="*/ 367 w 612"/>
                <a:gd name="T41" fmla="*/ 1096 h 2168"/>
                <a:gd name="T42" fmla="*/ 365 w 612"/>
                <a:gd name="T43" fmla="*/ 1148 h 2168"/>
                <a:gd name="T44" fmla="*/ 365 w 612"/>
                <a:gd name="T45" fmla="*/ 1188 h 2168"/>
                <a:gd name="T46" fmla="*/ 367 w 612"/>
                <a:gd name="T47" fmla="*/ 1218 h 2168"/>
                <a:gd name="T48" fmla="*/ 421 w 612"/>
                <a:gd name="T49" fmla="*/ 1254 h 2168"/>
                <a:gd name="T50" fmla="*/ 541 w 612"/>
                <a:gd name="T51" fmla="*/ 1246 h 2168"/>
                <a:gd name="T52" fmla="*/ 596 w 612"/>
                <a:gd name="T53" fmla="*/ 1270 h 2168"/>
                <a:gd name="T54" fmla="*/ 536 w 612"/>
                <a:gd name="T55" fmla="*/ 1273 h 2168"/>
                <a:gd name="T56" fmla="*/ 365 w 612"/>
                <a:gd name="T57" fmla="*/ 1276 h 2168"/>
                <a:gd name="T58" fmla="*/ 363 w 612"/>
                <a:gd name="T59" fmla="*/ 1571 h 2168"/>
                <a:gd name="T60" fmla="*/ 533 w 612"/>
                <a:gd name="T61" fmla="*/ 1587 h 2168"/>
                <a:gd name="T62" fmla="*/ 596 w 612"/>
                <a:gd name="T63" fmla="*/ 1618 h 2168"/>
                <a:gd name="T64" fmla="*/ 531 w 612"/>
                <a:gd name="T65" fmla="*/ 1626 h 2168"/>
                <a:gd name="T66" fmla="*/ 496 w 612"/>
                <a:gd name="T67" fmla="*/ 1623 h 2168"/>
                <a:gd name="T68" fmla="*/ 363 w 612"/>
                <a:gd name="T69" fmla="*/ 1675 h 2168"/>
                <a:gd name="T70" fmla="*/ 363 w 612"/>
                <a:gd name="T71" fmla="*/ 1741 h 2168"/>
                <a:gd name="T72" fmla="*/ 367 w 612"/>
                <a:gd name="T73" fmla="*/ 1959 h 2168"/>
                <a:gd name="T74" fmla="*/ 512 w 612"/>
                <a:gd name="T75" fmla="*/ 1959 h 2168"/>
                <a:gd name="T76" fmla="*/ 526 w 612"/>
                <a:gd name="T77" fmla="*/ 1938 h 2168"/>
                <a:gd name="T78" fmla="*/ 568 w 612"/>
                <a:gd name="T79" fmla="*/ 1986 h 2168"/>
                <a:gd name="T80" fmla="*/ 523 w 612"/>
                <a:gd name="T81" fmla="*/ 1979 h 2168"/>
                <a:gd name="T82" fmla="*/ 363 w 612"/>
                <a:gd name="T83" fmla="*/ 2140 h 2168"/>
                <a:gd name="T84" fmla="*/ 304 w 612"/>
                <a:gd name="T85" fmla="*/ 2164 h 2168"/>
                <a:gd name="T86" fmla="*/ 220 w 612"/>
                <a:gd name="T87" fmla="*/ 2164 h 2168"/>
                <a:gd name="T88" fmla="*/ 160 w 612"/>
                <a:gd name="T89" fmla="*/ 2164 h 2168"/>
                <a:gd name="T90" fmla="*/ 51 w 612"/>
                <a:gd name="T91" fmla="*/ 2164 h 2168"/>
                <a:gd name="T92" fmla="*/ 4 w 612"/>
                <a:gd name="T93" fmla="*/ 2121 h 2168"/>
                <a:gd name="T94" fmla="*/ 1 w 612"/>
                <a:gd name="T95" fmla="*/ 2001 h 2168"/>
                <a:gd name="T96" fmla="*/ 4 w 612"/>
                <a:gd name="T97" fmla="*/ 1971 h 2168"/>
                <a:gd name="T98" fmla="*/ 4 w 612"/>
                <a:gd name="T99" fmla="*/ 1913 h 2168"/>
                <a:gd name="T100" fmla="*/ 4 w 612"/>
                <a:gd name="T101" fmla="*/ 1841 h 2168"/>
                <a:gd name="T102" fmla="*/ 6 w 612"/>
                <a:gd name="T103" fmla="*/ 1820 h 2168"/>
                <a:gd name="T104" fmla="*/ 4 w 612"/>
                <a:gd name="T105" fmla="*/ 1754 h 2168"/>
                <a:gd name="T106" fmla="*/ 4 w 612"/>
                <a:gd name="T107" fmla="*/ 1681 h 2168"/>
                <a:gd name="T108" fmla="*/ 6 w 612"/>
                <a:gd name="T109" fmla="*/ 1194 h 2168"/>
                <a:gd name="T110" fmla="*/ 6 w 612"/>
                <a:gd name="T111" fmla="*/ 1125 h 2168"/>
                <a:gd name="T112" fmla="*/ 9 w 612"/>
                <a:gd name="T113" fmla="*/ 845 h 2168"/>
                <a:gd name="T114" fmla="*/ 11 w 612"/>
                <a:gd name="T115" fmla="*/ 755 h 2168"/>
                <a:gd name="T116" fmla="*/ 11 w 612"/>
                <a:gd name="T117" fmla="*/ 555 h 2168"/>
                <a:gd name="T118" fmla="*/ 11 w 612"/>
                <a:gd name="T119" fmla="*/ 380 h 2168"/>
                <a:gd name="T120" fmla="*/ 14 w 612"/>
                <a:gd name="T121" fmla="*/ 320 h 2168"/>
                <a:gd name="T122" fmla="*/ 14 w 612"/>
                <a:gd name="T123" fmla="*/ 251 h 2168"/>
                <a:gd name="T124" fmla="*/ 14 w 612"/>
                <a:gd name="T125" fmla="*/ 36 h 216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12"/>
                <a:gd name="T190" fmla="*/ 0 h 2168"/>
                <a:gd name="T191" fmla="*/ 612 w 612"/>
                <a:gd name="T192" fmla="*/ 2168 h 216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12" h="2168">
                  <a:moveTo>
                    <a:pt x="75" y="0"/>
                  </a:moveTo>
                  <a:lnTo>
                    <a:pt x="78" y="3"/>
                  </a:lnTo>
                  <a:lnTo>
                    <a:pt x="80" y="0"/>
                  </a:lnTo>
                  <a:lnTo>
                    <a:pt x="87" y="3"/>
                  </a:lnTo>
                  <a:lnTo>
                    <a:pt x="97" y="0"/>
                  </a:lnTo>
                  <a:lnTo>
                    <a:pt x="99" y="3"/>
                  </a:lnTo>
                  <a:lnTo>
                    <a:pt x="102" y="0"/>
                  </a:lnTo>
                  <a:lnTo>
                    <a:pt x="369" y="0"/>
                  </a:lnTo>
                  <a:lnTo>
                    <a:pt x="374" y="3"/>
                  </a:lnTo>
                  <a:lnTo>
                    <a:pt x="372" y="60"/>
                  </a:lnTo>
                  <a:lnTo>
                    <a:pt x="374" y="63"/>
                  </a:lnTo>
                  <a:lnTo>
                    <a:pt x="372" y="73"/>
                  </a:lnTo>
                  <a:lnTo>
                    <a:pt x="372" y="103"/>
                  </a:lnTo>
                  <a:lnTo>
                    <a:pt x="374" y="115"/>
                  </a:lnTo>
                  <a:lnTo>
                    <a:pt x="372" y="121"/>
                  </a:lnTo>
                  <a:lnTo>
                    <a:pt x="374" y="123"/>
                  </a:lnTo>
                  <a:lnTo>
                    <a:pt x="372" y="126"/>
                  </a:lnTo>
                  <a:lnTo>
                    <a:pt x="372" y="196"/>
                  </a:lnTo>
                  <a:lnTo>
                    <a:pt x="377" y="202"/>
                  </a:lnTo>
                  <a:lnTo>
                    <a:pt x="448" y="202"/>
                  </a:lnTo>
                  <a:lnTo>
                    <a:pt x="449" y="205"/>
                  </a:lnTo>
                  <a:lnTo>
                    <a:pt x="452" y="202"/>
                  </a:lnTo>
                  <a:lnTo>
                    <a:pt x="542" y="202"/>
                  </a:lnTo>
                  <a:lnTo>
                    <a:pt x="547" y="196"/>
                  </a:lnTo>
                  <a:lnTo>
                    <a:pt x="541" y="181"/>
                  </a:lnTo>
                  <a:lnTo>
                    <a:pt x="545" y="181"/>
                  </a:lnTo>
                  <a:lnTo>
                    <a:pt x="608" y="214"/>
                  </a:lnTo>
                  <a:lnTo>
                    <a:pt x="611" y="221"/>
                  </a:lnTo>
                  <a:lnTo>
                    <a:pt x="542" y="244"/>
                  </a:lnTo>
                  <a:lnTo>
                    <a:pt x="541" y="238"/>
                  </a:lnTo>
                  <a:lnTo>
                    <a:pt x="542" y="229"/>
                  </a:lnTo>
                  <a:lnTo>
                    <a:pt x="538" y="224"/>
                  </a:lnTo>
                  <a:lnTo>
                    <a:pt x="536" y="226"/>
                  </a:lnTo>
                  <a:lnTo>
                    <a:pt x="533" y="224"/>
                  </a:lnTo>
                  <a:lnTo>
                    <a:pt x="372" y="224"/>
                  </a:lnTo>
                  <a:lnTo>
                    <a:pt x="372" y="241"/>
                  </a:lnTo>
                  <a:lnTo>
                    <a:pt x="369" y="244"/>
                  </a:lnTo>
                  <a:lnTo>
                    <a:pt x="372" y="248"/>
                  </a:lnTo>
                  <a:lnTo>
                    <a:pt x="372" y="360"/>
                  </a:lnTo>
                  <a:lnTo>
                    <a:pt x="369" y="369"/>
                  </a:lnTo>
                  <a:lnTo>
                    <a:pt x="372" y="372"/>
                  </a:lnTo>
                  <a:lnTo>
                    <a:pt x="372" y="432"/>
                  </a:lnTo>
                  <a:lnTo>
                    <a:pt x="369" y="438"/>
                  </a:lnTo>
                  <a:lnTo>
                    <a:pt x="372" y="449"/>
                  </a:lnTo>
                  <a:lnTo>
                    <a:pt x="369" y="453"/>
                  </a:lnTo>
                  <a:lnTo>
                    <a:pt x="372" y="459"/>
                  </a:lnTo>
                  <a:lnTo>
                    <a:pt x="369" y="475"/>
                  </a:lnTo>
                  <a:lnTo>
                    <a:pt x="372" y="478"/>
                  </a:lnTo>
                  <a:lnTo>
                    <a:pt x="369" y="486"/>
                  </a:lnTo>
                  <a:lnTo>
                    <a:pt x="369" y="525"/>
                  </a:lnTo>
                  <a:lnTo>
                    <a:pt x="379" y="535"/>
                  </a:lnTo>
                  <a:lnTo>
                    <a:pt x="472" y="535"/>
                  </a:lnTo>
                  <a:lnTo>
                    <a:pt x="475" y="531"/>
                  </a:lnTo>
                  <a:lnTo>
                    <a:pt x="489" y="535"/>
                  </a:lnTo>
                  <a:lnTo>
                    <a:pt x="494" y="531"/>
                  </a:lnTo>
                  <a:lnTo>
                    <a:pt x="499" y="535"/>
                  </a:lnTo>
                  <a:lnTo>
                    <a:pt x="502" y="531"/>
                  </a:lnTo>
                  <a:lnTo>
                    <a:pt x="545" y="531"/>
                  </a:lnTo>
                  <a:lnTo>
                    <a:pt x="542" y="514"/>
                  </a:lnTo>
                  <a:lnTo>
                    <a:pt x="550" y="514"/>
                  </a:lnTo>
                  <a:lnTo>
                    <a:pt x="611" y="544"/>
                  </a:lnTo>
                  <a:lnTo>
                    <a:pt x="611" y="550"/>
                  </a:lnTo>
                  <a:lnTo>
                    <a:pt x="545" y="574"/>
                  </a:lnTo>
                  <a:lnTo>
                    <a:pt x="542" y="574"/>
                  </a:lnTo>
                  <a:lnTo>
                    <a:pt x="541" y="571"/>
                  </a:lnTo>
                  <a:lnTo>
                    <a:pt x="542" y="555"/>
                  </a:lnTo>
                  <a:lnTo>
                    <a:pt x="374" y="555"/>
                  </a:lnTo>
                  <a:lnTo>
                    <a:pt x="369" y="561"/>
                  </a:lnTo>
                  <a:lnTo>
                    <a:pt x="369" y="861"/>
                  </a:lnTo>
                  <a:lnTo>
                    <a:pt x="367" y="864"/>
                  </a:lnTo>
                  <a:lnTo>
                    <a:pt x="369" y="867"/>
                  </a:lnTo>
                  <a:lnTo>
                    <a:pt x="367" y="885"/>
                  </a:lnTo>
                  <a:lnTo>
                    <a:pt x="374" y="894"/>
                  </a:lnTo>
                  <a:lnTo>
                    <a:pt x="533" y="894"/>
                  </a:lnTo>
                  <a:lnTo>
                    <a:pt x="541" y="888"/>
                  </a:lnTo>
                  <a:lnTo>
                    <a:pt x="536" y="874"/>
                  </a:lnTo>
                  <a:lnTo>
                    <a:pt x="542" y="874"/>
                  </a:lnTo>
                  <a:lnTo>
                    <a:pt x="603" y="907"/>
                  </a:lnTo>
                  <a:lnTo>
                    <a:pt x="603" y="912"/>
                  </a:lnTo>
                  <a:lnTo>
                    <a:pt x="545" y="934"/>
                  </a:lnTo>
                  <a:lnTo>
                    <a:pt x="536" y="934"/>
                  </a:lnTo>
                  <a:lnTo>
                    <a:pt x="536" y="918"/>
                  </a:lnTo>
                  <a:lnTo>
                    <a:pt x="528" y="918"/>
                  </a:lnTo>
                  <a:lnTo>
                    <a:pt x="521" y="915"/>
                  </a:lnTo>
                  <a:lnTo>
                    <a:pt x="513" y="918"/>
                  </a:lnTo>
                  <a:lnTo>
                    <a:pt x="507" y="915"/>
                  </a:lnTo>
                  <a:lnTo>
                    <a:pt x="494" y="918"/>
                  </a:lnTo>
                  <a:lnTo>
                    <a:pt x="486" y="915"/>
                  </a:lnTo>
                  <a:lnTo>
                    <a:pt x="470" y="915"/>
                  </a:lnTo>
                  <a:lnTo>
                    <a:pt x="467" y="918"/>
                  </a:lnTo>
                  <a:lnTo>
                    <a:pt x="465" y="915"/>
                  </a:lnTo>
                  <a:lnTo>
                    <a:pt x="462" y="918"/>
                  </a:lnTo>
                  <a:lnTo>
                    <a:pt x="460" y="915"/>
                  </a:lnTo>
                  <a:lnTo>
                    <a:pt x="416" y="915"/>
                  </a:lnTo>
                  <a:lnTo>
                    <a:pt x="409" y="918"/>
                  </a:lnTo>
                  <a:lnTo>
                    <a:pt x="404" y="912"/>
                  </a:lnTo>
                  <a:lnTo>
                    <a:pt x="398" y="915"/>
                  </a:lnTo>
                  <a:lnTo>
                    <a:pt x="374" y="915"/>
                  </a:lnTo>
                  <a:lnTo>
                    <a:pt x="365" y="921"/>
                  </a:lnTo>
                  <a:lnTo>
                    <a:pt x="365" y="927"/>
                  </a:lnTo>
                  <a:lnTo>
                    <a:pt x="367" y="931"/>
                  </a:lnTo>
                  <a:lnTo>
                    <a:pt x="367" y="986"/>
                  </a:lnTo>
                  <a:lnTo>
                    <a:pt x="369" y="990"/>
                  </a:lnTo>
                  <a:lnTo>
                    <a:pt x="367" y="994"/>
                  </a:lnTo>
                  <a:lnTo>
                    <a:pt x="367" y="1096"/>
                  </a:lnTo>
                  <a:lnTo>
                    <a:pt x="365" y="1115"/>
                  </a:lnTo>
                  <a:lnTo>
                    <a:pt x="367" y="1121"/>
                  </a:lnTo>
                  <a:lnTo>
                    <a:pt x="365" y="1125"/>
                  </a:lnTo>
                  <a:lnTo>
                    <a:pt x="367" y="1128"/>
                  </a:lnTo>
                  <a:lnTo>
                    <a:pt x="365" y="1148"/>
                  </a:lnTo>
                  <a:lnTo>
                    <a:pt x="367" y="1158"/>
                  </a:lnTo>
                  <a:lnTo>
                    <a:pt x="365" y="1161"/>
                  </a:lnTo>
                  <a:lnTo>
                    <a:pt x="367" y="1166"/>
                  </a:lnTo>
                  <a:lnTo>
                    <a:pt x="367" y="1178"/>
                  </a:lnTo>
                  <a:lnTo>
                    <a:pt x="365" y="1188"/>
                  </a:lnTo>
                  <a:lnTo>
                    <a:pt x="367" y="1197"/>
                  </a:lnTo>
                  <a:lnTo>
                    <a:pt x="365" y="1202"/>
                  </a:lnTo>
                  <a:lnTo>
                    <a:pt x="367" y="1208"/>
                  </a:lnTo>
                  <a:lnTo>
                    <a:pt x="365" y="1211"/>
                  </a:lnTo>
                  <a:lnTo>
                    <a:pt x="367" y="1218"/>
                  </a:lnTo>
                  <a:lnTo>
                    <a:pt x="365" y="1227"/>
                  </a:lnTo>
                  <a:lnTo>
                    <a:pt x="365" y="1246"/>
                  </a:lnTo>
                  <a:lnTo>
                    <a:pt x="369" y="1251"/>
                  </a:lnTo>
                  <a:lnTo>
                    <a:pt x="416" y="1251"/>
                  </a:lnTo>
                  <a:lnTo>
                    <a:pt x="421" y="1254"/>
                  </a:lnTo>
                  <a:lnTo>
                    <a:pt x="423" y="1251"/>
                  </a:lnTo>
                  <a:lnTo>
                    <a:pt x="523" y="1251"/>
                  </a:lnTo>
                  <a:lnTo>
                    <a:pt x="526" y="1248"/>
                  </a:lnTo>
                  <a:lnTo>
                    <a:pt x="533" y="1251"/>
                  </a:lnTo>
                  <a:lnTo>
                    <a:pt x="541" y="1246"/>
                  </a:lnTo>
                  <a:lnTo>
                    <a:pt x="533" y="1230"/>
                  </a:lnTo>
                  <a:lnTo>
                    <a:pt x="541" y="1230"/>
                  </a:lnTo>
                  <a:lnTo>
                    <a:pt x="603" y="1260"/>
                  </a:lnTo>
                  <a:lnTo>
                    <a:pt x="603" y="1270"/>
                  </a:lnTo>
                  <a:lnTo>
                    <a:pt x="596" y="1270"/>
                  </a:lnTo>
                  <a:lnTo>
                    <a:pt x="542" y="1292"/>
                  </a:lnTo>
                  <a:lnTo>
                    <a:pt x="536" y="1292"/>
                  </a:lnTo>
                  <a:lnTo>
                    <a:pt x="536" y="1289"/>
                  </a:lnTo>
                  <a:lnTo>
                    <a:pt x="541" y="1279"/>
                  </a:lnTo>
                  <a:lnTo>
                    <a:pt x="536" y="1273"/>
                  </a:lnTo>
                  <a:lnTo>
                    <a:pt x="472" y="1273"/>
                  </a:lnTo>
                  <a:lnTo>
                    <a:pt x="470" y="1276"/>
                  </a:lnTo>
                  <a:lnTo>
                    <a:pt x="467" y="1273"/>
                  </a:lnTo>
                  <a:lnTo>
                    <a:pt x="372" y="1273"/>
                  </a:lnTo>
                  <a:lnTo>
                    <a:pt x="365" y="1276"/>
                  </a:lnTo>
                  <a:lnTo>
                    <a:pt x="365" y="1538"/>
                  </a:lnTo>
                  <a:lnTo>
                    <a:pt x="363" y="1541"/>
                  </a:lnTo>
                  <a:lnTo>
                    <a:pt x="365" y="1547"/>
                  </a:lnTo>
                  <a:lnTo>
                    <a:pt x="365" y="1563"/>
                  </a:lnTo>
                  <a:lnTo>
                    <a:pt x="363" y="1571"/>
                  </a:lnTo>
                  <a:lnTo>
                    <a:pt x="365" y="1577"/>
                  </a:lnTo>
                  <a:lnTo>
                    <a:pt x="363" y="1593"/>
                  </a:lnTo>
                  <a:lnTo>
                    <a:pt x="367" y="1602"/>
                  </a:lnTo>
                  <a:lnTo>
                    <a:pt x="533" y="1602"/>
                  </a:lnTo>
                  <a:lnTo>
                    <a:pt x="533" y="1587"/>
                  </a:lnTo>
                  <a:lnTo>
                    <a:pt x="528" y="1587"/>
                  </a:lnTo>
                  <a:lnTo>
                    <a:pt x="528" y="1580"/>
                  </a:lnTo>
                  <a:lnTo>
                    <a:pt x="538" y="1580"/>
                  </a:lnTo>
                  <a:lnTo>
                    <a:pt x="594" y="1609"/>
                  </a:lnTo>
                  <a:lnTo>
                    <a:pt x="596" y="1618"/>
                  </a:lnTo>
                  <a:lnTo>
                    <a:pt x="587" y="1623"/>
                  </a:lnTo>
                  <a:lnTo>
                    <a:pt x="579" y="1623"/>
                  </a:lnTo>
                  <a:lnTo>
                    <a:pt x="536" y="1642"/>
                  </a:lnTo>
                  <a:lnTo>
                    <a:pt x="528" y="1642"/>
                  </a:lnTo>
                  <a:lnTo>
                    <a:pt x="531" y="1626"/>
                  </a:lnTo>
                  <a:lnTo>
                    <a:pt x="518" y="1626"/>
                  </a:lnTo>
                  <a:lnTo>
                    <a:pt x="513" y="1623"/>
                  </a:lnTo>
                  <a:lnTo>
                    <a:pt x="509" y="1626"/>
                  </a:lnTo>
                  <a:lnTo>
                    <a:pt x="502" y="1626"/>
                  </a:lnTo>
                  <a:lnTo>
                    <a:pt x="496" y="1623"/>
                  </a:lnTo>
                  <a:lnTo>
                    <a:pt x="486" y="1626"/>
                  </a:lnTo>
                  <a:lnTo>
                    <a:pt x="485" y="1623"/>
                  </a:lnTo>
                  <a:lnTo>
                    <a:pt x="367" y="1623"/>
                  </a:lnTo>
                  <a:lnTo>
                    <a:pt x="363" y="1632"/>
                  </a:lnTo>
                  <a:lnTo>
                    <a:pt x="363" y="1675"/>
                  </a:lnTo>
                  <a:lnTo>
                    <a:pt x="365" y="1678"/>
                  </a:lnTo>
                  <a:lnTo>
                    <a:pt x="363" y="1688"/>
                  </a:lnTo>
                  <a:lnTo>
                    <a:pt x="363" y="1721"/>
                  </a:lnTo>
                  <a:lnTo>
                    <a:pt x="365" y="1725"/>
                  </a:lnTo>
                  <a:lnTo>
                    <a:pt x="363" y="1741"/>
                  </a:lnTo>
                  <a:lnTo>
                    <a:pt x="365" y="1744"/>
                  </a:lnTo>
                  <a:lnTo>
                    <a:pt x="363" y="1747"/>
                  </a:lnTo>
                  <a:lnTo>
                    <a:pt x="363" y="1932"/>
                  </a:lnTo>
                  <a:lnTo>
                    <a:pt x="360" y="1941"/>
                  </a:lnTo>
                  <a:lnTo>
                    <a:pt x="367" y="1959"/>
                  </a:lnTo>
                  <a:lnTo>
                    <a:pt x="491" y="1959"/>
                  </a:lnTo>
                  <a:lnTo>
                    <a:pt x="494" y="1956"/>
                  </a:lnTo>
                  <a:lnTo>
                    <a:pt x="496" y="1959"/>
                  </a:lnTo>
                  <a:lnTo>
                    <a:pt x="499" y="1956"/>
                  </a:lnTo>
                  <a:lnTo>
                    <a:pt x="512" y="1959"/>
                  </a:lnTo>
                  <a:lnTo>
                    <a:pt x="513" y="1956"/>
                  </a:lnTo>
                  <a:lnTo>
                    <a:pt x="521" y="1959"/>
                  </a:lnTo>
                  <a:lnTo>
                    <a:pt x="526" y="1956"/>
                  </a:lnTo>
                  <a:lnTo>
                    <a:pt x="528" y="1946"/>
                  </a:lnTo>
                  <a:lnTo>
                    <a:pt x="526" y="1938"/>
                  </a:lnTo>
                  <a:lnTo>
                    <a:pt x="531" y="1938"/>
                  </a:lnTo>
                  <a:lnTo>
                    <a:pt x="587" y="1965"/>
                  </a:lnTo>
                  <a:lnTo>
                    <a:pt x="594" y="1971"/>
                  </a:lnTo>
                  <a:lnTo>
                    <a:pt x="594" y="1975"/>
                  </a:lnTo>
                  <a:lnTo>
                    <a:pt x="568" y="1986"/>
                  </a:lnTo>
                  <a:lnTo>
                    <a:pt x="560" y="1986"/>
                  </a:lnTo>
                  <a:lnTo>
                    <a:pt x="528" y="2001"/>
                  </a:lnTo>
                  <a:lnTo>
                    <a:pt x="526" y="1989"/>
                  </a:lnTo>
                  <a:lnTo>
                    <a:pt x="528" y="1986"/>
                  </a:lnTo>
                  <a:lnTo>
                    <a:pt x="523" y="1979"/>
                  </a:lnTo>
                  <a:lnTo>
                    <a:pt x="367" y="1979"/>
                  </a:lnTo>
                  <a:lnTo>
                    <a:pt x="363" y="1986"/>
                  </a:lnTo>
                  <a:lnTo>
                    <a:pt x="363" y="2128"/>
                  </a:lnTo>
                  <a:lnTo>
                    <a:pt x="360" y="2134"/>
                  </a:lnTo>
                  <a:lnTo>
                    <a:pt x="363" y="2140"/>
                  </a:lnTo>
                  <a:lnTo>
                    <a:pt x="363" y="2158"/>
                  </a:lnTo>
                  <a:lnTo>
                    <a:pt x="353" y="2164"/>
                  </a:lnTo>
                  <a:lnTo>
                    <a:pt x="313" y="2164"/>
                  </a:lnTo>
                  <a:lnTo>
                    <a:pt x="312" y="2161"/>
                  </a:lnTo>
                  <a:lnTo>
                    <a:pt x="304" y="2164"/>
                  </a:lnTo>
                  <a:lnTo>
                    <a:pt x="302" y="2161"/>
                  </a:lnTo>
                  <a:lnTo>
                    <a:pt x="233" y="2161"/>
                  </a:lnTo>
                  <a:lnTo>
                    <a:pt x="230" y="2164"/>
                  </a:lnTo>
                  <a:lnTo>
                    <a:pt x="225" y="2161"/>
                  </a:lnTo>
                  <a:lnTo>
                    <a:pt x="220" y="2164"/>
                  </a:lnTo>
                  <a:lnTo>
                    <a:pt x="216" y="2161"/>
                  </a:lnTo>
                  <a:lnTo>
                    <a:pt x="214" y="2164"/>
                  </a:lnTo>
                  <a:lnTo>
                    <a:pt x="167" y="2164"/>
                  </a:lnTo>
                  <a:lnTo>
                    <a:pt x="163" y="2161"/>
                  </a:lnTo>
                  <a:lnTo>
                    <a:pt x="160" y="2164"/>
                  </a:lnTo>
                  <a:lnTo>
                    <a:pt x="67" y="2164"/>
                  </a:lnTo>
                  <a:lnTo>
                    <a:pt x="65" y="2167"/>
                  </a:lnTo>
                  <a:lnTo>
                    <a:pt x="62" y="2164"/>
                  </a:lnTo>
                  <a:lnTo>
                    <a:pt x="53" y="2167"/>
                  </a:lnTo>
                  <a:lnTo>
                    <a:pt x="51" y="2164"/>
                  </a:lnTo>
                  <a:lnTo>
                    <a:pt x="46" y="2167"/>
                  </a:lnTo>
                  <a:lnTo>
                    <a:pt x="9" y="2167"/>
                  </a:lnTo>
                  <a:lnTo>
                    <a:pt x="1" y="2161"/>
                  </a:lnTo>
                  <a:lnTo>
                    <a:pt x="1" y="2128"/>
                  </a:lnTo>
                  <a:lnTo>
                    <a:pt x="4" y="2121"/>
                  </a:lnTo>
                  <a:lnTo>
                    <a:pt x="1" y="2110"/>
                  </a:lnTo>
                  <a:lnTo>
                    <a:pt x="4" y="2107"/>
                  </a:lnTo>
                  <a:lnTo>
                    <a:pt x="0" y="2091"/>
                  </a:lnTo>
                  <a:lnTo>
                    <a:pt x="1" y="2088"/>
                  </a:lnTo>
                  <a:lnTo>
                    <a:pt x="1" y="2001"/>
                  </a:lnTo>
                  <a:lnTo>
                    <a:pt x="4" y="1998"/>
                  </a:lnTo>
                  <a:lnTo>
                    <a:pt x="1" y="1992"/>
                  </a:lnTo>
                  <a:lnTo>
                    <a:pt x="4" y="1982"/>
                  </a:lnTo>
                  <a:lnTo>
                    <a:pt x="1" y="1975"/>
                  </a:lnTo>
                  <a:lnTo>
                    <a:pt x="4" y="1971"/>
                  </a:lnTo>
                  <a:lnTo>
                    <a:pt x="1" y="1965"/>
                  </a:lnTo>
                  <a:lnTo>
                    <a:pt x="4" y="1949"/>
                  </a:lnTo>
                  <a:lnTo>
                    <a:pt x="4" y="1929"/>
                  </a:lnTo>
                  <a:lnTo>
                    <a:pt x="1" y="1923"/>
                  </a:lnTo>
                  <a:lnTo>
                    <a:pt x="4" y="1913"/>
                  </a:lnTo>
                  <a:lnTo>
                    <a:pt x="4" y="1870"/>
                  </a:lnTo>
                  <a:lnTo>
                    <a:pt x="6" y="1867"/>
                  </a:lnTo>
                  <a:lnTo>
                    <a:pt x="4" y="1861"/>
                  </a:lnTo>
                  <a:lnTo>
                    <a:pt x="6" y="1847"/>
                  </a:lnTo>
                  <a:lnTo>
                    <a:pt x="4" y="1841"/>
                  </a:lnTo>
                  <a:lnTo>
                    <a:pt x="6" y="1834"/>
                  </a:lnTo>
                  <a:lnTo>
                    <a:pt x="4" y="1831"/>
                  </a:lnTo>
                  <a:lnTo>
                    <a:pt x="6" y="1825"/>
                  </a:lnTo>
                  <a:lnTo>
                    <a:pt x="4" y="1823"/>
                  </a:lnTo>
                  <a:lnTo>
                    <a:pt x="6" y="1820"/>
                  </a:lnTo>
                  <a:lnTo>
                    <a:pt x="4" y="1814"/>
                  </a:lnTo>
                  <a:lnTo>
                    <a:pt x="6" y="1804"/>
                  </a:lnTo>
                  <a:lnTo>
                    <a:pt x="4" y="1768"/>
                  </a:lnTo>
                  <a:lnTo>
                    <a:pt x="6" y="1759"/>
                  </a:lnTo>
                  <a:lnTo>
                    <a:pt x="4" y="1754"/>
                  </a:lnTo>
                  <a:lnTo>
                    <a:pt x="6" y="1744"/>
                  </a:lnTo>
                  <a:lnTo>
                    <a:pt x="4" y="1738"/>
                  </a:lnTo>
                  <a:lnTo>
                    <a:pt x="6" y="1729"/>
                  </a:lnTo>
                  <a:lnTo>
                    <a:pt x="6" y="1684"/>
                  </a:lnTo>
                  <a:lnTo>
                    <a:pt x="4" y="1681"/>
                  </a:lnTo>
                  <a:lnTo>
                    <a:pt x="6" y="1678"/>
                  </a:lnTo>
                  <a:lnTo>
                    <a:pt x="6" y="1599"/>
                  </a:lnTo>
                  <a:lnTo>
                    <a:pt x="4" y="1596"/>
                  </a:lnTo>
                  <a:lnTo>
                    <a:pt x="6" y="1593"/>
                  </a:lnTo>
                  <a:lnTo>
                    <a:pt x="6" y="1194"/>
                  </a:lnTo>
                  <a:lnTo>
                    <a:pt x="9" y="1184"/>
                  </a:lnTo>
                  <a:lnTo>
                    <a:pt x="6" y="1172"/>
                  </a:lnTo>
                  <a:lnTo>
                    <a:pt x="6" y="1136"/>
                  </a:lnTo>
                  <a:lnTo>
                    <a:pt x="9" y="1128"/>
                  </a:lnTo>
                  <a:lnTo>
                    <a:pt x="6" y="1125"/>
                  </a:lnTo>
                  <a:lnTo>
                    <a:pt x="9" y="1118"/>
                  </a:lnTo>
                  <a:lnTo>
                    <a:pt x="6" y="1112"/>
                  </a:lnTo>
                  <a:lnTo>
                    <a:pt x="6" y="1102"/>
                  </a:lnTo>
                  <a:lnTo>
                    <a:pt x="9" y="1099"/>
                  </a:lnTo>
                  <a:lnTo>
                    <a:pt x="9" y="845"/>
                  </a:lnTo>
                  <a:lnTo>
                    <a:pt x="11" y="839"/>
                  </a:lnTo>
                  <a:lnTo>
                    <a:pt x="9" y="837"/>
                  </a:lnTo>
                  <a:lnTo>
                    <a:pt x="9" y="782"/>
                  </a:lnTo>
                  <a:lnTo>
                    <a:pt x="11" y="773"/>
                  </a:lnTo>
                  <a:lnTo>
                    <a:pt x="11" y="755"/>
                  </a:lnTo>
                  <a:lnTo>
                    <a:pt x="9" y="743"/>
                  </a:lnTo>
                  <a:lnTo>
                    <a:pt x="11" y="740"/>
                  </a:lnTo>
                  <a:lnTo>
                    <a:pt x="11" y="561"/>
                  </a:lnTo>
                  <a:lnTo>
                    <a:pt x="9" y="558"/>
                  </a:lnTo>
                  <a:lnTo>
                    <a:pt x="11" y="555"/>
                  </a:lnTo>
                  <a:lnTo>
                    <a:pt x="11" y="429"/>
                  </a:lnTo>
                  <a:lnTo>
                    <a:pt x="14" y="426"/>
                  </a:lnTo>
                  <a:lnTo>
                    <a:pt x="11" y="420"/>
                  </a:lnTo>
                  <a:lnTo>
                    <a:pt x="14" y="386"/>
                  </a:lnTo>
                  <a:lnTo>
                    <a:pt x="11" y="380"/>
                  </a:lnTo>
                  <a:lnTo>
                    <a:pt x="11" y="360"/>
                  </a:lnTo>
                  <a:lnTo>
                    <a:pt x="14" y="350"/>
                  </a:lnTo>
                  <a:lnTo>
                    <a:pt x="11" y="344"/>
                  </a:lnTo>
                  <a:lnTo>
                    <a:pt x="11" y="323"/>
                  </a:lnTo>
                  <a:lnTo>
                    <a:pt x="14" y="320"/>
                  </a:lnTo>
                  <a:lnTo>
                    <a:pt x="11" y="314"/>
                  </a:lnTo>
                  <a:lnTo>
                    <a:pt x="11" y="271"/>
                  </a:lnTo>
                  <a:lnTo>
                    <a:pt x="14" y="262"/>
                  </a:lnTo>
                  <a:lnTo>
                    <a:pt x="11" y="254"/>
                  </a:lnTo>
                  <a:lnTo>
                    <a:pt x="14" y="251"/>
                  </a:lnTo>
                  <a:lnTo>
                    <a:pt x="11" y="238"/>
                  </a:lnTo>
                  <a:lnTo>
                    <a:pt x="14" y="235"/>
                  </a:lnTo>
                  <a:lnTo>
                    <a:pt x="14" y="57"/>
                  </a:lnTo>
                  <a:lnTo>
                    <a:pt x="11" y="52"/>
                  </a:lnTo>
                  <a:lnTo>
                    <a:pt x="14" y="36"/>
                  </a:lnTo>
                  <a:lnTo>
                    <a:pt x="14" y="3"/>
                  </a:lnTo>
                  <a:lnTo>
                    <a:pt x="73" y="3"/>
                  </a:lnTo>
                  <a:lnTo>
                    <a:pt x="7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3" name="Freeform 5"/>
            <p:cNvSpPr>
              <a:spLocks/>
            </p:cNvSpPr>
            <p:nvPr/>
          </p:nvSpPr>
          <p:spPr bwMode="auto">
            <a:xfrm>
              <a:off x="3957" y="930"/>
              <a:ext cx="350" cy="2132"/>
            </a:xfrm>
            <a:custGeom>
              <a:avLst/>
              <a:gdLst>
                <a:gd name="T0" fmla="*/ 15 w 350"/>
                <a:gd name="T1" fmla="*/ 5 h 2132"/>
                <a:gd name="T2" fmla="*/ 15 w 350"/>
                <a:gd name="T3" fmla="*/ 36 h 2132"/>
                <a:gd name="T4" fmla="*/ 13 w 350"/>
                <a:gd name="T5" fmla="*/ 169 h 2132"/>
                <a:gd name="T6" fmla="*/ 13 w 350"/>
                <a:gd name="T7" fmla="*/ 311 h 2132"/>
                <a:gd name="T8" fmla="*/ 10 w 350"/>
                <a:gd name="T9" fmla="*/ 470 h 2132"/>
                <a:gd name="T10" fmla="*/ 13 w 350"/>
                <a:gd name="T11" fmla="*/ 552 h 2132"/>
                <a:gd name="T12" fmla="*/ 10 w 350"/>
                <a:gd name="T13" fmla="*/ 588 h 2132"/>
                <a:gd name="T14" fmla="*/ 10 w 350"/>
                <a:gd name="T15" fmla="*/ 612 h 2132"/>
                <a:gd name="T16" fmla="*/ 13 w 350"/>
                <a:gd name="T17" fmla="*/ 644 h 2132"/>
                <a:gd name="T18" fmla="*/ 10 w 350"/>
                <a:gd name="T19" fmla="*/ 888 h 2132"/>
                <a:gd name="T20" fmla="*/ 10 w 350"/>
                <a:gd name="T21" fmla="*/ 899 h 2132"/>
                <a:gd name="T22" fmla="*/ 8 w 350"/>
                <a:gd name="T23" fmla="*/ 1021 h 2132"/>
                <a:gd name="T24" fmla="*/ 5 w 350"/>
                <a:gd name="T25" fmla="*/ 1409 h 2132"/>
                <a:gd name="T26" fmla="*/ 8 w 350"/>
                <a:gd name="T27" fmla="*/ 1445 h 2132"/>
                <a:gd name="T28" fmla="*/ 5 w 350"/>
                <a:gd name="T29" fmla="*/ 1478 h 2132"/>
                <a:gd name="T30" fmla="*/ 5 w 350"/>
                <a:gd name="T31" fmla="*/ 1495 h 2132"/>
                <a:gd name="T32" fmla="*/ 5 w 350"/>
                <a:gd name="T33" fmla="*/ 1729 h 2132"/>
                <a:gd name="T34" fmla="*/ 3 w 350"/>
                <a:gd name="T35" fmla="*/ 1819 h 2132"/>
                <a:gd name="T36" fmla="*/ 5 w 350"/>
                <a:gd name="T37" fmla="*/ 1861 h 2132"/>
                <a:gd name="T38" fmla="*/ 5 w 350"/>
                <a:gd name="T39" fmla="*/ 1901 h 2132"/>
                <a:gd name="T40" fmla="*/ 5 w 350"/>
                <a:gd name="T41" fmla="*/ 1937 h 2132"/>
                <a:gd name="T42" fmla="*/ 3 w 350"/>
                <a:gd name="T43" fmla="*/ 2128 h 2132"/>
                <a:gd name="T44" fmla="*/ 29 w 350"/>
                <a:gd name="T45" fmla="*/ 2131 h 2132"/>
                <a:gd name="T46" fmla="*/ 56 w 350"/>
                <a:gd name="T47" fmla="*/ 2128 h 2132"/>
                <a:gd name="T48" fmla="*/ 88 w 350"/>
                <a:gd name="T49" fmla="*/ 2128 h 2132"/>
                <a:gd name="T50" fmla="*/ 176 w 350"/>
                <a:gd name="T51" fmla="*/ 2125 h 2132"/>
                <a:gd name="T52" fmla="*/ 195 w 350"/>
                <a:gd name="T53" fmla="*/ 2125 h 2132"/>
                <a:gd name="T54" fmla="*/ 219 w 350"/>
                <a:gd name="T55" fmla="*/ 2128 h 2132"/>
                <a:gd name="T56" fmla="*/ 253 w 350"/>
                <a:gd name="T57" fmla="*/ 2125 h 2132"/>
                <a:gd name="T58" fmla="*/ 288 w 350"/>
                <a:gd name="T59" fmla="*/ 2128 h 2132"/>
                <a:gd name="T60" fmla="*/ 315 w 350"/>
                <a:gd name="T61" fmla="*/ 2128 h 2132"/>
                <a:gd name="T62" fmla="*/ 334 w 350"/>
                <a:gd name="T63" fmla="*/ 1980 h 2132"/>
                <a:gd name="T64" fmla="*/ 336 w 350"/>
                <a:gd name="T65" fmla="*/ 1937 h 2132"/>
                <a:gd name="T66" fmla="*/ 334 w 350"/>
                <a:gd name="T67" fmla="*/ 1825 h 2132"/>
                <a:gd name="T68" fmla="*/ 336 w 350"/>
                <a:gd name="T69" fmla="*/ 1749 h 2132"/>
                <a:gd name="T70" fmla="*/ 334 w 350"/>
                <a:gd name="T71" fmla="*/ 1702 h 2132"/>
                <a:gd name="T72" fmla="*/ 336 w 350"/>
                <a:gd name="T73" fmla="*/ 1626 h 2132"/>
                <a:gd name="T74" fmla="*/ 339 w 350"/>
                <a:gd name="T75" fmla="*/ 1386 h 2132"/>
                <a:gd name="T76" fmla="*/ 339 w 350"/>
                <a:gd name="T77" fmla="*/ 1011 h 2132"/>
                <a:gd name="T78" fmla="*/ 341 w 350"/>
                <a:gd name="T79" fmla="*/ 984 h 2132"/>
                <a:gd name="T80" fmla="*/ 341 w 350"/>
                <a:gd name="T81" fmla="*/ 964 h 2132"/>
                <a:gd name="T82" fmla="*/ 344 w 350"/>
                <a:gd name="T83" fmla="*/ 703 h 2132"/>
                <a:gd name="T84" fmla="*/ 344 w 350"/>
                <a:gd name="T85" fmla="*/ 670 h 2132"/>
                <a:gd name="T86" fmla="*/ 344 w 350"/>
                <a:gd name="T87" fmla="*/ 519 h 2132"/>
                <a:gd name="T88" fmla="*/ 344 w 350"/>
                <a:gd name="T89" fmla="*/ 489 h 2132"/>
                <a:gd name="T90" fmla="*/ 346 w 350"/>
                <a:gd name="T91" fmla="*/ 407 h 2132"/>
                <a:gd name="T92" fmla="*/ 346 w 350"/>
                <a:gd name="T93" fmla="*/ 377 h 2132"/>
                <a:gd name="T94" fmla="*/ 346 w 350"/>
                <a:gd name="T95" fmla="*/ 210 h 2132"/>
                <a:gd name="T96" fmla="*/ 349 w 350"/>
                <a:gd name="T97" fmla="*/ 159 h 2132"/>
                <a:gd name="T98" fmla="*/ 346 w 350"/>
                <a:gd name="T99" fmla="*/ 60 h 2132"/>
                <a:gd name="T100" fmla="*/ 325 w 350"/>
                <a:gd name="T101" fmla="*/ 3 h 2132"/>
                <a:gd name="T102" fmla="*/ 229 w 350"/>
                <a:gd name="T103" fmla="*/ 0 h 2132"/>
                <a:gd name="T104" fmla="*/ 190 w 350"/>
                <a:gd name="T105" fmla="*/ 3 h 2132"/>
                <a:gd name="T106" fmla="*/ 166 w 350"/>
                <a:gd name="T107" fmla="*/ 3 h 213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50"/>
                <a:gd name="T163" fmla="*/ 0 h 2132"/>
                <a:gd name="T164" fmla="*/ 350 w 350"/>
                <a:gd name="T165" fmla="*/ 2132 h 213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50" h="2132">
                  <a:moveTo>
                    <a:pt x="141" y="3"/>
                  </a:moveTo>
                  <a:lnTo>
                    <a:pt x="32" y="3"/>
                  </a:lnTo>
                  <a:lnTo>
                    <a:pt x="27" y="5"/>
                  </a:lnTo>
                  <a:lnTo>
                    <a:pt x="15" y="5"/>
                  </a:lnTo>
                  <a:lnTo>
                    <a:pt x="15" y="17"/>
                  </a:lnTo>
                  <a:lnTo>
                    <a:pt x="13" y="21"/>
                  </a:lnTo>
                  <a:lnTo>
                    <a:pt x="15" y="27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5" y="41"/>
                  </a:lnTo>
                  <a:lnTo>
                    <a:pt x="15" y="166"/>
                  </a:lnTo>
                  <a:lnTo>
                    <a:pt x="13" y="169"/>
                  </a:lnTo>
                  <a:lnTo>
                    <a:pt x="15" y="175"/>
                  </a:lnTo>
                  <a:lnTo>
                    <a:pt x="15" y="219"/>
                  </a:lnTo>
                  <a:lnTo>
                    <a:pt x="13" y="222"/>
                  </a:lnTo>
                  <a:lnTo>
                    <a:pt x="13" y="311"/>
                  </a:lnTo>
                  <a:lnTo>
                    <a:pt x="15" y="317"/>
                  </a:lnTo>
                  <a:lnTo>
                    <a:pt x="13" y="320"/>
                  </a:lnTo>
                  <a:lnTo>
                    <a:pt x="13" y="462"/>
                  </a:lnTo>
                  <a:lnTo>
                    <a:pt x="10" y="470"/>
                  </a:lnTo>
                  <a:lnTo>
                    <a:pt x="13" y="489"/>
                  </a:lnTo>
                  <a:lnTo>
                    <a:pt x="10" y="492"/>
                  </a:lnTo>
                  <a:lnTo>
                    <a:pt x="13" y="495"/>
                  </a:lnTo>
                  <a:lnTo>
                    <a:pt x="13" y="552"/>
                  </a:lnTo>
                  <a:lnTo>
                    <a:pt x="10" y="555"/>
                  </a:lnTo>
                  <a:lnTo>
                    <a:pt x="13" y="562"/>
                  </a:lnTo>
                  <a:lnTo>
                    <a:pt x="13" y="585"/>
                  </a:lnTo>
                  <a:lnTo>
                    <a:pt x="10" y="588"/>
                  </a:lnTo>
                  <a:lnTo>
                    <a:pt x="13" y="595"/>
                  </a:lnTo>
                  <a:lnTo>
                    <a:pt x="10" y="603"/>
                  </a:lnTo>
                  <a:lnTo>
                    <a:pt x="13" y="606"/>
                  </a:lnTo>
                  <a:lnTo>
                    <a:pt x="10" y="612"/>
                  </a:lnTo>
                  <a:lnTo>
                    <a:pt x="13" y="618"/>
                  </a:lnTo>
                  <a:lnTo>
                    <a:pt x="13" y="628"/>
                  </a:lnTo>
                  <a:lnTo>
                    <a:pt x="10" y="637"/>
                  </a:lnTo>
                  <a:lnTo>
                    <a:pt x="13" y="644"/>
                  </a:lnTo>
                  <a:lnTo>
                    <a:pt x="10" y="651"/>
                  </a:lnTo>
                  <a:lnTo>
                    <a:pt x="13" y="658"/>
                  </a:lnTo>
                  <a:lnTo>
                    <a:pt x="10" y="661"/>
                  </a:lnTo>
                  <a:lnTo>
                    <a:pt x="10" y="888"/>
                  </a:lnTo>
                  <a:lnTo>
                    <a:pt x="8" y="891"/>
                  </a:lnTo>
                  <a:lnTo>
                    <a:pt x="10" y="893"/>
                  </a:lnTo>
                  <a:lnTo>
                    <a:pt x="8" y="896"/>
                  </a:lnTo>
                  <a:lnTo>
                    <a:pt x="10" y="899"/>
                  </a:lnTo>
                  <a:lnTo>
                    <a:pt x="10" y="984"/>
                  </a:lnTo>
                  <a:lnTo>
                    <a:pt x="8" y="991"/>
                  </a:lnTo>
                  <a:lnTo>
                    <a:pt x="10" y="997"/>
                  </a:lnTo>
                  <a:lnTo>
                    <a:pt x="8" y="1021"/>
                  </a:lnTo>
                  <a:lnTo>
                    <a:pt x="10" y="1027"/>
                  </a:lnTo>
                  <a:lnTo>
                    <a:pt x="8" y="1030"/>
                  </a:lnTo>
                  <a:lnTo>
                    <a:pt x="8" y="1405"/>
                  </a:lnTo>
                  <a:lnTo>
                    <a:pt x="5" y="1409"/>
                  </a:lnTo>
                  <a:lnTo>
                    <a:pt x="8" y="1415"/>
                  </a:lnTo>
                  <a:lnTo>
                    <a:pt x="8" y="1435"/>
                  </a:lnTo>
                  <a:lnTo>
                    <a:pt x="5" y="1442"/>
                  </a:lnTo>
                  <a:lnTo>
                    <a:pt x="8" y="1445"/>
                  </a:lnTo>
                  <a:lnTo>
                    <a:pt x="5" y="1451"/>
                  </a:lnTo>
                  <a:lnTo>
                    <a:pt x="8" y="1456"/>
                  </a:lnTo>
                  <a:lnTo>
                    <a:pt x="8" y="1469"/>
                  </a:lnTo>
                  <a:lnTo>
                    <a:pt x="5" y="1478"/>
                  </a:lnTo>
                  <a:lnTo>
                    <a:pt x="8" y="1484"/>
                  </a:lnTo>
                  <a:lnTo>
                    <a:pt x="5" y="1486"/>
                  </a:lnTo>
                  <a:lnTo>
                    <a:pt x="8" y="1492"/>
                  </a:lnTo>
                  <a:lnTo>
                    <a:pt x="5" y="1495"/>
                  </a:lnTo>
                  <a:lnTo>
                    <a:pt x="5" y="1571"/>
                  </a:lnTo>
                  <a:lnTo>
                    <a:pt x="8" y="1581"/>
                  </a:lnTo>
                  <a:lnTo>
                    <a:pt x="5" y="1584"/>
                  </a:lnTo>
                  <a:lnTo>
                    <a:pt x="5" y="1729"/>
                  </a:lnTo>
                  <a:lnTo>
                    <a:pt x="3" y="1732"/>
                  </a:lnTo>
                  <a:lnTo>
                    <a:pt x="5" y="1735"/>
                  </a:lnTo>
                  <a:lnTo>
                    <a:pt x="5" y="1816"/>
                  </a:lnTo>
                  <a:lnTo>
                    <a:pt x="3" y="1819"/>
                  </a:lnTo>
                  <a:lnTo>
                    <a:pt x="5" y="1825"/>
                  </a:lnTo>
                  <a:lnTo>
                    <a:pt x="5" y="1852"/>
                  </a:lnTo>
                  <a:lnTo>
                    <a:pt x="3" y="1855"/>
                  </a:lnTo>
                  <a:lnTo>
                    <a:pt x="5" y="1861"/>
                  </a:lnTo>
                  <a:lnTo>
                    <a:pt x="5" y="1879"/>
                  </a:lnTo>
                  <a:lnTo>
                    <a:pt x="3" y="1882"/>
                  </a:lnTo>
                  <a:lnTo>
                    <a:pt x="5" y="1888"/>
                  </a:lnTo>
                  <a:lnTo>
                    <a:pt x="5" y="1901"/>
                  </a:lnTo>
                  <a:lnTo>
                    <a:pt x="3" y="1904"/>
                  </a:lnTo>
                  <a:lnTo>
                    <a:pt x="5" y="1907"/>
                  </a:lnTo>
                  <a:lnTo>
                    <a:pt x="3" y="1916"/>
                  </a:lnTo>
                  <a:lnTo>
                    <a:pt x="5" y="1937"/>
                  </a:lnTo>
                  <a:lnTo>
                    <a:pt x="3" y="1940"/>
                  </a:lnTo>
                  <a:lnTo>
                    <a:pt x="3" y="2109"/>
                  </a:lnTo>
                  <a:lnTo>
                    <a:pt x="0" y="2115"/>
                  </a:lnTo>
                  <a:lnTo>
                    <a:pt x="3" y="2128"/>
                  </a:lnTo>
                  <a:lnTo>
                    <a:pt x="8" y="2128"/>
                  </a:lnTo>
                  <a:lnTo>
                    <a:pt x="13" y="2131"/>
                  </a:lnTo>
                  <a:lnTo>
                    <a:pt x="22" y="2128"/>
                  </a:lnTo>
                  <a:lnTo>
                    <a:pt x="29" y="2131"/>
                  </a:lnTo>
                  <a:lnTo>
                    <a:pt x="34" y="2128"/>
                  </a:lnTo>
                  <a:lnTo>
                    <a:pt x="48" y="2128"/>
                  </a:lnTo>
                  <a:lnTo>
                    <a:pt x="51" y="2131"/>
                  </a:lnTo>
                  <a:lnTo>
                    <a:pt x="56" y="2128"/>
                  </a:lnTo>
                  <a:lnTo>
                    <a:pt x="69" y="2128"/>
                  </a:lnTo>
                  <a:lnTo>
                    <a:pt x="71" y="2131"/>
                  </a:lnTo>
                  <a:lnTo>
                    <a:pt x="75" y="2128"/>
                  </a:lnTo>
                  <a:lnTo>
                    <a:pt x="88" y="2128"/>
                  </a:lnTo>
                  <a:lnTo>
                    <a:pt x="90" y="2131"/>
                  </a:lnTo>
                  <a:lnTo>
                    <a:pt x="93" y="2128"/>
                  </a:lnTo>
                  <a:lnTo>
                    <a:pt x="173" y="2128"/>
                  </a:lnTo>
                  <a:lnTo>
                    <a:pt x="176" y="2125"/>
                  </a:lnTo>
                  <a:lnTo>
                    <a:pt x="178" y="2128"/>
                  </a:lnTo>
                  <a:lnTo>
                    <a:pt x="182" y="2125"/>
                  </a:lnTo>
                  <a:lnTo>
                    <a:pt x="190" y="2128"/>
                  </a:lnTo>
                  <a:lnTo>
                    <a:pt x="195" y="2125"/>
                  </a:lnTo>
                  <a:lnTo>
                    <a:pt x="205" y="2125"/>
                  </a:lnTo>
                  <a:lnTo>
                    <a:pt x="209" y="2128"/>
                  </a:lnTo>
                  <a:lnTo>
                    <a:pt x="211" y="2125"/>
                  </a:lnTo>
                  <a:lnTo>
                    <a:pt x="219" y="2128"/>
                  </a:lnTo>
                  <a:lnTo>
                    <a:pt x="239" y="2128"/>
                  </a:lnTo>
                  <a:lnTo>
                    <a:pt x="248" y="2125"/>
                  </a:lnTo>
                  <a:lnTo>
                    <a:pt x="251" y="2128"/>
                  </a:lnTo>
                  <a:lnTo>
                    <a:pt x="253" y="2125"/>
                  </a:lnTo>
                  <a:lnTo>
                    <a:pt x="269" y="2128"/>
                  </a:lnTo>
                  <a:lnTo>
                    <a:pt x="274" y="2125"/>
                  </a:lnTo>
                  <a:lnTo>
                    <a:pt x="283" y="2125"/>
                  </a:lnTo>
                  <a:lnTo>
                    <a:pt x="288" y="2128"/>
                  </a:lnTo>
                  <a:lnTo>
                    <a:pt x="290" y="2125"/>
                  </a:lnTo>
                  <a:lnTo>
                    <a:pt x="298" y="2128"/>
                  </a:lnTo>
                  <a:lnTo>
                    <a:pt x="310" y="2125"/>
                  </a:lnTo>
                  <a:lnTo>
                    <a:pt x="315" y="2128"/>
                  </a:lnTo>
                  <a:lnTo>
                    <a:pt x="320" y="2125"/>
                  </a:lnTo>
                  <a:lnTo>
                    <a:pt x="329" y="2125"/>
                  </a:lnTo>
                  <a:lnTo>
                    <a:pt x="334" y="2118"/>
                  </a:lnTo>
                  <a:lnTo>
                    <a:pt x="334" y="1980"/>
                  </a:lnTo>
                  <a:lnTo>
                    <a:pt x="336" y="1976"/>
                  </a:lnTo>
                  <a:lnTo>
                    <a:pt x="334" y="1970"/>
                  </a:lnTo>
                  <a:lnTo>
                    <a:pt x="334" y="1940"/>
                  </a:lnTo>
                  <a:lnTo>
                    <a:pt x="336" y="1937"/>
                  </a:lnTo>
                  <a:lnTo>
                    <a:pt x="334" y="1934"/>
                  </a:lnTo>
                  <a:lnTo>
                    <a:pt x="334" y="1834"/>
                  </a:lnTo>
                  <a:lnTo>
                    <a:pt x="336" y="1831"/>
                  </a:lnTo>
                  <a:lnTo>
                    <a:pt x="334" y="1825"/>
                  </a:lnTo>
                  <a:lnTo>
                    <a:pt x="334" y="1798"/>
                  </a:lnTo>
                  <a:lnTo>
                    <a:pt x="336" y="1792"/>
                  </a:lnTo>
                  <a:lnTo>
                    <a:pt x="334" y="1786"/>
                  </a:lnTo>
                  <a:lnTo>
                    <a:pt x="336" y="1749"/>
                  </a:lnTo>
                  <a:lnTo>
                    <a:pt x="334" y="1743"/>
                  </a:lnTo>
                  <a:lnTo>
                    <a:pt x="336" y="1722"/>
                  </a:lnTo>
                  <a:lnTo>
                    <a:pt x="334" y="1716"/>
                  </a:lnTo>
                  <a:lnTo>
                    <a:pt x="334" y="1702"/>
                  </a:lnTo>
                  <a:lnTo>
                    <a:pt x="336" y="1699"/>
                  </a:lnTo>
                  <a:lnTo>
                    <a:pt x="336" y="1633"/>
                  </a:lnTo>
                  <a:lnTo>
                    <a:pt x="339" y="1629"/>
                  </a:lnTo>
                  <a:lnTo>
                    <a:pt x="336" y="1626"/>
                  </a:lnTo>
                  <a:lnTo>
                    <a:pt x="336" y="1416"/>
                  </a:lnTo>
                  <a:lnTo>
                    <a:pt x="339" y="1409"/>
                  </a:lnTo>
                  <a:lnTo>
                    <a:pt x="336" y="1390"/>
                  </a:lnTo>
                  <a:lnTo>
                    <a:pt x="339" y="1386"/>
                  </a:lnTo>
                  <a:lnTo>
                    <a:pt x="339" y="1066"/>
                  </a:lnTo>
                  <a:lnTo>
                    <a:pt x="341" y="1060"/>
                  </a:lnTo>
                  <a:lnTo>
                    <a:pt x="339" y="1054"/>
                  </a:lnTo>
                  <a:lnTo>
                    <a:pt x="339" y="1011"/>
                  </a:lnTo>
                  <a:lnTo>
                    <a:pt x="341" y="1010"/>
                  </a:lnTo>
                  <a:lnTo>
                    <a:pt x="339" y="1003"/>
                  </a:lnTo>
                  <a:lnTo>
                    <a:pt x="339" y="991"/>
                  </a:lnTo>
                  <a:lnTo>
                    <a:pt x="341" y="984"/>
                  </a:lnTo>
                  <a:lnTo>
                    <a:pt x="339" y="978"/>
                  </a:lnTo>
                  <a:lnTo>
                    <a:pt x="341" y="975"/>
                  </a:lnTo>
                  <a:lnTo>
                    <a:pt x="339" y="967"/>
                  </a:lnTo>
                  <a:lnTo>
                    <a:pt x="341" y="964"/>
                  </a:lnTo>
                  <a:lnTo>
                    <a:pt x="341" y="719"/>
                  </a:lnTo>
                  <a:lnTo>
                    <a:pt x="344" y="716"/>
                  </a:lnTo>
                  <a:lnTo>
                    <a:pt x="341" y="713"/>
                  </a:lnTo>
                  <a:lnTo>
                    <a:pt x="344" y="703"/>
                  </a:lnTo>
                  <a:lnTo>
                    <a:pt x="341" y="697"/>
                  </a:lnTo>
                  <a:lnTo>
                    <a:pt x="344" y="677"/>
                  </a:lnTo>
                  <a:lnTo>
                    <a:pt x="341" y="674"/>
                  </a:lnTo>
                  <a:lnTo>
                    <a:pt x="344" y="670"/>
                  </a:lnTo>
                  <a:lnTo>
                    <a:pt x="344" y="555"/>
                  </a:lnTo>
                  <a:lnTo>
                    <a:pt x="346" y="549"/>
                  </a:lnTo>
                  <a:lnTo>
                    <a:pt x="344" y="543"/>
                  </a:lnTo>
                  <a:lnTo>
                    <a:pt x="344" y="519"/>
                  </a:lnTo>
                  <a:lnTo>
                    <a:pt x="346" y="503"/>
                  </a:lnTo>
                  <a:lnTo>
                    <a:pt x="344" y="500"/>
                  </a:lnTo>
                  <a:lnTo>
                    <a:pt x="346" y="492"/>
                  </a:lnTo>
                  <a:lnTo>
                    <a:pt x="344" y="489"/>
                  </a:lnTo>
                  <a:lnTo>
                    <a:pt x="344" y="434"/>
                  </a:lnTo>
                  <a:lnTo>
                    <a:pt x="346" y="426"/>
                  </a:lnTo>
                  <a:lnTo>
                    <a:pt x="344" y="416"/>
                  </a:lnTo>
                  <a:lnTo>
                    <a:pt x="346" y="407"/>
                  </a:lnTo>
                  <a:lnTo>
                    <a:pt x="344" y="401"/>
                  </a:lnTo>
                  <a:lnTo>
                    <a:pt x="346" y="383"/>
                  </a:lnTo>
                  <a:lnTo>
                    <a:pt x="344" y="380"/>
                  </a:lnTo>
                  <a:lnTo>
                    <a:pt x="346" y="377"/>
                  </a:lnTo>
                  <a:lnTo>
                    <a:pt x="346" y="295"/>
                  </a:lnTo>
                  <a:lnTo>
                    <a:pt x="344" y="289"/>
                  </a:lnTo>
                  <a:lnTo>
                    <a:pt x="346" y="286"/>
                  </a:lnTo>
                  <a:lnTo>
                    <a:pt x="346" y="210"/>
                  </a:lnTo>
                  <a:lnTo>
                    <a:pt x="349" y="208"/>
                  </a:lnTo>
                  <a:lnTo>
                    <a:pt x="346" y="202"/>
                  </a:lnTo>
                  <a:lnTo>
                    <a:pt x="346" y="166"/>
                  </a:lnTo>
                  <a:lnTo>
                    <a:pt x="349" y="159"/>
                  </a:lnTo>
                  <a:lnTo>
                    <a:pt x="346" y="156"/>
                  </a:lnTo>
                  <a:lnTo>
                    <a:pt x="346" y="66"/>
                  </a:lnTo>
                  <a:lnTo>
                    <a:pt x="349" y="63"/>
                  </a:lnTo>
                  <a:lnTo>
                    <a:pt x="346" y="60"/>
                  </a:lnTo>
                  <a:lnTo>
                    <a:pt x="346" y="3"/>
                  </a:lnTo>
                  <a:lnTo>
                    <a:pt x="331" y="3"/>
                  </a:lnTo>
                  <a:lnTo>
                    <a:pt x="327" y="0"/>
                  </a:lnTo>
                  <a:lnTo>
                    <a:pt x="325" y="3"/>
                  </a:lnTo>
                  <a:lnTo>
                    <a:pt x="322" y="0"/>
                  </a:lnTo>
                  <a:lnTo>
                    <a:pt x="266" y="0"/>
                  </a:lnTo>
                  <a:lnTo>
                    <a:pt x="261" y="3"/>
                  </a:lnTo>
                  <a:lnTo>
                    <a:pt x="229" y="0"/>
                  </a:lnTo>
                  <a:lnTo>
                    <a:pt x="227" y="3"/>
                  </a:lnTo>
                  <a:lnTo>
                    <a:pt x="219" y="0"/>
                  </a:lnTo>
                  <a:lnTo>
                    <a:pt x="192" y="0"/>
                  </a:lnTo>
                  <a:lnTo>
                    <a:pt x="190" y="3"/>
                  </a:lnTo>
                  <a:lnTo>
                    <a:pt x="182" y="0"/>
                  </a:lnTo>
                  <a:lnTo>
                    <a:pt x="178" y="3"/>
                  </a:lnTo>
                  <a:lnTo>
                    <a:pt x="171" y="0"/>
                  </a:lnTo>
                  <a:lnTo>
                    <a:pt x="166" y="3"/>
                  </a:lnTo>
                  <a:lnTo>
                    <a:pt x="152" y="3"/>
                  </a:lnTo>
                  <a:lnTo>
                    <a:pt x="144" y="0"/>
                  </a:lnTo>
                  <a:lnTo>
                    <a:pt x="141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4" name="Freeform 6"/>
            <p:cNvSpPr>
              <a:spLocks/>
            </p:cNvSpPr>
            <p:nvPr/>
          </p:nvSpPr>
          <p:spPr bwMode="auto">
            <a:xfrm>
              <a:off x="4104" y="1515"/>
              <a:ext cx="76" cy="96"/>
            </a:xfrm>
            <a:custGeom>
              <a:avLst/>
              <a:gdLst>
                <a:gd name="T0" fmla="*/ 3 w 76"/>
                <a:gd name="T1" fmla="*/ 0 h 96"/>
                <a:gd name="T2" fmla="*/ 17 w 76"/>
                <a:gd name="T3" fmla="*/ 0 h 96"/>
                <a:gd name="T4" fmla="*/ 34 w 76"/>
                <a:gd name="T5" fmla="*/ 52 h 96"/>
                <a:gd name="T6" fmla="*/ 41 w 76"/>
                <a:gd name="T7" fmla="*/ 55 h 96"/>
                <a:gd name="T8" fmla="*/ 41 w 76"/>
                <a:gd name="T9" fmla="*/ 49 h 96"/>
                <a:gd name="T10" fmla="*/ 58 w 76"/>
                <a:gd name="T11" fmla="*/ 0 h 96"/>
                <a:gd name="T12" fmla="*/ 72 w 76"/>
                <a:gd name="T13" fmla="*/ 0 h 96"/>
                <a:gd name="T14" fmla="*/ 75 w 76"/>
                <a:gd name="T15" fmla="*/ 3 h 96"/>
                <a:gd name="T16" fmla="*/ 67 w 76"/>
                <a:gd name="T17" fmla="*/ 6 h 96"/>
                <a:gd name="T18" fmla="*/ 67 w 76"/>
                <a:gd name="T19" fmla="*/ 40 h 96"/>
                <a:gd name="T20" fmla="*/ 65 w 76"/>
                <a:gd name="T21" fmla="*/ 43 h 96"/>
                <a:gd name="T22" fmla="*/ 67 w 76"/>
                <a:gd name="T23" fmla="*/ 49 h 96"/>
                <a:gd name="T24" fmla="*/ 67 w 76"/>
                <a:gd name="T25" fmla="*/ 86 h 96"/>
                <a:gd name="T26" fmla="*/ 72 w 76"/>
                <a:gd name="T27" fmla="*/ 86 h 96"/>
                <a:gd name="T28" fmla="*/ 72 w 76"/>
                <a:gd name="T29" fmla="*/ 92 h 96"/>
                <a:gd name="T30" fmla="*/ 48 w 76"/>
                <a:gd name="T31" fmla="*/ 92 h 96"/>
                <a:gd name="T32" fmla="*/ 48 w 76"/>
                <a:gd name="T33" fmla="*/ 89 h 96"/>
                <a:gd name="T34" fmla="*/ 56 w 76"/>
                <a:gd name="T35" fmla="*/ 76 h 96"/>
                <a:gd name="T36" fmla="*/ 56 w 76"/>
                <a:gd name="T37" fmla="*/ 43 h 96"/>
                <a:gd name="T38" fmla="*/ 53 w 76"/>
                <a:gd name="T39" fmla="*/ 40 h 96"/>
                <a:gd name="T40" fmla="*/ 43 w 76"/>
                <a:gd name="T41" fmla="*/ 65 h 96"/>
                <a:gd name="T42" fmla="*/ 43 w 76"/>
                <a:gd name="T43" fmla="*/ 73 h 96"/>
                <a:gd name="T44" fmla="*/ 36 w 76"/>
                <a:gd name="T45" fmla="*/ 89 h 96"/>
                <a:gd name="T46" fmla="*/ 34 w 76"/>
                <a:gd name="T47" fmla="*/ 89 h 96"/>
                <a:gd name="T48" fmla="*/ 17 w 76"/>
                <a:gd name="T49" fmla="*/ 36 h 96"/>
                <a:gd name="T50" fmla="*/ 11 w 76"/>
                <a:gd name="T51" fmla="*/ 70 h 96"/>
                <a:gd name="T52" fmla="*/ 19 w 76"/>
                <a:gd name="T53" fmla="*/ 92 h 96"/>
                <a:gd name="T54" fmla="*/ 9 w 76"/>
                <a:gd name="T55" fmla="*/ 92 h 96"/>
                <a:gd name="T56" fmla="*/ 6 w 76"/>
                <a:gd name="T57" fmla="*/ 95 h 96"/>
                <a:gd name="T58" fmla="*/ 0 w 76"/>
                <a:gd name="T59" fmla="*/ 89 h 96"/>
                <a:gd name="T60" fmla="*/ 9 w 76"/>
                <a:gd name="T61" fmla="*/ 67 h 96"/>
                <a:gd name="T62" fmla="*/ 6 w 76"/>
                <a:gd name="T63" fmla="*/ 62 h 96"/>
                <a:gd name="T64" fmla="*/ 6 w 76"/>
                <a:gd name="T65" fmla="*/ 16 h 96"/>
                <a:gd name="T66" fmla="*/ 0 w 76"/>
                <a:gd name="T67" fmla="*/ 3 h 96"/>
                <a:gd name="T68" fmla="*/ 3 w 76"/>
                <a:gd name="T69" fmla="*/ 0 h 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96"/>
                <a:gd name="T107" fmla="*/ 76 w 76"/>
                <a:gd name="T108" fmla="*/ 96 h 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96">
                  <a:moveTo>
                    <a:pt x="3" y="0"/>
                  </a:moveTo>
                  <a:lnTo>
                    <a:pt x="17" y="0"/>
                  </a:lnTo>
                  <a:lnTo>
                    <a:pt x="34" y="52"/>
                  </a:lnTo>
                  <a:lnTo>
                    <a:pt x="41" y="55"/>
                  </a:lnTo>
                  <a:lnTo>
                    <a:pt x="41" y="49"/>
                  </a:lnTo>
                  <a:lnTo>
                    <a:pt x="58" y="0"/>
                  </a:lnTo>
                  <a:lnTo>
                    <a:pt x="72" y="0"/>
                  </a:lnTo>
                  <a:lnTo>
                    <a:pt x="75" y="3"/>
                  </a:lnTo>
                  <a:lnTo>
                    <a:pt x="67" y="6"/>
                  </a:lnTo>
                  <a:lnTo>
                    <a:pt x="67" y="40"/>
                  </a:lnTo>
                  <a:lnTo>
                    <a:pt x="65" y="43"/>
                  </a:lnTo>
                  <a:lnTo>
                    <a:pt x="67" y="49"/>
                  </a:lnTo>
                  <a:lnTo>
                    <a:pt x="67" y="86"/>
                  </a:lnTo>
                  <a:lnTo>
                    <a:pt x="72" y="86"/>
                  </a:lnTo>
                  <a:lnTo>
                    <a:pt x="72" y="92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56" y="76"/>
                  </a:lnTo>
                  <a:lnTo>
                    <a:pt x="56" y="43"/>
                  </a:lnTo>
                  <a:lnTo>
                    <a:pt x="53" y="40"/>
                  </a:lnTo>
                  <a:lnTo>
                    <a:pt x="43" y="65"/>
                  </a:lnTo>
                  <a:lnTo>
                    <a:pt x="43" y="73"/>
                  </a:lnTo>
                  <a:lnTo>
                    <a:pt x="36" y="89"/>
                  </a:lnTo>
                  <a:lnTo>
                    <a:pt x="34" y="89"/>
                  </a:lnTo>
                  <a:lnTo>
                    <a:pt x="17" y="36"/>
                  </a:lnTo>
                  <a:lnTo>
                    <a:pt x="11" y="70"/>
                  </a:lnTo>
                  <a:lnTo>
                    <a:pt x="19" y="92"/>
                  </a:lnTo>
                  <a:lnTo>
                    <a:pt x="9" y="92"/>
                  </a:lnTo>
                  <a:lnTo>
                    <a:pt x="6" y="95"/>
                  </a:lnTo>
                  <a:lnTo>
                    <a:pt x="0" y="89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6" y="1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4091" y="1950"/>
              <a:ext cx="72" cy="93"/>
            </a:xfrm>
            <a:custGeom>
              <a:avLst/>
              <a:gdLst>
                <a:gd name="T0" fmla="*/ 3 w 72"/>
                <a:gd name="T1" fmla="*/ 0 h 93"/>
                <a:gd name="T2" fmla="*/ 27 w 72"/>
                <a:gd name="T3" fmla="*/ 0 h 93"/>
                <a:gd name="T4" fmla="*/ 27 w 72"/>
                <a:gd name="T5" fmla="*/ 6 h 93"/>
                <a:gd name="T6" fmla="*/ 19 w 72"/>
                <a:gd name="T7" fmla="*/ 22 h 93"/>
                <a:gd name="T8" fmla="*/ 22 w 72"/>
                <a:gd name="T9" fmla="*/ 70 h 93"/>
                <a:gd name="T10" fmla="*/ 39 w 72"/>
                <a:gd name="T11" fmla="*/ 82 h 93"/>
                <a:gd name="T12" fmla="*/ 51 w 72"/>
                <a:gd name="T13" fmla="*/ 73 h 93"/>
                <a:gd name="T14" fmla="*/ 56 w 72"/>
                <a:gd name="T15" fmla="*/ 46 h 93"/>
                <a:gd name="T16" fmla="*/ 56 w 72"/>
                <a:gd name="T17" fmla="*/ 16 h 93"/>
                <a:gd name="T18" fmla="*/ 48 w 72"/>
                <a:gd name="T19" fmla="*/ 0 h 93"/>
                <a:gd name="T20" fmla="*/ 66 w 72"/>
                <a:gd name="T21" fmla="*/ 0 h 93"/>
                <a:gd name="T22" fmla="*/ 71 w 72"/>
                <a:gd name="T23" fmla="*/ 3 h 93"/>
                <a:gd name="T24" fmla="*/ 61 w 72"/>
                <a:gd name="T25" fmla="*/ 19 h 93"/>
                <a:gd name="T26" fmla="*/ 63 w 72"/>
                <a:gd name="T27" fmla="*/ 30 h 93"/>
                <a:gd name="T28" fmla="*/ 61 w 72"/>
                <a:gd name="T29" fmla="*/ 40 h 93"/>
                <a:gd name="T30" fmla="*/ 61 w 72"/>
                <a:gd name="T31" fmla="*/ 70 h 93"/>
                <a:gd name="T32" fmla="*/ 56 w 72"/>
                <a:gd name="T33" fmla="*/ 82 h 93"/>
                <a:gd name="T34" fmla="*/ 42 w 72"/>
                <a:gd name="T35" fmla="*/ 92 h 93"/>
                <a:gd name="T36" fmla="*/ 24 w 72"/>
                <a:gd name="T37" fmla="*/ 92 h 93"/>
                <a:gd name="T38" fmla="*/ 10 w 72"/>
                <a:gd name="T39" fmla="*/ 76 h 93"/>
                <a:gd name="T40" fmla="*/ 10 w 72"/>
                <a:gd name="T41" fmla="*/ 67 h 93"/>
                <a:gd name="T42" fmla="*/ 8 w 72"/>
                <a:gd name="T43" fmla="*/ 60 h 93"/>
                <a:gd name="T44" fmla="*/ 8 w 72"/>
                <a:gd name="T45" fmla="*/ 33 h 93"/>
                <a:gd name="T46" fmla="*/ 10 w 72"/>
                <a:gd name="T47" fmla="*/ 27 h 93"/>
                <a:gd name="T48" fmla="*/ 8 w 72"/>
                <a:gd name="T49" fmla="*/ 24 h 93"/>
                <a:gd name="T50" fmla="*/ 10 w 72"/>
                <a:gd name="T51" fmla="*/ 19 h 93"/>
                <a:gd name="T52" fmla="*/ 8 w 72"/>
                <a:gd name="T53" fmla="*/ 6 h 93"/>
                <a:gd name="T54" fmla="*/ 3 w 72"/>
                <a:gd name="T55" fmla="*/ 6 h 93"/>
                <a:gd name="T56" fmla="*/ 0 w 72"/>
                <a:gd name="T57" fmla="*/ 3 h 93"/>
                <a:gd name="T58" fmla="*/ 3 w 72"/>
                <a:gd name="T59" fmla="*/ 0 h 9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93"/>
                <a:gd name="T92" fmla="*/ 72 w 72"/>
                <a:gd name="T93" fmla="*/ 93 h 9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93">
                  <a:moveTo>
                    <a:pt x="3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19" y="22"/>
                  </a:lnTo>
                  <a:lnTo>
                    <a:pt x="22" y="70"/>
                  </a:lnTo>
                  <a:lnTo>
                    <a:pt x="39" y="82"/>
                  </a:lnTo>
                  <a:lnTo>
                    <a:pt x="51" y="73"/>
                  </a:lnTo>
                  <a:lnTo>
                    <a:pt x="56" y="46"/>
                  </a:lnTo>
                  <a:lnTo>
                    <a:pt x="56" y="1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71" y="3"/>
                  </a:lnTo>
                  <a:lnTo>
                    <a:pt x="61" y="19"/>
                  </a:lnTo>
                  <a:lnTo>
                    <a:pt x="63" y="30"/>
                  </a:lnTo>
                  <a:lnTo>
                    <a:pt x="61" y="40"/>
                  </a:lnTo>
                  <a:lnTo>
                    <a:pt x="61" y="70"/>
                  </a:lnTo>
                  <a:lnTo>
                    <a:pt x="56" y="82"/>
                  </a:lnTo>
                  <a:lnTo>
                    <a:pt x="42" y="92"/>
                  </a:lnTo>
                  <a:lnTo>
                    <a:pt x="24" y="92"/>
                  </a:lnTo>
                  <a:lnTo>
                    <a:pt x="10" y="76"/>
                  </a:lnTo>
                  <a:lnTo>
                    <a:pt x="10" y="67"/>
                  </a:lnTo>
                  <a:lnTo>
                    <a:pt x="8" y="60"/>
                  </a:lnTo>
                  <a:lnTo>
                    <a:pt x="8" y="33"/>
                  </a:lnTo>
                  <a:lnTo>
                    <a:pt x="10" y="27"/>
                  </a:lnTo>
                  <a:lnTo>
                    <a:pt x="8" y="24"/>
                  </a:lnTo>
                  <a:lnTo>
                    <a:pt x="10" y="19"/>
                  </a:lnTo>
                  <a:lnTo>
                    <a:pt x="8" y="6"/>
                  </a:lnTo>
                  <a:lnTo>
                    <a:pt x="3" y="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6" name="Freeform 8"/>
            <p:cNvSpPr>
              <a:spLocks/>
            </p:cNvSpPr>
            <p:nvPr/>
          </p:nvSpPr>
          <p:spPr bwMode="auto">
            <a:xfrm>
              <a:off x="4083" y="2386"/>
              <a:ext cx="70" cy="99"/>
            </a:xfrm>
            <a:custGeom>
              <a:avLst/>
              <a:gdLst>
                <a:gd name="T0" fmla="*/ 18 w 70"/>
                <a:gd name="T1" fmla="*/ 0 h 99"/>
                <a:gd name="T2" fmla="*/ 29 w 70"/>
                <a:gd name="T3" fmla="*/ 6 h 99"/>
                <a:gd name="T4" fmla="*/ 29 w 70"/>
                <a:gd name="T5" fmla="*/ 13 h 99"/>
                <a:gd name="T6" fmla="*/ 27 w 70"/>
                <a:gd name="T7" fmla="*/ 16 h 99"/>
                <a:gd name="T8" fmla="*/ 40 w 70"/>
                <a:gd name="T9" fmla="*/ 30 h 99"/>
                <a:gd name="T10" fmla="*/ 45 w 70"/>
                <a:gd name="T11" fmla="*/ 30 h 99"/>
                <a:gd name="T12" fmla="*/ 45 w 70"/>
                <a:gd name="T13" fmla="*/ 25 h 99"/>
                <a:gd name="T14" fmla="*/ 50 w 70"/>
                <a:gd name="T15" fmla="*/ 16 h 99"/>
                <a:gd name="T16" fmla="*/ 50 w 70"/>
                <a:gd name="T17" fmla="*/ 3 h 99"/>
                <a:gd name="T18" fmla="*/ 66 w 70"/>
                <a:gd name="T19" fmla="*/ 3 h 99"/>
                <a:gd name="T20" fmla="*/ 66 w 70"/>
                <a:gd name="T21" fmla="*/ 6 h 99"/>
                <a:gd name="T22" fmla="*/ 45 w 70"/>
                <a:gd name="T23" fmla="*/ 36 h 99"/>
                <a:gd name="T24" fmla="*/ 42 w 70"/>
                <a:gd name="T25" fmla="*/ 46 h 99"/>
                <a:gd name="T26" fmla="*/ 59 w 70"/>
                <a:gd name="T27" fmla="*/ 82 h 99"/>
                <a:gd name="T28" fmla="*/ 64 w 70"/>
                <a:gd name="T29" fmla="*/ 82 h 99"/>
                <a:gd name="T30" fmla="*/ 69 w 70"/>
                <a:gd name="T31" fmla="*/ 92 h 99"/>
                <a:gd name="T32" fmla="*/ 64 w 70"/>
                <a:gd name="T33" fmla="*/ 95 h 99"/>
                <a:gd name="T34" fmla="*/ 47 w 70"/>
                <a:gd name="T35" fmla="*/ 95 h 99"/>
                <a:gd name="T36" fmla="*/ 45 w 70"/>
                <a:gd name="T37" fmla="*/ 89 h 99"/>
                <a:gd name="T38" fmla="*/ 45 w 70"/>
                <a:gd name="T39" fmla="*/ 73 h 99"/>
                <a:gd name="T40" fmla="*/ 40 w 70"/>
                <a:gd name="T41" fmla="*/ 62 h 99"/>
                <a:gd name="T42" fmla="*/ 29 w 70"/>
                <a:gd name="T43" fmla="*/ 62 h 99"/>
                <a:gd name="T44" fmla="*/ 29 w 70"/>
                <a:gd name="T45" fmla="*/ 66 h 99"/>
                <a:gd name="T46" fmla="*/ 23 w 70"/>
                <a:gd name="T47" fmla="*/ 70 h 99"/>
                <a:gd name="T48" fmla="*/ 20 w 70"/>
                <a:gd name="T49" fmla="*/ 95 h 99"/>
                <a:gd name="T50" fmla="*/ 10 w 70"/>
                <a:gd name="T51" fmla="*/ 98 h 99"/>
                <a:gd name="T52" fmla="*/ 0 w 70"/>
                <a:gd name="T53" fmla="*/ 92 h 99"/>
                <a:gd name="T54" fmla="*/ 27 w 70"/>
                <a:gd name="T55" fmla="*/ 55 h 99"/>
                <a:gd name="T56" fmla="*/ 29 w 70"/>
                <a:gd name="T57" fmla="*/ 46 h 99"/>
                <a:gd name="T58" fmla="*/ 15 w 70"/>
                <a:gd name="T59" fmla="*/ 16 h 99"/>
                <a:gd name="T60" fmla="*/ 10 w 70"/>
                <a:gd name="T61" fmla="*/ 16 h 99"/>
                <a:gd name="T62" fmla="*/ 3 w 70"/>
                <a:gd name="T63" fmla="*/ 9 h 99"/>
                <a:gd name="T64" fmla="*/ 3 w 70"/>
                <a:gd name="T65" fmla="*/ 3 h 99"/>
                <a:gd name="T66" fmla="*/ 15 w 70"/>
                <a:gd name="T67" fmla="*/ 3 h 99"/>
                <a:gd name="T68" fmla="*/ 18 w 70"/>
                <a:gd name="T69" fmla="*/ 0 h 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99"/>
                <a:gd name="T107" fmla="*/ 70 w 70"/>
                <a:gd name="T108" fmla="*/ 99 h 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99">
                  <a:moveTo>
                    <a:pt x="18" y="0"/>
                  </a:moveTo>
                  <a:lnTo>
                    <a:pt x="29" y="6"/>
                  </a:lnTo>
                  <a:lnTo>
                    <a:pt x="29" y="13"/>
                  </a:lnTo>
                  <a:lnTo>
                    <a:pt x="27" y="16"/>
                  </a:lnTo>
                  <a:lnTo>
                    <a:pt x="40" y="30"/>
                  </a:lnTo>
                  <a:lnTo>
                    <a:pt x="45" y="30"/>
                  </a:lnTo>
                  <a:lnTo>
                    <a:pt x="45" y="25"/>
                  </a:lnTo>
                  <a:lnTo>
                    <a:pt x="50" y="16"/>
                  </a:lnTo>
                  <a:lnTo>
                    <a:pt x="50" y="3"/>
                  </a:lnTo>
                  <a:lnTo>
                    <a:pt x="66" y="3"/>
                  </a:lnTo>
                  <a:lnTo>
                    <a:pt x="66" y="6"/>
                  </a:lnTo>
                  <a:lnTo>
                    <a:pt x="45" y="36"/>
                  </a:lnTo>
                  <a:lnTo>
                    <a:pt x="42" y="46"/>
                  </a:lnTo>
                  <a:lnTo>
                    <a:pt x="59" y="82"/>
                  </a:lnTo>
                  <a:lnTo>
                    <a:pt x="64" y="82"/>
                  </a:lnTo>
                  <a:lnTo>
                    <a:pt x="69" y="92"/>
                  </a:lnTo>
                  <a:lnTo>
                    <a:pt x="64" y="95"/>
                  </a:lnTo>
                  <a:lnTo>
                    <a:pt x="47" y="95"/>
                  </a:lnTo>
                  <a:lnTo>
                    <a:pt x="45" y="89"/>
                  </a:lnTo>
                  <a:lnTo>
                    <a:pt x="45" y="73"/>
                  </a:lnTo>
                  <a:lnTo>
                    <a:pt x="40" y="62"/>
                  </a:lnTo>
                  <a:lnTo>
                    <a:pt x="29" y="62"/>
                  </a:lnTo>
                  <a:lnTo>
                    <a:pt x="29" y="66"/>
                  </a:lnTo>
                  <a:lnTo>
                    <a:pt x="23" y="70"/>
                  </a:lnTo>
                  <a:lnTo>
                    <a:pt x="20" y="95"/>
                  </a:lnTo>
                  <a:lnTo>
                    <a:pt x="10" y="98"/>
                  </a:lnTo>
                  <a:lnTo>
                    <a:pt x="0" y="92"/>
                  </a:lnTo>
                  <a:lnTo>
                    <a:pt x="27" y="55"/>
                  </a:lnTo>
                  <a:lnTo>
                    <a:pt x="29" y="46"/>
                  </a:lnTo>
                  <a:lnTo>
                    <a:pt x="15" y="16"/>
                  </a:lnTo>
                  <a:lnTo>
                    <a:pt x="10" y="16"/>
                  </a:lnTo>
                  <a:lnTo>
                    <a:pt x="3" y="9"/>
                  </a:lnTo>
                  <a:lnTo>
                    <a:pt x="3" y="3"/>
                  </a:lnTo>
                  <a:lnTo>
                    <a:pt x="15" y="3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7" name="Freeform 9"/>
            <p:cNvSpPr>
              <a:spLocks/>
            </p:cNvSpPr>
            <p:nvPr/>
          </p:nvSpPr>
          <p:spPr bwMode="auto">
            <a:xfrm>
              <a:off x="1119" y="917"/>
              <a:ext cx="620" cy="2162"/>
            </a:xfrm>
            <a:custGeom>
              <a:avLst/>
              <a:gdLst>
                <a:gd name="T0" fmla="*/ 320 w 620"/>
                <a:gd name="T1" fmla="*/ 2 h 2162"/>
                <a:gd name="T2" fmla="*/ 614 w 620"/>
                <a:gd name="T3" fmla="*/ 2 h 2162"/>
                <a:gd name="T4" fmla="*/ 616 w 620"/>
                <a:gd name="T5" fmla="*/ 353 h 2162"/>
                <a:gd name="T6" fmla="*/ 616 w 620"/>
                <a:gd name="T7" fmla="*/ 402 h 2162"/>
                <a:gd name="T8" fmla="*/ 616 w 620"/>
                <a:gd name="T9" fmla="*/ 446 h 2162"/>
                <a:gd name="T10" fmla="*/ 611 w 620"/>
                <a:gd name="T11" fmla="*/ 852 h 2162"/>
                <a:gd name="T12" fmla="*/ 611 w 620"/>
                <a:gd name="T13" fmla="*/ 904 h 2162"/>
                <a:gd name="T14" fmla="*/ 614 w 620"/>
                <a:gd name="T15" fmla="*/ 942 h 2162"/>
                <a:gd name="T16" fmla="*/ 610 w 620"/>
                <a:gd name="T17" fmla="*/ 1122 h 2162"/>
                <a:gd name="T18" fmla="*/ 610 w 620"/>
                <a:gd name="T19" fmla="*/ 1175 h 2162"/>
                <a:gd name="T20" fmla="*/ 610 w 620"/>
                <a:gd name="T21" fmla="*/ 1932 h 2162"/>
                <a:gd name="T22" fmla="*/ 610 w 620"/>
                <a:gd name="T23" fmla="*/ 1986 h 2162"/>
                <a:gd name="T24" fmla="*/ 608 w 620"/>
                <a:gd name="T25" fmla="*/ 2077 h 2162"/>
                <a:gd name="T26" fmla="*/ 585 w 620"/>
                <a:gd name="T27" fmla="*/ 2161 h 2162"/>
                <a:gd name="T28" fmla="*/ 461 w 620"/>
                <a:gd name="T29" fmla="*/ 2158 h 2162"/>
                <a:gd name="T30" fmla="*/ 248 w 620"/>
                <a:gd name="T31" fmla="*/ 2148 h 2162"/>
                <a:gd name="T32" fmla="*/ 248 w 620"/>
                <a:gd name="T33" fmla="*/ 2112 h 2162"/>
                <a:gd name="T34" fmla="*/ 248 w 620"/>
                <a:gd name="T35" fmla="*/ 2079 h 2162"/>
                <a:gd name="T36" fmla="*/ 248 w 620"/>
                <a:gd name="T37" fmla="*/ 2041 h 2162"/>
                <a:gd name="T38" fmla="*/ 182 w 620"/>
                <a:gd name="T39" fmla="*/ 1989 h 2162"/>
                <a:gd name="T40" fmla="*/ 155 w 620"/>
                <a:gd name="T41" fmla="*/ 1972 h 2162"/>
                <a:gd name="T42" fmla="*/ 27 w 620"/>
                <a:gd name="T43" fmla="*/ 1969 h 2162"/>
                <a:gd name="T44" fmla="*/ 3 w 620"/>
                <a:gd name="T45" fmla="*/ 1946 h 2162"/>
                <a:gd name="T46" fmla="*/ 38 w 620"/>
                <a:gd name="T47" fmla="*/ 1946 h 2162"/>
                <a:gd name="T48" fmla="*/ 243 w 620"/>
                <a:gd name="T49" fmla="*/ 1953 h 2162"/>
                <a:gd name="T50" fmla="*/ 248 w 620"/>
                <a:gd name="T51" fmla="*/ 1762 h 2162"/>
                <a:gd name="T52" fmla="*/ 251 w 620"/>
                <a:gd name="T53" fmla="*/ 1722 h 2162"/>
                <a:gd name="T54" fmla="*/ 180 w 620"/>
                <a:gd name="T55" fmla="*/ 1645 h 2162"/>
                <a:gd name="T56" fmla="*/ 141 w 620"/>
                <a:gd name="T57" fmla="*/ 1620 h 2162"/>
                <a:gd name="T58" fmla="*/ 3 w 620"/>
                <a:gd name="T59" fmla="*/ 1612 h 2162"/>
                <a:gd name="T60" fmla="*/ 126 w 620"/>
                <a:gd name="T61" fmla="*/ 1599 h 2162"/>
                <a:gd name="T62" fmla="*/ 173 w 620"/>
                <a:gd name="T63" fmla="*/ 1599 h 2162"/>
                <a:gd name="T64" fmla="*/ 251 w 620"/>
                <a:gd name="T65" fmla="*/ 1606 h 2162"/>
                <a:gd name="T66" fmla="*/ 227 w 620"/>
                <a:gd name="T67" fmla="*/ 1276 h 2162"/>
                <a:gd name="T68" fmla="*/ 176 w 620"/>
                <a:gd name="T69" fmla="*/ 1270 h 2162"/>
                <a:gd name="T70" fmla="*/ 14 w 620"/>
                <a:gd name="T71" fmla="*/ 1267 h 2162"/>
                <a:gd name="T72" fmla="*/ 46 w 620"/>
                <a:gd name="T73" fmla="*/ 1245 h 2162"/>
                <a:gd name="T74" fmla="*/ 73 w 620"/>
                <a:gd name="T75" fmla="*/ 1248 h 2162"/>
                <a:gd name="T76" fmla="*/ 180 w 620"/>
                <a:gd name="T77" fmla="*/ 1230 h 2162"/>
                <a:gd name="T78" fmla="*/ 253 w 620"/>
                <a:gd name="T79" fmla="*/ 1205 h 2162"/>
                <a:gd name="T80" fmla="*/ 253 w 620"/>
                <a:gd name="T81" fmla="*/ 1166 h 2162"/>
                <a:gd name="T82" fmla="*/ 197 w 620"/>
                <a:gd name="T83" fmla="*/ 931 h 2162"/>
                <a:gd name="T84" fmla="*/ 155 w 620"/>
                <a:gd name="T85" fmla="*/ 915 h 2162"/>
                <a:gd name="T86" fmla="*/ 122 w 620"/>
                <a:gd name="T87" fmla="*/ 912 h 2162"/>
                <a:gd name="T88" fmla="*/ 32 w 620"/>
                <a:gd name="T89" fmla="*/ 888 h 2162"/>
                <a:gd name="T90" fmla="*/ 187 w 620"/>
                <a:gd name="T91" fmla="*/ 891 h 2162"/>
                <a:gd name="T92" fmla="*/ 229 w 620"/>
                <a:gd name="T93" fmla="*/ 888 h 2162"/>
                <a:gd name="T94" fmla="*/ 256 w 620"/>
                <a:gd name="T95" fmla="*/ 875 h 2162"/>
                <a:gd name="T96" fmla="*/ 256 w 620"/>
                <a:gd name="T97" fmla="*/ 659 h 2162"/>
                <a:gd name="T98" fmla="*/ 256 w 620"/>
                <a:gd name="T99" fmla="*/ 552 h 2162"/>
                <a:gd name="T100" fmla="*/ 176 w 620"/>
                <a:gd name="T101" fmla="*/ 552 h 2162"/>
                <a:gd name="T102" fmla="*/ 29 w 620"/>
                <a:gd name="T103" fmla="*/ 549 h 2162"/>
                <a:gd name="T104" fmla="*/ 11 w 620"/>
                <a:gd name="T105" fmla="*/ 532 h 2162"/>
                <a:gd name="T106" fmla="*/ 69 w 620"/>
                <a:gd name="T107" fmla="*/ 532 h 2162"/>
                <a:gd name="T108" fmla="*/ 192 w 620"/>
                <a:gd name="T109" fmla="*/ 525 h 2162"/>
                <a:gd name="T110" fmla="*/ 256 w 620"/>
                <a:gd name="T111" fmla="*/ 516 h 2162"/>
                <a:gd name="T112" fmla="*/ 256 w 620"/>
                <a:gd name="T113" fmla="*/ 486 h 2162"/>
                <a:gd name="T114" fmla="*/ 246 w 620"/>
                <a:gd name="T115" fmla="*/ 218 h 2162"/>
                <a:gd name="T116" fmla="*/ 166 w 620"/>
                <a:gd name="T117" fmla="*/ 218 h 2162"/>
                <a:gd name="T118" fmla="*/ 11 w 620"/>
                <a:gd name="T119" fmla="*/ 215 h 2162"/>
                <a:gd name="T120" fmla="*/ 27 w 620"/>
                <a:gd name="T121" fmla="*/ 192 h 2162"/>
                <a:gd name="T122" fmla="*/ 259 w 620"/>
                <a:gd name="T123" fmla="*/ 199 h 2162"/>
                <a:gd name="T124" fmla="*/ 261 w 620"/>
                <a:gd name="T125" fmla="*/ 39 h 21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20"/>
                <a:gd name="T190" fmla="*/ 0 h 2162"/>
                <a:gd name="T191" fmla="*/ 620 w 620"/>
                <a:gd name="T192" fmla="*/ 2162 h 21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20" h="2162">
                  <a:moveTo>
                    <a:pt x="261" y="0"/>
                  </a:moveTo>
                  <a:lnTo>
                    <a:pt x="299" y="0"/>
                  </a:lnTo>
                  <a:lnTo>
                    <a:pt x="302" y="2"/>
                  </a:lnTo>
                  <a:lnTo>
                    <a:pt x="307" y="0"/>
                  </a:lnTo>
                  <a:lnTo>
                    <a:pt x="320" y="2"/>
                  </a:lnTo>
                  <a:lnTo>
                    <a:pt x="325" y="0"/>
                  </a:lnTo>
                  <a:lnTo>
                    <a:pt x="326" y="2"/>
                  </a:lnTo>
                  <a:lnTo>
                    <a:pt x="329" y="0"/>
                  </a:lnTo>
                  <a:lnTo>
                    <a:pt x="331" y="2"/>
                  </a:lnTo>
                  <a:lnTo>
                    <a:pt x="614" y="2"/>
                  </a:lnTo>
                  <a:lnTo>
                    <a:pt x="619" y="21"/>
                  </a:lnTo>
                  <a:lnTo>
                    <a:pt x="616" y="24"/>
                  </a:lnTo>
                  <a:lnTo>
                    <a:pt x="616" y="344"/>
                  </a:lnTo>
                  <a:lnTo>
                    <a:pt x="614" y="347"/>
                  </a:lnTo>
                  <a:lnTo>
                    <a:pt x="616" y="353"/>
                  </a:lnTo>
                  <a:lnTo>
                    <a:pt x="614" y="363"/>
                  </a:lnTo>
                  <a:lnTo>
                    <a:pt x="616" y="369"/>
                  </a:lnTo>
                  <a:lnTo>
                    <a:pt x="614" y="372"/>
                  </a:lnTo>
                  <a:lnTo>
                    <a:pt x="616" y="377"/>
                  </a:lnTo>
                  <a:lnTo>
                    <a:pt x="616" y="402"/>
                  </a:lnTo>
                  <a:lnTo>
                    <a:pt x="614" y="405"/>
                  </a:lnTo>
                  <a:lnTo>
                    <a:pt x="616" y="410"/>
                  </a:lnTo>
                  <a:lnTo>
                    <a:pt x="616" y="420"/>
                  </a:lnTo>
                  <a:lnTo>
                    <a:pt x="614" y="429"/>
                  </a:lnTo>
                  <a:lnTo>
                    <a:pt x="616" y="446"/>
                  </a:lnTo>
                  <a:lnTo>
                    <a:pt x="614" y="450"/>
                  </a:lnTo>
                  <a:lnTo>
                    <a:pt x="614" y="831"/>
                  </a:lnTo>
                  <a:lnTo>
                    <a:pt x="611" y="834"/>
                  </a:lnTo>
                  <a:lnTo>
                    <a:pt x="614" y="845"/>
                  </a:lnTo>
                  <a:lnTo>
                    <a:pt x="611" y="852"/>
                  </a:lnTo>
                  <a:lnTo>
                    <a:pt x="614" y="858"/>
                  </a:lnTo>
                  <a:lnTo>
                    <a:pt x="611" y="872"/>
                  </a:lnTo>
                  <a:lnTo>
                    <a:pt x="614" y="875"/>
                  </a:lnTo>
                  <a:lnTo>
                    <a:pt x="611" y="885"/>
                  </a:lnTo>
                  <a:lnTo>
                    <a:pt x="611" y="904"/>
                  </a:lnTo>
                  <a:lnTo>
                    <a:pt x="614" y="905"/>
                  </a:lnTo>
                  <a:lnTo>
                    <a:pt x="611" y="915"/>
                  </a:lnTo>
                  <a:lnTo>
                    <a:pt x="614" y="924"/>
                  </a:lnTo>
                  <a:lnTo>
                    <a:pt x="611" y="940"/>
                  </a:lnTo>
                  <a:lnTo>
                    <a:pt x="614" y="942"/>
                  </a:lnTo>
                  <a:lnTo>
                    <a:pt x="611" y="945"/>
                  </a:lnTo>
                  <a:lnTo>
                    <a:pt x="611" y="1109"/>
                  </a:lnTo>
                  <a:lnTo>
                    <a:pt x="610" y="1112"/>
                  </a:lnTo>
                  <a:lnTo>
                    <a:pt x="611" y="1118"/>
                  </a:lnTo>
                  <a:lnTo>
                    <a:pt x="610" y="1122"/>
                  </a:lnTo>
                  <a:lnTo>
                    <a:pt x="611" y="1126"/>
                  </a:lnTo>
                  <a:lnTo>
                    <a:pt x="611" y="1148"/>
                  </a:lnTo>
                  <a:lnTo>
                    <a:pt x="610" y="1166"/>
                  </a:lnTo>
                  <a:lnTo>
                    <a:pt x="611" y="1172"/>
                  </a:lnTo>
                  <a:lnTo>
                    <a:pt x="610" y="1175"/>
                  </a:lnTo>
                  <a:lnTo>
                    <a:pt x="610" y="1907"/>
                  </a:lnTo>
                  <a:lnTo>
                    <a:pt x="608" y="1913"/>
                  </a:lnTo>
                  <a:lnTo>
                    <a:pt x="610" y="1917"/>
                  </a:lnTo>
                  <a:lnTo>
                    <a:pt x="608" y="1920"/>
                  </a:lnTo>
                  <a:lnTo>
                    <a:pt x="610" y="1932"/>
                  </a:lnTo>
                  <a:lnTo>
                    <a:pt x="608" y="1950"/>
                  </a:lnTo>
                  <a:lnTo>
                    <a:pt x="610" y="1953"/>
                  </a:lnTo>
                  <a:lnTo>
                    <a:pt x="608" y="1962"/>
                  </a:lnTo>
                  <a:lnTo>
                    <a:pt x="608" y="1980"/>
                  </a:lnTo>
                  <a:lnTo>
                    <a:pt x="610" y="1986"/>
                  </a:lnTo>
                  <a:lnTo>
                    <a:pt x="608" y="2002"/>
                  </a:lnTo>
                  <a:lnTo>
                    <a:pt x="610" y="2025"/>
                  </a:lnTo>
                  <a:lnTo>
                    <a:pt x="608" y="2029"/>
                  </a:lnTo>
                  <a:lnTo>
                    <a:pt x="610" y="2035"/>
                  </a:lnTo>
                  <a:lnTo>
                    <a:pt x="608" y="2077"/>
                  </a:lnTo>
                  <a:lnTo>
                    <a:pt x="610" y="2082"/>
                  </a:lnTo>
                  <a:lnTo>
                    <a:pt x="608" y="2085"/>
                  </a:lnTo>
                  <a:lnTo>
                    <a:pt x="608" y="2158"/>
                  </a:lnTo>
                  <a:lnTo>
                    <a:pt x="595" y="2158"/>
                  </a:lnTo>
                  <a:lnTo>
                    <a:pt x="585" y="2161"/>
                  </a:lnTo>
                  <a:lnTo>
                    <a:pt x="582" y="2158"/>
                  </a:lnTo>
                  <a:lnTo>
                    <a:pt x="480" y="2158"/>
                  </a:lnTo>
                  <a:lnTo>
                    <a:pt x="478" y="2155"/>
                  </a:lnTo>
                  <a:lnTo>
                    <a:pt x="473" y="2158"/>
                  </a:lnTo>
                  <a:lnTo>
                    <a:pt x="461" y="2158"/>
                  </a:lnTo>
                  <a:lnTo>
                    <a:pt x="456" y="2155"/>
                  </a:lnTo>
                  <a:lnTo>
                    <a:pt x="451" y="2158"/>
                  </a:lnTo>
                  <a:lnTo>
                    <a:pt x="448" y="2155"/>
                  </a:lnTo>
                  <a:lnTo>
                    <a:pt x="261" y="2155"/>
                  </a:lnTo>
                  <a:lnTo>
                    <a:pt x="248" y="2148"/>
                  </a:lnTo>
                  <a:lnTo>
                    <a:pt x="246" y="2144"/>
                  </a:lnTo>
                  <a:lnTo>
                    <a:pt x="246" y="2128"/>
                  </a:lnTo>
                  <a:lnTo>
                    <a:pt x="248" y="2125"/>
                  </a:lnTo>
                  <a:lnTo>
                    <a:pt x="246" y="2122"/>
                  </a:lnTo>
                  <a:lnTo>
                    <a:pt x="248" y="2112"/>
                  </a:lnTo>
                  <a:lnTo>
                    <a:pt x="246" y="2107"/>
                  </a:lnTo>
                  <a:lnTo>
                    <a:pt x="248" y="2098"/>
                  </a:lnTo>
                  <a:lnTo>
                    <a:pt x="246" y="2092"/>
                  </a:lnTo>
                  <a:lnTo>
                    <a:pt x="246" y="2082"/>
                  </a:lnTo>
                  <a:lnTo>
                    <a:pt x="248" y="2079"/>
                  </a:lnTo>
                  <a:lnTo>
                    <a:pt x="246" y="2077"/>
                  </a:lnTo>
                  <a:lnTo>
                    <a:pt x="248" y="2071"/>
                  </a:lnTo>
                  <a:lnTo>
                    <a:pt x="246" y="2065"/>
                  </a:lnTo>
                  <a:lnTo>
                    <a:pt x="246" y="2043"/>
                  </a:lnTo>
                  <a:lnTo>
                    <a:pt x="248" y="2041"/>
                  </a:lnTo>
                  <a:lnTo>
                    <a:pt x="248" y="1980"/>
                  </a:lnTo>
                  <a:lnTo>
                    <a:pt x="246" y="1972"/>
                  </a:lnTo>
                  <a:lnTo>
                    <a:pt x="236" y="1972"/>
                  </a:lnTo>
                  <a:lnTo>
                    <a:pt x="192" y="1989"/>
                  </a:lnTo>
                  <a:lnTo>
                    <a:pt x="182" y="1989"/>
                  </a:lnTo>
                  <a:lnTo>
                    <a:pt x="182" y="1983"/>
                  </a:lnTo>
                  <a:lnTo>
                    <a:pt x="187" y="1972"/>
                  </a:lnTo>
                  <a:lnTo>
                    <a:pt x="176" y="1969"/>
                  </a:lnTo>
                  <a:lnTo>
                    <a:pt x="158" y="1969"/>
                  </a:lnTo>
                  <a:lnTo>
                    <a:pt x="155" y="1972"/>
                  </a:lnTo>
                  <a:lnTo>
                    <a:pt x="153" y="1969"/>
                  </a:lnTo>
                  <a:lnTo>
                    <a:pt x="53" y="1969"/>
                  </a:lnTo>
                  <a:lnTo>
                    <a:pt x="48" y="1965"/>
                  </a:lnTo>
                  <a:lnTo>
                    <a:pt x="43" y="1969"/>
                  </a:lnTo>
                  <a:lnTo>
                    <a:pt x="27" y="1969"/>
                  </a:lnTo>
                  <a:lnTo>
                    <a:pt x="22" y="1965"/>
                  </a:lnTo>
                  <a:lnTo>
                    <a:pt x="17" y="1969"/>
                  </a:lnTo>
                  <a:lnTo>
                    <a:pt x="5" y="1969"/>
                  </a:lnTo>
                  <a:lnTo>
                    <a:pt x="0" y="1959"/>
                  </a:lnTo>
                  <a:lnTo>
                    <a:pt x="3" y="1946"/>
                  </a:lnTo>
                  <a:lnTo>
                    <a:pt x="11" y="1943"/>
                  </a:lnTo>
                  <a:lnTo>
                    <a:pt x="32" y="1943"/>
                  </a:lnTo>
                  <a:lnTo>
                    <a:pt x="33" y="1946"/>
                  </a:lnTo>
                  <a:lnTo>
                    <a:pt x="36" y="1943"/>
                  </a:lnTo>
                  <a:lnTo>
                    <a:pt x="38" y="1946"/>
                  </a:lnTo>
                  <a:lnTo>
                    <a:pt x="185" y="1946"/>
                  </a:lnTo>
                  <a:lnTo>
                    <a:pt x="185" y="1940"/>
                  </a:lnTo>
                  <a:lnTo>
                    <a:pt x="180" y="1929"/>
                  </a:lnTo>
                  <a:lnTo>
                    <a:pt x="185" y="1929"/>
                  </a:lnTo>
                  <a:lnTo>
                    <a:pt x="243" y="1953"/>
                  </a:lnTo>
                  <a:lnTo>
                    <a:pt x="248" y="1946"/>
                  </a:lnTo>
                  <a:lnTo>
                    <a:pt x="248" y="1781"/>
                  </a:lnTo>
                  <a:lnTo>
                    <a:pt x="251" y="1778"/>
                  </a:lnTo>
                  <a:lnTo>
                    <a:pt x="248" y="1771"/>
                  </a:lnTo>
                  <a:lnTo>
                    <a:pt x="248" y="1762"/>
                  </a:lnTo>
                  <a:lnTo>
                    <a:pt x="251" y="1756"/>
                  </a:lnTo>
                  <a:lnTo>
                    <a:pt x="248" y="1754"/>
                  </a:lnTo>
                  <a:lnTo>
                    <a:pt x="251" y="1748"/>
                  </a:lnTo>
                  <a:lnTo>
                    <a:pt x="248" y="1745"/>
                  </a:lnTo>
                  <a:lnTo>
                    <a:pt x="251" y="1722"/>
                  </a:lnTo>
                  <a:lnTo>
                    <a:pt x="248" y="1715"/>
                  </a:lnTo>
                  <a:lnTo>
                    <a:pt x="251" y="1711"/>
                  </a:lnTo>
                  <a:lnTo>
                    <a:pt x="251" y="1626"/>
                  </a:lnTo>
                  <a:lnTo>
                    <a:pt x="243" y="1620"/>
                  </a:lnTo>
                  <a:lnTo>
                    <a:pt x="180" y="1645"/>
                  </a:lnTo>
                  <a:lnTo>
                    <a:pt x="180" y="1639"/>
                  </a:lnTo>
                  <a:lnTo>
                    <a:pt x="185" y="1629"/>
                  </a:lnTo>
                  <a:lnTo>
                    <a:pt x="178" y="1623"/>
                  </a:lnTo>
                  <a:lnTo>
                    <a:pt x="144" y="1623"/>
                  </a:lnTo>
                  <a:lnTo>
                    <a:pt x="141" y="1620"/>
                  </a:lnTo>
                  <a:lnTo>
                    <a:pt x="136" y="1623"/>
                  </a:lnTo>
                  <a:lnTo>
                    <a:pt x="129" y="1623"/>
                  </a:lnTo>
                  <a:lnTo>
                    <a:pt x="126" y="1620"/>
                  </a:lnTo>
                  <a:lnTo>
                    <a:pt x="6" y="1620"/>
                  </a:lnTo>
                  <a:lnTo>
                    <a:pt x="3" y="1612"/>
                  </a:lnTo>
                  <a:lnTo>
                    <a:pt x="3" y="1606"/>
                  </a:lnTo>
                  <a:lnTo>
                    <a:pt x="5" y="1599"/>
                  </a:lnTo>
                  <a:lnTo>
                    <a:pt x="112" y="1599"/>
                  </a:lnTo>
                  <a:lnTo>
                    <a:pt x="117" y="1603"/>
                  </a:lnTo>
                  <a:lnTo>
                    <a:pt x="126" y="1599"/>
                  </a:lnTo>
                  <a:lnTo>
                    <a:pt x="134" y="1603"/>
                  </a:lnTo>
                  <a:lnTo>
                    <a:pt x="163" y="1603"/>
                  </a:lnTo>
                  <a:lnTo>
                    <a:pt x="166" y="1599"/>
                  </a:lnTo>
                  <a:lnTo>
                    <a:pt x="168" y="1603"/>
                  </a:lnTo>
                  <a:lnTo>
                    <a:pt x="173" y="1599"/>
                  </a:lnTo>
                  <a:lnTo>
                    <a:pt x="180" y="1599"/>
                  </a:lnTo>
                  <a:lnTo>
                    <a:pt x="178" y="1584"/>
                  </a:lnTo>
                  <a:lnTo>
                    <a:pt x="187" y="1584"/>
                  </a:lnTo>
                  <a:lnTo>
                    <a:pt x="243" y="1606"/>
                  </a:lnTo>
                  <a:lnTo>
                    <a:pt x="251" y="1606"/>
                  </a:lnTo>
                  <a:lnTo>
                    <a:pt x="251" y="1355"/>
                  </a:lnTo>
                  <a:lnTo>
                    <a:pt x="253" y="1352"/>
                  </a:lnTo>
                  <a:lnTo>
                    <a:pt x="251" y="1349"/>
                  </a:lnTo>
                  <a:lnTo>
                    <a:pt x="251" y="1270"/>
                  </a:lnTo>
                  <a:lnTo>
                    <a:pt x="227" y="1276"/>
                  </a:lnTo>
                  <a:lnTo>
                    <a:pt x="185" y="1292"/>
                  </a:lnTo>
                  <a:lnTo>
                    <a:pt x="185" y="1282"/>
                  </a:lnTo>
                  <a:lnTo>
                    <a:pt x="187" y="1273"/>
                  </a:lnTo>
                  <a:lnTo>
                    <a:pt x="178" y="1273"/>
                  </a:lnTo>
                  <a:lnTo>
                    <a:pt x="176" y="1270"/>
                  </a:lnTo>
                  <a:lnTo>
                    <a:pt x="53" y="1270"/>
                  </a:lnTo>
                  <a:lnTo>
                    <a:pt x="46" y="1267"/>
                  </a:lnTo>
                  <a:lnTo>
                    <a:pt x="24" y="1267"/>
                  </a:lnTo>
                  <a:lnTo>
                    <a:pt x="22" y="1270"/>
                  </a:lnTo>
                  <a:lnTo>
                    <a:pt x="14" y="1267"/>
                  </a:lnTo>
                  <a:lnTo>
                    <a:pt x="11" y="1270"/>
                  </a:lnTo>
                  <a:lnTo>
                    <a:pt x="5" y="1267"/>
                  </a:lnTo>
                  <a:lnTo>
                    <a:pt x="3" y="1254"/>
                  </a:lnTo>
                  <a:lnTo>
                    <a:pt x="6" y="1245"/>
                  </a:lnTo>
                  <a:lnTo>
                    <a:pt x="46" y="1245"/>
                  </a:lnTo>
                  <a:lnTo>
                    <a:pt x="48" y="1248"/>
                  </a:lnTo>
                  <a:lnTo>
                    <a:pt x="53" y="1245"/>
                  </a:lnTo>
                  <a:lnTo>
                    <a:pt x="60" y="1248"/>
                  </a:lnTo>
                  <a:lnTo>
                    <a:pt x="70" y="1245"/>
                  </a:lnTo>
                  <a:lnTo>
                    <a:pt x="73" y="1248"/>
                  </a:lnTo>
                  <a:lnTo>
                    <a:pt x="78" y="1245"/>
                  </a:lnTo>
                  <a:lnTo>
                    <a:pt x="80" y="1248"/>
                  </a:lnTo>
                  <a:lnTo>
                    <a:pt x="185" y="1248"/>
                  </a:lnTo>
                  <a:lnTo>
                    <a:pt x="185" y="1240"/>
                  </a:lnTo>
                  <a:lnTo>
                    <a:pt x="180" y="1230"/>
                  </a:lnTo>
                  <a:lnTo>
                    <a:pt x="182" y="1227"/>
                  </a:lnTo>
                  <a:lnTo>
                    <a:pt x="248" y="1254"/>
                  </a:lnTo>
                  <a:lnTo>
                    <a:pt x="251" y="1254"/>
                  </a:lnTo>
                  <a:lnTo>
                    <a:pt x="251" y="1208"/>
                  </a:lnTo>
                  <a:lnTo>
                    <a:pt x="253" y="1205"/>
                  </a:lnTo>
                  <a:lnTo>
                    <a:pt x="251" y="1199"/>
                  </a:lnTo>
                  <a:lnTo>
                    <a:pt x="253" y="1194"/>
                  </a:lnTo>
                  <a:lnTo>
                    <a:pt x="251" y="1191"/>
                  </a:lnTo>
                  <a:lnTo>
                    <a:pt x="253" y="1181"/>
                  </a:lnTo>
                  <a:lnTo>
                    <a:pt x="253" y="1166"/>
                  </a:lnTo>
                  <a:lnTo>
                    <a:pt x="251" y="1158"/>
                  </a:lnTo>
                  <a:lnTo>
                    <a:pt x="253" y="1155"/>
                  </a:lnTo>
                  <a:lnTo>
                    <a:pt x="253" y="912"/>
                  </a:lnTo>
                  <a:lnTo>
                    <a:pt x="234" y="915"/>
                  </a:lnTo>
                  <a:lnTo>
                    <a:pt x="197" y="931"/>
                  </a:lnTo>
                  <a:lnTo>
                    <a:pt x="190" y="931"/>
                  </a:lnTo>
                  <a:lnTo>
                    <a:pt x="187" y="934"/>
                  </a:lnTo>
                  <a:lnTo>
                    <a:pt x="185" y="927"/>
                  </a:lnTo>
                  <a:lnTo>
                    <a:pt x="187" y="915"/>
                  </a:lnTo>
                  <a:lnTo>
                    <a:pt x="155" y="915"/>
                  </a:lnTo>
                  <a:lnTo>
                    <a:pt x="153" y="912"/>
                  </a:lnTo>
                  <a:lnTo>
                    <a:pt x="144" y="915"/>
                  </a:lnTo>
                  <a:lnTo>
                    <a:pt x="129" y="912"/>
                  </a:lnTo>
                  <a:lnTo>
                    <a:pt x="125" y="915"/>
                  </a:lnTo>
                  <a:lnTo>
                    <a:pt x="122" y="912"/>
                  </a:lnTo>
                  <a:lnTo>
                    <a:pt x="6" y="912"/>
                  </a:lnTo>
                  <a:lnTo>
                    <a:pt x="5" y="905"/>
                  </a:lnTo>
                  <a:lnTo>
                    <a:pt x="5" y="891"/>
                  </a:lnTo>
                  <a:lnTo>
                    <a:pt x="14" y="888"/>
                  </a:lnTo>
                  <a:lnTo>
                    <a:pt x="32" y="888"/>
                  </a:lnTo>
                  <a:lnTo>
                    <a:pt x="33" y="891"/>
                  </a:lnTo>
                  <a:lnTo>
                    <a:pt x="173" y="891"/>
                  </a:lnTo>
                  <a:lnTo>
                    <a:pt x="176" y="894"/>
                  </a:lnTo>
                  <a:lnTo>
                    <a:pt x="180" y="891"/>
                  </a:lnTo>
                  <a:lnTo>
                    <a:pt x="187" y="891"/>
                  </a:lnTo>
                  <a:lnTo>
                    <a:pt x="187" y="882"/>
                  </a:lnTo>
                  <a:lnTo>
                    <a:pt x="182" y="872"/>
                  </a:lnTo>
                  <a:lnTo>
                    <a:pt x="187" y="871"/>
                  </a:lnTo>
                  <a:lnTo>
                    <a:pt x="224" y="888"/>
                  </a:lnTo>
                  <a:lnTo>
                    <a:pt x="229" y="888"/>
                  </a:lnTo>
                  <a:lnTo>
                    <a:pt x="253" y="898"/>
                  </a:lnTo>
                  <a:lnTo>
                    <a:pt x="253" y="888"/>
                  </a:lnTo>
                  <a:lnTo>
                    <a:pt x="256" y="882"/>
                  </a:lnTo>
                  <a:lnTo>
                    <a:pt x="253" y="879"/>
                  </a:lnTo>
                  <a:lnTo>
                    <a:pt x="256" y="875"/>
                  </a:lnTo>
                  <a:lnTo>
                    <a:pt x="253" y="871"/>
                  </a:lnTo>
                  <a:lnTo>
                    <a:pt x="256" y="861"/>
                  </a:lnTo>
                  <a:lnTo>
                    <a:pt x="253" y="852"/>
                  </a:lnTo>
                  <a:lnTo>
                    <a:pt x="256" y="849"/>
                  </a:lnTo>
                  <a:lnTo>
                    <a:pt x="256" y="659"/>
                  </a:lnTo>
                  <a:lnTo>
                    <a:pt x="259" y="650"/>
                  </a:lnTo>
                  <a:lnTo>
                    <a:pt x="256" y="647"/>
                  </a:lnTo>
                  <a:lnTo>
                    <a:pt x="256" y="571"/>
                  </a:lnTo>
                  <a:lnTo>
                    <a:pt x="259" y="565"/>
                  </a:lnTo>
                  <a:lnTo>
                    <a:pt x="256" y="552"/>
                  </a:lnTo>
                  <a:lnTo>
                    <a:pt x="243" y="552"/>
                  </a:lnTo>
                  <a:lnTo>
                    <a:pt x="197" y="571"/>
                  </a:lnTo>
                  <a:lnTo>
                    <a:pt x="187" y="571"/>
                  </a:lnTo>
                  <a:lnTo>
                    <a:pt x="192" y="558"/>
                  </a:lnTo>
                  <a:lnTo>
                    <a:pt x="176" y="552"/>
                  </a:lnTo>
                  <a:lnTo>
                    <a:pt x="171" y="555"/>
                  </a:lnTo>
                  <a:lnTo>
                    <a:pt x="168" y="552"/>
                  </a:lnTo>
                  <a:lnTo>
                    <a:pt x="59" y="552"/>
                  </a:lnTo>
                  <a:lnTo>
                    <a:pt x="51" y="549"/>
                  </a:lnTo>
                  <a:lnTo>
                    <a:pt x="29" y="549"/>
                  </a:lnTo>
                  <a:lnTo>
                    <a:pt x="27" y="552"/>
                  </a:lnTo>
                  <a:lnTo>
                    <a:pt x="24" y="549"/>
                  </a:lnTo>
                  <a:lnTo>
                    <a:pt x="22" y="552"/>
                  </a:lnTo>
                  <a:lnTo>
                    <a:pt x="11" y="549"/>
                  </a:lnTo>
                  <a:lnTo>
                    <a:pt x="11" y="532"/>
                  </a:lnTo>
                  <a:lnTo>
                    <a:pt x="17" y="528"/>
                  </a:lnTo>
                  <a:lnTo>
                    <a:pt x="53" y="528"/>
                  </a:lnTo>
                  <a:lnTo>
                    <a:pt x="56" y="532"/>
                  </a:lnTo>
                  <a:lnTo>
                    <a:pt x="65" y="528"/>
                  </a:lnTo>
                  <a:lnTo>
                    <a:pt x="69" y="532"/>
                  </a:lnTo>
                  <a:lnTo>
                    <a:pt x="73" y="528"/>
                  </a:lnTo>
                  <a:lnTo>
                    <a:pt x="93" y="528"/>
                  </a:lnTo>
                  <a:lnTo>
                    <a:pt x="96" y="532"/>
                  </a:lnTo>
                  <a:lnTo>
                    <a:pt x="192" y="532"/>
                  </a:lnTo>
                  <a:lnTo>
                    <a:pt x="192" y="525"/>
                  </a:lnTo>
                  <a:lnTo>
                    <a:pt x="185" y="511"/>
                  </a:lnTo>
                  <a:lnTo>
                    <a:pt x="195" y="511"/>
                  </a:lnTo>
                  <a:lnTo>
                    <a:pt x="251" y="538"/>
                  </a:lnTo>
                  <a:lnTo>
                    <a:pt x="259" y="522"/>
                  </a:lnTo>
                  <a:lnTo>
                    <a:pt x="256" y="516"/>
                  </a:lnTo>
                  <a:lnTo>
                    <a:pt x="256" y="508"/>
                  </a:lnTo>
                  <a:lnTo>
                    <a:pt x="259" y="498"/>
                  </a:lnTo>
                  <a:lnTo>
                    <a:pt x="256" y="495"/>
                  </a:lnTo>
                  <a:lnTo>
                    <a:pt x="259" y="492"/>
                  </a:lnTo>
                  <a:lnTo>
                    <a:pt x="256" y="486"/>
                  </a:lnTo>
                  <a:lnTo>
                    <a:pt x="259" y="478"/>
                  </a:lnTo>
                  <a:lnTo>
                    <a:pt x="256" y="465"/>
                  </a:lnTo>
                  <a:lnTo>
                    <a:pt x="259" y="462"/>
                  </a:lnTo>
                  <a:lnTo>
                    <a:pt x="259" y="218"/>
                  </a:lnTo>
                  <a:lnTo>
                    <a:pt x="246" y="218"/>
                  </a:lnTo>
                  <a:lnTo>
                    <a:pt x="190" y="238"/>
                  </a:lnTo>
                  <a:lnTo>
                    <a:pt x="192" y="218"/>
                  </a:lnTo>
                  <a:lnTo>
                    <a:pt x="176" y="218"/>
                  </a:lnTo>
                  <a:lnTo>
                    <a:pt x="171" y="215"/>
                  </a:lnTo>
                  <a:lnTo>
                    <a:pt x="166" y="218"/>
                  </a:lnTo>
                  <a:lnTo>
                    <a:pt x="153" y="218"/>
                  </a:lnTo>
                  <a:lnTo>
                    <a:pt x="149" y="215"/>
                  </a:lnTo>
                  <a:lnTo>
                    <a:pt x="139" y="218"/>
                  </a:lnTo>
                  <a:lnTo>
                    <a:pt x="136" y="215"/>
                  </a:lnTo>
                  <a:lnTo>
                    <a:pt x="11" y="215"/>
                  </a:lnTo>
                  <a:lnTo>
                    <a:pt x="9" y="208"/>
                  </a:lnTo>
                  <a:lnTo>
                    <a:pt x="9" y="192"/>
                  </a:lnTo>
                  <a:lnTo>
                    <a:pt x="14" y="189"/>
                  </a:lnTo>
                  <a:lnTo>
                    <a:pt x="24" y="189"/>
                  </a:lnTo>
                  <a:lnTo>
                    <a:pt x="27" y="192"/>
                  </a:lnTo>
                  <a:lnTo>
                    <a:pt x="190" y="192"/>
                  </a:lnTo>
                  <a:lnTo>
                    <a:pt x="185" y="175"/>
                  </a:lnTo>
                  <a:lnTo>
                    <a:pt x="192" y="175"/>
                  </a:lnTo>
                  <a:lnTo>
                    <a:pt x="251" y="199"/>
                  </a:lnTo>
                  <a:lnTo>
                    <a:pt x="259" y="199"/>
                  </a:lnTo>
                  <a:lnTo>
                    <a:pt x="259" y="79"/>
                  </a:lnTo>
                  <a:lnTo>
                    <a:pt x="261" y="76"/>
                  </a:lnTo>
                  <a:lnTo>
                    <a:pt x="259" y="69"/>
                  </a:lnTo>
                  <a:lnTo>
                    <a:pt x="259" y="43"/>
                  </a:lnTo>
                  <a:lnTo>
                    <a:pt x="261" y="39"/>
                  </a:lnTo>
                  <a:lnTo>
                    <a:pt x="259" y="33"/>
                  </a:lnTo>
                  <a:lnTo>
                    <a:pt x="259" y="2"/>
                  </a:lnTo>
                  <a:lnTo>
                    <a:pt x="26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8" name="Freeform 10"/>
            <p:cNvSpPr>
              <a:spLocks/>
            </p:cNvSpPr>
            <p:nvPr/>
          </p:nvSpPr>
          <p:spPr bwMode="auto">
            <a:xfrm>
              <a:off x="1377" y="935"/>
              <a:ext cx="345" cy="2121"/>
            </a:xfrm>
            <a:custGeom>
              <a:avLst/>
              <a:gdLst>
                <a:gd name="T0" fmla="*/ 14 w 345"/>
                <a:gd name="T1" fmla="*/ 19 h 2121"/>
                <a:gd name="T2" fmla="*/ 14 w 345"/>
                <a:gd name="T3" fmla="*/ 95 h 2121"/>
                <a:gd name="T4" fmla="*/ 14 w 345"/>
                <a:gd name="T5" fmla="*/ 148 h 2121"/>
                <a:gd name="T6" fmla="*/ 11 w 345"/>
                <a:gd name="T7" fmla="*/ 158 h 2121"/>
                <a:gd name="T8" fmla="*/ 14 w 345"/>
                <a:gd name="T9" fmla="*/ 197 h 2121"/>
                <a:gd name="T10" fmla="*/ 14 w 345"/>
                <a:gd name="T11" fmla="*/ 263 h 2121"/>
                <a:gd name="T12" fmla="*/ 9 w 345"/>
                <a:gd name="T13" fmla="*/ 491 h 2121"/>
                <a:gd name="T14" fmla="*/ 11 w 345"/>
                <a:gd name="T15" fmla="*/ 511 h 2121"/>
                <a:gd name="T16" fmla="*/ 9 w 345"/>
                <a:gd name="T17" fmla="*/ 568 h 2121"/>
                <a:gd name="T18" fmla="*/ 9 w 345"/>
                <a:gd name="T19" fmla="*/ 774 h 2121"/>
                <a:gd name="T20" fmla="*/ 9 w 345"/>
                <a:gd name="T21" fmla="*/ 831 h 2121"/>
                <a:gd name="T22" fmla="*/ 6 w 345"/>
                <a:gd name="T23" fmla="*/ 861 h 2121"/>
                <a:gd name="T24" fmla="*/ 6 w 345"/>
                <a:gd name="T25" fmla="*/ 1197 h 2121"/>
                <a:gd name="T26" fmla="*/ 6 w 345"/>
                <a:gd name="T27" fmla="*/ 1243 h 2121"/>
                <a:gd name="T28" fmla="*/ 6 w 345"/>
                <a:gd name="T29" fmla="*/ 1268 h 2121"/>
                <a:gd name="T30" fmla="*/ 6 w 345"/>
                <a:gd name="T31" fmla="*/ 1437 h 2121"/>
                <a:gd name="T32" fmla="*/ 4 w 345"/>
                <a:gd name="T33" fmla="*/ 1464 h 2121"/>
                <a:gd name="T34" fmla="*/ 4 w 345"/>
                <a:gd name="T35" fmla="*/ 1506 h 2121"/>
                <a:gd name="T36" fmla="*/ 4 w 345"/>
                <a:gd name="T37" fmla="*/ 1833 h 2121"/>
                <a:gd name="T38" fmla="*/ 0 w 345"/>
                <a:gd name="T39" fmla="*/ 1872 h 2121"/>
                <a:gd name="T40" fmla="*/ 0 w 345"/>
                <a:gd name="T41" fmla="*/ 1929 h 2121"/>
                <a:gd name="T42" fmla="*/ 3 w 345"/>
                <a:gd name="T43" fmla="*/ 1965 h 2121"/>
                <a:gd name="T44" fmla="*/ 0 w 345"/>
                <a:gd name="T45" fmla="*/ 1988 h 2121"/>
                <a:gd name="T46" fmla="*/ 0 w 345"/>
                <a:gd name="T47" fmla="*/ 2029 h 2121"/>
                <a:gd name="T48" fmla="*/ 0 w 345"/>
                <a:gd name="T49" fmla="*/ 2093 h 2121"/>
                <a:gd name="T50" fmla="*/ 3 w 345"/>
                <a:gd name="T51" fmla="*/ 2114 h 2121"/>
                <a:gd name="T52" fmla="*/ 171 w 345"/>
                <a:gd name="T53" fmla="*/ 2117 h 2121"/>
                <a:gd name="T54" fmla="*/ 185 w 345"/>
                <a:gd name="T55" fmla="*/ 2117 h 2121"/>
                <a:gd name="T56" fmla="*/ 200 w 345"/>
                <a:gd name="T57" fmla="*/ 2120 h 2121"/>
                <a:gd name="T58" fmla="*/ 334 w 345"/>
                <a:gd name="T59" fmla="*/ 1981 h 2121"/>
                <a:gd name="T60" fmla="*/ 336 w 345"/>
                <a:gd name="T61" fmla="*/ 1962 h 2121"/>
                <a:gd name="T62" fmla="*/ 336 w 345"/>
                <a:gd name="T63" fmla="*/ 1923 h 2121"/>
                <a:gd name="T64" fmla="*/ 336 w 345"/>
                <a:gd name="T65" fmla="*/ 1853 h 2121"/>
                <a:gd name="T66" fmla="*/ 336 w 345"/>
                <a:gd name="T67" fmla="*/ 1814 h 2121"/>
                <a:gd name="T68" fmla="*/ 336 w 345"/>
                <a:gd name="T69" fmla="*/ 1421 h 2121"/>
                <a:gd name="T70" fmla="*/ 339 w 345"/>
                <a:gd name="T71" fmla="*/ 1404 h 2121"/>
                <a:gd name="T72" fmla="*/ 336 w 345"/>
                <a:gd name="T73" fmla="*/ 1374 h 2121"/>
                <a:gd name="T74" fmla="*/ 339 w 345"/>
                <a:gd name="T75" fmla="*/ 1346 h 2121"/>
                <a:gd name="T76" fmla="*/ 336 w 345"/>
                <a:gd name="T77" fmla="*/ 1304 h 2121"/>
                <a:gd name="T78" fmla="*/ 336 w 345"/>
                <a:gd name="T79" fmla="*/ 1268 h 2121"/>
                <a:gd name="T80" fmla="*/ 341 w 345"/>
                <a:gd name="T81" fmla="*/ 976 h 2121"/>
                <a:gd name="T82" fmla="*/ 341 w 345"/>
                <a:gd name="T83" fmla="*/ 886 h 2121"/>
                <a:gd name="T84" fmla="*/ 339 w 345"/>
                <a:gd name="T85" fmla="*/ 864 h 2121"/>
                <a:gd name="T86" fmla="*/ 339 w 345"/>
                <a:gd name="T87" fmla="*/ 822 h 2121"/>
                <a:gd name="T88" fmla="*/ 341 w 345"/>
                <a:gd name="T89" fmla="*/ 804 h 2121"/>
                <a:gd name="T90" fmla="*/ 341 w 345"/>
                <a:gd name="T91" fmla="*/ 774 h 2121"/>
                <a:gd name="T92" fmla="*/ 339 w 345"/>
                <a:gd name="T93" fmla="*/ 741 h 2121"/>
                <a:gd name="T94" fmla="*/ 344 w 345"/>
                <a:gd name="T95" fmla="*/ 445 h 2121"/>
                <a:gd name="T96" fmla="*/ 344 w 345"/>
                <a:gd name="T97" fmla="*/ 379 h 2121"/>
                <a:gd name="T98" fmla="*/ 185 w 345"/>
                <a:gd name="T99" fmla="*/ 3 h 2121"/>
                <a:gd name="T100" fmla="*/ 153 w 345"/>
                <a:gd name="T101" fmla="*/ 3 h 2121"/>
                <a:gd name="T102" fmla="*/ 147 w 345"/>
                <a:gd name="T103" fmla="*/ 0 h 212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45"/>
                <a:gd name="T157" fmla="*/ 0 h 2121"/>
                <a:gd name="T158" fmla="*/ 345 w 345"/>
                <a:gd name="T159" fmla="*/ 2121 h 212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45" h="2121">
                  <a:moveTo>
                    <a:pt x="17" y="3"/>
                  </a:moveTo>
                  <a:lnTo>
                    <a:pt x="11" y="16"/>
                  </a:lnTo>
                  <a:lnTo>
                    <a:pt x="14" y="19"/>
                  </a:lnTo>
                  <a:lnTo>
                    <a:pt x="14" y="85"/>
                  </a:lnTo>
                  <a:lnTo>
                    <a:pt x="11" y="88"/>
                  </a:lnTo>
                  <a:lnTo>
                    <a:pt x="14" y="95"/>
                  </a:lnTo>
                  <a:lnTo>
                    <a:pt x="14" y="139"/>
                  </a:lnTo>
                  <a:lnTo>
                    <a:pt x="11" y="145"/>
                  </a:lnTo>
                  <a:lnTo>
                    <a:pt x="14" y="148"/>
                  </a:lnTo>
                  <a:lnTo>
                    <a:pt x="11" y="151"/>
                  </a:lnTo>
                  <a:lnTo>
                    <a:pt x="14" y="155"/>
                  </a:lnTo>
                  <a:lnTo>
                    <a:pt x="11" y="158"/>
                  </a:lnTo>
                  <a:lnTo>
                    <a:pt x="14" y="164"/>
                  </a:lnTo>
                  <a:lnTo>
                    <a:pt x="11" y="178"/>
                  </a:lnTo>
                  <a:lnTo>
                    <a:pt x="14" y="197"/>
                  </a:lnTo>
                  <a:lnTo>
                    <a:pt x="11" y="200"/>
                  </a:lnTo>
                  <a:lnTo>
                    <a:pt x="11" y="260"/>
                  </a:lnTo>
                  <a:lnTo>
                    <a:pt x="14" y="263"/>
                  </a:lnTo>
                  <a:lnTo>
                    <a:pt x="11" y="267"/>
                  </a:lnTo>
                  <a:lnTo>
                    <a:pt x="11" y="484"/>
                  </a:lnTo>
                  <a:lnTo>
                    <a:pt x="9" y="491"/>
                  </a:lnTo>
                  <a:lnTo>
                    <a:pt x="11" y="502"/>
                  </a:lnTo>
                  <a:lnTo>
                    <a:pt x="9" y="505"/>
                  </a:lnTo>
                  <a:lnTo>
                    <a:pt x="11" y="511"/>
                  </a:lnTo>
                  <a:lnTo>
                    <a:pt x="9" y="557"/>
                  </a:lnTo>
                  <a:lnTo>
                    <a:pt x="11" y="565"/>
                  </a:lnTo>
                  <a:lnTo>
                    <a:pt x="9" y="568"/>
                  </a:lnTo>
                  <a:lnTo>
                    <a:pt x="9" y="762"/>
                  </a:lnTo>
                  <a:lnTo>
                    <a:pt x="6" y="768"/>
                  </a:lnTo>
                  <a:lnTo>
                    <a:pt x="9" y="774"/>
                  </a:lnTo>
                  <a:lnTo>
                    <a:pt x="9" y="822"/>
                  </a:lnTo>
                  <a:lnTo>
                    <a:pt x="6" y="825"/>
                  </a:lnTo>
                  <a:lnTo>
                    <a:pt x="9" y="831"/>
                  </a:lnTo>
                  <a:lnTo>
                    <a:pt x="6" y="855"/>
                  </a:lnTo>
                  <a:lnTo>
                    <a:pt x="9" y="858"/>
                  </a:lnTo>
                  <a:lnTo>
                    <a:pt x="6" y="861"/>
                  </a:lnTo>
                  <a:lnTo>
                    <a:pt x="6" y="1181"/>
                  </a:lnTo>
                  <a:lnTo>
                    <a:pt x="4" y="1191"/>
                  </a:lnTo>
                  <a:lnTo>
                    <a:pt x="6" y="1197"/>
                  </a:lnTo>
                  <a:lnTo>
                    <a:pt x="6" y="1227"/>
                  </a:lnTo>
                  <a:lnTo>
                    <a:pt x="4" y="1237"/>
                  </a:lnTo>
                  <a:lnTo>
                    <a:pt x="6" y="1243"/>
                  </a:lnTo>
                  <a:lnTo>
                    <a:pt x="6" y="1252"/>
                  </a:lnTo>
                  <a:lnTo>
                    <a:pt x="4" y="1256"/>
                  </a:lnTo>
                  <a:lnTo>
                    <a:pt x="6" y="1268"/>
                  </a:lnTo>
                  <a:lnTo>
                    <a:pt x="4" y="1271"/>
                  </a:lnTo>
                  <a:lnTo>
                    <a:pt x="6" y="1275"/>
                  </a:lnTo>
                  <a:lnTo>
                    <a:pt x="6" y="1437"/>
                  </a:lnTo>
                  <a:lnTo>
                    <a:pt x="4" y="1446"/>
                  </a:lnTo>
                  <a:lnTo>
                    <a:pt x="6" y="1454"/>
                  </a:lnTo>
                  <a:lnTo>
                    <a:pt x="4" y="1464"/>
                  </a:lnTo>
                  <a:lnTo>
                    <a:pt x="6" y="1476"/>
                  </a:lnTo>
                  <a:lnTo>
                    <a:pt x="4" y="1484"/>
                  </a:lnTo>
                  <a:lnTo>
                    <a:pt x="4" y="1506"/>
                  </a:lnTo>
                  <a:lnTo>
                    <a:pt x="6" y="1517"/>
                  </a:lnTo>
                  <a:lnTo>
                    <a:pt x="4" y="1521"/>
                  </a:lnTo>
                  <a:lnTo>
                    <a:pt x="4" y="1833"/>
                  </a:lnTo>
                  <a:lnTo>
                    <a:pt x="3" y="1841"/>
                  </a:lnTo>
                  <a:lnTo>
                    <a:pt x="3" y="1869"/>
                  </a:lnTo>
                  <a:lnTo>
                    <a:pt x="0" y="1872"/>
                  </a:lnTo>
                  <a:lnTo>
                    <a:pt x="3" y="1877"/>
                  </a:lnTo>
                  <a:lnTo>
                    <a:pt x="3" y="1926"/>
                  </a:lnTo>
                  <a:lnTo>
                    <a:pt x="0" y="1929"/>
                  </a:lnTo>
                  <a:lnTo>
                    <a:pt x="3" y="1935"/>
                  </a:lnTo>
                  <a:lnTo>
                    <a:pt x="0" y="1959"/>
                  </a:lnTo>
                  <a:lnTo>
                    <a:pt x="3" y="1965"/>
                  </a:lnTo>
                  <a:lnTo>
                    <a:pt x="0" y="1975"/>
                  </a:lnTo>
                  <a:lnTo>
                    <a:pt x="3" y="1984"/>
                  </a:lnTo>
                  <a:lnTo>
                    <a:pt x="0" y="1988"/>
                  </a:lnTo>
                  <a:lnTo>
                    <a:pt x="3" y="1992"/>
                  </a:lnTo>
                  <a:lnTo>
                    <a:pt x="3" y="2025"/>
                  </a:lnTo>
                  <a:lnTo>
                    <a:pt x="0" y="2029"/>
                  </a:lnTo>
                  <a:lnTo>
                    <a:pt x="3" y="2035"/>
                  </a:lnTo>
                  <a:lnTo>
                    <a:pt x="3" y="2071"/>
                  </a:lnTo>
                  <a:lnTo>
                    <a:pt x="0" y="2093"/>
                  </a:lnTo>
                  <a:lnTo>
                    <a:pt x="3" y="2098"/>
                  </a:lnTo>
                  <a:lnTo>
                    <a:pt x="0" y="2101"/>
                  </a:lnTo>
                  <a:lnTo>
                    <a:pt x="3" y="2114"/>
                  </a:lnTo>
                  <a:lnTo>
                    <a:pt x="6" y="2114"/>
                  </a:lnTo>
                  <a:lnTo>
                    <a:pt x="9" y="2117"/>
                  </a:lnTo>
                  <a:lnTo>
                    <a:pt x="171" y="2117"/>
                  </a:lnTo>
                  <a:lnTo>
                    <a:pt x="173" y="2120"/>
                  </a:lnTo>
                  <a:lnTo>
                    <a:pt x="177" y="2117"/>
                  </a:lnTo>
                  <a:lnTo>
                    <a:pt x="185" y="2117"/>
                  </a:lnTo>
                  <a:lnTo>
                    <a:pt x="192" y="2120"/>
                  </a:lnTo>
                  <a:lnTo>
                    <a:pt x="197" y="2117"/>
                  </a:lnTo>
                  <a:lnTo>
                    <a:pt x="200" y="2120"/>
                  </a:lnTo>
                  <a:lnTo>
                    <a:pt x="329" y="2120"/>
                  </a:lnTo>
                  <a:lnTo>
                    <a:pt x="334" y="2114"/>
                  </a:lnTo>
                  <a:lnTo>
                    <a:pt x="334" y="1981"/>
                  </a:lnTo>
                  <a:lnTo>
                    <a:pt x="336" y="1978"/>
                  </a:lnTo>
                  <a:lnTo>
                    <a:pt x="334" y="1972"/>
                  </a:lnTo>
                  <a:lnTo>
                    <a:pt x="336" y="1962"/>
                  </a:lnTo>
                  <a:lnTo>
                    <a:pt x="336" y="1935"/>
                  </a:lnTo>
                  <a:lnTo>
                    <a:pt x="334" y="1932"/>
                  </a:lnTo>
                  <a:lnTo>
                    <a:pt x="336" y="1923"/>
                  </a:lnTo>
                  <a:lnTo>
                    <a:pt x="336" y="1890"/>
                  </a:lnTo>
                  <a:lnTo>
                    <a:pt x="334" y="1883"/>
                  </a:lnTo>
                  <a:lnTo>
                    <a:pt x="336" y="1853"/>
                  </a:lnTo>
                  <a:lnTo>
                    <a:pt x="334" y="1847"/>
                  </a:lnTo>
                  <a:lnTo>
                    <a:pt x="336" y="1839"/>
                  </a:lnTo>
                  <a:lnTo>
                    <a:pt x="336" y="1814"/>
                  </a:lnTo>
                  <a:lnTo>
                    <a:pt x="334" y="1808"/>
                  </a:lnTo>
                  <a:lnTo>
                    <a:pt x="336" y="1805"/>
                  </a:lnTo>
                  <a:lnTo>
                    <a:pt x="336" y="1421"/>
                  </a:lnTo>
                  <a:lnTo>
                    <a:pt x="339" y="1415"/>
                  </a:lnTo>
                  <a:lnTo>
                    <a:pt x="336" y="1407"/>
                  </a:lnTo>
                  <a:lnTo>
                    <a:pt x="339" y="1404"/>
                  </a:lnTo>
                  <a:lnTo>
                    <a:pt x="336" y="1398"/>
                  </a:lnTo>
                  <a:lnTo>
                    <a:pt x="339" y="1385"/>
                  </a:lnTo>
                  <a:lnTo>
                    <a:pt x="336" y="1374"/>
                  </a:lnTo>
                  <a:lnTo>
                    <a:pt x="339" y="1364"/>
                  </a:lnTo>
                  <a:lnTo>
                    <a:pt x="336" y="1355"/>
                  </a:lnTo>
                  <a:lnTo>
                    <a:pt x="339" y="1346"/>
                  </a:lnTo>
                  <a:lnTo>
                    <a:pt x="336" y="1322"/>
                  </a:lnTo>
                  <a:lnTo>
                    <a:pt x="339" y="1308"/>
                  </a:lnTo>
                  <a:lnTo>
                    <a:pt x="336" y="1304"/>
                  </a:lnTo>
                  <a:lnTo>
                    <a:pt x="339" y="1295"/>
                  </a:lnTo>
                  <a:lnTo>
                    <a:pt x="339" y="1271"/>
                  </a:lnTo>
                  <a:lnTo>
                    <a:pt x="336" y="1268"/>
                  </a:lnTo>
                  <a:lnTo>
                    <a:pt x="339" y="1265"/>
                  </a:lnTo>
                  <a:lnTo>
                    <a:pt x="339" y="986"/>
                  </a:lnTo>
                  <a:lnTo>
                    <a:pt x="341" y="976"/>
                  </a:lnTo>
                  <a:lnTo>
                    <a:pt x="339" y="973"/>
                  </a:lnTo>
                  <a:lnTo>
                    <a:pt x="339" y="894"/>
                  </a:lnTo>
                  <a:lnTo>
                    <a:pt x="341" y="886"/>
                  </a:lnTo>
                  <a:lnTo>
                    <a:pt x="339" y="880"/>
                  </a:lnTo>
                  <a:lnTo>
                    <a:pt x="341" y="871"/>
                  </a:lnTo>
                  <a:lnTo>
                    <a:pt x="339" y="864"/>
                  </a:lnTo>
                  <a:lnTo>
                    <a:pt x="339" y="831"/>
                  </a:lnTo>
                  <a:lnTo>
                    <a:pt x="341" y="825"/>
                  </a:lnTo>
                  <a:lnTo>
                    <a:pt x="339" y="822"/>
                  </a:lnTo>
                  <a:lnTo>
                    <a:pt x="341" y="817"/>
                  </a:lnTo>
                  <a:lnTo>
                    <a:pt x="339" y="808"/>
                  </a:lnTo>
                  <a:lnTo>
                    <a:pt x="341" y="804"/>
                  </a:lnTo>
                  <a:lnTo>
                    <a:pt x="339" y="801"/>
                  </a:lnTo>
                  <a:lnTo>
                    <a:pt x="341" y="792"/>
                  </a:lnTo>
                  <a:lnTo>
                    <a:pt x="341" y="774"/>
                  </a:lnTo>
                  <a:lnTo>
                    <a:pt x="339" y="768"/>
                  </a:lnTo>
                  <a:lnTo>
                    <a:pt x="341" y="752"/>
                  </a:lnTo>
                  <a:lnTo>
                    <a:pt x="339" y="741"/>
                  </a:lnTo>
                  <a:lnTo>
                    <a:pt x="341" y="738"/>
                  </a:lnTo>
                  <a:lnTo>
                    <a:pt x="341" y="448"/>
                  </a:lnTo>
                  <a:lnTo>
                    <a:pt x="344" y="445"/>
                  </a:lnTo>
                  <a:lnTo>
                    <a:pt x="344" y="385"/>
                  </a:lnTo>
                  <a:lnTo>
                    <a:pt x="341" y="382"/>
                  </a:lnTo>
                  <a:lnTo>
                    <a:pt x="344" y="379"/>
                  </a:lnTo>
                  <a:lnTo>
                    <a:pt x="344" y="13"/>
                  </a:lnTo>
                  <a:lnTo>
                    <a:pt x="336" y="3"/>
                  </a:lnTo>
                  <a:lnTo>
                    <a:pt x="185" y="3"/>
                  </a:lnTo>
                  <a:lnTo>
                    <a:pt x="177" y="0"/>
                  </a:lnTo>
                  <a:lnTo>
                    <a:pt x="158" y="0"/>
                  </a:lnTo>
                  <a:lnTo>
                    <a:pt x="153" y="3"/>
                  </a:lnTo>
                  <a:lnTo>
                    <a:pt x="150" y="0"/>
                  </a:lnTo>
                  <a:lnTo>
                    <a:pt x="149" y="3"/>
                  </a:lnTo>
                  <a:lnTo>
                    <a:pt x="147" y="0"/>
                  </a:lnTo>
                  <a:lnTo>
                    <a:pt x="19" y="0"/>
                  </a:lnTo>
                  <a:lnTo>
                    <a:pt x="17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9" name="Freeform 11"/>
            <p:cNvSpPr>
              <a:spLocks/>
            </p:cNvSpPr>
            <p:nvPr/>
          </p:nvSpPr>
          <p:spPr bwMode="auto">
            <a:xfrm>
              <a:off x="1524" y="1518"/>
              <a:ext cx="78" cy="93"/>
            </a:xfrm>
            <a:custGeom>
              <a:avLst/>
              <a:gdLst>
                <a:gd name="T0" fmla="*/ 3 w 78"/>
                <a:gd name="T1" fmla="*/ 0 h 93"/>
                <a:gd name="T2" fmla="*/ 16 w 78"/>
                <a:gd name="T3" fmla="*/ 0 h 93"/>
                <a:gd name="T4" fmla="*/ 21 w 78"/>
                <a:gd name="T5" fmla="*/ 3 h 93"/>
                <a:gd name="T6" fmla="*/ 21 w 78"/>
                <a:gd name="T7" fmla="*/ 10 h 93"/>
                <a:gd name="T8" fmla="*/ 27 w 78"/>
                <a:gd name="T9" fmla="*/ 17 h 93"/>
                <a:gd name="T10" fmla="*/ 35 w 78"/>
                <a:gd name="T11" fmla="*/ 59 h 93"/>
                <a:gd name="T12" fmla="*/ 43 w 78"/>
                <a:gd name="T13" fmla="*/ 59 h 93"/>
                <a:gd name="T14" fmla="*/ 43 w 78"/>
                <a:gd name="T15" fmla="*/ 52 h 93"/>
                <a:gd name="T16" fmla="*/ 56 w 78"/>
                <a:gd name="T17" fmla="*/ 10 h 93"/>
                <a:gd name="T18" fmla="*/ 59 w 78"/>
                <a:gd name="T19" fmla="*/ 0 h 93"/>
                <a:gd name="T20" fmla="*/ 72 w 78"/>
                <a:gd name="T21" fmla="*/ 0 h 93"/>
                <a:gd name="T22" fmla="*/ 74 w 78"/>
                <a:gd name="T23" fmla="*/ 6 h 93"/>
                <a:gd name="T24" fmla="*/ 69 w 78"/>
                <a:gd name="T25" fmla="*/ 13 h 93"/>
                <a:gd name="T26" fmla="*/ 69 w 78"/>
                <a:gd name="T27" fmla="*/ 79 h 93"/>
                <a:gd name="T28" fmla="*/ 77 w 78"/>
                <a:gd name="T29" fmla="*/ 89 h 93"/>
                <a:gd name="T30" fmla="*/ 72 w 78"/>
                <a:gd name="T31" fmla="*/ 92 h 93"/>
                <a:gd name="T32" fmla="*/ 50 w 78"/>
                <a:gd name="T33" fmla="*/ 92 h 93"/>
                <a:gd name="T34" fmla="*/ 50 w 78"/>
                <a:gd name="T35" fmla="*/ 86 h 93"/>
                <a:gd name="T36" fmla="*/ 56 w 78"/>
                <a:gd name="T37" fmla="*/ 82 h 93"/>
                <a:gd name="T38" fmla="*/ 57 w 78"/>
                <a:gd name="T39" fmla="*/ 73 h 93"/>
                <a:gd name="T40" fmla="*/ 57 w 78"/>
                <a:gd name="T41" fmla="*/ 56 h 93"/>
                <a:gd name="T42" fmla="*/ 59 w 78"/>
                <a:gd name="T43" fmla="*/ 52 h 93"/>
                <a:gd name="T44" fmla="*/ 56 w 78"/>
                <a:gd name="T45" fmla="*/ 40 h 93"/>
                <a:gd name="T46" fmla="*/ 48 w 78"/>
                <a:gd name="T47" fmla="*/ 56 h 93"/>
                <a:gd name="T48" fmla="*/ 38 w 78"/>
                <a:gd name="T49" fmla="*/ 89 h 93"/>
                <a:gd name="T50" fmla="*/ 35 w 78"/>
                <a:gd name="T51" fmla="*/ 89 h 93"/>
                <a:gd name="T52" fmla="*/ 29 w 78"/>
                <a:gd name="T53" fmla="*/ 76 h 93"/>
                <a:gd name="T54" fmla="*/ 29 w 78"/>
                <a:gd name="T55" fmla="*/ 67 h 93"/>
                <a:gd name="T56" fmla="*/ 16 w 78"/>
                <a:gd name="T57" fmla="*/ 36 h 93"/>
                <a:gd name="T58" fmla="*/ 14 w 78"/>
                <a:gd name="T59" fmla="*/ 46 h 93"/>
                <a:gd name="T60" fmla="*/ 14 w 78"/>
                <a:gd name="T61" fmla="*/ 79 h 93"/>
                <a:gd name="T62" fmla="*/ 21 w 78"/>
                <a:gd name="T63" fmla="*/ 92 h 93"/>
                <a:gd name="T64" fmla="*/ 3 w 78"/>
                <a:gd name="T65" fmla="*/ 92 h 93"/>
                <a:gd name="T66" fmla="*/ 3 w 78"/>
                <a:gd name="T67" fmla="*/ 86 h 93"/>
                <a:gd name="T68" fmla="*/ 6 w 78"/>
                <a:gd name="T69" fmla="*/ 86 h 93"/>
                <a:gd name="T70" fmla="*/ 9 w 78"/>
                <a:gd name="T71" fmla="*/ 56 h 93"/>
                <a:gd name="T72" fmla="*/ 6 w 78"/>
                <a:gd name="T73" fmla="*/ 43 h 93"/>
                <a:gd name="T74" fmla="*/ 9 w 78"/>
                <a:gd name="T75" fmla="*/ 33 h 93"/>
                <a:gd name="T76" fmla="*/ 6 w 78"/>
                <a:gd name="T77" fmla="*/ 27 h 93"/>
                <a:gd name="T78" fmla="*/ 9 w 78"/>
                <a:gd name="T79" fmla="*/ 17 h 93"/>
                <a:gd name="T80" fmla="*/ 0 w 78"/>
                <a:gd name="T81" fmla="*/ 3 h 93"/>
                <a:gd name="T82" fmla="*/ 3 w 78"/>
                <a:gd name="T83" fmla="*/ 0 h 9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"/>
                <a:gd name="T127" fmla="*/ 0 h 93"/>
                <a:gd name="T128" fmla="*/ 78 w 78"/>
                <a:gd name="T129" fmla="*/ 93 h 9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" h="93">
                  <a:moveTo>
                    <a:pt x="3" y="0"/>
                  </a:moveTo>
                  <a:lnTo>
                    <a:pt x="16" y="0"/>
                  </a:lnTo>
                  <a:lnTo>
                    <a:pt x="21" y="3"/>
                  </a:lnTo>
                  <a:lnTo>
                    <a:pt x="21" y="10"/>
                  </a:lnTo>
                  <a:lnTo>
                    <a:pt x="27" y="17"/>
                  </a:lnTo>
                  <a:lnTo>
                    <a:pt x="35" y="59"/>
                  </a:lnTo>
                  <a:lnTo>
                    <a:pt x="43" y="59"/>
                  </a:lnTo>
                  <a:lnTo>
                    <a:pt x="43" y="52"/>
                  </a:lnTo>
                  <a:lnTo>
                    <a:pt x="56" y="10"/>
                  </a:lnTo>
                  <a:lnTo>
                    <a:pt x="59" y="0"/>
                  </a:lnTo>
                  <a:lnTo>
                    <a:pt x="72" y="0"/>
                  </a:lnTo>
                  <a:lnTo>
                    <a:pt x="74" y="6"/>
                  </a:lnTo>
                  <a:lnTo>
                    <a:pt x="69" y="13"/>
                  </a:lnTo>
                  <a:lnTo>
                    <a:pt x="69" y="79"/>
                  </a:lnTo>
                  <a:lnTo>
                    <a:pt x="77" y="89"/>
                  </a:lnTo>
                  <a:lnTo>
                    <a:pt x="72" y="92"/>
                  </a:lnTo>
                  <a:lnTo>
                    <a:pt x="50" y="92"/>
                  </a:lnTo>
                  <a:lnTo>
                    <a:pt x="50" y="86"/>
                  </a:lnTo>
                  <a:lnTo>
                    <a:pt x="56" y="82"/>
                  </a:lnTo>
                  <a:lnTo>
                    <a:pt x="57" y="73"/>
                  </a:lnTo>
                  <a:lnTo>
                    <a:pt x="57" y="56"/>
                  </a:lnTo>
                  <a:lnTo>
                    <a:pt x="59" y="52"/>
                  </a:lnTo>
                  <a:lnTo>
                    <a:pt x="56" y="40"/>
                  </a:lnTo>
                  <a:lnTo>
                    <a:pt x="48" y="56"/>
                  </a:lnTo>
                  <a:lnTo>
                    <a:pt x="38" y="89"/>
                  </a:lnTo>
                  <a:lnTo>
                    <a:pt x="35" y="89"/>
                  </a:lnTo>
                  <a:lnTo>
                    <a:pt x="29" y="76"/>
                  </a:lnTo>
                  <a:lnTo>
                    <a:pt x="29" y="67"/>
                  </a:lnTo>
                  <a:lnTo>
                    <a:pt x="16" y="36"/>
                  </a:lnTo>
                  <a:lnTo>
                    <a:pt x="14" y="46"/>
                  </a:lnTo>
                  <a:lnTo>
                    <a:pt x="14" y="79"/>
                  </a:lnTo>
                  <a:lnTo>
                    <a:pt x="21" y="92"/>
                  </a:lnTo>
                  <a:lnTo>
                    <a:pt x="3" y="92"/>
                  </a:lnTo>
                  <a:lnTo>
                    <a:pt x="3" y="86"/>
                  </a:lnTo>
                  <a:lnTo>
                    <a:pt x="6" y="86"/>
                  </a:lnTo>
                  <a:lnTo>
                    <a:pt x="9" y="56"/>
                  </a:lnTo>
                  <a:lnTo>
                    <a:pt x="6" y="43"/>
                  </a:lnTo>
                  <a:lnTo>
                    <a:pt x="9" y="33"/>
                  </a:lnTo>
                  <a:lnTo>
                    <a:pt x="6" y="27"/>
                  </a:lnTo>
                  <a:lnTo>
                    <a:pt x="9" y="17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0" name="Freeform 12"/>
            <p:cNvSpPr>
              <a:spLocks/>
            </p:cNvSpPr>
            <p:nvPr/>
          </p:nvSpPr>
          <p:spPr bwMode="auto">
            <a:xfrm>
              <a:off x="1519" y="1950"/>
              <a:ext cx="68" cy="93"/>
            </a:xfrm>
            <a:custGeom>
              <a:avLst/>
              <a:gdLst>
                <a:gd name="T0" fmla="*/ 0 w 68"/>
                <a:gd name="T1" fmla="*/ 0 h 93"/>
                <a:gd name="T2" fmla="*/ 27 w 68"/>
                <a:gd name="T3" fmla="*/ 0 h 93"/>
                <a:gd name="T4" fmla="*/ 29 w 68"/>
                <a:gd name="T5" fmla="*/ 3 h 93"/>
                <a:gd name="T6" fmla="*/ 19 w 68"/>
                <a:gd name="T7" fmla="*/ 19 h 93"/>
                <a:gd name="T8" fmla="*/ 19 w 68"/>
                <a:gd name="T9" fmla="*/ 24 h 93"/>
                <a:gd name="T10" fmla="*/ 21 w 68"/>
                <a:gd name="T11" fmla="*/ 27 h 93"/>
                <a:gd name="T12" fmla="*/ 19 w 68"/>
                <a:gd name="T13" fmla="*/ 36 h 93"/>
                <a:gd name="T14" fmla="*/ 19 w 68"/>
                <a:gd name="T15" fmla="*/ 60 h 93"/>
                <a:gd name="T16" fmla="*/ 27 w 68"/>
                <a:gd name="T17" fmla="*/ 76 h 93"/>
                <a:gd name="T18" fmla="*/ 35 w 68"/>
                <a:gd name="T19" fmla="*/ 82 h 93"/>
                <a:gd name="T20" fmla="*/ 51 w 68"/>
                <a:gd name="T21" fmla="*/ 79 h 93"/>
                <a:gd name="T22" fmla="*/ 51 w 68"/>
                <a:gd name="T23" fmla="*/ 73 h 93"/>
                <a:gd name="T24" fmla="*/ 56 w 68"/>
                <a:gd name="T25" fmla="*/ 67 h 93"/>
                <a:gd name="T26" fmla="*/ 56 w 68"/>
                <a:gd name="T27" fmla="*/ 10 h 93"/>
                <a:gd name="T28" fmla="*/ 51 w 68"/>
                <a:gd name="T29" fmla="*/ 10 h 93"/>
                <a:gd name="T30" fmla="*/ 48 w 68"/>
                <a:gd name="T31" fmla="*/ 0 h 93"/>
                <a:gd name="T32" fmla="*/ 67 w 68"/>
                <a:gd name="T33" fmla="*/ 0 h 93"/>
                <a:gd name="T34" fmla="*/ 67 w 68"/>
                <a:gd name="T35" fmla="*/ 6 h 93"/>
                <a:gd name="T36" fmla="*/ 62 w 68"/>
                <a:gd name="T37" fmla="*/ 16 h 93"/>
                <a:gd name="T38" fmla="*/ 61 w 68"/>
                <a:gd name="T39" fmla="*/ 30 h 93"/>
                <a:gd name="T40" fmla="*/ 61 w 68"/>
                <a:gd name="T41" fmla="*/ 73 h 93"/>
                <a:gd name="T42" fmla="*/ 51 w 68"/>
                <a:gd name="T43" fmla="*/ 89 h 93"/>
                <a:gd name="T44" fmla="*/ 40 w 68"/>
                <a:gd name="T45" fmla="*/ 92 h 93"/>
                <a:gd name="T46" fmla="*/ 21 w 68"/>
                <a:gd name="T47" fmla="*/ 92 h 93"/>
                <a:gd name="T48" fmla="*/ 11 w 68"/>
                <a:gd name="T49" fmla="*/ 82 h 93"/>
                <a:gd name="T50" fmla="*/ 8 w 68"/>
                <a:gd name="T51" fmla="*/ 70 h 93"/>
                <a:gd name="T52" fmla="*/ 8 w 68"/>
                <a:gd name="T53" fmla="*/ 13 h 93"/>
                <a:gd name="T54" fmla="*/ 0 w 68"/>
                <a:gd name="T55" fmla="*/ 6 h 93"/>
                <a:gd name="T56" fmla="*/ 0 w 68"/>
                <a:gd name="T57" fmla="*/ 0 h 9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"/>
                <a:gd name="T88" fmla="*/ 0 h 93"/>
                <a:gd name="T89" fmla="*/ 68 w 68"/>
                <a:gd name="T90" fmla="*/ 93 h 9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" h="93">
                  <a:moveTo>
                    <a:pt x="0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19" y="19"/>
                  </a:lnTo>
                  <a:lnTo>
                    <a:pt x="19" y="24"/>
                  </a:lnTo>
                  <a:lnTo>
                    <a:pt x="21" y="27"/>
                  </a:lnTo>
                  <a:lnTo>
                    <a:pt x="19" y="36"/>
                  </a:lnTo>
                  <a:lnTo>
                    <a:pt x="19" y="60"/>
                  </a:lnTo>
                  <a:lnTo>
                    <a:pt x="27" y="76"/>
                  </a:lnTo>
                  <a:lnTo>
                    <a:pt x="35" y="82"/>
                  </a:lnTo>
                  <a:lnTo>
                    <a:pt x="51" y="79"/>
                  </a:lnTo>
                  <a:lnTo>
                    <a:pt x="51" y="73"/>
                  </a:lnTo>
                  <a:lnTo>
                    <a:pt x="56" y="67"/>
                  </a:lnTo>
                  <a:lnTo>
                    <a:pt x="56" y="10"/>
                  </a:lnTo>
                  <a:lnTo>
                    <a:pt x="51" y="10"/>
                  </a:lnTo>
                  <a:lnTo>
                    <a:pt x="48" y="0"/>
                  </a:lnTo>
                  <a:lnTo>
                    <a:pt x="67" y="0"/>
                  </a:lnTo>
                  <a:lnTo>
                    <a:pt x="67" y="6"/>
                  </a:lnTo>
                  <a:lnTo>
                    <a:pt x="62" y="16"/>
                  </a:lnTo>
                  <a:lnTo>
                    <a:pt x="61" y="30"/>
                  </a:lnTo>
                  <a:lnTo>
                    <a:pt x="61" y="73"/>
                  </a:lnTo>
                  <a:lnTo>
                    <a:pt x="51" y="89"/>
                  </a:lnTo>
                  <a:lnTo>
                    <a:pt x="40" y="92"/>
                  </a:lnTo>
                  <a:lnTo>
                    <a:pt x="21" y="92"/>
                  </a:lnTo>
                  <a:lnTo>
                    <a:pt x="11" y="82"/>
                  </a:lnTo>
                  <a:lnTo>
                    <a:pt x="8" y="70"/>
                  </a:lnTo>
                  <a:lnTo>
                    <a:pt x="8" y="13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Freeform 13"/>
            <p:cNvSpPr>
              <a:spLocks/>
            </p:cNvSpPr>
            <p:nvPr/>
          </p:nvSpPr>
          <p:spPr bwMode="auto">
            <a:xfrm>
              <a:off x="1511" y="2386"/>
              <a:ext cx="71" cy="95"/>
            </a:xfrm>
            <a:custGeom>
              <a:avLst/>
              <a:gdLst>
                <a:gd name="T0" fmla="*/ 8 w 71"/>
                <a:gd name="T1" fmla="*/ 0 h 95"/>
                <a:gd name="T2" fmla="*/ 32 w 71"/>
                <a:gd name="T3" fmla="*/ 3 h 95"/>
                <a:gd name="T4" fmla="*/ 29 w 71"/>
                <a:gd name="T5" fmla="*/ 19 h 95"/>
                <a:gd name="T6" fmla="*/ 42 w 71"/>
                <a:gd name="T7" fmla="*/ 30 h 95"/>
                <a:gd name="T8" fmla="*/ 51 w 71"/>
                <a:gd name="T9" fmla="*/ 16 h 95"/>
                <a:gd name="T10" fmla="*/ 48 w 71"/>
                <a:gd name="T11" fmla="*/ 3 h 95"/>
                <a:gd name="T12" fmla="*/ 69 w 71"/>
                <a:gd name="T13" fmla="*/ 3 h 95"/>
                <a:gd name="T14" fmla="*/ 69 w 71"/>
                <a:gd name="T15" fmla="*/ 9 h 95"/>
                <a:gd name="T16" fmla="*/ 43 w 71"/>
                <a:gd name="T17" fmla="*/ 39 h 95"/>
                <a:gd name="T18" fmla="*/ 53 w 71"/>
                <a:gd name="T19" fmla="*/ 64 h 95"/>
                <a:gd name="T20" fmla="*/ 70 w 71"/>
                <a:gd name="T21" fmla="*/ 91 h 95"/>
                <a:gd name="T22" fmla="*/ 48 w 71"/>
                <a:gd name="T23" fmla="*/ 94 h 95"/>
                <a:gd name="T24" fmla="*/ 46 w 71"/>
                <a:gd name="T25" fmla="*/ 88 h 95"/>
                <a:gd name="T26" fmla="*/ 48 w 71"/>
                <a:gd name="T27" fmla="*/ 78 h 95"/>
                <a:gd name="T28" fmla="*/ 42 w 71"/>
                <a:gd name="T29" fmla="*/ 66 h 95"/>
                <a:gd name="T30" fmla="*/ 42 w 71"/>
                <a:gd name="T31" fmla="*/ 61 h 95"/>
                <a:gd name="T32" fmla="*/ 34 w 71"/>
                <a:gd name="T33" fmla="*/ 61 h 95"/>
                <a:gd name="T34" fmla="*/ 22 w 71"/>
                <a:gd name="T35" fmla="*/ 81 h 95"/>
                <a:gd name="T36" fmla="*/ 24 w 71"/>
                <a:gd name="T37" fmla="*/ 91 h 95"/>
                <a:gd name="T38" fmla="*/ 19 w 71"/>
                <a:gd name="T39" fmla="*/ 94 h 95"/>
                <a:gd name="T40" fmla="*/ 3 w 71"/>
                <a:gd name="T41" fmla="*/ 94 h 95"/>
                <a:gd name="T42" fmla="*/ 0 w 71"/>
                <a:gd name="T43" fmla="*/ 91 h 95"/>
                <a:gd name="T44" fmla="*/ 27 w 71"/>
                <a:gd name="T45" fmla="*/ 58 h 95"/>
                <a:gd name="T46" fmla="*/ 29 w 71"/>
                <a:gd name="T47" fmla="*/ 42 h 95"/>
                <a:gd name="T48" fmla="*/ 10 w 71"/>
                <a:gd name="T49" fmla="*/ 13 h 95"/>
                <a:gd name="T50" fmla="*/ 8 w 71"/>
                <a:gd name="T51" fmla="*/ 13 h 95"/>
                <a:gd name="T52" fmla="*/ 3 w 71"/>
                <a:gd name="T53" fmla="*/ 6 h 95"/>
                <a:gd name="T54" fmla="*/ 8 w 71"/>
                <a:gd name="T55" fmla="*/ 0 h 9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1"/>
                <a:gd name="T85" fmla="*/ 0 h 95"/>
                <a:gd name="T86" fmla="*/ 71 w 71"/>
                <a:gd name="T87" fmla="*/ 95 h 9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1" h="95">
                  <a:moveTo>
                    <a:pt x="8" y="0"/>
                  </a:moveTo>
                  <a:lnTo>
                    <a:pt x="32" y="3"/>
                  </a:lnTo>
                  <a:lnTo>
                    <a:pt x="29" y="19"/>
                  </a:lnTo>
                  <a:lnTo>
                    <a:pt x="42" y="30"/>
                  </a:lnTo>
                  <a:lnTo>
                    <a:pt x="51" y="16"/>
                  </a:lnTo>
                  <a:lnTo>
                    <a:pt x="48" y="3"/>
                  </a:lnTo>
                  <a:lnTo>
                    <a:pt x="69" y="3"/>
                  </a:lnTo>
                  <a:lnTo>
                    <a:pt x="69" y="9"/>
                  </a:lnTo>
                  <a:lnTo>
                    <a:pt x="43" y="39"/>
                  </a:lnTo>
                  <a:lnTo>
                    <a:pt x="53" y="64"/>
                  </a:lnTo>
                  <a:lnTo>
                    <a:pt x="70" y="91"/>
                  </a:lnTo>
                  <a:lnTo>
                    <a:pt x="48" y="94"/>
                  </a:lnTo>
                  <a:lnTo>
                    <a:pt x="46" y="88"/>
                  </a:lnTo>
                  <a:lnTo>
                    <a:pt x="48" y="78"/>
                  </a:lnTo>
                  <a:lnTo>
                    <a:pt x="42" y="66"/>
                  </a:lnTo>
                  <a:lnTo>
                    <a:pt x="42" y="61"/>
                  </a:lnTo>
                  <a:lnTo>
                    <a:pt x="34" y="61"/>
                  </a:lnTo>
                  <a:lnTo>
                    <a:pt x="22" y="81"/>
                  </a:lnTo>
                  <a:lnTo>
                    <a:pt x="24" y="91"/>
                  </a:lnTo>
                  <a:lnTo>
                    <a:pt x="19" y="94"/>
                  </a:lnTo>
                  <a:lnTo>
                    <a:pt x="3" y="94"/>
                  </a:lnTo>
                  <a:lnTo>
                    <a:pt x="0" y="91"/>
                  </a:lnTo>
                  <a:lnTo>
                    <a:pt x="27" y="58"/>
                  </a:lnTo>
                  <a:lnTo>
                    <a:pt x="29" y="42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3" y="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Freeform 14"/>
            <p:cNvSpPr>
              <a:spLocks/>
            </p:cNvSpPr>
            <p:nvPr/>
          </p:nvSpPr>
          <p:spPr bwMode="auto">
            <a:xfrm>
              <a:off x="1402" y="2662"/>
              <a:ext cx="3" cy="4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3 h 4"/>
                <a:gd name="T4" fmla="*/ 0 w 3"/>
                <a:gd name="T5" fmla="*/ 3 h 4"/>
                <a:gd name="T6" fmla="*/ 0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0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3" name="Freeform 15"/>
            <p:cNvSpPr>
              <a:spLocks/>
            </p:cNvSpPr>
            <p:nvPr/>
          </p:nvSpPr>
          <p:spPr bwMode="auto">
            <a:xfrm>
              <a:off x="1757" y="933"/>
              <a:ext cx="115" cy="2143"/>
            </a:xfrm>
            <a:custGeom>
              <a:avLst/>
              <a:gdLst>
                <a:gd name="T0" fmla="*/ 114 w 115"/>
                <a:gd name="T1" fmla="*/ 0 h 2143"/>
                <a:gd name="T2" fmla="*/ 76 w 115"/>
                <a:gd name="T3" fmla="*/ 35 h 2143"/>
                <a:gd name="T4" fmla="*/ 61 w 115"/>
                <a:gd name="T5" fmla="*/ 172 h 2143"/>
                <a:gd name="T6" fmla="*/ 61 w 115"/>
                <a:gd name="T7" fmla="*/ 180 h 2143"/>
                <a:gd name="T8" fmla="*/ 61 w 115"/>
                <a:gd name="T9" fmla="*/ 192 h 2143"/>
                <a:gd name="T10" fmla="*/ 61 w 115"/>
                <a:gd name="T11" fmla="*/ 207 h 2143"/>
                <a:gd name="T12" fmla="*/ 61 w 115"/>
                <a:gd name="T13" fmla="*/ 226 h 2143"/>
                <a:gd name="T14" fmla="*/ 61 w 115"/>
                <a:gd name="T15" fmla="*/ 256 h 2143"/>
                <a:gd name="T16" fmla="*/ 58 w 115"/>
                <a:gd name="T17" fmla="*/ 752 h 2143"/>
                <a:gd name="T18" fmla="*/ 56 w 115"/>
                <a:gd name="T19" fmla="*/ 1033 h 2143"/>
                <a:gd name="T20" fmla="*/ 56 w 115"/>
                <a:gd name="T21" fmla="*/ 1103 h 2143"/>
                <a:gd name="T22" fmla="*/ 53 w 115"/>
                <a:gd name="T23" fmla="*/ 1150 h 2143"/>
                <a:gd name="T24" fmla="*/ 53 w 115"/>
                <a:gd name="T25" fmla="*/ 1175 h 2143"/>
                <a:gd name="T26" fmla="*/ 53 w 115"/>
                <a:gd name="T27" fmla="*/ 1186 h 2143"/>
                <a:gd name="T28" fmla="*/ 53 w 115"/>
                <a:gd name="T29" fmla="*/ 1196 h 2143"/>
                <a:gd name="T30" fmla="*/ 52 w 115"/>
                <a:gd name="T31" fmla="*/ 1532 h 2143"/>
                <a:gd name="T32" fmla="*/ 53 w 115"/>
                <a:gd name="T33" fmla="*/ 1551 h 2143"/>
                <a:gd name="T34" fmla="*/ 53 w 115"/>
                <a:gd name="T35" fmla="*/ 1571 h 2143"/>
                <a:gd name="T36" fmla="*/ 52 w 115"/>
                <a:gd name="T37" fmla="*/ 1604 h 2143"/>
                <a:gd name="T38" fmla="*/ 52 w 115"/>
                <a:gd name="T39" fmla="*/ 1620 h 2143"/>
                <a:gd name="T40" fmla="*/ 53 w 115"/>
                <a:gd name="T41" fmla="*/ 1650 h 2143"/>
                <a:gd name="T42" fmla="*/ 52 w 115"/>
                <a:gd name="T43" fmla="*/ 1704 h 2143"/>
                <a:gd name="T44" fmla="*/ 52 w 115"/>
                <a:gd name="T45" fmla="*/ 1713 h 2143"/>
                <a:gd name="T46" fmla="*/ 56 w 115"/>
                <a:gd name="T47" fmla="*/ 2096 h 2143"/>
                <a:gd name="T48" fmla="*/ 103 w 115"/>
                <a:gd name="T49" fmla="*/ 2142 h 2143"/>
                <a:gd name="T50" fmla="*/ 42 w 115"/>
                <a:gd name="T51" fmla="*/ 2106 h 2143"/>
                <a:gd name="T52" fmla="*/ 44 w 115"/>
                <a:gd name="T53" fmla="*/ 2036 h 2143"/>
                <a:gd name="T54" fmla="*/ 44 w 115"/>
                <a:gd name="T55" fmla="*/ 2025 h 2143"/>
                <a:gd name="T56" fmla="*/ 44 w 115"/>
                <a:gd name="T57" fmla="*/ 2000 h 2143"/>
                <a:gd name="T58" fmla="*/ 44 w 115"/>
                <a:gd name="T59" fmla="*/ 1992 h 2143"/>
                <a:gd name="T60" fmla="*/ 42 w 115"/>
                <a:gd name="T61" fmla="*/ 1931 h 2143"/>
                <a:gd name="T62" fmla="*/ 44 w 115"/>
                <a:gd name="T63" fmla="*/ 1481 h 2143"/>
                <a:gd name="T64" fmla="*/ 44 w 115"/>
                <a:gd name="T65" fmla="*/ 1472 h 2143"/>
                <a:gd name="T66" fmla="*/ 44 w 115"/>
                <a:gd name="T67" fmla="*/ 1459 h 2143"/>
                <a:gd name="T68" fmla="*/ 44 w 115"/>
                <a:gd name="T69" fmla="*/ 1453 h 2143"/>
                <a:gd name="T70" fmla="*/ 47 w 115"/>
                <a:gd name="T71" fmla="*/ 1109 h 2143"/>
                <a:gd name="T72" fmla="*/ 0 w 115"/>
                <a:gd name="T73" fmla="*/ 1073 h 2143"/>
                <a:gd name="T74" fmla="*/ 47 w 115"/>
                <a:gd name="T75" fmla="*/ 1027 h 2143"/>
                <a:gd name="T76" fmla="*/ 49 w 115"/>
                <a:gd name="T77" fmla="*/ 909 h 2143"/>
                <a:gd name="T78" fmla="*/ 49 w 115"/>
                <a:gd name="T79" fmla="*/ 869 h 2143"/>
                <a:gd name="T80" fmla="*/ 49 w 115"/>
                <a:gd name="T81" fmla="*/ 863 h 2143"/>
                <a:gd name="T82" fmla="*/ 52 w 115"/>
                <a:gd name="T83" fmla="*/ 621 h 2143"/>
                <a:gd name="T84" fmla="*/ 52 w 115"/>
                <a:gd name="T85" fmla="*/ 599 h 2143"/>
                <a:gd name="T86" fmla="*/ 52 w 115"/>
                <a:gd name="T87" fmla="*/ 588 h 2143"/>
                <a:gd name="T88" fmla="*/ 49 w 115"/>
                <a:gd name="T89" fmla="*/ 562 h 2143"/>
                <a:gd name="T90" fmla="*/ 49 w 115"/>
                <a:gd name="T91" fmla="*/ 546 h 2143"/>
                <a:gd name="T92" fmla="*/ 49 w 115"/>
                <a:gd name="T93" fmla="*/ 536 h 2143"/>
                <a:gd name="T94" fmla="*/ 52 w 115"/>
                <a:gd name="T95" fmla="*/ 44 h 2143"/>
                <a:gd name="T96" fmla="*/ 98 w 115"/>
                <a:gd name="T97" fmla="*/ 8 h 214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5"/>
                <a:gd name="T148" fmla="*/ 0 h 2143"/>
                <a:gd name="T149" fmla="*/ 115 w 115"/>
                <a:gd name="T150" fmla="*/ 2143 h 214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5" h="2143">
                  <a:moveTo>
                    <a:pt x="108" y="0"/>
                  </a:moveTo>
                  <a:lnTo>
                    <a:pt x="114" y="0"/>
                  </a:lnTo>
                  <a:lnTo>
                    <a:pt x="114" y="8"/>
                  </a:lnTo>
                  <a:lnTo>
                    <a:pt x="76" y="35"/>
                  </a:lnTo>
                  <a:lnTo>
                    <a:pt x="61" y="54"/>
                  </a:lnTo>
                  <a:lnTo>
                    <a:pt x="61" y="172"/>
                  </a:lnTo>
                  <a:lnTo>
                    <a:pt x="58" y="174"/>
                  </a:lnTo>
                  <a:lnTo>
                    <a:pt x="61" y="180"/>
                  </a:lnTo>
                  <a:lnTo>
                    <a:pt x="58" y="186"/>
                  </a:lnTo>
                  <a:lnTo>
                    <a:pt x="61" y="192"/>
                  </a:lnTo>
                  <a:lnTo>
                    <a:pt x="58" y="202"/>
                  </a:lnTo>
                  <a:lnTo>
                    <a:pt x="61" y="207"/>
                  </a:lnTo>
                  <a:lnTo>
                    <a:pt x="58" y="219"/>
                  </a:lnTo>
                  <a:lnTo>
                    <a:pt x="61" y="226"/>
                  </a:lnTo>
                  <a:lnTo>
                    <a:pt x="58" y="246"/>
                  </a:lnTo>
                  <a:lnTo>
                    <a:pt x="61" y="256"/>
                  </a:lnTo>
                  <a:lnTo>
                    <a:pt x="58" y="259"/>
                  </a:lnTo>
                  <a:lnTo>
                    <a:pt x="58" y="752"/>
                  </a:lnTo>
                  <a:lnTo>
                    <a:pt x="56" y="754"/>
                  </a:lnTo>
                  <a:lnTo>
                    <a:pt x="56" y="1033"/>
                  </a:lnTo>
                  <a:lnTo>
                    <a:pt x="15" y="1066"/>
                  </a:lnTo>
                  <a:lnTo>
                    <a:pt x="56" y="1103"/>
                  </a:lnTo>
                  <a:lnTo>
                    <a:pt x="56" y="1142"/>
                  </a:lnTo>
                  <a:lnTo>
                    <a:pt x="53" y="1150"/>
                  </a:lnTo>
                  <a:lnTo>
                    <a:pt x="56" y="1159"/>
                  </a:lnTo>
                  <a:lnTo>
                    <a:pt x="53" y="1175"/>
                  </a:lnTo>
                  <a:lnTo>
                    <a:pt x="56" y="1178"/>
                  </a:lnTo>
                  <a:lnTo>
                    <a:pt x="53" y="1186"/>
                  </a:lnTo>
                  <a:lnTo>
                    <a:pt x="56" y="1192"/>
                  </a:lnTo>
                  <a:lnTo>
                    <a:pt x="53" y="1196"/>
                  </a:lnTo>
                  <a:lnTo>
                    <a:pt x="53" y="1528"/>
                  </a:lnTo>
                  <a:lnTo>
                    <a:pt x="52" y="1532"/>
                  </a:lnTo>
                  <a:lnTo>
                    <a:pt x="53" y="1538"/>
                  </a:lnTo>
                  <a:lnTo>
                    <a:pt x="53" y="1551"/>
                  </a:lnTo>
                  <a:lnTo>
                    <a:pt x="52" y="1558"/>
                  </a:lnTo>
                  <a:lnTo>
                    <a:pt x="53" y="1571"/>
                  </a:lnTo>
                  <a:lnTo>
                    <a:pt x="53" y="1596"/>
                  </a:lnTo>
                  <a:lnTo>
                    <a:pt x="52" y="1604"/>
                  </a:lnTo>
                  <a:lnTo>
                    <a:pt x="53" y="1610"/>
                  </a:lnTo>
                  <a:lnTo>
                    <a:pt x="52" y="1620"/>
                  </a:lnTo>
                  <a:lnTo>
                    <a:pt x="52" y="1644"/>
                  </a:lnTo>
                  <a:lnTo>
                    <a:pt x="53" y="1650"/>
                  </a:lnTo>
                  <a:lnTo>
                    <a:pt x="52" y="1659"/>
                  </a:lnTo>
                  <a:lnTo>
                    <a:pt x="52" y="1704"/>
                  </a:lnTo>
                  <a:lnTo>
                    <a:pt x="53" y="1710"/>
                  </a:lnTo>
                  <a:lnTo>
                    <a:pt x="52" y="1713"/>
                  </a:lnTo>
                  <a:lnTo>
                    <a:pt x="52" y="2096"/>
                  </a:lnTo>
                  <a:lnTo>
                    <a:pt x="56" y="2096"/>
                  </a:lnTo>
                  <a:lnTo>
                    <a:pt x="103" y="2133"/>
                  </a:lnTo>
                  <a:lnTo>
                    <a:pt x="103" y="2142"/>
                  </a:lnTo>
                  <a:lnTo>
                    <a:pt x="95" y="2142"/>
                  </a:lnTo>
                  <a:lnTo>
                    <a:pt x="42" y="2106"/>
                  </a:lnTo>
                  <a:lnTo>
                    <a:pt x="39" y="2095"/>
                  </a:lnTo>
                  <a:lnTo>
                    <a:pt x="44" y="2036"/>
                  </a:lnTo>
                  <a:lnTo>
                    <a:pt x="42" y="2027"/>
                  </a:lnTo>
                  <a:lnTo>
                    <a:pt x="44" y="2025"/>
                  </a:lnTo>
                  <a:lnTo>
                    <a:pt x="42" y="2022"/>
                  </a:lnTo>
                  <a:lnTo>
                    <a:pt x="44" y="2000"/>
                  </a:lnTo>
                  <a:lnTo>
                    <a:pt x="42" y="1994"/>
                  </a:lnTo>
                  <a:lnTo>
                    <a:pt x="44" y="1992"/>
                  </a:lnTo>
                  <a:lnTo>
                    <a:pt x="44" y="1934"/>
                  </a:lnTo>
                  <a:lnTo>
                    <a:pt x="42" y="1931"/>
                  </a:lnTo>
                  <a:lnTo>
                    <a:pt x="44" y="1927"/>
                  </a:lnTo>
                  <a:lnTo>
                    <a:pt x="44" y="1481"/>
                  </a:lnTo>
                  <a:lnTo>
                    <a:pt x="47" y="1475"/>
                  </a:lnTo>
                  <a:lnTo>
                    <a:pt x="44" y="1472"/>
                  </a:lnTo>
                  <a:lnTo>
                    <a:pt x="47" y="1462"/>
                  </a:lnTo>
                  <a:lnTo>
                    <a:pt x="44" y="1459"/>
                  </a:lnTo>
                  <a:lnTo>
                    <a:pt x="47" y="1456"/>
                  </a:lnTo>
                  <a:lnTo>
                    <a:pt x="44" y="1453"/>
                  </a:lnTo>
                  <a:lnTo>
                    <a:pt x="47" y="1450"/>
                  </a:lnTo>
                  <a:lnTo>
                    <a:pt x="47" y="1109"/>
                  </a:lnTo>
                  <a:lnTo>
                    <a:pt x="25" y="1090"/>
                  </a:lnTo>
                  <a:lnTo>
                    <a:pt x="0" y="1073"/>
                  </a:lnTo>
                  <a:lnTo>
                    <a:pt x="0" y="1063"/>
                  </a:lnTo>
                  <a:lnTo>
                    <a:pt x="47" y="1027"/>
                  </a:lnTo>
                  <a:lnTo>
                    <a:pt x="47" y="926"/>
                  </a:lnTo>
                  <a:lnTo>
                    <a:pt x="49" y="909"/>
                  </a:lnTo>
                  <a:lnTo>
                    <a:pt x="47" y="902"/>
                  </a:lnTo>
                  <a:lnTo>
                    <a:pt x="49" y="869"/>
                  </a:lnTo>
                  <a:lnTo>
                    <a:pt x="47" y="866"/>
                  </a:lnTo>
                  <a:lnTo>
                    <a:pt x="49" y="863"/>
                  </a:lnTo>
                  <a:lnTo>
                    <a:pt x="49" y="628"/>
                  </a:lnTo>
                  <a:lnTo>
                    <a:pt x="52" y="621"/>
                  </a:lnTo>
                  <a:lnTo>
                    <a:pt x="49" y="615"/>
                  </a:lnTo>
                  <a:lnTo>
                    <a:pt x="52" y="599"/>
                  </a:lnTo>
                  <a:lnTo>
                    <a:pt x="49" y="598"/>
                  </a:lnTo>
                  <a:lnTo>
                    <a:pt x="52" y="588"/>
                  </a:lnTo>
                  <a:lnTo>
                    <a:pt x="52" y="565"/>
                  </a:lnTo>
                  <a:lnTo>
                    <a:pt x="49" y="562"/>
                  </a:lnTo>
                  <a:lnTo>
                    <a:pt x="52" y="552"/>
                  </a:lnTo>
                  <a:lnTo>
                    <a:pt x="49" y="546"/>
                  </a:lnTo>
                  <a:lnTo>
                    <a:pt x="52" y="543"/>
                  </a:lnTo>
                  <a:lnTo>
                    <a:pt x="49" y="536"/>
                  </a:lnTo>
                  <a:lnTo>
                    <a:pt x="52" y="533"/>
                  </a:lnTo>
                  <a:lnTo>
                    <a:pt x="52" y="44"/>
                  </a:lnTo>
                  <a:lnTo>
                    <a:pt x="58" y="33"/>
                  </a:lnTo>
                  <a:lnTo>
                    <a:pt x="98" y="8"/>
                  </a:lnTo>
                  <a:lnTo>
                    <a:pt x="10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4" name="Freeform 16"/>
            <p:cNvSpPr>
              <a:spLocks/>
            </p:cNvSpPr>
            <p:nvPr/>
          </p:nvSpPr>
          <p:spPr bwMode="auto">
            <a:xfrm>
              <a:off x="3789" y="935"/>
              <a:ext cx="118" cy="2135"/>
            </a:xfrm>
            <a:custGeom>
              <a:avLst/>
              <a:gdLst>
                <a:gd name="T0" fmla="*/ 43 w 118"/>
                <a:gd name="T1" fmla="*/ 19 h 2135"/>
                <a:gd name="T2" fmla="*/ 67 w 118"/>
                <a:gd name="T3" fmla="*/ 55 h 2135"/>
                <a:gd name="T4" fmla="*/ 70 w 118"/>
                <a:gd name="T5" fmla="*/ 68 h 2135"/>
                <a:gd name="T6" fmla="*/ 67 w 118"/>
                <a:gd name="T7" fmla="*/ 88 h 2135"/>
                <a:gd name="T8" fmla="*/ 67 w 118"/>
                <a:gd name="T9" fmla="*/ 457 h 2135"/>
                <a:gd name="T10" fmla="*/ 67 w 118"/>
                <a:gd name="T11" fmla="*/ 511 h 2135"/>
                <a:gd name="T12" fmla="*/ 65 w 118"/>
                <a:gd name="T13" fmla="*/ 538 h 2135"/>
                <a:gd name="T14" fmla="*/ 65 w 118"/>
                <a:gd name="T15" fmla="*/ 596 h 2135"/>
                <a:gd name="T16" fmla="*/ 65 w 118"/>
                <a:gd name="T17" fmla="*/ 620 h 2135"/>
                <a:gd name="T18" fmla="*/ 65 w 118"/>
                <a:gd name="T19" fmla="*/ 681 h 2135"/>
                <a:gd name="T20" fmla="*/ 65 w 118"/>
                <a:gd name="T21" fmla="*/ 744 h 2135"/>
                <a:gd name="T22" fmla="*/ 65 w 118"/>
                <a:gd name="T23" fmla="*/ 965 h 2135"/>
                <a:gd name="T24" fmla="*/ 65 w 118"/>
                <a:gd name="T25" fmla="*/ 989 h 2135"/>
                <a:gd name="T26" fmla="*/ 64 w 118"/>
                <a:gd name="T27" fmla="*/ 1022 h 2135"/>
                <a:gd name="T28" fmla="*/ 78 w 118"/>
                <a:gd name="T29" fmla="*/ 1046 h 2135"/>
                <a:gd name="T30" fmla="*/ 117 w 118"/>
                <a:gd name="T31" fmla="*/ 1076 h 2135"/>
                <a:gd name="T32" fmla="*/ 61 w 118"/>
                <a:gd name="T33" fmla="*/ 1371 h 2135"/>
                <a:gd name="T34" fmla="*/ 61 w 118"/>
                <a:gd name="T35" fmla="*/ 1407 h 2135"/>
                <a:gd name="T36" fmla="*/ 64 w 118"/>
                <a:gd name="T37" fmla="*/ 1424 h 2135"/>
                <a:gd name="T38" fmla="*/ 59 w 118"/>
                <a:gd name="T39" fmla="*/ 1899 h 2135"/>
                <a:gd name="T40" fmla="*/ 59 w 118"/>
                <a:gd name="T41" fmla="*/ 1929 h 2135"/>
                <a:gd name="T42" fmla="*/ 59 w 118"/>
                <a:gd name="T43" fmla="*/ 1959 h 2135"/>
                <a:gd name="T44" fmla="*/ 61 w 118"/>
                <a:gd name="T45" fmla="*/ 1975 h 2135"/>
                <a:gd name="T46" fmla="*/ 59 w 118"/>
                <a:gd name="T47" fmla="*/ 2002 h 2135"/>
                <a:gd name="T48" fmla="*/ 61 w 118"/>
                <a:gd name="T49" fmla="*/ 2025 h 2135"/>
                <a:gd name="T50" fmla="*/ 59 w 118"/>
                <a:gd name="T51" fmla="*/ 2047 h 2135"/>
                <a:gd name="T52" fmla="*/ 61 w 118"/>
                <a:gd name="T53" fmla="*/ 2093 h 2135"/>
                <a:gd name="T54" fmla="*/ 14 w 118"/>
                <a:gd name="T55" fmla="*/ 2131 h 2135"/>
                <a:gd name="T56" fmla="*/ 14 w 118"/>
                <a:gd name="T57" fmla="*/ 2113 h 2135"/>
                <a:gd name="T58" fmla="*/ 48 w 118"/>
                <a:gd name="T59" fmla="*/ 2038 h 2135"/>
                <a:gd name="T60" fmla="*/ 51 w 118"/>
                <a:gd name="T61" fmla="*/ 2008 h 2135"/>
                <a:gd name="T62" fmla="*/ 51 w 118"/>
                <a:gd name="T63" fmla="*/ 1968 h 2135"/>
                <a:gd name="T64" fmla="*/ 51 w 118"/>
                <a:gd name="T65" fmla="*/ 1912 h 2135"/>
                <a:gd name="T66" fmla="*/ 51 w 118"/>
                <a:gd name="T67" fmla="*/ 1890 h 2135"/>
                <a:gd name="T68" fmla="*/ 51 w 118"/>
                <a:gd name="T69" fmla="*/ 1833 h 2135"/>
                <a:gd name="T70" fmla="*/ 51 w 118"/>
                <a:gd name="T71" fmla="*/ 1790 h 2135"/>
                <a:gd name="T72" fmla="*/ 56 w 118"/>
                <a:gd name="T73" fmla="*/ 1476 h 2135"/>
                <a:gd name="T74" fmla="*/ 53 w 118"/>
                <a:gd name="T75" fmla="*/ 1467 h 2135"/>
                <a:gd name="T76" fmla="*/ 53 w 118"/>
                <a:gd name="T77" fmla="*/ 1391 h 2135"/>
                <a:gd name="T78" fmla="*/ 56 w 118"/>
                <a:gd name="T79" fmla="*/ 1355 h 2135"/>
                <a:gd name="T80" fmla="*/ 53 w 118"/>
                <a:gd name="T81" fmla="*/ 1322 h 2135"/>
                <a:gd name="T82" fmla="*/ 56 w 118"/>
                <a:gd name="T83" fmla="*/ 1292 h 2135"/>
                <a:gd name="T84" fmla="*/ 53 w 118"/>
                <a:gd name="T85" fmla="*/ 1259 h 2135"/>
                <a:gd name="T86" fmla="*/ 53 w 118"/>
                <a:gd name="T87" fmla="*/ 1210 h 2135"/>
                <a:gd name="T88" fmla="*/ 53 w 118"/>
                <a:gd name="T89" fmla="*/ 1143 h 2135"/>
                <a:gd name="T90" fmla="*/ 64 w 118"/>
                <a:gd name="T91" fmla="*/ 1107 h 2135"/>
                <a:gd name="T92" fmla="*/ 67 w 118"/>
                <a:gd name="T93" fmla="*/ 1101 h 2135"/>
                <a:gd name="T94" fmla="*/ 56 w 118"/>
                <a:gd name="T95" fmla="*/ 1043 h 2135"/>
                <a:gd name="T96" fmla="*/ 56 w 118"/>
                <a:gd name="T97" fmla="*/ 910 h 2135"/>
                <a:gd name="T98" fmla="*/ 56 w 118"/>
                <a:gd name="T99" fmla="*/ 825 h 2135"/>
                <a:gd name="T100" fmla="*/ 59 w 118"/>
                <a:gd name="T101" fmla="*/ 785 h 2135"/>
                <a:gd name="T102" fmla="*/ 56 w 118"/>
                <a:gd name="T103" fmla="*/ 765 h 2135"/>
                <a:gd name="T104" fmla="*/ 56 w 118"/>
                <a:gd name="T105" fmla="*/ 705 h 2135"/>
                <a:gd name="T106" fmla="*/ 61 w 118"/>
                <a:gd name="T107" fmla="*/ 517 h 2135"/>
                <a:gd name="T108" fmla="*/ 59 w 118"/>
                <a:gd name="T109" fmla="*/ 508 h 2135"/>
                <a:gd name="T110" fmla="*/ 61 w 118"/>
                <a:gd name="T111" fmla="*/ 494 h 2135"/>
                <a:gd name="T112" fmla="*/ 61 w 118"/>
                <a:gd name="T113" fmla="*/ 465 h 2135"/>
                <a:gd name="T114" fmla="*/ 59 w 118"/>
                <a:gd name="T115" fmla="*/ 412 h 2135"/>
                <a:gd name="T116" fmla="*/ 59 w 118"/>
                <a:gd name="T117" fmla="*/ 369 h 2135"/>
                <a:gd name="T118" fmla="*/ 61 w 118"/>
                <a:gd name="T119" fmla="*/ 349 h 2135"/>
                <a:gd name="T120" fmla="*/ 61 w 118"/>
                <a:gd name="T121" fmla="*/ 267 h 2135"/>
                <a:gd name="T122" fmla="*/ 61 w 118"/>
                <a:gd name="T123" fmla="*/ 46 h 21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"/>
                <a:gd name="T187" fmla="*/ 0 h 2135"/>
                <a:gd name="T188" fmla="*/ 118 w 118"/>
                <a:gd name="T189" fmla="*/ 2135 h 21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" h="2135">
                  <a:moveTo>
                    <a:pt x="11" y="0"/>
                  </a:moveTo>
                  <a:lnTo>
                    <a:pt x="22" y="0"/>
                  </a:lnTo>
                  <a:lnTo>
                    <a:pt x="43" y="19"/>
                  </a:lnTo>
                  <a:lnTo>
                    <a:pt x="65" y="32"/>
                  </a:lnTo>
                  <a:lnTo>
                    <a:pt x="70" y="43"/>
                  </a:lnTo>
                  <a:lnTo>
                    <a:pt x="67" y="55"/>
                  </a:lnTo>
                  <a:lnTo>
                    <a:pt x="70" y="58"/>
                  </a:lnTo>
                  <a:lnTo>
                    <a:pt x="67" y="65"/>
                  </a:lnTo>
                  <a:lnTo>
                    <a:pt x="70" y="68"/>
                  </a:lnTo>
                  <a:lnTo>
                    <a:pt x="67" y="73"/>
                  </a:lnTo>
                  <a:lnTo>
                    <a:pt x="70" y="85"/>
                  </a:lnTo>
                  <a:lnTo>
                    <a:pt x="67" y="88"/>
                  </a:lnTo>
                  <a:lnTo>
                    <a:pt x="67" y="448"/>
                  </a:lnTo>
                  <a:lnTo>
                    <a:pt x="65" y="451"/>
                  </a:lnTo>
                  <a:lnTo>
                    <a:pt x="67" y="457"/>
                  </a:lnTo>
                  <a:lnTo>
                    <a:pt x="67" y="498"/>
                  </a:lnTo>
                  <a:lnTo>
                    <a:pt x="65" y="505"/>
                  </a:lnTo>
                  <a:lnTo>
                    <a:pt x="67" y="511"/>
                  </a:lnTo>
                  <a:lnTo>
                    <a:pt x="65" y="520"/>
                  </a:lnTo>
                  <a:lnTo>
                    <a:pt x="67" y="532"/>
                  </a:lnTo>
                  <a:lnTo>
                    <a:pt x="65" y="538"/>
                  </a:lnTo>
                  <a:lnTo>
                    <a:pt x="67" y="544"/>
                  </a:lnTo>
                  <a:lnTo>
                    <a:pt x="67" y="593"/>
                  </a:lnTo>
                  <a:lnTo>
                    <a:pt x="65" y="596"/>
                  </a:lnTo>
                  <a:lnTo>
                    <a:pt x="67" y="601"/>
                  </a:lnTo>
                  <a:lnTo>
                    <a:pt x="67" y="617"/>
                  </a:lnTo>
                  <a:lnTo>
                    <a:pt x="65" y="620"/>
                  </a:lnTo>
                  <a:lnTo>
                    <a:pt x="65" y="675"/>
                  </a:lnTo>
                  <a:lnTo>
                    <a:pt x="67" y="678"/>
                  </a:lnTo>
                  <a:lnTo>
                    <a:pt x="65" y="681"/>
                  </a:lnTo>
                  <a:lnTo>
                    <a:pt x="67" y="683"/>
                  </a:lnTo>
                  <a:lnTo>
                    <a:pt x="65" y="686"/>
                  </a:lnTo>
                  <a:lnTo>
                    <a:pt x="65" y="744"/>
                  </a:lnTo>
                  <a:lnTo>
                    <a:pt x="67" y="748"/>
                  </a:lnTo>
                  <a:lnTo>
                    <a:pt x="65" y="751"/>
                  </a:lnTo>
                  <a:lnTo>
                    <a:pt x="65" y="965"/>
                  </a:lnTo>
                  <a:lnTo>
                    <a:pt x="64" y="968"/>
                  </a:lnTo>
                  <a:lnTo>
                    <a:pt x="65" y="973"/>
                  </a:lnTo>
                  <a:lnTo>
                    <a:pt x="65" y="989"/>
                  </a:lnTo>
                  <a:lnTo>
                    <a:pt x="64" y="998"/>
                  </a:lnTo>
                  <a:lnTo>
                    <a:pt x="65" y="1009"/>
                  </a:lnTo>
                  <a:lnTo>
                    <a:pt x="64" y="1022"/>
                  </a:lnTo>
                  <a:lnTo>
                    <a:pt x="65" y="1025"/>
                  </a:lnTo>
                  <a:lnTo>
                    <a:pt x="64" y="1032"/>
                  </a:lnTo>
                  <a:lnTo>
                    <a:pt x="78" y="1046"/>
                  </a:lnTo>
                  <a:lnTo>
                    <a:pt x="114" y="1071"/>
                  </a:lnTo>
                  <a:lnTo>
                    <a:pt x="117" y="1071"/>
                  </a:lnTo>
                  <a:lnTo>
                    <a:pt x="117" y="1076"/>
                  </a:lnTo>
                  <a:lnTo>
                    <a:pt x="64" y="1118"/>
                  </a:lnTo>
                  <a:lnTo>
                    <a:pt x="64" y="1367"/>
                  </a:lnTo>
                  <a:lnTo>
                    <a:pt x="61" y="1371"/>
                  </a:lnTo>
                  <a:lnTo>
                    <a:pt x="64" y="1377"/>
                  </a:lnTo>
                  <a:lnTo>
                    <a:pt x="64" y="1401"/>
                  </a:lnTo>
                  <a:lnTo>
                    <a:pt x="61" y="1407"/>
                  </a:lnTo>
                  <a:lnTo>
                    <a:pt x="64" y="1410"/>
                  </a:lnTo>
                  <a:lnTo>
                    <a:pt x="61" y="1418"/>
                  </a:lnTo>
                  <a:lnTo>
                    <a:pt x="64" y="1424"/>
                  </a:lnTo>
                  <a:lnTo>
                    <a:pt x="61" y="1427"/>
                  </a:lnTo>
                  <a:lnTo>
                    <a:pt x="61" y="1893"/>
                  </a:lnTo>
                  <a:lnTo>
                    <a:pt x="59" y="1899"/>
                  </a:lnTo>
                  <a:lnTo>
                    <a:pt x="61" y="1905"/>
                  </a:lnTo>
                  <a:lnTo>
                    <a:pt x="61" y="1923"/>
                  </a:lnTo>
                  <a:lnTo>
                    <a:pt x="59" y="1929"/>
                  </a:lnTo>
                  <a:lnTo>
                    <a:pt x="61" y="1935"/>
                  </a:lnTo>
                  <a:lnTo>
                    <a:pt x="61" y="1956"/>
                  </a:lnTo>
                  <a:lnTo>
                    <a:pt x="59" y="1959"/>
                  </a:lnTo>
                  <a:lnTo>
                    <a:pt x="61" y="1965"/>
                  </a:lnTo>
                  <a:lnTo>
                    <a:pt x="59" y="1968"/>
                  </a:lnTo>
                  <a:lnTo>
                    <a:pt x="61" y="1975"/>
                  </a:lnTo>
                  <a:lnTo>
                    <a:pt x="59" y="1984"/>
                  </a:lnTo>
                  <a:lnTo>
                    <a:pt x="61" y="1998"/>
                  </a:lnTo>
                  <a:lnTo>
                    <a:pt x="59" y="2002"/>
                  </a:lnTo>
                  <a:lnTo>
                    <a:pt x="61" y="2008"/>
                  </a:lnTo>
                  <a:lnTo>
                    <a:pt x="59" y="2014"/>
                  </a:lnTo>
                  <a:lnTo>
                    <a:pt x="61" y="2025"/>
                  </a:lnTo>
                  <a:lnTo>
                    <a:pt x="59" y="2041"/>
                  </a:lnTo>
                  <a:lnTo>
                    <a:pt x="61" y="2044"/>
                  </a:lnTo>
                  <a:lnTo>
                    <a:pt x="59" y="2047"/>
                  </a:lnTo>
                  <a:lnTo>
                    <a:pt x="61" y="2050"/>
                  </a:lnTo>
                  <a:lnTo>
                    <a:pt x="59" y="2060"/>
                  </a:lnTo>
                  <a:lnTo>
                    <a:pt x="61" y="2093"/>
                  </a:lnTo>
                  <a:lnTo>
                    <a:pt x="53" y="2104"/>
                  </a:lnTo>
                  <a:lnTo>
                    <a:pt x="48" y="2104"/>
                  </a:lnTo>
                  <a:lnTo>
                    <a:pt x="14" y="2131"/>
                  </a:lnTo>
                  <a:lnTo>
                    <a:pt x="3" y="2134"/>
                  </a:lnTo>
                  <a:lnTo>
                    <a:pt x="0" y="2129"/>
                  </a:lnTo>
                  <a:lnTo>
                    <a:pt x="14" y="2113"/>
                  </a:lnTo>
                  <a:lnTo>
                    <a:pt x="48" y="2093"/>
                  </a:lnTo>
                  <a:lnTo>
                    <a:pt x="51" y="2041"/>
                  </a:lnTo>
                  <a:lnTo>
                    <a:pt x="48" y="2038"/>
                  </a:lnTo>
                  <a:lnTo>
                    <a:pt x="51" y="2028"/>
                  </a:lnTo>
                  <a:lnTo>
                    <a:pt x="48" y="2017"/>
                  </a:lnTo>
                  <a:lnTo>
                    <a:pt x="51" y="2008"/>
                  </a:lnTo>
                  <a:lnTo>
                    <a:pt x="51" y="1981"/>
                  </a:lnTo>
                  <a:lnTo>
                    <a:pt x="48" y="1972"/>
                  </a:lnTo>
                  <a:lnTo>
                    <a:pt x="51" y="1968"/>
                  </a:lnTo>
                  <a:lnTo>
                    <a:pt x="48" y="1965"/>
                  </a:lnTo>
                  <a:lnTo>
                    <a:pt x="51" y="1956"/>
                  </a:lnTo>
                  <a:lnTo>
                    <a:pt x="51" y="1912"/>
                  </a:lnTo>
                  <a:lnTo>
                    <a:pt x="48" y="1908"/>
                  </a:lnTo>
                  <a:lnTo>
                    <a:pt x="53" y="1896"/>
                  </a:lnTo>
                  <a:lnTo>
                    <a:pt x="51" y="1890"/>
                  </a:lnTo>
                  <a:lnTo>
                    <a:pt x="51" y="1856"/>
                  </a:lnTo>
                  <a:lnTo>
                    <a:pt x="53" y="1839"/>
                  </a:lnTo>
                  <a:lnTo>
                    <a:pt x="51" y="1833"/>
                  </a:lnTo>
                  <a:lnTo>
                    <a:pt x="51" y="1811"/>
                  </a:lnTo>
                  <a:lnTo>
                    <a:pt x="53" y="1803"/>
                  </a:lnTo>
                  <a:lnTo>
                    <a:pt x="51" y="1790"/>
                  </a:lnTo>
                  <a:lnTo>
                    <a:pt x="53" y="1787"/>
                  </a:lnTo>
                  <a:lnTo>
                    <a:pt x="53" y="1484"/>
                  </a:lnTo>
                  <a:lnTo>
                    <a:pt x="56" y="1476"/>
                  </a:lnTo>
                  <a:lnTo>
                    <a:pt x="53" y="1473"/>
                  </a:lnTo>
                  <a:lnTo>
                    <a:pt x="56" y="1470"/>
                  </a:lnTo>
                  <a:lnTo>
                    <a:pt x="53" y="1467"/>
                  </a:lnTo>
                  <a:lnTo>
                    <a:pt x="53" y="1412"/>
                  </a:lnTo>
                  <a:lnTo>
                    <a:pt x="56" y="1394"/>
                  </a:lnTo>
                  <a:lnTo>
                    <a:pt x="53" y="1391"/>
                  </a:lnTo>
                  <a:lnTo>
                    <a:pt x="56" y="1382"/>
                  </a:lnTo>
                  <a:lnTo>
                    <a:pt x="53" y="1371"/>
                  </a:lnTo>
                  <a:lnTo>
                    <a:pt x="56" y="1355"/>
                  </a:lnTo>
                  <a:lnTo>
                    <a:pt x="53" y="1331"/>
                  </a:lnTo>
                  <a:lnTo>
                    <a:pt x="56" y="1328"/>
                  </a:lnTo>
                  <a:lnTo>
                    <a:pt x="53" y="1322"/>
                  </a:lnTo>
                  <a:lnTo>
                    <a:pt x="56" y="1301"/>
                  </a:lnTo>
                  <a:lnTo>
                    <a:pt x="53" y="1298"/>
                  </a:lnTo>
                  <a:lnTo>
                    <a:pt x="56" y="1292"/>
                  </a:lnTo>
                  <a:lnTo>
                    <a:pt x="53" y="1279"/>
                  </a:lnTo>
                  <a:lnTo>
                    <a:pt x="56" y="1271"/>
                  </a:lnTo>
                  <a:lnTo>
                    <a:pt x="53" y="1259"/>
                  </a:lnTo>
                  <a:lnTo>
                    <a:pt x="56" y="1249"/>
                  </a:lnTo>
                  <a:lnTo>
                    <a:pt x="56" y="1216"/>
                  </a:lnTo>
                  <a:lnTo>
                    <a:pt x="53" y="1210"/>
                  </a:lnTo>
                  <a:lnTo>
                    <a:pt x="56" y="1207"/>
                  </a:lnTo>
                  <a:lnTo>
                    <a:pt x="56" y="1145"/>
                  </a:lnTo>
                  <a:lnTo>
                    <a:pt x="53" y="1143"/>
                  </a:lnTo>
                  <a:lnTo>
                    <a:pt x="56" y="1134"/>
                  </a:lnTo>
                  <a:lnTo>
                    <a:pt x="56" y="1109"/>
                  </a:lnTo>
                  <a:lnTo>
                    <a:pt x="64" y="1107"/>
                  </a:lnTo>
                  <a:lnTo>
                    <a:pt x="64" y="1101"/>
                  </a:lnTo>
                  <a:lnTo>
                    <a:pt x="65" y="1098"/>
                  </a:lnTo>
                  <a:lnTo>
                    <a:pt x="67" y="1101"/>
                  </a:lnTo>
                  <a:lnTo>
                    <a:pt x="93" y="1079"/>
                  </a:lnTo>
                  <a:lnTo>
                    <a:pt x="93" y="1074"/>
                  </a:lnTo>
                  <a:lnTo>
                    <a:pt x="56" y="1043"/>
                  </a:lnTo>
                  <a:lnTo>
                    <a:pt x="56" y="923"/>
                  </a:lnTo>
                  <a:lnTo>
                    <a:pt x="59" y="913"/>
                  </a:lnTo>
                  <a:lnTo>
                    <a:pt x="56" y="910"/>
                  </a:lnTo>
                  <a:lnTo>
                    <a:pt x="56" y="831"/>
                  </a:lnTo>
                  <a:lnTo>
                    <a:pt x="59" y="828"/>
                  </a:lnTo>
                  <a:lnTo>
                    <a:pt x="56" y="825"/>
                  </a:lnTo>
                  <a:lnTo>
                    <a:pt x="59" y="808"/>
                  </a:lnTo>
                  <a:lnTo>
                    <a:pt x="56" y="795"/>
                  </a:lnTo>
                  <a:lnTo>
                    <a:pt x="59" y="785"/>
                  </a:lnTo>
                  <a:lnTo>
                    <a:pt x="56" y="774"/>
                  </a:lnTo>
                  <a:lnTo>
                    <a:pt x="59" y="768"/>
                  </a:lnTo>
                  <a:lnTo>
                    <a:pt x="56" y="765"/>
                  </a:lnTo>
                  <a:lnTo>
                    <a:pt x="59" y="762"/>
                  </a:lnTo>
                  <a:lnTo>
                    <a:pt x="59" y="708"/>
                  </a:lnTo>
                  <a:lnTo>
                    <a:pt x="56" y="705"/>
                  </a:lnTo>
                  <a:lnTo>
                    <a:pt x="59" y="702"/>
                  </a:lnTo>
                  <a:lnTo>
                    <a:pt x="59" y="527"/>
                  </a:lnTo>
                  <a:lnTo>
                    <a:pt x="61" y="517"/>
                  </a:lnTo>
                  <a:lnTo>
                    <a:pt x="59" y="514"/>
                  </a:lnTo>
                  <a:lnTo>
                    <a:pt x="61" y="511"/>
                  </a:lnTo>
                  <a:lnTo>
                    <a:pt x="59" y="508"/>
                  </a:lnTo>
                  <a:lnTo>
                    <a:pt x="61" y="505"/>
                  </a:lnTo>
                  <a:lnTo>
                    <a:pt x="59" y="498"/>
                  </a:lnTo>
                  <a:lnTo>
                    <a:pt x="61" y="494"/>
                  </a:lnTo>
                  <a:lnTo>
                    <a:pt x="59" y="487"/>
                  </a:lnTo>
                  <a:lnTo>
                    <a:pt x="59" y="475"/>
                  </a:lnTo>
                  <a:lnTo>
                    <a:pt x="61" y="465"/>
                  </a:lnTo>
                  <a:lnTo>
                    <a:pt x="59" y="461"/>
                  </a:lnTo>
                  <a:lnTo>
                    <a:pt x="61" y="418"/>
                  </a:lnTo>
                  <a:lnTo>
                    <a:pt x="59" y="412"/>
                  </a:lnTo>
                  <a:lnTo>
                    <a:pt x="61" y="402"/>
                  </a:lnTo>
                  <a:lnTo>
                    <a:pt x="61" y="375"/>
                  </a:lnTo>
                  <a:lnTo>
                    <a:pt x="59" y="369"/>
                  </a:lnTo>
                  <a:lnTo>
                    <a:pt x="61" y="363"/>
                  </a:lnTo>
                  <a:lnTo>
                    <a:pt x="59" y="356"/>
                  </a:lnTo>
                  <a:lnTo>
                    <a:pt x="61" y="349"/>
                  </a:lnTo>
                  <a:lnTo>
                    <a:pt x="59" y="336"/>
                  </a:lnTo>
                  <a:lnTo>
                    <a:pt x="61" y="333"/>
                  </a:lnTo>
                  <a:lnTo>
                    <a:pt x="61" y="267"/>
                  </a:lnTo>
                  <a:lnTo>
                    <a:pt x="59" y="260"/>
                  </a:lnTo>
                  <a:lnTo>
                    <a:pt x="61" y="257"/>
                  </a:lnTo>
                  <a:lnTo>
                    <a:pt x="61" y="46"/>
                  </a:lnTo>
                  <a:lnTo>
                    <a:pt x="14" y="9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5" name="Freeform 17"/>
            <p:cNvSpPr>
              <a:spLocks/>
            </p:cNvSpPr>
            <p:nvPr/>
          </p:nvSpPr>
          <p:spPr bwMode="auto">
            <a:xfrm>
              <a:off x="2042" y="999"/>
              <a:ext cx="21" cy="1994"/>
            </a:xfrm>
            <a:custGeom>
              <a:avLst/>
              <a:gdLst>
                <a:gd name="T0" fmla="*/ 20 w 21"/>
                <a:gd name="T1" fmla="*/ 3 h 1994"/>
                <a:gd name="T2" fmla="*/ 20 w 21"/>
                <a:gd name="T3" fmla="*/ 196 h 1994"/>
                <a:gd name="T4" fmla="*/ 20 w 21"/>
                <a:gd name="T5" fmla="*/ 238 h 1994"/>
                <a:gd name="T6" fmla="*/ 20 w 21"/>
                <a:gd name="T7" fmla="*/ 257 h 1994"/>
                <a:gd name="T8" fmla="*/ 20 w 21"/>
                <a:gd name="T9" fmla="*/ 281 h 1994"/>
                <a:gd name="T10" fmla="*/ 18 w 21"/>
                <a:gd name="T11" fmla="*/ 311 h 1994"/>
                <a:gd name="T12" fmla="*/ 18 w 21"/>
                <a:gd name="T13" fmla="*/ 341 h 1994"/>
                <a:gd name="T14" fmla="*/ 18 w 21"/>
                <a:gd name="T15" fmla="*/ 371 h 1994"/>
                <a:gd name="T16" fmla="*/ 18 w 21"/>
                <a:gd name="T17" fmla="*/ 546 h 1994"/>
                <a:gd name="T18" fmla="*/ 18 w 21"/>
                <a:gd name="T19" fmla="*/ 578 h 1994"/>
                <a:gd name="T20" fmla="*/ 18 w 21"/>
                <a:gd name="T21" fmla="*/ 647 h 1994"/>
                <a:gd name="T22" fmla="*/ 15 w 21"/>
                <a:gd name="T23" fmla="*/ 686 h 1994"/>
                <a:gd name="T24" fmla="*/ 18 w 21"/>
                <a:gd name="T25" fmla="*/ 694 h 1994"/>
                <a:gd name="T26" fmla="*/ 15 w 21"/>
                <a:gd name="T27" fmla="*/ 710 h 1994"/>
                <a:gd name="T28" fmla="*/ 15 w 21"/>
                <a:gd name="T29" fmla="*/ 1030 h 1994"/>
                <a:gd name="T30" fmla="*/ 13 w 21"/>
                <a:gd name="T31" fmla="*/ 1139 h 1994"/>
                <a:gd name="T32" fmla="*/ 15 w 21"/>
                <a:gd name="T33" fmla="*/ 1155 h 1994"/>
                <a:gd name="T34" fmla="*/ 15 w 21"/>
                <a:gd name="T35" fmla="*/ 1182 h 1994"/>
                <a:gd name="T36" fmla="*/ 13 w 21"/>
                <a:gd name="T37" fmla="*/ 1212 h 1994"/>
                <a:gd name="T38" fmla="*/ 13 w 21"/>
                <a:gd name="T39" fmla="*/ 1346 h 1994"/>
                <a:gd name="T40" fmla="*/ 13 w 21"/>
                <a:gd name="T41" fmla="*/ 1775 h 1994"/>
                <a:gd name="T42" fmla="*/ 8 w 21"/>
                <a:gd name="T43" fmla="*/ 1960 h 1994"/>
                <a:gd name="T44" fmla="*/ 8 w 21"/>
                <a:gd name="T45" fmla="*/ 1993 h 1994"/>
                <a:gd name="T46" fmla="*/ 0 w 21"/>
                <a:gd name="T47" fmla="*/ 1673 h 1994"/>
                <a:gd name="T48" fmla="*/ 0 w 21"/>
                <a:gd name="T49" fmla="*/ 1575 h 1994"/>
                <a:gd name="T50" fmla="*/ 0 w 21"/>
                <a:gd name="T51" fmla="*/ 1499 h 1994"/>
                <a:gd name="T52" fmla="*/ 0 w 21"/>
                <a:gd name="T53" fmla="*/ 1469 h 1994"/>
                <a:gd name="T54" fmla="*/ 0 w 21"/>
                <a:gd name="T55" fmla="*/ 1397 h 1994"/>
                <a:gd name="T56" fmla="*/ 3 w 21"/>
                <a:gd name="T57" fmla="*/ 1354 h 1994"/>
                <a:gd name="T58" fmla="*/ 3 w 21"/>
                <a:gd name="T59" fmla="*/ 1314 h 1994"/>
                <a:gd name="T60" fmla="*/ 3 w 21"/>
                <a:gd name="T61" fmla="*/ 1169 h 1994"/>
                <a:gd name="T62" fmla="*/ 3 w 21"/>
                <a:gd name="T63" fmla="*/ 1007 h 1994"/>
                <a:gd name="T64" fmla="*/ 5 w 21"/>
                <a:gd name="T65" fmla="*/ 985 h 1994"/>
                <a:gd name="T66" fmla="*/ 5 w 21"/>
                <a:gd name="T67" fmla="*/ 888 h 1994"/>
                <a:gd name="T68" fmla="*/ 5 w 21"/>
                <a:gd name="T69" fmla="*/ 813 h 1994"/>
                <a:gd name="T70" fmla="*/ 5 w 21"/>
                <a:gd name="T71" fmla="*/ 794 h 1994"/>
                <a:gd name="T72" fmla="*/ 5 w 21"/>
                <a:gd name="T73" fmla="*/ 764 h 1994"/>
                <a:gd name="T74" fmla="*/ 8 w 21"/>
                <a:gd name="T75" fmla="*/ 737 h 1994"/>
                <a:gd name="T76" fmla="*/ 5 w 21"/>
                <a:gd name="T77" fmla="*/ 720 h 1994"/>
                <a:gd name="T78" fmla="*/ 8 w 21"/>
                <a:gd name="T79" fmla="*/ 704 h 1994"/>
                <a:gd name="T80" fmla="*/ 8 w 21"/>
                <a:gd name="T81" fmla="*/ 229 h 1994"/>
                <a:gd name="T82" fmla="*/ 8 w 21"/>
                <a:gd name="T83" fmla="*/ 93 h 1994"/>
                <a:gd name="T84" fmla="*/ 10 w 21"/>
                <a:gd name="T85" fmla="*/ 74 h 1994"/>
                <a:gd name="T86" fmla="*/ 8 w 21"/>
                <a:gd name="T87" fmla="*/ 63 h 1994"/>
                <a:gd name="T88" fmla="*/ 10 w 21"/>
                <a:gd name="T89" fmla="*/ 36 h 1994"/>
                <a:gd name="T90" fmla="*/ 8 w 21"/>
                <a:gd name="T91" fmla="*/ 24 h 199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"/>
                <a:gd name="T139" fmla="*/ 0 h 1994"/>
                <a:gd name="T140" fmla="*/ 21 w 21"/>
                <a:gd name="T141" fmla="*/ 1994 h 199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" h="1994">
                  <a:moveTo>
                    <a:pt x="10" y="0"/>
                  </a:moveTo>
                  <a:lnTo>
                    <a:pt x="18" y="0"/>
                  </a:lnTo>
                  <a:lnTo>
                    <a:pt x="20" y="3"/>
                  </a:lnTo>
                  <a:lnTo>
                    <a:pt x="20" y="186"/>
                  </a:lnTo>
                  <a:lnTo>
                    <a:pt x="18" y="189"/>
                  </a:lnTo>
                  <a:lnTo>
                    <a:pt x="20" y="196"/>
                  </a:lnTo>
                  <a:lnTo>
                    <a:pt x="18" y="213"/>
                  </a:lnTo>
                  <a:lnTo>
                    <a:pt x="20" y="219"/>
                  </a:lnTo>
                  <a:lnTo>
                    <a:pt x="20" y="238"/>
                  </a:lnTo>
                  <a:lnTo>
                    <a:pt x="18" y="241"/>
                  </a:lnTo>
                  <a:lnTo>
                    <a:pt x="20" y="248"/>
                  </a:lnTo>
                  <a:lnTo>
                    <a:pt x="20" y="257"/>
                  </a:lnTo>
                  <a:lnTo>
                    <a:pt x="18" y="265"/>
                  </a:lnTo>
                  <a:lnTo>
                    <a:pt x="20" y="271"/>
                  </a:lnTo>
                  <a:lnTo>
                    <a:pt x="20" y="281"/>
                  </a:lnTo>
                  <a:lnTo>
                    <a:pt x="18" y="290"/>
                  </a:lnTo>
                  <a:lnTo>
                    <a:pt x="20" y="301"/>
                  </a:lnTo>
                  <a:lnTo>
                    <a:pt x="18" y="311"/>
                  </a:lnTo>
                  <a:lnTo>
                    <a:pt x="18" y="327"/>
                  </a:lnTo>
                  <a:lnTo>
                    <a:pt x="20" y="331"/>
                  </a:lnTo>
                  <a:lnTo>
                    <a:pt x="18" y="341"/>
                  </a:lnTo>
                  <a:lnTo>
                    <a:pt x="18" y="365"/>
                  </a:lnTo>
                  <a:lnTo>
                    <a:pt x="20" y="368"/>
                  </a:lnTo>
                  <a:lnTo>
                    <a:pt x="18" y="371"/>
                  </a:lnTo>
                  <a:lnTo>
                    <a:pt x="18" y="540"/>
                  </a:lnTo>
                  <a:lnTo>
                    <a:pt x="15" y="543"/>
                  </a:lnTo>
                  <a:lnTo>
                    <a:pt x="18" y="546"/>
                  </a:lnTo>
                  <a:lnTo>
                    <a:pt x="15" y="552"/>
                  </a:lnTo>
                  <a:lnTo>
                    <a:pt x="18" y="559"/>
                  </a:lnTo>
                  <a:lnTo>
                    <a:pt x="18" y="578"/>
                  </a:lnTo>
                  <a:lnTo>
                    <a:pt x="15" y="585"/>
                  </a:lnTo>
                  <a:lnTo>
                    <a:pt x="18" y="589"/>
                  </a:lnTo>
                  <a:lnTo>
                    <a:pt x="18" y="647"/>
                  </a:lnTo>
                  <a:lnTo>
                    <a:pt x="15" y="652"/>
                  </a:lnTo>
                  <a:lnTo>
                    <a:pt x="18" y="658"/>
                  </a:lnTo>
                  <a:lnTo>
                    <a:pt x="15" y="686"/>
                  </a:lnTo>
                  <a:lnTo>
                    <a:pt x="18" y="688"/>
                  </a:lnTo>
                  <a:lnTo>
                    <a:pt x="15" y="691"/>
                  </a:lnTo>
                  <a:lnTo>
                    <a:pt x="18" y="694"/>
                  </a:lnTo>
                  <a:lnTo>
                    <a:pt x="15" y="704"/>
                  </a:lnTo>
                  <a:lnTo>
                    <a:pt x="18" y="707"/>
                  </a:lnTo>
                  <a:lnTo>
                    <a:pt x="15" y="710"/>
                  </a:lnTo>
                  <a:lnTo>
                    <a:pt x="15" y="1010"/>
                  </a:lnTo>
                  <a:lnTo>
                    <a:pt x="13" y="1018"/>
                  </a:lnTo>
                  <a:lnTo>
                    <a:pt x="15" y="1030"/>
                  </a:lnTo>
                  <a:lnTo>
                    <a:pt x="15" y="1045"/>
                  </a:lnTo>
                  <a:lnTo>
                    <a:pt x="13" y="1048"/>
                  </a:lnTo>
                  <a:lnTo>
                    <a:pt x="13" y="1139"/>
                  </a:lnTo>
                  <a:lnTo>
                    <a:pt x="15" y="1142"/>
                  </a:lnTo>
                  <a:lnTo>
                    <a:pt x="13" y="1152"/>
                  </a:lnTo>
                  <a:lnTo>
                    <a:pt x="15" y="1155"/>
                  </a:lnTo>
                  <a:lnTo>
                    <a:pt x="13" y="1163"/>
                  </a:lnTo>
                  <a:lnTo>
                    <a:pt x="13" y="1179"/>
                  </a:lnTo>
                  <a:lnTo>
                    <a:pt x="15" y="1182"/>
                  </a:lnTo>
                  <a:lnTo>
                    <a:pt x="13" y="1201"/>
                  </a:lnTo>
                  <a:lnTo>
                    <a:pt x="15" y="1210"/>
                  </a:lnTo>
                  <a:lnTo>
                    <a:pt x="13" y="1212"/>
                  </a:lnTo>
                  <a:lnTo>
                    <a:pt x="13" y="1340"/>
                  </a:lnTo>
                  <a:lnTo>
                    <a:pt x="15" y="1343"/>
                  </a:lnTo>
                  <a:lnTo>
                    <a:pt x="13" y="1346"/>
                  </a:lnTo>
                  <a:lnTo>
                    <a:pt x="13" y="1759"/>
                  </a:lnTo>
                  <a:lnTo>
                    <a:pt x="10" y="1769"/>
                  </a:lnTo>
                  <a:lnTo>
                    <a:pt x="13" y="1775"/>
                  </a:lnTo>
                  <a:lnTo>
                    <a:pt x="10" y="1777"/>
                  </a:lnTo>
                  <a:lnTo>
                    <a:pt x="10" y="1950"/>
                  </a:lnTo>
                  <a:lnTo>
                    <a:pt x="8" y="1960"/>
                  </a:lnTo>
                  <a:lnTo>
                    <a:pt x="10" y="1965"/>
                  </a:lnTo>
                  <a:lnTo>
                    <a:pt x="10" y="1984"/>
                  </a:lnTo>
                  <a:lnTo>
                    <a:pt x="8" y="1993"/>
                  </a:lnTo>
                  <a:lnTo>
                    <a:pt x="3" y="1993"/>
                  </a:lnTo>
                  <a:lnTo>
                    <a:pt x="0" y="1990"/>
                  </a:lnTo>
                  <a:lnTo>
                    <a:pt x="0" y="1673"/>
                  </a:lnTo>
                  <a:lnTo>
                    <a:pt x="3" y="1666"/>
                  </a:lnTo>
                  <a:lnTo>
                    <a:pt x="0" y="1663"/>
                  </a:lnTo>
                  <a:lnTo>
                    <a:pt x="0" y="1575"/>
                  </a:lnTo>
                  <a:lnTo>
                    <a:pt x="3" y="1572"/>
                  </a:lnTo>
                  <a:lnTo>
                    <a:pt x="0" y="1569"/>
                  </a:lnTo>
                  <a:lnTo>
                    <a:pt x="0" y="1499"/>
                  </a:lnTo>
                  <a:lnTo>
                    <a:pt x="3" y="1493"/>
                  </a:lnTo>
                  <a:lnTo>
                    <a:pt x="0" y="1486"/>
                  </a:lnTo>
                  <a:lnTo>
                    <a:pt x="0" y="1469"/>
                  </a:lnTo>
                  <a:lnTo>
                    <a:pt x="3" y="1466"/>
                  </a:lnTo>
                  <a:lnTo>
                    <a:pt x="3" y="1403"/>
                  </a:lnTo>
                  <a:lnTo>
                    <a:pt x="0" y="1397"/>
                  </a:lnTo>
                  <a:lnTo>
                    <a:pt x="3" y="1382"/>
                  </a:lnTo>
                  <a:lnTo>
                    <a:pt x="0" y="1370"/>
                  </a:lnTo>
                  <a:lnTo>
                    <a:pt x="3" y="1354"/>
                  </a:lnTo>
                  <a:lnTo>
                    <a:pt x="0" y="1343"/>
                  </a:lnTo>
                  <a:lnTo>
                    <a:pt x="3" y="1333"/>
                  </a:lnTo>
                  <a:lnTo>
                    <a:pt x="3" y="1314"/>
                  </a:lnTo>
                  <a:lnTo>
                    <a:pt x="0" y="1307"/>
                  </a:lnTo>
                  <a:lnTo>
                    <a:pt x="3" y="1303"/>
                  </a:lnTo>
                  <a:lnTo>
                    <a:pt x="3" y="1169"/>
                  </a:lnTo>
                  <a:lnTo>
                    <a:pt x="0" y="1166"/>
                  </a:lnTo>
                  <a:lnTo>
                    <a:pt x="3" y="1163"/>
                  </a:lnTo>
                  <a:lnTo>
                    <a:pt x="3" y="1007"/>
                  </a:lnTo>
                  <a:lnTo>
                    <a:pt x="5" y="997"/>
                  </a:lnTo>
                  <a:lnTo>
                    <a:pt x="3" y="988"/>
                  </a:lnTo>
                  <a:lnTo>
                    <a:pt x="5" y="985"/>
                  </a:lnTo>
                  <a:lnTo>
                    <a:pt x="5" y="898"/>
                  </a:lnTo>
                  <a:lnTo>
                    <a:pt x="3" y="892"/>
                  </a:lnTo>
                  <a:lnTo>
                    <a:pt x="5" y="888"/>
                  </a:lnTo>
                  <a:lnTo>
                    <a:pt x="5" y="822"/>
                  </a:lnTo>
                  <a:lnTo>
                    <a:pt x="8" y="819"/>
                  </a:lnTo>
                  <a:lnTo>
                    <a:pt x="5" y="813"/>
                  </a:lnTo>
                  <a:lnTo>
                    <a:pt x="5" y="800"/>
                  </a:lnTo>
                  <a:lnTo>
                    <a:pt x="8" y="797"/>
                  </a:lnTo>
                  <a:lnTo>
                    <a:pt x="5" y="794"/>
                  </a:lnTo>
                  <a:lnTo>
                    <a:pt x="8" y="791"/>
                  </a:lnTo>
                  <a:lnTo>
                    <a:pt x="5" y="786"/>
                  </a:lnTo>
                  <a:lnTo>
                    <a:pt x="5" y="764"/>
                  </a:lnTo>
                  <a:lnTo>
                    <a:pt x="8" y="754"/>
                  </a:lnTo>
                  <a:lnTo>
                    <a:pt x="5" y="743"/>
                  </a:lnTo>
                  <a:lnTo>
                    <a:pt x="8" y="737"/>
                  </a:lnTo>
                  <a:lnTo>
                    <a:pt x="5" y="734"/>
                  </a:lnTo>
                  <a:lnTo>
                    <a:pt x="8" y="724"/>
                  </a:lnTo>
                  <a:lnTo>
                    <a:pt x="5" y="720"/>
                  </a:lnTo>
                  <a:lnTo>
                    <a:pt x="8" y="716"/>
                  </a:lnTo>
                  <a:lnTo>
                    <a:pt x="5" y="707"/>
                  </a:lnTo>
                  <a:lnTo>
                    <a:pt x="8" y="704"/>
                  </a:lnTo>
                  <a:lnTo>
                    <a:pt x="8" y="238"/>
                  </a:lnTo>
                  <a:lnTo>
                    <a:pt x="10" y="232"/>
                  </a:lnTo>
                  <a:lnTo>
                    <a:pt x="8" y="229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8" y="93"/>
                  </a:lnTo>
                  <a:lnTo>
                    <a:pt x="10" y="80"/>
                  </a:lnTo>
                  <a:lnTo>
                    <a:pt x="8" y="77"/>
                  </a:lnTo>
                  <a:lnTo>
                    <a:pt x="10" y="74"/>
                  </a:lnTo>
                  <a:lnTo>
                    <a:pt x="8" y="69"/>
                  </a:lnTo>
                  <a:lnTo>
                    <a:pt x="10" y="66"/>
                  </a:lnTo>
                  <a:lnTo>
                    <a:pt x="8" y="63"/>
                  </a:lnTo>
                  <a:lnTo>
                    <a:pt x="10" y="44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8" y="33"/>
                  </a:lnTo>
                  <a:lnTo>
                    <a:pt x="10" y="30"/>
                  </a:lnTo>
                  <a:lnTo>
                    <a:pt x="8" y="24"/>
                  </a:lnTo>
                  <a:lnTo>
                    <a:pt x="10" y="14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6" name="Freeform 18"/>
            <p:cNvSpPr>
              <a:spLocks/>
            </p:cNvSpPr>
            <p:nvPr/>
          </p:nvSpPr>
          <p:spPr bwMode="auto">
            <a:xfrm>
              <a:off x="2191" y="1002"/>
              <a:ext cx="25" cy="1995"/>
            </a:xfrm>
            <a:custGeom>
              <a:avLst/>
              <a:gdLst>
                <a:gd name="T0" fmla="*/ 24 w 25"/>
                <a:gd name="T1" fmla="*/ 2 h 1995"/>
                <a:gd name="T2" fmla="*/ 24 w 25"/>
                <a:gd name="T3" fmla="*/ 192 h 1995"/>
                <a:gd name="T4" fmla="*/ 23 w 25"/>
                <a:gd name="T5" fmla="*/ 207 h 1995"/>
                <a:gd name="T6" fmla="*/ 24 w 25"/>
                <a:gd name="T7" fmla="*/ 222 h 1995"/>
                <a:gd name="T8" fmla="*/ 23 w 25"/>
                <a:gd name="T9" fmla="*/ 241 h 1995"/>
                <a:gd name="T10" fmla="*/ 23 w 25"/>
                <a:gd name="T11" fmla="*/ 295 h 1995"/>
                <a:gd name="T12" fmla="*/ 23 w 25"/>
                <a:gd name="T13" fmla="*/ 634 h 1995"/>
                <a:gd name="T14" fmla="*/ 20 w 25"/>
                <a:gd name="T15" fmla="*/ 655 h 1995"/>
                <a:gd name="T16" fmla="*/ 23 w 25"/>
                <a:gd name="T17" fmla="*/ 674 h 1995"/>
                <a:gd name="T18" fmla="*/ 20 w 25"/>
                <a:gd name="T19" fmla="*/ 685 h 1995"/>
                <a:gd name="T20" fmla="*/ 20 w 25"/>
                <a:gd name="T21" fmla="*/ 945 h 1995"/>
                <a:gd name="T22" fmla="*/ 20 w 25"/>
                <a:gd name="T23" fmla="*/ 972 h 1995"/>
                <a:gd name="T24" fmla="*/ 15 w 25"/>
                <a:gd name="T25" fmla="*/ 1409 h 1995"/>
                <a:gd name="T26" fmla="*/ 15 w 25"/>
                <a:gd name="T27" fmla="*/ 1432 h 1995"/>
                <a:gd name="T28" fmla="*/ 15 w 25"/>
                <a:gd name="T29" fmla="*/ 1456 h 1995"/>
                <a:gd name="T30" fmla="*/ 15 w 25"/>
                <a:gd name="T31" fmla="*/ 1496 h 1995"/>
                <a:gd name="T32" fmla="*/ 18 w 25"/>
                <a:gd name="T33" fmla="*/ 1514 h 1995"/>
                <a:gd name="T34" fmla="*/ 18 w 25"/>
                <a:gd name="T35" fmla="*/ 1578 h 1995"/>
                <a:gd name="T36" fmla="*/ 15 w 25"/>
                <a:gd name="T37" fmla="*/ 1611 h 1995"/>
                <a:gd name="T38" fmla="*/ 18 w 25"/>
                <a:gd name="T39" fmla="*/ 1626 h 1995"/>
                <a:gd name="T40" fmla="*/ 18 w 25"/>
                <a:gd name="T41" fmla="*/ 1660 h 1995"/>
                <a:gd name="T42" fmla="*/ 13 w 25"/>
                <a:gd name="T43" fmla="*/ 1868 h 1995"/>
                <a:gd name="T44" fmla="*/ 15 w 25"/>
                <a:gd name="T45" fmla="*/ 1884 h 1995"/>
                <a:gd name="T46" fmla="*/ 13 w 25"/>
                <a:gd name="T47" fmla="*/ 1904 h 1995"/>
                <a:gd name="T48" fmla="*/ 15 w 25"/>
                <a:gd name="T49" fmla="*/ 1928 h 1995"/>
                <a:gd name="T50" fmla="*/ 15 w 25"/>
                <a:gd name="T51" fmla="*/ 1950 h 1995"/>
                <a:gd name="T52" fmla="*/ 15 w 25"/>
                <a:gd name="T53" fmla="*/ 1977 h 1995"/>
                <a:gd name="T54" fmla="*/ 3 w 25"/>
                <a:gd name="T55" fmla="*/ 1973 h 1995"/>
                <a:gd name="T56" fmla="*/ 3 w 25"/>
                <a:gd name="T57" fmla="*/ 1947 h 1995"/>
                <a:gd name="T58" fmla="*/ 5 w 25"/>
                <a:gd name="T59" fmla="*/ 1928 h 1995"/>
                <a:gd name="T60" fmla="*/ 5 w 25"/>
                <a:gd name="T61" fmla="*/ 1783 h 1995"/>
                <a:gd name="T62" fmla="*/ 5 w 25"/>
                <a:gd name="T63" fmla="*/ 1644 h 1995"/>
                <a:gd name="T64" fmla="*/ 8 w 25"/>
                <a:gd name="T65" fmla="*/ 1483 h 1995"/>
                <a:gd name="T66" fmla="*/ 5 w 25"/>
                <a:gd name="T67" fmla="*/ 1456 h 1995"/>
                <a:gd name="T68" fmla="*/ 5 w 25"/>
                <a:gd name="T69" fmla="*/ 1387 h 1995"/>
                <a:gd name="T70" fmla="*/ 5 w 25"/>
                <a:gd name="T71" fmla="*/ 1327 h 1995"/>
                <a:gd name="T72" fmla="*/ 10 w 25"/>
                <a:gd name="T73" fmla="*/ 984 h 1995"/>
                <a:gd name="T74" fmla="*/ 8 w 25"/>
                <a:gd name="T75" fmla="*/ 972 h 1995"/>
                <a:gd name="T76" fmla="*/ 8 w 25"/>
                <a:gd name="T77" fmla="*/ 945 h 1995"/>
                <a:gd name="T78" fmla="*/ 8 w 25"/>
                <a:gd name="T79" fmla="*/ 891 h 1995"/>
                <a:gd name="T80" fmla="*/ 10 w 25"/>
                <a:gd name="T81" fmla="*/ 872 h 1995"/>
                <a:gd name="T82" fmla="*/ 10 w 25"/>
                <a:gd name="T83" fmla="*/ 718 h 1995"/>
                <a:gd name="T84" fmla="*/ 10 w 25"/>
                <a:gd name="T85" fmla="*/ 685 h 1995"/>
                <a:gd name="T86" fmla="*/ 13 w 25"/>
                <a:gd name="T87" fmla="*/ 670 h 1995"/>
                <a:gd name="T88" fmla="*/ 13 w 25"/>
                <a:gd name="T89" fmla="*/ 137 h 1995"/>
                <a:gd name="T90" fmla="*/ 15 w 25"/>
                <a:gd name="T91" fmla="*/ 123 h 1995"/>
                <a:gd name="T92" fmla="*/ 15 w 25"/>
                <a:gd name="T93" fmla="*/ 80 h 1995"/>
                <a:gd name="T94" fmla="*/ 13 w 25"/>
                <a:gd name="T95" fmla="*/ 30 h 1995"/>
                <a:gd name="T96" fmla="*/ 15 w 25"/>
                <a:gd name="T97" fmla="*/ 2 h 19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5"/>
                <a:gd name="T148" fmla="*/ 0 h 1995"/>
                <a:gd name="T149" fmla="*/ 25 w 25"/>
                <a:gd name="T150" fmla="*/ 1995 h 199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5" h="1995">
                  <a:moveTo>
                    <a:pt x="20" y="0"/>
                  </a:moveTo>
                  <a:lnTo>
                    <a:pt x="23" y="0"/>
                  </a:lnTo>
                  <a:lnTo>
                    <a:pt x="24" y="2"/>
                  </a:lnTo>
                  <a:lnTo>
                    <a:pt x="24" y="172"/>
                  </a:lnTo>
                  <a:lnTo>
                    <a:pt x="23" y="180"/>
                  </a:lnTo>
                  <a:lnTo>
                    <a:pt x="24" y="192"/>
                  </a:lnTo>
                  <a:lnTo>
                    <a:pt x="23" y="199"/>
                  </a:lnTo>
                  <a:lnTo>
                    <a:pt x="24" y="202"/>
                  </a:lnTo>
                  <a:lnTo>
                    <a:pt x="23" y="207"/>
                  </a:lnTo>
                  <a:lnTo>
                    <a:pt x="24" y="213"/>
                  </a:lnTo>
                  <a:lnTo>
                    <a:pt x="23" y="216"/>
                  </a:lnTo>
                  <a:lnTo>
                    <a:pt x="24" y="222"/>
                  </a:lnTo>
                  <a:lnTo>
                    <a:pt x="23" y="229"/>
                  </a:lnTo>
                  <a:lnTo>
                    <a:pt x="24" y="238"/>
                  </a:lnTo>
                  <a:lnTo>
                    <a:pt x="23" y="241"/>
                  </a:lnTo>
                  <a:lnTo>
                    <a:pt x="24" y="254"/>
                  </a:lnTo>
                  <a:lnTo>
                    <a:pt x="23" y="262"/>
                  </a:lnTo>
                  <a:lnTo>
                    <a:pt x="23" y="295"/>
                  </a:lnTo>
                  <a:lnTo>
                    <a:pt x="24" y="298"/>
                  </a:lnTo>
                  <a:lnTo>
                    <a:pt x="23" y="301"/>
                  </a:lnTo>
                  <a:lnTo>
                    <a:pt x="23" y="634"/>
                  </a:lnTo>
                  <a:lnTo>
                    <a:pt x="20" y="644"/>
                  </a:lnTo>
                  <a:lnTo>
                    <a:pt x="23" y="648"/>
                  </a:lnTo>
                  <a:lnTo>
                    <a:pt x="20" y="655"/>
                  </a:lnTo>
                  <a:lnTo>
                    <a:pt x="23" y="664"/>
                  </a:lnTo>
                  <a:lnTo>
                    <a:pt x="20" y="667"/>
                  </a:lnTo>
                  <a:lnTo>
                    <a:pt x="23" y="674"/>
                  </a:lnTo>
                  <a:lnTo>
                    <a:pt x="20" y="677"/>
                  </a:lnTo>
                  <a:lnTo>
                    <a:pt x="23" y="683"/>
                  </a:lnTo>
                  <a:lnTo>
                    <a:pt x="20" y="685"/>
                  </a:lnTo>
                  <a:lnTo>
                    <a:pt x="23" y="694"/>
                  </a:lnTo>
                  <a:lnTo>
                    <a:pt x="20" y="697"/>
                  </a:lnTo>
                  <a:lnTo>
                    <a:pt x="20" y="945"/>
                  </a:lnTo>
                  <a:lnTo>
                    <a:pt x="18" y="948"/>
                  </a:lnTo>
                  <a:lnTo>
                    <a:pt x="20" y="954"/>
                  </a:lnTo>
                  <a:lnTo>
                    <a:pt x="20" y="972"/>
                  </a:lnTo>
                  <a:lnTo>
                    <a:pt x="18" y="975"/>
                  </a:lnTo>
                  <a:lnTo>
                    <a:pt x="18" y="1406"/>
                  </a:lnTo>
                  <a:lnTo>
                    <a:pt x="15" y="1409"/>
                  </a:lnTo>
                  <a:lnTo>
                    <a:pt x="18" y="1413"/>
                  </a:lnTo>
                  <a:lnTo>
                    <a:pt x="18" y="1429"/>
                  </a:lnTo>
                  <a:lnTo>
                    <a:pt x="15" y="1432"/>
                  </a:lnTo>
                  <a:lnTo>
                    <a:pt x="18" y="1439"/>
                  </a:lnTo>
                  <a:lnTo>
                    <a:pt x="18" y="1450"/>
                  </a:lnTo>
                  <a:lnTo>
                    <a:pt x="15" y="1456"/>
                  </a:lnTo>
                  <a:lnTo>
                    <a:pt x="18" y="1462"/>
                  </a:lnTo>
                  <a:lnTo>
                    <a:pt x="18" y="1489"/>
                  </a:lnTo>
                  <a:lnTo>
                    <a:pt x="15" y="1496"/>
                  </a:lnTo>
                  <a:lnTo>
                    <a:pt x="18" y="1502"/>
                  </a:lnTo>
                  <a:lnTo>
                    <a:pt x="15" y="1511"/>
                  </a:lnTo>
                  <a:lnTo>
                    <a:pt x="18" y="1514"/>
                  </a:lnTo>
                  <a:lnTo>
                    <a:pt x="18" y="1571"/>
                  </a:lnTo>
                  <a:lnTo>
                    <a:pt x="15" y="1574"/>
                  </a:lnTo>
                  <a:lnTo>
                    <a:pt x="18" y="1578"/>
                  </a:lnTo>
                  <a:lnTo>
                    <a:pt x="15" y="1587"/>
                  </a:lnTo>
                  <a:lnTo>
                    <a:pt x="18" y="1608"/>
                  </a:lnTo>
                  <a:lnTo>
                    <a:pt x="15" y="1611"/>
                  </a:lnTo>
                  <a:lnTo>
                    <a:pt x="18" y="1614"/>
                  </a:lnTo>
                  <a:lnTo>
                    <a:pt x="15" y="1620"/>
                  </a:lnTo>
                  <a:lnTo>
                    <a:pt x="18" y="1626"/>
                  </a:lnTo>
                  <a:lnTo>
                    <a:pt x="18" y="1634"/>
                  </a:lnTo>
                  <a:lnTo>
                    <a:pt x="15" y="1644"/>
                  </a:lnTo>
                  <a:lnTo>
                    <a:pt x="18" y="1660"/>
                  </a:lnTo>
                  <a:lnTo>
                    <a:pt x="15" y="1663"/>
                  </a:lnTo>
                  <a:lnTo>
                    <a:pt x="15" y="1865"/>
                  </a:lnTo>
                  <a:lnTo>
                    <a:pt x="13" y="1868"/>
                  </a:lnTo>
                  <a:lnTo>
                    <a:pt x="15" y="1871"/>
                  </a:lnTo>
                  <a:lnTo>
                    <a:pt x="13" y="1880"/>
                  </a:lnTo>
                  <a:lnTo>
                    <a:pt x="15" y="1884"/>
                  </a:lnTo>
                  <a:lnTo>
                    <a:pt x="13" y="1888"/>
                  </a:lnTo>
                  <a:lnTo>
                    <a:pt x="15" y="1895"/>
                  </a:lnTo>
                  <a:lnTo>
                    <a:pt x="13" y="1904"/>
                  </a:lnTo>
                  <a:lnTo>
                    <a:pt x="15" y="1920"/>
                  </a:lnTo>
                  <a:lnTo>
                    <a:pt x="13" y="1923"/>
                  </a:lnTo>
                  <a:lnTo>
                    <a:pt x="15" y="1928"/>
                  </a:lnTo>
                  <a:lnTo>
                    <a:pt x="15" y="1937"/>
                  </a:lnTo>
                  <a:lnTo>
                    <a:pt x="13" y="1944"/>
                  </a:lnTo>
                  <a:lnTo>
                    <a:pt x="15" y="1950"/>
                  </a:lnTo>
                  <a:lnTo>
                    <a:pt x="15" y="1964"/>
                  </a:lnTo>
                  <a:lnTo>
                    <a:pt x="13" y="1973"/>
                  </a:lnTo>
                  <a:lnTo>
                    <a:pt x="15" y="1977"/>
                  </a:lnTo>
                  <a:lnTo>
                    <a:pt x="13" y="1992"/>
                  </a:lnTo>
                  <a:lnTo>
                    <a:pt x="8" y="1994"/>
                  </a:lnTo>
                  <a:lnTo>
                    <a:pt x="3" y="1973"/>
                  </a:lnTo>
                  <a:lnTo>
                    <a:pt x="5" y="1967"/>
                  </a:lnTo>
                  <a:lnTo>
                    <a:pt x="3" y="1961"/>
                  </a:lnTo>
                  <a:lnTo>
                    <a:pt x="3" y="1947"/>
                  </a:lnTo>
                  <a:lnTo>
                    <a:pt x="5" y="1937"/>
                  </a:lnTo>
                  <a:lnTo>
                    <a:pt x="3" y="1931"/>
                  </a:lnTo>
                  <a:lnTo>
                    <a:pt x="5" y="1928"/>
                  </a:lnTo>
                  <a:lnTo>
                    <a:pt x="5" y="1798"/>
                  </a:lnTo>
                  <a:lnTo>
                    <a:pt x="0" y="1789"/>
                  </a:lnTo>
                  <a:lnTo>
                    <a:pt x="5" y="1783"/>
                  </a:lnTo>
                  <a:lnTo>
                    <a:pt x="5" y="1650"/>
                  </a:lnTo>
                  <a:lnTo>
                    <a:pt x="8" y="1647"/>
                  </a:lnTo>
                  <a:lnTo>
                    <a:pt x="5" y="1644"/>
                  </a:lnTo>
                  <a:lnTo>
                    <a:pt x="5" y="1514"/>
                  </a:lnTo>
                  <a:lnTo>
                    <a:pt x="8" y="1505"/>
                  </a:lnTo>
                  <a:lnTo>
                    <a:pt x="8" y="1483"/>
                  </a:lnTo>
                  <a:lnTo>
                    <a:pt x="5" y="1481"/>
                  </a:lnTo>
                  <a:lnTo>
                    <a:pt x="8" y="1459"/>
                  </a:lnTo>
                  <a:lnTo>
                    <a:pt x="5" y="1456"/>
                  </a:lnTo>
                  <a:lnTo>
                    <a:pt x="5" y="1402"/>
                  </a:lnTo>
                  <a:lnTo>
                    <a:pt x="8" y="1393"/>
                  </a:lnTo>
                  <a:lnTo>
                    <a:pt x="5" y="1387"/>
                  </a:lnTo>
                  <a:lnTo>
                    <a:pt x="8" y="1372"/>
                  </a:lnTo>
                  <a:lnTo>
                    <a:pt x="8" y="1336"/>
                  </a:lnTo>
                  <a:lnTo>
                    <a:pt x="5" y="1327"/>
                  </a:lnTo>
                  <a:lnTo>
                    <a:pt x="8" y="1324"/>
                  </a:lnTo>
                  <a:lnTo>
                    <a:pt x="8" y="1000"/>
                  </a:lnTo>
                  <a:lnTo>
                    <a:pt x="10" y="984"/>
                  </a:lnTo>
                  <a:lnTo>
                    <a:pt x="8" y="981"/>
                  </a:lnTo>
                  <a:lnTo>
                    <a:pt x="10" y="978"/>
                  </a:lnTo>
                  <a:lnTo>
                    <a:pt x="8" y="972"/>
                  </a:lnTo>
                  <a:lnTo>
                    <a:pt x="8" y="958"/>
                  </a:lnTo>
                  <a:lnTo>
                    <a:pt x="10" y="951"/>
                  </a:lnTo>
                  <a:lnTo>
                    <a:pt x="8" y="945"/>
                  </a:lnTo>
                  <a:lnTo>
                    <a:pt x="10" y="912"/>
                  </a:lnTo>
                  <a:lnTo>
                    <a:pt x="8" y="906"/>
                  </a:lnTo>
                  <a:lnTo>
                    <a:pt x="8" y="891"/>
                  </a:lnTo>
                  <a:lnTo>
                    <a:pt x="10" y="888"/>
                  </a:lnTo>
                  <a:lnTo>
                    <a:pt x="8" y="876"/>
                  </a:lnTo>
                  <a:lnTo>
                    <a:pt x="10" y="872"/>
                  </a:lnTo>
                  <a:lnTo>
                    <a:pt x="10" y="734"/>
                  </a:lnTo>
                  <a:lnTo>
                    <a:pt x="13" y="724"/>
                  </a:lnTo>
                  <a:lnTo>
                    <a:pt x="10" y="718"/>
                  </a:lnTo>
                  <a:lnTo>
                    <a:pt x="13" y="716"/>
                  </a:lnTo>
                  <a:lnTo>
                    <a:pt x="10" y="710"/>
                  </a:lnTo>
                  <a:lnTo>
                    <a:pt x="10" y="685"/>
                  </a:lnTo>
                  <a:lnTo>
                    <a:pt x="13" y="677"/>
                  </a:lnTo>
                  <a:lnTo>
                    <a:pt x="10" y="674"/>
                  </a:lnTo>
                  <a:lnTo>
                    <a:pt x="13" y="670"/>
                  </a:lnTo>
                  <a:lnTo>
                    <a:pt x="13" y="232"/>
                  </a:lnTo>
                  <a:lnTo>
                    <a:pt x="15" y="222"/>
                  </a:lnTo>
                  <a:lnTo>
                    <a:pt x="13" y="137"/>
                  </a:lnTo>
                  <a:lnTo>
                    <a:pt x="15" y="136"/>
                  </a:lnTo>
                  <a:lnTo>
                    <a:pt x="13" y="133"/>
                  </a:lnTo>
                  <a:lnTo>
                    <a:pt x="15" y="123"/>
                  </a:lnTo>
                  <a:lnTo>
                    <a:pt x="15" y="93"/>
                  </a:lnTo>
                  <a:lnTo>
                    <a:pt x="13" y="90"/>
                  </a:lnTo>
                  <a:lnTo>
                    <a:pt x="15" y="80"/>
                  </a:lnTo>
                  <a:lnTo>
                    <a:pt x="15" y="44"/>
                  </a:lnTo>
                  <a:lnTo>
                    <a:pt x="13" y="38"/>
                  </a:lnTo>
                  <a:lnTo>
                    <a:pt x="13" y="30"/>
                  </a:lnTo>
                  <a:lnTo>
                    <a:pt x="15" y="27"/>
                  </a:lnTo>
                  <a:lnTo>
                    <a:pt x="13" y="21"/>
                  </a:lnTo>
                  <a:lnTo>
                    <a:pt x="15" y="2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Freeform 19"/>
            <p:cNvSpPr>
              <a:spLocks/>
            </p:cNvSpPr>
            <p:nvPr/>
          </p:nvSpPr>
          <p:spPr bwMode="auto">
            <a:xfrm>
              <a:off x="2345" y="1002"/>
              <a:ext cx="23" cy="1998"/>
            </a:xfrm>
            <a:custGeom>
              <a:avLst/>
              <a:gdLst>
                <a:gd name="T0" fmla="*/ 17 w 23"/>
                <a:gd name="T1" fmla="*/ 0 h 1998"/>
                <a:gd name="T2" fmla="*/ 22 w 23"/>
                <a:gd name="T3" fmla="*/ 14 h 1998"/>
                <a:gd name="T4" fmla="*/ 22 w 23"/>
                <a:gd name="T5" fmla="*/ 33 h 1998"/>
                <a:gd name="T6" fmla="*/ 22 w 23"/>
                <a:gd name="T7" fmla="*/ 50 h 1998"/>
                <a:gd name="T8" fmla="*/ 19 w 23"/>
                <a:gd name="T9" fmla="*/ 314 h 1998"/>
                <a:gd name="T10" fmla="*/ 19 w 23"/>
                <a:gd name="T11" fmla="*/ 323 h 1998"/>
                <a:gd name="T12" fmla="*/ 17 w 23"/>
                <a:gd name="T13" fmla="*/ 350 h 1998"/>
                <a:gd name="T14" fmla="*/ 17 w 23"/>
                <a:gd name="T15" fmla="*/ 361 h 1998"/>
                <a:gd name="T16" fmla="*/ 19 w 23"/>
                <a:gd name="T17" fmla="*/ 398 h 1998"/>
                <a:gd name="T18" fmla="*/ 19 w 23"/>
                <a:gd name="T19" fmla="*/ 407 h 1998"/>
                <a:gd name="T20" fmla="*/ 17 w 23"/>
                <a:gd name="T21" fmla="*/ 431 h 1998"/>
                <a:gd name="T22" fmla="*/ 17 w 23"/>
                <a:gd name="T23" fmla="*/ 446 h 1998"/>
                <a:gd name="T24" fmla="*/ 17 w 23"/>
                <a:gd name="T25" fmla="*/ 459 h 1998"/>
                <a:gd name="T26" fmla="*/ 19 w 23"/>
                <a:gd name="T27" fmla="*/ 473 h 1998"/>
                <a:gd name="T28" fmla="*/ 17 w 23"/>
                <a:gd name="T29" fmla="*/ 757 h 1998"/>
                <a:gd name="T30" fmla="*/ 17 w 23"/>
                <a:gd name="T31" fmla="*/ 770 h 1998"/>
                <a:gd name="T32" fmla="*/ 17 w 23"/>
                <a:gd name="T33" fmla="*/ 786 h 1998"/>
                <a:gd name="T34" fmla="*/ 16 w 23"/>
                <a:gd name="T35" fmla="*/ 809 h 1998"/>
                <a:gd name="T36" fmla="*/ 16 w 23"/>
                <a:gd name="T37" fmla="*/ 820 h 1998"/>
                <a:gd name="T38" fmla="*/ 17 w 23"/>
                <a:gd name="T39" fmla="*/ 836 h 1998"/>
                <a:gd name="T40" fmla="*/ 17 w 23"/>
                <a:gd name="T41" fmla="*/ 857 h 1998"/>
                <a:gd name="T42" fmla="*/ 17 w 23"/>
                <a:gd name="T43" fmla="*/ 879 h 1998"/>
                <a:gd name="T44" fmla="*/ 17 w 23"/>
                <a:gd name="T45" fmla="*/ 891 h 1998"/>
                <a:gd name="T46" fmla="*/ 16 w 23"/>
                <a:gd name="T47" fmla="*/ 1041 h 1998"/>
                <a:gd name="T48" fmla="*/ 16 w 23"/>
                <a:gd name="T49" fmla="*/ 1054 h 1998"/>
                <a:gd name="T50" fmla="*/ 16 w 23"/>
                <a:gd name="T51" fmla="*/ 1060 h 1998"/>
                <a:gd name="T52" fmla="*/ 16 w 23"/>
                <a:gd name="T53" fmla="*/ 1077 h 1998"/>
                <a:gd name="T54" fmla="*/ 16 w 23"/>
                <a:gd name="T55" fmla="*/ 1090 h 1998"/>
                <a:gd name="T56" fmla="*/ 16 w 23"/>
                <a:gd name="T57" fmla="*/ 1103 h 1998"/>
                <a:gd name="T58" fmla="*/ 13 w 23"/>
                <a:gd name="T59" fmla="*/ 1152 h 1998"/>
                <a:gd name="T60" fmla="*/ 13 w 23"/>
                <a:gd name="T61" fmla="*/ 1166 h 1998"/>
                <a:gd name="T62" fmla="*/ 13 w 23"/>
                <a:gd name="T63" fmla="*/ 1185 h 1998"/>
                <a:gd name="T64" fmla="*/ 16 w 23"/>
                <a:gd name="T65" fmla="*/ 1303 h 1998"/>
                <a:gd name="T66" fmla="*/ 13 w 23"/>
                <a:gd name="T67" fmla="*/ 1861 h 1998"/>
                <a:gd name="T68" fmla="*/ 13 w 23"/>
                <a:gd name="T69" fmla="*/ 1871 h 1998"/>
                <a:gd name="T70" fmla="*/ 13 w 23"/>
                <a:gd name="T71" fmla="*/ 1887 h 1998"/>
                <a:gd name="T72" fmla="*/ 13 w 23"/>
                <a:gd name="T73" fmla="*/ 1917 h 1998"/>
                <a:gd name="T74" fmla="*/ 13 w 23"/>
                <a:gd name="T75" fmla="*/ 1934 h 1998"/>
                <a:gd name="T76" fmla="*/ 10 w 23"/>
                <a:gd name="T77" fmla="*/ 1997 h 1998"/>
                <a:gd name="T78" fmla="*/ 0 w 23"/>
                <a:gd name="T79" fmla="*/ 1994 h 1998"/>
                <a:gd name="T80" fmla="*/ 3 w 23"/>
                <a:gd name="T81" fmla="*/ 1773 h 1998"/>
                <a:gd name="T82" fmla="*/ 0 w 23"/>
                <a:gd name="T83" fmla="*/ 1759 h 1998"/>
                <a:gd name="T84" fmla="*/ 0 w 23"/>
                <a:gd name="T85" fmla="*/ 1746 h 1998"/>
                <a:gd name="T86" fmla="*/ 3 w 23"/>
                <a:gd name="T87" fmla="*/ 1719 h 1998"/>
                <a:gd name="T88" fmla="*/ 5 w 23"/>
                <a:gd name="T89" fmla="*/ 1366 h 1998"/>
                <a:gd name="T90" fmla="*/ 5 w 23"/>
                <a:gd name="T91" fmla="*/ 1353 h 1998"/>
                <a:gd name="T92" fmla="*/ 3 w 23"/>
                <a:gd name="T93" fmla="*/ 1336 h 1998"/>
                <a:gd name="T94" fmla="*/ 3 w 23"/>
                <a:gd name="T95" fmla="*/ 1327 h 1998"/>
                <a:gd name="T96" fmla="*/ 3 w 23"/>
                <a:gd name="T97" fmla="*/ 1287 h 1998"/>
                <a:gd name="T98" fmla="*/ 3 w 23"/>
                <a:gd name="T99" fmla="*/ 1273 h 1998"/>
                <a:gd name="T100" fmla="*/ 5 w 23"/>
                <a:gd name="T101" fmla="*/ 812 h 1998"/>
                <a:gd name="T102" fmla="*/ 5 w 23"/>
                <a:gd name="T103" fmla="*/ 803 h 1998"/>
                <a:gd name="T104" fmla="*/ 8 w 23"/>
                <a:gd name="T105" fmla="*/ 743 h 1998"/>
                <a:gd name="T106" fmla="*/ 8 w 23"/>
                <a:gd name="T107" fmla="*/ 737 h 1998"/>
                <a:gd name="T108" fmla="*/ 5 w 23"/>
                <a:gd name="T109" fmla="*/ 710 h 1998"/>
                <a:gd name="T110" fmla="*/ 8 w 23"/>
                <a:gd name="T111" fmla="*/ 383 h 1998"/>
                <a:gd name="T112" fmla="*/ 8 w 23"/>
                <a:gd name="T113" fmla="*/ 374 h 1998"/>
                <a:gd name="T114" fmla="*/ 10 w 23"/>
                <a:gd name="T115" fmla="*/ 338 h 1998"/>
                <a:gd name="T116" fmla="*/ 8 w 23"/>
                <a:gd name="T117" fmla="*/ 287 h 1998"/>
                <a:gd name="T118" fmla="*/ 8 w 23"/>
                <a:gd name="T119" fmla="*/ 278 h 1998"/>
                <a:gd name="T120" fmla="*/ 10 w 23"/>
                <a:gd name="T121" fmla="*/ 5 h 19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"/>
                <a:gd name="T184" fmla="*/ 0 h 1998"/>
                <a:gd name="T185" fmla="*/ 23 w 23"/>
                <a:gd name="T186" fmla="*/ 1998 h 199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" h="1998">
                  <a:moveTo>
                    <a:pt x="13" y="0"/>
                  </a:moveTo>
                  <a:lnTo>
                    <a:pt x="17" y="0"/>
                  </a:lnTo>
                  <a:lnTo>
                    <a:pt x="22" y="8"/>
                  </a:lnTo>
                  <a:lnTo>
                    <a:pt x="22" y="14"/>
                  </a:lnTo>
                  <a:lnTo>
                    <a:pt x="19" y="21"/>
                  </a:lnTo>
                  <a:lnTo>
                    <a:pt x="22" y="33"/>
                  </a:lnTo>
                  <a:lnTo>
                    <a:pt x="19" y="38"/>
                  </a:lnTo>
                  <a:lnTo>
                    <a:pt x="22" y="50"/>
                  </a:lnTo>
                  <a:lnTo>
                    <a:pt x="19" y="54"/>
                  </a:lnTo>
                  <a:lnTo>
                    <a:pt x="19" y="314"/>
                  </a:lnTo>
                  <a:lnTo>
                    <a:pt x="17" y="317"/>
                  </a:lnTo>
                  <a:lnTo>
                    <a:pt x="19" y="323"/>
                  </a:lnTo>
                  <a:lnTo>
                    <a:pt x="19" y="344"/>
                  </a:lnTo>
                  <a:lnTo>
                    <a:pt x="17" y="350"/>
                  </a:lnTo>
                  <a:lnTo>
                    <a:pt x="19" y="356"/>
                  </a:lnTo>
                  <a:lnTo>
                    <a:pt x="17" y="361"/>
                  </a:lnTo>
                  <a:lnTo>
                    <a:pt x="19" y="368"/>
                  </a:lnTo>
                  <a:lnTo>
                    <a:pt x="19" y="398"/>
                  </a:lnTo>
                  <a:lnTo>
                    <a:pt x="17" y="401"/>
                  </a:lnTo>
                  <a:lnTo>
                    <a:pt x="19" y="407"/>
                  </a:lnTo>
                  <a:lnTo>
                    <a:pt x="19" y="427"/>
                  </a:lnTo>
                  <a:lnTo>
                    <a:pt x="17" y="431"/>
                  </a:lnTo>
                  <a:lnTo>
                    <a:pt x="19" y="443"/>
                  </a:lnTo>
                  <a:lnTo>
                    <a:pt x="17" y="446"/>
                  </a:lnTo>
                  <a:lnTo>
                    <a:pt x="19" y="450"/>
                  </a:lnTo>
                  <a:lnTo>
                    <a:pt x="17" y="459"/>
                  </a:lnTo>
                  <a:lnTo>
                    <a:pt x="19" y="464"/>
                  </a:lnTo>
                  <a:lnTo>
                    <a:pt x="19" y="473"/>
                  </a:lnTo>
                  <a:lnTo>
                    <a:pt x="17" y="476"/>
                  </a:lnTo>
                  <a:lnTo>
                    <a:pt x="17" y="757"/>
                  </a:lnTo>
                  <a:lnTo>
                    <a:pt x="16" y="763"/>
                  </a:lnTo>
                  <a:lnTo>
                    <a:pt x="17" y="770"/>
                  </a:lnTo>
                  <a:lnTo>
                    <a:pt x="16" y="779"/>
                  </a:lnTo>
                  <a:lnTo>
                    <a:pt x="17" y="786"/>
                  </a:lnTo>
                  <a:lnTo>
                    <a:pt x="17" y="800"/>
                  </a:lnTo>
                  <a:lnTo>
                    <a:pt x="16" y="809"/>
                  </a:lnTo>
                  <a:lnTo>
                    <a:pt x="17" y="816"/>
                  </a:lnTo>
                  <a:lnTo>
                    <a:pt x="16" y="820"/>
                  </a:lnTo>
                  <a:lnTo>
                    <a:pt x="17" y="827"/>
                  </a:lnTo>
                  <a:lnTo>
                    <a:pt x="17" y="836"/>
                  </a:lnTo>
                  <a:lnTo>
                    <a:pt x="16" y="845"/>
                  </a:lnTo>
                  <a:lnTo>
                    <a:pt x="17" y="857"/>
                  </a:lnTo>
                  <a:lnTo>
                    <a:pt x="16" y="866"/>
                  </a:lnTo>
                  <a:lnTo>
                    <a:pt x="17" y="879"/>
                  </a:lnTo>
                  <a:lnTo>
                    <a:pt x="16" y="885"/>
                  </a:lnTo>
                  <a:lnTo>
                    <a:pt x="17" y="891"/>
                  </a:lnTo>
                  <a:lnTo>
                    <a:pt x="16" y="894"/>
                  </a:lnTo>
                  <a:lnTo>
                    <a:pt x="16" y="1041"/>
                  </a:lnTo>
                  <a:lnTo>
                    <a:pt x="13" y="1047"/>
                  </a:lnTo>
                  <a:lnTo>
                    <a:pt x="16" y="1054"/>
                  </a:lnTo>
                  <a:lnTo>
                    <a:pt x="13" y="1057"/>
                  </a:lnTo>
                  <a:lnTo>
                    <a:pt x="16" y="1060"/>
                  </a:lnTo>
                  <a:lnTo>
                    <a:pt x="13" y="1066"/>
                  </a:lnTo>
                  <a:lnTo>
                    <a:pt x="16" y="1077"/>
                  </a:lnTo>
                  <a:lnTo>
                    <a:pt x="13" y="1084"/>
                  </a:lnTo>
                  <a:lnTo>
                    <a:pt x="16" y="1090"/>
                  </a:lnTo>
                  <a:lnTo>
                    <a:pt x="13" y="1096"/>
                  </a:lnTo>
                  <a:lnTo>
                    <a:pt x="16" y="1103"/>
                  </a:lnTo>
                  <a:lnTo>
                    <a:pt x="16" y="1148"/>
                  </a:lnTo>
                  <a:lnTo>
                    <a:pt x="13" y="1152"/>
                  </a:lnTo>
                  <a:lnTo>
                    <a:pt x="16" y="1158"/>
                  </a:lnTo>
                  <a:lnTo>
                    <a:pt x="13" y="1166"/>
                  </a:lnTo>
                  <a:lnTo>
                    <a:pt x="16" y="1181"/>
                  </a:lnTo>
                  <a:lnTo>
                    <a:pt x="13" y="1185"/>
                  </a:lnTo>
                  <a:lnTo>
                    <a:pt x="13" y="1300"/>
                  </a:lnTo>
                  <a:lnTo>
                    <a:pt x="16" y="1303"/>
                  </a:lnTo>
                  <a:lnTo>
                    <a:pt x="13" y="1306"/>
                  </a:lnTo>
                  <a:lnTo>
                    <a:pt x="13" y="1861"/>
                  </a:lnTo>
                  <a:lnTo>
                    <a:pt x="10" y="1864"/>
                  </a:lnTo>
                  <a:lnTo>
                    <a:pt x="13" y="1871"/>
                  </a:lnTo>
                  <a:lnTo>
                    <a:pt x="10" y="1880"/>
                  </a:lnTo>
                  <a:lnTo>
                    <a:pt x="13" y="1887"/>
                  </a:lnTo>
                  <a:lnTo>
                    <a:pt x="10" y="1910"/>
                  </a:lnTo>
                  <a:lnTo>
                    <a:pt x="13" y="1917"/>
                  </a:lnTo>
                  <a:lnTo>
                    <a:pt x="10" y="1928"/>
                  </a:lnTo>
                  <a:lnTo>
                    <a:pt x="13" y="1934"/>
                  </a:lnTo>
                  <a:lnTo>
                    <a:pt x="13" y="1983"/>
                  </a:lnTo>
                  <a:lnTo>
                    <a:pt x="10" y="1997"/>
                  </a:lnTo>
                  <a:lnTo>
                    <a:pt x="3" y="1997"/>
                  </a:lnTo>
                  <a:lnTo>
                    <a:pt x="0" y="1994"/>
                  </a:lnTo>
                  <a:lnTo>
                    <a:pt x="0" y="1776"/>
                  </a:lnTo>
                  <a:lnTo>
                    <a:pt x="3" y="1773"/>
                  </a:lnTo>
                  <a:lnTo>
                    <a:pt x="0" y="1768"/>
                  </a:lnTo>
                  <a:lnTo>
                    <a:pt x="0" y="1759"/>
                  </a:lnTo>
                  <a:lnTo>
                    <a:pt x="3" y="1753"/>
                  </a:lnTo>
                  <a:lnTo>
                    <a:pt x="0" y="1746"/>
                  </a:lnTo>
                  <a:lnTo>
                    <a:pt x="0" y="1723"/>
                  </a:lnTo>
                  <a:lnTo>
                    <a:pt x="3" y="1719"/>
                  </a:lnTo>
                  <a:lnTo>
                    <a:pt x="3" y="1369"/>
                  </a:lnTo>
                  <a:lnTo>
                    <a:pt x="5" y="1366"/>
                  </a:lnTo>
                  <a:lnTo>
                    <a:pt x="3" y="1357"/>
                  </a:lnTo>
                  <a:lnTo>
                    <a:pt x="5" y="1353"/>
                  </a:lnTo>
                  <a:lnTo>
                    <a:pt x="3" y="1347"/>
                  </a:lnTo>
                  <a:lnTo>
                    <a:pt x="3" y="1336"/>
                  </a:lnTo>
                  <a:lnTo>
                    <a:pt x="5" y="1333"/>
                  </a:lnTo>
                  <a:lnTo>
                    <a:pt x="3" y="1327"/>
                  </a:lnTo>
                  <a:lnTo>
                    <a:pt x="5" y="1297"/>
                  </a:lnTo>
                  <a:lnTo>
                    <a:pt x="3" y="1287"/>
                  </a:lnTo>
                  <a:lnTo>
                    <a:pt x="5" y="1284"/>
                  </a:lnTo>
                  <a:lnTo>
                    <a:pt x="3" y="1273"/>
                  </a:lnTo>
                  <a:lnTo>
                    <a:pt x="5" y="1270"/>
                  </a:lnTo>
                  <a:lnTo>
                    <a:pt x="5" y="812"/>
                  </a:lnTo>
                  <a:lnTo>
                    <a:pt x="8" y="809"/>
                  </a:lnTo>
                  <a:lnTo>
                    <a:pt x="5" y="803"/>
                  </a:lnTo>
                  <a:lnTo>
                    <a:pt x="5" y="757"/>
                  </a:lnTo>
                  <a:lnTo>
                    <a:pt x="8" y="743"/>
                  </a:lnTo>
                  <a:lnTo>
                    <a:pt x="5" y="740"/>
                  </a:lnTo>
                  <a:lnTo>
                    <a:pt x="8" y="737"/>
                  </a:lnTo>
                  <a:lnTo>
                    <a:pt x="5" y="730"/>
                  </a:lnTo>
                  <a:lnTo>
                    <a:pt x="5" y="710"/>
                  </a:lnTo>
                  <a:lnTo>
                    <a:pt x="8" y="707"/>
                  </a:lnTo>
                  <a:lnTo>
                    <a:pt x="8" y="383"/>
                  </a:lnTo>
                  <a:lnTo>
                    <a:pt x="10" y="380"/>
                  </a:lnTo>
                  <a:lnTo>
                    <a:pt x="8" y="374"/>
                  </a:lnTo>
                  <a:lnTo>
                    <a:pt x="8" y="344"/>
                  </a:lnTo>
                  <a:lnTo>
                    <a:pt x="10" y="338"/>
                  </a:lnTo>
                  <a:lnTo>
                    <a:pt x="8" y="331"/>
                  </a:lnTo>
                  <a:lnTo>
                    <a:pt x="8" y="287"/>
                  </a:lnTo>
                  <a:lnTo>
                    <a:pt x="10" y="281"/>
                  </a:lnTo>
                  <a:lnTo>
                    <a:pt x="8" y="278"/>
                  </a:lnTo>
                  <a:lnTo>
                    <a:pt x="10" y="274"/>
                  </a:lnTo>
                  <a:lnTo>
                    <a:pt x="10" y="5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Freeform 20"/>
            <p:cNvSpPr>
              <a:spLocks/>
            </p:cNvSpPr>
            <p:nvPr/>
          </p:nvSpPr>
          <p:spPr bwMode="auto">
            <a:xfrm>
              <a:off x="1884" y="1004"/>
              <a:ext cx="23" cy="1982"/>
            </a:xfrm>
            <a:custGeom>
              <a:avLst/>
              <a:gdLst>
                <a:gd name="T0" fmla="*/ 22 w 23"/>
                <a:gd name="T1" fmla="*/ 13 h 1982"/>
                <a:gd name="T2" fmla="*/ 19 w 23"/>
                <a:gd name="T3" fmla="*/ 25 h 1982"/>
                <a:gd name="T4" fmla="*/ 22 w 23"/>
                <a:gd name="T5" fmla="*/ 76 h 1982"/>
                <a:gd name="T6" fmla="*/ 22 w 23"/>
                <a:gd name="T7" fmla="*/ 109 h 1982"/>
                <a:gd name="T8" fmla="*/ 19 w 23"/>
                <a:gd name="T9" fmla="*/ 118 h 1982"/>
                <a:gd name="T10" fmla="*/ 19 w 23"/>
                <a:gd name="T11" fmla="*/ 448 h 1982"/>
                <a:gd name="T12" fmla="*/ 19 w 23"/>
                <a:gd name="T13" fmla="*/ 468 h 1982"/>
                <a:gd name="T14" fmla="*/ 19 w 23"/>
                <a:gd name="T15" fmla="*/ 498 h 1982"/>
                <a:gd name="T16" fmla="*/ 17 w 23"/>
                <a:gd name="T17" fmla="*/ 544 h 1982"/>
                <a:gd name="T18" fmla="*/ 17 w 23"/>
                <a:gd name="T19" fmla="*/ 566 h 1982"/>
                <a:gd name="T20" fmla="*/ 17 w 23"/>
                <a:gd name="T21" fmla="*/ 603 h 1982"/>
                <a:gd name="T22" fmla="*/ 17 w 23"/>
                <a:gd name="T23" fmla="*/ 626 h 1982"/>
                <a:gd name="T24" fmla="*/ 19 w 23"/>
                <a:gd name="T25" fmla="*/ 653 h 1982"/>
                <a:gd name="T26" fmla="*/ 19 w 23"/>
                <a:gd name="T27" fmla="*/ 689 h 1982"/>
                <a:gd name="T28" fmla="*/ 14 w 23"/>
                <a:gd name="T29" fmla="*/ 1002 h 1982"/>
                <a:gd name="T30" fmla="*/ 17 w 23"/>
                <a:gd name="T31" fmla="*/ 1025 h 1982"/>
                <a:gd name="T32" fmla="*/ 12 w 23"/>
                <a:gd name="T33" fmla="*/ 1091 h 1982"/>
                <a:gd name="T34" fmla="*/ 12 w 23"/>
                <a:gd name="T35" fmla="*/ 1161 h 1982"/>
                <a:gd name="T36" fmla="*/ 12 w 23"/>
                <a:gd name="T37" fmla="*/ 1199 h 1982"/>
                <a:gd name="T38" fmla="*/ 12 w 23"/>
                <a:gd name="T39" fmla="*/ 1771 h 1982"/>
                <a:gd name="T40" fmla="*/ 9 w 23"/>
                <a:gd name="T41" fmla="*/ 1893 h 1982"/>
                <a:gd name="T42" fmla="*/ 12 w 23"/>
                <a:gd name="T43" fmla="*/ 1926 h 1982"/>
                <a:gd name="T44" fmla="*/ 3 w 23"/>
                <a:gd name="T45" fmla="*/ 1981 h 1982"/>
                <a:gd name="T46" fmla="*/ 3 w 23"/>
                <a:gd name="T47" fmla="*/ 1902 h 1982"/>
                <a:gd name="T48" fmla="*/ 0 w 23"/>
                <a:gd name="T49" fmla="*/ 1872 h 1982"/>
                <a:gd name="T50" fmla="*/ 0 w 23"/>
                <a:gd name="T51" fmla="*/ 1839 h 1982"/>
                <a:gd name="T52" fmla="*/ 0 w 23"/>
                <a:gd name="T53" fmla="*/ 1778 h 1982"/>
                <a:gd name="T54" fmla="*/ 5 w 23"/>
                <a:gd name="T55" fmla="*/ 1664 h 1982"/>
                <a:gd name="T56" fmla="*/ 5 w 23"/>
                <a:gd name="T57" fmla="*/ 1528 h 1982"/>
                <a:gd name="T58" fmla="*/ 3 w 23"/>
                <a:gd name="T59" fmla="*/ 1506 h 1982"/>
                <a:gd name="T60" fmla="*/ 3 w 23"/>
                <a:gd name="T61" fmla="*/ 1415 h 1982"/>
                <a:gd name="T62" fmla="*/ 8 w 23"/>
                <a:gd name="T63" fmla="*/ 1046 h 1982"/>
                <a:gd name="T64" fmla="*/ 8 w 23"/>
                <a:gd name="T65" fmla="*/ 1009 h 1982"/>
                <a:gd name="T66" fmla="*/ 8 w 23"/>
                <a:gd name="T67" fmla="*/ 989 h 1982"/>
                <a:gd name="T68" fmla="*/ 5 w 23"/>
                <a:gd name="T69" fmla="*/ 970 h 1982"/>
                <a:gd name="T70" fmla="*/ 5 w 23"/>
                <a:gd name="T71" fmla="*/ 935 h 1982"/>
                <a:gd name="T72" fmla="*/ 9 w 23"/>
                <a:gd name="T73" fmla="*/ 524 h 1982"/>
                <a:gd name="T74" fmla="*/ 9 w 23"/>
                <a:gd name="T75" fmla="*/ 457 h 1982"/>
                <a:gd name="T76" fmla="*/ 8 w 23"/>
                <a:gd name="T77" fmla="*/ 429 h 1982"/>
                <a:gd name="T78" fmla="*/ 8 w 23"/>
                <a:gd name="T79" fmla="*/ 402 h 1982"/>
                <a:gd name="T80" fmla="*/ 9 w 23"/>
                <a:gd name="T81" fmla="*/ 393 h 1982"/>
                <a:gd name="T82" fmla="*/ 9 w 23"/>
                <a:gd name="T83" fmla="*/ 240 h 1982"/>
                <a:gd name="T84" fmla="*/ 9 w 23"/>
                <a:gd name="T85" fmla="*/ 55 h 1982"/>
                <a:gd name="T86" fmla="*/ 9 w 23"/>
                <a:gd name="T87" fmla="*/ 13 h 19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3"/>
                <a:gd name="T133" fmla="*/ 0 h 1982"/>
                <a:gd name="T134" fmla="*/ 23 w 23"/>
                <a:gd name="T135" fmla="*/ 1982 h 198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3" h="1982">
                  <a:moveTo>
                    <a:pt x="14" y="0"/>
                  </a:moveTo>
                  <a:lnTo>
                    <a:pt x="19" y="0"/>
                  </a:lnTo>
                  <a:lnTo>
                    <a:pt x="22" y="13"/>
                  </a:lnTo>
                  <a:lnTo>
                    <a:pt x="19" y="16"/>
                  </a:lnTo>
                  <a:lnTo>
                    <a:pt x="22" y="22"/>
                  </a:lnTo>
                  <a:lnTo>
                    <a:pt x="19" y="25"/>
                  </a:lnTo>
                  <a:lnTo>
                    <a:pt x="22" y="32"/>
                  </a:lnTo>
                  <a:lnTo>
                    <a:pt x="19" y="69"/>
                  </a:lnTo>
                  <a:lnTo>
                    <a:pt x="22" y="76"/>
                  </a:lnTo>
                  <a:lnTo>
                    <a:pt x="22" y="95"/>
                  </a:lnTo>
                  <a:lnTo>
                    <a:pt x="19" y="101"/>
                  </a:lnTo>
                  <a:lnTo>
                    <a:pt x="22" y="109"/>
                  </a:lnTo>
                  <a:lnTo>
                    <a:pt x="19" y="112"/>
                  </a:lnTo>
                  <a:lnTo>
                    <a:pt x="22" y="115"/>
                  </a:lnTo>
                  <a:lnTo>
                    <a:pt x="19" y="118"/>
                  </a:lnTo>
                  <a:lnTo>
                    <a:pt x="19" y="424"/>
                  </a:lnTo>
                  <a:lnTo>
                    <a:pt x="17" y="432"/>
                  </a:lnTo>
                  <a:lnTo>
                    <a:pt x="19" y="448"/>
                  </a:lnTo>
                  <a:lnTo>
                    <a:pt x="17" y="454"/>
                  </a:lnTo>
                  <a:lnTo>
                    <a:pt x="19" y="461"/>
                  </a:lnTo>
                  <a:lnTo>
                    <a:pt x="19" y="468"/>
                  </a:lnTo>
                  <a:lnTo>
                    <a:pt x="17" y="475"/>
                  </a:lnTo>
                  <a:lnTo>
                    <a:pt x="19" y="481"/>
                  </a:lnTo>
                  <a:lnTo>
                    <a:pt x="19" y="498"/>
                  </a:lnTo>
                  <a:lnTo>
                    <a:pt x="17" y="508"/>
                  </a:lnTo>
                  <a:lnTo>
                    <a:pt x="19" y="524"/>
                  </a:lnTo>
                  <a:lnTo>
                    <a:pt x="17" y="544"/>
                  </a:lnTo>
                  <a:lnTo>
                    <a:pt x="19" y="550"/>
                  </a:lnTo>
                  <a:lnTo>
                    <a:pt x="19" y="560"/>
                  </a:lnTo>
                  <a:lnTo>
                    <a:pt x="17" y="566"/>
                  </a:lnTo>
                  <a:lnTo>
                    <a:pt x="19" y="573"/>
                  </a:lnTo>
                  <a:lnTo>
                    <a:pt x="19" y="593"/>
                  </a:lnTo>
                  <a:lnTo>
                    <a:pt x="17" y="603"/>
                  </a:lnTo>
                  <a:lnTo>
                    <a:pt x="19" y="609"/>
                  </a:lnTo>
                  <a:lnTo>
                    <a:pt x="19" y="620"/>
                  </a:lnTo>
                  <a:lnTo>
                    <a:pt x="17" y="626"/>
                  </a:lnTo>
                  <a:lnTo>
                    <a:pt x="19" y="629"/>
                  </a:lnTo>
                  <a:lnTo>
                    <a:pt x="17" y="650"/>
                  </a:lnTo>
                  <a:lnTo>
                    <a:pt x="19" y="653"/>
                  </a:lnTo>
                  <a:lnTo>
                    <a:pt x="17" y="662"/>
                  </a:lnTo>
                  <a:lnTo>
                    <a:pt x="17" y="686"/>
                  </a:lnTo>
                  <a:lnTo>
                    <a:pt x="19" y="689"/>
                  </a:lnTo>
                  <a:lnTo>
                    <a:pt x="17" y="692"/>
                  </a:lnTo>
                  <a:lnTo>
                    <a:pt x="17" y="998"/>
                  </a:lnTo>
                  <a:lnTo>
                    <a:pt x="14" y="1002"/>
                  </a:lnTo>
                  <a:lnTo>
                    <a:pt x="17" y="1006"/>
                  </a:lnTo>
                  <a:lnTo>
                    <a:pt x="14" y="1016"/>
                  </a:lnTo>
                  <a:lnTo>
                    <a:pt x="17" y="1025"/>
                  </a:lnTo>
                  <a:lnTo>
                    <a:pt x="14" y="1028"/>
                  </a:lnTo>
                  <a:lnTo>
                    <a:pt x="14" y="1088"/>
                  </a:lnTo>
                  <a:lnTo>
                    <a:pt x="12" y="1091"/>
                  </a:lnTo>
                  <a:lnTo>
                    <a:pt x="14" y="1098"/>
                  </a:lnTo>
                  <a:lnTo>
                    <a:pt x="14" y="1143"/>
                  </a:lnTo>
                  <a:lnTo>
                    <a:pt x="12" y="1161"/>
                  </a:lnTo>
                  <a:lnTo>
                    <a:pt x="14" y="1167"/>
                  </a:lnTo>
                  <a:lnTo>
                    <a:pt x="14" y="1196"/>
                  </a:lnTo>
                  <a:lnTo>
                    <a:pt x="12" y="1199"/>
                  </a:lnTo>
                  <a:lnTo>
                    <a:pt x="12" y="1766"/>
                  </a:lnTo>
                  <a:lnTo>
                    <a:pt x="9" y="1770"/>
                  </a:lnTo>
                  <a:lnTo>
                    <a:pt x="12" y="1771"/>
                  </a:lnTo>
                  <a:lnTo>
                    <a:pt x="12" y="1869"/>
                  </a:lnTo>
                  <a:lnTo>
                    <a:pt x="9" y="1878"/>
                  </a:lnTo>
                  <a:lnTo>
                    <a:pt x="9" y="1893"/>
                  </a:lnTo>
                  <a:lnTo>
                    <a:pt x="12" y="1899"/>
                  </a:lnTo>
                  <a:lnTo>
                    <a:pt x="9" y="1915"/>
                  </a:lnTo>
                  <a:lnTo>
                    <a:pt x="12" y="1926"/>
                  </a:lnTo>
                  <a:lnTo>
                    <a:pt x="9" y="1935"/>
                  </a:lnTo>
                  <a:lnTo>
                    <a:pt x="9" y="1981"/>
                  </a:lnTo>
                  <a:lnTo>
                    <a:pt x="3" y="1981"/>
                  </a:lnTo>
                  <a:lnTo>
                    <a:pt x="0" y="1978"/>
                  </a:lnTo>
                  <a:lnTo>
                    <a:pt x="0" y="1912"/>
                  </a:lnTo>
                  <a:lnTo>
                    <a:pt x="3" y="1902"/>
                  </a:lnTo>
                  <a:lnTo>
                    <a:pt x="0" y="1885"/>
                  </a:lnTo>
                  <a:lnTo>
                    <a:pt x="3" y="1878"/>
                  </a:lnTo>
                  <a:lnTo>
                    <a:pt x="0" y="1872"/>
                  </a:lnTo>
                  <a:lnTo>
                    <a:pt x="3" y="1866"/>
                  </a:lnTo>
                  <a:lnTo>
                    <a:pt x="0" y="1860"/>
                  </a:lnTo>
                  <a:lnTo>
                    <a:pt x="0" y="1839"/>
                  </a:lnTo>
                  <a:lnTo>
                    <a:pt x="3" y="1830"/>
                  </a:lnTo>
                  <a:lnTo>
                    <a:pt x="3" y="1784"/>
                  </a:lnTo>
                  <a:lnTo>
                    <a:pt x="0" y="1778"/>
                  </a:lnTo>
                  <a:lnTo>
                    <a:pt x="3" y="1774"/>
                  </a:lnTo>
                  <a:lnTo>
                    <a:pt x="3" y="1669"/>
                  </a:lnTo>
                  <a:lnTo>
                    <a:pt x="5" y="1664"/>
                  </a:lnTo>
                  <a:lnTo>
                    <a:pt x="3" y="1661"/>
                  </a:lnTo>
                  <a:lnTo>
                    <a:pt x="3" y="1546"/>
                  </a:lnTo>
                  <a:lnTo>
                    <a:pt x="5" y="1528"/>
                  </a:lnTo>
                  <a:lnTo>
                    <a:pt x="3" y="1522"/>
                  </a:lnTo>
                  <a:lnTo>
                    <a:pt x="5" y="1509"/>
                  </a:lnTo>
                  <a:lnTo>
                    <a:pt x="3" y="1506"/>
                  </a:lnTo>
                  <a:lnTo>
                    <a:pt x="5" y="1503"/>
                  </a:lnTo>
                  <a:lnTo>
                    <a:pt x="5" y="1424"/>
                  </a:lnTo>
                  <a:lnTo>
                    <a:pt x="3" y="1415"/>
                  </a:lnTo>
                  <a:lnTo>
                    <a:pt x="5" y="1412"/>
                  </a:lnTo>
                  <a:lnTo>
                    <a:pt x="5" y="1049"/>
                  </a:lnTo>
                  <a:lnTo>
                    <a:pt x="8" y="1046"/>
                  </a:lnTo>
                  <a:lnTo>
                    <a:pt x="5" y="1039"/>
                  </a:lnTo>
                  <a:lnTo>
                    <a:pt x="5" y="1013"/>
                  </a:lnTo>
                  <a:lnTo>
                    <a:pt x="8" y="1009"/>
                  </a:lnTo>
                  <a:lnTo>
                    <a:pt x="5" y="1005"/>
                  </a:lnTo>
                  <a:lnTo>
                    <a:pt x="5" y="995"/>
                  </a:lnTo>
                  <a:lnTo>
                    <a:pt x="8" y="989"/>
                  </a:lnTo>
                  <a:lnTo>
                    <a:pt x="5" y="979"/>
                  </a:lnTo>
                  <a:lnTo>
                    <a:pt x="8" y="976"/>
                  </a:lnTo>
                  <a:lnTo>
                    <a:pt x="5" y="970"/>
                  </a:lnTo>
                  <a:lnTo>
                    <a:pt x="8" y="962"/>
                  </a:lnTo>
                  <a:lnTo>
                    <a:pt x="8" y="937"/>
                  </a:lnTo>
                  <a:lnTo>
                    <a:pt x="5" y="935"/>
                  </a:lnTo>
                  <a:lnTo>
                    <a:pt x="8" y="932"/>
                  </a:lnTo>
                  <a:lnTo>
                    <a:pt x="8" y="538"/>
                  </a:lnTo>
                  <a:lnTo>
                    <a:pt x="9" y="524"/>
                  </a:lnTo>
                  <a:lnTo>
                    <a:pt x="8" y="520"/>
                  </a:lnTo>
                  <a:lnTo>
                    <a:pt x="8" y="465"/>
                  </a:lnTo>
                  <a:lnTo>
                    <a:pt x="9" y="457"/>
                  </a:lnTo>
                  <a:lnTo>
                    <a:pt x="8" y="454"/>
                  </a:lnTo>
                  <a:lnTo>
                    <a:pt x="9" y="445"/>
                  </a:lnTo>
                  <a:lnTo>
                    <a:pt x="8" y="429"/>
                  </a:lnTo>
                  <a:lnTo>
                    <a:pt x="9" y="421"/>
                  </a:lnTo>
                  <a:lnTo>
                    <a:pt x="9" y="405"/>
                  </a:lnTo>
                  <a:lnTo>
                    <a:pt x="8" y="402"/>
                  </a:lnTo>
                  <a:lnTo>
                    <a:pt x="9" y="399"/>
                  </a:lnTo>
                  <a:lnTo>
                    <a:pt x="8" y="396"/>
                  </a:lnTo>
                  <a:lnTo>
                    <a:pt x="9" y="393"/>
                  </a:lnTo>
                  <a:lnTo>
                    <a:pt x="9" y="249"/>
                  </a:lnTo>
                  <a:lnTo>
                    <a:pt x="12" y="243"/>
                  </a:lnTo>
                  <a:lnTo>
                    <a:pt x="9" y="240"/>
                  </a:lnTo>
                  <a:lnTo>
                    <a:pt x="9" y="65"/>
                  </a:lnTo>
                  <a:lnTo>
                    <a:pt x="12" y="62"/>
                  </a:lnTo>
                  <a:lnTo>
                    <a:pt x="9" y="55"/>
                  </a:lnTo>
                  <a:lnTo>
                    <a:pt x="9" y="32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Freeform 21"/>
            <p:cNvSpPr>
              <a:spLocks/>
            </p:cNvSpPr>
            <p:nvPr/>
          </p:nvSpPr>
          <p:spPr bwMode="auto">
            <a:xfrm>
              <a:off x="2652" y="1004"/>
              <a:ext cx="25" cy="2009"/>
            </a:xfrm>
            <a:custGeom>
              <a:avLst/>
              <a:gdLst>
                <a:gd name="T0" fmla="*/ 19 w 25"/>
                <a:gd name="T1" fmla="*/ 0 h 2009"/>
                <a:gd name="T2" fmla="*/ 24 w 25"/>
                <a:gd name="T3" fmla="*/ 151 h 2009"/>
                <a:gd name="T4" fmla="*/ 24 w 25"/>
                <a:gd name="T5" fmla="*/ 172 h 2009"/>
                <a:gd name="T6" fmla="*/ 21 w 25"/>
                <a:gd name="T7" fmla="*/ 263 h 2009"/>
                <a:gd name="T8" fmla="*/ 21 w 25"/>
                <a:gd name="T9" fmla="*/ 270 h 2009"/>
                <a:gd name="T10" fmla="*/ 19 w 25"/>
                <a:gd name="T11" fmla="*/ 418 h 2009"/>
                <a:gd name="T12" fmla="*/ 21 w 25"/>
                <a:gd name="T13" fmla="*/ 538 h 2009"/>
                <a:gd name="T14" fmla="*/ 21 w 25"/>
                <a:gd name="T15" fmla="*/ 560 h 2009"/>
                <a:gd name="T16" fmla="*/ 19 w 25"/>
                <a:gd name="T17" fmla="*/ 590 h 2009"/>
                <a:gd name="T18" fmla="*/ 19 w 25"/>
                <a:gd name="T19" fmla="*/ 599 h 2009"/>
                <a:gd name="T20" fmla="*/ 19 w 25"/>
                <a:gd name="T21" fmla="*/ 606 h 2009"/>
                <a:gd name="T22" fmla="*/ 18 w 25"/>
                <a:gd name="T23" fmla="*/ 808 h 2009"/>
                <a:gd name="T24" fmla="*/ 19 w 25"/>
                <a:gd name="T25" fmla="*/ 831 h 2009"/>
                <a:gd name="T26" fmla="*/ 18 w 25"/>
                <a:gd name="T27" fmla="*/ 998 h 2009"/>
                <a:gd name="T28" fmla="*/ 18 w 25"/>
                <a:gd name="T29" fmla="*/ 1019 h 2009"/>
                <a:gd name="T30" fmla="*/ 15 w 25"/>
                <a:gd name="T31" fmla="*/ 1055 h 2009"/>
                <a:gd name="T32" fmla="*/ 15 w 25"/>
                <a:gd name="T33" fmla="*/ 1076 h 2009"/>
                <a:gd name="T34" fmla="*/ 18 w 25"/>
                <a:gd name="T35" fmla="*/ 1122 h 2009"/>
                <a:gd name="T36" fmla="*/ 15 w 25"/>
                <a:gd name="T37" fmla="*/ 1189 h 2009"/>
                <a:gd name="T38" fmla="*/ 15 w 25"/>
                <a:gd name="T39" fmla="*/ 1199 h 2009"/>
                <a:gd name="T40" fmla="*/ 13 w 25"/>
                <a:gd name="T41" fmla="*/ 1552 h 2009"/>
                <a:gd name="T42" fmla="*/ 15 w 25"/>
                <a:gd name="T43" fmla="*/ 1566 h 2009"/>
                <a:gd name="T44" fmla="*/ 15 w 25"/>
                <a:gd name="T45" fmla="*/ 1588 h 2009"/>
                <a:gd name="T46" fmla="*/ 13 w 25"/>
                <a:gd name="T47" fmla="*/ 1675 h 2009"/>
                <a:gd name="T48" fmla="*/ 13 w 25"/>
                <a:gd name="T49" fmla="*/ 1688 h 2009"/>
                <a:gd name="T50" fmla="*/ 5 w 25"/>
                <a:gd name="T51" fmla="*/ 2008 h 2009"/>
                <a:gd name="T52" fmla="*/ 0 w 25"/>
                <a:gd name="T53" fmla="*/ 1869 h 2009"/>
                <a:gd name="T54" fmla="*/ 0 w 25"/>
                <a:gd name="T55" fmla="*/ 1860 h 2009"/>
                <a:gd name="T56" fmla="*/ 3 w 25"/>
                <a:gd name="T57" fmla="*/ 1846 h 2009"/>
                <a:gd name="T58" fmla="*/ 0 w 25"/>
                <a:gd name="T59" fmla="*/ 1827 h 2009"/>
                <a:gd name="T60" fmla="*/ 0 w 25"/>
                <a:gd name="T61" fmla="*/ 1814 h 2009"/>
                <a:gd name="T62" fmla="*/ 3 w 25"/>
                <a:gd name="T63" fmla="*/ 1585 h 2009"/>
                <a:gd name="T64" fmla="*/ 3 w 25"/>
                <a:gd name="T65" fmla="*/ 1576 h 2009"/>
                <a:gd name="T66" fmla="*/ 3 w 25"/>
                <a:gd name="T67" fmla="*/ 1569 h 2009"/>
                <a:gd name="T68" fmla="*/ 3 w 25"/>
                <a:gd name="T69" fmla="*/ 1558 h 2009"/>
                <a:gd name="T70" fmla="*/ 5 w 25"/>
                <a:gd name="T71" fmla="*/ 1494 h 2009"/>
                <a:gd name="T72" fmla="*/ 3 w 25"/>
                <a:gd name="T73" fmla="*/ 1467 h 2009"/>
                <a:gd name="T74" fmla="*/ 3 w 25"/>
                <a:gd name="T75" fmla="*/ 1440 h 2009"/>
                <a:gd name="T76" fmla="*/ 5 w 25"/>
                <a:gd name="T77" fmla="*/ 1391 h 2009"/>
                <a:gd name="T78" fmla="*/ 5 w 25"/>
                <a:gd name="T79" fmla="*/ 1385 h 2009"/>
                <a:gd name="T80" fmla="*/ 3 w 25"/>
                <a:gd name="T81" fmla="*/ 1308 h 2009"/>
                <a:gd name="T82" fmla="*/ 5 w 25"/>
                <a:gd name="T83" fmla="*/ 1049 h 2009"/>
                <a:gd name="T84" fmla="*/ 5 w 25"/>
                <a:gd name="T85" fmla="*/ 1038 h 2009"/>
                <a:gd name="T86" fmla="*/ 5 w 25"/>
                <a:gd name="T87" fmla="*/ 1022 h 2009"/>
                <a:gd name="T88" fmla="*/ 8 w 25"/>
                <a:gd name="T89" fmla="*/ 962 h 2009"/>
                <a:gd name="T90" fmla="*/ 8 w 25"/>
                <a:gd name="T91" fmla="*/ 953 h 2009"/>
                <a:gd name="T92" fmla="*/ 10 w 25"/>
                <a:gd name="T93" fmla="*/ 645 h 2009"/>
                <a:gd name="T94" fmla="*/ 8 w 25"/>
                <a:gd name="T95" fmla="*/ 626 h 2009"/>
                <a:gd name="T96" fmla="*/ 8 w 25"/>
                <a:gd name="T97" fmla="*/ 617 h 2009"/>
                <a:gd name="T98" fmla="*/ 8 w 25"/>
                <a:gd name="T99" fmla="*/ 612 h 2009"/>
                <a:gd name="T100" fmla="*/ 8 w 25"/>
                <a:gd name="T101" fmla="*/ 590 h 2009"/>
                <a:gd name="T102" fmla="*/ 10 w 25"/>
                <a:gd name="T103" fmla="*/ 393 h 2009"/>
                <a:gd name="T104" fmla="*/ 10 w 25"/>
                <a:gd name="T105" fmla="*/ 375 h 2009"/>
                <a:gd name="T106" fmla="*/ 13 w 25"/>
                <a:gd name="T107" fmla="*/ 170 h 2009"/>
                <a:gd name="T108" fmla="*/ 13 w 25"/>
                <a:gd name="T109" fmla="*/ 158 h 2009"/>
                <a:gd name="T110" fmla="*/ 10 w 25"/>
                <a:gd name="T111" fmla="*/ 128 h 2009"/>
                <a:gd name="T112" fmla="*/ 10 w 25"/>
                <a:gd name="T113" fmla="*/ 118 h 2009"/>
                <a:gd name="T114" fmla="*/ 13 w 25"/>
                <a:gd name="T115" fmla="*/ 101 h 2009"/>
                <a:gd name="T116" fmla="*/ 18 w 25"/>
                <a:gd name="T117" fmla="*/ 0 h 20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"/>
                <a:gd name="T178" fmla="*/ 0 h 2009"/>
                <a:gd name="T179" fmla="*/ 25 w 25"/>
                <a:gd name="T180" fmla="*/ 2009 h 20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" h="2009">
                  <a:moveTo>
                    <a:pt x="18" y="0"/>
                  </a:moveTo>
                  <a:lnTo>
                    <a:pt x="19" y="0"/>
                  </a:lnTo>
                  <a:lnTo>
                    <a:pt x="24" y="6"/>
                  </a:lnTo>
                  <a:lnTo>
                    <a:pt x="24" y="151"/>
                  </a:lnTo>
                  <a:lnTo>
                    <a:pt x="21" y="170"/>
                  </a:lnTo>
                  <a:lnTo>
                    <a:pt x="24" y="172"/>
                  </a:lnTo>
                  <a:lnTo>
                    <a:pt x="21" y="175"/>
                  </a:lnTo>
                  <a:lnTo>
                    <a:pt x="21" y="263"/>
                  </a:lnTo>
                  <a:lnTo>
                    <a:pt x="24" y="267"/>
                  </a:lnTo>
                  <a:lnTo>
                    <a:pt x="21" y="270"/>
                  </a:lnTo>
                  <a:lnTo>
                    <a:pt x="21" y="415"/>
                  </a:lnTo>
                  <a:lnTo>
                    <a:pt x="19" y="418"/>
                  </a:lnTo>
                  <a:lnTo>
                    <a:pt x="21" y="421"/>
                  </a:lnTo>
                  <a:lnTo>
                    <a:pt x="21" y="538"/>
                  </a:lnTo>
                  <a:lnTo>
                    <a:pt x="19" y="547"/>
                  </a:lnTo>
                  <a:lnTo>
                    <a:pt x="21" y="560"/>
                  </a:lnTo>
                  <a:lnTo>
                    <a:pt x="21" y="580"/>
                  </a:lnTo>
                  <a:lnTo>
                    <a:pt x="19" y="590"/>
                  </a:lnTo>
                  <a:lnTo>
                    <a:pt x="21" y="593"/>
                  </a:lnTo>
                  <a:lnTo>
                    <a:pt x="19" y="599"/>
                  </a:lnTo>
                  <a:lnTo>
                    <a:pt x="21" y="603"/>
                  </a:lnTo>
                  <a:lnTo>
                    <a:pt x="19" y="606"/>
                  </a:lnTo>
                  <a:lnTo>
                    <a:pt x="19" y="801"/>
                  </a:lnTo>
                  <a:lnTo>
                    <a:pt x="18" y="808"/>
                  </a:lnTo>
                  <a:lnTo>
                    <a:pt x="19" y="814"/>
                  </a:lnTo>
                  <a:lnTo>
                    <a:pt x="19" y="831"/>
                  </a:lnTo>
                  <a:lnTo>
                    <a:pt x="18" y="834"/>
                  </a:lnTo>
                  <a:lnTo>
                    <a:pt x="18" y="998"/>
                  </a:lnTo>
                  <a:lnTo>
                    <a:pt x="15" y="1006"/>
                  </a:lnTo>
                  <a:lnTo>
                    <a:pt x="18" y="1019"/>
                  </a:lnTo>
                  <a:lnTo>
                    <a:pt x="18" y="1038"/>
                  </a:lnTo>
                  <a:lnTo>
                    <a:pt x="15" y="1055"/>
                  </a:lnTo>
                  <a:lnTo>
                    <a:pt x="18" y="1068"/>
                  </a:lnTo>
                  <a:lnTo>
                    <a:pt x="15" y="1076"/>
                  </a:lnTo>
                  <a:lnTo>
                    <a:pt x="15" y="1115"/>
                  </a:lnTo>
                  <a:lnTo>
                    <a:pt x="18" y="1122"/>
                  </a:lnTo>
                  <a:lnTo>
                    <a:pt x="15" y="1125"/>
                  </a:lnTo>
                  <a:lnTo>
                    <a:pt x="15" y="1189"/>
                  </a:lnTo>
                  <a:lnTo>
                    <a:pt x="18" y="1196"/>
                  </a:lnTo>
                  <a:lnTo>
                    <a:pt x="15" y="1199"/>
                  </a:lnTo>
                  <a:lnTo>
                    <a:pt x="15" y="1549"/>
                  </a:lnTo>
                  <a:lnTo>
                    <a:pt x="13" y="1552"/>
                  </a:lnTo>
                  <a:lnTo>
                    <a:pt x="15" y="1558"/>
                  </a:lnTo>
                  <a:lnTo>
                    <a:pt x="15" y="1566"/>
                  </a:lnTo>
                  <a:lnTo>
                    <a:pt x="13" y="1576"/>
                  </a:lnTo>
                  <a:lnTo>
                    <a:pt x="15" y="1588"/>
                  </a:lnTo>
                  <a:lnTo>
                    <a:pt x="13" y="1592"/>
                  </a:lnTo>
                  <a:lnTo>
                    <a:pt x="13" y="1675"/>
                  </a:lnTo>
                  <a:lnTo>
                    <a:pt x="15" y="1685"/>
                  </a:lnTo>
                  <a:lnTo>
                    <a:pt x="13" y="1688"/>
                  </a:lnTo>
                  <a:lnTo>
                    <a:pt x="13" y="2005"/>
                  </a:lnTo>
                  <a:lnTo>
                    <a:pt x="5" y="2008"/>
                  </a:lnTo>
                  <a:lnTo>
                    <a:pt x="0" y="2005"/>
                  </a:lnTo>
                  <a:lnTo>
                    <a:pt x="0" y="1869"/>
                  </a:lnTo>
                  <a:lnTo>
                    <a:pt x="3" y="1866"/>
                  </a:lnTo>
                  <a:lnTo>
                    <a:pt x="0" y="1860"/>
                  </a:lnTo>
                  <a:lnTo>
                    <a:pt x="0" y="1852"/>
                  </a:lnTo>
                  <a:lnTo>
                    <a:pt x="3" y="1846"/>
                  </a:lnTo>
                  <a:lnTo>
                    <a:pt x="0" y="1839"/>
                  </a:lnTo>
                  <a:lnTo>
                    <a:pt x="0" y="1827"/>
                  </a:lnTo>
                  <a:lnTo>
                    <a:pt x="3" y="1817"/>
                  </a:lnTo>
                  <a:lnTo>
                    <a:pt x="0" y="1814"/>
                  </a:lnTo>
                  <a:lnTo>
                    <a:pt x="3" y="1811"/>
                  </a:lnTo>
                  <a:lnTo>
                    <a:pt x="3" y="1585"/>
                  </a:lnTo>
                  <a:lnTo>
                    <a:pt x="5" y="1582"/>
                  </a:lnTo>
                  <a:lnTo>
                    <a:pt x="3" y="1576"/>
                  </a:lnTo>
                  <a:lnTo>
                    <a:pt x="5" y="1573"/>
                  </a:lnTo>
                  <a:lnTo>
                    <a:pt x="3" y="1569"/>
                  </a:lnTo>
                  <a:lnTo>
                    <a:pt x="5" y="1562"/>
                  </a:lnTo>
                  <a:lnTo>
                    <a:pt x="3" y="1558"/>
                  </a:lnTo>
                  <a:lnTo>
                    <a:pt x="3" y="1503"/>
                  </a:lnTo>
                  <a:lnTo>
                    <a:pt x="5" y="1494"/>
                  </a:lnTo>
                  <a:lnTo>
                    <a:pt x="5" y="1473"/>
                  </a:lnTo>
                  <a:lnTo>
                    <a:pt x="3" y="1467"/>
                  </a:lnTo>
                  <a:lnTo>
                    <a:pt x="5" y="1446"/>
                  </a:lnTo>
                  <a:lnTo>
                    <a:pt x="3" y="1440"/>
                  </a:lnTo>
                  <a:lnTo>
                    <a:pt x="5" y="1431"/>
                  </a:lnTo>
                  <a:lnTo>
                    <a:pt x="5" y="1391"/>
                  </a:lnTo>
                  <a:lnTo>
                    <a:pt x="3" y="1388"/>
                  </a:lnTo>
                  <a:lnTo>
                    <a:pt x="5" y="1385"/>
                  </a:lnTo>
                  <a:lnTo>
                    <a:pt x="5" y="1312"/>
                  </a:lnTo>
                  <a:lnTo>
                    <a:pt x="3" y="1308"/>
                  </a:lnTo>
                  <a:lnTo>
                    <a:pt x="5" y="1304"/>
                  </a:lnTo>
                  <a:lnTo>
                    <a:pt x="5" y="1049"/>
                  </a:lnTo>
                  <a:lnTo>
                    <a:pt x="8" y="1039"/>
                  </a:lnTo>
                  <a:lnTo>
                    <a:pt x="5" y="1038"/>
                  </a:lnTo>
                  <a:lnTo>
                    <a:pt x="8" y="1035"/>
                  </a:lnTo>
                  <a:lnTo>
                    <a:pt x="5" y="1022"/>
                  </a:lnTo>
                  <a:lnTo>
                    <a:pt x="8" y="1019"/>
                  </a:lnTo>
                  <a:lnTo>
                    <a:pt x="8" y="962"/>
                  </a:lnTo>
                  <a:lnTo>
                    <a:pt x="5" y="956"/>
                  </a:lnTo>
                  <a:lnTo>
                    <a:pt x="8" y="953"/>
                  </a:lnTo>
                  <a:lnTo>
                    <a:pt x="8" y="653"/>
                  </a:lnTo>
                  <a:lnTo>
                    <a:pt x="10" y="645"/>
                  </a:lnTo>
                  <a:lnTo>
                    <a:pt x="10" y="629"/>
                  </a:lnTo>
                  <a:lnTo>
                    <a:pt x="8" y="626"/>
                  </a:lnTo>
                  <a:lnTo>
                    <a:pt x="10" y="620"/>
                  </a:lnTo>
                  <a:lnTo>
                    <a:pt x="8" y="617"/>
                  </a:lnTo>
                  <a:lnTo>
                    <a:pt x="10" y="614"/>
                  </a:lnTo>
                  <a:lnTo>
                    <a:pt x="8" y="612"/>
                  </a:lnTo>
                  <a:lnTo>
                    <a:pt x="10" y="603"/>
                  </a:lnTo>
                  <a:lnTo>
                    <a:pt x="8" y="590"/>
                  </a:lnTo>
                  <a:lnTo>
                    <a:pt x="10" y="587"/>
                  </a:lnTo>
                  <a:lnTo>
                    <a:pt x="10" y="393"/>
                  </a:lnTo>
                  <a:lnTo>
                    <a:pt x="13" y="379"/>
                  </a:lnTo>
                  <a:lnTo>
                    <a:pt x="10" y="375"/>
                  </a:lnTo>
                  <a:lnTo>
                    <a:pt x="10" y="178"/>
                  </a:lnTo>
                  <a:lnTo>
                    <a:pt x="13" y="170"/>
                  </a:lnTo>
                  <a:lnTo>
                    <a:pt x="10" y="161"/>
                  </a:lnTo>
                  <a:lnTo>
                    <a:pt x="13" y="158"/>
                  </a:lnTo>
                  <a:lnTo>
                    <a:pt x="10" y="151"/>
                  </a:lnTo>
                  <a:lnTo>
                    <a:pt x="10" y="128"/>
                  </a:lnTo>
                  <a:lnTo>
                    <a:pt x="13" y="125"/>
                  </a:lnTo>
                  <a:lnTo>
                    <a:pt x="10" y="118"/>
                  </a:lnTo>
                  <a:lnTo>
                    <a:pt x="10" y="103"/>
                  </a:lnTo>
                  <a:lnTo>
                    <a:pt x="13" y="101"/>
                  </a:lnTo>
                  <a:lnTo>
                    <a:pt x="13" y="3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0" name="Freeform 22"/>
            <p:cNvSpPr>
              <a:spLocks/>
            </p:cNvSpPr>
            <p:nvPr/>
          </p:nvSpPr>
          <p:spPr bwMode="auto">
            <a:xfrm>
              <a:off x="2504" y="1007"/>
              <a:ext cx="23" cy="1997"/>
            </a:xfrm>
            <a:custGeom>
              <a:avLst/>
              <a:gdLst>
                <a:gd name="T0" fmla="*/ 22 w 23"/>
                <a:gd name="T1" fmla="*/ 0 h 1997"/>
                <a:gd name="T2" fmla="*/ 19 w 23"/>
                <a:gd name="T3" fmla="*/ 243 h 1997"/>
                <a:gd name="T4" fmla="*/ 22 w 23"/>
                <a:gd name="T5" fmla="*/ 330 h 1997"/>
                <a:gd name="T6" fmla="*/ 22 w 23"/>
                <a:gd name="T7" fmla="*/ 352 h 1997"/>
                <a:gd name="T8" fmla="*/ 22 w 23"/>
                <a:gd name="T9" fmla="*/ 369 h 1997"/>
                <a:gd name="T10" fmla="*/ 19 w 23"/>
                <a:gd name="T11" fmla="*/ 666 h 1997"/>
                <a:gd name="T12" fmla="*/ 19 w 23"/>
                <a:gd name="T13" fmla="*/ 686 h 1997"/>
                <a:gd name="T14" fmla="*/ 17 w 23"/>
                <a:gd name="T15" fmla="*/ 835 h 1997"/>
                <a:gd name="T16" fmla="*/ 14 w 23"/>
                <a:gd name="T17" fmla="*/ 855 h 1997"/>
                <a:gd name="T18" fmla="*/ 17 w 23"/>
                <a:gd name="T19" fmla="*/ 871 h 1997"/>
                <a:gd name="T20" fmla="*/ 17 w 23"/>
                <a:gd name="T21" fmla="*/ 880 h 1997"/>
                <a:gd name="T22" fmla="*/ 17 w 23"/>
                <a:gd name="T23" fmla="*/ 896 h 1997"/>
                <a:gd name="T24" fmla="*/ 14 w 23"/>
                <a:gd name="T25" fmla="*/ 914 h 1997"/>
                <a:gd name="T26" fmla="*/ 12 w 23"/>
                <a:gd name="T27" fmla="*/ 1343 h 1997"/>
                <a:gd name="T28" fmla="*/ 14 w 23"/>
                <a:gd name="T29" fmla="*/ 1368 h 1997"/>
                <a:gd name="T30" fmla="*/ 14 w 23"/>
                <a:gd name="T31" fmla="*/ 1376 h 1997"/>
                <a:gd name="T32" fmla="*/ 12 w 23"/>
                <a:gd name="T33" fmla="*/ 1412 h 1997"/>
                <a:gd name="T34" fmla="*/ 12 w 23"/>
                <a:gd name="T35" fmla="*/ 1448 h 1997"/>
                <a:gd name="T36" fmla="*/ 12 w 23"/>
                <a:gd name="T37" fmla="*/ 1458 h 1997"/>
                <a:gd name="T38" fmla="*/ 9 w 23"/>
                <a:gd name="T39" fmla="*/ 1863 h 1997"/>
                <a:gd name="T40" fmla="*/ 9 w 23"/>
                <a:gd name="T41" fmla="*/ 1882 h 1997"/>
                <a:gd name="T42" fmla="*/ 9 w 23"/>
                <a:gd name="T43" fmla="*/ 1897 h 1997"/>
                <a:gd name="T44" fmla="*/ 4 w 23"/>
                <a:gd name="T45" fmla="*/ 1996 h 1997"/>
                <a:gd name="T46" fmla="*/ 0 w 23"/>
                <a:gd name="T47" fmla="*/ 1755 h 1997"/>
                <a:gd name="T48" fmla="*/ 0 w 23"/>
                <a:gd name="T49" fmla="*/ 1745 h 1997"/>
                <a:gd name="T50" fmla="*/ 3 w 23"/>
                <a:gd name="T51" fmla="*/ 1718 h 1997"/>
                <a:gd name="T52" fmla="*/ 4 w 23"/>
                <a:gd name="T53" fmla="*/ 1407 h 1997"/>
                <a:gd name="T54" fmla="*/ 3 w 23"/>
                <a:gd name="T55" fmla="*/ 1376 h 1997"/>
                <a:gd name="T56" fmla="*/ 3 w 23"/>
                <a:gd name="T57" fmla="*/ 1368 h 1997"/>
                <a:gd name="T58" fmla="*/ 4 w 23"/>
                <a:gd name="T59" fmla="*/ 1343 h 1997"/>
                <a:gd name="T60" fmla="*/ 3 w 23"/>
                <a:gd name="T61" fmla="*/ 1207 h 1997"/>
                <a:gd name="T62" fmla="*/ 3 w 23"/>
                <a:gd name="T63" fmla="*/ 1199 h 1997"/>
                <a:gd name="T64" fmla="*/ 3 w 23"/>
                <a:gd name="T65" fmla="*/ 1183 h 1997"/>
                <a:gd name="T66" fmla="*/ 4 w 23"/>
                <a:gd name="T67" fmla="*/ 1150 h 1997"/>
                <a:gd name="T68" fmla="*/ 4 w 23"/>
                <a:gd name="T69" fmla="*/ 1122 h 1997"/>
                <a:gd name="T70" fmla="*/ 4 w 23"/>
                <a:gd name="T71" fmla="*/ 1106 h 1997"/>
                <a:gd name="T72" fmla="*/ 4 w 23"/>
                <a:gd name="T73" fmla="*/ 1098 h 1997"/>
                <a:gd name="T74" fmla="*/ 6 w 23"/>
                <a:gd name="T75" fmla="*/ 992 h 1997"/>
                <a:gd name="T76" fmla="*/ 4 w 23"/>
                <a:gd name="T77" fmla="*/ 865 h 1997"/>
                <a:gd name="T78" fmla="*/ 4 w 23"/>
                <a:gd name="T79" fmla="*/ 841 h 1997"/>
                <a:gd name="T80" fmla="*/ 6 w 23"/>
                <a:gd name="T81" fmla="*/ 639 h 1997"/>
                <a:gd name="T82" fmla="*/ 6 w 23"/>
                <a:gd name="T83" fmla="*/ 630 h 1997"/>
                <a:gd name="T84" fmla="*/ 6 w 23"/>
                <a:gd name="T85" fmla="*/ 620 h 1997"/>
                <a:gd name="T86" fmla="*/ 9 w 23"/>
                <a:gd name="T87" fmla="*/ 596 h 1997"/>
                <a:gd name="T88" fmla="*/ 9 w 23"/>
                <a:gd name="T89" fmla="*/ 574 h 1997"/>
                <a:gd name="T90" fmla="*/ 9 w 23"/>
                <a:gd name="T91" fmla="*/ 566 h 1997"/>
                <a:gd name="T92" fmla="*/ 9 w 23"/>
                <a:gd name="T93" fmla="*/ 551 h 1997"/>
                <a:gd name="T94" fmla="*/ 9 w 23"/>
                <a:gd name="T95" fmla="*/ 538 h 1997"/>
                <a:gd name="T96" fmla="*/ 6 w 23"/>
                <a:gd name="T97" fmla="*/ 432 h 1997"/>
                <a:gd name="T98" fmla="*/ 9 w 23"/>
                <a:gd name="T99" fmla="*/ 197 h 1997"/>
                <a:gd name="T100" fmla="*/ 9 w 23"/>
                <a:gd name="T101" fmla="*/ 188 h 1997"/>
                <a:gd name="T102" fmla="*/ 9 w 23"/>
                <a:gd name="T103" fmla="*/ 178 h 1997"/>
                <a:gd name="T104" fmla="*/ 12 w 23"/>
                <a:gd name="T105" fmla="*/ 167 h 1997"/>
                <a:gd name="T106" fmla="*/ 12 w 23"/>
                <a:gd name="T107" fmla="*/ 145 h 1997"/>
                <a:gd name="T108" fmla="*/ 9 w 23"/>
                <a:gd name="T109" fmla="*/ 128 h 1997"/>
                <a:gd name="T110" fmla="*/ 9 w 23"/>
                <a:gd name="T111" fmla="*/ 103 h 1997"/>
                <a:gd name="T112" fmla="*/ 9 w 23"/>
                <a:gd name="T113" fmla="*/ 88 h 1997"/>
                <a:gd name="T114" fmla="*/ 9 w 23"/>
                <a:gd name="T115" fmla="*/ 76 h 1997"/>
                <a:gd name="T116" fmla="*/ 12 w 23"/>
                <a:gd name="T117" fmla="*/ 19 h 1997"/>
                <a:gd name="T118" fmla="*/ 12 w 23"/>
                <a:gd name="T119" fmla="*/ 0 h 199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3"/>
                <a:gd name="T181" fmla="*/ 0 h 1997"/>
                <a:gd name="T182" fmla="*/ 23 w 23"/>
                <a:gd name="T183" fmla="*/ 1997 h 199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3" h="1997">
                  <a:moveTo>
                    <a:pt x="12" y="0"/>
                  </a:moveTo>
                  <a:lnTo>
                    <a:pt x="22" y="0"/>
                  </a:lnTo>
                  <a:lnTo>
                    <a:pt x="22" y="234"/>
                  </a:lnTo>
                  <a:lnTo>
                    <a:pt x="19" y="243"/>
                  </a:lnTo>
                  <a:lnTo>
                    <a:pt x="22" y="246"/>
                  </a:lnTo>
                  <a:lnTo>
                    <a:pt x="22" y="330"/>
                  </a:lnTo>
                  <a:lnTo>
                    <a:pt x="19" y="339"/>
                  </a:lnTo>
                  <a:lnTo>
                    <a:pt x="22" y="352"/>
                  </a:lnTo>
                  <a:lnTo>
                    <a:pt x="19" y="360"/>
                  </a:lnTo>
                  <a:lnTo>
                    <a:pt x="22" y="369"/>
                  </a:lnTo>
                  <a:lnTo>
                    <a:pt x="19" y="372"/>
                  </a:lnTo>
                  <a:lnTo>
                    <a:pt x="19" y="666"/>
                  </a:lnTo>
                  <a:lnTo>
                    <a:pt x="17" y="683"/>
                  </a:lnTo>
                  <a:lnTo>
                    <a:pt x="19" y="686"/>
                  </a:lnTo>
                  <a:lnTo>
                    <a:pt x="17" y="690"/>
                  </a:lnTo>
                  <a:lnTo>
                    <a:pt x="17" y="835"/>
                  </a:lnTo>
                  <a:lnTo>
                    <a:pt x="19" y="838"/>
                  </a:lnTo>
                  <a:lnTo>
                    <a:pt x="14" y="855"/>
                  </a:lnTo>
                  <a:lnTo>
                    <a:pt x="17" y="862"/>
                  </a:lnTo>
                  <a:lnTo>
                    <a:pt x="17" y="871"/>
                  </a:lnTo>
                  <a:lnTo>
                    <a:pt x="14" y="874"/>
                  </a:lnTo>
                  <a:lnTo>
                    <a:pt x="17" y="880"/>
                  </a:lnTo>
                  <a:lnTo>
                    <a:pt x="14" y="890"/>
                  </a:lnTo>
                  <a:lnTo>
                    <a:pt x="17" y="896"/>
                  </a:lnTo>
                  <a:lnTo>
                    <a:pt x="17" y="910"/>
                  </a:lnTo>
                  <a:lnTo>
                    <a:pt x="14" y="914"/>
                  </a:lnTo>
                  <a:lnTo>
                    <a:pt x="14" y="1340"/>
                  </a:lnTo>
                  <a:lnTo>
                    <a:pt x="12" y="1343"/>
                  </a:lnTo>
                  <a:lnTo>
                    <a:pt x="14" y="1349"/>
                  </a:lnTo>
                  <a:lnTo>
                    <a:pt x="14" y="1368"/>
                  </a:lnTo>
                  <a:lnTo>
                    <a:pt x="12" y="1371"/>
                  </a:lnTo>
                  <a:lnTo>
                    <a:pt x="14" y="1376"/>
                  </a:lnTo>
                  <a:lnTo>
                    <a:pt x="12" y="1392"/>
                  </a:lnTo>
                  <a:lnTo>
                    <a:pt x="12" y="1412"/>
                  </a:lnTo>
                  <a:lnTo>
                    <a:pt x="14" y="1419"/>
                  </a:lnTo>
                  <a:lnTo>
                    <a:pt x="12" y="1448"/>
                  </a:lnTo>
                  <a:lnTo>
                    <a:pt x="14" y="1455"/>
                  </a:lnTo>
                  <a:lnTo>
                    <a:pt x="12" y="1458"/>
                  </a:lnTo>
                  <a:lnTo>
                    <a:pt x="12" y="1854"/>
                  </a:lnTo>
                  <a:lnTo>
                    <a:pt x="9" y="1863"/>
                  </a:lnTo>
                  <a:lnTo>
                    <a:pt x="12" y="1873"/>
                  </a:lnTo>
                  <a:lnTo>
                    <a:pt x="9" y="1882"/>
                  </a:lnTo>
                  <a:lnTo>
                    <a:pt x="12" y="1893"/>
                  </a:lnTo>
                  <a:lnTo>
                    <a:pt x="9" y="1897"/>
                  </a:lnTo>
                  <a:lnTo>
                    <a:pt x="9" y="1988"/>
                  </a:lnTo>
                  <a:lnTo>
                    <a:pt x="4" y="1996"/>
                  </a:lnTo>
                  <a:lnTo>
                    <a:pt x="0" y="1993"/>
                  </a:lnTo>
                  <a:lnTo>
                    <a:pt x="0" y="1755"/>
                  </a:lnTo>
                  <a:lnTo>
                    <a:pt x="3" y="1751"/>
                  </a:lnTo>
                  <a:lnTo>
                    <a:pt x="0" y="1745"/>
                  </a:lnTo>
                  <a:lnTo>
                    <a:pt x="0" y="1721"/>
                  </a:lnTo>
                  <a:lnTo>
                    <a:pt x="3" y="1718"/>
                  </a:lnTo>
                  <a:lnTo>
                    <a:pt x="3" y="1409"/>
                  </a:lnTo>
                  <a:lnTo>
                    <a:pt x="4" y="1407"/>
                  </a:lnTo>
                  <a:lnTo>
                    <a:pt x="3" y="1401"/>
                  </a:lnTo>
                  <a:lnTo>
                    <a:pt x="3" y="1376"/>
                  </a:lnTo>
                  <a:lnTo>
                    <a:pt x="4" y="1374"/>
                  </a:lnTo>
                  <a:lnTo>
                    <a:pt x="3" y="1368"/>
                  </a:lnTo>
                  <a:lnTo>
                    <a:pt x="3" y="1349"/>
                  </a:lnTo>
                  <a:lnTo>
                    <a:pt x="4" y="1343"/>
                  </a:lnTo>
                  <a:lnTo>
                    <a:pt x="3" y="1340"/>
                  </a:lnTo>
                  <a:lnTo>
                    <a:pt x="3" y="1207"/>
                  </a:lnTo>
                  <a:lnTo>
                    <a:pt x="4" y="1202"/>
                  </a:lnTo>
                  <a:lnTo>
                    <a:pt x="3" y="1199"/>
                  </a:lnTo>
                  <a:lnTo>
                    <a:pt x="4" y="1188"/>
                  </a:lnTo>
                  <a:lnTo>
                    <a:pt x="3" y="1183"/>
                  </a:lnTo>
                  <a:lnTo>
                    <a:pt x="3" y="1158"/>
                  </a:lnTo>
                  <a:lnTo>
                    <a:pt x="4" y="1150"/>
                  </a:lnTo>
                  <a:lnTo>
                    <a:pt x="3" y="1138"/>
                  </a:lnTo>
                  <a:lnTo>
                    <a:pt x="4" y="1122"/>
                  </a:lnTo>
                  <a:lnTo>
                    <a:pt x="3" y="1109"/>
                  </a:lnTo>
                  <a:lnTo>
                    <a:pt x="4" y="1106"/>
                  </a:lnTo>
                  <a:lnTo>
                    <a:pt x="3" y="1101"/>
                  </a:lnTo>
                  <a:lnTo>
                    <a:pt x="4" y="1098"/>
                  </a:lnTo>
                  <a:lnTo>
                    <a:pt x="4" y="1007"/>
                  </a:lnTo>
                  <a:lnTo>
                    <a:pt x="6" y="992"/>
                  </a:lnTo>
                  <a:lnTo>
                    <a:pt x="4" y="989"/>
                  </a:lnTo>
                  <a:lnTo>
                    <a:pt x="4" y="865"/>
                  </a:lnTo>
                  <a:lnTo>
                    <a:pt x="6" y="855"/>
                  </a:lnTo>
                  <a:lnTo>
                    <a:pt x="4" y="841"/>
                  </a:lnTo>
                  <a:lnTo>
                    <a:pt x="6" y="838"/>
                  </a:lnTo>
                  <a:lnTo>
                    <a:pt x="6" y="639"/>
                  </a:lnTo>
                  <a:lnTo>
                    <a:pt x="9" y="633"/>
                  </a:lnTo>
                  <a:lnTo>
                    <a:pt x="6" y="630"/>
                  </a:lnTo>
                  <a:lnTo>
                    <a:pt x="9" y="626"/>
                  </a:lnTo>
                  <a:lnTo>
                    <a:pt x="6" y="620"/>
                  </a:lnTo>
                  <a:lnTo>
                    <a:pt x="6" y="603"/>
                  </a:lnTo>
                  <a:lnTo>
                    <a:pt x="9" y="596"/>
                  </a:lnTo>
                  <a:lnTo>
                    <a:pt x="6" y="590"/>
                  </a:lnTo>
                  <a:lnTo>
                    <a:pt x="9" y="574"/>
                  </a:lnTo>
                  <a:lnTo>
                    <a:pt x="6" y="573"/>
                  </a:lnTo>
                  <a:lnTo>
                    <a:pt x="9" y="566"/>
                  </a:lnTo>
                  <a:lnTo>
                    <a:pt x="6" y="560"/>
                  </a:lnTo>
                  <a:lnTo>
                    <a:pt x="9" y="551"/>
                  </a:lnTo>
                  <a:lnTo>
                    <a:pt x="6" y="541"/>
                  </a:lnTo>
                  <a:lnTo>
                    <a:pt x="9" y="538"/>
                  </a:lnTo>
                  <a:lnTo>
                    <a:pt x="9" y="439"/>
                  </a:lnTo>
                  <a:lnTo>
                    <a:pt x="6" y="432"/>
                  </a:lnTo>
                  <a:lnTo>
                    <a:pt x="9" y="429"/>
                  </a:lnTo>
                  <a:lnTo>
                    <a:pt x="9" y="197"/>
                  </a:lnTo>
                  <a:lnTo>
                    <a:pt x="12" y="194"/>
                  </a:lnTo>
                  <a:lnTo>
                    <a:pt x="9" y="188"/>
                  </a:lnTo>
                  <a:lnTo>
                    <a:pt x="12" y="185"/>
                  </a:lnTo>
                  <a:lnTo>
                    <a:pt x="9" y="178"/>
                  </a:lnTo>
                  <a:lnTo>
                    <a:pt x="9" y="169"/>
                  </a:lnTo>
                  <a:lnTo>
                    <a:pt x="12" y="167"/>
                  </a:lnTo>
                  <a:lnTo>
                    <a:pt x="9" y="155"/>
                  </a:lnTo>
                  <a:lnTo>
                    <a:pt x="12" y="145"/>
                  </a:lnTo>
                  <a:lnTo>
                    <a:pt x="9" y="139"/>
                  </a:lnTo>
                  <a:lnTo>
                    <a:pt x="9" y="128"/>
                  </a:lnTo>
                  <a:lnTo>
                    <a:pt x="12" y="118"/>
                  </a:lnTo>
                  <a:lnTo>
                    <a:pt x="9" y="103"/>
                  </a:lnTo>
                  <a:lnTo>
                    <a:pt x="12" y="95"/>
                  </a:lnTo>
                  <a:lnTo>
                    <a:pt x="9" y="88"/>
                  </a:lnTo>
                  <a:lnTo>
                    <a:pt x="12" y="82"/>
                  </a:lnTo>
                  <a:lnTo>
                    <a:pt x="9" y="76"/>
                  </a:lnTo>
                  <a:lnTo>
                    <a:pt x="9" y="28"/>
                  </a:lnTo>
                  <a:lnTo>
                    <a:pt x="12" y="19"/>
                  </a:lnTo>
                  <a:lnTo>
                    <a:pt x="9" y="6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1" name="Freeform 23"/>
            <p:cNvSpPr>
              <a:spLocks/>
            </p:cNvSpPr>
            <p:nvPr/>
          </p:nvSpPr>
          <p:spPr bwMode="auto">
            <a:xfrm>
              <a:off x="2816" y="1007"/>
              <a:ext cx="23" cy="2006"/>
            </a:xfrm>
            <a:custGeom>
              <a:avLst/>
              <a:gdLst>
                <a:gd name="T0" fmla="*/ 17 w 23"/>
                <a:gd name="T1" fmla="*/ 0 h 2006"/>
                <a:gd name="T2" fmla="*/ 22 w 23"/>
                <a:gd name="T3" fmla="*/ 151 h 2006"/>
                <a:gd name="T4" fmla="*/ 19 w 23"/>
                <a:gd name="T5" fmla="*/ 385 h 2006"/>
                <a:gd name="T6" fmla="*/ 19 w 23"/>
                <a:gd name="T7" fmla="*/ 399 h 2006"/>
                <a:gd name="T8" fmla="*/ 17 w 23"/>
                <a:gd name="T9" fmla="*/ 421 h 2006"/>
                <a:gd name="T10" fmla="*/ 17 w 23"/>
                <a:gd name="T11" fmla="*/ 435 h 2006"/>
                <a:gd name="T12" fmla="*/ 17 w 23"/>
                <a:gd name="T13" fmla="*/ 472 h 2006"/>
                <a:gd name="T14" fmla="*/ 17 w 23"/>
                <a:gd name="T15" fmla="*/ 487 h 2006"/>
                <a:gd name="T16" fmla="*/ 17 w 23"/>
                <a:gd name="T17" fmla="*/ 498 h 2006"/>
                <a:gd name="T18" fmla="*/ 19 w 23"/>
                <a:gd name="T19" fmla="*/ 521 h 2006"/>
                <a:gd name="T20" fmla="*/ 19 w 23"/>
                <a:gd name="T21" fmla="*/ 528 h 2006"/>
                <a:gd name="T22" fmla="*/ 17 w 23"/>
                <a:gd name="T23" fmla="*/ 541 h 2006"/>
                <a:gd name="T24" fmla="*/ 17 w 23"/>
                <a:gd name="T25" fmla="*/ 551 h 2006"/>
                <a:gd name="T26" fmla="*/ 17 w 23"/>
                <a:gd name="T27" fmla="*/ 566 h 2006"/>
                <a:gd name="T28" fmla="*/ 17 w 23"/>
                <a:gd name="T29" fmla="*/ 577 h 2006"/>
                <a:gd name="T30" fmla="*/ 17 w 23"/>
                <a:gd name="T31" fmla="*/ 587 h 2006"/>
                <a:gd name="T32" fmla="*/ 14 w 23"/>
                <a:gd name="T33" fmla="*/ 858 h 2006"/>
                <a:gd name="T34" fmla="*/ 17 w 23"/>
                <a:gd name="T35" fmla="*/ 874 h 2006"/>
                <a:gd name="T36" fmla="*/ 17 w 23"/>
                <a:gd name="T37" fmla="*/ 890 h 2006"/>
                <a:gd name="T38" fmla="*/ 17 w 23"/>
                <a:gd name="T39" fmla="*/ 898 h 2006"/>
                <a:gd name="T40" fmla="*/ 14 w 23"/>
                <a:gd name="T41" fmla="*/ 1738 h 2006"/>
                <a:gd name="T42" fmla="*/ 14 w 23"/>
                <a:gd name="T43" fmla="*/ 1760 h 2006"/>
                <a:gd name="T44" fmla="*/ 12 w 23"/>
                <a:gd name="T45" fmla="*/ 1959 h 2006"/>
                <a:gd name="T46" fmla="*/ 14 w 23"/>
                <a:gd name="T47" fmla="*/ 1984 h 2006"/>
                <a:gd name="T48" fmla="*/ 4 w 23"/>
                <a:gd name="T49" fmla="*/ 2005 h 2006"/>
                <a:gd name="T50" fmla="*/ 0 w 23"/>
                <a:gd name="T51" fmla="*/ 1906 h 2006"/>
                <a:gd name="T52" fmla="*/ 0 w 23"/>
                <a:gd name="T53" fmla="*/ 1893 h 2006"/>
                <a:gd name="T54" fmla="*/ 3 w 23"/>
                <a:gd name="T55" fmla="*/ 1846 h 2006"/>
                <a:gd name="T56" fmla="*/ 3 w 23"/>
                <a:gd name="T57" fmla="*/ 1836 h 2006"/>
                <a:gd name="T58" fmla="*/ 3 w 23"/>
                <a:gd name="T59" fmla="*/ 1820 h 2006"/>
                <a:gd name="T60" fmla="*/ 3 w 23"/>
                <a:gd name="T61" fmla="*/ 1808 h 2006"/>
                <a:gd name="T62" fmla="*/ 3 w 23"/>
                <a:gd name="T63" fmla="*/ 1778 h 2006"/>
                <a:gd name="T64" fmla="*/ 3 w 23"/>
                <a:gd name="T65" fmla="*/ 1772 h 2006"/>
                <a:gd name="T66" fmla="*/ 4 w 23"/>
                <a:gd name="T67" fmla="*/ 1352 h 2006"/>
                <a:gd name="T68" fmla="*/ 4 w 23"/>
                <a:gd name="T69" fmla="*/ 1342 h 2006"/>
                <a:gd name="T70" fmla="*/ 3 w 23"/>
                <a:gd name="T71" fmla="*/ 1265 h 2006"/>
                <a:gd name="T72" fmla="*/ 3 w 23"/>
                <a:gd name="T73" fmla="*/ 1259 h 2006"/>
                <a:gd name="T74" fmla="*/ 3 w 23"/>
                <a:gd name="T75" fmla="*/ 1249 h 2006"/>
                <a:gd name="T76" fmla="*/ 4 w 23"/>
                <a:gd name="T77" fmla="*/ 1219 h 2006"/>
                <a:gd name="T78" fmla="*/ 4 w 23"/>
                <a:gd name="T79" fmla="*/ 1193 h 2006"/>
                <a:gd name="T80" fmla="*/ 3 w 23"/>
                <a:gd name="T81" fmla="*/ 1177 h 2006"/>
                <a:gd name="T82" fmla="*/ 3 w 23"/>
                <a:gd name="T83" fmla="*/ 1158 h 2006"/>
                <a:gd name="T84" fmla="*/ 3 w 23"/>
                <a:gd name="T85" fmla="*/ 1150 h 2006"/>
                <a:gd name="T86" fmla="*/ 4 w 23"/>
                <a:gd name="T87" fmla="*/ 1125 h 2006"/>
                <a:gd name="T88" fmla="*/ 4 w 23"/>
                <a:gd name="T89" fmla="*/ 1115 h 2006"/>
                <a:gd name="T90" fmla="*/ 6 w 23"/>
                <a:gd name="T91" fmla="*/ 864 h 2006"/>
                <a:gd name="T92" fmla="*/ 6 w 23"/>
                <a:gd name="T93" fmla="*/ 847 h 2006"/>
                <a:gd name="T94" fmla="*/ 6 w 23"/>
                <a:gd name="T95" fmla="*/ 834 h 2006"/>
                <a:gd name="T96" fmla="*/ 6 w 23"/>
                <a:gd name="T97" fmla="*/ 825 h 2006"/>
                <a:gd name="T98" fmla="*/ 6 w 23"/>
                <a:gd name="T99" fmla="*/ 814 h 2006"/>
                <a:gd name="T100" fmla="*/ 4 w 23"/>
                <a:gd name="T101" fmla="*/ 795 h 2006"/>
                <a:gd name="T102" fmla="*/ 6 w 23"/>
                <a:gd name="T103" fmla="*/ 659 h 2006"/>
                <a:gd name="T104" fmla="*/ 6 w 23"/>
                <a:gd name="T105" fmla="*/ 617 h 2006"/>
                <a:gd name="T106" fmla="*/ 6 w 23"/>
                <a:gd name="T107" fmla="*/ 599 h 2006"/>
                <a:gd name="T108" fmla="*/ 9 w 23"/>
                <a:gd name="T109" fmla="*/ 6 h 20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"/>
                <a:gd name="T166" fmla="*/ 0 h 2006"/>
                <a:gd name="T167" fmla="*/ 23 w 23"/>
                <a:gd name="T168" fmla="*/ 2006 h 20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" h="2006">
                  <a:moveTo>
                    <a:pt x="12" y="0"/>
                  </a:moveTo>
                  <a:lnTo>
                    <a:pt x="17" y="0"/>
                  </a:lnTo>
                  <a:lnTo>
                    <a:pt x="22" y="6"/>
                  </a:lnTo>
                  <a:lnTo>
                    <a:pt x="22" y="151"/>
                  </a:lnTo>
                  <a:lnTo>
                    <a:pt x="19" y="155"/>
                  </a:lnTo>
                  <a:lnTo>
                    <a:pt x="19" y="385"/>
                  </a:lnTo>
                  <a:lnTo>
                    <a:pt x="17" y="393"/>
                  </a:lnTo>
                  <a:lnTo>
                    <a:pt x="19" y="399"/>
                  </a:lnTo>
                  <a:lnTo>
                    <a:pt x="19" y="415"/>
                  </a:lnTo>
                  <a:lnTo>
                    <a:pt x="17" y="421"/>
                  </a:lnTo>
                  <a:lnTo>
                    <a:pt x="19" y="426"/>
                  </a:lnTo>
                  <a:lnTo>
                    <a:pt x="17" y="435"/>
                  </a:lnTo>
                  <a:lnTo>
                    <a:pt x="19" y="465"/>
                  </a:lnTo>
                  <a:lnTo>
                    <a:pt x="17" y="472"/>
                  </a:lnTo>
                  <a:lnTo>
                    <a:pt x="19" y="484"/>
                  </a:lnTo>
                  <a:lnTo>
                    <a:pt x="17" y="487"/>
                  </a:lnTo>
                  <a:lnTo>
                    <a:pt x="19" y="495"/>
                  </a:lnTo>
                  <a:lnTo>
                    <a:pt x="17" y="498"/>
                  </a:lnTo>
                  <a:lnTo>
                    <a:pt x="19" y="505"/>
                  </a:lnTo>
                  <a:lnTo>
                    <a:pt x="19" y="521"/>
                  </a:lnTo>
                  <a:lnTo>
                    <a:pt x="17" y="524"/>
                  </a:lnTo>
                  <a:lnTo>
                    <a:pt x="19" y="528"/>
                  </a:lnTo>
                  <a:lnTo>
                    <a:pt x="19" y="538"/>
                  </a:lnTo>
                  <a:lnTo>
                    <a:pt x="17" y="541"/>
                  </a:lnTo>
                  <a:lnTo>
                    <a:pt x="19" y="547"/>
                  </a:lnTo>
                  <a:lnTo>
                    <a:pt x="17" y="551"/>
                  </a:lnTo>
                  <a:lnTo>
                    <a:pt x="19" y="557"/>
                  </a:lnTo>
                  <a:lnTo>
                    <a:pt x="17" y="566"/>
                  </a:lnTo>
                  <a:lnTo>
                    <a:pt x="19" y="574"/>
                  </a:lnTo>
                  <a:lnTo>
                    <a:pt x="17" y="577"/>
                  </a:lnTo>
                  <a:lnTo>
                    <a:pt x="19" y="584"/>
                  </a:lnTo>
                  <a:lnTo>
                    <a:pt x="17" y="587"/>
                  </a:lnTo>
                  <a:lnTo>
                    <a:pt x="17" y="855"/>
                  </a:lnTo>
                  <a:lnTo>
                    <a:pt x="14" y="858"/>
                  </a:lnTo>
                  <a:lnTo>
                    <a:pt x="17" y="864"/>
                  </a:lnTo>
                  <a:lnTo>
                    <a:pt x="17" y="874"/>
                  </a:lnTo>
                  <a:lnTo>
                    <a:pt x="14" y="883"/>
                  </a:lnTo>
                  <a:lnTo>
                    <a:pt x="17" y="890"/>
                  </a:lnTo>
                  <a:lnTo>
                    <a:pt x="14" y="893"/>
                  </a:lnTo>
                  <a:lnTo>
                    <a:pt x="17" y="898"/>
                  </a:lnTo>
                  <a:lnTo>
                    <a:pt x="14" y="901"/>
                  </a:lnTo>
                  <a:lnTo>
                    <a:pt x="14" y="1738"/>
                  </a:lnTo>
                  <a:lnTo>
                    <a:pt x="12" y="1748"/>
                  </a:lnTo>
                  <a:lnTo>
                    <a:pt x="14" y="1760"/>
                  </a:lnTo>
                  <a:lnTo>
                    <a:pt x="12" y="1764"/>
                  </a:lnTo>
                  <a:lnTo>
                    <a:pt x="12" y="1959"/>
                  </a:lnTo>
                  <a:lnTo>
                    <a:pt x="14" y="1966"/>
                  </a:lnTo>
                  <a:lnTo>
                    <a:pt x="14" y="1984"/>
                  </a:lnTo>
                  <a:lnTo>
                    <a:pt x="12" y="1999"/>
                  </a:lnTo>
                  <a:lnTo>
                    <a:pt x="4" y="2005"/>
                  </a:lnTo>
                  <a:lnTo>
                    <a:pt x="0" y="1999"/>
                  </a:lnTo>
                  <a:lnTo>
                    <a:pt x="0" y="1906"/>
                  </a:lnTo>
                  <a:lnTo>
                    <a:pt x="3" y="1899"/>
                  </a:lnTo>
                  <a:lnTo>
                    <a:pt x="0" y="1893"/>
                  </a:lnTo>
                  <a:lnTo>
                    <a:pt x="0" y="1854"/>
                  </a:lnTo>
                  <a:lnTo>
                    <a:pt x="3" y="1846"/>
                  </a:lnTo>
                  <a:lnTo>
                    <a:pt x="0" y="1839"/>
                  </a:lnTo>
                  <a:lnTo>
                    <a:pt x="3" y="1836"/>
                  </a:lnTo>
                  <a:lnTo>
                    <a:pt x="0" y="1830"/>
                  </a:lnTo>
                  <a:lnTo>
                    <a:pt x="3" y="1820"/>
                  </a:lnTo>
                  <a:lnTo>
                    <a:pt x="0" y="1811"/>
                  </a:lnTo>
                  <a:lnTo>
                    <a:pt x="3" y="1808"/>
                  </a:lnTo>
                  <a:lnTo>
                    <a:pt x="0" y="1797"/>
                  </a:lnTo>
                  <a:lnTo>
                    <a:pt x="3" y="1778"/>
                  </a:lnTo>
                  <a:lnTo>
                    <a:pt x="0" y="1775"/>
                  </a:lnTo>
                  <a:lnTo>
                    <a:pt x="3" y="1772"/>
                  </a:lnTo>
                  <a:lnTo>
                    <a:pt x="3" y="1355"/>
                  </a:lnTo>
                  <a:lnTo>
                    <a:pt x="4" y="1352"/>
                  </a:lnTo>
                  <a:lnTo>
                    <a:pt x="3" y="1349"/>
                  </a:lnTo>
                  <a:lnTo>
                    <a:pt x="4" y="1342"/>
                  </a:lnTo>
                  <a:lnTo>
                    <a:pt x="3" y="1339"/>
                  </a:lnTo>
                  <a:lnTo>
                    <a:pt x="3" y="1265"/>
                  </a:lnTo>
                  <a:lnTo>
                    <a:pt x="4" y="1262"/>
                  </a:lnTo>
                  <a:lnTo>
                    <a:pt x="3" y="1259"/>
                  </a:lnTo>
                  <a:lnTo>
                    <a:pt x="4" y="1256"/>
                  </a:lnTo>
                  <a:lnTo>
                    <a:pt x="3" y="1249"/>
                  </a:lnTo>
                  <a:lnTo>
                    <a:pt x="3" y="1229"/>
                  </a:lnTo>
                  <a:lnTo>
                    <a:pt x="4" y="1219"/>
                  </a:lnTo>
                  <a:lnTo>
                    <a:pt x="3" y="1202"/>
                  </a:lnTo>
                  <a:lnTo>
                    <a:pt x="4" y="1193"/>
                  </a:lnTo>
                  <a:lnTo>
                    <a:pt x="3" y="1186"/>
                  </a:lnTo>
                  <a:lnTo>
                    <a:pt x="3" y="1177"/>
                  </a:lnTo>
                  <a:lnTo>
                    <a:pt x="4" y="1171"/>
                  </a:lnTo>
                  <a:lnTo>
                    <a:pt x="3" y="1158"/>
                  </a:lnTo>
                  <a:lnTo>
                    <a:pt x="4" y="1155"/>
                  </a:lnTo>
                  <a:lnTo>
                    <a:pt x="3" y="1150"/>
                  </a:lnTo>
                  <a:lnTo>
                    <a:pt x="3" y="1131"/>
                  </a:lnTo>
                  <a:lnTo>
                    <a:pt x="4" y="1125"/>
                  </a:lnTo>
                  <a:lnTo>
                    <a:pt x="3" y="1118"/>
                  </a:lnTo>
                  <a:lnTo>
                    <a:pt x="4" y="1115"/>
                  </a:lnTo>
                  <a:lnTo>
                    <a:pt x="4" y="874"/>
                  </a:lnTo>
                  <a:lnTo>
                    <a:pt x="6" y="864"/>
                  </a:lnTo>
                  <a:lnTo>
                    <a:pt x="4" y="852"/>
                  </a:lnTo>
                  <a:lnTo>
                    <a:pt x="6" y="847"/>
                  </a:lnTo>
                  <a:lnTo>
                    <a:pt x="4" y="841"/>
                  </a:lnTo>
                  <a:lnTo>
                    <a:pt x="6" y="834"/>
                  </a:lnTo>
                  <a:lnTo>
                    <a:pt x="4" y="828"/>
                  </a:lnTo>
                  <a:lnTo>
                    <a:pt x="6" y="825"/>
                  </a:lnTo>
                  <a:lnTo>
                    <a:pt x="4" y="822"/>
                  </a:lnTo>
                  <a:lnTo>
                    <a:pt x="6" y="814"/>
                  </a:lnTo>
                  <a:lnTo>
                    <a:pt x="6" y="798"/>
                  </a:lnTo>
                  <a:lnTo>
                    <a:pt x="4" y="795"/>
                  </a:lnTo>
                  <a:lnTo>
                    <a:pt x="6" y="792"/>
                  </a:lnTo>
                  <a:lnTo>
                    <a:pt x="6" y="659"/>
                  </a:lnTo>
                  <a:lnTo>
                    <a:pt x="9" y="650"/>
                  </a:lnTo>
                  <a:lnTo>
                    <a:pt x="6" y="617"/>
                  </a:lnTo>
                  <a:lnTo>
                    <a:pt x="9" y="603"/>
                  </a:lnTo>
                  <a:lnTo>
                    <a:pt x="6" y="599"/>
                  </a:lnTo>
                  <a:lnTo>
                    <a:pt x="9" y="596"/>
                  </a:lnTo>
                  <a:lnTo>
                    <a:pt x="9" y="6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2" name="Freeform 24"/>
            <p:cNvSpPr>
              <a:spLocks/>
            </p:cNvSpPr>
            <p:nvPr/>
          </p:nvSpPr>
          <p:spPr bwMode="auto">
            <a:xfrm>
              <a:off x="2965" y="1010"/>
              <a:ext cx="23" cy="1997"/>
            </a:xfrm>
            <a:custGeom>
              <a:avLst/>
              <a:gdLst>
                <a:gd name="T0" fmla="*/ 17 w 23"/>
                <a:gd name="T1" fmla="*/ 0 h 1997"/>
                <a:gd name="T2" fmla="*/ 22 w 23"/>
                <a:gd name="T3" fmla="*/ 27 h 1997"/>
                <a:gd name="T4" fmla="*/ 22 w 23"/>
                <a:gd name="T5" fmla="*/ 36 h 1997"/>
                <a:gd name="T6" fmla="*/ 19 w 23"/>
                <a:gd name="T7" fmla="*/ 79 h 1997"/>
                <a:gd name="T8" fmla="*/ 22 w 23"/>
                <a:gd name="T9" fmla="*/ 142 h 1997"/>
                <a:gd name="T10" fmla="*/ 22 w 23"/>
                <a:gd name="T11" fmla="*/ 164 h 1997"/>
                <a:gd name="T12" fmla="*/ 22 w 23"/>
                <a:gd name="T13" fmla="*/ 181 h 1997"/>
                <a:gd name="T14" fmla="*/ 19 w 23"/>
                <a:gd name="T15" fmla="*/ 257 h 1997"/>
                <a:gd name="T16" fmla="*/ 19 w 23"/>
                <a:gd name="T17" fmla="*/ 267 h 1997"/>
                <a:gd name="T18" fmla="*/ 19 w 23"/>
                <a:gd name="T19" fmla="*/ 273 h 1997"/>
                <a:gd name="T20" fmla="*/ 17 w 23"/>
                <a:gd name="T21" fmla="*/ 650 h 1997"/>
                <a:gd name="T22" fmla="*/ 17 w 23"/>
                <a:gd name="T23" fmla="*/ 663 h 1997"/>
                <a:gd name="T24" fmla="*/ 17 w 23"/>
                <a:gd name="T25" fmla="*/ 677 h 1997"/>
                <a:gd name="T26" fmla="*/ 17 w 23"/>
                <a:gd name="T27" fmla="*/ 686 h 1997"/>
                <a:gd name="T28" fmla="*/ 17 w 23"/>
                <a:gd name="T29" fmla="*/ 693 h 1997"/>
                <a:gd name="T30" fmla="*/ 14 w 23"/>
                <a:gd name="T31" fmla="*/ 841 h 1997"/>
                <a:gd name="T32" fmla="*/ 14 w 23"/>
                <a:gd name="T33" fmla="*/ 852 h 1997"/>
                <a:gd name="T34" fmla="*/ 17 w 23"/>
                <a:gd name="T35" fmla="*/ 871 h 1997"/>
                <a:gd name="T36" fmla="*/ 17 w 23"/>
                <a:gd name="T37" fmla="*/ 895 h 1997"/>
                <a:gd name="T38" fmla="*/ 17 w 23"/>
                <a:gd name="T39" fmla="*/ 910 h 1997"/>
                <a:gd name="T40" fmla="*/ 14 w 23"/>
                <a:gd name="T41" fmla="*/ 1494 h 1997"/>
                <a:gd name="T42" fmla="*/ 14 w 23"/>
                <a:gd name="T43" fmla="*/ 1507 h 1997"/>
                <a:gd name="T44" fmla="*/ 14 w 23"/>
                <a:gd name="T45" fmla="*/ 1527 h 1997"/>
                <a:gd name="T46" fmla="*/ 12 w 23"/>
                <a:gd name="T47" fmla="*/ 1549 h 1997"/>
                <a:gd name="T48" fmla="*/ 14 w 23"/>
                <a:gd name="T49" fmla="*/ 1567 h 1997"/>
                <a:gd name="T50" fmla="*/ 14 w 23"/>
                <a:gd name="T51" fmla="*/ 1583 h 1997"/>
                <a:gd name="T52" fmla="*/ 14 w 23"/>
                <a:gd name="T53" fmla="*/ 1594 h 1997"/>
                <a:gd name="T54" fmla="*/ 12 w 23"/>
                <a:gd name="T55" fmla="*/ 1616 h 1997"/>
                <a:gd name="T56" fmla="*/ 12 w 23"/>
                <a:gd name="T57" fmla="*/ 1625 h 1997"/>
                <a:gd name="T58" fmla="*/ 4 w 23"/>
                <a:gd name="T59" fmla="*/ 1996 h 1997"/>
                <a:gd name="T60" fmla="*/ 0 w 23"/>
                <a:gd name="T61" fmla="*/ 1953 h 1997"/>
                <a:gd name="T62" fmla="*/ 0 w 23"/>
                <a:gd name="T63" fmla="*/ 1949 h 1997"/>
                <a:gd name="T64" fmla="*/ 1 w 23"/>
                <a:gd name="T65" fmla="*/ 1837 h 1997"/>
                <a:gd name="T66" fmla="*/ 0 w 23"/>
                <a:gd name="T67" fmla="*/ 1802 h 1997"/>
                <a:gd name="T68" fmla="*/ 1 w 23"/>
                <a:gd name="T69" fmla="*/ 1475 h 1997"/>
                <a:gd name="T70" fmla="*/ 1 w 23"/>
                <a:gd name="T71" fmla="*/ 1464 h 1997"/>
                <a:gd name="T72" fmla="*/ 1 w 23"/>
                <a:gd name="T73" fmla="*/ 1455 h 1997"/>
                <a:gd name="T74" fmla="*/ 1 w 23"/>
                <a:gd name="T75" fmla="*/ 1419 h 1997"/>
                <a:gd name="T76" fmla="*/ 1 w 23"/>
                <a:gd name="T77" fmla="*/ 1406 h 1997"/>
                <a:gd name="T78" fmla="*/ 1 w 23"/>
                <a:gd name="T79" fmla="*/ 1379 h 1997"/>
                <a:gd name="T80" fmla="*/ 1 w 23"/>
                <a:gd name="T81" fmla="*/ 1352 h 1997"/>
                <a:gd name="T82" fmla="*/ 1 w 23"/>
                <a:gd name="T83" fmla="*/ 1319 h 1997"/>
                <a:gd name="T84" fmla="*/ 4 w 23"/>
                <a:gd name="T85" fmla="*/ 1253 h 1997"/>
                <a:gd name="T86" fmla="*/ 4 w 23"/>
                <a:gd name="T87" fmla="*/ 1240 h 1997"/>
                <a:gd name="T88" fmla="*/ 1 w 23"/>
                <a:gd name="T89" fmla="*/ 1210 h 1997"/>
                <a:gd name="T90" fmla="*/ 4 w 23"/>
                <a:gd name="T91" fmla="*/ 1164 h 1997"/>
                <a:gd name="T92" fmla="*/ 4 w 23"/>
                <a:gd name="T93" fmla="*/ 1155 h 1997"/>
                <a:gd name="T94" fmla="*/ 6 w 23"/>
                <a:gd name="T95" fmla="*/ 970 h 1997"/>
                <a:gd name="T96" fmla="*/ 4 w 23"/>
                <a:gd name="T97" fmla="*/ 852 h 1997"/>
                <a:gd name="T98" fmla="*/ 4 w 23"/>
                <a:gd name="T99" fmla="*/ 838 h 1997"/>
                <a:gd name="T100" fmla="*/ 6 w 23"/>
                <a:gd name="T101" fmla="*/ 495 h 1997"/>
                <a:gd name="T102" fmla="*/ 6 w 23"/>
                <a:gd name="T103" fmla="*/ 489 h 1997"/>
                <a:gd name="T104" fmla="*/ 6 w 23"/>
                <a:gd name="T105" fmla="*/ 456 h 1997"/>
                <a:gd name="T106" fmla="*/ 6 w 23"/>
                <a:gd name="T107" fmla="*/ 432 h 1997"/>
                <a:gd name="T108" fmla="*/ 6 w 23"/>
                <a:gd name="T109" fmla="*/ 420 h 1997"/>
                <a:gd name="T110" fmla="*/ 6 w 23"/>
                <a:gd name="T111" fmla="*/ 402 h 1997"/>
                <a:gd name="T112" fmla="*/ 9 w 23"/>
                <a:gd name="T113" fmla="*/ 6 h 19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"/>
                <a:gd name="T172" fmla="*/ 0 h 1997"/>
                <a:gd name="T173" fmla="*/ 23 w 23"/>
                <a:gd name="T174" fmla="*/ 1997 h 19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" h="1997">
                  <a:moveTo>
                    <a:pt x="14" y="0"/>
                  </a:moveTo>
                  <a:lnTo>
                    <a:pt x="17" y="0"/>
                  </a:lnTo>
                  <a:lnTo>
                    <a:pt x="22" y="9"/>
                  </a:lnTo>
                  <a:lnTo>
                    <a:pt x="22" y="27"/>
                  </a:lnTo>
                  <a:lnTo>
                    <a:pt x="19" y="30"/>
                  </a:lnTo>
                  <a:lnTo>
                    <a:pt x="22" y="36"/>
                  </a:lnTo>
                  <a:lnTo>
                    <a:pt x="22" y="73"/>
                  </a:lnTo>
                  <a:lnTo>
                    <a:pt x="19" y="79"/>
                  </a:lnTo>
                  <a:lnTo>
                    <a:pt x="22" y="82"/>
                  </a:lnTo>
                  <a:lnTo>
                    <a:pt x="22" y="142"/>
                  </a:lnTo>
                  <a:lnTo>
                    <a:pt x="19" y="151"/>
                  </a:lnTo>
                  <a:lnTo>
                    <a:pt x="22" y="164"/>
                  </a:lnTo>
                  <a:lnTo>
                    <a:pt x="19" y="172"/>
                  </a:lnTo>
                  <a:lnTo>
                    <a:pt x="22" y="181"/>
                  </a:lnTo>
                  <a:lnTo>
                    <a:pt x="19" y="185"/>
                  </a:lnTo>
                  <a:lnTo>
                    <a:pt x="19" y="257"/>
                  </a:lnTo>
                  <a:lnTo>
                    <a:pt x="22" y="260"/>
                  </a:lnTo>
                  <a:lnTo>
                    <a:pt x="19" y="267"/>
                  </a:lnTo>
                  <a:lnTo>
                    <a:pt x="22" y="270"/>
                  </a:lnTo>
                  <a:lnTo>
                    <a:pt x="19" y="273"/>
                  </a:lnTo>
                  <a:lnTo>
                    <a:pt x="19" y="647"/>
                  </a:lnTo>
                  <a:lnTo>
                    <a:pt x="17" y="650"/>
                  </a:lnTo>
                  <a:lnTo>
                    <a:pt x="19" y="653"/>
                  </a:lnTo>
                  <a:lnTo>
                    <a:pt x="17" y="663"/>
                  </a:lnTo>
                  <a:lnTo>
                    <a:pt x="19" y="669"/>
                  </a:lnTo>
                  <a:lnTo>
                    <a:pt x="17" y="677"/>
                  </a:lnTo>
                  <a:lnTo>
                    <a:pt x="19" y="683"/>
                  </a:lnTo>
                  <a:lnTo>
                    <a:pt x="17" y="686"/>
                  </a:lnTo>
                  <a:lnTo>
                    <a:pt x="19" y="690"/>
                  </a:lnTo>
                  <a:lnTo>
                    <a:pt x="17" y="693"/>
                  </a:lnTo>
                  <a:lnTo>
                    <a:pt x="17" y="832"/>
                  </a:lnTo>
                  <a:lnTo>
                    <a:pt x="14" y="841"/>
                  </a:lnTo>
                  <a:lnTo>
                    <a:pt x="17" y="849"/>
                  </a:lnTo>
                  <a:lnTo>
                    <a:pt x="14" y="852"/>
                  </a:lnTo>
                  <a:lnTo>
                    <a:pt x="17" y="858"/>
                  </a:lnTo>
                  <a:lnTo>
                    <a:pt x="17" y="871"/>
                  </a:lnTo>
                  <a:lnTo>
                    <a:pt x="14" y="880"/>
                  </a:lnTo>
                  <a:lnTo>
                    <a:pt x="17" y="895"/>
                  </a:lnTo>
                  <a:lnTo>
                    <a:pt x="14" y="898"/>
                  </a:lnTo>
                  <a:lnTo>
                    <a:pt x="17" y="910"/>
                  </a:lnTo>
                  <a:lnTo>
                    <a:pt x="14" y="914"/>
                  </a:lnTo>
                  <a:lnTo>
                    <a:pt x="14" y="1494"/>
                  </a:lnTo>
                  <a:lnTo>
                    <a:pt x="12" y="1504"/>
                  </a:lnTo>
                  <a:lnTo>
                    <a:pt x="14" y="1507"/>
                  </a:lnTo>
                  <a:lnTo>
                    <a:pt x="12" y="1516"/>
                  </a:lnTo>
                  <a:lnTo>
                    <a:pt x="14" y="1527"/>
                  </a:lnTo>
                  <a:lnTo>
                    <a:pt x="14" y="1543"/>
                  </a:lnTo>
                  <a:lnTo>
                    <a:pt x="12" y="1549"/>
                  </a:lnTo>
                  <a:lnTo>
                    <a:pt x="14" y="1556"/>
                  </a:lnTo>
                  <a:lnTo>
                    <a:pt x="14" y="1567"/>
                  </a:lnTo>
                  <a:lnTo>
                    <a:pt x="12" y="1570"/>
                  </a:lnTo>
                  <a:lnTo>
                    <a:pt x="14" y="1583"/>
                  </a:lnTo>
                  <a:lnTo>
                    <a:pt x="12" y="1589"/>
                  </a:lnTo>
                  <a:lnTo>
                    <a:pt x="14" y="1594"/>
                  </a:lnTo>
                  <a:lnTo>
                    <a:pt x="14" y="1606"/>
                  </a:lnTo>
                  <a:lnTo>
                    <a:pt x="12" y="1616"/>
                  </a:lnTo>
                  <a:lnTo>
                    <a:pt x="14" y="1622"/>
                  </a:lnTo>
                  <a:lnTo>
                    <a:pt x="12" y="1625"/>
                  </a:lnTo>
                  <a:lnTo>
                    <a:pt x="12" y="1990"/>
                  </a:lnTo>
                  <a:lnTo>
                    <a:pt x="4" y="1996"/>
                  </a:lnTo>
                  <a:lnTo>
                    <a:pt x="0" y="1987"/>
                  </a:lnTo>
                  <a:lnTo>
                    <a:pt x="0" y="1953"/>
                  </a:lnTo>
                  <a:lnTo>
                    <a:pt x="1" y="1950"/>
                  </a:lnTo>
                  <a:lnTo>
                    <a:pt x="0" y="1949"/>
                  </a:lnTo>
                  <a:lnTo>
                    <a:pt x="0" y="1846"/>
                  </a:lnTo>
                  <a:lnTo>
                    <a:pt x="1" y="1837"/>
                  </a:lnTo>
                  <a:lnTo>
                    <a:pt x="1" y="1815"/>
                  </a:lnTo>
                  <a:lnTo>
                    <a:pt x="0" y="1802"/>
                  </a:lnTo>
                  <a:lnTo>
                    <a:pt x="1" y="1799"/>
                  </a:lnTo>
                  <a:lnTo>
                    <a:pt x="1" y="1475"/>
                  </a:lnTo>
                  <a:lnTo>
                    <a:pt x="4" y="1471"/>
                  </a:lnTo>
                  <a:lnTo>
                    <a:pt x="1" y="1464"/>
                  </a:lnTo>
                  <a:lnTo>
                    <a:pt x="4" y="1461"/>
                  </a:lnTo>
                  <a:lnTo>
                    <a:pt x="1" y="1455"/>
                  </a:lnTo>
                  <a:lnTo>
                    <a:pt x="4" y="1422"/>
                  </a:lnTo>
                  <a:lnTo>
                    <a:pt x="1" y="1419"/>
                  </a:lnTo>
                  <a:lnTo>
                    <a:pt x="4" y="1412"/>
                  </a:lnTo>
                  <a:lnTo>
                    <a:pt x="1" y="1406"/>
                  </a:lnTo>
                  <a:lnTo>
                    <a:pt x="4" y="1382"/>
                  </a:lnTo>
                  <a:lnTo>
                    <a:pt x="1" y="1379"/>
                  </a:lnTo>
                  <a:lnTo>
                    <a:pt x="4" y="1359"/>
                  </a:lnTo>
                  <a:lnTo>
                    <a:pt x="1" y="1352"/>
                  </a:lnTo>
                  <a:lnTo>
                    <a:pt x="4" y="1325"/>
                  </a:lnTo>
                  <a:lnTo>
                    <a:pt x="1" y="1319"/>
                  </a:lnTo>
                  <a:lnTo>
                    <a:pt x="4" y="1316"/>
                  </a:lnTo>
                  <a:lnTo>
                    <a:pt x="4" y="1253"/>
                  </a:lnTo>
                  <a:lnTo>
                    <a:pt x="1" y="1250"/>
                  </a:lnTo>
                  <a:lnTo>
                    <a:pt x="4" y="1240"/>
                  </a:lnTo>
                  <a:lnTo>
                    <a:pt x="4" y="1223"/>
                  </a:lnTo>
                  <a:lnTo>
                    <a:pt x="1" y="1210"/>
                  </a:lnTo>
                  <a:lnTo>
                    <a:pt x="4" y="1201"/>
                  </a:lnTo>
                  <a:lnTo>
                    <a:pt x="4" y="1164"/>
                  </a:lnTo>
                  <a:lnTo>
                    <a:pt x="1" y="1158"/>
                  </a:lnTo>
                  <a:lnTo>
                    <a:pt x="4" y="1155"/>
                  </a:lnTo>
                  <a:lnTo>
                    <a:pt x="4" y="980"/>
                  </a:lnTo>
                  <a:lnTo>
                    <a:pt x="6" y="970"/>
                  </a:lnTo>
                  <a:lnTo>
                    <a:pt x="4" y="964"/>
                  </a:lnTo>
                  <a:lnTo>
                    <a:pt x="4" y="852"/>
                  </a:lnTo>
                  <a:lnTo>
                    <a:pt x="6" y="844"/>
                  </a:lnTo>
                  <a:lnTo>
                    <a:pt x="4" y="838"/>
                  </a:lnTo>
                  <a:lnTo>
                    <a:pt x="6" y="835"/>
                  </a:lnTo>
                  <a:lnTo>
                    <a:pt x="6" y="495"/>
                  </a:lnTo>
                  <a:lnTo>
                    <a:pt x="9" y="492"/>
                  </a:lnTo>
                  <a:lnTo>
                    <a:pt x="6" y="489"/>
                  </a:lnTo>
                  <a:lnTo>
                    <a:pt x="9" y="481"/>
                  </a:lnTo>
                  <a:lnTo>
                    <a:pt x="6" y="456"/>
                  </a:lnTo>
                  <a:lnTo>
                    <a:pt x="9" y="439"/>
                  </a:lnTo>
                  <a:lnTo>
                    <a:pt x="6" y="432"/>
                  </a:lnTo>
                  <a:lnTo>
                    <a:pt x="9" y="423"/>
                  </a:lnTo>
                  <a:lnTo>
                    <a:pt x="6" y="420"/>
                  </a:lnTo>
                  <a:lnTo>
                    <a:pt x="9" y="415"/>
                  </a:lnTo>
                  <a:lnTo>
                    <a:pt x="6" y="402"/>
                  </a:lnTo>
                  <a:lnTo>
                    <a:pt x="9" y="399"/>
                  </a:lnTo>
                  <a:lnTo>
                    <a:pt x="9" y="6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Freeform 25"/>
            <p:cNvSpPr>
              <a:spLocks/>
            </p:cNvSpPr>
            <p:nvPr/>
          </p:nvSpPr>
          <p:spPr bwMode="auto">
            <a:xfrm>
              <a:off x="3265" y="1010"/>
              <a:ext cx="22" cy="1994"/>
            </a:xfrm>
            <a:custGeom>
              <a:avLst/>
              <a:gdLst>
                <a:gd name="T0" fmla="*/ 19 w 22"/>
                <a:gd name="T1" fmla="*/ 0 h 1994"/>
                <a:gd name="T2" fmla="*/ 19 w 22"/>
                <a:gd name="T3" fmla="*/ 30 h 1994"/>
                <a:gd name="T4" fmla="*/ 19 w 22"/>
                <a:gd name="T5" fmla="*/ 39 h 1994"/>
                <a:gd name="T6" fmla="*/ 21 w 22"/>
                <a:gd name="T7" fmla="*/ 58 h 1994"/>
                <a:gd name="T8" fmla="*/ 21 w 22"/>
                <a:gd name="T9" fmla="*/ 73 h 1994"/>
                <a:gd name="T10" fmla="*/ 19 w 22"/>
                <a:gd name="T11" fmla="*/ 85 h 1994"/>
                <a:gd name="T12" fmla="*/ 16 w 22"/>
                <a:gd name="T13" fmla="*/ 382 h 1994"/>
                <a:gd name="T14" fmla="*/ 16 w 22"/>
                <a:gd name="T15" fmla="*/ 393 h 1994"/>
                <a:gd name="T16" fmla="*/ 19 w 22"/>
                <a:gd name="T17" fmla="*/ 432 h 1994"/>
                <a:gd name="T18" fmla="*/ 19 w 22"/>
                <a:gd name="T19" fmla="*/ 442 h 1994"/>
                <a:gd name="T20" fmla="*/ 16 w 22"/>
                <a:gd name="T21" fmla="*/ 475 h 1994"/>
                <a:gd name="T22" fmla="*/ 16 w 22"/>
                <a:gd name="T23" fmla="*/ 502 h 1994"/>
                <a:gd name="T24" fmla="*/ 16 w 22"/>
                <a:gd name="T25" fmla="*/ 514 h 1994"/>
                <a:gd name="T26" fmla="*/ 16 w 22"/>
                <a:gd name="T27" fmla="*/ 522 h 1994"/>
                <a:gd name="T28" fmla="*/ 14 w 22"/>
                <a:gd name="T29" fmla="*/ 677 h 1994"/>
                <a:gd name="T30" fmla="*/ 14 w 22"/>
                <a:gd name="T31" fmla="*/ 690 h 1994"/>
                <a:gd name="T32" fmla="*/ 14 w 22"/>
                <a:gd name="T33" fmla="*/ 705 h 1994"/>
                <a:gd name="T34" fmla="*/ 14 w 22"/>
                <a:gd name="T35" fmla="*/ 726 h 1994"/>
                <a:gd name="T36" fmla="*/ 14 w 22"/>
                <a:gd name="T37" fmla="*/ 735 h 1994"/>
                <a:gd name="T38" fmla="*/ 11 w 22"/>
                <a:gd name="T39" fmla="*/ 963 h 1994"/>
                <a:gd name="T40" fmla="*/ 14 w 22"/>
                <a:gd name="T41" fmla="*/ 1023 h 1994"/>
                <a:gd name="T42" fmla="*/ 14 w 22"/>
                <a:gd name="T43" fmla="*/ 1043 h 1994"/>
                <a:gd name="T44" fmla="*/ 14 w 22"/>
                <a:gd name="T45" fmla="*/ 1059 h 1994"/>
                <a:gd name="T46" fmla="*/ 14 w 22"/>
                <a:gd name="T47" fmla="*/ 1079 h 1994"/>
                <a:gd name="T48" fmla="*/ 14 w 22"/>
                <a:gd name="T49" fmla="*/ 1095 h 1994"/>
                <a:gd name="T50" fmla="*/ 11 w 22"/>
                <a:gd name="T51" fmla="*/ 1122 h 1994"/>
                <a:gd name="T52" fmla="*/ 11 w 22"/>
                <a:gd name="T53" fmla="*/ 1128 h 1994"/>
                <a:gd name="T54" fmla="*/ 14 w 22"/>
                <a:gd name="T55" fmla="*/ 1193 h 1994"/>
                <a:gd name="T56" fmla="*/ 14 w 22"/>
                <a:gd name="T57" fmla="*/ 1259 h 1994"/>
                <a:gd name="T58" fmla="*/ 11 w 22"/>
                <a:gd name="T59" fmla="*/ 1359 h 1994"/>
                <a:gd name="T60" fmla="*/ 11 w 22"/>
                <a:gd name="T61" fmla="*/ 1365 h 1994"/>
                <a:gd name="T62" fmla="*/ 10 w 22"/>
                <a:gd name="T63" fmla="*/ 1821 h 1994"/>
                <a:gd name="T64" fmla="*/ 10 w 22"/>
                <a:gd name="T65" fmla="*/ 1848 h 1994"/>
                <a:gd name="T66" fmla="*/ 10 w 22"/>
                <a:gd name="T67" fmla="*/ 1864 h 1994"/>
                <a:gd name="T68" fmla="*/ 10 w 22"/>
                <a:gd name="T69" fmla="*/ 1879 h 1994"/>
                <a:gd name="T70" fmla="*/ 11 w 22"/>
                <a:gd name="T71" fmla="*/ 1900 h 1994"/>
                <a:gd name="T72" fmla="*/ 10 w 22"/>
                <a:gd name="T73" fmla="*/ 1990 h 1994"/>
                <a:gd name="T74" fmla="*/ 0 w 22"/>
                <a:gd name="T75" fmla="*/ 1990 h 1994"/>
                <a:gd name="T76" fmla="*/ 2 w 22"/>
                <a:gd name="T77" fmla="*/ 1812 h 1994"/>
                <a:gd name="T78" fmla="*/ 0 w 22"/>
                <a:gd name="T79" fmla="*/ 1761 h 1994"/>
                <a:gd name="T80" fmla="*/ 0 w 22"/>
                <a:gd name="T81" fmla="*/ 1752 h 1994"/>
                <a:gd name="T82" fmla="*/ 0 w 22"/>
                <a:gd name="T83" fmla="*/ 1666 h 1994"/>
                <a:gd name="T84" fmla="*/ 2 w 22"/>
                <a:gd name="T85" fmla="*/ 1655 h 1994"/>
                <a:gd name="T86" fmla="*/ 5 w 22"/>
                <a:gd name="T87" fmla="*/ 1183 h 1994"/>
                <a:gd name="T88" fmla="*/ 2 w 22"/>
                <a:gd name="T89" fmla="*/ 1165 h 1994"/>
                <a:gd name="T90" fmla="*/ 2 w 22"/>
                <a:gd name="T91" fmla="*/ 1155 h 1994"/>
                <a:gd name="T92" fmla="*/ 5 w 22"/>
                <a:gd name="T93" fmla="*/ 1131 h 1994"/>
                <a:gd name="T94" fmla="*/ 5 w 22"/>
                <a:gd name="T95" fmla="*/ 1116 h 1994"/>
                <a:gd name="T96" fmla="*/ 5 w 22"/>
                <a:gd name="T97" fmla="*/ 1053 h 1994"/>
                <a:gd name="T98" fmla="*/ 2 w 22"/>
                <a:gd name="T99" fmla="*/ 1034 h 1994"/>
                <a:gd name="T100" fmla="*/ 2 w 22"/>
                <a:gd name="T101" fmla="*/ 1026 h 1994"/>
                <a:gd name="T102" fmla="*/ 2 w 22"/>
                <a:gd name="T103" fmla="*/ 1010 h 1994"/>
                <a:gd name="T104" fmla="*/ 5 w 22"/>
                <a:gd name="T105" fmla="*/ 923 h 1994"/>
                <a:gd name="T106" fmla="*/ 5 w 22"/>
                <a:gd name="T107" fmla="*/ 914 h 1994"/>
                <a:gd name="T108" fmla="*/ 7 w 22"/>
                <a:gd name="T109" fmla="*/ 832 h 1994"/>
                <a:gd name="T110" fmla="*/ 10 w 22"/>
                <a:gd name="T111" fmla="*/ 306 h 1994"/>
                <a:gd name="T112" fmla="*/ 10 w 22"/>
                <a:gd name="T113" fmla="*/ 290 h 1994"/>
                <a:gd name="T114" fmla="*/ 10 w 22"/>
                <a:gd name="T115" fmla="*/ 281 h 1994"/>
                <a:gd name="T116" fmla="*/ 10 w 22"/>
                <a:gd name="T117" fmla="*/ 276 h 1994"/>
                <a:gd name="T118" fmla="*/ 10 w 22"/>
                <a:gd name="T119" fmla="*/ 267 h 1994"/>
                <a:gd name="T120" fmla="*/ 11 w 22"/>
                <a:gd name="T121" fmla="*/ 0 h 199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"/>
                <a:gd name="T184" fmla="*/ 0 h 1994"/>
                <a:gd name="T185" fmla="*/ 22 w 22"/>
                <a:gd name="T186" fmla="*/ 1994 h 199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" h="1994">
                  <a:moveTo>
                    <a:pt x="11" y="0"/>
                  </a:moveTo>
                  <a:lnTo>
                    <a:pt x="19" y="0"/>
                  </a:lnTo>
                  <a:lnTo>
                    <a:pt x="21" y="25"/>
                  </a:lnTo>
                  <a:lnTo>
                    <a:pt x="19" y="30"/>
                  </a:lnTo>
                  <a:lnTo>
                    <a:pt x="21" y="36"/>
                  </a:lnTo>
                  <a:lnTo>
                    <a:pt x="19" y="39"/>
                  </a:lnTo>
                  <a:lnTo>
                    <a:pt x="21" y="46"/>
                  </a:lnTo>
                  <a:lnTo>
                    <a:pt x="21" y="58"/>
                  </a:lnTo>
                  <a:lnTo>
                    <a:pt x="19" y="66"/>
                  </a:lnTo>
                  <a:lnTo>
                    <a:pt x="21" y="73"/>
                  </a:lnTo>
                  <a:lnTo>
                    <a:pt x="21" y="82"/>
                  </a:lnTo>
                  <a:lnTo>
                    <a:pt x="19" y="85"/>
                  </a:lnTo>
                  <a:lnTo>
                    <a:pt x="19" y="379"/>
                  </a:lnTo>
                  <a:lnTo>
                    <a:pt x="16" y="382"/>
                  </a:lnTo>
                  <a:lnTo>
                    <a:pt x="19" y="387"/>
                  </a:lnTo>
                  <a:lnTo>
                    <a:pt x="16" y="393"/>
                  </a:lnTo>
                  <a:lnTo>
                    <a:pt x="19" y="399"/>
                  </a:lnTo>
                  <a:lnTo>
                    <a:pt x="19" y="432"/>
                  </a:lnTo>
                  <a:lnTo>
                    <a:pt x="16" y="436"/>
                  </a:lnTo>
                  <a:lnTo>
                    <a:pt x="19" y="442"/>
                  </a:lnTo>
                  <a:lnTo>
                    <a:pt x="19" y="469"/>
                  </a:lnTo>
                  <a:lnTo>
                    <a:pt x="16" y="475"/>
                  </a:lnTo>
                  <a:lnTo>
                    <a:pt x="19" y="481"/>
                  </a:lnTo>
                  <a:lnTo>
                    <a:pt x="16" y="502"/>
                  </a:lnTo>
                  <a:lnTo>
                    <a:pt x="19" y="508"/>
                  </a:lnTo>
                  <a:lnTo>
                    <a:pt x="16" y="514"/>
                  </a:lnTo>
                  <a:lnTo>
                    <a:pt x="19" y="521"/>
                  </a:lnTo>
                  <a:lnTo>
                    <a:pt x="16" y="522"/>
                  </a:lnTo>
                  <a:lnTo>
                    <a:pt x="16" y="669"/>
                  </a:lnTo>
                  <a:lnTo>
                    <a:pt x="14" y="677"/>
                  </a:lnTo>
                  <a:lnTo>
                    <a:pt x="16" y="683"/>
                  </a:lnTo>
                  <a:lnTo>
                    <a:pt x="14" y="690"/>
                  </a:lnTo>
                  <a:lnTo>
                    <a:pt x="16" y="696"/>
                  </a:lnTo>
                  <a:lnTo>
                    <a:pt x="14" y="705"/>
                  </a:lnTo>
                  <a:lnTo>
                    <a:pt x="16" y="709"/>
                  </a:lnTo>
                  <a:lnTo>
                    <a:pt x="14" y="726"/>
                  </a:lnTo>
                  <a:lnTo>
                    <a:pt x="16" y="732"/>
                  </a:lnTo>
                  <a:lnTo>
                    <a:pt x="14" y="735"/>
                  </a:lnTo>
                  <a:lnTo>
                    <a:pt x="14" y="953"/>
                  </a:lnTo>
                  <a:lnTo>
                    <a:pt x="11" y="963"/>
                  </a:lnTo>
                  <a:lnTo>
                    <a:pt x="14" y="967"/>
                  </a:lnTo>
                  <a:lnTo>
                    <a:pt x="14" y="1023"/>
                  </a:lnTo>
                  <a:lnTo>
                    <a:pt x="11" y="1032"/>
                  </a:lnTo>
                  <a:lnTo>
                    <a:pt x="14" y="1043"/>
                  </a:lnTo>
                  <a:lnTo>
                    <a:pt x="11" y="1053"/>
                  </a:lnTo>
                  <a:lnTo>
                    <a:pt x="14" y="1059"/>
                  </a:lnTo>
                  <a:lnTo>
                    <a:pt x="11" y="1068"/>
                  </a:lnTo>
                  <a:lnTo>
                    <a:pt x="14" y="1079"/>
                  </a:lnTo>
                  <a:lnTo>
                    <a:pt x="11" y="1089"/>
                  </a:lnTo>
                  <a:lnTo>
                    <a:pt x="14" y="1095"/>
                  </a:lnTo>
                  <a:lnTo>
                    <a:pt x="11" y="1103"/>
                  </a:lnTo>
                  <a:lnTo>
                    <a:pt x="11" y="1122"/>
                  </a:lnTo>
                  <a:lnTo>
                    <a:pt x="14" y="1125"/>
                  </a:lnTo>
                  <a:lnTo>
                    <a:pt x="11" y="1128"/>
                  </a:lnTo>
                  <a:lnTo>
                    <a:pt x="11" y="1185"/>
                  </a:lnTo>
                  <a:lnTo>
                    <a:pt x="14" y="1193"/>
                  </a:lnTo>
                  <a:lnTo>
                    <a:pt x="11" y="1247"/>
                  </a:lnTo>
                  <a:lnTo>
                    <a:pt x="14" y="1259"/>
                  </a:lnTo>
                  <a:lnTo>
                    <a:pt x="11" y="1262"/>
                  </a:lnTo>
                  <a:lnTo>
                    <a:pt x="11" y="1359"/>
                  </a:lnTo>
                  <a:lnTo>
                    <a:pt x="14" y="1362"/>
                  </a:lnTo>
                  <a:lnTo>
                    <a:pt x="11" y="1365"/>
                  </a:lnTo>
                  <a:lnTo>
                    <a:pt x="11" y="1812"/>
                  </a:lnTo>
                  <a:lnTo>
                    <a:pt x="10" y="1821"/>
                  </a:lnTo>
                  <a:lnTo>
                    <a:pt x="11" y="1840"/>
                  </a:lnTo>
                  <a:lnTo>
                    <a:pt x="10" y="1848"/>
                  </a:lnTo>
                  <a:lnTo>
                    <a:pt x="11" y="1860"/>
                  </a:lnTo>
                  <a:lnTo>
                    <a:pt x="10" y="1864"/>
                  </a:lnTo>
                  <a:lnTo>
                    <a:pt x="11" y="1870"/>
                  </a:lnTo>
                  <a:lnTo>
                    <a:pt x="10" y="1879"/>
                  </a:lnTo>
                  <a:lnTo>
                    <a:pt x="11" y="1884"/>
                  </a:lnTo>
                  <a:lnTo>
                    <a:pt x="11" y="1900"/>
                  </a:lnTo>
                  <a:lnTo>
                    <a:pt x="10" y="1903"/>
                  </a:lnTo>
                  <a:lnTo>
                    <a:pt x="10" y="1990"/>
                  </a:lnTo>
                  <a:lnTo>
                    <a:pt x="2" y="1993"/>
                  </a:lnTo>
                  <a:lnTo>
                    <a:pt x="0" y="1990"/>
                  </a:lnTo>
                  <a:lnTo>
                    <a:pt x="0" y="1815"/>
                  </a:lnTo>
                  <a:lnTo>
                    <a:pt x="2" y="1812"/>
                  </a:lnTo>
                  <a:lnTo>
                    <a:pt x="0" y="1805"/>
                  </a:lnTo>
                  <a:lnTo>
                    <a:pt x="0" y="1761"/>
                  </a:lnTo>
                  <a:lnTo>
                    <a:pt x="2" y="1758"/>
                  </a:lnTo>
                  <a:lnTo>
                    <a:pt x="0" y="1752"/>
                  </a:lnTo>
                  <a:lnTo>
                    <a:pt x="2" y="1673"/>
                  </a:lnTo>
                  <a:lnTo>
                    <a:pt x="0" y="1666"/>
                  </a:lnTo>
                  <a:lnTo>
                    <a:pt x="0" y="1658"/>
                  </a:lnTo>
                  <a:lnTo>
                    <a:pt x="2" y="1655"/>
                  </a:lnTo>
                  <a:lnTo>
                    <a:pt x="2" y="1193"/>
                  </a:lnTo>
                  <a:lnTo>
                    <a:pt x="5" y="1183"/>
                  </a:lnTo>
                  <a:lnTo>
                    <a:pt x="5" y="1168"/>
                  </a:lnTo>
                  <a:lnTo>
                    <a:pt x="2" y="1165"/>
                  </a:lnTo>
                  <a:lnTo>
                    <a:pt x="5" y="1161"/>
                  </a:lnTo>
                  <a:lnTo>
                    <a:pt x="2" y="1155"/>
                  </a:lnTo>
                  <a:lnTo>
                    <a:pt x="5" y="1147"/>
                  </a:lnTo>
                  <a:lnTo>
                    <a:pt x="5" y="1131"/>
                  </a:lnTo>
                  <a:lnTo>
                    <a:pt x="2" y="1125"/>
                  </a:lnTo>
                  <a:lnTo>
                    <a:pt x="5" y="1116"/>
                  </a:lnTo>
                  <a:lnTo>
                    <a:pt x="2" y="1056"/>
                  </a:lnTo>
                  <a:lnTo>
                    <a:pt x="5" y="1053"/>
                  </a:lnTo>
                  <a:lnTo>
                    <a:pt x="2" y="1046"/>
                  </a:lnTo>
                  <a:lnTo>
                    <a:pt x="2" y="1034"/>
                  </a:lnTo>
                  <a:lnTo>
                    <a:pt x="5" y="1032"/>
                  </a:lnTo>
                  <a:lnTo>
                    <a:pt x="2" y="1026"/>
                  </a:lnTo>
                  <a:lnTo>
                    <a:pt x="5" y="1016"/>
                  </a:lnTo>
                  <a:lnTo>
                    <a:pt x="2" y="1010"/>
                  </a:lnTo>
                  <a:lnTo>
                    <a:pt x="5" y="1007"/>
                  </a:lnTo>
                  <a:lnTo>
                    <a:pt x="5" y="923"/>
                  </a:lnTo>
                  <a:lnTo>
                    <a:pt x="2" y="917"/>
                  </a:lnTo>
                  <a:lnTo>
                    <a:pt x="5" y="914"/>
                  </a:lnTo>
                  <a:lnTo>
                    <a:pt x="5" y="835"/>
                  </a:lnTo>
                  <a:lnTo>
                    <a:pt x="7" y="832"/>
                  </a:lnTo>
                  <a:lnTo>
                    <a:pt x="7" y="309"/>
                  </a:lnTo>
                  <a:lnTo>
                    <a:pt x="10" y="306"/>
                  </a:lnTo>
                  <a:lnTo>
                    <a:pt x="7" y="300"/>
                  </a:lnTo>
                  <a:lnTo>
                    <a:pt x="10" y="290"/>
                  </a:lnTo>
                  <a:lnTo>
                    <a:pt x="7" y="284"/>
                  </a:lnTo>
                  <a:lnTo>
                    <a:pt x="10" y="281"/>
                  </a:lnTo>
                  <a:lnTo>
                    <a:pt x="7" y="279"/>
                  </a:lnTo>
                  <a:lnTo>
                    <a:pt x="10" y="276"/>
                  </a:lnTo>
                  <a:lnTo>
                    <a:pt x="7" y="270"/>
                  </a:lnTo>
                  <a:lnTo>
                    <a:pt x="10" y="267"/>
                  </a:lnTo>
                  <a:lnTo>
                    <a:pt x="10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4" name="Freeform 26"/>
            <p:cNvSpPr>
              <a:spLocks/>
            </p:cNvSpPr>
            <p:nvPr/>
          </p:nvSpPr>
          <p:spPr bwMode="auto">
            <a:xfrm>
              <a:off x="3113" y="1013"/>
              <a:ext cx="20" cy="1984"/>
            </a:xfrm>
            <a:custGeom>
              <a:avLst/>
              <a:gdLst>
                <a:gd name="T0" fmla="*/ 16 w 20"/>
                <a:gd name="T1" fmla="*/ 0 h 1984"/>
                <a:gd name="T2" fmla="*/ 19 w 20"/>
                <a:gd name="T3" fmla="*/ 260 h 1984"/>
                <a:gd name="T4" fmla="*/ 19 w 20"/>
                <a:gd name="T5" fmla="*/ 270 h 1984"/>
                <a:gd name="T6" fmla="*/ 16 w 20"/>
                <a:gd name="T7" fmla="*/ 538 h 1984"/>
                <a:gd name="T8" fmla="*/ 16 w 20"/>
                <a:gd name="T9" fmla="*/ 563 h 1984"/>
                <a:gd name="T10" fmla="*/ 16 w 20"/>
                <a:gd name="T11" fmla="*/ 571 h 1984"/>
                <a:gd name="T12" fmla="*/ 16 w 20"/>
                <a:gd name="T13" fmla="*/ 581 h 1984"/>
                <a:gd name="T14" fmla="*/ 15 w 20"/>
                <a:gd name="T15" fmla="*/ 816 h 1984"/>
                <a:gd name="T16" fmla="*/ 16 w 20"/>
                <a:gd name="T17" fmla="*/ 838 h 1984"/>
                <a:gd name="T18" fmla="*/ 16 w 20"/>
                <a:gd name="T19" fmla="*/ 846 h 1984"/>
                <a:gd name="T20" fmla="*/ 15 w 20"/>
                <a:gd name="T21" fmla="*/ 901 h 1984"/>
                <a:gd name="T22" fmla="*/ 15 w 20"/>
                <a:gd name="T23" fmla="*/ 907 h 1984"/>
                <a:gd name="T24" fmla="*/ 16 w 20"/>
                <a:gd name="T25" fmla="*/ 1025 h 1984"/>
                <a:gd name="T26" fmla="*/ 15 w 20"/>
                <a:gd name="T27" fmla="*/ 1182 h 1984"/>
                <a:gd name="T28" fmla="*/ 15 w 20"/>
                <a:gd name="T29" fmla="*/ 1189 h 1984"/>
                <a:gd name="T30" fmla="*/ 13 w 20"/>
                <a:gd name="T31" fmla="*/ 1319 h 1984"/>
                <a:gd name="T32" fmla="*/ 15 w 20"/>
                <a:gd name="T33" fmla="*/ 1376 h 1984"/>
                <a:gd name="T34" fmla="*/ 15 w 20"/>
                <a:gd name="T35" fmla="*/ 1388 h 1984"/>
                <a:gd name="T36" fmla="*/ 13 w 20"/>
                <a:gd name="T37" fmla="*/ 1401 h 1984"/>
                <a:gd name="T38" fmla="*/ 13 w 20"/>
                <a:gd name="T39" fmla="*/ 1412 h 1984"/>
                <a:gd name="T40" fmla="*/ 15 w 20"/>
                <a:gd name="T41" fmla="*/ 1439 h 1984"/>
                <a:gd name="T42" fmla="*/ 13 w 20"/>
                <a:gd name="T43" fmla="*/ 1519 h 1984"/>
                <a:gd name="T44" fmla="*/ 13 w 20"/>
                <a:gd name="T45" fmla="*/ 1524 h 1984"/>
                <a:gd name="T46" fmla="*/ 10 w 20"/>
                <a:gd name="T47" fmla="*/ 1903 h 1984"/>
                <a:gd name="T48" fmla="*/ 10 w 20"/>
                <a:gd name="T49" fmla="*/ 1914 h 1984"/>
                <a:gd name="T50" fmla="*/ 13 w 20"/>
                <a:gd name="T51" fmla="*/ 1942 h 1984"/>
                <a:gd name="T52" fmla="*/ 13 w 20"/>
                <a:gd name="T53" fmla="*/ 1959 h 1984"/>
                <a:gd name="T54" fmla="*/ 13 w 20"/>
                <a:gd name="T55" fmla="*/ 1975 h 1984"/>
                <a:gd name="T56" fmla="*/ 3 w 20"/>
                <a:gd name="T57" fmla="*/ 1983 h 1984"/>
                <a:gd name="T58" fmla="*/ 0 w 20"/>
                <a:gd name="T59" fmla="*/ 1903 h 1984"/>
                <a:gd name="T60" fmla="*/ 0 w 20"/>
                <a:gd name="T61" fmla="*/ 1877 h 1984"/>
                <a:gd name="T62" fmla="*/ 3 w 20"/>
                <a:gd name="T63" fmla="*/ 1854 h 1984"/>
                <a:gd name="T64" fmla="*/ 3 w 20"/>
                <a:gd name="T65" fmla="*/ 1839 h 1984"/>
                <a:gd name="T66" fmla="*/ 3 w 20"/>
                <a:gd name="T67" fmla="*/ 1830 h 1984"/>
                <a:gd name="T68" fmla="*/ 5 w 20"/>
                <a:gd name="T69" fmla="*/ 1699 h 1984"/>
                <a:gd name="T70" fmla="*/ 5 w 20"/>
                <a:gd name="T71" fmla="*/ 1688 h 1984"/>
                <a:gd name="T72" fmla="*/ 3 w 20"/>
                <a:gd name="T73" fmla="*/ 1633 h 1984"/>
                <a:gd name="T74" fmla="*/ 3 w 20"/>
                <a:gd name="T75" fmla="*/ 1619 h 1984"/>
                <a:gd name="T76" fmla="*/ 5 w 20"/>
                <a:gd name="T77" fmla="*/ 1600 h 1984"/>
                <a:gd name="T78" fmla="*/ 5 w 20"/>
                <a:gd name="T79" fmla="*/ 1585 h 1984"/>
                <a:gd name="T80" fmla="*/ 3 w 20"/>
                <a:gd name="T81" fmla="*/ 1546 h 1984"/>
                <a:gd name="T82" fmla="*/ 5 w 20"/>
                <a:gd name="T83" fmla="*/ 1516 h 1984"/>
                <a:gd name="T84" fmla="*/ 5 w 20"/>
                <a:gd name="T85" fmla="*/ 1497 h 1984"/>
                <a:gd name="T86" fmla="*/ 8 w 20"/>
                <a:gd name="T87" fmla="*/ 1016 h 1984"/>
                <a:gd name="T88" fmla="*/ 8 w 20"/>
                <a:gd name="T89" fmla="*/ 1003 h 1984"/>
                <a:gd name="T90" fmla="*/ 5 w 20"/>
                <a:gd name="T91" fmla="*/ 989 h 1984"/>
                <a:gd name="T92" fmla="*/ 5 w 20"/>
                <a:gd name="T93" fmla="*/ 983 h 1984"/>
                <a:gd name="T94" fmla="*/ 5 w 20"/>
                <a:gd name="T95" fmla="*/ 970 h 1984"/>
                <a:gd name="T96" fmla="*/ 5 w 20"/>
                <a:gd name="T97" fmla="*/ 964 h 1984"/>
                <a:gd name="T98" fmla="*/ 8 w 20"/>
                <a:gd name="T99" fmla="*/ 809 h 1984"/>
                <a:gd name="T100" fmla="*/ 8 w 20"/>
                <a:gd name="T101" fmla="*/ 801 h 1984"/>
                <a:gd name="T102" fmla="*/ 10 w 20"/>
                <a:gd name="T103" fmla="*/ 402 h 1984"/>
                <a:gd name="T104" fmla="*/ 10 w 20"/>
                <a:gd name="T105" fmla="*/ 382 h 1984"/>
                <a:gd name="T106" fmla="*/ 8 w 20"/>
                <a:gd name="T107" fmla="*/ 353 h 1984"/>
                <a:gd name="T108" fmla="*/ 10 w 20"/>
                <a:gd name="T109" fmla="*/ 185 h 1984"/>
                <a:gd name="T110" fmla="*/ 10 w 20"/>
                <a:gd name="T111" fmla="*/ 172 h 1984"/>
                <a:gd name="T112" fmla="*/ 10 w 20"/>
                <a:gd name="T113" fmla="*/ 155 h 1984"/>
                <a:gd name="T114" fmla="*/ 10 w 20"/>
                <a:gd name="T115" fmla="*/ 118 h 1984"/>
                <a:gd name="T116" fmla="*/ 10 w 20"/>
                <a:gd name="T117" fmla="*/ 106 h 1984"/>
                <a:gd name="T118" fmla="*/ 13 w 20"/>
                <a:gd name="T119" fmla="*/ 49 h 1984"/>
                <a:gd name="T120" fmla="*/ 13 w 20"/>
                <a:gd name="T121" fmla="*/ 43 h 1984"/>
                <a:gd name="T122" fmla="*/ 13 w 20"/>
                <a:gd name="T123" fmla="*/ 30 h 1984"/>
                <a:gd name="T124" fmla="*/ 10 w 20"/>
                <a:gd name="T125" fmla="*/ 6 h 198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"/>
                <a:gd name="T190" fmla="*/ 0 h 1984"/>
                <a:gd name="T191" fmla="*/ 20 w 20"/>
                <a:gd name="T192" fmla="*/ 1984 h 198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" h="1984">
                  <a:moveTo>
                    <a:pt x="15" y="0"/>
                  </a:moveTo>
                  <a:lnTo>
                    <a:pt x="16" y="0"/>
                  </a:lnTo>
                  <a:lnTo>
                    <a:pt x="19" y="3"/>
                  </a:lnTo>
                  <a:lnTo>
                    <a:pt x="19" y="260"/>
                  </a:lnTo>
                  <a:lnTo>
                    <a:pt x="16" y="267"/>
                  </a:lnTo>
                  <a:lnTo>
                    <a:pt x="19" y="270"/>
                  </a:lnTo>
                  <a:lnTo>
                    <a:pt x="19" y="528"/>
                  </a:lnTo>
                  <a:lnTo>
                    <a:pt x="16" y="538"/>
                  </a:lnTo>
                  <a:lnTo>
                    <a:pt x="19" y="557"/>
                  </a:lnTo>
                  <a:lnTo>
                    <a:pt x="16" y="563"/>
                  </a:lnTo>
                  <a:lnTo>
                    <a:pt x="19" y="566"/>
                  </a:lnTo>
                  <a:lnTo>
                    <a:pt x="16" y="571"/>
                  </a:lnTo>
                  <a:lnTo>
                    <a:pt x="19" y="577"/>
                  </a:lnTo>
                  <a:lnTo>
                    <a:pt x="16" y="581"/>
                  </a:lnTo>
                  <a:lnTo>
                    <a:pt x="16" y="812"/>
                  </a:lnTo>
                  <a:lnTo>
                    <a:pt x="15" y="816"/>
                  </a:lnTo>
                  <a:lnTo>
                    <a:pt x="16" y="822"/>
                  </a:lnTo>
                  <a:lnTo>
                    <a:pt x="16" y="838"/>
                  </a:lnTo>
                  <a:lnTo>
                    <a:pt x="15" y="841"/>
                  </a:lnTo>
                  <a:lnTo>
                    <a:pt x="16" y="846"/>
                  </a:lnTo>
                  <a:lnTo>
                    <a:pt x="16" y="880"/>
                  </a:lnTo>
                  <a:lnTo>
                    <a:pt x="15" y="901"/>
                  </a:lnTo>
                  <a:lnTo>
                    <a:pt x="16" y="904"/>
                  </a:lnTo>
                  <a:lnTo>
                    <a:pt x="15" y="907"/>
                  </a:lnTo>
                  <a:lnTo>
                    <a:pt x="15" y="1019"/>
                  </a:lnTo>
                  <a:lnTo>
                    <a:pt x="16" y="1025"/>
                  </a:lnTo>
                  <a:lnTo>
                    <a:pt x="15" y="1029"/>
                  </a:lnTo>
                  <a:lnTo>
                    <a:pt x="15" y="1182"/>
                  </a:lnTo>
                  <a:lnTo>
                    <a:pt x="13" y="1186"/>
                  </a:lnTo>
                  <a:lnTo>
                    <a:pt x="15" y="1189"/>
                  </a:lnTo>
                  <a:lnTo>
                    <a:pt x="15" y="1316"/>
                  </a:lnTo>
                  <a:lnTo>
                    <a:pt x="13" y="1319"/>
                  </a:lnTo>
                  <a:lnTo>
                    <a:pt x="15" y="1322"/>
                  </a:lnTo>
                  <a:lnTo>
                    <a:pt x="15" y="1376"/>
                  </a:lnTo>
                  <a:lnTo>
                    <a:pt x="13" y="1382"/>
                  </a:lnTo>
                  <a:lnTo>
                    <a:pt x="15" y="1388"/>
                  </a:lnTo>
                  <a:lnTo>
                    <a:pt x="15" y="1398"/>
                  </a:lnTo>
                  <a:lnTo>
                    <a:pt x="13" y="1401"/>
                  </a:lnTo>
                  <a:lnTo>
                    <a:pt x="15" y="1406"/>
                  </a:lnTo>
                  <a:lnTo>
                    <a:pt x="13" y="1412"/>
                  </a:lnTo>
                  <a:lnTo>
                    <a:pt x="15" y="1418"/>
                  </a:lnTo>
                  <a:lnTo>
                    <a:pt x="15" y="1439"/>
                  </a:lnTo>
                  <a:lnTo>
                    <a:pt x="13" y="1442"/>
                  </a:lnTo>
                  <a:lnTo>
                    <a:pt x="13" y="1519"/>
                  </a:lnTo>
                  <a:lnTo>
                    <a:pt x="15" y="1521"/>
                  </a:lnTo>
                  <a:lnTo>
                    <a:pt x="13" y="1524"/>
                  </a:lnTo>
                  <a:lnTo>
                    <a:pt x="13" y="1899"/>
                  </a:lnTo>
                  <a:lnTo>
                    <a:pt x="10" y="1903"/>
                  </a:lnTo>
                  <a:lnTo>
                    <a:pt x="13" y="1906"/>
                  </a:lnTo>
                  <a:lnTo>
                    <a:pt x="10" y="1914"/>
                  </a:lnTo>
                  <a:lnTo>
                    <a:pt x="13" y="1920"/>
                  </a:lnTo>
                  <a:lnTo>
                    <a:pt x="13" y="1942"/>
                  </a:lnTo>
                  <a:lnTo>
                    <a:pt x="10" y="1950"/>
                  </a:lnTo>
                  <a:lnTo>
                    <a:pt x="13" y="1959"/>
                  </a:lnTo>
                  <a:lnTo>
                    <a:pt x="10" y="1969"/>
                  </a:lnTo>
                  <a:lnTo>
                    <a:pt x="13" y="1975"/>
                  </a:lnTo>
                  <a:lnTo>
                    <a:pt x="10" y="1983"/>
                  </a:lnTo>
                  <a:lnTo>
                    <a:pt x="3" y="1983"/>
                  </a:lnTo>
                  <a:lnTo>
                    <a:pt x="0" y="1981"/>
                  </a:lnTo>
                  <a:lnTo>
                    <a:pt x="0" y="1903"/>
                  </a:lnTo>
                  <a:lnTo>
                    <a:pt x="3" y="1893"/>
                  </a:lnTo>
                  <a:lnTo>
                    <a:pt x="0" y="1877"/>
                  </a:lnTo>
                  <a:lnTo>
                    <a:pt x="3" y="1869"/>
                  </a:lnTo>
                  <a:lnTo>
                    <a:pt x="3" y="1854"/>
                  </a:lnTo>
                  <a:lnTo>
                    <a:pt x="0" y="1847"/>
                  </a:lnTo>
                  <a:lnTo>
                    <a:pt x="3" y="1839"/>
                  </a:lnTo>
                  <a:lnTo>
                    <a:pt x="0" y="1833"/>
                  </a:lnTo>
                  <a:lnTo>
                    <a:pt x="3" y="1830"/>
                  </a:lnTo>
                  <a:lnTo>
                    <a:pt x="3" y="1702"/>
                  </a:lnTo>
                  <a:lnTo>
                    <a:pt x="5" y="1699"/>
                  </a:lnTo>
                  <a:lnTo>
                    <a:pt x="3" y="1693"/>
                  </a:lnTo>
                  <a:lnTo>
                    <a:pt x="5" y="1688"/>
                  </a:lnTo>
                  <a:lnTo>
                    <a:pt x="3" y="1682"/>
                  </a:lnTo>
                  <a:lnTo>
                    <a:pt x="3" y="1633"/>
                  </a:lnTo>
                  <a:lnTo>
                    <a:pt x="5" y="1623"/>
                  </a:lnTo>
                  <a:lnTo>
                    <a:pt x="3" y="1619"/>
                  </a:lnTo>
                  <a:lnTo>
                    <a:pt x="3" y="1609"/>
                  </a:lnTo>
                  <a:lnTo>
                    <a:pt x="5" y="1600"/>
                  </a:lnTo>
                  <a:lnTo>
                    <a:pt x="3" y="1593"/>
                  </a:lnTo>
                  <a:lnTo>
                    <a:pt x="5" y="1585"/>
                  </a:lnTo>
                  <a:lnTo>
                    <a:pt x="5" y="1552"/>
                  </a:lnTo>
                  <a:lnTo>
                    <a:pt x="3" y="1546"/>
                  </a:lnTo>
                  <a:lnTo>
                    <a:pt x="3" y="1524"/>
                  </a:lnTo>
                  <a:lnTo>
                    <a:pt x="5" y="1516"/>
                  </a:lnTo>
                  <a:lnTo>
                    <a:pt x="3" y="1500"/>
                  </a:lnTo>
                  <a:lnTo>
                    <a:pt x="5" y="1497"/>
                  </a:lnTo>
                  <a:lnTo>
                    <a:pt x="5" y="1022"/>
                  </a:lnTo>
                  <a:lnTo>
                    <a:pt x="8" y="1016"/>
                  </a:lnTo>
                  <a:lnTo>
                    <a:pt x="5" y="1006"/>
                  </a:lnTo>
                  <a:lnTo>
                    <a:pt x="8" y="1003"/>
                  </a:lnTo>
                  <a:lnTo>
                    <a:pt x="5" y="997"/>
                  </a:lnTo>
                  <a:lnTo>
                    <a:pt x="5" y="989"/>
                  </a:lnTo>
                  <a:lnTo>
                    <a:pt x="8" y="986"/>
                  </a:lnTo>
                  <a:lnTo>
                    <a:pt x="5" y="983"/>
                  </a:lnTo>
                  <a:lnTo>
                    <a:pt x="8" y="973"/>
                  </a:lnTo>
                  <a:lnTo>
                    <a:pt x="5" y="970"/>
                  </a:lnTo>
                  <a:lnTo>
                    <a:pt x="8" y="967"/>
                  </a:lnTo>
                  <a:lnTo>
                    <a:pt x="5" y="964"/>
                  </a:lnTo>
                  <a:lnTo>
                    <a:pt x="5" y="828"/>
                  </a:lnTo>
                  <a:lnTo>
                    <a:pt x="8" y="809"/>
                  </a:lnTo>
                  <a:lnTo>
                    <a:pt x="5" y="805"/>
                  </a:lnTo>
                  <a:lnTo>
                    <a:pt x="8" y="801"/>
                  </a:lnTo>
                  <a:lnTo>
                    <a:pt x="8" y="405"/>
                  </a:lnTo>
                  <a:lnTo>
                    <a:pt x="10" y="402"/>
                  </a:lnTo>
                  <a:lnTo>
                    <a:pt x="8" y="390"/>
                  </a:lnTo>
                  <a:lnTo>
                    <a:pt x="10" y="382"/>
                  </a:lnTo>
                  <a:lnTo>
                    <a:pt x="10" y="357"/>
                  </a:lnTo>
                  <a:lnTo>
                    <a:pt x="8" y="353"/>
                  </a:lnTo>
                  <a:lnTo>
                    <a:pt x="10" y="350"/>
                  </a:lnTo>
                  <a:lnTo>
                    <a:pt x="10" y="185"/>
                  </a:lnTo>
                  <a:lnTo>
                    <a:pt x="13" y="178"/>
                  </a:lnTo>
                  <a:lnTo>
                    <a:pt x="10" y="172"/>
                  </a:lnTo>
                  <a:lnTo>
                    <a:pt x="13" y="158"/>
                  </a:lnTo>
                  <a:lnTo>
                    <a:pt x="10" y="155"/>
                  </a:lnTo>
                  <a:lnTo>
                    <a:pt x="13" y="145"/>
                  </a:lnTo>
                  <a:lnTo>
                    <a:pt x="10" y="118"/>
                  </a:lnTo>
                  <a:lnTo>
                    <a:pt x="13" y="112"/>
                  </a:lnTo>
                  <a:lnTo>
                    <a:pt x="10" y="106"/>
                  </a:lnTo>
                  <a:lnTo>
                    <a:pt x="10" y="58"/>
                  </a:lnTo>
                  <a:lnTo>
                    <a:pt x="13" y="49"/>
                  </a:lnTo>
                  <a:lnTo>
                    <a:pt x="10" y="46"/>
                  </a:lnTo>
                  <a:lnTo>
                    <a:pt x="13" y="43"/>
                  </a:lnTo>
                  <a:lnTo>
                    <a:pt x="10" y="36"/>
                  </a:lnTo>
                  <a:lnTo>
                    <a:pt x="13" y="30"/>
                  </a:lnTo>
                  <a:lnTo>
                    <a:pt x="10" y="24"/>
                  </a:lnTo>
                  <a:lnTo>
                    <a:pt x="10" y="6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5" name="Freeform 27"/>
            <p:cNvSpPr>
              <a:spLocks/>
            </p:cNvSpPr>
            <p:nvPr/>
          </p:nvSpPr>
          <p:spPr bwMode="auto">
            <a:xfrm>
              <a:off x="3550" y="1013"/>
              <a:ext cx="38" cy="1991"/>
            </a:xfrm>
            <a:custGeom>
              <a:avLst/>
              <a:gdLst>
                <a:gd name="T0" fmla="*/ 37 w 38"/>
                <a:gd name="T1" fmla="*/ 3 h 1991"/>
                <a:gd name="T2" fmla="*/ 37 w 38"/>
                <a:gd name="T3" fmla="*/ 350 h 1991"/>
                <a:gd name="T4" fmla="*/ 37 w 38"/>
                <a:gd name="T5" fmla="*/ 399 h 1991"/>
                <a:gd name="T6" fmla="*/ 34 w 38"/>
                <a:gd name="T7" fmla="*/ 415 h 1991"/>
                <a:gd name="T8" fmla="*/ 34 w 38"/>
                <a:gd name="T9" fmla="*/ 453 h 1991"/>
                <a:gd name="T10" fmla="*/ 34 w 38"/>
                <a:gd name="T11" fmla="*/ 750 h 1991"/>
                <a:gd name="T12" fmla="*/ 34 w 38"/>
                <a:gd name="T13" fmla="*/ 776 h 1991"/>
                <a:gd name="T14" fmla="*/ 34 w 38"/>
                <a:gd name="T15" fmla="*/ 813 h 1991"/>
                <a:gd name="T16" fmla="*/ 32 w 38"/>
                <a:gd name="T17" fmla="*/ 844 h 1991"/>
                <a:gd name="T18" fmla="*/ 32 w 38"/>
                <a:gd name="T19" fmla="*/ 887 h 1991"/>
                <a:gd name="T20" fmla="*/ 32 w 38"/>
                <a:gd name="T21" fmla="*/ 1062 h 1991"/>
                <a:gd name="T22" fmla="*/ 29 w 38"/>
                <a:gd name="T23" fmla="*/ 1083 h 1991"/>
                <a:gd name="T24" fmla="*/ 32 w 38"/>
                <a:gd name="T25" fmla="*/ 1103 h 1991"/>
                <a:gd name="T26" fmla="*/ 32 w 38"/>
                <a:gd name="T27" fmla="*/ 1141 h 1991"/>
                <a:gd name="T28" fmla="*/ 27 w 38"/>
                <a:gd name="T29" fmla="*/ 1772 h 1991"/>
                <a:gd name="T30" fmla="*/ 29 w 38"/>
                <a:gd name="T31" fmla="*/ 1791 h 1991"/>
                <a:gd name="T32" fmla="*/ 27 w 38"/>
                <a:gd name="T33" fmla="*/ 1821 h 1991"/>
                <a:gd name="T34" fmla="*/ 27 w 38"/>
                <a:gd name="T35" fmla="*/ 1840 h 1991"/>
                <a:gd name="T36" fmla="*/ 29 w 38"/>
                <a:gd name="T37" fmla="*/ 1854 h 1991"/>
                <a:gd name="T38" fmla="*/ 27 w 38"/>
                <a:gd name="T39" fmla="*/ 1960 h 1991"/>
                <a:gd name="T40" fmla="*/ 29 w 38"/>
                <a:gd name="T41" fmla="*/ 1976 h 1991"/>
                <a:gd name="T42" fmla="*/ 18 w 38"/>
                <a:gd name="T43" fmla="*/ 1987 h 1991"/>
                <a:gd name="T44" fmla="*/ 18 w 38"/>
                <a:gd name="T45" fmla="*/ 1796 h 1991"/>
                <a:gd name="T46" fmla="*/ 20 w 38"/>
                <a:gd name="T47" fmla="*/ 1761 h 1991"/>
                <a:gd name="T48" fmla="*/ 18 w 38"/>
                <a:gd name="T49" fmla="*/ 1742 h 1991"/>
                <a:gd name="T50" fmla="*/ 18 w 38"/>
                <a:gd name="T51" fmla="*/ 1652 h 1991"/>
                <a:gd name="T52" fmla="*/ 22 w 38"/>
                <a:gd name="T53" fmla="*/ 1521 h 1991"/>
                <a:gd name="T54" fmla="*/ 22 w 38"/>
                <a:gd name="T55" fmla="*/ 1498 h 1991"/>
                <a:gd name="T56" fmla="*/ 20 w 38"/>
                <a:gd name="T57" fmla="*/ 1449 h 1991"/>
                <a:gd name="T58" fmla="*/ 22 w 38"/>
                <a:gd name="T59" fmla="*/ 1398 h 1991"/>
                <a:gd name="T60" fmla="*/ 20 w 38"/>
                <a:gd name="T61" fmla="*/ 1379 h 1991"/>
                <a:gd name="T62" fmla="*/ 20 w 38"/>
                <a:gd name="T63" fmla="*/ 1362 h 1991"/>
                <a:gd name="T64" fmla="*/ 20 w 38"/>
                <a:gd name="T65" fmla="*/ 1316 h 1991"/>
                <a:gd name="T66" fmla="*/ 22 w 38"/>
                <a:gd name="T67" fmla="*/ 1292 h 1991"/>
                <a:gd name="T68" fmla="*/ 22 w 38"/>
                <a:gd name="T69" fmla="*/ 1207 h 1991"/>
                <a:gd name="T70" fmla="*/ 22 w 38"/>
                <a:gd name="T71" fmla="*/ 1007 h 1991"/>
                <a:gd name="T72" fmla="*/ 22 w 38"/>
                <a:gd name="T73" fmla="*/ 986 h 1991"/>
                <a:gd name="T74" fmla="*/ 24 w 38"/>
                <a:gd name="T75" fmla="*/ 959 h 1991"/>
                <a:gd name="T76" fmla="*/ 22 w 38"/>
                <a:gd name="T77" fmla="*/ 931 h 1991"/>
                <a:gd name="T78" fmla="*/ 22 w 38"/>
                <a:gd name="T79" fmla="*/ 887 h 1991"/>
                <a:gd name="T80" fmla="*/ 22 w 38"/>
                <a:gd name="T81" fmla="*/ 825 h 1991"/>
                <a:gd name="T82" fmla="*/ 24 w 38"/>
                <a:gd name="T83" fmla="*/ 810 h 1991"/>
                <a:gd name="T84" fmla="*/ 3 w 38"/>
                <a:gd name="T85" fmla="*/ 726 h 1991"/>
                <a:gd name="T86" fmla="*/ 20 w 38"/>
                <a:gd name="T87" fmla="*/ 720 h 1991"/>
                <a:gd name="T88" fmla="*/ 27 w 38"/>
                <a:gd name="T89" fmla="*/ 415 h 1991"/>
                <a:gd name="T90" fmla="*/ 24 w 38"/>
                <a:gd name="T91" fmla="*/ 393 h 1991"/>
                <a:gd name="T92" fmla="*/ 24 w 38"/>
                <a:gd name="T93" fmla="*/ 330 h 1991"/>
                <a:gd name="T94" fmla="*/ 27 w 38"/>
                <a:gd name="T95" fmla="*/ 303 h 1991"/>
                <a:gd name="T96" fmla="*/ 27 w 38"/>
                <a:gd name="T97" fmla="*/ 230 h 1991"/>
                <a:gd name="T98" fmla="*/ 24 w 38"/>
                <a:gd name="T99" fmla="*/ 205 h 1991"/>
                <a:gd name="T100" fmla="*/ 27 w 38"/>
                <a:gd name="T101" fmla="*/ 196 h 19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8"/>
                <a:gd name="T154" fmla="*/ 0 h 1991"/>
                <a:gd name="T155" fmla="*/ 38 w 38"/>
                <a:gd name="T156" fmla="*/ 1991 h 19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8" h="1991">
                  <a:moveTo>
                    <a:pt x="29" y="0"/>
                  </a:moveTo>
                  <a:lnTo>
                    <a:pt x="34" y="0"/>
                  </a:lnTo>
                  <a:lnTo>
                    <a:pt x="37" y="3"/>
                  </a:lnTo>
                  <a:lnTo>
                    <a:pt x="37" y="342"/>
                  </a:lnTo>
                  <a:lnTo>
                    <a:pt x="34" y="347"/>
                  </a:lnTo>
                  <a:lnTo>
                    <a:pt x="37" y="350"/>
                  </a:lnTo>
                  <a:lnTo>
                    <a:pt x="34" y="360"/>
                  </a:lnTo>
                  <a:lnTo>
                    <a:pt x="34" y="390"/>
                  </a:lnTo>
                  <a:lnTo>
                    <a:pt x="37" y="399"/>
                  </a:lnTo>
                  <a:lnTo>
                    <a:pt x="34" y="402"/>
                  </a:lnTo>
                  <a:lnTo>
                    <a:pt x="37" y="406"/>
                  </a:lnTo>
                  <a:lnTo>
                    <a:pt x="34" y="415"/>
                  </a:lnTo>
                  <a:lnTo>
                    <a:pt x="34" y="448"/>
                  </a:lnTo>
                  <a:lnTo>
                    <a:pt x="37" y="451"/>
                  </a:lnTo>
                  <a:lnTo>
                    <a:pt x="34" y="453"/>
                  </a:lnTo>
                  <a:lnTo>
                    <a:pt x="34" y="740"/>
                  </a:lnTo>
                  <a:lnTo>
                    <a:pt x="32" y="743"/>
                  </a:lnTo>
                  <a:lnTo>
                    <a:pt x="34" y="750"/>
                  </a:lnTo>
                  <a:lnTo>
                    <a:pt x="34" y="765"/>
                  </a:lnTo>
                  <a:lnTo>
                    <a:pt x="32" y="775"/>
                  </a:lnTo>
                  <a:lnTo>
                    <a:pt x="34" y="776"/>
                  </a:lnTo>
                  <a:lnTo>
                    <a:pt x="32" y="786"/>
                  </a:lnTo>
                  <a:lnTo>
                    <a:pt x="32" y="808"/>
                  </a:lnTo>
                  <a:lnTo>
                    <a:pt x="34" y="813"/>
                  </a:lnTo>
                  <a:lnTo>
                    <a:pt x="32" y="829"/>
                  </a:lnTo>
                  <a:lnTo>
                    <a:pt x="34" y="835"/>
                  </a:lnTo>
                  <a:lnTo>
                    <a:pt x="32" y="844"/>
                  </a:lnTo>
                  <a:lnTo>
                    <a:pt x="32" y="881"/>
                  </a:lnTo>
                  <a:lnTo>
                    <a:pt x="34" y="884"/>
                  </a:lnTo>
                  <a:lnTo>
                    <a:pt x="32" y="887"/>
                  </a:lnTo>
                  <a:lnTo>
                    <a:pt x="32" y="1049"/>
                  </a:lnTo>
                  <a:lnTo>
                    <a:pt x="29" y="1056"/>
                  </a:lnTo>
                  <a:lnTo>
                    <a:pt x="32" y="1062"/>
                  </a:lnTo>
                  <a:lnTo>
                    <a:pt x="29" y="1076"/>
                  </a:lnTo>
                  <a:lnTo>
                    <a:pt x="32" y="1079"/>
                  </a:lnTo>
                  <a:lnTo>
                    <a:pt x="29" y="1083"/>
                  </a:lnTo>
                  <a:lnTo>
                    <a:pt x="32" y="1089"/>
                  </a:lnTo>
                  <a:lnTo>
                    <a:pt x="29" y="1098"/>
                  </a:lnTo>
                  <a:lnTo>
                    <a:pt x="32" y="1103"/>
                  </a:lnTo>
                  <a:lnTo>
                    <a:pt x="29" y="1122"/>
                  </a:lnTo>
                  <a:lnTo>
                    <a:pt x="32" y="1128"/>
                  </a:lnTo>
                  <a:lnTo>
                    <a:pt x="32" y="1141"/>
                  </a:lnTo>
                  <a:lnTo>
                    <a:pt x="29" y="1144"/>
                  </a:lnTo>
                  <a:lnTo>
                    <a:pt x="29" y="1769"/>
                  </a:lnTo>
                  <a:lnTo>
                    <a:pt x="27" y="1772"/>
                  </a:lnTo>
                  <a:lnTo>
                    <a:pt x="29" y="1785"/>
                  </a:lnTo>
                  <a:lnTo>
                    <a:pt x="27" y="1788"/>
                  </a:lnTo>
                  <a:lnTo>
                    <a:pt x="29" y="1791"/>
                  </a:lnTo>
                  <a:lnTo>
                    <a:pt x="27" y="1799"/>
                  </a:lnTo>
                  <a:lnTo>
                    <a:pt x="29" y="1818"/>
                  </a:lnTo>
                  <a:lnTo>
                    <a:pt x="27" y="1821"/>
                  </a:lnTo>
                  <a:lnTo>
                    <a:pt x="29" y="1827"/>
                  </a:lnTo>
                  <a:lnTo>
                    <a:pt x="29" y="1837"/>
                  </a:lnTo>
                  <a:lnTo>
                    <a:pt x="27" y="1840"/>
                  </a:lnTo>
                  <a:lnTo>
                    <a:pt x="29" y="1845"/>
                  </a:lnTo>
                  <a:lnTo>
                    <a:pt x="27" y="1851"/>
                  </a:lnTo>
                  <a:lnTo>
                    <a:pt x="29" y="1854"/>
                  </a:lnTo>
                  <a:lnTo>
                    <a:pt x="29" y="1913"/>
                  </a:lnTo>
                  <a:lnTo>
                    <a:pt x="27" y="1921"/>
                  </a:lnTo>
                  <a:lnTo>
                    <a:pt x="27" y="1960"/>
                  </a:lnTo>
                  <a:lnTo>
                    <a:pt x="29" y="1963"/>
                  </a:lnTo>
                  <a:lnTo>
                    <a:pt x="27" y="1969"/>
                  </a:lnTo>
                  <a:lnTo>
                    <a:pt x="29" y="1976"/>
                  </a:lnTo>
                  <a:lnTo>
                    <a:pt x="27" y="1987"/>
                  </a:lnTo>
                  <a:lnTo>
                    <a:pt x="20" y="1990"/>
                  </a:lnTo>
                  <a:lnTo>
                    <a:pt x="18" y="1987"/>
                  </a:lnTo>
                  <a:lnTo>
                    <a:pt x="18" y="1802"/>
                  </a:lnTo>
                  <a:lnTo>
                    <a:pt x="20" y="1799"/>
                  </a:lnTo>
                  <a:lnTo>
                    <a:pt x="18" y="1796"/>
                  </a:lnTo>
                  <a:lnTo>
                    <a:pt x="20" y="1794"/>
                  </a:lnTo>
                  <a:lnTo>
                    <a:pt x="18" y="1788"/>
                  </a:lnTo>
                  <a:lnTo>
                    <a:pt x="20" y="1761"/>
                  </a:lnTo>
                  <a:lnTo>
                    <a:pt x="18" y="1752"/>
                  </a:lnTo>
                  <a:lnTo>
                    <a:pt x="20" y="1749"/>
                  </a:lnTo>
                  <a:lnTo>
                    <a:pt x="18" y="1742"/>
                  </a:lnTo>
                  <a:lnTo>
                    <a:pt x="20" y="1739"/>
                  </a:lnTo>
                  <a:lnTo>
                    <a:pt x="20" y="1655"/>
                  </a:lnTo>
                  <a:lnTo>
                    <a:pt x="18" y="1652"/>
                  </a:lnTo>
                  <a:lnTo>
                    <a:pt x="20" y="1649"/>
                  </a:lnTo>
                  <a:lnTo>
                    <a:pt x="20" y="1524"/>
                  </a:lnTo>
                  <a:lnTo>
                    <a:pt x="22" y="1521"/>
                  </a:lnTo>
                  <a:lnTo>
                    <a:pt x="20" y="1517"/>
                  </a:lnTo>
                  <a:lnTo>
                    <a:pt x="20" y="1501"/>
                  </a:lnTo>
                  <a:lnTo>
                    <a:pt x="22" y="1498"/>
                  </a:lnTo>
                  <a:lnTo>
                    <a:pt x="18" y="1476"/>
                  </a:lnTo>
                  <a:lnTo>
                    <a:pt x="22" y="1455"/>
                  </a:lnTo>
                  <a:lnTo>
                    <a:pt x="20" y="1449"/>
                  </a:lnTo>
                  <a:lnTo>
                    <a:pt x="20" y="1439"/>
                  </a:lnTo>
                  <a:lnTo>
                    <a:pt x="22" y="1431"/>
                  </a:lnTo>
                  <a:lnTo>
                    <a:pt x="22" y="1398"/>
                  </a:lnTo>
                  <a:lnTo>
                    <a:pt x="20" y="1392"/>
                  </a:lnTo>
                  <a:lnTo>
                    <a:pt x="22" y="1382"/>
                  </a:lnTo>
                  <a:lnTo>
                    <a:pt x="20" y="1379"/>
                  </a:lnTo>
                  <a:lnTo>
                    <a:pt x="22" y="1376"/>
                  </a:lnTo>
                  <a:lnTo>
                    <a:pt x="20" y="1370"/>
                  </a:lnTo>
                  <a:lnTo>
                    <a:pt x="20" y="1362"/>
                  </a:lnTo>
                  <a:lnTo>
                    <a:pt x="22" y="1352"/>
                  </a:lnTo>
                  <a:lnTo>
                    <a:pt x="22" y="1322"/>
                  </a:lnTo>
                  <a:lnTo>
                    <a:pt x="20" y="1316"/>
                  </a:lnTo>
                  <a:lnTo>
                    <a:pt x="22" y="1307"/>
                  </a:lnTo>
                  <a:lnTo>
                    <a:pt x="20" y="1296"/>
                  </a:lnTo>
                  <a:lnTo>
                    <a:pt x="22" y="1292"/>
                  </a:lnTo>
                  <a:lnTo>
                    <a:pt x="22" y="1217"/>
                  </a:lnTo>
                  <a:lnTo>
                    <a:pt x="20" y="1210"/>
                  </a:lnTo>
                  <a:lnTo>
                    <a:pt x="22" y="1207"/>
                  </a:lnTo>
                  <a:lnTo>
                    <a:pt x="22" y="1013"/>
                  </a:lnTo>
                  <a:lnTo>
                    <a:pt x="24" y="1010"/>
                  </a:lnTo>
                  <a:lnTo>
                    <a:pt x="22" y="1007"/>
                  </a:lnTo>
                  <a:lnTo>
                    <a:pt x="24" y="1001"/>
                  </a:lnTo>
                  <a:lnTo>
                    <a:pt x="22" y="996"/>
                  </a:lnTo>
                  <a:lnTo>
                    <a:pt x="22" y="986"/>
                  </a:lnTo>
                  <a:lnTo>
                    <a:pt x="24" y="977"/>
                  </a:lnTo>
                  <a:lnTo>
                    <a:pt x="22" y="967"/>
                  </a:lnTo>
                  <a:lnTo>
                    <a:pt x="24" y="959"/>
                  </a:lnTo>
                  <a:lnTo>
                    <a:pt x="22" y="947"/>
                  </a:lnTo>
                  <a:lnTo>
                    <a:pt x="24" y="937"/>
                  </a:lnTo>
                  <a:lnTo>
                    <a:pt x="22" y="931"/>
                  </a:lnTo>
                  <a:lnTo>
                    <a:pt x="22" y="898"/>
                  </a:lnTo>
                  <a:lnTo>
                    <a:pt x="24" y="892"/>
                  </a:lnTo>
                  <a:lnTo>
                    <a:pt x="22" y="887"/>
                  </a:lnTo>
                  <a:lnTo>
                    <a:pt x="22" y="858"/>
                  </a:lnTo>
                  <a:lnTo>
                    <a:pt x="24" y="849"/>
                  </a:lnTo>
                  <a:lnTo>
                    <a:pt x="22" y="825"/>
                  </a:lnTo>
                  <a:lnTo>
                    <a:pt x="24" y="822"/>
                  </a:lnTo>
                  <a:lnTo>
                    <a:pt x="22" y="813"/>
                  </a:lnTo>
                  <a:lnTo>
                    <a:pt x="24" y="810"/>
                  </a:lnTo>
                  <a:lnTo>
                    <a:pt x="24" y="732"/>
                  </a:lnTo>
                  <a:lnTo>
                    <a:pt x="18" y="726"/>
                  </a:lnTo>
                  <a:lnTo>
                    <a:pt x="3" y="726"/>
                  </a:lnTo>
                  <a:lnTo>
                    <a:pt x="0" y="723"/>
                  </a:lnTo>
                  <a:lnTo>
                    <a:pt x="5" y="720"/>
                  </a:lnTo>
                  <a:lnTo>
                    <a:pt x="20" y="720"/>
                  </a:lnTo>
                  <a:lnTo>
                    <a:pt x="24" y="713"/>
                  </a:lnTo>
                  <a:lnTo>
                    <a:pt x="24" y="417"/>
                  </a:lnTo>
                  <a:lnTo>
                    <a:pt x="27" y="415"/>
                  </a:lnTo>
                  <a:lnTo>
                    <a:pt x="24" y="402"/>
                  </a:lnTo>
                  <a:lnTo>
                    <a:pt x="27" y="399"/>
                  </a:lnTo>
                  <a:lnTo>
                    <a:pt x="24" y="393"/>
                  </a:lnTo>
                  <a:lnTo>
                    <a:pt x="24" y="346"/>
                  </a:lnTo>
                  <a:lnTo>
                    <a:pt x="27" y="342"/>
                  </a:lnTo>
                  <a:lnTo>
                    <a:pt x="24" y="330"/>
                  </a:lnTo>
                  <a:lnTo>
                    <a:pt x="27" y="324"/>
                  </a:lnTo>
                  <a:lnTo>
                    <a:pt x="24" y="317"/>
                  </a:lnTo>
                  <a:lnTo>
                    <a:pt x="27" y="303"/>
                  </a:lnTo>
                  <a:lnTo>
                    <a:pt x="24" y="284"/>
                  </a:lnTo>
                  <a:lnTo>
                    <a:pt x="27" y="276"/>
                  </a:lnTo>
                  <a:lnTo>
                    <a:pt x="27" y="230"/>
                  </a:lnTo>
                  <a:lnTo>
                    <a:pt x="24" y="224"/>
                  </a:lnTo>
                  <a:lnTo>
                    <a:pt x="27" y="215"/>
                  </a:lnTo>
                  <a:lnTo>
                    <a:pt x="24" y="205"/>
                  </a:lnTo>
                  <a:lnTo>
                    <a:pt x="27" y="202"/>
                  </a:lnTo>
                  <a:lnTo>
                    <a:pt x="24" y="199"/>
                  </a:lnTo>
                  <a:lnTo>
                    <a:pt x="27" y="196"/>
                  </a:lnTo>
                  <a:lnTo>
                    <a:pt x="27" y="3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6" name="Freeform 28"/>
            <p:cNvSpPr>
              <a:spLocks/>
            </p:cNvSpPr>
            <p:nvPr/>
          </p:nvSpPr>
          <p:spPr bwMode="auto">
            <a:xfrm>
              <a:off x="3720" y="1013"/>
              <a:ext cx="22" cy="1994"/>
            </a:xfrm>
            <a:custGeom>
              <a:avLst/>
              <a:gdLst>
                <a:gd name="T0" fmla="*/ 21 w 22"/>
                <a:gd name="T1" fmla="*/ 3 h 1994"/>
                <a:gd name="T2" fmla="*/ 18 w 22"/>
                <a:gd name="T3" fmla="*/ 357 h 1994"/>
                <a:gd name="T4" fmla="*/ 21 w 22"/>
                <a:gd name="T5" fmla="*/ 372 h 1994"/>
                <a:gd name="T6" fmla="*/ 18 w 22"/>
                <a:gd name="T7" fmla="*/ 409 h 1994"/>
                <a:gd name="T8" fmla="*/ 21 w 22"/>
                <a:gd name="T9" fmla="*/ 451 h 1994"/>
                <a:gd name="T10" fmla="*/ 21 w 22"/>
                <a:gd name="T11" fmla="*/ 486 h 1994"/>
                <a:gd name="T12" fmla="*/ 21 w 22"/>
                <a:gd name="T13" fmla="*/ 514 h 1994"/>
                <a:gd name="T14" fmla="*/ 16 w 22"/>
                <a:gd name="T15" fmla="*/ 808 h 1994"/>
                <a:gd name="T16" fmla="*/ 16 w 22"/>
                <a:gd name="T17" fmla="*/ 835 h 1994"/>
                <a:gd name="T18" fmla="*/ 18 w 22"/>
                <a:gd name="T19" fmla="*/ 874 h 1994"/>
                <a:gd name="T20" fmla="*/ 18 w 22"/>
                <a:gd name="T21" fmla="*/ 904 h 1994"/>
                <a:gd name="T22" fmla="*/ 18 w 22"/>
                <a:gd name="T23" fmla="*/ 940 h 1994"/>
                <a:gd name="T24" fmla="*/ 16 w 22"/>
                <a:gd name="T25" fmla="*/ 961 h 1994"/>
                <a:gd name="T26" fmla="*/ 16 w 22"/>
                <a:gd name="T27" fmla="*/ 1034 h 1994"/>
                <a:gd name="T28" fmla="*/ 16 w 22"/>
                <a:gd name="T29" fmla="*/ 1210 h 1994"/>
                <a:gd name="T30" fmla="*/ 16 w 22"/>
                <a:gd name="T31" fmla="*/ 1382 h 1994"/>
                <a:gd name="T32" fmla="*/ 13 w 22"/>
                <a:gd name="T33" fmla="*/ 1425 h 1994"/>
                <a:gd name="T34" fmla="*/ 13 w 22"/>
                <a:gd name="T35" fmla="*/ 1461 h 1994"/>
                <a:gd name="T36" fmla="*/ 16 w 22"/>
                <a:gd name="T37" fmla="*/ 1524 h 1994"/>
                <a:gd name="T38" fmla="*/ 16 w 22"/>
                <a:gd name="T39" fmla="*/ 1546 h 1994"/>
                <a:gd name="T40" fmla="*/ 11 w 22"/>
                <a:gd name="T41" fmla="*/ 1993 h 1994"/>
                <a:gd name="T42" fmla="*/ 0 w 22"/>
                <a:gd name="T43" fmla="*/ 1788 h 1994"/>
                <a:gd name="T44" fmla="*/ 3 w 22"/>
                <a:gd name="T45" fmla="*/ 1772 h 1994"/>
                <a:gd name="T46" fmla="*/ 3 w 22"/>
                <a:gd name="T47" fmla="*/ 1718 h 1994"/>
                <a:gd name="T48" fmla="*/ 0 w 22"/>
                <a:gd name="T49" fmla="*/ 1706 h 1994"/>
                <a:gd name="T50" fmla="*/ 0 w 22"/>
                <a:gd name="T51" fmla="*/ 1688 h 1994"/>
                <a:gd name="T52" fmla="*/ 5 w 22"/>
                <a:gd name="T53" fmla="*/ 1491 h 1994"/>
                <a:gd name="T54" fmla="*/ 3 w 22"/>
                <a:gd name="T55" fmla="*/ 1431 h 1994"/>
                <a:gd name="T56" fmla="*/ 3 w 22"/>
                <a:gd name="T57" fmla="*/ 1352 h 1994"/>
                <a:gd name="T58" fmla="*/ 3 w 22"/>
                <a:gd name="T59" fmla="*/ 1168 h 1994"/>
                <a:gd name="T60" fmla="*/ 5 w 22"/>
                <a:gd name="T61" fmla="*/ 1083 h 1994"/>
                <a:gd name="T62" fmla="*/ 5 w 22"/>
                <a:gd name="T63" fmla="*/ 898 h 1994"/>
                <a:gd name="T64" fmla="*/ 8 w 22"/>
                <a:gd name="T65" fmla="*/ 884 h 1994"/>
                <a:gd name="T66" fmla="*/ 5 w 22"/>
                <a:gd name="T67" fmla="*/ 862 h 1994"/>
                <a:gd name="T68" fmla="*/ 8 w 22"/>
                <a:gd name="T69" fmla="*/ 819 h 1994"/>
                <a:gd name="T70" fmla="*/ 8 w 22"/>
                <a:gd name="T71" fmla="*/ 786 h 1994"/>
                <a:gd name="T72" fmla="*/ 8 w 22"/>
                <a:gd name="T73" fmla="*/ 707 h 1994"/>
                <a:gd name="T74" fmla="*/ 8 w 22"/>
                <a:gd name="T75" fmla="*/ 281 h 1994"/>
                <a:gd name="T76" fmla="*/ 8 w 22"/>
                <a:gd name="T77" fmla="*/ 264 h 1994"/>
                <a:gd name="T78" fmla="*/ 11 w 22"/>
                <a:gd name="T79" fmla="*/ 215 h 1994"/>
                <a:gd name="T80" fmla="*/ 8 w 22"/>
                <a:gd name="T81" fmla="*/ 122 h 1994"/>
                <a:gd name="T82" fmla="*/ 11 w 22"/>
                <a:gd name="T83" fmla="*/ 73 h 1994"/>
                <a:gd name="T84" fmla="*/ 8 w 22"/>
                <a:gd name="T85" fmla="*/ 55 h 1994"/>
                <a:gd name="T86" fmla="*/ 11 w 22"/>
                <a:gd name="T87" fmla="*/ 33 h 1994"/>
                <a:gd name="T88" fmla="*/ 13 w 22"/>
                <a:gd name="T89" fmla="*/ 0 h 199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"/>
                <a:gd name="T136" fmla="*/ 0 h 1994"/>
                <a:gd name="T137" fmla="*/ 22 w 22"/>
                <a:gd name="T138" fmla="*/ 1994 h 199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" h="1994">
                  <a:moveTo>
                    <a:pt x="13" y="0"/>
                  </a:moveTo>
                  <a:lnTo>
                    <a:pt x="18" y="0"/>
                  </a:lnTo>
                  <a:lnTo>
                    <a:pt x="21" y="3"/>
                  </a:lnTo>
                  <a:lnTo>
                    <a:pt x="21" y="327"/>
                  </a:lnTo>
                  <a:lnTo>
                    <a:pt x="18" y="336"/>
                  </a:lnTo>
                  <a:lnTo>
                    <a:pt x="18" y="357"/>
                  </a:lnTo>
                  <a:lnTo>
                    <a:pt x="21" y="360"/>
                  </a:lnTo>
                  <a:lnTo>
                    <a:pt x="18" y="366"/>
                  </a:lnTo>
                  <a:lnTo>
                    <a:pt x="21" y="372"/>
                  </a:lnTo>
                  <a:lnTo>
                    <a:pt x="18" y="396"/>
                  </a:lnTo>
                  <a:lnTo>
                    <a:pt x="21" y="399"/>
                  </a:lnTo>
                  <a:lnTo>
                    <a:pt x="18" y="409"/>
                  </a:lnTo>
                  <a:lnTo>
                    <a:pt x="21" y="423"/>
                  </a:lnTo>
                  <a:lnTo>
                    <a:pt x="18" y="432"/>
                  </a:lnTo>
                  <a:lnTo>
                    <a:pt x="21" y="451"/>
                  </a:lnTo>
                  <a:lnTo>
                    <a:pt x="18" y="459"/>
                  </a:lnTo>
                  <a:lnTo>
                    <a:pt x="18" y="484"/>
                  </a:lnTo>
                  <a:lnTo>
                    <a:pt x="21" y="486"/>
                  </a:lnTo>
                  <a:lnTo>
                    <a:pt x="18" y="495"/>
                  </a:lnTo>
                  <a:lnTo>
                    <a:pt x="18" y="511"/>
                  </a:lnTo>
                  <a:lnTo>
                    <a:pt x="21" y="514"/>
                  </a:lnTo>
                  <a:lnTo>
                    <a:pt x="18" y="518"/>
                  </a:lnTo>
                  <a:lnTo>
                    <a:pt x="18" y="802"/>
                  </a:lnTo>
                  <a:lnTo>
                    <a:pt x="16" y="808"/>
                  </a:lnTo>
                  <a:lnTo>
                    <a:pt x="18" y="813"/>
                  </a:lnTo>
                  <a:lnTo>
                    <a:pt x="18" y="825"/>
                  </a:lnTo>
                  <a:lnTo>
                    <a:pt x="16" y="835"/>
                  </a:lnTo>
                  <a:lnTo>
                    <a:pt x="18" y="852"/>
                  </a:lnTo>
                  <a:lnTo>
                    <a:pt x="16" y="862"/>
                  </a:lnTo>
                  <a:lnTo>
                    <a:pt x="18" y="874"/>
                  </a:lnTo>
                  <a:lnTo>
                    <a:pt x="16" y="884"/>
                  </a:lnTo>
                  <a:lnTo>
                    <a:pt x="16" y="898"/>
                  </a:lnTo>
                  <a:lnTo>
                    <a:pt x="18" y="904"/>
                  </a:lnTo>
                  <a:lnTo>
                    <a:pt x="16" y="914"/>
                  </a:lnTo>
                  <a:lnTo>
                    <a:pt x="18" y="926"/>
                  </a:lnTo>
                  <a:lnTo>
                    <a:pt x="18" y="940"/>
                  </a:lnTo>
                  <a:lnTo>
                    <a:pt x="16" y="956"/>
                  </a:lnTo>
                  <a:lnTo>
                    <a:pt x="18" y="959"/>
                  </a:lnTo>
                  <a:lnTo>
                    <a:pt x="16" y="961"/>
                  </a:lnTo>
                  <a:lnTo>
                    <a:pt x="16" y="1019"/>
                  </a:lnTo>
                  <a:lnTo>
                    <a:pt x="18" y="1030"/>
                  </a:lnTo>
                  <a:lnTo>
                    <a:pt x="16" y="1034"/>
                  </a:lnTo>
                  <a:lnTo>
                    <a:pt x="16" y="1201"/>
                  </a:lnTo>
                  <a:lnTo>
                    <a:pt x="13" y="1207"/>
                  </a:lnTo>
                  <a:lnTo>
                    <a:pt x="16" y="1210"/>
                  </a:lnTo>
                  <a:lnTo>
                    <a:pt x="16" y="1362"/>
                  </a:lnTo>
                  <a:lnTo>
                    <a:pt x="13" y="1379"/>
                  </a:lnTo>
                  <a:lnTo>
                    <a:pt x="16" y="1382"/>
                  </a:lnTo>
                  <a:lnTo>
                    <a:pt x="13" y="1392"/>
                  </a:lnTo>
                  <a:lnTo>
                    <a:pt x="16" y="1409"/>
                  </a:lnTo>
                  <a:lnTo>
                    <a:pt x="13" y="1425"/>
                  </a:lnTo>
                  <a:lnTo>
                    <a:pt x="16" y="1438"/>
                  </a:lnTo>
                  <a:lnTo>
                    <a:pt x="13" y="1445"/>
                  </a:lnTo>
                  <a:lnTo>
                    <a:pt x="13" y="1461"/>
                  </a:lnTo>
                  <a:lnTo>
                    <a:pt x="16" y="1468"/>
                  </a:lnTo>
                  <a:lnTo>
                    <a:pt x="13" y="1482"/>
                  </a:lnTo>
                  <a:lnTo>
                    <a:pt x="16" y="1524"/>
                  </a:lnTo>
                  <a:lnTo>
                    <a:pt x="13" y="1531"/>
                  </a:lnTo>
                  <a:lnTo>
                    <a:pt x="16" y="1537"/>
                  </a:lnTo>
                  <a:lnTo>
                    <a:pt x="16" y="1546"/>
                  </a:lnTo>
                  <a:lnTo>
                    <a:pt x="13" y="1550"/>
                  </a:lnTo>
                  <a:lnTo>
                    <a:pt x="13" y="1987"/>
                  </a:lnTo>
                  <a:lnTo>
                    <a:pt x="11" y="1993"/>
                  </a:lnTo>
                  <a:lnTo>
                    <a:pt x="3" y="1993"/>
                  </a:lnTo>
                  <a:lnTo>
                    <a:pt x="0" y="1990"/>
                  </a:lnTo>
                  <a:lnTo>
                    <a:pt x="0" y="1788"/>
                  </a:lnTo>
                  <a:lnTo>
                    <a:pt x="3" y="1785"/>
                  </a:lnTo>
                  <a:lnTo>
                    <a:pt x="0" y="1775"/>
                  </a:lnTo>
                  <a:lnTo>
                    <a:pt x="3" y="1772"/>
                  </a:lnTo>
                  <a:lnTo>
                    <a:pt x="0" y="1766"/>
                  </a:lnTo>
                  <a:lnTo>
                    <a:pt x="0" y="1726"/>
                  </a:lnTo>
                  <a:lnTo>
                    <a:pt x="3" y="1718"/>
                  </a:lnTo>
                  <a:lnTo>
                    <a:pt x="0" y="1712"/>
                  </a:lnTo>
                  <a:lnTo>
                    <a:pt x="3" y="1709"/>
                  </a:lnTo>
                  <a:lnTo>
                    <a:pt x="0" y="1706"/>
                  </a:lnTo>
                  <a:lnTo>
                    <a:pt x="3" y="1703"/>
                  </a:lnTo>
                  <a:lnTo>
                    <a:pt x="0" y="1696"/>
                  </a:lnTo>
                  <a:lnTo>
                    <a:pt x="0" y="1688"/>
                  </a:lnTo>
                  <a:lnTo>
                    <a:pt x="3" y="1685"/>
                  </a:lnTo>
                  <a:lnTo>
                    <a:pt x="3" y="1494"/>
                  </a:lnTo>
                  <a:lnTo>
                    <a:pt x="5" y="1491"/>
                  </a:lnTo>
                  <a:lnTo>
                    <a:pt x="3" y="1488"/>
                  </a:lnTo>
                  <a:lnTo>
                    <a:pt x="5" y="1479"/>
                  </a:lnTo>
                  <a:lnTo>
                    <a:pt x="3" y="1431"/>
                  </a:lnTo>
                  <a:lnTo>
                    <a:pt x="5" y="1428"/>
                  </a:lnTo>
                  <a:lnTo>
                    <a:pt x="5" y="1359"/>
                  </a:lnTo>
                  <a:lnTo>
                    <a:pt x="3" y="1352"/>
                  </a:lnTo>
                  <a:lnTo>
                    <a:pt x="5" y="1349"/>
                  </a:lnTo>
                  <a:lnTo>
                    <a:pt x="5" y="1174"/>
                  </a:lnTo>
                  <a:lnTo>
                    <a:pt x="3" y="1168"/>
                  </a:lnTo>
                  <a:lnTo>
                    <a:pt x="3" y="1158"/>
                  </a:lnTo>
                  <a:lnTo>
                    <a:pt x="5" y="1155"/>
                  </a:lnTo>
                  <a:lnTo>
                    <a:pt x="5" y="1083"/>
                  </a:lnTo>
                  <a:lnTo>
                    <a:pt x="3" y="1079"/>
                  </a:lnTo>
                  <a:lnTo>
                    <a:pt x="5" y="1076"/>
                  </a:lnTo>
                  <a:lnTo>
                    <a:pt x="5" y="898"/>
                  </a:lnTo>
                  <a:lnTo>
                    <a:pt x="8" y="895"/>
                  </a:lnTo>
                  <a:lnTo>
                    <a:pt x="5" y="890"/>
                  </a:lnTo>
                  <a:lnTo>
                    <a:pt x="8" y="884"/>
                  </a:lnTo>
                  <a:lnTo>
                    <a:pt x="5" y="871"/>
                  </a:lnTo>
                  <a:lnTo>
                    <a:pt x="8" y="868"/>
                  </a:lnTo>
                  <a:lnTo>
                    <a:pt x="5" y="862"/>
                  </a:lnTo>
                  <a:lnTo>
                    <a:pt x="8" y="832"/>
                  </a:lnTo>
                  <a:lnTo>
                    <a:pt x="5" y="828"/>
                  </a:lnTo>
                  <a:lnTo>
                    <a:pt x="8" y="819"/>
                  </a:lnTo>
                  <a:lnTo>
                    <a:pt x="8" y="795"/>
                  </a:lnTo>
                  <a:lnTo>
                    <a:pt x="5" y="789"/>
                  </a:lnTo>
                  <a:lnTo>
                    <a:pt x="8" y="786"/>
                  </a:lnTo>
                  <a:lnTo>
                    <a:pt x="8" y="716"/>
                  </a:lnTo>
                  <a:lnTo>
                    <a:pt x="5" y="710"/>
                  </a:lnTo>
                  <a:lnTo>
                    <a:pt x="8" y="707"/>
                  </a:lnTo>
                  <a:lnTo>
                    <a:pt x="8" y="290"/>
                  </a:lnTo>
                  <a:lnTo>
                    <a:pt x="11" y="287"/>
                  </a:lnTo>
                  <a:lnTo>
                    <a:pt x="8" y="281"/>
                  </a:lnTo>
                  <a:lnTo>
                    <a:pt x="8" y="273"/>
                  </a:lnTo>
                  <a:lnTo>
                    <a:pt x="11" y="270"/>
                  </a:lnTo>
                  <a:lnTo>
                    <a:pt x="8" y="264"/>
                  </a:lnTo>
                  <a:lnTo>
                    <a:pt x="11" y="245"/>
                  </a:lnTo>
                  <a:lnTo>
                    <a:pt x="8" y="240"/>
                  </a:lnTo>
                  <a:lnTo>
                    <a:pt x="11" y="215"/>
                  </a:lnTo>
                  <a:lnTo>
                    <a:pt x="8" y="208"/>
                  </a:lnTo>
                  <a:lnTo>
                    <a:pt x="11" y="126"/>
                  </a:lnTo>
                  <a:lnTo>
                    <a:pt x="8" y="122"/>
                  </a:lnTo>
                  <a:lnTo>
                    <a:pt x="11" y="88"/>
                  </a:lnTo>
                  <a:lnTo>
                    <a:pt x="8" y="82"/>
                  </a:lnTo>
                  <a:lnTo>
                    <a:pt x="11" y="73"/>
                  </a:lnTo>
                  <a:lnTo>
                    <a:pt x="8" y="60"/>
                  </a:lnTo>
                  <a:lnTo>
                    <a:pt x="11" y="58"/>
                  </a:lnTo>
                  <a:lnTo>
                    <a:pt x="8" y="55"/>
                  </a:lnTo>
                  <a:lnTo>
                    <a:pt x="11" y="39"/>
                  </a:lnTo>
                  <a:lnTo>
                    <a:pt x="8" y="36"/>
                  </a:lnTo>
                  <a:lnTo>
                    <a:pt x="11" y="33"/>
                  </a:lnTo>
                  <a:lnTo>
                    <a:pt x="8" y="27"/>
                  </a:lnTo>
                  <a:lnTo>
                    <a:pt x="8" y="6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7" name="Freeform 29"/>
            <p:cNvSpPr>
              <a:spLocks/>
            </p:cNvSpPr>
            <p:nvPr/>
          </p:nvSpPr>
          <p:spPr bwMode="auto">
            <a:xfrm>
              <a:off x="3411" y="1020"/>
              <a:ext cx="23" cy="1977"/>
            </a:xfrm>
            <a:custGeom>
              <a:avLst/>
              <a:gdLst>
                <a:gd name="T0" fmla="*/ 19 w 23"/>
                <a:gd name="T1" fmla="*/ 0 h 1977"/>
                <a:gd name="T2" fmla="*/ 22 w 23"/>
                <a:gd name="T3" fmla="*/ 54 h 1977"/>
                <a:gd name="T4" fmla="*/ 22 w 23"/>
                <a:gd name="T5" fmla="*/ 63 h 1977"/>
                <a:gd name="T6" fmla="*/ 19 w 23"/>
                <a:gd name="T7" fmla="*/ 115 h 1977"/>
                <a:gd name="T8" fmla="*/ 19 w 23"/>
                <a:gd name="T9" fmla="*/ 132 h 1977"/>
                <a:gd name="T10" fmla="*/ 19 w 23"/>
                <a:gd name="T11" fmla="*/ 139 h 1977"/>
                <a:gd name="T12" fmla="*/ 17 w 23"/>
                <a:gd name="T13" fmla="*/ 560 h 1977"/>
                <a:gd name="T14" fmla="*/ 17 w 23"/>
                <a:gd name="T15" fmla="*/ 574 h 1977"/>
                <a:gd name="T16" fmla="*/ 19 w 23"/>
                <a:gd name="T17" fmla="*/ 607 h 1977"/>
                <a:gd name="T18" fmla="*/ 17 w 23"/>
                <a:gd name="T19" fmla="*/ 683 h 1977"/>
                <a:gd name="T20" fmla="*/ 17 w 23"/>
                <a:gd name="T21" fmla="*/ 689 h 1977"/>
                <a:gd name="T22" fmla="*/ 14 w 23"/>
                <a:gd name="T23" fmla="*/ 785 h 1977"/>
                <a:gd name="T24" fmla="*/ 14 w 23"/>
                <a:gd name="T25" fmla="*/ 801 h 1977"/>
                <a:gd name="T26" fmla="*/ 14 w 23"/>
                <a:gd name="T27" fmla="*/ 831 h 1977"/>
                <a:gd name="T28" fmla="*/ 14 w 23"/>
                <a:gd name="T29" fmla="*/ 842 h 1977"/>
                <a:gd name="T30" fmla="*/ 14 w 23"/>
                <a:gd name="T31" fmla="*/ 858 h 1977"/>
                <a:gd name="T32" fmla="*/ 14 w 23"/>
                <a:gd name="T33" fmla="*/ 867 h 1977"/>
                <a:gd name="T34" fmla="*/ 14 w 23"/>
                <a:gd name="T35" fmla="*/ 888 h 1977"/>
                <a:gd name="T36" fmla="*/ 14 w 23"/>
                <a:gd name="T37" fmla="*/ 904 h 1977"/>
                <a:gd name="T38" fmla="*/ 12 w 23"/>
                <a:gd name="T39" fmla="*/ 1385 h 1977"/>
                <a:gd name="T40" fmla="*/ 12 w 23"/>
                <a:gd name="T41" fmla="*/ 1405 h 1977"/>
                <a:gd name="T42" fmla="*/ 14 w 23"/>
                <a:gd name="T43" fmla="*/ 1503 h 1977"/>
                <a:gd name="T44" fmla="*/ 14 w 23"/>
                <a:gd name="T45" fmla="*/ 1512 h 1977"/>
                <a:gd name="T46" fmla="*/ 12 w 23"/>
                <a:gd name="T47" fmla="*/ 1762 h 1977"/>
                <a:gd name="T48" fmla="*/ 12 w 23"/>
                <a:gd name="T49" fmla="*/ 1788 h 1977"/>
                <a:gd name="T50" fmla="*/ 12 w 23"/>
                <a:gd name="T51" fmla="*/ 1798 h 1977"/>
                <a:gd name="T52" fmla="*/ 12 w 23"/>
                <a:gd name="T53" fmla="*/ 1814 h 1977"/>
                <a:gd name="T54" fmla="*/ 12 w 23"/>
                <a:gd name="T55" fmla="*/ 1823 h 1977"/>
                <a:gd name="T56" fmla="*/ 1 w 23"/>
                <a:gd name="T57" fmla="*/ 1976 h 1977"/>
                <a:gd name="T58" fmla="*/ 0 w 23"/>
                <a:gd name="T59" fmla="*/ 1962 h 1977"/>
                <a:gd name="T60" fmla="*/ 1 w 23"/>
                <a:gd name="T61" fmla="*/ 1926 h 1977"/>
                <a:gd name="T62" fmla="*/ 4 w 23"/>
                <a:gd name="T63" fmla="*/ 1620 h 1977"/>
                <a:gd name="T64" fmla="*/ 4 w 23"/>
                <a:gd name="T65" fmla="*/ 1612 h 1977"/>
                <a:gd name="T66" fmla="*/ 4 w 23"/>
                <a:gd name="T67" fmla="*/ 1593 h 1977"/>
                <a:gd name="T68" fmla="*/ 4 w 23"/>
                <a:gd name="T69" fmla="*/ 1572 h 1977"/>
                <a:gd name="T70" fmla="*/ 4 w 23"/>
                <a:gd name="T71" fmla="*/ 1550 h 1977"/>
                <a:gd name="T72" fmla="*/ 4 w 23"/>
                <a:gd name="T73" fmla="*/ 1506 h 1977"/>
                <a:gd name="T74" fmla="*/ 4 w 23"/>
                <a:gd name="T75" fmla="*/ 1490 h 1977"/>
                <a:gd name="T76" fmla="*/ 1 w 23"/>
                <a:gd name="T77" fmla="*/ 1468 h 1977"/>
                <a:gd name="T78" fmla="*/ 1 w 23"/>
                <a:gd name="T79" fmla="*/ 1445 h 1977"/>
                <a:gd name="T80" fmla="*/ 4 w 23"/>
                <a:gd name="T81" fmla="*/ 1030 h 1977"/>
                <a:gd name="T82" fmla="*/ 4 w 23"/>
                <a:gd name="T83" fmla="*/ 1022 h 1977"/>
                <a:gd name="T84" fmla="*/ 4 w 23"/>
                <a:gd name="T85" fmla="*/ 1009 h 1977"/>
                <a:gd name="T86" fmla="*/ 6 w 23"/>
                <a:gd name="T87" fmla="*/ 620 h 1977"/>
                <a:gd name="T88" fmla="*/ 6 w 23"/>
                <a:gd name="T89" fmla="*/ 610 h 1977"/>
                <a:gd name="T90" fmla="*/ 6 w 23"/>
                <a:gd name="T91" fmla="*/ 601 h 1977"/>
                <a:gd name="T92" fmla="*/ 9 w 23"/>
                <a:gd name="T93" fmla="*/ 565 h 1977"/>
                <a:gd name="T94" fmla="*/ 9 w 23"/>
                <a:gd name="T95" fmla="*/ 554 h 1977"/>
                <a:gd name="T96" fmla="*/ 6 w 23"/>
                <a:gd name="T97" fmla="*/ 505 h 1977"/>
                <a:gd name="T98" fmla="*/ 6 w 23"/>
                <a:gd name="T99" fmla="*/ 489 h 1977"/>
                <a:gd name="T100" fmla="*/ 9 w 23"/>
                <a:gd name="T101" fmla="*/ 178 h 1977"/>
                <a:gd name="T102" fmla="*/ 9 w 23"/>
                <a:gd name="T103" fmla="*/ 162 h 1977"/>
                <a:gd name="T104" fmla="*/ 9 w 23"/>
                <a:gd name="T105" fmla="*/ 155 h 1977"/>
                <a:gd name="T106" fmla="*/ 9 w 23"/>
                <a:gd name="T107" fmla="*/ 145 h 1977"/>
                <a:gd name="T108" fmla="*/ 12 w 23"/>
                <a:gd name="T109" fmla="*/ 118 h 1977"/>
                <a:gd name="T110" fmla="*/ 12 w 23"/>
                <a:gd name="T111" fmla="*/ 96 h 1977"/>
                <a:gd name="T112" fmla="*/ 12 w 23"/>
                <a:gd name="T113" fmla="*/ 90 h 1977"/>
                <a:gd name="T114" fmla="*/ 12 w 23"/>
                <a:gd name="T115" fmla="*/ 79 h 1977"/>
                <a:gd name="T116" fmla="*/ 12 w 23"/>
                <a:gd name="T117" fmla="*/ 60 h 1977"/>
                <a:gd name="T118" fmla="*/ 12 w 23"/>
                <a:gd name="T119" fmla="*/ 49 h 1977"/>
                <a:gd name="T120" fmla="*/ 14 w 23"/>
                <a:gd name="T121" fmla="*/ 0 h 197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"/>
                <a:gd name="T184" fmla="*/ 0 h 1977"/>
                <a:gd name="T185" fmla="*/ 23 w 23"/>
                <a:gd name="T186" fmla="*/ 1977 h 197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" h="1977">
                  <a:moveTo>
                    <a:pt x="14" y="0"/>
                  </a:moveTo>
                  <a:lnTo>
                    <a:pt x="19" y="0"/>
                  </a:lnTo>
                  <a:lnTo>
                    <a:pt x="22" y="6"/>
                  </a:lnTo>
                  <a:lnTo>
                    <a:pt x="22" y="54"/>
                  </a:lnTo>
                  <a:lnTo>
                    <a:pt x="19" y="57"/>
                  </a:lnTo>
                  <a:lnTo>
                    <a:pt x="22" y="63"/>
                  </a:lnTo>
                  <a:lnTo>
                    <a:pt x="22" y="109"/>
                  </a:lnTo>
                  <a:lnTo>
                    <a:pt x="19" y="115"/>
                  </a:lnTo>
                  <a:lnTo>
                    <a:pt x="22" y="120"/>
                  </a:lnTo>
                  <a:lnTo>
                    <a:pt x="19" y="132"/>
                  </a:lnTo>
                  <a:lnTo>
                    <a:pt x="22" y="136"/>
                  </a:lnTo>
                  <a:lnTo>
                    <a:pt x="19" y="139"/>
                  </a:lnTo>
                  <a:lnTo>
                    <a:pt x="19" y="557"/>
                  </a:lnTo>
                  <a:lnTo>
                    <a:pt x="17" y="560"/>
                  </a:lnTo>
                  <a:lnTo>
                    <a:pt x="19" y="565"/>
                  </a:lnTo>
                  <a:lnTo>
                    <a:pt x="17" y="574"/>
                  </a:lnTo>
                  <a:lnTo>
                    <a:pt x="17" y="601"/>
                  </a:lnTo>
                  <a:lnTo>
                    <a:pt x="19" y="607"/>
                  </a:lnTo>
                  <a:lnTo>
                    <a:pt x="17" y="610"/>
                  </a:lnTo>
                  <a:lnTo>
                    <a:pt x="17" y="683"/>
                  </a:lnTo>
                  <a:lnTo>
                    <a:pt x="19" y="686"/>
                  </a:lnTo>
                  <a:lnTo>
                    <a:pt x="17" y="689"/>
                  </a:lnTo>
                  <a:lnTo>
                    <a:pt x="17" y="782"/>
                  </a:lnTo>
                  <a:lnTo>
                    <a:pt x="14" y="785"/>
                  </a:lnTo>
                  <a:lnTo>
                    <a:pt x="17" y="798"/>
                  </a:lnTo>
                  <a:lnTo>
                    <a:pt x="14" y="801"/>
                  </a:lnTo>
                  <a:lnTo>
                    <a:pt x="17" y="812"/>
                  </a:lnTo>
                  <a:lnTo>
                    <a:pt x="14" y="831"/>
                  </a:lnTo>
                  <a:lnTo>
                    <a:pt x="17" y="834"/>
                  </a:lnTo>
                  <a:lnTo>
                    <a:pt x="14" y="842"/>
                  </a:lnTo>
                  <a:lnTo>
                    <a:pt x="17" y="855"/>
                  </a:lnTo>
                  <a:lnTo>
                    <a:pt x="14" y="858"/>
                  </a:lnTo>
                  <a:lnTo>
                    <a:pt x="17" y="861"/>
                  </a:lnTo>
                  <a:lnTo>
                    <a:pt x="14" y="867"/>
                  </a:lnTo>
                  <a:lnTo>
                    <a:pt x="17" y="871"/>
                  </a:lnTo>
                  <a:lnTo>
                    <a:pt x="14" y="888"/>
                  </a:lnTo>
                  <a:lnTo>
                    <a:pt x="17" y="900"/>
                  </a:lnTo>
                  <a:lnTo>
                    <a:pt x="14" y="904"/>
                  </a:lnTo>
                  <a:lnTo>
                    <a:pt x="14" y="1375"/>
                  </a:lnTo>
                  <a:lnTo>
                    <a:pt x="12" y="1385"/>
                  </a:lnTo>
                  <a:lnTo>
                    <a:pt x="14" y="1396"/>
                  </a:lnTo>
                  <a:lnTo>
                    <a:pt x="12" y="1405"/>
                  </a:lnTo>
                  <a:lnTo>
                    <a:pt x="14" y="1408"/>
                  </a:lnTo>
                  <a:lnTo>
                    <a:pt x="14" y="1503"/>
                  </a:lnTo>
                  <a:lnTo>
                    <a:pt x="12" y="1509"/>
                  </a:lnTo>
                  <a:lnTo>
                    <a:pt x="14" y="1512"/>
                  </a:lnTo>
                  <a:lnTo>
                    <a:pt x="14" y="1755"/>
                  </a:lnTo>
                  <a:lnTo>
                    <a:pt x="12" y="1762"/>
                  </a:lnTo>
                  <a:lnTo>
                    <a:pt x="14" y="1768"/>
                  </a:lnTo>
                  <a:lnTo>
                    <a:pt x="12" y="1788"/>
                  </a:lnTo>
                  <a:lnTo>
                    <a:pt x="14" y="1791"/>
                  </a:lnTo>
                  <a:lnTo>
                    <a:pt x="12" y="1798"/>
                  </a:lnTo>
                  <a:lnTo>
                    <a:pt x="14" y="1804"/>
                  </a:lnTo>
                  <a:lnTo>
                    <a:pt x="12" y="1814"/>
                  </a:lnTo>
                  <a:lnTo>
                    <a:pt x="14" y="1820"/>
                  </a:lnTo>
                  <a:lnTo>
                    <a:pt x="12" y="1823"/>
                  </a:lnTo>
                  <a:lnTo>
                    <a:pt x="12" y="1971"/>
                  </a:lnTo>
                  <a:lnTo>
                    <a:pt x="1" y="1976"/>
                  </a:lnTo>
                  <a:lnTo>
                    <a:pt x="1" y="1968"/>
                  </a:lnTo>
                  <a:lnTo>
                    <a:pt x="0" y="1962"/>
                  </a:lnTo>
                  <a:lnTo>
                    <a:pt x="0" y="1929"/>
                  </a:lnTo>
                  <a:lnTo>
                    <a:pt x="1" y="1926"/>
                  </a:lnTo>
                  <a:lnTo>
                    <a:pt x="1" y="1626"/>
                  </a:lnTo>
                  <a:lnTo>
                    <a:pt x="4" y="1620"/>
                  </a:lnTo>
                  <a:lnTo>
                    <a:pt x="1" y="1616"/>
                  </a:lnTo>
                  <a:lnTo>
                    <a:pt x="4" y="1612"/>
                  </a:lnTo>
                  <a:lnTo>
                    <a:pt x="1" y="1605"/>
                  </a:lnTo>
                  <a:lnTo>
                    <a:pt x="4" y="1593"/>
                  </a:lnTo>
                  <a:lnTo>
                    <a:pt x="1" y="1586"/>
                  </a:lnTo>
                  <a:lnTo>
                    <a:pt x="4" y="1572"/>
                  </a:lnTo>
                  <a:lnTo>
                    <a:pt x="1" y="1560"/>
                  </a:lnTo>
                  <a:lnTo>
                    <a:pt x="4" y="1550"/>
                  </a:lnTo>
                  <a:lnTo>
                    <a:pt x="1" y="1514"/>
                  </a:lnTo>
                  <a:lnTo>
                    <a:pt x="4" y="1506"/>
                  </a:lnTo>
                  <a:lnTo>
                    <a:pt x="1" y="1500"/>
                  </a:lnTo>
                  <a:lnTo>
                    <a:pt x="4" y="1490"/>
                  </a:lnTo>
                  <a:lnTo>
                    <a:pt x="4" y="1475"/>
                  </a:lnTo>
                  <a:lnTo>
                    <a:pt x="1" y="1468"/>
                  </a:lnTo>
                  <a:lnTo>
                    <a:pt x="4" y="1451"/>
                  </a:lnTo>
                  <a:lnTo>
                    <a:pt x="1" y="1445"/>
                  </a:lnTo>
                  <a:lnTo>
                    <a:pt x="4" y="1441"/>
                  </a:lnTo>
                  <a:lnTo>
                    <a:pt x="4" y="1030"/>
                  </a:lnTo>
                  <a:lnTo>
                    <a:pt x="6" y="1027"/>
                  </a:lnTo>
                  <a:lnTo>
                    <a:pt x="4" y="1022"/>
                  </a:lnTo>
                  <a:lnTo>
                    <a:pt x="6" y="1012"/>
                  </a:lnTo>
                  <a:lnTo>
                    <a:pt x="4" y="1009"/>
                  </a:lnTo>
                  <a:lnTo>
                    <a:pt x="6" y="1006"/>
                  </a:lnTo>
                  <a:lnTo>
                    <a:pt x="6" y="620"/>
                  </a:lnTo>
                  <a:lnTo>
                    <a:pt x="9" y="613"/>
                  </a:lnTo>
                  <a:lnTo>
                    <a:pt x="6" y="610"/>
                  </a:lnTo>
                  <a:lnTo>
                    <a:pt x="9" y="604"/>
                  </a:lnTo>
                  <a:lnTo>
                    <a:pt x="6" y="601"/>
                  </a:lnTo>
                  <a:lnTo>
                    <a:pt x="9" y="593"/>
                  </a:lnTo>
                  <a:lnTo>
                    <a:pt x="9" y="565"/>
                  </a:lnTo>
                  <a:lnTo>
                    <a:pt x="6" y="561"/>
                  </a:lnTo>
                  <a:lnTo>
                    <a:pt x="9" y="554"/>
                  </a:lnTo>
                  <a:lnTo>
                    <a:pt x="9" y="516"/>
                  </a:lnTo>
                  <a:lnTo>
                    <a:pt x="6" y="505"/>
                  </a:lnTo>
                  <a:lnTo>
                    <a:pt x="9" y="501"/>
                  </a:lnTo>
                  <a:lnTo>
                    <a:pt x="6" y="489"/>
                  </a:lnTo>
                  <a:lnTo>
                    <a:pt x="9" y="486"/>
                  </a:lnTo>
                  <a:lnTo>
                    <a:pt x="9" y="178"/>
                  </a:lnTo>
                  <a:lnTo>
                    <a:pt x="12" y="172"/>
                  </a:lnTo>
                  <a:lnTo>
                    <a:pt x="9" y="162"/>
                  </a:lnTo>
                  <a:lnTo>
                    <a:pt x="12" y="159"/>
                  </a:lnTo>
                  <a:lnTo>
                    <a:pt x="9" y="155"/>
                  </a:lnTo>
                  <a:lnTo>
                    <a:pt x="12" y="151"/>
                  </a:lnTo>
                  <a:lnTo>
                    <a:pt x="9" y="145"/>
                  </a:lnTo>
                  <a:lnTo>
                    <a:pt x="9" y="123"/>
                  </a:lnTo>
                  <a:lnTo>
                    <a:pt x="12" y="118"/>
                  </a:lnTo>
                  <a:lnTo>
                    <a:pt x="9" y="112"/>
                  </a:lnTo>
                  <a:lnTo>
                    <a:pt x="12" y="96"/>
                  </a:lnTo>
                  <a:lnTo>
                    <a:pt x="9" y="93"/>
                  </a:lnTo>
                  <a:lnTo>
                    <a:pt x="12" y="90"/>
                  </a:lnTo>
                  <a:lnTo>
                    <a:pt x="9" y="85"/>
                  </a:lnTo>
                  <a:lnTo>
                    <a:pt x="12" y="79"/>
                  </a:lnTo>
                  <a:lnTo>
                    <a:pt x="9" y="76"/>
                  </a:lnTo>
                  <a:lnTo>
                    <a:pt x="12" y="60"/>
                  </a:lnTo>
                  <a:lnTo>
                    <a:pt x="9" y="57"/>
                  </a:lnTo>
                  <a:lnTo>
                    <a:pt x="12" y="49"/>
                  </a:lnTo>
                  <a:lnTo>
                    <a:pt x="9" y="6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8" name="Freeform 30"/>
            <p:cNvSpPr>
              <a:spLocks/>
            </p:cNvSpPr>
            <p:nvPr/>
          </p:nvSpPr>
          <p:spPr bwMode="auto">
            <a:xfrm>
              <a:off x="701" y="1056"/>
              <a:ext cx="49" cy="94"/>
            </a:xfrm>
            <a:custGeom>
              <a:avLst/>
              <a:gdLst>
                <a:gd name="T0" fmla="*/ 13 w 49"/>
                <a:gd name="T1" fmla="*/ 0 h 94"/>
                <a:gd name="T2" fmla="*/ 34 w 49"/>
                <a:gd name="T3" fmla="*/ 0 h 94"/>
                <a:gd name="T4" fmla="*/ 37 w 49"/>
                <a:gd name="T5" fmla="*/ 3 h 94"/>
                <a:gd name="T6" fmla="*/ 42 w 49"/>
                <a:gd name="T7" fmla="*/ 0 h 94"/>
                <a:gd name="T8" fmla="*/ 44 w 49"/>
                <a:gd name="T9" fmla="*/ 6 h 94"/>
                <a:gd name="T10" fmla="*/ 44 w 49"/>
                <a:gd name="T11" fmla="*/ 24 h 94"/>
                <a:gd name="T12" fmla="*/ 42 w 49"/>
                <a:gd name="T13" fmla="*/ 27 h 94"/>
                <a:gd name="T14" fmla="*/ 27 w 49"/>
                <a:gd name="T15" fmla="*/ 9 h 94"/>
                <a:gd name="T16" fmla="*/ 19 w 49"/>
                <a:gd name="T17" fmla="*/ 9 h 94"/>
                <a:gd name="T18" fmla="*/ 15 w 49"/>
                <a:gd name="T19" fmla="*/ 17 h 94"/>
                <a:gd name="T20" fmla="*/ 15 w 49"/>
                <a:gd name="T21" fmla="*/ 24 h 94"/>
                <a:gd name="T22" fmla="*/ 44 w 49"/>
                <a:gd name="T23" fmla="*/ 49 h 94"/>
                <a:gd name="T24" fmla="*/ 48 w 49"/>
                <a:gd name="T25" fmla="*/ 76 h 94"/>
                <a:gd name="T26" fmla="*/ 39 w 49"/>
                <a:gd name="T27" fmla="*/ 90 h 94"/>
                <a:gd name="T28" fmla="*/ 18 w 49"/>
                <a:gd name="T29" fmla="*/ 93 h 94"/>
                <a:gd name="T30" fmla="*/ 3 w 49"/>
                <a:gd name="T31" fmla="*/ 90 h 94"/>
                <a:gd name="T32" fmla="*/ 0 w 49"/>
                <a:gd name="T33" fmla="*/ 84 h 94"/>
                <a:gd name="T34" fmla="*/ 0 w 49"/>
                <a:gd name="T35" fmla="*/ 76 h 94"/>
                <a:gd name="T36" fmla="*/ 5 w 49"/>
                <a:gd name="T37" fmla="*/ 63 h 94"/>
                <a:gd name="T38" fmla="*/ 10 w 49"/>
                <a:gd name="T39" fmla="*/ 79 h 94"/>
                <a:gd name="T40" fmla="*/ 34 w 49"/>
                <a:gd name="T41" fmla="*/ 82 h 94"/>
                <a:gd name="T42" fmla="*/ 37 w 49"/>
                <a:gd name="T43" fmla="*/ 66 h 94"/>
                <a:gd name="T44" fmla="*/ 18 w 49"/>
                <a:gd name="T45" fmla="*/ 50 h 94"/>
                <a:gd name="T46" fmla="*/ 3 w 49"/>
                <a:gd name="T47" fmla="*/ 24 h 94"/>
                <a:gd name="T48" fmla="*/ 3 w 49"/>
                <a:gd name="T49" fmla="*/ 13 h 94"/>
                <a:gd name="T50" fmla="*/ 8 w 49"/>
                <a:gd name="T51" fmla="*/ 3 h 94"/>
                <a:gd name="T52" fmla="*/ 13 w 49"/>
                <a:gd name="T53" fmla="*/ 0 h 9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"/>
                <a:gd name="T82" fmla="*/ 0 h 94"/>
                <a:gd name="T83" fmla="*/ 49 w 49"/>
                <a:gd name="T84" fmla="*/ 94 h 9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" h="94">
                  <a:moveTo>
                    <a:pt x="13" y="0"/>
                  </a:moveTo>
                  <a:lnTo>
                    <a:pt x="34" y="0"/>
                  </a:lnTo>
                  <a:lnTo>
                    <a:pt x="37" y="3"/>
                  </a:lnTo>
                  <a:lnTo>
                    <a:pt x="42" y="0"/>
                  </a:lnTo>
                  <a:lnTo>
                    <a:pt x="44" y="6"/>
                  </a:lnTo>
                  <a:lnTo>
                    <a:pt x="44" y="24"/>
                  </a:lnTo>
                  <a:lnTo>
                    <a:pt x="42" y="27"/>
                  </a:lnTo>
                  <a:lnTo>
                    <a:pt x="27" y="9"/>
                  </a:lnTo>
                  <a:lnTo>
                    <a:pt x="19" y="9"/>
                  </a:lnTo>
                  <a:lnTo>
                    <a:pt x="15" y="17"/>
                  </a:lnTo>
                  <a:lnTo>
                    <a:pt x="15" y="24"/>
                  </a:lnTo>
                  <a:lnTo>
                    <a:pt x="44" y="49"/>
                  </a:lnTo>
                  <a:lnTo>
                    <a:pt x="48" y="76"/>
                  </a:lnTo>
                  <a:lnTo>
                    <a:pt x="39" y="90"/>
                  </a:lnTo>
                  <a:lnTo>
                    <a:pt x="18" y="93"/>
                  </a:lnTo>
                  <a:lnTo>
                    <a:pt x="3" y="90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5" y="63"/>
                  </a:lnTo>
                  <a:lnTo>
                    <a:pt x="10" y="79"/>
                  </a:lnTo>
                  <a:lnTo>
                    <a:pt x="34" y="82"/>
                  </a:lnTo>
                  <a:lnTo>
                    <a:pt x="37" y="66"/>
                  </a:lnTo>
                  <a:lnTo>
                    <a:pt x="18" y="50"/>
                  </a:lnTo>
                  <a:lnTo>
                    <a:pt x="3" y="24"/>
                  </a:lnTo>
                  <a:lnTo>
                    <a:pt x="3" y="13"/>
                  </a:lnTo>
                  <a:lnTo>
                    <a:pt x="8" y="3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9" name="Freeform 31"/>
            <p:cNvSpPr>
              <a:spLocks/>
            </p:cNvSpPr>
            <p:nvPr/>
          </p:nvSpPr>
          <p:spPr bwMode="auto">
            <a:xfrm>
              <a:off x="1047" y="1062"/>
              <a:ext cx="23" cy="94"/>
            </a:xfrm>
            <a:custGeom>
              <a:avLst/>
              <a:gdLst>
                <a:gd name="T0" fmla="*/ 16 w 23"/>
                <a:gd name="T1" fmla="*/ 0 h 94"/>
                <a:gd name="T2" fmla="*/ 21 w 23"/>
                <a:gd name="T3" fmla="*/ 9 h 94"/>
                <a:gd name="T4" fmla="*/ 21 w 23"/>
                <a:gd name="T5" fmla="*/ 24 h 94"/>
                <a:gd name="T6" fmla="*/ 18 w 23"/>
                <a:gd name="T7" fmla="*/ 33 h 94"/>
                <a:gd name="T8" fmla="*/ 21 w 23"/>
                <a:gd name="T9" fmla="*/ 39 h 94"/>
                <a:gd name="T10" fmla="*/ 21 w 23"/>
                <a:gd name="T11" fmla="*/ 69 h 94"/>
                <a:gd name="T12" fmla="*/ 18 w 23"/>
                <a:gd name="T13" fmla="*/ 73 h 94"/>
                <a:gd name="T14" fmla="*/ 22 w 23"/>
                <a:gd name="T15" fmla="*/ 93 h 94"/>
                <a:gd name="T16" fmla="*/ 3 w 23"/>
                <a:gd name="T17" fmla="*/ 93 h 94"/>
                <a:gd name="T18" fmla="*/ 0 w 23"/>
                <a:gd name="T19" fmla="*/ 87 h 94"/>
                <a:gd name="T20" fmla="*/ 8 w 23"/>
                <a:gd name="T21" fmla="*/ 77 h 94"/>
                <a:gd name="T22" fmla="*/ 8 w 23"/>
                <a:gd name="T23" fmla="*/ 14 h 94"/>
                <a:gd name="T24" fmla="*/ 3 w 23"/>
                <a:gd name="T25" fmla="*/ 14 h 94"/>
                <a:gd name="T26" fmla="*/ 0 w 23"/>
                <a:gd name="T27" fmla="*/ 9 h 94"/>
                <a:gd name="T28" fmla="*/ 16 w 23"/>
                <a:gd name="T29" fmla="*/ 0 h 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"/>
                <a:gd name="T46" fmla="*/ 0 h 94"/>
                <a:gd name="T47" fmla="*/ 23 w 23"/>
                <a:gd name="T48" fmla="*/ 94 h 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" h="94">
                  <a:moveTo>
                    <a:pt x="16" y="0"/>
                  </a:moveTo>
                  <a:lnTo>
                    <a:pt x="21" y="9"/>
                  </a:lnTo>
                  <a:lnTo>
                    <a:pt x="21" y="24"/>
                  </a:lnTo>
                  <a:lnTo>
                    <a:pt x="18" y="33"/>
                  </a:lnTo>
                  <a:lnTo>
                    <a:pt x="21" y="39"/>
                  </a:lnTo>
                  <a:lnTo>
                    <a:pt x="21" y="69"/>
                  </a:lnTo>
                  <a:lnTo>
                    <a:pt x="18" y="73"/>
                  </a:lnTo>
                  <a:lnTo>
                    <a:pt x="22" y="93"/>
                  </a:lnTo>
                  <a:lnTo>
                    <a:pt x="3" y="93"/>
                  </a:lnTo>
                  <a:lnTo>
                    <a:pt x="0" y="87"/>
                  </a:lnTo>
                  <a:lnTo>
                    <a:pt x="8" y="77"/>
                  </a:lnTo>
                  <a:lnTo>
                    <a:pt x="8" y="14"/>
                  </a:lnTo>
                  <a:lnTo>
                    <a:pt x="3" y="14"/>
                  </a:lnTo>
                  <a:lnTo>
                    <a:pt x="0" y="9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Freeform 32"/>
            <p:cNvSpPr>
              <a:spLocks/>
            </p:cNvSpPr>
            <p:nvPr/>
          </p:nvSpPr>
          <p:spPr bwMode="auto">
            <a:xfrm>
              <a:off x="4632" y="1072"/>
              <a:ext cx="23" cy="91"/>
            </a:xfrm>
            <a:custGeom>
              <a:avLst/>
              <a:gdLst>
                <a:gd name="T0" fmla="*/ 10 w 23"/>
                <a:gd name="T1" fmla="*/ 0 h 91"/>
                <a:gd name="T2" fmla="*/ 19 w 23"/>
                <a:gd name="T3" fmla="*/ 0 h 91"/>
                <a:gd name="T4" fmla="*/ 19 w 23"/>
                <a:gd name="T5" fmla="*/ 27 h 91"/>
                <a:gd name="T6" fmla="*/ 18 w 23"/>
                <a:gd name="T7" fmla="*/ 33 h 91"/>
                <a:gd name="T8" fmla="*/ 19 w 23"/>
                <a:gd name="T9" fmla="*/ 38 h 91"/>
                <a:gd name="T10" fmla="*/ 18 w 23"/>
                <a:gd name="T11" fmla="*/ 77 h 91"/>
                <a:gd name="T12" fmla="*/ 22 w 23"/>
                <a:gd name="T13" fmla="*/ 87 h 91"/>
                <a:gd name="T14" fmla="*/ 18 w 23"/>
                <a:gd name="T15" fmla="*/ 90 h 91"/>
                <a:gd name="T16" fmla="*/ 3 w 23"/>
                <a:gd name="T17" fmla="*/ 90 h 91"/>
                <a:gd name="T18" fmla="*/ 0 w 23"/>
                <a:gd name="T19" fmla="*/ 84 h 91"/>
                <a:gd name="T20" fmla="*/ 8 w 23"/>
                <a:gd name="T21" fmla="*/ 81 h 91"/>
                <a:gd name="T22" fmla="*/ 10 w 23"/>
                <a:gd name="T23" fmla="*/ 66 h 91"/>
                <a:gd name="T24" fmla="*/ 8 w 23"/>
                <a:gd name="T25" fmla="*/ 54 h 91"/>
                <a:gd name="T26" fmla="*/ 10 w 23"/>
                <a:gd name="T27" fmla="*/ 44 h 91"/>
                <a:gd name="T28" fmla="*/ 10 w 23"/>
                <a:gd name="T29" fmla="*/ 17 h 91"/>
                <a:gd name="T30" fmla="*/ 3 w 23"/>
                <a:gd name="T31" fmla="*/ 5 h 91"/>
                <a:gd name="T32" fmla="*/ 10 w 23"/>
                <a:gd name="T33" fmla="*/ 0 h 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91"/>
                <a:gd name="T53" fmla="*/ 23 w 23"/>
                <a:gd name="T54" fmla="*/ 91 h 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91">
                  <a:moveTo>
                    <a:pt x="10" y="0"/>
                  </a:moveTo>
                  <a:lnTo>
                    <a:pt x="19" y="0"/>
                  </a:lnTo>
                  <a:lnTo>
                    <a:pt x="19" y="27"/>
                  </a:lnTo>
                  <a:lnTo>
                    <a:pt x="18" y="33"/>
                  </a:lnTo>
                  <a:lnTo>
                    <a:pt x="19" y="38"/>
                  </a:lnTo>
                  <a:lnTo>
                    <a:pt x="18" y="77"/>
                  </a:lnTo>
                  <a:lnTo>
                    <a:pt x="22" y="87"/>
                  </a:lnTo>
                  <a:lnTo>
                    <a:pt x="18" y="90"/>
                  </a:lnTo>
                  <a:lnTo>
                    <a:pt x="3" y="90"/>
                  </a:lnTo>
                  <a:lnTo>
                    <a:pt x="0" y="84"/>
                  </a:lnTo>
                  <a:lnTo>
                    <a:pt x="8" y="81"/>
                  </a:lnTo>
                  <a:lnTo>
                    <a:pt x="10" y="66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17"/>
                  </a:lnTo>
                  <a:lnTo>
                    <a:pt x="3" y="5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1" name="Freeform 33"/>
            <p:cNvSpPr>
              <a:spLocks/>
            </p:cNvSpPr>
            <p:nvPr/>
          </p:nvSpPr>
          <p:spPr bwMode="auto">
            <a:xfrm>
              <a:off x="757" y="1083"/>
              <a:ext cx="50" cy="67"/>
            </a:xfrm>
            <a:custGeom>
              <a:avLst/>
              <a:gdLst>
                <a:gd name="T0" fmla="*/ 22 w 50"/>
                <a:gd name="T1" fmla="*/ 0 h 67"/>
                <a:gd name="T2" fmla="*/ 27 w 50"/>
                <a:gd name="T3" fmla="*/ 0 h 67"/>
                <a:gd name="T4" fmla="*/ 43 w 50"/>
                <a:gd name="T5" fmla="*/ 9 h 67"/>
                <a:gd name="T6" fmla="*/ 49 w 50"/>
                <a:gd name="T7" fmla="*/ 22 h 67"/>
                <a:gd name="T8" fmla="*/ 49 w 50"/>
                <a:gd name="T9" fmla="*/ 46 h 67"/>
                <a:gd name="T10" fmla="*/ 37 w 50"/>
                <a:gd name="T11" fmla="*/ 63 h 67"/>
                <a:gd name="T12" fmla="*/ 27 w 50"/>
                <a:gd name="T13" fmla="*/ 66 h 67"/>
                <a:gd name="T14" fmla="*/ 15 w 50"/>
                <a:gd name="T15" fmla="*/ 66 h 67"/>
                <a:gd name="T16" fmla="*/ 5 w 50"/>
                <a:gd name="T17" fmla="*/ 57 h 67"/>
                <a:gd name="T18" fmla="*/ 0 w 50"/>
                <a:gd name="T19" fmla="*/ 42 h 67"/>
                <a:gd name="T20" fmla="*/ 0 w 50"/>
                <a:gd name="T21" fmla="*/ 22 h 67"/>
                <a:gd name="T22" fmla="*/ 13 w 50"/>
                <a:gd name="T23" fmla="*/ 3 h 67"/>
                <a:gd name="T24" fmla="*/ 19 w 50"/>
                <a:gd name="T25" fmla="*/ 3 h 67"/>
                <a:gd name="T26" fmla="*/ 22 w 50"/>
                <a:gd name="T27" fmla="*/ 0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0"/>
                <a:gd name="T43" fmla="*/ 0 h 67"/>
                <a:gd name="T44" fmla="*/ 50 w 50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0" h="67">
                  <a:moveTo>
                    <a:pt x="22" y="0"/>
                  </a:moveTo>
                  <a:lnTo>
                    <a:pt x="27" y="0"/>
                  </a:lnTo>
                  <a:lnTo>
                    <a:pt x="43" y="9"/>
                  </a:lnTo>
                  <a:lnTo>
                    <a:pt x="49" y="22"/>
                  </a:lnTo>
                  <a:lnTo>
                    <a:pt x="49" y="46"/>
                  </a:lnTo>
                  <a:lnTo>
                    <a:pt x="37" y="63"/>
                  </a:lnTo>
                  <a:lnTo>
                    <a:pt x="27" y="66"/>
                  </a:lnTo>
                  <a:lnTo>
                    <a:pt x="15" y="66"/>
                  </a:lnTo>
                  <a:lnTo>
                    <a:pt x="5" y="57"/>
                  </a:lnTo>
                  <a:lnTo>
                    <a:pt x="0" y="42"/>
                  </a:lnTo>
                  <a:lnTo>
                    <a:pt x="0" y="22"/>
                  </a:lnTo>
                  <a:lnTo>
                    <a:pt x="13" y="3"/>
                  </a:lnTo>
                  <a:lnTo>
                    <a:pt x="19" y="3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2" name="Freeform 34"/>
            <p:cNvSpPr>
              <a:spLocks/>
            </p:cNvSpPr>
            <p:nvPr/>
          </p:nvSpPr>
          <p:spPr bwMode="auto">
            <a:xfrm>
              <a:off x="767" y="1095"/>
              <a:ext cx="28" cy="46"/>
            </a:xfrm>
            <a:custGeom>
              <a:avLst/>
              <a:gdLst>
                <a:gd name="T0" fmla="*/ 8 w 28"/>
                <a:gd name="T1" fmla="*/ 3 h 46"/>
                <a:gd name="T2" fmla="*/ 3 w 28"/>
                <a:gd name="T3" fmla="*/ 3 h 46"/>
                <a:gd name="T4" fmla="*/ 3 w 28"/>
                <a:gd name="T5" fmla="*/ 11 h 46"/>
                <a:gd name="T6" fmla="*/ 0 w 28"/>
                <a:gd name="T7" fmla="*/ 21 h 46"/>
                <a:gd name="T8" fmla="*/ 5 w 28"/>
                <a:gd name="T9" fmla="*/ 37 h 46"/>
                <a:gd name="T10" fmla="*/ 17 w 28"/>
                <a:gd name="T11" fmla="*/ 45 h 46"/>
                <a:gd name="T12" fmla="*/ 27 w 28"/>
                <a:gd name="T13" fmla="*/ 31 h 46"/>
                <a:gd name="T14" fmla="*/ 27 w 28"/>
                <a:gd name="T15" fmla="*/ 11 h 46"/>
                <a:gd name="T16" fmla="*/ 24 w 28"/>
                <a:gd name="T17" fmla="*/ 3 h 46"/>
                <a:gd name="T18" fmla="*/ 12 w 28"/>
                <a:gd name="T19" fmla="*/ 0 h 46"/>
                <a:gd name="T20" fmla="*/ 8 w 28"/>
                <a:gd name="T21" fmla="*/ 3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6"/>
                <a:gd name="T35" fmla="*/ 28 w 28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6">
                  <a:moveTo>
                    <a:pt x="8" y="3"/>
                  </a:moveTo>
                  <a:lnTo>
                    <a:pt x="3" y="3"/>
                  </a:lnTo>
                  <a:lnTo>
                    <a:pt x="3" y="11"/>
                  </a:lnTo>
                  <a:lnTo>
                    <a:pt x="0" y="21"/>
                  </a:lnTo>
                  <a:lnTo>
                    <a:pt x="5" y="37"/>
                  </a:lnTo>
                  <a:lnTo>
                    <a:pt x="17" y="45"/>
                  </a:lnTo>
                  <a:lnTo>
                    <a:pt x="27" y="31"/>
                  </a:lnTo>
                  <a:lnTo>
                    <a:pt x="27" y="11"/>
                  </a:lnTo>
                  <a:lnTo>
                    <a:pt x="24" y="3"/>
                  </a:lnTo>
                  <a:lnTo>
                    <a:pt x="12" y="0"/>
                  </a:lnTo>
                  <a:lnTo>
                    <a:pt x="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3" name="Freeform 35"/>
            <p:cNvSpPr>
              <a:spLocks/>
            </p:cNvSpPr>
            <p:nvPr/>
          </p:nvSpPr>
          <p:spPr bwMode="auto">
            <a:xfrm>
              <a:off x="816" y="1086"/>
              <a:ext cx="49" cy="64"/>
            </a:xfrm>
            <a:custGeom>
              <a:avLst/>
              <a:gdLst>
                <a:gd name="T0" fmla="*/ 3 w 49"/>
                <a:gd name="T1" fmla="*/ 0 h 64"/>
                <a:gd name="T2" fmla="*/ 10 w 49"/>
                <a:gd name="T3" fmla="*/ 0 h 64"/>
                <a:gd name="T4" fmla="*/ 14 w 49"/>
                <a:gd name="T5" fmla="*/ 9 h 64"/>
                <a:gd name="T6" fmla="*/ 14 w 49"/>
                <a:gd name="T7" fmla="*/ 16 h 64"/>
                <a:gd name="T8" fmla="*/ 13 w 49"/>
                <a:gd name="T9" fmla="*/ 19 h 64"/>
                <a:gd name="T10" fmla="*/ 14 w 49"/>
                <a:gd name="T11" fmla="*/ 24 h 64"/>
                <a:gd name="T12" fmla="*/ 13 w 49"/>
                <a:gd name="T13" fmla="*/ 33 h 64"/>
                <a:gd name="T14" fmla="*/ 14 w 49"/>
                <a:gd name="T15" fmla="*/ 36 h 64"/>
                <a:gd name="T16" fmla="*/ 13 w 49"/>
                <a:gd name="T17" fmla="*/ 43 h 64"/>
                <a:gd name="T18" fmla="*/ 21 w 49"/>
                <a:gd name="T19" fmla="*/ 52 h 64"/>
                <a:gd name="T20" fmla="*/ 34 w 49"/>
                <a:gd name="T21" fmla="*/ 36 h 64"/>
                <a:gd name="T22" fmla="*/ 34 w 49"/>
                <a:gd name="T23" fmla="*/ 16 h 64"/>
                <a:gd name="T24" fmla="*/ 29 w 49"/>
                <a:gd name="T25" fmla="*/ 3 h 64"/>
                <a:gd name="T26" fmla="*/ 40 w 49"/>
                <a:gd name="T27" fmla="*/ 3 h 64"/>
                <a:gd name="T28" fmla="*/ 43 w 49"/>
                <a:gd name="T29" fmla="*/ 9 h 64"/>
                <a:gd name="T30" fmla="*/ 43 w 49"/>
                <a:gd name="T31" fmla="*/ 43 h 64"/>
                <a:gd name="T32" fmla="*/ 40 w 49"/>
                <a:gd name="T33" fmla="*/ 46 h 64"/>
                <a:gd name="T34" fmla="*/ 48 w 49"/>
                <a:gd name="T35" fmla="*/ 57 h 64"/>
                <a:gd name="T36" fmla="*/ 40 w 49"/>
                <a:gd name="T37" fmla="*/ 63 h 64"/>
                <a:gd name="T38" fmla="*/ 34 w 49"/>
                <a:gd name="T39" fmla="*/ 63 h 64"/>
                <a:gd name="T40" fmla="*/ 29 w 49"/>
                <a:gd name="T41" fmla="*/ 57 h 64"/>
                <a:gd name="T42" fmla="*/ 21 w 49"/>
                <a:gd name="T43" fmla="*/ 63 h 64"/>
                <a:gd name="T44" fmla="*/ 13 w 49"/>
                <a:gd name="T45" fmla="*/ 63 h 64"/>
                <a:gd name="T46" fmla="*/ 5 w 49"/>
                <a:gd name="T47" fmla="*/ 57 h 64"/>
                <a:gd name="T48" fmla="*/ 5 w 49"/>
                <a:gd name="T49" fmla="*/ 13 h 64"/>
                <a:gd name="T50" fmla="*/ 0 w 49"/>
                <a:gd name="T51" fmla="*/ 3 h 64"/>
                <a:gd name="T52" fmla="*/ 3 w 49"/>
                <a:gd name="T53" fmla="*/ 0 h 6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"/>
                <a:gd name="T82" fmla="*/ 0 h 64"/>
                <a:gd name="T83" fmla="*/ 49 w 49"/>
                <a:gd name="T84" fmla="*/ 64 h 6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" h="64">
                  <a:moveTo>
                    <a:pt x="3" y="0"/>
                  </a:moveTo>
                  <a:lnTo>
                    <a:pt x="10" y="0"/>
                  </a:lnTo>
                  <a:lnTo>
                    <a:pt x="14" y="9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4" y="24"/>
                  </a:lnTo>
                  <a:lnTo>
                    <a:pt x="13" y="33"/>
                  </a:lnTo>
                  <a:lnTo>
                    <a:pt x="14" y="36"/>
                  </a:lnTo>
                  <a:lnTo>
                    <a:pt x="13" y="43"/>
                  </a:lnTo>
                  <a:lnTo>
                    <a:pt x="21" y="52"/>
                  </a:lnTo>
                  <a:lnTo>
                    <a:pt x="34" y="36"/>
                  </a:lnTo>
                  <a:lnTo>
                    <a:pt x="34" y="16"/>
                  </a:lnTo>
                  <a:lnTo>
                    <a:pt x="29" y="3"/>
                  </a:lnTo>
                  <a:lnTo>
                    <a:pt x="40" y="3"/>
                  </a:lnTo>
                  <a:lnTo>
                    <a:pt x="43" y="9"/>
                  </a:lnTo>
                  <a:lnTo>
                    <a:pt x="43" y="43"/>
                  </a:lnTo>
                  <a:lnTo>
                    <a:pt x="40" y="46"/>
                  </a:lnTo>
                  <a:lnTo>
                    <a:pt x="48" y="57"/>
                  </a:lnTo>
                  <a:lnTo>
                    <a:pt x="40" y="63"/>
                  </a:lnTo>
                  <a:lnTo>
                    <a:pt x="34" y="63"/>
                  </a:lnTo>
                  <a:lnTo>
                    <a:pt x="29" y="57"/>
                  </a:lnTo>
                  <a:lnTo>
                    <a:pt x="21" y="63"/>
                  </a:lnTo>
                  <a:lnTo>
                    <a:pt x="13" y="63"/>
                  </a:lnTo>
                  <a:lnTo>
                    <a:pt x="5" y="57"/>
                  </a:lnTo>
                  <a:lnTo>
                    <a:pt x="5" y="1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4" name="Freeform 36"/>
            <p:cNvSpPr>
              <a:spLocks/>
            </p:cNvSpPr>
            <p:nvPr/>
          </p:nvSpPr>
          <p:spPr bwMode="auto">
            <a:xfrm>
              <a:off x="872" y="1086"/>
              <a:ext cx="35" cy="67"/>
            </a:xfrm>
            <a:custGeom>
              <a:avLst/>
              <a:gdLst>
                <a:gd name="T0" fmla="*/ 11 w 35"/>
                <a:gd name="T1" fmla="*/ 0 h 67"/>
                <a:gd name="T2" fmla="*/ 19 w 35"/>
                <a:gd name="T3" fmla="*/ 3 h 67"/>
                <a:gd name="T4" fmla="*/ 31 w 35"/>
                <a:gd name="T5" fmla="*/ 3 h 67"/>
                <a:gd name="T6" fmla="*/ 34 w 35"/>
                <a:gd name="T7" fmla="*/ 16 h 67"/>
                <a:gd name="T8" fmla="*/ 29 w 35"/>
                <a:gd name="T9" fmla="*/ 19 h 67"/>
                <a:gd name="T10" fmla="*/ 21 w 35"/>
                <a:gd name="T11" fmla="*/ 16 h 67"/>
                <a:gd name="T12" fmla="*/ 16 w 35"/>
                <a:gd name="T13" fmla="*/ 24 h 67"/>
                <a:gd name="T14" fmla="*/ 16 w 35"/>
                <a:gd name="T15" fmla="*/ 52 h 67"/>
                <a:gd name="T16" fmla="*/ 21 w 35"/>
                <a:gd name="T17" fmla="*/ 63 h 67"/>
                <a:gd name="T18" fmla="*/ 11 w 35"/>
                <a:gd name="T19" fmla="*/ 63 h 67"/>
                <a:gd name="T20" fmla="*/ 8 w 35"/>
                <a:gd name="T21" fmla="*/ 66 h 67"/>
                <a:gd name="T22" fmla="*/ 0 w 35"/>
                <a:gd name="T23" fmla="*/ 63 h 67"/>
                <a:gd name="T24" fmla="*/ 0 w 35"/>
                <a:gd name="T25" fmla="*/ 57 h 67"/>
                <a:gd name="T26" fmla="*/ 5 w 35"/>
                <a:gd name="T27" fmla="*/ 49 h 67"/>
                <a:gd name="T28" fmla="*/ 8 w 35"/>
                <a:gd name="T29" fmla="*/ 19 h 67"/>
                <a:gd name="T30" fmla="*/ 0 w 35"/>
                <a:gd name="T31" fmla="*/ 13 h 67"/>
                <a:gd name="T32" fmla="*/ 0 w 35"/>
                <a:gd name="T33" fmla="*/ 9 h 67"/>
                <a:gd name="T34" fmla="*/ 11 w 35"/>
                <a:gd name="T35" fmla="*/ 0 h 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"/>
                <a:gd name="T55" fmla="*/ 0 h 67"/>
                <a:gd name="T56" fmla="*/ 35 w 35"/>
                <a:gd name="T57" fmla="*/ 67 h 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" h="67">
                  <a:moveTo>
                    <a:pt x="11" y="0"/>
                  </a:moveTo>
                  <a:lnTo>
                    <a:pt x="19" y="3"/>
                  </a:lnTo>
                  <a:lnTo>
                    <a:pt x="31" y="3"/>
                  </a:lnTo>
                  <a:lnTo>
                    <a:pt x="34" y="16"/>
                  </a:lnTo>
                  <a:lnTo>
                    <a:pt x="29" y="19"/>
                  </a:lnTo>
                  <a:lnTo>
                    <a:pt x="21" y="16"/>
                  </a:lnTo>
                  <a:lnTo>
                    <a:pt x="16" y="24"/>
                  </a:lnTo>
                  <a:lnTo>
                    <a:pt x="16" y="52"/>
                  </a:lnTo>
                  <a:lnTo>
                    <a:pt x="21" y="63"/>
                  </a:lnTo>
                  <a:lnTo>
                    <a:pt x="11" y="63"/>
                  </a:lnTo>
                  <a:lnTo>
                    <a:pt x="8" y="66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5" y="49"/>
                  </a:lnTo>
                  <a:lnTo>
                    <a:pt x="8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5" name="Freeform 37"/>
            <p:cNvSpPr>
              <a:spLocks/>
            </p:cNvSpPr>
            <p:nvPr/>
          </p:nvSpPr>
          <p:spPr bwMode="auto">
            <a:xfrm>
              <a:off x="911" y="1089"/>
              <a:ext cx="42" cy="64"/>
            </a:xfrm>
            <a:custGeom>
              <a:avLst/>
              <a:gdLst>
                <a:gd name="T0" fmla="*/ 14 w 42"/>
                <a:gd name="T1" fmla="*/ 0 h 64"/>
                <a:gd name="T2" fmla="*/ 32 w 42"/>
                <a:gd name="T3" fmla="*/ 0 h 64"/>
                <a:gd name="T4" fmla="*/ 41 w 42"/>
                <a:gd name="T5" fmla="*/ 16 h 64"/>
                <a:gd name="T6" fmla="*/ 35 w 42"/>
                <a:gd name="T7" fmla="*/ 20 h 64"/>
                <a:gd name="T8" fmla="*/ 22 w 42"/>
                <a:gd name="T9" fmla="*/ 9 h 64"/>
                <a:gd name="T10" fmla="*/ 17 w 42"/>
                <a:gd name="T11" fmla="*/ 9 h 64"/>
                <a:gd name="T12" fmla="*/ 9 w 42"/>
                <a:gd name="T13" fmla="*/ 24 h 64"/>
                <a:gd name="T14" fmla="*/ 9 w 42"/>
                <a:gd name="T15" fmla="*/ 33 h 64"/>
                <a:gd name="T16" fmla="*/ 17 w 42"/>
                <a:gd name="T17" fmla="*/ 49 h 64"/>
                <a:gd name="T18" fmla="*/ 32 w 42"/>
                <a:gd name="T19" fmla="*/ 49 h 64"/>
                <a:gd name="T20" fmla="*/ 38 w 42"/>
                <a:gd name="T21" fmla="*/ 43 h 64"/>
                <a:gd name="T22" fmla="*/ 41 w 42"/>
                <a:gd name="T23" fmla="*/ 46 h 64"/>
                <a:gd name="T24" fmla="*/ 32 w 42"/>
                <a:gd name="T25" fmla="*/ 60 h 64"/>
                <a:gd name="T26" fmla="*/ 14 w 42"/>
                <a:gd name="T27" fmla="*/ 63 h 64"/>
                <a:gd name="T28" fmla="*/ 4 w 42"/>
                <a:gd name="T29" fmla="*/ 54 h 64"/>
                <a:gd name="T30" fmla="*/ 0 w 42"/>
                <a:gd name="T31" fmla="*/ 39 h 64"/>
                <a:gd name="T32" fmla="*/ 0 w 42"/>
                <a:gd name="T33" fmla="*/ 24 h 64"/>
                <a:gd name="T34" fmla="*/ 6 w 42"/>
                <a:gd name="T35" fmla="*/ 6 h 64"/>
                <a:gd name="T36" fmla="*/ 14 w 42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"/>
                <a:gd name="T58" fmla="*/ 0 h 64"/>
                <a:gd name="T59" fmla="*/ 42 w 42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" h="64">
                  <a:moveTo>
                    <a:pt x="14" y="0"/>
                  </a:moveTo>
                  <a:lnTo>
                    <a:pt x="32" y="0"/>
                  </a:lnTo>
                  <a:lnTo>
                    <a:pt x="41" y="16"/>
                  </a:lnTo>
                  <a:lnTo>
                    <a:pt x="35" y="20"/>
                  </a:lnTo>
                  <a:lnTo>
                    <a:pt x="22" y="9"/>
                  </a:lnTo>
                  <a:lnTo>
                    <a:pt x="17" y="9"/>
                  </a:lnTo>
                  <a:lnTo>
                    <a:pt x="9" y="24"/>
                  </a:lnTo>
                  <a:lnTo>
                    <a:pt x="9" y="33"/>
                  </a:lnTo>
                  <a:lnTo>
                    <a:pt x="17" y="49"/>
                  </a:lnTo>
                  <a:lnTo>
                    <a:pt x="32" y="49"/>
                  </a:lnTo>
                  <a:lnTo>
                    <a:pt x="38" y="43"/>
                  </a:lnTo>
                  <a:lnTo>
                    <a:pt x="41" y="46"/>
                  </a:lnTo>
                  <a:lnTo>
                    <a:pt x="32" y="60"/>
                  </a:lnTo>
                  <a:lnTo>
                    <a:pt x="14" y="63"/>
                  </a:lnTo>
                  <a:lnTo>
                    <a:pt x="4" y="54"/>
                  </a:lnTo>
                  <a:lnTo>
                    <a:pt x="0" y="39"/>
                  </a:lnTo>
                  <a:lnTo>
                    <a:pt x="0" y="24"/>
                  </a:lnTo>
                  <a:lnTo>
                    <a:pt x="6" y="6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6" name="Freeform 38"/>
            <p:cNvSpPr>
              <a:spLocks/>
            </p:cNvSpPr>
            <p:nvPr/>
          </p:nvSpPr>
          <p:spPr bwMode="auto">
            <a:xfrm>
              <a:off x="957" y="1089"/>
              <a:ext cx="41" cy="64"/>
            </a:xfrm>
            <a:custGeom>
              <a:avLst/>
              <a:gdLst>
                <a:gd name="T0" fmla="*/ 15 w 41"/>
                <a:gd name="T1" fmla="*/ 0 h 64"/>
                <a:gd name="T2" fmla="*/ 27 w 41"/>
                <a:gd name="T3" fmla="*/ 0 h 64"/>
                <a:gd name="T4" fmla="*/ 37 w 41"/>
                <a:gd name="T5" fmla="*/ 9 h 64"/>
                <a:gd name="T6" fmla="*/ 40 w 41"/>
                <a:gd name="T7" fmla="*/ 27 h 64"/>
                <a:gd name="T8" fmla="*/ 27 w 41"/>
                <a:gd name="T9" fmla="*/ 27 h 64"/>
                <a:gd name="T10" fmla="*/ 25 w 41"/>
                <a:gd name="T11" fmla="*/ 30 h 64"/>
                <a:gd name="T12" fmla="*/ 18 w 41"/>
                <a:gd name="T13" fmla="*/ 27 h 64"/>
                <a:gd name="T14" fmla="*/ 10 w 41"/>
                <a:gd name="T15" fmla="*/ 30 h 64"/>
                <a:gd name="T16" fmla="*/ 10 w 41"/>
                <a:gd name="T17" fmla="*/ 39 h 64"/>
                <a:gd name="T18" fmla="*/ 22 w 41"/>
                <a:gd name="T19" fmla="*/ 50 h 64"/>
                <a:gd name="T20" fmla="*/ 30 w 41"/>
                <a:gd name="T21" fmla="*/ 50 h 64"/>
                <a:gd name="T22" fmla="*/ 40 w 41"/>
                <a:gd name="T23" fmla="*/ 43 h 64"/>
                <a:gd name="T24" fmla="*/ 40 w 41"/>
                <a:gd name="T25" fmla="*/ 49 h 64"/>
                <a:gd name="T26" fmla="*/ 32 w 41"/>
                <a:gd name="T27" fmla="*/ 60 h 64"/>
                <a:gd name="T28" fmla="*/ 13 w 41"/>
                <a:gd name="T29" fmla="*/ 63 h 64"/>
                <a:gd name="T30" fmla="*/ 3 w 41"/>
                <a:gd name="T31" fmla="*/ 49 h 64"/>
                <a:gd name="T32" fmla="*/ 3 w 41"/>
                <a:gd name="T33" fmla="*/ 43 h 64"/>
                <a:gd name="T34" fmla="*/ 0 w 41"/>
                <a:gd name="T35" fmla="*/ 39 h 64"/>
                <a:gd name="T36" fmla="*/ 3 w 41"/>
                <a:gd name="T37" fmla="*/ 33 h 64"/>
                <a:gd name="T38" fmla="*/ 0 w 41"/>
                <a:gd name="T39" fmla="*/ 27 h 64"/>
                <a:gd name="T40" fmla="*/ 5 w 41"/>
                <a:gd name="T41" fmla="*/ 6 h 64"/>
                <a:gd name="T42" fmla="*/ 15 w 41"/>
                <a:gd name="T43" fmla="*/ 0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1"/>
                <a:gd name="T67" fmla="*/ 0 h 64"/>
                <a:gd name="T68" fmla="*/ 41 w 41"/>
                <a:gd name="T69" fmla="*/ 64 h 6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1" h="64">
                  <a:moveTo>
                    <a:pt x="15" y="0"/>
                  </a:moveTo>
                  <a:lnTo>
                    <a:pt x="27" y="0"/>
                  </a:lnTo>
                  <a:lnTo>
                    <a:pt x="37" y="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5" y="30"/>
                  </a:lnTo>
                  <a:lnTo>
                    <a:pt x="18" y="27"/>
                  </a:lnTo>
                  <a:lnTo>
                    <a:pt x="10" y="30"/>
                  </a:lnTo>
                  <a:lnTo>
                    <a:pt x="10" y="39"/>
                  </a:lnTo>
                  <a:lnTo>
                    <a:pt x="22" y="50"/>
                  </a:lnTo>
                  <a:lnTo>
                    <a:pt x="30" y="50"/>
                  </a:lnTo>
                  <a:lnTo>
                    <a:pt x="40" y="43"/>
                  </a:lnTo>
                  <a:lnTo>
                    <a:pt x="40" y="49"/>
                  </a:lnTo>
                  <a:lnTo>
                    <a:pt x="32" y="60"/>
                  </a:lnTo>
                  <a:lnTo>
                    <a:pt x="13" y="63"/>
                  </a:lnTo>
                  <a:lnTo>
                    <a:pt x="3" y="49"/>
                  </a:lnTo>
                  <a:lnTo>
                    <a:pt x="3" y="43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5" y="6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7" name="Freeform 39"/>
            <p:cNvSpPr>
              <a:spLocks/>
            </p:cNvSpPr>
            <p:nvPr/>
          </p:nvSpPr>
          <p:spPr bwMode="auto">
            <a:xfrm>
              <a:off x="972" y="1099"/>
              <a:ext cx="10" cy="8"/>
            </a:xfrm>
            <a:custGeom>
              <a:avLst/>
              <a:gdLst>
                <a:gd name="T0" fmla="*/ 0 w 10"/>
                <a:gd name="T1" fmla="*/ 3 h 8"/>
                <a:gd name="T2" fmla="*/ 0 w 10"/>
                <a:gd name="T3" fmla="*/ 7 h 8"/>
                <a:gd name="T4" fmla="*/ 6 w 10"/>
                <a:gd name="T5" fmla="*/ 7 h 8"/>
                <a:gd name="T6" fmla="*/ 9 w 10"/>
                <a:gd name="T7" fmla="*/ 6 h 8"/>
                <a:gd name="T8" fmla="*/ 0 w 10"/>
                <a:gd name="T9" fmla="*/ 0 h 8"/>
                <a:gd name="T10" fmla="*/ 0 w 10"/>
                <a:gd name="T11" fmla="*/ 3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8"/>
                <a:gd name="T20" fmla="*/ 10 w 10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8">
                  <a:moveTo>
                    <a:pt x="0" y="3"/>
                  </a:moveTo>
                  <a:lnTo>
                    <a:pt x="0" y="7"/>
                  </a:lnTo>
                  <a:lnTo>
                    <a:pt x="6" y="7"/>
                  </a:lnTo>
                  <a:lnTo>
                    <a:pt x="9" y="6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8" name="Freeform 40"/>
            <p:cNvSpPr>
              <a:spLocks/>
            </p:cNvSpPr>
            <p:nvPr/>
          </p:nvSpPr>
          <p:spPr bwMode="auto">
            <a:xfrm>
              <a:off x="690" y="1392"/>
              <a:ext cx="49" cy="97"/>
            </a:xfrm>
            <a:custGeom>
              <a:avLst/>
              <a:gdLst>
                <a:gd name="T0" fmla="*/ 19 w 49"/>
                <a:gd name="T1" fmla="*/ 0 h 97"/>
                <a:gd name="T2" fmla="*/ 43 w 49"/>
                <a:gd name="T3" fmla="*/ 5 h 97"/>
                <a:gd name="T4" fmla="*/ 43 w 49"/>
                <a:gd name="T5" fmla="*/ 30 h 97"/>
                <a:gd name="T6" fmla="*/ 40 w 49"/>
                <a:gd name="T7" fmla="*/ 30 h 97"/>
                <a:gd name="T8" fmla="*/ 29 w 49"/>
                <a:gd name="T9" fmla="*/ 14 h 97"/>
                <a:gd name="T10" fmla="*/ 21 w 49"/>
                <a:gd name="T11" fmla="*/ 11 h 97"/>
                <a:gd name="T12" fmla="*/ 14 w 49"/>
                <a:gd name="T13" fmla="*/ 14 h 97"/>
                <a:gd name="T14" fmla="*/ 14 w 49"/>
                <a:gd name="T15" fmla="*/ 27 h 97"/>
                <a:gd name="T16" fmla="*/ 33 w 49"/>
                <a:gd name="T17" fmla="*/ 41 h 97"/>
                <a:gd name="T18" fmla="*/ 45 w 49"/>
                <a:gd name="T19" fmla="*/ 60 h 97"/>
                <a:gd name="T20" fmla="*/ 48 w 49"/>
                <a:gd name="T21" fmla="*/ 77 h 97"/>
                <a:gd name="T22" fmla="*/ 40 w 49"/>
                <a:gd name="T23" fmla="*/ 90 h 97"/>
                <a:gd name="T24" fmla="*/ 29 w 49"/>
                <a:gd name="T25" fmla="*/ 96 h 97"/>
                <a:gd name="T26" fmla="*/ 24 w 49"/>
                <a:gd name="T27" fmla="*/ 93 h 97"/>
                <a:gd name="T28" fmla="*/ 19 w 49"/>
                <a:gd name="T29" fmla="*/ 96 h 97"/>
                <a:gd name="T30" fmla="*/ 3 w 49"/>
                <a:gd name="T31" fmla="*/ 93 h 97"/>
                <a:gd name="T32" fmla="*/ 0 w 49"/>
                <a:gd name="T33" fmla="*/ 80 h 97"/>
                <a:gd name="T34" fmla="*/ 4 w 49"/>
                <a:gd name="T35" fmla="*/ 66 h 97"/>
                <a:gd name="T36" fmla="*/ 9 w 49"/>
                <a:gd name="T37" fmla="*/ 77 h 97"/>
                <a:gd name="T38" fmla="*/ 27 w 49"/>
                <a:gd name="T39" fmla="*/ 87 h 97"/>
                <a:gd name="T40" fmla="*/ 35 w 49"/>
                <a:gd name="T41" fmla="*/ 74 h 97"/>
                <a:gd name="T42" fmla="*/ 35 w 49"/>
                <a:gd name="T43" fmla="*/ 69 h 97"/>
                <a:gd name="T44" fmla="*/ 16 w 49"/>
                <a:gd name="T45" fmla="*/ 50 h 97"/>
                <a:gd name="T46" fmla="*/ 9 w 49"/>
                <a:gd name="T47" fmla="*/ 47 h 97"/>
                <a:gd name="T48" fmla="*/ 3 w 49"/>
                <a:gd name="T49" fmla="*/ 30 h 97"/>
                <a:gd name="T50" fmla="*/ 3 w 49"/>
                <a:gd name="T51" fmla="*/ 17 h 97"/>
                <a:gd name="T52" fmla="*/ 11 w 49"/>
                <a:gd name="T53" fmla="*/ 3 h 97"/>
                <a:gd name="T54" fmla="*/ 16 w 49"/>
                <a:gd name="T55" fmla="*/ 3 h 97"/>
                <a:gd name="T56" fmla="*/ 19 w 49"/>
                <a:gd name="T57" fmla="*/ 0 h 9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9"/>
                <a:gd name="T88" fmla="*/ 0 h 97"/>
                <a:gd name="T89" fmla="*/ 49 w 49"/>
                <a:gd name="T90" fmla="*/ 97 h 9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9" h="97">
                  <a:moveTo>
                    <a:pt x="19" y="0"/>
                  </a:moveTo>
                  <a:lnTo>
                    <a:pt x="43" y="5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29" y="14"/>
                  </a:lnTo>
                  <a:lnTo>
                    <a:pt x="21" y="11"/>
                  </a:lnTo>
                  <a:lnTo>
                    <a:pt x="14" y="14"/>
                  </a:lnTo>
                  <a:lnTo>
                    <a:pt x="14" y="27"/>
                  </a:lnTo>
                  <a:lnTo>
                    <a:pt x="33" y="41"/>
                  </a:lnTo>
                  <a:lnTo>
                    <a:pt x="45" y="60"/>
                  </a:lnTo>
                  <a:lnTo>
                    <a:pt x="48" y="77"/>
                  </a:lnTo>
                  <a:lnTo>
                    <a:pt x="40" y="90"/>
                  </a:lnTo>
                  <a:lnTo>
                    <a:pt x="29" y="96"/>
                  </a:lnTo>
                  <a:lnTo>
                    <a:pt x="24" y="93"/>
                  </a:lnTo>
                  <a:lnTo>
                    <a:pt x="19" y="96"/>
                  </a:lnTo>
                  <a:lnTo>
                    <a:pt x="3" y="93"/>
                  </a:lnTo>
                  <a:lnTo>
                    <a:pt x="0" y="80"/>
                  </a:lnTo>
                  <a:lnTo>
                    <a:pt x="4" y="66"/>
                  </a:lnTo>
                  <a:lnTo>
                    <a:pt x="9" y="77"/>
                  </a:lnTo>
                  <a:lnTo>
                    <a:pt x="27" y="87"/>
                  </a:lnTo>
                  <a:lnTo>
                    <a:pt x="35" y="74"/>
                  </a:lnTo>
                  <a:lnTo>
                    <a:pt x="35" y="69"/>
                  </a:lnTo>
                  <a:lnTo>
                    <a:pt x="16" y="50"/>
                  </a:lnTo>
                  <a:lnTo>
                    <a:pt x="9" y="47"/>
                  </a:lnTo>
                  <a:lnTo>
                    <a:pt x="3" y="30"/>
                  </a:lnTo>
                  <a:lnTo>
                    <a:pt x="3" y="17"/>
                  </a:lnTo>
                  <a:lnTo>
                    <a:pt x="11" y="3"/>
                  </a:lnTo>
                  <a:lnTo>
                    <a:pt x="16" y="3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9" name="Freeform 41"/>
            <p:cNvSpPr>
              <a:spLocks/>
            </p:cNvSpPr>
            <p:nvPr/>
          </p:nvSpPr>
          <p:spPr bwMode="auto">
            <a:xfrm>
              <a:off x="1028" y="1400"/>
              <a:ext cx="42" cy="96"/>
            </a:xfrm>
            <a:custGeom>
              <a:avLst/>
              <a:gdLst>
                <a:gd name="T0" fmla="*/ 12 w 42"/>
                <a:gd name="T1" fmla="*/ 0 h 96"/>
                <a:gd name="T2" fmla="*/ 31 w 42"/>
                <a:gd name="T3" fmla="*/ 0 h 96"/>
                <a:gd name="T4" fmla="*/ 31 w 42"/>
                <a:gd name="T5" fmla="*/ 6 h 96"/>
                <a:gd name="T6" fmla="*/ 37 w 42"/>
                <a:gd name="T7" fmla="*/ 6 h 96"/>
                <a:gd name="T8" fmla="*/ 40 w 42"/>
                <a:gd name="T9" fmla="*/ 25 h 96"/>
                <a:gd name="T10" fmla="*/ 41 w 42"/>
                <a:gd name="T11" fmla="*/ 29 h 96"/>
                <a:gd name="T12" fmla="*/ 29 w 42"/>
                <a:gd name="T13" fmla="*/ 59 h 96"/>
                <a:gd name="T14" fmla="*/ 17 w 42"/>
                <a:gd name="T15" fmla="*/ 73 h 96"/>
                <a:gd name="T16" fmla="*/ 24 w 42"/>
                <a:gd name="T17" fmla="*/ 79 h 96"/>
                <a:gd name="T18" fmla="*/ 35 w 42"/>
                <a:gd name="T19" fmla="*/ 79 h 96"/>
                <a:gd name="T20" fmla="*/ 41 w 42"/>
                <a:gd name="T21" fmla="*/ 76 h 96"/>
                <a:gd name="T22" fmla="*/ 41 w 42"/>
                <a:gd name="T23" fmla="*/ 89 h 96"/>
                <a:gd name="T24" fmla="*/ 35 w 42"/>
                <a:gd name="T25" fmla="*/ 95 h 96"/>
                <a:gd name="T26" fmla="*/ 3 w 42"/>
                <a:gd name="T27" fmla="*/ 95 h 96"/>
                <a:gd name="T28" fmla="*/ 0 w 42"/>
                <a:gd name="T29" fmla="*/ 86 h 96"/>
                <a:gd name="T30" fmla="*/ 14 w 42"/>
                <a:gd name="T31" fmla="*/ 73 h 96"/>
                <a:gd name="T32" fmla="*/ 14 w 42"/>
                <a:gd name="T33" fmla="*/ 67 h 96"/>
                <a:gd name="T34" fmla="*/ 29 w 42"/>
                <a:gd name="T35" fmla="*/ 46 h 96"/>
                <a:gd name="T36" fmla="*/ 31 w 42"/>
                <a:gd name="T37" fmla="*/ 30 h 96"/>
                <a:gd name="T38" fmla="*/ 24 w 42"/>
                <a:gd name="T39" fmla="*/ 16 h 96"/>
                <a:gd name="T40" fmla="*/ 22 w 42"/>
                <a:gd name="T41" fmla="*/ 16 h 96"/>
                <a:gd name="T42" fmla="*/ 19 w 42"/>
                <a:gd name="T43" fmla="*/ 13 h 96"/>
                <a:gd name="T44" fmla="*/ 0 w 42"/>
                <a:gd name="T45" fmla="*/ 25 h 96"/>
                <a:gd name="T46" fmla="*/ 0 w 42"/>
                <a:gd name="T47" fmla="*/ 13 h 96"/>
                <a:gd name="T48" fmla="*/ 4 w 42"/>
                <a:gd name="T49" fmla="*/ 13 h 96"/>
                <a:gd name="T50" fmla="*/ 4 w 42"/>
                <a:gd name="T51" fmla="*/ 6 h 96"/>
                <a:gd name="T52" fmla="*/ 12 w 42"/>
                <a:gd name="T53" fmla="*/ 0 h 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"/>
                <a:gd name="T82" fmla="*/ 0 h 96"/>
                <a:gd name="T83" fmla="*/ 42 w 42"/>
                <a:gd name="T84" fmla="*/ 96 h 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" h="96">
                  <a:moveTo>
                    <a:pt x="12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7" y="6"/>
                  </a:lnTo>
                  <a:lnTo>
                    <a:pt x="40" y="25"/>
                  </a:lnTo>
                  <a:lnTo>
                    <a:pt x="41" y="29"/>
                  </a:lnTo>
                  <a:lnTo>
                    <a:pt x="29" y="59"/>
                  </a:lnTo>
                  <a:lnTo>
                    <a:pt x="17" y="73"/>
                  </a:lnTo>
                  <a:lnTo>
                    <a:pt x="24" y="79"/>
                  </a:lnTo>
                  <a:lnTo>
                    <a:pt x="35" y="79"/>
                  </a:lnTo>
                  <a:lnTo>
                    <a:pt x="41" y="76"/>
                  </a:lnTo>
                  <a:lnTo>
                    <a:pt x="41" y="89"/>
                  </a:lnTo>
                  <a:lnTo>
                    <a:pt x="35" y="95"/>
                  </a:lnTo>
                  <a:lnTo>
                    <a:pt x="3" y="95"/>
                  </a:lnTo>
                  <a:lnTo>
                    <a:pt x="0" y="86"/>
                  </a:lnTo>
                  <a:lnTo>
                    <a:pt x="14" y="73"/>
                  </a:lnTo>
                  <a:lnTo>
                    <a:pt x="14" y="67"/>
                  </a:lnTo>
                  <a:lnTo>
                    <a:pt x="29" y="46"/>
                  </a:lnTo>
                  <a:lnTo>
                    <a:pt x="31" y="3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9" y="13"/>
                  </a:lnTo>
                  <a:lnTo>
                    <a:pt x="0" y="25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4" y="6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0" name="Freeform 42"/>
            <p:cNvSpPr>
              <a:spLocks/>
            </p:cNvSpPr>
            <p:nvPr/>
          </p:nvSpPr>
          <p:spPr bwMode="auto">
            <a:xfrm>
              <a:off x="4623" y="1406"/>
              <a:ext cx="45" cy="94"/>
            </a:xfrm>
            <a:custGeom>
              <a:avLst/>
              <a:gdLst>
                <a:gd name="T0" fmla="*/ 17 w 45"/>
                <a:gd name="T1" fmla="*/ 0 h 94"/>
                <a:gd name="T2" fmla="*/ 27 w 45"/>
                <a:gd name="T3" fmla="*/ 0 h 94"/>
                <a:gd name="T4" fmla="*/ 39 w 45"/>
                <a:gd name="T5" fmla="*/ 13 h 94"/>
                <a:gd name="T6" fmla="*/ 41 w 45"/>
                <a:gd name="T7" fmla="*/ 24 h 94"/>
                <a:gd name="T8" fmla="*/ 39 w 45"/>
                <a:gd name="T9" fmla="*/ 39 h 94"/>
                <a:gd name="T10" fmla="*/ 28 w 45"/>
                <a:gd name="T11" fmla="*/ 60 h 94"/>
                <a:gd name="T12" fmla="*/ 25 w 45"/>
                <a:gd name="T13" fmla="*/ 60 h 94"/>
                <a:gd name="T14" fmla="*/ 25 w 45"/>
                <a:gd name="T15" fmla="*/ 66 h 94"/>
                <a:gd name="T16" fmla="*/ 17 w 45"/>
                <a:gd name="T17" fmla="*/ 76 h 94"/>
                <a:gd name="T18" fmla="*/ 25 w 45"/>
                <a:gd name="T19" fmla="*/ 82 h 94"/>
                <a:gd name="T20" fmla="*/ 44 w 45"/>
                <a:gd name="T21" fmla="*/ 79 h 94"/>
                <a:gd name="T22" fmla="*/ 41 w 45"/>
                <a:gd name="T23" fmla="*/ 88 h 94"/>
                <a:gd name="T24" fmla="*/ 34 w 45"/>
                <a:gd name="T25" fmla="*/ 93 h 94"/>
                <a:gd name="T26" fmla="*/ 1 w 45"/>
                <a:gd name="T27" fmla="*/ 93 h 94"/>
                <a:gd name="T28" fmla="*/ 1 w 45"/>
                <a:gd name="T29" fmla="*/ 85 h 94"/>
                <a:gd name="T30" fmla="*/ 31 w 45"/>
                <a:gd name="T31" fmla="*/ 46 h 94"/>
                <a:gd name="T32" fmla="*/ 31 w 45"/>
                <a:gd name="T33" fmla="*/ 24 h 94"/>
                <a:gd name="T34" fmla="*/ 22 w 45"/>
                <a:gd name="T35" fmla="*/ 16 h 94"/>
                <a:gd name="T36" fmla="*/ 12 w 45"/>
                <a:gd name="T37" fmla="*/ 16 h 94"/>
                <a:gd name="T38" fmla="*/ 0 w 45"/>
                <a:gd name="T39" fmla="*/ 24 h 94"/>
                <a:gd name="T40" fmla="*/ 1 w 45"/>
                <a:gd name="T41" fmla="*/ 16 h 94"/>
                <a:gd name="T42" fmla="*/ 17 w 45"/>
                <a:gd name="T43" fmla="*/ 0 h 9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"/>
                <a:gd name="T67" fmla="*/ 0 h 94"/>
                <a:gd name="T68" fmla="*/ 45 w 45"/>
                <a:gd name="T69" fmla="*/ 94 h 9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" h="94">
                  <a:moveTo>
                    <a:pt x="17" y="0"/>
                  </a:moveTo>
                  <a:lnTo>
                    <a:pt x="27" y="0"/>
                  </a:lnTo>
                  <a:lnTo>
                    <a:pt x="39" y="13"/>
                  </a:lnTo>
                  <a:lnTo>
                    <a:pt x="41" y="24"/>
                  </a:lnTo>
                  <a:lnTo>
                    <a:pt x="39" y="39"/>
                  </a:lnTo>
                  <a:lnTo>
                    <a:pt x="28" y="60"/>
                  </a:lnTo>
                  <a:lnTo>
                    <a:pt x="25" y="60"/>
                  </a:lnTo>
                  <a:lnTo>
                    <a:pt x="25" y="66"/>
                  </a:lnTo>
                  <a:lnTo>
                    <a:pt x="17" y="76"/>
                  </a:lnTo>
                  <a:lnTo>
                    <a:pt x="25" y="82"/>
                  </a:lnTo>
                  <a:lnTo>
                    <a:pt x="44" y="79"/>
                  </a:lnTo>
                  <a:lnTo>
                    <a:pt x="41" y="88"/>
                  </a:lnTo>
                  <a:lnTo>
                    <a:pt x="34" y="93"/>
                  </a:lnTo>
                  <a:lnTo>
                    <a:pt x="1" y="93"/>
                  </a:lnTo>
                  <a:lnTo>
                    <a:pt x="1" y="85"/>
                  </a:lnTo>
                  <a:lnTo>
                    <a:pt x="31" y="46"/>
                  </a:lnTo>
                  <a:lnTo>
                    <a:pt x="31" y="24"/>
                  </a:lnTo>
                  <a:lnTo>
                    <a:pt x="22" y="16"/>
                  </a:lnTo>
                  <a:lnTo>
                    <a:pt x="12" y="16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1" name="Freeform 43"/>
            <p:cNvSpPr>
              <a:spLocks/>
            </p:cNvSpPr>
            <p:nvPr/>
          </p:nvSpPr>
          <p:spPr bwMode="auto">
            <a:xfrm>
              <a:off x="743" y="1425"/>
              <a:ext cx="52" cy="64"/>
            </a:xfrm>
            <a:custGeom>
              <a:avLst/>
              <a:gdLst>
                <a:gd name="T0" fmla="*/ 14 w 52"/>
                <a:gd name="T1" fmla="*/ 0 h 64"/>
                <a:gd name="T2" fmla="*/ 36 w 52"/>
                <a:gd name="T3" fmla="*/ 0 h 64"/>
                <a:gd name="T4" fmla="*/ 48 w 52"/>
                <a:gd name="T5" fmla="*/ 11 h 64"/>
                <a:gd name="T6" fmla="*/ 51 w 52"/>
                <a:gd name="T7" fmla="*/ 36 h 64"/>
                <a:gd name="T8" fmla="*/ 46 w 52"/>
                <a:gd name="T9" fmla="*/ 50 h 64"/>
                <a:gd name="T10" fmla="*/ 36 w 52"/>
                <a:gd name="T11" fmla="*/ 60 h 64"/>
                <a:gd name="T12" fmla="*/ 17 w 52"/>
                <a:gd name="T13" fmla="*/ 63 h 64"/>
                <a:gd name="T14" fmla="*/ 4 w 52"/>
                <a:gd name="T15" fmla="*/ 50 h 64"/>
                <a:gd name="T16" fmla="*/ 0 w 52"/>
                <a:gd name="T17" fmla="*/ 24 h 64"/>
                <a:gd name="T18" fmla="*/ 9 w 52"/>
                <a:gd name="T19" fmla="*/ 3 h 64"/>
                <a:gd name="T20" fmla="*/ 14 w 52"/>
                <a:gd name="T21" fmla="*/ 0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64"/>
                <a:gd name="T35" fmla="*/ 52 w 52"/>
                <a:gd name="T36" fmla="*/ 64 h 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64">
                  <a:moveTo>
                    <a:pt x="14" y="0"/>
                  </a:moveTo>
                  <a:lnTo>
                    <a:pt x="36" y="0"/>
                  </a:lnTo>
                  <a:lnTo>
                    <a:pt x="48" y="11"/>
                  </a:lnTo>
                  <a:lnTo>
                    <a:pt x="51" y="36"/>
                  </a:lnTo>
                  <a:lnTo>
                    <a:pt x="46" y="50"/>
                  </a:lnTo>
                  <a:lnTo>
                    <a:pt x="36" y="60"/>
                  </a:lnTo>
                  <a:lnTo>
                    <a:pt x="17" y="63"/>
                  </a:lnTo>
                  <a:lnTo>
                    <a:pt x="4" y="50"/>
                  </a:lnTo>
                  <a:lnTo>
                    <a:pt x="0" y="24"/>
                  </a:lnTo>
                  <a:lnTo>
                    <a:pt x="9" y="3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2" name="Freeform 44"/>
            <p:cNvSpPr>
              <a:spLocks/>
            </p:cNvSpPr>
            <p:nvPr/>
          </p:nvSpPr>
          <p:spPr bwMode="auto">
            <a:xfrm>
              <a:off x="755" y="1430"/>
              <a:ext cx="27" cy="50"/>
            </a:xfrm>
            <a:custGeom>
              <a:avLst/>
              <a:gdLst>
                <a:gd name="T0" fmla="*/ 10 w 27"/>
                <a:gd name="T1" fmla="*/ 3 h 50"/>
                <a:gd name="T2" fmla="*/ 0 w 27"/>
                <a:gd name="T3" fmla="*/ 16 h 50"/>
                <a:gd name="T4" fmla="*/ 0 w 27"/>
                <a:gd name="T5" fmla="*/ 35 h 50"/>
                <a:gd name="T6" fmla="*/ 5 w 27"/>
                <a:gd name="T7" fmla="*/ 46 h 50"/>
                <a:gd name="T8" fmla="*/ 17 w 27"/>
                <a:gd name="T9" fmla="*/ 49 h 50"/>
                <a:gd name="T10" fmla="*/ 24 w 27"/>
                <a:gd name="T11" fmla="*/ 46 h 50"/>
                <a:gd name="T12" fmla="*/ 26 w 27"/>
                <a:gd name="T13" fmla="*/ 19 h 50"/>
                <a:gd name="T14" fmla="*/ 21 w 27"/>
                <a:gd name="T15" fmla="*/ 3 h 50"/>
                <a:gd name="T16" fmla="*/ 17 w 27"/>
                <a:gd name="T17" fmla="*/ 3 h 50"/>
                <a:gd name="T18" fmla="*/ 12 w 27"/>
                <a:gd name="T19" fmla="*/ 0 h 50"/>
                <a:gd name="T20" fmla="*/ 10 w 27"/>
                <a:gd name="T21" fmla="*/ 3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50"/>
                <a:gd name="T35" fmla="*/ 27 w 27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50">
                  <a:moveTo>
                    <a:pt x="10" y="3"/>
                  </a:moveTo>
                  <a:lnTo>
                    <a:pt x="0" y="16"/>
                  </a:lnTo>
                  <a:lnTo>
                    <a:pt x="0" y="35"/>
                  </a:lnTo>
                  <a:lnTo>
                    <a:pt x="5" y="46"/>
                  </a:lnTo>
                  <a:lnTo>
                    <a:pt x="17" y="49"/>
                  </a:lnTo>
                  <a:lnTo>
                    <a:pt x="24" y="46"/>
                  </a:lnTo>
                  <a:lnTo>
                    <a:pt x="26" y="19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2" y="0"/>
                  </a:lnTo>
                  <a:lnTo>
                    <a:pt x="1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3" name="Freeform 45"/>
            <p:cNvSpPr>
              <a:spLocks/>
            </p:cNvSpPr>
            <p:nvPr/>
          </p:nvSpPr>
          <p:spPr bwMode="auto">
            <a:xfrm>
              <a:off x="802" y="1425"/>
              <a:ext cx="49" cy="64"/>
            </a:xfrm>
            <a:custGeom>
              <a:avLst/>
              <a:gdLst>
                <a:gd name="T0" fmla="*/ 1 w 49"/>
                <a:gd name="T1" fmla="*/ 0 h 64"/>
                <a:gd name="T2" fmla="*/ 11 w 49"/>
                <a:gd name="T3" fmla="*/ 0 h 64"/>
                <a:gd name="T4" fmla="*/ 16 w 49"/>
                <a:gd name="T5" fmla="*/ 8 h 64"/>
                <a:gd name="T6" fmla="*/ 16 w 49"/>
                <a:gd name="T7" fmla="*/ 30 h 64"/>
                <a:gd name="T8" fmla="*/ 14 w 49"/>
                <a:gd name="T9" fmla="*/ 36 h 64"/>
                <a:gd name="T10" fmla="*/ 21 w 49"/>
                <a:gd name="T11" fmla="*/ 50 h 64"/>
                <a:gd name="T12" fmla="*/ 27 w 49"/>
                <a:gd name="T13" fmla="*/ 50 h 64"/>
                <a:gd name="T14" fmla="*/ 33 w 49"/>
                <a:gd name="T15" fmla="*/ 39 h 64"/>
                <a:gd name="T16" fmla="*/ 35 w 49"/>
                <a:gd name="T17" fmla="*/ 24 h 64"/>
                <a:gd name="T18" fmla="*/ 30 w 49"/>
                <a:gd name="T19" fmla="*/ 3 h 64"/>
                <a:gd name="T20" fmla="*/ 40 w 49"/>
                <a:gd name="T21" fmla="*/ 0 h 64"/>
                <a:gd name="T22" fmla="*/ 45 w 49"/>
                <a:gd name="T23" fmla="*/ 8 h 64"/>
                <a:gd name="T24" fmla="*/ 45 w 49"/>
                <a:gd name="T25" fmla="*/ 47 h 64"/>
                <a:gd name="T26" fmla="*/ 48 w 49"/>
                <a:gd name="T27" fmla="*/ 57 h 64"/>
                <a:gd name="T28" fmla="*/ 43 w 49"/>
                <a:gd name="T29" fmla="*/ 60 h 64"/>
                <a:gd name="T30" fmla="*/ 35 w 49"/>
                <a:gd name="T31" fmla="*/ 60 h 64"/>
                <a:gd name="T32" fmla="*/ 28 w 49"/>
                <a:gd name="T33" fmla="*/ 57 h 64"/>
                <a:gd name="T34" fmla="*/ 19 w 49"/>
                <a:gd name="T35" fmla="*/ 63 h 64"/>
                <a:gd name="T36" fmla="*/ 14 w 49"/>
                <a:gd name="T37" fmla="*/ 63 h 64"/>
                <a:gd name="T38" fmla="*/ 6 w 49"/>
                <a:gd name="T39" fmla="*/ 57 h 64"/>
                <a:gd name="T40" fmla="*/ 4 w 49"/>
                <a:gd name="T41" fmla="*/ 39 h 64"/>
                <a:gd name="T42" fmla="*/ 4 w 49"/>
                <a:gd name="T43" fmla="*/ 5 h 64"/>
                <a:gd name="T44" fmla="*/ 0 w 49"/>
                <a:gd name="T45" fmla="*/ 5 h 64"/>
                <a:gd name="T46" fmla="*/ 0 w 49"/>
                <a:gd name="T47" fmla="*/ 3 h 64"/>
                <a:gd name="T48" fmla="*/ 1 w 49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"/>
                <a:gd name="T76" fmla="*/ 0 h 64"/>
                <a:gd name="T77" fmla="*/ 49 w 49"/>
                <a:gd name="T78" fmla="*/ 64 h 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" h="64">
                  <a:moveTo>
                    <a:pt x="1" y="0"/>
                  </a:moveTo>
                  <a:lnTo>
                    <a:pt x="11" y="0"/>
                  </a:lnTo>
                  <a:lnTo>
                    <a:pt x="16" y="8"/>
                  </a:lnTo>
                  <a:lnTo>
                    <a:pt x="16" y="30"/>
                  </a:lnTo>
                  <a:lnTo>
                    <a:pt x="14" y="36"/>
                  </a:lnTo>
                  <a:lnTo>
                    <a:pt x="21" y="50"/>
                  </a:lnTo>
                  <a:lnTo>
                    <a:pt x="27" y="50"/>
                  </a:lnTo>
                  <a:lnTo>
                    <a:pt x="33" y="39"/>
                  </a:lnTo>
                  <a:lnTo>
                    <a:pt x="35" y="24"/>
                  </a:lnTo>
                  <a:lnTo>
                    <a:pt x="30" y="3"/>
                  </a:lnTo>
                  <a:lnTo>
                    <a:pt x="40" y="0"/>
                  </a:lnTo>
                  <a:lnTo>
                    <a:pt x="45" y="8"/>
                  </a:lnTo>
                  <a:lnTo>
                    <a:pt x="45" y="47"/>
                  </a:lnTo>
                  <a:lnTo>
                    <a:pt x="48" y="57"/>
                  </a:lnTo>
                  <a:lnTo>
                    <a:pt x="43" y="60"/>
                  </a:lnTo>
                  <a:lnTo>
                    <a:pt x="35" y="60"/>
                  </a:lnTo>
                  <a:lnTo>
                    <a:pt x="28" y="57"/>
                  </a:lnTo>
                  <a:lnTo>
                    <a:pt x="19" y="63"/>
                  </a:lnTo>
                  <a:lnTo>
                    <a:pt x="14" y="63"/>
                  </a:lnTo>
                  <a:lnTo>
                    <a:pt x="6" y="57"/>
                  </a:lnTo>
                  <a:lnTo>
                    <a:pt x="4" y="39"/>
                  </a:lnTo>
                  <a:lnTo>
                    <a:pt x="4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4" name="Freeform 46"/>
            <p:cNvSpPr>
              <a:spLocks/>
            </p:cNvSpPr>
            <p:nvPr/>
          </p:nvSpPr>
          <p:spPr bwMode="auto">
            <a:xfrm>
              <a:off x="859" y="1428"/>
              <a:ext cx="38" cy="64"/>
            </a:xfrm>
            <a:custGeom>
              <a:avLst/>
              <a:gdLst>
                <a:gd name="T0" fmla="*/ 8 w 38"/>
                <a:gd name="T1" fmla="*/ 0 h 64"/>
                <a:gd name="T2" fmla="*/ 18 w 38"/>
                <a:gd name="T3" fmla="*/ 0 h 64"/>
                <a:gd name="T4" fmla="*/ 20 w 38"/>
                <a:gd name="T5" fmla="*/ 2 h 64"/>
                <a:gd name="T6" fmla="*/ 24 w 38"/>
                <a:gd name="T7" fmla="*/ 0 h 64"/>
                <a:gd name="T8" fmla="*/ 32 w 38"/>
                <a:gd name="T9" fmla="*/ 0 h 64"/>
                <a:gd name="T10" fmla="*/ 37 w 38"/>
                <a:gd name="T11" fmla="*/ 8 h 64"/>
                <a:gd name="T12" fmla="*/ 29 w 38"/>
                <a:gd name="T13" fmla="*/ 14 h 64"/>
                <a:gd name="T14" fmla="*/ 23 w 38"/>
                <a:gd name="T15" fmla="*/ 11 h 64"/>
                <a:gd name="T16" fmla="*/ 18 w 38"/>
                <a:gd name="T17" fmla="*/ 20 h 64"/>
                <a:gd name="T18" fmla="*/ 18 w 38"/>
                <a:gd name="T19" fmla="*/ 47 h 64"/>
                <a:gd name="T20" fmla="*/ 23 w 38"/>
                <a:gd name="T21" fmla="*/ 57 h 64"/>
                <a:gd name="T22" fmla="*/ 18 w 38"/>
                <a:gd name="T23" fmla="*/ 60 h 64"/>
                <a:gd name="T24" fmla="*/ 8 w 38"/>
                <a:gd name="T25" fmla="*/ 60 h 64"/>
                <a:gd name="T26" fmla="*/ 5 w 38"/>
                <a:gd name="T27" fmla="*/ 63 h 64"/>
                <a:gd name="T28" fmla="*/ 0 w 38"/>
                <a:gd name="T29" fmla="*/ 60 h 64"/>
                <a:gd name="T30" fmla="*/ 0 w 38"/>
                <a:gd name="T31" fmla="*/ 54 h 64"/>
                <a:gd name="T32" fmla="*/ 5 w 38"/>
                <a:gd name="T33" fmla="*/ 54 h 64"/>
                <a:gd name="T34" fmla="*/ 5 w 38"/>
                <a:gd name="T35" fmla="*/ 47 h 64"/>
                <a:gd name="T36" fmla="*/ 8 w 38"/>
                <a:gd name="T37" fmla="*/ 44 h 64"/>
                <a:gd name="T38" fmla="*/ 5 w 38"/>
                <a:gd name="T39" fmla="*/ 33 h 64"/>
                <a:gd name="T40" fmla="*/ 8 w 38"/>
                <a:gd name="T41" fmla="*/ 24 h 64"/>
                <a:gd name="T42" fmla="*/ 0 w 38"/>
                <a:gd name="T43" fmla="*/ 5 h 64"/>
                <a:gd name="T44" fmla="*/ 8 w 38"/>
                <a:gd name="T45" fmla="*/ 0 h 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8"/>
                <a:gd name="T70" fmla="*/ 0 h 64"/>
                <a:gd name="T71" fmla="*/ 38 w 38"/>
                <a:gd name="T72" fmla="*/ 64 h 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8" h="64">
                  <a:moveTo>
                    <a:pt x="8" y="0"/>
                  </a:moveTo>
                  <a:lnTo>
                    <a:pt x="18" y="0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7" y="8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8" y="20"/>
                  </a:lnTo>
                  <a:lnTo>
                    <a:pt x="18" y="47"/>
                  </a:lnTo>
                  <a:lnTo>
                    <a:pt x="23" y="57"/>
                  </a:lnTo>
                  <a:lnTo>
                    <a:pt x="18" y="60"/>
                  </a:lnTo>
                  <a:lnTo>
                    <a:pt x="8" y="60"/>
                  </a:lnTo>
                  <a:lnTo>
                    <a:pt x="5" y="63"/>
                  </a:lnTo>
                  <a:lnTo>
                    <a:pt x="0" y="60"/>
                  </a:lnTo>
                  <a:lnTo>
                    <a:pt x="0" y="54"/>
                  </a:lnTo>
                  <a:lnTo>
                    <a:pt x="5" y="54"/>
                  </a:lnTo>
                  <a:lnTo>
                    <a:pt x="5" y="47"/>
                  </a:lnTo>
                  <a:lnTo>
                    <a:pt x="8" y="44"/>
                  </a:lnTo>
                  <a:lnTo>
                    <a:pt x="5" y="33"/>
                  </a:lnTo>
                  <a:lnTo>
                    <a:pt x="8" y="24"/>
                  </a:lnTo>
                  <a:lnTo>
                    <a:pt x="0" y="5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5" name="Freeform 47"/>
            <p:cNvSpPr>
              <a:spLocks/>
            </p:cNvSpPr>
            <p:nvPr/>
          </p:nvSpPr>
          <p:spPr bwMode="auto">
            <a:xfrm>
              <a:off x="898" y="1428"/>
              <a:ext cx="44" cy="64"/>
            </a:xfrm>
            <a:custGeom>
              <a:avLst/>
              <a:gdLst>
                <a:gd name="T0" fmla="*/ 17 w 44"/>
                <a:gd name="T1" fmla="*/ 0 h 64"/>
                <a:gd name="T2" fmla="*/ 35 w 44"/>
                <a:gd name="T3" fmla="*/ 0 h 64"/>
                <a:gd name="T4" fmla="*/ 43 w 44"/>
                <a:gd name="T5" fmla="*/ 14 h 64"/>
                <a:gd name="T6" fmla="*/ 33 w 44"/>
                <a:gd name="T7" fmla="*/ 17 h 64"/>
                <a:gd name="T8" fmla="*/ 25 w 44"/>
                <a:gd name="T9" fmla="*/ 5 h 64"/>
                <a:gd name="T10" fmla="*/ 13 w 44"/>
                <a:gd name="T11" fmla="*/ 14 h 64"/>
                <a:gd name="T12" fmla="*/ 10 w 44"/>
                <a:gd name="T13" fmla="*/ 36 h 64"/>
                <a:gd name="T14" fmla="*/ 22 w 44"/>
                <a:gd name="T15" fmla="*/ 47 h 64"/>
                <a:gd name="T16" fmla="*/ 30 w 44"/>
                <a:gd name="T17" fmla="*/ 47 h 64"/>
                <a:gd name="T18" fmla="*/ 38 w 44"/>
                <a:gd name="T19" fmla="*/ 41 h 64"/>
                <a:gd name="T20" fmla="*/ 43 w 44"/>
                <a:gd name="T21" fmla="*/ 41 h 64"/>
                <a:gd name="T22" fmla="*/ 43 w 44"/>
                <a:gd name="T23" fmla="*/ 47 h 64"/>
                <a:gd name="T24" fmla="*/ 30 w 44"/>
                <a:gd name="T25" fmla="*/ 60 h 64"/>
                <a:gd name="T26" fmla="*/ 20 w 44"/>
                <a:gd name="T27" fmla="*/ 63 h 64"/>
                <a:gd name="T28" fmla="*/ 8 w 44"/>
                <a:gd name="T29" fmla="*/ 57 h 64"/>
                <a:gd name="T30" fmla="*/ 3 w 44"/>
                <a:gd name="T31" fmla="*/ 44 h 64"/>
                <a:gd name="T32" fmla="*/ 0 w 44"/>
                <a:gd name="T33" fmla="*/ 30 h 64"/>
                <a:gd name="T34" fmla="*/ 3 w 44"/>
                <a:gd name="T35" fmla="*/ 14 h 64"/>
                <a:gd name="T36" fmla="*/ 8 w 44"/>
                <a:gd name="T37" fmla="*/ 5 h 64"/>
                <a:gd name="T38" fmla="*/ 17 w 44"/>
                <a:gd name="T39" fmla="*/ 0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64"/>
                <a:gd name="T62" fmla="*/ 44 w 44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64">
                  <a:moveTo>
                    <a:pt x="17" y="0"/>
                  </a:moveTo>
                  <a:lnTo>
                    <a:pt x="35" y="0"/>
                  </a:lnTo>
                  <a:lnTo>
                    <a:pt x="43" y="14"/>
                  </a:lnTo>
                  <a:lnTo>
                    <a:pt x="33" y="17"/>
                  </a:lnTo>
                  <a:lnTo>
                    <a:pt x="25" y="5"/>
                  </a:lnTo>
                  <a:lnTo>
                    <a:pt x="13" y="14"/>
                  </a:lnTo>
                  <a:lnTo>
                    <a:pt x="10" y="36"/>
                  </a:lnTo>
                  <a:lnTo>
                    <a:pt x="22" y="47"/>
                  </a:lnTo>
                  <a:lnTo>
                    <a:pt x="30" y="47"/>
                  </a:lnTo>
                  <a:lnTo>
                    <a:pt x="38" y="41"/>
                  </a:lnTo>
                  <a:lnTo>
                    <a:pt x="43" y="41"/>
                  </a:lnTo>
                  <a:lnTo>
                    <a:pt x="43" y="47"/>
                  </a:lnTo>
                  <a:lnTo>
                    <a:pt x="30" y="60"/>
                  </a:lnTo>
                  <a:lnTo>
                    <a:pt x="20" y="63"/>
                  </a:lnTo>
                  <a:lnTo>
                    <a:pt x="8" y="57"/>
                  </a:lnTo>
                  <a:lnTo>
                    <a:pt x="3" y="44"/>
                  </a:lnTo>
                  <a:lnTo>
                    <a:pt x="0" y="30"/>
                  </a:lnTo>
                  <a:lnTo>
                    <a:pt x="3" y="14"/>
                  </a:lnTo>
                  <a:lnTo>
                    <a:pt x="8" y="5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6" name="Freeform 48"/>
            <p:cNvSpPr>
              <a:spLocks/>
            </p:cNvSpPr>
            <p:nvPr/>
          </p:nvSpPr>
          <p:spPr bwMode="auto">
            <a:xfrm>
              <a:off x="946" y="1428"/>
              <a:ext cx="39" cy="68"/>
            </a:xfrm>
            <a:custGeom>
              <a:avLst/>
              <a:gdLst>
                <a:gd name="T0" fmla="*/ 11 w 39"/>
                <a:gd name="T1" fmla="*/ 0 h 68"/>
                <a:gd name="T2" fmla="*/ 27 w 39"/>
                <a:gd name="T3" fmla="*/ 0 h 68"/>
                <a:gd name="T4" fmla="*/ 35 w 39"/>
                <a:gd name="T5" fmla="*/ 8 h 68"/>
                <a:gd name="T6" fmla="*/ 38 w 39"/>
                <a:gd name="T7" fmla="*/ 27 h 68"/>
                <a:gd name="T8" fmla="*/ 9 w 39"/>
                <a:gd name="T9" fmla="*/ 30 h 68"/>
                <a:gd name="T10" fmla="*/ 9 w 39"/>
                <a:gd name="T11" fmla="*/ 37 h 68"/>
                <a:gd name="T12" fmla="*/ 14 w 39"/>
                <a:gd name="T13" fmla="*/ 48 h 68"/>
                <a:gd name="T14" fmla="*/ 27 w 39"/>
                <a:gd name="T15" fmla="*/ 51 h 68"/>
                <a:gd name="T16" fmla="*/ 38 w 39"/>
                <a:gd name="T17" fmla="*/ 41 h 68"/>
                <a:gd name="T18" fmla="*/ 38 w 39"/>
                <a:gd name="T19" fmla="*/ 48 h 68"/>
                <a:gd name="T20" fmla="*/ 33 w 39"/>
                <a:gd name="T21" fmla="*/ 61 h 68"/>
                <a:gd name="T22" fmla="*/ 16 w 39"/>
                <a:gd name="T23" fmla="*/ 67 h 68"/>
                <a:gd name="T24" fmla="*/ 3 w 39"/>
                <a:gd name="T25" fmla="*/ 51 h 68"/>
                <a:gd name="T26" fmla="*/ 0 w 39"/>
                <a:gd name="T27" fmla="*/ 24 h 68"/>
                <a:gd name="T28" fmla="*/ 11 w 39"/>
                <a:gd name="T29" fmla="*/ 0 h 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68"/>
                <a:gd name="T47" fmla="*/ 39 w 39"/>
                <a:gd name="T48" fmla="*/ 68 h 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68">
                  <a:moveTo>
                    <a:pt x="11" y="0"/>
                  </a:moveTo>
                  <a:lnTo>
                    <a:pt x="27" y="0"/>
                  </a:lnTo>
                  <a:lnTo>
                    <a:pt x="35" y="8"/>
                  </a:lnTo>
                  <a:lnTo>
                    <a:pt x="38" y="27"/>
                  </a:lnTo>
                  <a:lnTo>
                    <a:pt x="9" y="30"/>
                  </a:lnTo>
                  <a:lnTo>
                    <a:pt x="9" y="37"/>
                  </a:lnTo>
                  <a:lnTo>
                    <a:pt x="14" y="48"/>
                  </a:lnTo>
                  <a:lnTo>
                    <a:pt x="27" y="51"/>
                  </a:lnTo>
                  <a:lnTo>
                    <a:pt x="38" y="41"/>
                  </a:lnTo>
                  <a:lnTo>
                    <a:pt x="38" y="48"/>
                  </a:lnTo>
                  <a:lnTo>
                    <a:pt x="33" y="61"/>
                  </a:lnTo>
                  <a:lnTo>
                    <a:pt x="16" y="67"/>
                  </a:lnTo>
                  <a:lnTo>
                    <a:pt x="3" y="51"/>
                  </a:lnTo>
                  <a:lnTo>
                    <a:pt x="0" y="24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7" name="Freeform 49"/>
            <p:cNvSpPr>
              <a:spLocks/>
            </p:cNvSpPr>
            <p:nvPr/>
          </p:nvSpPr>
          <p:spPr bwMode="auto">
            <a:xfrm>
              <a:off x="960" y="1436"/>
              <a:ext cx="11" cy="11"/>
            </a:xfrm>
            <a:custGeom>
              <a:avLst/>
              <a:gdLst>
                <a:gd name="T0" fmla="*/ 0 w 11"/>
                <a:gd name="T1" fmla="*/ 3 h 11"/>
                <a:gd name="T2" fmla="*/ 0 w 11"/>
                <a:gd name="T3" fmla="*/ 10 h 11"/>
                <a:gd name="T4" fmla="*/ 10 w 11"/>
                <a:gd name="T5" fmla="*/ 10 h 11"/>
                <a:gd name="T6" fmla="*/ 10 w 11"/>
                <a:gd name="T7" fmla="*/ 0 h 11"/>
                <a:gd name="T8" fmla="*/ 0 w 11"/>
                <a:gd name="T9" fmla="*/ 0 h 11"/>
                <a:gd name="T10" fmla="*/ 0 w 11"/>
                <a:gd name="T11" fmla="*/ 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11"/>
                <a:gd name="T20" fmla="*/ 11 w 11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11">
                  <a:moveTo>
                    <a:pt x="0" y="3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8" name="Freeform 50"/>
            <p:cNvSpPr>
              <a:spLocks/>
            </p:cNvSpPr>
            <p:nvPr/>
          </p:nvSpPr>
          <p:spPr bwMode="auto">
            <a:xfrm>
              <a:off x="3616" y="1726"/>
              <a:ext cx="23" cy="8"/>
            </a:xfrm>
            <a:custGeom>
              <a:avLst/>
              <a:gdLst>
                <a:gd name="T0" fmla="*/ 5 w 23"/>
                <a:gd name="T1" fmla="*/ 0 h 8"/>
                <a:gd name="T2" fmla="*/ 19 w 23"/>
                <a:gd name="T3" fmla="*/ 0 h 8"/>
                <a:gd name="T4" fmla="*/ 22 w 23"/>
                <a:gd name="T5" fmla="*/ 7 h 8"/>
                <a:gd name="T6" fmla="*/ 0 w 23"/>
                <a:gd name="T7" fmla="*/ 7 h 8"/>
                <a:gd name="T8" fmla="*/ 0 w 23"/>
                <a:gd name="T9" fmla="*/ 4 h 8"/>
                <a:gd name="T10" fmla="*/ 5 w 23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8"/>
                <a:gd name="T20" fmla="*/ 23 w 23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8">
                  <a:moveTo>
                    <a:pt x="5" y="0"/>
                  </a:moveTo>
                  <a:lnTo>
                    <a:pt x="19" y="0"/>
                  </a:lnTo>
                  <a:lnTo>
                    <a:pt x="22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9" name="Freeform 51"/>
            <p:cNvSpPr>
              <a:spLocks/>
            </p:cNvSpPr>
            <p:nvPr/>
          </p:nvSpPr>
          <p:spPr bwMode="auto">
            <a:xfrm>
              <a:off x="690" y="1760"/>
              <a:ext cx="49" cy="95"/>
            </a:xfrm>
            <a:custGeom>
              <a:avLst/>
              <a:gdLst>
                <a:gd name="T0" fmla="*/ 14 w 49"/>
                <a:gd name="T1" fmla="*/ 0 h 95"/>
                <a:gd name="T2" fmla="*/ 29 w 49"/>
                <a:gd name="T3" fmla="*/ 0 h 95"/>
                <a:gd name="T4" fmla="*/ 40 w 49"/>
                <a:gd name="T5" fmla="*/ 3 h 95"/>
                <a:gd name="T6" fmla="*/ 43 w 49"/>
                <a:gd name="T7" fmla="*/ 9 h 95"/>
                <a:gd name="T8" fmla="*/ 43 w 49"/>
                <a:gd name="T9" fmla="*/ 25 h 95"/>
                <a:gd name="T10" fmla="*/ 40 w 49"/>
                <a:gd name="T11" fmla="*/ 28 h 95"/>
                <a:gd name="T12" fmla="*/ 24 w 49"/>
                <a:gd name="T13" fmla="*/ 9 h 95"/>
                <a:gd name="T14" fmla="*/ 14 w 49"/>
                <a:gd name="T15" fmla="*/ 13 h 95"/>
                <a:gd name="T16" fmla="*/ 14 w 49"/>
                <a:gd name="T17" fmla="*/ 25 h 95"/>
                <a:gd name="T18" fmla="*/ 40 w 49"/>
                <a:gd name="T19" fmla="*/ 49 h 95"/>
                <a:gd name="T20" fmla="*/ 48 w 49"/>
                <a:gd name="T21" fmla="*/ 63 h 95"/>
                <a:gd name="T22" fmla="*/ 48 w 49"/>
                <a:gd name="T23" fmla="*/ 75 h 95"/>
                <a:gd name="T24" fmla="*/ 38 w 49"/>
                <a:gd name="T25" fmla="*/ 91 h 95"/>
                <a:gd name="T26" fmla="*/ 29 w 49"/>
                <a:gd name="T27" fmla="*/ 94 h 95"/>
                <a:gd name="T28" fmla="*/ 14 w 49"/>
                <a:gd name="T29" fmla="*/ 94 h 95"/>
                <a:gd name="T30" fmla="*/ 3 w 49"/>
                <a:gd name="T31" fmla="*/ 91 h 95"/>
                <a:gd name="T32" fmla="*/ 0 w 49"/>
                <a:gd name="T33" fmla="*/ 85 h 95"/>
                <a:gd name="T34" fmla="*/ 3 w 49"/>
                <a:gd name="T35" fmla="*/ 66 h 95"/>
                <a:gd name="T36" fmla="*/ 4 w 49"/>
                <a:gd name="T37" fmla="*/ 66 h 95"/>
                <a:gd name="T38" fmla="*/ 16 w 49"/>
                <a:gd name="T39" fmla="*/ 81 h 95"/>
                <a:gd name="T40" fmla="*/ 29 w 49"/>
                <a:gd name="T41" fmla="*/ 85 h 95"/>
                <a:gd name="T42" fmla="*/ 35 w 49"/>
                <a:gd name="T43" fmla="*/ 72 h 95"/>
                <a:gd name="T44" fmla="*/ 35 w 49"/>
                <a:gd name="T45" fmla="*/ 66 h 95"/>
                <a:gd name="T46" fmla="*/ 6 w 49"/>
                <a:gd name="T47" fmla="*/ 42 h 95"/>
                <a:gd name="T48" fmla="*/ 3 w 49"/>
                <a:gd name="T49" fmla="*/ 30 h 95"/>
                <a:gd name="T50" fmla="*/ 3 w 49"/>
                <a:gd name="T51" fmla="*/ 13 h 95"/>
                <a:gd name="T52" fmla="*/ 14 w 49"/>
                <a:gd name="T53" fmla="*/ 0 h 9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"/>
                <a:gd name="T82" fmla="*/ 0 h 95"/>
                <a:gd name="T83" fmla="*/ 49 w 49"/>
                <a:gd name="T84" fmla="*/ 95 h 9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" h="95">
                  <a:moveTo>
                    <a:pt x="14" y="0"/>
                  </a:moveTo>
                  <a:lnTo>
                    <a:pt x="29" y="0"/>
                  </a:lnTo>
                  <a:lnTo>
                    <a:pt x="40" y="3"/>
                  </a:lnTo>
                  <a:lnTo>
                    <a:pt x="43" y="9"/>
                  </a:lnTo>
                  <a:lnTo>
                    <a:pt x="43" y="25"/>
                  </a:lnTo>
                  <a:lnTo>
                    <a:pt x="40" y="28"/>
                  </a:lnTo>
                  <a:lnTo>
                    <a:pt x="24" y="9"/>
                  </a:lnTo>
                  <a:lnTo>
                    <a:pt x="14" y="13"/>
                  </a:lnTo>
                  <a:lnTo>
                    <a:pt x="14" y="25"/>
                  </a:lnTo>
                  <a:lnTo>
                    <a:pt x="40" y="49"/>
                  </a:lnTo>
                  <a:lnTo>
                    <a:pt x="48" y="63"/>
                  </a:lnTo>
                  <a:lnTo>
                    <a:pt x="48" y="75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14" y="94"/>
                  </a:lnTo>
                  <a:lnTo>
                    <a:pt x="3" y="91"/>
                  </a:lnTo>
                  <a:lnTo>
                    <a:pt x="0" y="8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16" y="81"/>
                  </a:lnTo>
                  <a:lnTo>
                    <a:pt x="29" y="85"/>
                  </a:lnTo>
                  <a:lnTo>
                    <a:pt x="35" y="72"/>
                  </a:lnTo>
                  <a:lnTo>
                    <a:pt x="35" y="66"/>
                  </a:lnTo>
                  <a:lnTo>
                    <a:pt x="6" y="42"/>
                  </a:lnTo>
                  <a:lnTo>
                    <a:pt x="3" y="30"/>
                  </a:lnTo>
                  <a:lnTo>
                    <a:pt x="3" y="13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0" name="Freeform 52"/>
            <p:cNvSpPr>
              <a:spLocks/>
            </p:cNvSpPr>
            <p:nvPr/>
          </p:nvSpPr>
          <p:spPr bwMode="auto">
            <a:xfrm>
              <a:off x="1026" y="1766"/>
              <a:ext cx="43" cy="94"/>
            </a:xfrm>
            <a:custGeom>
              <a:avLst/>
              <a:gdLst>
                <a:gd name="T0" fmla="*/ 17 w 43"/>
                <a:gd name="T1" fmla="*/ 0 h 94"/>
                <a:gd name="T2" fmla="*/ 24 w 43"/>
                <a:gd name="T3" fmla="*/ 0 h 94"/>
                <a:gd name="T4" fmla="*/ 37 w 43"/>
                <a:gd name="T5" fmla="*/ 6 h 94"/>
                <a:gd name="T6" fmla="*/ 42 w 43"/>
                <a:gd name="T7" fmla="*/ 22 h 94"/>
                <a:gd name="T8" fmla="*/ 33 w 43"/>
                <a:gd name="T9" fmla="*/ 43 h 94"/>
                <a:gd name="T10" fmla="*/ 42 w 43"/>
                <a:gd name="T11" fmla="*/ 55 h 94"/>
                <a:gd name="T12" fmla="*/ 42 w 43"/>
                <a:gd name="T13" fmla="*/ 73 h 94"/>
                <a:gd name="T14" fmla="*/ 33 w 43"/>
                <a:gd name="T15" fmla="*/ 85 h 94"/>
                <a:gd name="T16" fmla="*/ 19 w 43"/>
                <a:gd name="T17" fmla="*/ 93 h 94"/>
                <a:gd name="T18" fmla="*/ 6 w 43"/>
                <a:gd name="T19" fmla="*/ 93 h 94"/>
                <a:gd name="T20" fmla="*/ 0 w 43"/>
                <a:gd name="T21" fmla="*/ 88 h 94"/>
                <a:gd name="T22" fmla="*/ 0 w 43"/>
                <a:gd name="T23" fmla="*/ 82 h 94"/>
                <a:gd name="T24" fmla="*/ 5 w 43"/>
                <a:gd name="T25" fmla="*/ 79 h 94"/>
                <a:gd name="T26" fmla="*/ 11 w 43"/>
                <a:gd name="T27" fmla="*/ 79 h 94"/>
                <a:gd name="T28" fmla="*/ 22 w 43"/>
                <a:gd name="T29" fmla="*/ 85 h 94"/>
                <a:gd name="T30" fmla="*/ 33 w 43"/>
                <a:gd name="T31" fmla="*/ 69 h 94"/>
                <a:gd name="T32" fmla="*/ 29 w 43"/>
                <a:gd name="T33" fmla="*/ 57 h 94"/>
                <a:gd name="T34" fmla="*/ 14 w 43"/>
                <a:gd name="T35" fmla="*/ 49 h 94"/>
                <a:gd name="T36" fmla="*/ 14 w 43"/>
                <a:gd name="T37" fmla="*/ 46 h 94"/>
                <a:gd name="T38" fmla="*/ 32 w 43"/>
                <a:gd name="T39" fmla="*/ 30 h 94"/>
                <a:gd name="T40" fmla="*/ 32 w 43"/>
                <a:gd name="T41" fmla="*/ 22 h 94"/>
                <a:gd name="T42" fmla="*/ 19 w 43"/>
                <a:gd name="T43" fmla="*/ 13 h 94"/>
                <a:gd name="T44" fmla="*/ 5 w 43"/>
                <a:gd name="T45" fmla="*/ 22 h 94"/>
                <a:gd name="T46" fmla="*/ 3 w 43"/>
                <a:gd name="T47" fmla="*/ 16 h 94"/>
                <a:gd name="T48" fmla="*/ 17 w 43"/>
                <a:gd name="T49" fmla="*/ 0 h 9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94"/>
                <a:gd name="T77" fmla="*/ 43 w 43"/>
                <a:gd name="T78" fmla="*/ 94 h 9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94">
                  <a:moveTo>
                    <a:pt x="17" y="0"/>
                  </a:moveTo>
                  <a:lnTo>
                    <a:pt x="24" y="0"/>
                  </a:lnTo>
                  <a:lnTo>
                    <a:pt x="37" y="6"/>
                  </a:lnTo>
                  <a:lnTo>
                    <a:pt x="42" y="22"/>
                  </a:lnTo>
                  <a:lnTo>
                    <a:pt x="33" y="43"/>
                  </a:lnTo>
                  <a:lnTo>
                    <a:pt x="42" y="55"/>
                  </a:lnTo>
                  <a:lnTo>
                    <a:pt x="42" y="73"/>
                  </a:lnTo>
                  <a:lnTo>
                    <a:pt x="33" y="85"/>
                  </a:lnTo>
                  <a:lnTo>
                    <a:pt x="19" y="93"/>
                  </a:lnTo>
                  <a:lnTo>
                    <a:pt x="6" y="93"/>
                  </a:lnTo>
                  <a:lnTo>
                    <a:pt x="0" y="88"/>
                  </a:lnTo>
                  <a:lnTo>
                    <a:pt x="0" y="82"/>
                  </a:lnTo>
                  <a:lnTo>
                    <a:pt x="5" y="79"/>
                  </a:lnTo>
                  <a:lnTo>
                    <a:pt x="11" y="79"/>
                  </a:lnTo>
                  <a:lnTo>
                    <a:pt x="22" y="85"/>
                  </a:lnTo>
                  <a:lnTo>
                    <a:pt x="33" y="69"/>
                  </a:lnTo>
                  <a:lnTo>
                    <a:pt x="29" y="57"/>
                  </a:lnTo>
                  <a:lnTo>
                    <a:pt x="14" y="49"/>
                  </a:lnTo>
                  <a:lnTo>
                    <a:pt x="14" y="46"/>
                  </a:lnTo>
                  <a:lnTo>
                    <a:pt x="32" y="30"/>
                  </a:lnTo>
                  <a:lnTo>
                    <a:pt x="32" y="22"/>
                  </a:lnTo>
                  <a:lnTo>
                    <a:pt x="19" y="13"/>
                  </a:lnTo>
                  <a:lnTo>
                    <a:pt x="5" y="22"/>
                  </a:lnTo>
                  <a:lnTo>
                    <a:pt x="3" y="16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1" name="Freeform 53"/>
            <p:cNvSpPr>
              <a:spLocks/>
            </p:cNvSpPr>
            <p:nvPr/>
          </p:nvSpPr>
          <p:spPr bwMode="auto">
            <a:xfrm>
              <a:off x="4625" y="1766"/>
              <a:ext cx="43" cy="92"/>
            </a:xfrm>
            <a:custGeom>
              <a:avLst/>
              <a:gdLst>
                <a:gd name="T0" fmla="*/ 18 w 43"/>
                <a:gd name="T1" fmla="*/ 0 h 92"/>
                <a:gd name="T2" fmla="*/ 32 w 43"/>
                <a:gd name="T3" fmla="*/ 0 h 92"/>
                <a:gd name="T4" fmla="*/ 37 w 43"/>
                <a:gd name="T5" fmla="*/ 3 h 92"/>
                <a:gd name="T6" fmla="*/ 42 w 43"/>
                <a:gd name="T7" fmla="*/ 24 h 92"/>
                <a:gd name="T8" fmla="*/ 34 w 43"/>
                <a:gd name="T9" fmla="*/ 39 h 92"/>
                <a:gd name="T10" fmla="*/ 42 w 43"/>
                <a:gd name="T11" fmla="*/ 56 h 92"/>
                <a:gd name="T12" fmla="*/ 42 w 43"/>
                <a:gd name="T13" fmla="*/ 72 h 92"/>
                <a:gd name="T14" fmla="*/ 37 w 43"/>
                <a:gd name="T15" fmla="*/ 82 h 92"/>
                <a:gd name="T16" fmla="*/ 23 w 43"/>
                <a:gd name="T17" fmla="*/ 91 h 92"/>
                <a:gd name="T18" fmla="*/ 3 w 43"/>
                <a:gd name="T19" fmla="*/ 91 h 92"/>
                <a:gd name="T20" fmla="*/ 0 w 43"/>
                <a:gd name="T21" fmla="*/ 78 h 92"/>
                <a:gd name="T22" fmla="*/ 10 w 43"/>
                <a:gd name="T23" fmla="*/ 75 h 92"/>
                <a:gd name="T24" fmla="*/ 20 w 43"/>
                <a:gd name="T25" fmla="*/ 82 h 92"/>
                <a:gd name="T26" fmla="*/ 27 w 43"/>
                <a:gd name="T27" fmla="*/ 82 h 92"/>
                <a:gd name="T28" fmla="*/ 34 w 43"/>
                <a:gd name="T29" fmla="*/ 66 h 92"/>
                <a:gd name="T30" fmla="*/ 32 w 43"/>
                <a:gd name="T31" fmla="*/ 55 h 92"/>
                <a:gd name="T32" fmla="*/ 27 w 43"/>
                <a:gd name="T33" fmla="*/ 55 h 92"/>
                <a:gd name="T34" fmla="*/ 15 w 43"/>
                <a:gd name="T35" fmla="*/ 46 h 92"/>
                <a:gd name="T36" fmla="*/ 15 w 43"/>
                <a:gd name="T37" fmla="*/ 39 h 92"/>
                <a:gd name="T38" fmla="*/ 25 w 43"/>
                <a:gd name="T39" fmla="*/ 36 h 92"/>
                <a:gd name="T40" fmla="*/ 32 w 43"/>
                <a:gd name="T41" fmla="*/ 24 h 92"/>
                <a:gd name="T42" fmla="*/ 29 w 43"/>
                <a:gd name="T43" fmla="*/ 13 h 92"/>
                <a:gd name="T44" fmla="*/ 15 w 43"/>
                <a:gd name="T45" fmla="*/ 13 h 92"/>
                <a:gd name="T46" fmla="*/ 5 w 43"/>
                <a:gd name="T47" fmla="*/ 19 h 92"/>
                <a:gd name="T48" fmla="*/ 5 w 43"/>
                <a:gd name="T49" fmla="*/ 13 h 92"/>
                <a:gd name="T50" fmla="*/ 18 w 43"/>
                <a:gd name="T51" fmla="*/ 0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3"/>
                <a:gd name="T79" fmla="*/ 0 h 92"/>
                <a:gd name="T80" fmla="*/ 43 w 43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3" h="92">
                  <a:moveTo>
                    <a:pt x="18" y="0"/>
                  </a:moveTo>
                  <a:lnTo>
                    <a:pt x="32" y="0"/>
                  </a:lnTo>
                  <a:lnTo>
                    <a:pt x="37" y="3"/>
                  </a:lnTo>
                  <a:lnTo>
                    <a:pt x="42" y="24"/>
                  </a:lnTo>
                  <a:lnTo>
                    <a:pt x="34" y="39"/>
                  </a:lnTo>
                  <a:lnTo>
                    <a:pt x="42" y="56"/>
                  </a:lnTo>
                  <a:lnTo>
                    <a:pt x="42" y="72"/>
                  </a:lnTo>
                  <a:lnTo>
                    <a:pt x="37" y="82"/>
                  </a:lnTo>
                  <a:lnTo>
                    <a:pt x="23" y="91"/>
                  </a:lnTo>
                  <a:lnTo>
                    <a:pt x="3" y="91"/>
                  </a:lnTo>
                  <a:lnTo>
                    <a:pt x="0" y="78"/>
                  </a:lnTo>
                  <a:lnTo>
                    <a:pt x="10" y="75"/>
                  </a:lnTo>
                  <a:lnTo>
                    <a:pt x="20" y="82"/>
                  </a:lnTo>
                  <a:lnTo>
                    <a:pt x="27" y="82"/>
                  </a:lnTo>
                  <a:lnTo>
                    <a:pt x="34" y="66"/>
                  </a:lnTo>
                  <a:lnTo>
                    <a:pt x="32" y="55"/>
                  </a:lnTo>
                  <a:lnTo>
                    <a:pt x="27" y="55"/>
                  </a:lnTo>
                  <a:lnTo>
                    <a:pt x="15" y="46"/>
                  </a:lnTo>
                  <a:lnTo>
                    <a:pt x="15" y="39"/>
                  </a:lnTo>
                  <a:lnTo>
                    <a:pt x="25" y="36"/>
                  </a:lnTo>
                  <a:lnTo>
                    <a:pt x="32" y="24"/>
                  </a:lnTo>
                  <a:lnTo>
                    <a:pt x="29" y="13"/>
                  </a:lnTo>
                  <a:lnTo>
                    <a:pt x="15" y="13"/>
                  </a:lnTo>
                  <a:lnTo>
                    <a:pt x="5" y="19"/>
                  </a:lnTo>
                  <a:lnTo>
                    <a:pt x="5" y="13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2" name="Freeform 54"/>
            <p:cNvSpPr>
              <a:spLocks/>
            </p:cNvSpPr>
            <p:nvPr/>
          </p:nvSpPr>
          <p:spPr bwMode="auto">
            <a:xfrm>
              <a:off x="747" y="1790"/>
              <a:ext cx="51" cy="65"/>
            </a:xfrm>
            <a:custGeom>
              <a:avLst/>
              <a:gdLst>
                <a:gd name="T0" fmla="*/ 15 w 51"/>
                <a:gd name="T1" fmla="*/ 0 h 65"/>
                <a:gd name="T2" fmla="*/ 35 w 51"/>
                <a:gd name="T3" fmla="*/ 0 h 65"/>
                <a:gd name="T4" fmla="*/ 45 w 51"/>
                <a:gd name="T5" fmla="*/ 6 h 65"/>
                <a:gd name="T6" fmla="*/ 50 w 51"/>
                <a:gd name="T7" fmla="*/ 22 h 65"/>
                <a:gd name="T8" fmla="*/ 50 w 51"/>
                <a:gd name="T9" fmla="*/ 42 h 65"/>
                <a:gd name="T10" fmla="*/ 42 w 51"/>
                <a:gd name="T11" fmla="*/ 58 h 65"/>
                <a:gd name="T12" fmla="*/ 32 w 51"/>
                <a:gd name="T13" fmla="*/ 64 h 65"/>
                <a:gd name="T14" fmla="*/ 15 w 51"/>
                <a:gd name="T15" fmla="*/ 64 h 65"/>
                <a:gd name="T16" fmla="*/ 0 w 51"/>
                <a:gd name="T17" fmla="*/ 42 h 65"/>
                <a:gd name="T18" fmla="*/ 0 w 51"/>
                <a:gd name="T19" fmla="*/ 22 h 65"/>
                <a:gd name="T20" fmla="*/ 10 w 51"/>
                <a:gd name="T21" fmla="*/ 3 h 65"/>
                <a:gd name="T22" fmla="*/ 15 w 51"/>
                <a:gd name="T23" fmla="*/ 0 h 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"/>
                <a:gd name="T37" fmla="*/ 0 h 65"/>
                <a:gd name="T38" fmla="*/ 51 w 51"/>
                <a:gd name="T39" fmla="*/ 65 h 6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" h="65">
                  <a:moveTo>
                    <a:pt x="15" y="0"/>
                  </a:moveTo>
                  <a:lnTo>
                    <a:pt x="35" y="0"/>
                  </a:lnTo>
                  <a:lnTo>
                    <a:pt x="45" y="6"/>
                  </a:lnTo>
                  <a:lnTo>
                    <a:pt x="50" y="22"/>
                  </a:lnTo>
                  <a:lnTo>
                    <a:pt x="50" y="42"/>
                  </a:lnTo>
                  <a:lnTo>
                    <a:pt x="42" y="58"/>
                  </a:lnTo>
                  <a:lnTo>
                    <a:pt x="32" y="64"/>
                  </a:lnTo>
                  <a:lnTo>
                    <a:pt x="15" y="64"/>
                  </a:lnTo>
                  <a:lnTo>
                    <a:pt x="0" y="42"/>
                  </a:lnTo>
                  <a:lnTo>
                    <a:pt x="0" y="22"/>
                  </a:lnTo>
                  <a:lnTo>
                    <a:pt x="10" y="3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3" name="Freeform 55"/>
            <p:cNvSpPr>
              <a:spLocks/>
            </p:cNvSpPr>
            <p:nvPr/>
          </p:nvSpPr>
          <p:spPr bwMode="auto">
            <a:xfrm>
              <a:off x="757" y="1799"/>
              <a:ext cx="30" cy="47"/>
            </a:xfrm>
            <a:custGeom>
              <a:avLst/>
              <a:gdLst>
                <a:gd name="T0" fmla="*/ 5 w 30"/>
                <a:gd name="T1" fmla="*/ 3 h 47"/>
                <a:gd name="T2" fmla="*/ 0 w 30"/>
                <a:gd name="T3" fmla="*/ 22 h 47"/>
                <a:gd name="T4" fmla="*/ 5 w 30"/>
                <a:gd name="T5" fmla="*/ 43 h 47"/>
                <a:gd name="T6" fmla="*/ 18 w 30"/>
                <a:gd name="T7" fmla="*/ 46 h 47"/>
                <a:gd name="T8" fmla="*/ 21 w 30"/>
                <a:gd name="T9" fmla="*/ 43 h 47"/>
                <a:gd name="T10" fmla="*/ 29 w 30"/>
                <a:gd name="T11" fmla="*/ 27 h 47"/>
                <a:gd name="T12" fmla="*/ 26 w 30"/>
                <a:gd name="T13" fmla="*/ 6 h 47"/>
                <a:gd name="T14" fmla="*/ 21 w 30"/>
                <a:gd name="T15" fmla="*/ 6 h 47"/>
                <a:gd name="T16" fmla="*/ 15 w 30"/>
                <a:gd name="T17" fmla="*/ 0 h 47"/>
                <a:gd name="T18" fmla="*/ 5 w 30"/>
                <a:gd name="T19" fmla="*/ 0 h 47"/>
                <a:gd name="T20" fmla="*/ 5 w 30"/>
                <a:gd name="T21" fmla="*/ 3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7"/>
                <a:gd name="T35" fmla="*/ 30 w 30"/>
                <a:gd name="T36" fmla="*/ 47 h 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7">
                  <a:moveTo>
                    <a:pt x="5" y="3"/>
                  </a:moveTo>
                  <a:lnTo>
                    <a:pt x="0" y="22"/>
                  </a:lnTo>
                  <a:lnTo>
                    <a:pt x="5" y="43"/>
                  </a:lnTo>
                  <a:lnTo>
                    <a:pt x="18" y="46"/>
                  </a:lnTo>
                  <a:lnTo>
                    <a:pt x="21" y="43"/>
                  </a:lnTo>
                  <a:lnTo>
                    <a:pt x="29" y="27"/>
                  </a:lnTo>
                  <a:lnTo>
                    <a:pt x="26" y="6"/>
                  </a:lnTo>
                  <a:lnTo>
                    <a:pt x="21" y="6"/>
                  </a:lnTo>
                  <a:lnTo>
                    <a:pt x="15" y="0"/>
                  </a:lnTo>
                  <a:lnTo>
                    <a:pt x="5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4" name="Freeform 56"/>
            <p:cNvSpPr>
              <a:spLocks/>
            </p:cNvSpPr>
            <p:nvPr/>
          </p:nvSpPr>
          <p:spPr bwMode="auto">
            <a:xfrm>
              <a:off x="803" y="1790"/>
              <a:ext cx="51" cy="65"/>
            </a:xfrm>
            <a:custGeom>
              <a:avLst/>
              <a:gdLst>
                <a:gd name="T0" fmla="*/ 5 w 51"/>
                <a:gd name="T1" fmla="*/ 0 h 65"/>
                <a:gd name="T2" fmla="*/ 15 w 51"/>
                <a:gd name="T3" fmla="*/ 3 h 65"/>
                <a:gd name="T4" fmla="*/ 15 w 51"/>
                <a:gd name="T5" fmla="*/ 45 h 65"/>
                <a:gd name="T6" fmla="*/ 23 w 51"/>
                <a:gd name="T7" fmla="*/ 52 h 65"/>
                <a:gd name="T8" fmla="*/ 27 w 51"/>
                <a:gd name="T9" fmla="*/ 52 h 65"/>
                <a:gd name="T10" fmla="*/ 35 w 51"/>
                <a:gd name="T11" fmla="*/ 39 h 65"/>
                <a:gd name="T12" fmla="*/ 35 w 51"/>
                <a:gd name="T13" fmla="*/ 25 h 65"/>
                <a:gd name="T14" fmla="*/ 37 w 51"/>
                <a:gd name="T15" fmla="*/ 19 h 65"/>
                <a:gd name="T16" fmla="*/ 32 w 51"/>
                <a:gd name="T17" fmla="*/ 3 h 65"/>
                <a:gd name="T18" fmla="*/ 45 w 51"/>
                <a:gd name="T19" fmla="*/ 3 h 65"/>
                <a:gd name="T20" fmla="*/ 47 w 51"/>
                <a:gd name="T21" fmla="*/ 19 h 65"/>
                <a:gd name="T22" fmla="*/ 45 w 51"/>
                <a:gd name="T23" fmla="*/ 28 h 65"/>
                <a:gd name="T24" fmla="*/ 45 w 51"/>
                <a:gd name="T25" fmla="*/ 45 h 65"/>
                <a:gd name="T26" fmla="*/ 50 w 51"/>
                <a:gd name="T27" fmla="*/ 61 h 65"/>
                <a:gd name="T28" fmla="*/ 37 w 51"/>
                <a:gd name="T29" fmla="*/ 64 h 65"/>
                <a:gd name="T30" fmla="*/ 32 w 51"/>
                <a:gd name="T31" fmla="*/ 58 h 65"/>
                <a:gd name="T32" fmla="*/ 23 w 51"/>
                <a:gd name="T33" fmla="*/ 64 h 65"/>
                <a:gd name="T34" fmla="*/ 13 w 51"/>
                <a:gd name="T35" fmla="*/ 64 h 65"/>
                <a:gd name="T36" fmla="*/ 5 w 51"/>
                <a:gd name="T37" fmla="*/ 52 h 65"/>
                <a:gd name="T38" fmla="*/ 5 w 51"/>
                <a:gd name="T39" fmla="*/ 16 h 65"/>
                <a:gd name="T40" fmla="*/ 0 w 51"/>
                <a:gd name="T41" fmla="*/ 3 h 65"/>
                <a:gd name="T42" fmla="*/ 5 w 51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"/>
                <a:gd name="T67" fmla="*/ 0 h 65"/>
                <a:gd name="T68" fmla="*/ 51 w 51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" h="65">
                  <a:moveTo>
                    <a:pt x="5" y="0"/>
                  </a:moveTo>
                  <a:lnTo>
                    <a:pt x="15" y="3"/>
                  </a:lnTo>
                  <a:lnTo>
                    <a:pt x="15" y="45"/>
                  </a:lnTo>
                  <a:lnTo>
                    <a:pt x="23" y="52"/>
                  </a:lnTo>
                  <a:lnTo>
                    <a:pt x="27" y="52"/>
                  </a:lnTo>
                  <a:lnTo>
                    <a:pt x="35" y="39"/>
                  </a:lnTo>
                  <a:lnTo>
                    <a:pt x="35" y="25"/>
                  </a:lnTo>
                  <a:lnTo>
                    <a:pt x="37" y="19"/>
                  </a:lnTo>
                  <a:lnTo>
                    <a:pt x="32" y="3"/>
                  </a:lnTo>
                  <a:lnTo>
                    <a:pt x="45" y="3"/>
                  </a:lnTo>
                  <a:lnTo>
                    <a:pt x="47" y="19"/>
                  </a:lnTo>
                  <a:lnTo>
                    <a:pt x="45" y="28"/>
                  </a:lnTo>
                  <a:lnTo>
                    <a:pt x="45" y="45"/>
                  </a:lnTo>
                  <a:lnTo>
                    <a:pt x="50" y="61"/>
                  </a:lnTo>
                  <a:lnTo>
                    <a:pt x="37" y="64"/>
                  </a:lnTo>
                  <a:lnTo>
                    <a:pt x="32" y="58"/>
                  </a:lnTo>
                  <a:lnTo>
                    <a:pt x="23" y="64"/>
                  </a:lnTo>
                  <a:lnTo>
                    <a:pt x="13" y="64"/>
                  </a:lnTo>
                  <a:lnTo>
                    <a:pt x="5" y="52"/>
                  </a:lnTo>
                  <a:lnTo>
                    <a:pt x="5" y="16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5" name="Freeform 57"/>
            <p:cNvSpPr>
              <a:spLocks/>
            </p:cNvSpPr>
            <p:nvPr/>
          </p:nvSpPr>
          <p:spPr bwMode="auto">
            <a:xfrm>
              <a:off x="862" y="1793"/>
              <a:ext cx="35" cy="65"/>
            </a:xfrm>
            <a:custGeom>
              <a:avLst/>
              <a:gdLst>
                <a:gd name="T0" fmla="*/ 8 w 35"/>
                <a:gd name="T1" fmla="*/ 0 h 65"/>
                <a:gd name="T2" fmla="*/ 18 w 35"/>
                <a:gd name="T3" fmla="*/ 0 h 65"/>
                <a:gd name="T4" fmla="*/ 20 w 35"/>
                <a:gd name="T5" fmla="*/ 3 h 65"/>
                <a:gd name="T6" fmla="*/ 24 w 35"/>
                <a:gd name="T7" fmla="*/ 0 h 65"/>
                <a:gd name="T8" fmla="*/ 31 w 35"/>
                <a:gd name="T9" fmla="*/ 0 h 65"/>
                <a:gd name="T10" fmla="*/ 34 w 35"/>
                <a:gd name="T11" fmla="*/ 12 h 65"/>
                <a:gd name="T12" fmla="*/ 29 w 35"/>
                <a:gd name="T13" fmla="*/ 16 h 65"/>
                <a:gd name="T14" fmla="*/ 21 w 35"/>
                <a:gd name="T15" fmla="*/ 12 h 65"/>
                <a:gd name="T16" fmla="*/ 18 w 35"/>
                <a:gd name="T17" fmla="*/ 22 h 65"/>
                <a:gd name="T18" fmla="*/ 18 w 35"/>
                <a:gd name="T19" fmla="*/ 55 h 65"/>
                <a:gd name="T20" fmla="*/ 21 w 35"/>
                <a:gd name="T21" fmla="*/ 55 h 65"/>
                <a:gd name="T22" fmla="*/ 21 w 35"/>
                <a:gd name="T23" fmla="*/ 61 h 65"/>
                <a:gd name="T24" fmla="*/ 10 w 35"/>
                <a:gd name="T25" fmla="*/ 64 h 65"/>
                <a:gd name="T26" fmla="*/ 8 w 35"/>
                <a:gd name="T27" fmla="*/ 61 h 65"/>
                <a:gd name="T28" fmla="*/ 5 w 35"/>
                <a:gd name="T29" fmla="*/ 64 h 65"/>
                <a:gd name="T30" fmla="*/ 0 w 35"/>
                <a:gd name="T31" fmla="*/ 61 h 65"/>
                <a:gd name="T32" fmla="*/ 8 w 35"/>
                <a:gd name="T33" fmla="*/ 36 h 65"/>
                <a:gd name="T34" fmla="*/ 5 w 35"/>
                <a:gd name="T35" fmla="*/ 25 h 65"/>
                <a:gd name="T36" fmla="*/ 8 w 35"/>
                <a:gd name="T37" fmla="*/ 22 h 65"/>
                <a:gd name="T38" fmla="*/ 0 w 35"/>
                <a:gd name="T39" fmla="*/ 6 h 65"/>
                <a:gd name="T40" fmla="*/ 8 w 35"/>
                <a:gd name="T41" fmla="*/ 0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"/>
                <a:gd name="T64" fmla="*/ 0 h 65"/>
                <a:gd name="T65" fmla="*/ 35 w 35"/>
                <a:gd name="T66" fmla="*/ 65 h 6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" h="65">
                  <a:moveTo>
                    <a:pt x="8" y="0"/>
                  </a:moveTo>
                  <a:lnTo>
                    <a:pt x="18" y="0"/>
                  </a:lnTo>
                  <a:lnTo>
                    <a:pt x="20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4" y="12"/>
                  </a:lnTo>
                  <a:lnTo>
                    <a:pt x="29" y="16"/>
                  </a:lnTo>
                  <a:lnTo>
                    <a:pt x="21" y="12"/>
                  </a:lnTo>
                  <a:lnTo>
                    <a:pt x="18" y="22"/>
                  </a:lnTo>
                  <a:lnTo>
                    <a:pt x="18" y="55"/>
                  </a:lnTo>
                  <a:lnTo>
                    <a:pt x="21" y="55"/>
                  </a:lnTo>
                  <a:lnTo>
                    <a:pt x="21" y="61"/>
                  </a:lnTo>
                  <a:lnTo>
                    <a:pt x="10" y="64"/>
                  </a:lnTo>
                  <a:lnTo>
                    <a:pt x="8" y="61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8" y="36"/>
                  </a:lnTo>
                  <a:lnTo>
                    <a:pt x="5" y="25"/>
                  </a:lnTo>
                  <a:lnTo>
                    <a:pt x="8" y="22"/>
                  </a:lnTo>
                  <a:lnTo>
                    <a:pt x="0" y="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6" name="Freeform 58"/>
            <p:cNvSpPr>
              <a:spLocks/>
            </p:cNvSpPr>
            <p:nvPr/>
          </p:nvSpPr>
          <p:spPr bwMode="auto">
            <a:xfrm>
              <a:off x="901" y="1793"/>
              <a:ext cx="41" cy="65"/>
            </a:xfrm>
            <a:custGeom>
              <a:avLst/>
              <a:gdLst>
                <a:gd name="T0" fmla="*/ 14 w 41"/>
                <a:gd name="T1" fmla="*/ 0 h 65"/>
                <a:gd name="T2" fmla="*/ 30 w 41"/>
                <a:gd name="T3" fmla="*/ 0 h 65"/>
                <a:gd name="T4" fmla="*/ 37 w 41"/>
                <a:gd name="T5" fmla="*/ 6 h 65"/>
                <a:gd name="T6" fmla="*/ 40 w 41"/>
                <a:gd name="T7" fmla="*/ 16 h 65"/>
                <a:gd name="T8" fmla="*/ 32 w 41"/>
                <a:gd name="T9" fmla="*/ 22 h 65"/>
                <a:gd name="T10" fmla="*/ 19 w 41"/>
                <a:gd name="T11" fmla="*/ 6 h 65"/>
                <a:gd name="T12" fmla="*/ 12 w 41"/>
                <a:gd name="T13" fmla="*/ 9 h 65"/>
                <a:gd name="T14" fmla="*/ 12 w 41"/>
                <a:gd name="T15" fmla="*/ 16 h 65"/>
                <a:gd name="T16" fmla="*/ 8 w 41"/>
                <a:gd name="T17" fmla="*/ 28 h 65"/>
                <a:gd name="T18" fmla="*/ 10 w 41"/>
                <a:gd name="T19" fmla="*/ 39 h 65"/>
                <a:gd name="T20" fmla="*/ 22 w 41"/>
                <a:gd name="T21" fmla="*/ 52 h 65"/>
                <a:gd name="T22" fmla="*/ 40 w 41"/>
                <a:gd name="T23" fmla="*/ 42 h 65"/>
                <a:gd name="T24" fmla="*/ 35 w 41"/>
                <a:gd name="T25" fmla="*/ 58 h 65"/>
                <a:gd name="T26" fmla="*/ 25 w 41"/>
                <a:gd name="T27" fmla="*/ 64 h 65"/>
                <a:gd name="T28" fmla="*/ 12 w 41"/>
                <a:gd name="T29" fmla="*/ 64 h 65"/>
                <a:gd name="T30" fmla="*/ 3 w 41"/>
                <a:gd name="T31" fmla="*/ 55 h 65"/>
                <a:gd name="T32" fmla="*/ 0 w 41"/>
                <a:gd name="T33" fmla="*/ 19 h 65"/>
                <a:gd name="T34" fmla="*/ 10 w 41"/>
                <a:gd name="T35" fmla="*/ 3 h 65"/>
                <a:gd name="T36" fmla="*/ 14 w 41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1"/>
                <a:gd name="T58" fmla="*/ 0 h 65"/>
                <a:gd name="T59" fmla="*/ 41 w 41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1" h="65">
                  <a:moveTo>
                    <a:pt x="14" y="0"/>
                  </a:moveTo>
                  <a:lnTo>
                    <a:pt x="30" y="0"/>
                  </a:lnTo>
                  <a:lnTo>
                    <a:pt x="37" y="6"/>
                  </a:lnTo>
                  <a:lnTo>
                    <a:pt x="40" y="16"/>
                  </a:lnTo>
                  <a:lnTo>
                    <a:pt x="32" y="22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12" y="16"/>
                  </a:lnTo>
                  <a:lnTo>
                    <a:pt x="8" y="28"/>
                  </a:lnTo>
                  <a:lnTo>
                    <a:pt x="10" y="39"/>
                  </a:lnTo>
                  <a:lnTo>
                    <a:pt x="22" y="52"/>
                  </a:lnTo>
                  <a:lnTo>
                    <a:pt x="40" y="42"/>
                  </a:lnTo>
                  <a:lnTo>
                    <a:pt x="35" y="58"/>
                  </a:lnTo>
                  <a:lnTo>
                    <a:pt x="25" y="64"/>
                  </a:lnTo>
                  <a:lnTo>
                    <a:pt x="12" y="64"/>
                  </a:lnTo>
                  <a:lnTo>
                    <a:pt x="3" y="55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7" name="Freeform 59"/>
            <p:cNvSpPr>
              <a:spLocks/>
            </p:cNvSpPr>
            <p:nvPr/>
          </p:nvSpPr>
          <p:spPr bwMode="auto">
            <a:xfrm>
              <a:off x="948" y="1793"/>
              <a:ext cx="39" cy="67"/>
            </a:xfrm>
            <a:custGeom>
              <a:avLst/>
              <a:gdLst>
                <a:gd name="T0" fmla="*/ 16 w 39"/>
                <a:gd name="T1" fmla="*/ 0 h 67"/>
                <a:gd name="T2" fmla="*/ 24 w 39"/>
                <a:gd name="T3" fmla="*/ 0 h 67"/>
                <a:gd name="T4" fmla="*/ 35 w 39"/>
                <a:gd name="T5" fmla="*/ 13 h 67"/>
                <a:gd name="T6" fmla="*/ 38 w 39"/>
                <a:gd name="T7" fmla="*/ 25 h 67"/>
                <a:gd name="T8" fmla="*/ 33 w 39"/>
                <a:gd name="T9" fmla="*/ 28 h 67"/>
                <a:gd name="T10" fmla="*/ 19 w 39"/>
                <a:gd name="T11" fmla="*/ 28 h 67"/>
                <a:gd name="T12" fmla="*/ 9 w 39"/>
                <a:gd name="T13" fmla="*/ 30 h 67"/>
                <a:gd name="T14" fmla="*/ 11 w 39"/>
                <a:gd name="T15" fmla="*/ 49 h 67"/>
                <a:gd name="T16" fmla="*/ 33 w 39"/>
                <a:gd name="T17" fmla="*/ 52 h 67"/>
                <a:gd name="T18" fmla="*/ 33 w 39"/>
                <a:gd name="T19" fmla="*/ 46 h 67"/>
                <a:gd name="T20" fmla="*/ 35 w 39"/>
                <a:gd name="T21" fmla="*/ 42 h 67"/>
                <a:gd name="T22" fmla="*/ 38 w 39"/>
                <a:gd name="T23" fmla="*/ 52 h 67"/>
                <a:gd name="T24" fmla="*/ 27 w 39"/>
                <a:gd name="T25" fmla="*/ 64 h 67"/>
                <a:gd name="T26" fmla="*/ 22 w 39"/>
                <a:gd name="T27" fmla="*/ 64 h 67"/>
                <a:gd name="T28" fmla="*/ 19 w 39"/>
                <a:gd name="T29" fmla="*/ 66 h 67"/>
                <a:gd name="T30" fmla="*/ 4 w 39"/>
                <a:gd name="T31" fmla="*/ 58 h 67"/>
                <a:gd name="T32" fmla="*/ 0 w 39"/>
                <a:gd name="T33" fmla="*/ 36 h 67"/>
                <a:gd name="T34" fmla="*/ 0 w 39"/>
                <a:gd name="T35" fmla="*/ 22 h 67"/>
                <a:gd name="T36" fmla="*/ 9 w 39"/>
                <a:gd name="T37" fmla="*/ 3 h 67"/>
                <a:gd name="T38" fmla="*/ 14 w 39"/>
                <a:gd name="T39" fmla="*/ 3 h 67"/>
                <a:gd name="T40" fmla="*/ 16 w 39"/>
                <a:gd name="T41" fmla="*/ 0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"/>
                <a:gd name="T64" fmla="*/ 0 h 67"/>
                <a:gd name="T65" fmla="*/ 39 w 39"/>
                <a:gd name="T66" fmla="*/ 67 h 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" h="67">
                  <a:moveTo>
                    <a:pt x="16" y="0"/>
                  </a:moveTo>
                  <a:lnTo>
                    <a:pt x="24" y="0"/>
                  </a:lnTo>
                  <a:lnTo>
                    <a:pt x="35" y="13"/>
                  </a:lnTo>
                  <a:lnTo>
                    <a:pt x="38" y="25"/>
                  </a:lnTo>
                  <a:lnTo>
                    <a:pt x="33" y="28"/>
                  </a:lnTo>
                  <a:lnTo>
                    <a:pt x="19" y="28"/>
                  </a:lnTo>
                  <a:lnTo>
                    <a:pt x="9" y="30"/>
                  </a:lnTo>
                  <a:lnTo>
                    <a:pt x="11" y="49"/>
                  </a:lnTo>
                  <a:lnTo>
                    <a:pt x="33" y="52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52"/>
                  </a:lnTo>
                  <a:lnTo>
                    <a:pt x="27" y="64"/>
                  </a:lnTo>
                  <a:lnTo>
                    <a:pt x="22" y="64"/>
                  </a:lnTo>
                  <a:lnTo>
                    <a:pt x="19" y="66"/>
                  </a:lnTo>
                  <a:lnTo>
                    <a:pt x="4" y="58"/>
                  </a:lnTo>
                  <a:lnTo>
                    <a:pt x="0" y="36"/>
                  </a:lnTo>
                  <a:lnTo>
                    <a:pt x="0" y="22"/>
                  </a:lnTo>
                  <a:lnTo>
                    <a:pt x="9" y="3"/>
                  </a:lnTo>
                  <a:lnTo>
                    <a:pt x="14" y="3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8" name="Freeform 60"/>
            <p:cNvSpPr>
              <a:spLocks/>
            </p:cNvSpPr>
            <p:nvPr/>
          </p:nvSpPr>
          <p:spPr bwMode="auto">
            <a:xfrm>
              <a:off x="960" y="1802"/>
              <a:ext cx="13" cy="11"/>
            </a:xfrm>
            <a:custGeom>
              <a:avLst/>
              <a:gdLst>
                <a:gd name="T0" fmla="*/ 0 w 13"/>
                <a:gd name="T1" fmla="*/ 3 h 11"/>
                <a:gd name="T2" fmla="*/ 0 w 13"/>
                <a:gd name="T3" fmla="*/ 10 h 11"/>
                <a:gd name="T4" fmla="*/ 10 w 13"/>
                <a:gd name="T5" fmla="*/ 10 h 11"/>
                <a:gd name="T6" fmla="*/ 12 w 13"/>
                <a:gd name="T7" fmla="*/ 7 h 11"/>
                <a:gd name="T8" fmla="*/ 5 w 13"/>
                <a:gd name="T9" fmla="*/ 0 h 11"/>
                <a:gd name="T10" fmla="*/ 0 w 13"/>
                <a:gd name="T11" fmla="*/ 0 h 11"/>
                <a:gd name="T12" fmla="*/ 0 w 13"/>
                <a:gd name="T13" fmla="*/ 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1"/>
                <a:gd name="T23" fmla="*/ 13 w 13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1">
                  <a:moveTo>
                    <a:pt x="0" y="3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2" y="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9" name="Freeform 61"/>
            <p:cNvSpPr>
              <a:spLocks/>
            </p:cNvSpPr>
            <p:nvPr/>
          </p:nvSpPr>
          <p:spPr bwMode="auto">
            <a:xfrm>
              <a:off x="3479" y="1947"/>
              <a:ext cx="40" cy="96"/>
            </a:xfrm>
            <a:custGeom>
              <a:avLst/>
              <a:gdLst>
                <a:gd name="T0" fmla="*/ 20 w 40"/>
                <a:gd name="T1" fmla="*/ 0 h 96"/>
                <a:gd name="T2" fmla="*/ 23 w 40"/>
                <a:gd name="T3" fmla="*/ 0 h 96"/>
                <a:gd name="T4" fmla="*/ 25 w 40"/>
                <a:gd name="T5" fmla="*/ 3 h 96"/>
                <a:gd name="T6" fmla="*/ 34 w 40"/>
                <a:gd name="T7" fmla="*/ 0 h 96"/>
                <a:gd name="T8" fmla="*/ 39 w 40"/>
                <a:gd name="T9" fmla="*/ 3 h 96"/>
                <a:gd name="T10" fmla="*/ 39 w 40"/>
                <a:gd name="T11" fmla="*/ 10 h 96"/>
                <a:gd name="T12" fmla="*/ 31 w 40"/>
                <a:gd name="T13" fmla="*/ 16 h 96"/>
                <a:gd name="T14" fmla="*/ 18 w 40"/>
                <a:gd name="T15" fmla="*/ 16 h 96"/>
                <a:gd name="T16" fmla="*/ 13 w 40"/>
                <a:gd name="T17" fmla="*/ 25 h 96"/>
                <a:gd name="T18" fmla="*/ 31 w 40"/>
                <a:gd name="T19" fmla="*/ 43 h 96"/>
                <a:gd name="T20" fmla="*/ 39 w 40"/>
                <a:gd name="T21" fmla="*/ 62 h 96"/>
                <a:gd name="T22" fmla="*/ 39 w 40"/>
                <a:gd name="T23" fmla="*/ 67 h 96"/>
                <a:gd name="T24" fmla="*/ 29 w 40"/>
                <a:gd name="T25" fmla="*/ 86 h 96"/>
                <a:gd name="T26" fmla="*/ 15 w 40"/>
                <a:gd name="T27" fmla="*/ 95 h 96"/>
                <a:gd name="T28" fmla="*/ 8 w 40"/>
                <a:gd name="T29" fmla="*/ 95 h 96"/>
                <a:gd name="T30" fmla="*/ 0 w 40"/>
                <a:gd name="T31" fmla="*/ 89 h 96"/>
                <a:gd name="T32" fmla="*/ 0 w 40"/>
                <a:gd name="T33" fmla="*/ 82 h 96"/>
                <a:gd name="T34" fmla="*/ 5 w 40"/>
                <a:gd name="T35" fmla="*/ 79 h 96"/>
                <a:gd name="T36" fmla="*/ 20 w 40"/>
                <a:gd name="T37" fmla="*/ 86 h 96"/>
                <a:gd name="T38" fmla="*/ 31 w 40"/>
                <a:gd name="T39" fmla="*/ 70 h 96"/>
                <a:gd name="T40" fmla="*/ 31 w 40"/>
                <a:gd name="T41" fmla="*/ 62 h 96"/>
                <a:gd name="T42" fmla="*/ 18 w 40"/>
                <a:gd name="T43" fmla="*/ 43 h 96"/>
                <a:gd name="T44" fmla="*/ 13 w 40"/>
                <a:gd name="T45" fmla="*/ 43 h 96"/>
                <a:gd name="T46" fmla="*/ 3 w 40"/>
                <a:gd name="T47" fmla="*/ 36 h 96"/>
                <a:gd name="T48" fmla="*/ 13 w 40"/>
                <a:gd name="T49" fmla="*/ 3 h 96"/>
                <a:gd name="T50" fmla="*/ 18 w 40"/>
                <a:gd name="T51" fmla="*/ 3 h 96"/>
                <a:gd name="T52" fmla="*/ 20 w 40"/>
                <a:gd name="T53" fmla="*/ 0 h 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96"/>
                <a:gd name="T83" fmla="*/ 40 w 40"/>
                <a:gd name="T84" fmla="*/ 96 h 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96">
                  <a:moveTo>
                    <a:pt x="20" y="0"/>
                  </a:moveTo>
                  <a:lnTo>
                    <a:pt x="23" y="0"/>
                  </a:lnTo>
                  <a:lnTo>
                    <a:pt x="25" y="3"/>
                  </a:lnTo>
                  <a:lnTo>
                    <a:pt x="34" y="0"/>
                  </a:lnTo>
                  <a:lnTo>
                    <a:pt x="39" y="3"/>
                  </a:lnTo>
                  <a:lnTo>
                    <a:pt x="39" y="10"/>
                  </a:lnTo>
                  <a:lnTo>
                    <a:pt x="31" y="16"/>
                  </a:lnTo>
                  <a:lnTo>
                    <a:pt x="18" y="16"/>
                  </a:lnTo>
                  <a:lnTo>
                    <a:pt x="13" y="25"/>
                  </a:lnTo>
                  <a:lnTo>
                    <a:pt x="31" y="43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29" y="86"/>
                  </a:lnTo>
                  <a:lnTo>
                    <a:pt x="15" y="95"/>
                  </a:lnTo>
                  <a:lnTo>
                    <a:pt x="8" y="95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5" y="79"/>
                  </a:lnTo>
                  <a:lnTo>
                    <a:pt x="20" y="86"/>
                  </a:lnTo>
                  <a:lnTo>
                    <a:pt x="31" y="70"/>
                  </a:lnTo>
                  <a:lnTo>
                    <a:pt x="31" y="62"/>
                  </a:lnTo>
                  <a:lnTo>
                    <a:pt x="18" y="43"/>
                  </a:lnTo>
                  <a:lnTo>
                    <a:pt x="13" y="43"/>
                  </a:lnTo>
                  <a:lnTo>
                    <a:pt x="3" y="36"/>
                  </a:lnTo>
                  <a:lnTo>
                    <a:pt x="13" y="3"/>
                  </a:lnTo>
                  <a:lnTo>
                    <a:pt x="18" y="3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0" name="Freeform 62"/>
            <p:cNvSpPr>
              <a:spLocks/>
            </p:cNvSpPr>
            <p:nvPr/>
          </p:nvSpPr>
          <p:spPr bwMode="auto">
            <a:xfrm>
              <a:off x="2108" y="1950"/>
              <a:ext cx="45" cy="93"/>
            </a:xfrm>
            <a:custGeom>
              <a:avLst/>
              <a:gdLst>
                <a:gd name="T0" fmla="*/ 17 w 45"/>
                <a:gd name="T1" fmla="*/ 0 h 93"/>
                <a:gd name="T2" fmla="*/ 30 w 45"/>
                <a:gd name="T3" fmla="*/ 0 h 93"/>
                <a:gd name="T4" fmla="*/ 40 w 45"/>
                <a:gd name="T5" fmla="*/ 10 h 93"/>
                <a:gd name="T6" fmla="*/ 41 w 45"/>
                <a:gd name="T7" fmla="*/ 22 h 93"/>
                <a:gd name="T8" fmla="*/ 41 w 45"/>
                <a:gd name="T9" fmla="*/ 36 h 93"/>
                <a:gd name="T10" fmla="*/ 17 w 45"/>
                <a:gd name="T11" fmla="*/ 79 h 93"/>
                <a:gd name="T12" fmla="*/ 38 w 45"/>
                <a:gd name="T13" fmla="*/ 79 h 93"/>
                <a:gd name="T14" fmla="*/ 41 w 45"/>
                <a:gd name="T15" fmla="*/ 76 h 93"/>
                <a:gd name="T16" fmla="*/ 44 w 45"/>
                <a:gd name="T17" fmla="*/ 82 h 93"/>
                <a:gd name="T18" fmla="*/ 40 w 45"/>
                <a:gd name="T19" fmla="*/ 92 h 93"/>
                <a:gd name="T20" fmla="*/ 3 w 45"/>
                <a:gd name="T21" fmla="*/ 92 h 93"/>
                <a:gd name="T22" fmla="*/ 0 w 45"/>
                <a:gd name="T23" fmla="*/ 89 h 93"/>
                <a:gd name="T24" fmla="*/ 17 w 45"/>
                <a:gd name="T25" fmla="*/ 63 h 93"/>
                <a:gd name="T26" fmla="*/ 22 w 45"/>
                <a:gd name="T27" fmla="*/ 63 h 93"/>
                <a:gd name="T28" fmla="*/ 22 w 45"/>
                <a:gd name="T29" fmla="*/ 59 h 93"/>
                <a:gd name="T30" fmla="*/ 32 w 45"/>
                <a:gd name="T31" fmla="*/ 43 h 93"/>
                <a:gd name="T32" fmla="*/ 32 w 45"/>
                <a:gd name="T33" fmla="*/ 22 h 93"/>
                <a:gd name="T34" fmla="*/ 19 w 45"/>
                <a:gd name="T35" fmla="*/ 13 h 93"/>
                <a:gd name="T36" fmla="*/ 14 w 45"/>
                <a:gd name="T37" fmla="*/ 16 h 93"/>
                <a:gd name="T38" fmla="*/ 8 w 45"/>
                <a:gd name="T39" fmla="*/ 16 h 93"/>
                <a:gd name="T40" fmla="*/ 8 w 45"/>
                <a:gd name="T41" fmla="*/ 22 h 93"/>
                <a:gd name="T42" fmla="*/ 3 w 45"/>
                <a:gd name="T43" fmla="*/ 24 h 93"/>
                <a:gd name="T44" fmla="*/ 0 w 45"/>
                <a:gd name="T45" fmla="*/ 19 h 93"/>
                <a:gd name="T46" fmla="*/ 10 w 45"/>
                <a:gd name="T47" fmla="*/ 3 h 93"/>
                <a:gd name="T48" fmla="*/ 14 w 45"/>
                <a:gd name="T49" fmla="*/ 3 h 93"/>
                <a:gd name="T50" fmla="*/ 17 w 45"/>
                <a:gd name="T51" fmla="*/ 0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"/>
                <a:gd name="T79" fmla="*/ 0 h 93"/>
                <a:gd name="T80" fmla="*/ 45 w 45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" h="93">
                  <a:moveTo>
                    <a:pt x="17" y="0"/>
                  </a:moveTo>
                  <a:lnTo>
                    <a:pt x="30" y="0"/>
                  </a:lnTo>
                  <a:lnTo>
                    <a:pt x="40" y="10"/>
                  </a:lnTo>
                  <a:lnTo>
                    <a:pt x="41" y="22"/>
                  </a:lnTo>
                  <a:lnTo>
                    <a:pt x="41" y="36"/>
                  </a:lnTo>
                  <a:lnTo>
                    <a:pt x="17" y="79"/>
                  </a:lnTo>
                  <a:lnTo>
                    <a:pt x="38" y="79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0" y="92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17" y="63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32" y="43"/>
                  </a:lnTo>
                  <a:lnTo>
                    <a:pt x="32" y="22"/>
                  </a:lnTo>
                  <a:lnTo>
                    <a:pt x="19" y="13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8" y="22"/>
                  </a:lnTo>
                  <a:lnTo>
                    <a:pt x="3" y="24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1" name="Freeform 63"/>
            <p:cNvSpPr>
              <a:spLocks/>
            </p:cNvSpPr>
            <p:nvPr/>
          </p:nvSpPr>
          <p:spPr bwMode="auto">
            <a:xfrm>
              <a:off x="2726" y="1950"/>
              <a:ext cx="47" cy="93"/>
            </a:xfrm>
            <a:custGeom>
              <a:avLst/>
              <a:gdLst>
                <a:gd name="T0" fmla="*/ 38 w 47"/>
                <a:gd name="T1" fmla="*/ 0 h 93"/>
                <a:gd name="T2" fmla="*/ 41 w 47"/>
                <a:gd name="T3" fmla="*/ 0 h 93"/>
                <a:gd name="T4" fmla="*/ 43 w 47"/>
                <a:gd name="T5" fmla="*/ 6 h 93"/>
                <a:gd name="T6" fmla="*/ 35 w 47"/>
                <a:gd name="T7" fmla="*/ 10 h 93"/>
                <a:gd name="T8" fmla="*/ 17 w 47"/>
                <a:gd name="T9" fmla="*/ 30 h 93"/>
                <a:gd name="T10" fmla="*/ 17 w 47"/>
                <a:gd name="T11" fmla="*/ 36 h 93"/>
                <a:gd name="T12" fmla="*/ 32 w 47"/>
                <a:gd name="T13" fmla="*/ 36 h 93"/>
                <a:gd name="T14" fmla="*/ 41 w 47"/>
                <a:gd name="T15" fmla="*/ 46 h 93"/>
                <a:gd name="T16" fmla="*/ 46 w 47"/>
                <a:gd name="T17" fmla="*/ 60 h 93"/>
                <a:gd name="T18" fmla="*/ 46 w 47"/>
                <a:gd name="T19" fmla="*/ 70 h 93"/>
                <a:gd name="T20" fmla="*/ 37 w 47"/>
                <a:gd name="T21" fmla="*/ 89 h 93"/>
                <a:gd name="T22" fmla="*/ 27 w 47"/>
                <a:gd name="T23" fmla="*/ 92 h 93"/>
                <a:gd name="T24" fmla="*/ 12 w 47"/>
                <a:gd name="T25" fmla="*/ 92 h 93"/>
                <a:gd name="T26" fmla="*/ 8 w 47"/>
                <a:gd name="T27" fmla="*/ 89 h 93"/>
                <a:gd name="T28" fmla="*/ 0 w 47"/>
                <a:gd name="T29" fmla="*/ 70 h 93"/>
                <a:gd name="T30" fmla="*/ 0 w 47"/>
                <a:gd name="T31" fmla="*/ 46 h 93"/>
                <a:gd name="T32" fmla="*/ 10 w 47"/>
                <a:gd name="T33" fmla="*/ 22 h 93"/>
                <a:gd name="T34" fmla="*/ 19 w 47"/>
                <a:gd name="T35" fmla="*/ 16 h 93"/>
                <a:gd name="T36" fmla="*/ 19 w 47"/>
                <a:gd name="T37" fmla="*/ 10 h 93"/>
                <a:gd name="T38" fmla="*/ 38 w 47"/>
                <a:gd name="T39" fmla="*/ 0 h 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93"/>
                <a:gd name="T62" fmla="*/ 47 w 47"/>
                <a:gd name="T63" fmla="*/ 93 h 9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93">
                  <a:moveTo>
                    <a:pt x="38" y="0"/>
                  </a:moveTo>
                  <a:lnTo>
                    <a:pt x="41" y="0"/>
                  </a:lnTo>
                  <a:lnTo>
                    <a:pt x="43" y="6"/>
                  </a:lnTo>
                  <a:lnTo>
                    <a:pt x="35" y="10"/>
                  </a:lnTo>
                  <a:lnTo>
                    <a:pt x="17" y="30"/>
                  </a:lnTo>
                  <a:lnTo>
                    <a:pt x="17" y="36"/>
                  </a:lnTo>
                  <a:lnTo>
                    <a:pt x="32" y="36"/>
                  </a:lnTo>
                  <a:lnTo>
                    <a:pt x="41" y="46"/>
                  </a:lnTo>
                  <a:lnTo>
                    <a:pt x="46" y="60"/>
                  </a:lnTo>
                  <a:lnTo>
                    <a:pt x="46" y="70"/>
                  </a:lnTo>
                  <a:lnTo>
                    <a:pt x="37" y="89"/>
                  </a:lnTo>
                  <a:lnTo>
                    <a:pt x="27" y="92"/>
                  </a:lnTo>
                  <a:lnTo>
                    <a:pt x="12" y="92"/>
                  </a:lnTo>
                  <a:lnTo>
                    <a:pt x="8" y="89"/>
                  </a:lnTo>
                  <a:lnTo>
                    <a:pt x="0" y="70"/>
                  </a:lnTo>
                  <a:lnTo>
                    <a:pt x="0" y="46"/>
                  </a:lnTo>
                  <a:lnTo>
                    <a:pt x="10" y="22"/>
                  </a:lnTo>
                  <a:lnTo>
                    <a:pt x="19" y="16"/>
                  </a:lnTo>
                  <a:lnTo>
                    <a:pt x="19" y="10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2" name="Freeform 64"/>
            <p:cNvSpPr>
              <a:spLocks/>
            </p:cNvSpPr>
            <p:nvPr/>
          </p:nvSpPr>
          <p:spPr bwMode="auto">
            <a:xfrm>
              <a:off x="2736" y="1993"/>
              <a:ext cx="28" cy="44"/>
            </a:xfrm>
            <a:custGeom>
              <a:avLst/>
              <a:gdLst>
                <a:gd name="T0" fmla="*/ 4 w 28"/>
                <a:gd name="T1" fmla="*/ 3 h 44"/>
                <a:gd name="T2" fmla="*/ 0 w 28"/>
                <a:gd name="T3" fmla="*/ 13 h 44"/>
                <a:gd name="T4" fmla="*/ 0 w 28"/>
                <a:gd name="T5" fmla="*/ 27 h 44"/>
                <a:gd name="T6" fmla="*/ 12 w 28"/>
                <a:gd name="T7" fmla="*/ 43 h 44"/>
                <a:gd name="T8" fmla="*/ 24 w 28"/>
                <a:gd name="T9" fmla="*/ 40 h 44"/>
                <a:gd name="T10" fmla="*/ 24 w 28"/>
                <a:gd name="T11" fmla="*/ 27 h 44"/>
                <a:gd name="T12" fmla="*/ 27 w 28"/>
                <a:gd name="T13" fmla="*/ 21 h 44"/>
                <a:gd name="T14" fmla="*/ 22 w 28"/>
                <a:gd name="T15" fmla="*/ 6 h 44"/>
                <a:gd name="T16" fmla="*/ 14 w 28"/>
                <a:gd name="T17" fmla="*/ 0 h 44"/>
                <a:gd name="T18" fmla="*/ 6 w 28"/>
                <a:gd name="T19" fmla="*/ 0 h 44"/>
                <a:gd name="T20" fmla="*/ 4 w 28"/>
                <a:gd name="T21" fmla="*/ 3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4"/>
                <a:gd name="T35" fmla="*/ 28 w 28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4">
                  <a:moveTo>
                    <a:pt x="4" y="3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12" y="43"/>
                  </a:lnTo>
                  <a:lnTo>
                    <a:pt x="24" y="40"/>
                  </a:lnTo>
                  <a:lnTo>
                    <a:pt x="24" y="27"/>
                  </a:lnTo>
                  <a:lnTo>
                    <a:pt x="27" y="21"/>
                  </a:lnTo>
                  <a:lnTo>
                    <a:pt x="22" y="6"/>
                  </a:lnTo>
                  <a:lnTo>
                    <a:pt x="14" y="0"/>
                  </a:lnTo>
                  <a:lnTo>
                    <a:pt x="6" y="0"/>
                  </a:lnTo>
                  <a:lnTo>
                    <a:pt x="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3" name="Freeform 65"/>
            <p:cNvSpPr>
              <a:spLocks/>
            </p:cNvSpPr>
            <p:nvPr/>
          </p:nvSpPr>
          <p:spPr bwMode="auto">
            <a:xfrm>
              <a:off x="1955" y="1954"/>
              <a:ext cx="26" cy="90"/>
            </a:xfrm>
            <a:custGeom>
              <a:avLst/>
              <a:gdLst>
                <a:gd name="T0" fmla="*/ 9 w 26"/>
                <a:gd name="T1" fmla="*/ 0 h 90"/>
                <a:gd name="T2" fmla="*/ 17 w 26"/>
                <a:gd name="T3" fmla="*/ 0 h 90"/>
                <a:gd name="T4" fmla="*/ 20 w 26"/>
                <a:gd name="T5" fmla="*/ 12 h 90"/>
                <a:gd name="T6" fmla="*/ 20 w 26"/>
                <a:gd name="T7" fmla="*/ 27 h 90"/>
                <a:gd name="T8" fmla="*/ 17 w 26"/>
                <a:gd name="T9" fmla="*/ 33 h 90"/>
                <a:gd name="T10" fmla="*/ 20 w 26"/>
                <a:gd name="T11" fmla="*/ 39 h 90"/>
                <a:gd name="T12" fmla="*/ 17 w 26"/>
                <a:gd name="T13" fmla="*/ 42 h 90"/>
                <a:gd name="T14" fmla="*/ 20 w 26"/>
                <a:gd name="T15" fmla="*/ 48 h 90"/>
                <a:gd name="T16" fmla="*/ 20 w 26"/>
                <a:gd name="T17" fmla="*/ 84 h 90"/>
                <a:gd name="T18" fmla="*/ 25 w 26"/>
                <a:gd name="T19" fmla="*/ 84 h 90"/>
                <a:gd name="T20" fmla="*/ 25 w 26"/>
                <a:gd name="T21" fmla="*/ 87 h 90"/>
                <a:gd name="T22" fmla="*/ 20 w 26"/>
                <a:gd name="T23" fmla="*/ 89 h 90"/>
                <a:gd name="T24" fmla="*/ 3 w 26"/>
                <a:gd name="T25" fmla="*/ 89 h 90"/>
                <a:gd name="T26" fmla="*/ 3 w 26"/>
                <a:gd name="T27" fmla="*/ 84 h 90"/>
                <a:gd name="T28" fmla="*/ 7 w 26"/>
                <a:gd name="T29" fmla="*/ 84 h 90"/>
                <a:gd name="T30" fmla="*/ 9 w 26"/>
                <a:gd name="T31" fmla="*/ 69 h 90"/>
                <a:gd name="T32" fmla="*/ 7 w 26"/>
                <a:gd name="T33" fmla="*/ 62 h 90"/>
                <a:gd name="T34" fmla="*/ 9 w 26"/>
                <a:gd name="T35" fmla="*/ 59 h 90"/>
                <a:gd name="T36" fmla="*/ 7 w 26"/>
                <a:gd name="T37" fmla="*/ 55 h 90"/>
                <a:gd name="T38" fmla="*/ 7 w 26"/>
                <a:gd name="T39" fmla="*/ 45 h 90"/>
                <a:gd name="T40" fmla="*/ 9 w 26"/>
                <a:gd name="T41" fmla="*/ 39 h 90"/>
                <a:gd name="T42" fmla="*/ 7 w 26"/>
                <a:gd name="T43" fmla="*/ 33 h 90"/>
                <a:gd name="T44" fmla="*/ 9 w 26"/>
                <a:gd name="T45" fmla="*/ 20 h 90"/>
                <a:gd name="T46" fmla="*/ 0 w 26"/>
                <a:gd name="T47" fmla="*/ 12 h 90"/>
                <a:gd name="T48" fmla="*/ 0 w 26"/>
                <a:gd name="T49" fmla="*/ 9 h 90"/>
                <a:gd name="T50" fmla="*/ 9 w 26"/>
                <a:gd name="T51" fmla="*/ 0 h 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"/>
                <a:gd name="T79" fmla="*/ 0 h 90"/>
                <a:gd name="T80" fmla="*/ 26 w 26"/>
                <a:gd name="T81" fmla="*/ 90 h 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" h="90">
                  <a:moveTo>
                    <a:pt x="9" y="0"/>
                  </a:moveTo>
                  <a:lnTo>
                    <a:pt x="17" y="0"/>
                  </a:lnTo>
                  <a:lnTo>
                    <a:pt x="20" y="12"/>
                  </a:lnTo>
                  <a:lnTo>
                    <a:pt x="20" y="27"/>
                  </a:lnTo>
                  <a:lnTo>
                    <a:pt x="17" y="33"/>
                  </a:lnTo>
                  <a:lnTo>
                    <a:pt x="20" y="39"/>
                  </a:lnTo>
                  <a:lnTo>
                    <a:pt x="17" y="42"/>
                  </a:lnTo>
                  <a:lnTo>
                    <a:pt x="20" y="48"/>
                  </a:lnTo>
                  <a:lnTo>
                    <a:pt x="20" y="84"/>
                  </a:lnTo>
                  <a:lnTo>
                    <a:pt x="25" y="84"/>
                  </a:lnTo>
                  <a:lnTo>
                    <a:pt x="25" y="87"/>
                  </a:lnTo>
                  <a:lnTo>
                    <a:pt x="20" y="89"/>
                  </a:lnTo>
                  <a:lnTo>
                    <a:pt x="3" y="89"/>
                  </a:lnTo>
                  <a:lnTo>
                    <a:pt x="3" y="84"/>
                  </a:lnTo>
                  <a:lnTo>
                    <a:pt x="7" y="84"/>
                  </a:lnTo>
                  <a:lnTo>
                    <a:pt x="9" y="69"/>
                  </a:lnTo>
                  <a:lnTo>
                    <a:pt x="7" y="62"/>
                  </a:lnTo>
                  <a:lnTo>
                    <a:pt x="9" y="59"/>
                  </a:lnTo>
                  <a:lnTo>
                    <a:pt x="7" y="55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7" y="33"/>
                  </a:lnTo>
                  <a:lnTo>
                    <a:pt x="9" y="20"/>
                  </a:lnTo>
                  <a:lnTo>
                    <a:pt x="0" y="12"/>
                  </a:lnTo>
                  <a:lnTo>
                    <a:pt x="0" y="9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4" name="Freeform 66"/>
            <p:cNvSpPr>
              <a:spLocks/>
            </p:cNvSpPr>
            <p:nvPr/>
          </p:nvSpPr>
          <p:spPr bwMode="auto">
            <a:xfrm>
              <a:off x="2260" y="1954"/>
              <a:ext cx="44" cy="94"/>
            </a:xfrm>
            <a:custGeom>
              <a:avLst/>
              <a:gdLst>
                <a:gd name="T0" fmla="*/ 19 w 44"/>
                <a:gd name="T1" fmla="*/ 0 h 94"/>
                <a:gd name="T2" fmla="*/ 29 w 44"/>
                <a:gd name="T3" fmla="*/ 0 h 94"/>
                <a:gd name="T4" fmla="*/ 38 w 44"/>
                <a:gd name="T5" fmla="*/ 9 h 94"/>
                <a:gd name="T6" fmla="*/ 40 w 44"/>
                <a:gd name="T7" fmla="*/ 20 h 94"/>
                <a:gd name="T8" fmla="*/ 34 w 44"/>
                <a:gd name="T9" fmla="*/ 39 h 94"/>
                <a:gd name="T10" fmla="*/ 43 w 44"/>
                <a:gd name="T11" fmla="*/ 60 h 94"/>
                <a:gd name="T12" fmla="*/ 43 w 44"/>
                <a:gd name="T13" fmla="*/ 66 h 94"/>
                <a:gd name="T14" fmla="*/ 34 w 44"/>
                <a:gd name="T15" fmla="*/ 85 h 94"/>
                <a:gd name="T16" fmla="*/ 16 w 44"/>
                <a:gd name="T17" fmla="*/ 93 h 94"/>
                <a:gd name="T18" fmla="*/ 11 w 44"/>
                <a:gd name="T19" fmla="*/ 93 h 94"/>
                <a:gd name="T20" fmla="*/ 0 w 44"/>
                <a:gd name="T21" fmla="*/ 85 h 94"/>
                <a:gd name="T22" fmla="*/ 3 w 44"/>
                <a:gd name="T23" fmla="*/ 79 h 94"/>
                <a:gd name="T24" fmla="*/ 27 w 44"/>
                <a:gd name="T25" fmla="*/ 82 h 94"/>
                <a:gd name="T26" fmla="*/ 34 w 44"/>
                <a:gd name="T27" fmla="*/ 69 h 94"/>
                <a:gd name="T28" fmla="*/ 32 w 44"/>
                <a:gd name="T29" fmla="*/ 55 h 94"/>
                <a:gd name="T30" fmla="*/ 27 w 44"/>
                <a:gd name="T31" fmla="*/ 55 h 94"/>
                <a:gd name="T32" fmla="*/ 16 w 44"/>
                <a:gd name="T33" fmla="*/ 49 h 94"/>
                <a:gd name="T34" fmla="*/ 16 w 44"/>
                <a:gd name="T35" fmla="*/ 43 h 94"/>
                <a:gd name="T36" fmla="*/ 32 w 44"/>
                <a:gd name="T37" fmla="*/ 30 h 94"/>
                <a:gd name="T38" fmla="*/ 32 w 44"/>
                <a:gd name="T39" fmla="*/ 20 h 94"/>
                <a:gd name="T40" fmla="*/ 22 w 44"/>
                <a:gd name="T41" fmla="*/ 13 h 94"/>
                <a:gd name="T42" fmla="*/ 5 w 44"/>
                <a:gd name="T43" fmla="*/ 19 h 94"/>
                <a:gd name="T44" fmla="*/ 5 w 44"/>
                <a:gd name="T45" fmla="*/ 13 h 94"/>
                <a:gd name="T46" fmla="*/ 19 w 44"/>
                <a:gd name="T47" fmla="*/ 0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94"/>
                <a:gd name="T74" fmla="*/ 44 w 44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94">
                  <a:moveTo>
                    <a:pt x="19" y="0"/>
                  </a:moveTo>
                  <a:lnTo>
                    <a:pt x="29" y="0"/>
                  </a:lnTo>
                  <a:lnTo>
                    <a:pt x="38" y="9"/>
                  </a:lnTo>
                  <a:lnTo>
                    <a:pt x="40" y="20"/>
                  </a:lnTo>
                  <a:lnTo>
                    <a:pt x="34" y="39"/>
                  </a:lnTo>
                  <a:lnTo>
                    <a:pt x="43" y="60"/>
                  </a:lnTo>
                  <a:lnTo>
                    <a:pt x="43" y="66"/>
                  </a:lnTo>
                  <a:lnTo>
                    <a:pt x="34" y="85"/>
                  </a:lnTo>
                  <a:lnTo>
                    <a:pt x="16" y="93"/>
                  </a:lnTo>
                  <a:lnTo>
                    <a:pt x="11" y="93"/>
                  </a:lnTo>
                  <a:lnTo>
                    <a:pt x="0" y="85"/>
                  </a:lnTo>
                  <a:lnTo>
                    <a:pt x="3" y="79"/>
                  </a:lnTo>
                  <a:lnTo>
                    <a:pt x="27" y="82"/>
                  </a:lnTo>
                  <a:lnTo>
                    <a:pt x="34" y="69"/>
                  </a:lnTo>
                  <a:lnTo>
                    <a:pt x="32" y="55"/>
                  </a:lnTo>
                  <a:lnTo>
                    <a:pt x="27" y="55"/>
                  </a:lnTo>
                  <a:lnTo>
                    <a:pt x="16" y="49"/>
                  </a:lnTo>
                  <a:lnTo>
                    <a:pt x="16" y="43"/>
                  </a:lnTo>
                  <a:lnTo>
                    <a:pt x="32" y="30"/>
                  </a:lnTo>
                  <a:lnTo>
                    <a:pt x="32" y="20"/>
                  </a:lnTo>
                  <a:lnTo>
                    <a:pt x="22" y="13"/>
                  </a:lnTo>
                  <a:lnTo>
                    <a:pt x="5" y="19"/>
                  </a:lnTo>
                  <a:lnTo>
                    <a:pt x="5" y="13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5" name="Freeform 67"/>
            <p:cNvSpPr>
              <a:spLocks/>
            </p:cNvSpPr>
            <p:nvPr/>
          </p:nvSpPr>
          <p:spPr bwMode="auto">
            <a:xfrm>
              <a:off x="2409" y="1954"/>
              <a:ext cx="52" cy="89"/>
            </a:xfrm>
            <a:custGeom>
              <a:avLst/>
              <a:gdLst>
                <a:gd name="T0" fmla="*/ 37 w 52"/>
                <a:gd name="T1" fmla="*/ 0 h 89"/>
                <a:gd name="T2" fmla="*/ 42 w 52"/>
                <a:gd name="T3" fmla="*/ 0 h 89"/>
                <a:gd name="T4" fmla="*/ 42 w 52"/>
                <a:gd name="T5" fmla="*/ 55 h 89"/>
                <a:gd name="T6" fmla="*/ 48 w 52"/>
                <a:gd name="T7" fmla="*/ 55 h 89"/>
                <a:gd name="T8" fmla="*/ 51 w 52"/>
                <a:gd name="T9" fmla="*/ 63 h 89"/>
                <a:gd name="T10" fmla="*/ 42 w 52"/>
                <a:gd name="T11" fmla="*/ 66 h 89"/>
                <a:gd name="T12" fmla="*/ 42 w 52"/>
                <a:gd name="T13" fmla="*/ 82 h 89"/>
                <a:gd name="T14" fmla="*/ 40 w 52"/>
                <a:gd name="T15" fmla="*/ 88 h 89"/>
                <a:gd name="T16" fmla="*/ 32 w 52"/>
                <a:gd name="T17" fmla="*/ 88 h 89"/>
                <a:gd name="T18" fmla="*/ 32 w 52"/>
                <a:gd name="T19" fmla="*/ 66 h 89"/>
                <a:gd name="T20" fmla="*/ 5 w 52"/>
                <a:gd name="T21" fmla="*/ 66 h 89"/>
                <a:gd name="T22" fmla="*/ 0 w 52"/>
                <a:gd name="T23" fmla="*/ 57 h 89"/>
                <a:gd name="T24" fmla="*/ 32 w 52"/>
                <a:gd name="T25" fmla="*/ 3 h 89"/>
                <a:gd name="T26" fmla="*/ 37 w 52"/>
                <a:gd name="T27" fmla="*/ 0 h 8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89"/>
                <a:gd name="T44" fmla="*/ 52 w 52"/>
                <a:gd name="T45" fmla="*/ 89 h 8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89">
                  <a:moveTo>
                    <a:pt x="37" y="0"/>
                  </a:moveTo>
                  <a:lnTo>
                    <a:pt x="42" y="0"/>
                  </a:lnTo>
                  <a:lnTo>
                    <a:pt x="42" y="55"/>
                  </a:lnTo>
                  <a:lnTo>
                    <a:pt x="48" y="55"/>
                  </a:lnTo>
                  <a:lnTo>
                    <a:pt x="51" y="63"/>
                  </a:lnTo>
                  <a:lnTo>
                    <a:pt x="42" y="66"/>
                  </a:lnTo>
                  <a:lnTo>
                    <a:pt x="42" y="82"/>
                  </a:lnTo>
                  <a:lnTo>
                    <a:pt x="40" y="88"/>
                  </a:lnTo>
                  <a:lnTo>
                    <a:pt x="32" y="88"/>
                  </a:lnTo>
                  <a:lnTo>
                    <a:pt x="32" y="66"/>
                  </a:lnTo>
                  <a:lnTo>
                    <a:pt x="5" y="66"/>
                  </a:lnTo>
                  <a:lnTo>
                    <a:pt x="0" y="57"/>
                  </a:lnTo>
                  <a:lnTo>
                    <a:pt x="32" y="3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6" name="Freeform 68"/>
            <p:cNvSpPr>
              <a:spLocks/>
            </p:cNvSpPr>
            <p:nvPr/>
          </p:nvSpPr>
          <p:spPr bwMode="auto">
            <a:xfrm>
              <a:off x="2420" y="1977"/>
              <a:ext cx="22" cy="33"/>
            </a:xfrm>
            <a:custGeom>
              <a:avLst/>
              <a:gdLst>
                <a:gd name="T0" fmla="*/ 16 w 22"/>
                <a:gd name="T1" fmla="*/ 3 h 33"/>
                <a:gd name="T2" fmla="*/ 0 w 22"/>
                <a:gd name="T3" fmla="*/ 26 h 33"/>
                <a:gd name="T4" fmla="*/ 8 w 22"/>
                <a:gd name="T5" fmla="*/ 32 h 33"/>
                <a:gd name="T6" fmla="*/ 21 w 22"/>
                <a:gd name="T7" fmla="*/ 32 h 33"/>
                <a:gd name="T8" fmla="*/ 21 w 22"/>
                <a:gd name="T9" fmla="*/ 3 h 33"/>
                <a:gd name="T10" fmla="*/ 18 w 22"/>
                <a:gd name="T11" fmla="*/ 0 h 33"/>
                <a:gd name="T12" fmla="*/ 16 w 22"/>
                <a:gd name="T13" fmla="*/ 3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3"/>
                <a:gd name="T23" fmla="*/ 22 w 2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3">
                  <a:moveTo>
                    <a:pt x="16" y="3"/>
                  </a:moveTo>
                  <a:lnTo>
                    <a:pt x="0" y="26"/>
                  </a:lnTo>
                  <a:lnTo>
                    <a:pt x="8" y="32"/>
                  </a:lnTo>
                  <a:lnTo>
                    <a:pt x="21" y="32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1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7" name="Freeform 69"/>
            <p:cNvSpPr>
              <a:spLocks/>
            </p:cNvSpPr>
            <p:nvPr/>
          </p:nvSpPr>
          <p:spPr bwMode="auto">
            <a:xfrm>
              <a:off x="2569" y="1954"/>
              <a:ext cx="43" cy="94"/>
            </a:xfrm>
            <a:custGeom>
              <a:avLst/>
              <a:gdLst>
                <a:gd name="T0" fmla="*/ 29 w 43"/>
                <a:gd name="T1" fmla="*/ 0 h 94"/>
                <a:gd name="T2" fmla="*/ 42 w 43"/>
                <a:gd name="T3" fmla="*/ 3 h 94"/>
                <a:gd name="T4" fmla="*/ 42 w 43"/>
                <a:gd name="T5" fmla="*/ 9 h 94"/>
                <a:gd name="T6" fmla="*/ 34 w 43"/>
                <a:gd name="T7" fmla="*/ 16 h 94"/>
                <a:gd name="T8" fmla="*/ 20 w 43"/>
                <a:gd name="T9" fmla="*/ 16 h 94"/>
                <a:gd name="T10" fmla="*/ 15 w 43"/>
                <a:gd name="T11" fmla="*/ 24 h 94"/>
                <a:gd name="T12" fmla="*/ 37 w 43"/>
                <a:gd name="T13" fmla="*/ 43 h 94"/>
                <a:gd name="T14" fmla="*/ 37 w 43"/>
                <a:gd name="T15" fmla="*/ 49 h 94"/>
                <a:gd name="T16" fmla="*/ 42 w 43"/>
                <a:gd name="T17" fmla="*/ 57 h 94"/>
                <a:gd name="T18" fmla="*/ 42 w 43"/>
                <a:gd name="T19" fmla="*/ 69 h 94"/>
                <a:gd name="T20" fmla="*/ 34 w 43"/>
                <a:gd name="T21" fmla="*/ 85 h 94"/>
                <a:gd name="T22" fmla="*/ 15 w 43"/>
                <a:gd name="T23" fmla="*/ 93 h 94"/>
                <a:gd name="T24" fmla="*/ 8 w 43"/>
                <a:gd name="T25" fmla="*/ 93 h 94"/>
                <a:gd name="T26" fmla="*/ 0 w 43"/>
                <a:gd name="T27" fmla="*/ 85 h 94"/>
                <a:gd name="T28" fmla="*/ 3 w 43"/>
                <a:gd name="T29" fmla="*/ 79 h 94"/>
                <a:gd name="T30" fmla="*/ 13 w 43"/>
                <a:gd name="T31" fmla="*/ 79 h 94"/>
                <a:gd name="T32" fmla="*/ 20 w 43"/>
                <a:gd name="T33" fmla="*/ 85 h 94"/>
                <a:gd name="T34" fmla="*/ 29 w 43"/>
                <a:gd name="T35" fmla="*/ 79 h 94"/>
                <a:gd name="T36" fmla="*/ 32 w 43"/>
                <a:gd name="T37" fmla="*/ 69 h 94"/>
                <a:gd name="T38" fmla="*/ 32 w 43"/>
                <a:gd name="T39" fmla="*/ 55 h 94"/>
                <a:gd name="T40" fmla="*/ 5 w 43"/>
                <a:gd name="T41" fmla="*/ 36 h 94"/>
                <a:gd name="T42" fmla="*/ 15 w 43"/>
                <a:gd name="T43" fmla="*/ 3 h 94"/>
                <a:gd name="T44" fmla="*/ 27 w 43"/>
                <a:gd name="T45" fmla="*/ 3 h 94"/>
                <a:gd name="T46" fmla="*/ 29 w 43"/>
                <a:gd name="T47" fmla="*/ 0 h 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"/>
                <a:gd name="T73" fmla="*/ 0 h 94"/>
                <a:gd name="T74" fmla="*/ 43 w 43"/>
                <a:gd name="T75" fmla="*/ 94 h 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" h="94">
                  <a:moveTo>
                    <a:pt x="29" y="0"/>
                  </a:moveTo>
                  <a:lnTo>
                    <a:pt x="42" y="3"/>
                  </a:lnTo>
                  <a:lnTo>
                    <a:pt x="42" y="9"/>
                  </a:lnTo>
                  <a:lnTo>
                    <a:pt x="34" y="16"/>
                  </a:lnTo>
                  <a:lnTo>
                    <a:pt x="20" y="16"/>
                  </a:lnTo>
                  <a:lnTo>
                    <a:pt x="15" y="24"/>
                  </a:lnTo>
                  <a:lnTo>
                    <a:pt x="37" y="43"/>
                  </a:lnTo>
                  <a:lnTo>
                    <a:pt x="37" y="49"/>
                  </a:lnTo>
                  <a:lnTo>
                    <a:pt x="42" y="57"/>
                  </a:lnTo>
                  <a:lnTo>
                    <a:pt x="42" y="69"/>
                  </a:lnTo>
                  <a:lnTo>
                    <a:pt x="34" y="85"/>
                  </a:lnTo>
                  <a:lnTo>
                    <a:pt x="15" y="93"/>
                  </a:lnTo>
                  <a:lnTo>
                    <a:pt x="8" y="93"/>
                  </a:lnTo>
                  <a:lnTo>
                    <a:pt x="0" y="85"/>
                  </a:lnTo>
                  <a:lnTo>
                    <a:pt x="3" y="79"/>
                  </a:lnTo>
                  <a:lnTo>
                    <a:pt x="13" y="79"/>
                  </a:lnTo>
                  <a:lnTo>
                    <a:pt x="20" y="85"/>
                  </a:lnTo>
                  <a:lnTo>
                    <a:pt x="29" y="79"/>
                  </a:lnTo>
                  <a:lnTo>
                    <a:pt x="32" y="69"/>
                  </a:lnTo>
                  <a:lnTo>
                    <a:pt x="32" y="55"/>
                  </a:lnTo>
                  <a:lnTo>
                    <a:pt x="5" y="36"/>
                  </a:lnTo>
                  <a:lnTo>
                    <a:pt x="15" y="3"/>
                  </a:lnTo>
                  <a:lnTo>
                    <a:pt x="27" y="3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8" name="Freeform 70"/>
            <p:cNvSpPr>
              <a:spLocks/>
            </p:cNvSpPr>
            <p:nvPr/>
          </p:nvSpPr>
          <p:spPr bwMode="auto">
            <a:xfrm>
              <a:off x="3028" y="1954"/>
              <a:ext cx="45" cy="90"/>
            </a:xfrm>
            <a:custGeom>
              <a:avLst/>
              <a:gdLst>
                <a:gd name="T0" fmla="*/ 13 w 45"/>
                <a:gd name="T1" fmla="*/ 0 h 90"/>
                <a:gd name="T2" fmla="*/ 31 w 45"/>
                <a:gd name="T3" fmla="*/ 0 h 90"/>
                <a:gd name="T4" fmla="*/ 41 w 45"/>
                <a:gd name="T5" fmla="*/ 16 h 90"/>
                <a:gd name="T6" fmla="*/ 41 w 45"/>
                <a:gd name="T7" fmla="*/ 30 h 90"/>
                <a:gd name="T8" fmla="*/ 34 w 45"/>
                <a:gd name="T9" fmla="*/ 48 h 90"/>
                <a:gd name="T10" fmla="*/ 18 w 45"/>
                <a:gd name="T11" fmla="*/ 72 h 90"/>
                <a:gd name="T12" fmla="*/ 18 w 45"/>
                <a:gd name="T13" fmla="*/ 78 h 90"/>
                <a:gd name="T14" fmla="*/ 34 w 45"/>
                <a:gd name="T15" fmla="*/ 78 h 90"/>
                <a:gd name="T16" fmla="*/ 41 w 45"/>
                <a:gd name="T17" fmla="*/ 72 h 90"/>
                <a:gd name="T18" fmla="*/ 44 w 45"/>
                <a:gd name="T19" fmla="*/ 78 h 90"/>
                <a:gd name="T20" fmla="*/ 39 w 45"/>
                <a:gd name="T21" fmla="*/ 87 h 90"/>
                <a:gd name="T22" fmla="*/ 29 w 45"/>
                <a:gd name="T23" fmla="*/ 89 h 90"/>
                <a:gd name="T24" fmla="*/ 3 w 45"/>
                <a:gd name="T25" fmla="*/ 89 h 90"/>
                <a:gd name="T26" fmla="*/ 0 w 45"/>
                <a:gd name="T27" fmla="*/ 81 h 90"/>
                <a:gd name="T28" fmla="*/ 26 w 45"/>
                <a:gd name="T29" fmla="*/ 45 h 90"/>
                <a:gd name="T30" fmla="*/ 31 w 45"/>
                <a:gd name="T31" fmla="*/ 36 h 90"/>
                <a:gd name="T32" fmla="*/ 31 w 45"/>
                <a:gd name="T33" fmla="*/ 23 h 90"/>
                <a:gd name="T34" fmla="*/ 21 w 45"/>
                <a:gd name="T35" fmla="*/ 12 h 90"/>
                <a:gd name="T36" fmla="*/ 8 w 45"/>
                <a:gd name="T37" fmla="*/ 12 h 90"/>
                <a:gd name="T38" fmla="*/ 8 w 45"/>
                <a:gd name="T39" fmla="*/ 19 h 90"/>
                <a:gd name="T40" fmla="*/ 3 w 45"/>
                <a:gd name="T41" fmla="*/ 20 h 90"/>
                <a:gd name="T42" fmla="*/ 0 w 45"/>
                <a:gd name="T43" fmla="*/ 16 h 90"/>
                <a:gd name="T44" fmla="*/ 5 w 45"/>
                <a:gd name="T45" fmla="*/ 6 h 90"/>
                <a:gd name="T46" fmla="*/ 13 w 45"/>
                <a:gd name="T47" fmla="*/ 0 h 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"/>
                <a:gd name="T73" fmla="*/ 0 h 90"/>
                <a:gd name="T74" fmla="*/ 45 w 45"/>
                <a:gd name="T75" fmla="*/ 90 h 9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" h="90">
                  <a:moveTo>
                    <a:pt x="13" y="0"/>
                  </a:moveTo>
                  <a:lnTo>
                    <a:pt x="31" y="0"/>
                  </a:lnTo>
                  <a:lnTo>
                    <a:pt x="41" y="16"/>
                  </a:lnTo>
                  <a:lnTo>
                    <a:pt x="41" y="30"/>
                  </a:lnTo>
                  <a:lnTo>
                    <a:pt x="34" y="48"/>
                  </a:lnTo>
                  <a:lnTo>
                    <a:pt x="18" y="72"/>
                  </a:lnTo>
                  <a:lnTo>
                    <a:pt x="18" y="78"/>
                  </a:lnTo>
                  <a:lnTo>
                    <a:pt x="34" y="78"/>
                  </a:lnTo>
                  <a:lnTo>
                    <a:pt x="41" y="72"/>
                  </a:lnTo>
                  <a:lnTo>
                    <a:pt x="44" y="78"/>
                  </a:lnTo>
                  <a:lnTo>
                    <a:pt x="39" y="87"/>
                  </a:lnTo>
                  <a:lnTo>
                    <a:pt x="29" y="89"/>
                  </a:lnTo>
                  <a:lnTo>
                    <a:pt x="3" y="89"/>
                  </a:lnTo>
                  <a:lnTo>
                    <a:pt x="0" y="81"/>
                  </a:lnTo>
                  <a:lnTo>
                    <a:pt x="26" y="45"/>
                  </a:lnTo>
                  <a:lnTo>
                    <a:pt x="31" y="36"/>
                  </a:lnTo>
                  <a:lnTo>
                    <a:pt x="31" y="23"/>
                  </a:lnTo>
                  <a:lnTo>
                    <a:pt x="21" y="12"/>
                  </a:lnTo>
                  <a:lnTo>
                    <a:pt x="8" y="12"/>
                  </a:lnTo>
                  <a:lnTo>
                    <a:pt x="8" y="19"/>
                  </a:lnTo>
                  <a:lnTo>
                    <a:pt x="3" y="20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9" name="Freeform 71"/>
            <p:cNvSpPr>
              <a:spLocks/>
            </p:cNvSpPr>
            <p:nvPr/>
          </p:nvSpPr>
          <p:spPr bwMode="auto">
            <a:xfrm>
              <a:off x="3179" y="1954"/>
              <a:ext cx="45" cy="94"/>
            </a:xfrm>
            <a:custGeom>
              <a:avLst/>
              <a:gdLst>
                <a:gd name="T0" fmla="*/ 22 w 45"/>
                <a:gd name="T1" fmla="*/ 0 h 94"/>
                <a:gd name="T2" fmla="*/ 27 w 45"/>
                <a:gd name="T3" fmla="*/ 0 h 94"/>
                <a:gd name="T4" fmla="*/ 40 w 45"/>
                <a:gd name="T5" fmla="*/ 6 h 94"/>
                <a:gd name="T6" fmla="*/ 43 w 45"/>
                <a:gd name="T7" fmla="*/ 30 h 94"/>
                <a:gd name="T8" fmla="*/ 35 w 45"/>
                <a:gd name="T9" fmla="*/ 39 h 94"/>
                <a:gd name="T10" fmla="*/ 44 w 45"/>
                <a:gd name="T11" fmla="*/ 57 h 94"/>
                <a:gd name="T12" fmla="*/ 44 w 45"/>
                <a:gd name="T13" fmla="*/ 66 h 94"/>
                <a:gd name="T14" fmla="*/ 40 w 45"/>
                <a:gd name="T15" fmla="*/ 82 h 94"/>
                <a:gd name="T16" fmla="*/ 16 w 45"/>
                <a:gd name="T17" fmla="*/ 93 h 94"/>
                <a:gd name="T18" fmla="*/ 8 w 45"/>
                <a:gd name="T19" fmla="*/ 93 h 94"/>
                <a:gd name="T20" fmla="*/ 0 w 45"/>
                <a:gd name="T21" fmla="*/ 88 h 94"/>
                <a:gd name="T22" fmla="*/ 0 w 45"/>
                <a:gd name="T23" fmla="*/ 82 h 94"/>
                <a:gd name="T24" fmla="*/ 5 w 45"/>
                <a:gd name="T25" fmla="*/ 79 h 94"/>
                <a:gd name="T26" fmla="*/ 13 w 45"/>
                <a:gd name="T27" fmla="*/ 79 h 94"/>
                <a:gd name="T28" fmla="*/ 22 w 45"/>
                <a:gd name="T29" fmla="*/ 85 h 94"/>
                <a:gd name="T30" fmla="*/ 32 w 45"/>
                <a:gd name="T31" fmla="*/ 79 h 94"/>
                <a:gd name="T32" fmla="*/ 35 w 45"/>
                <a:gd name="T33" fmla="*/ 60 h 94"/>
                <a:gd name="T34" fmla="*/ 16 w 45"/>
                <a:gd name="T35" fmla="*/ 46 h 94"/>
                <a:gd name="T36" fmla="*/ 27 w 45"/>
                <a:gd name="T37" fmla="*/ 39 h 94"/>
                <a:gd name="T38" fmla="*/ 35 w 45"/>
                <a:gd name="T39" fmla="*/ 27 h 94"/>
                <a:gd name="T40" fmla="*/ 32 w 45"/>
                <a:gd name="T41" fmla="*/ 16 h 94"/>
                <a:gd name="T42" fmla="*/ 19 w 45"/>
                <a:gd name="T43" fmla="*/ 13 h 94"/>
                <a:gd name="T44" fmla="*/ 8 w 45"/>
                <a:gd name="T45" fmla="*/ 20 h 94"/>
                <a:gd name="T46" fmla="*/ 5 w 45"/>
                <a:gd name="T47" fmla="*/ 16 h 94"/>
                <a:gd name="T48" fmla="*/ 22 w 45"/>
                <a:gd name="T49" fmla="*/ 0 h 9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94"/>
                <a:gd name="T77" fmla="*/ 45 w 45"/>
                <a:gd name="T78" fmla="*/ 94 h 9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94">
                  <a:moveTo>
                    <a:pt x="22" y="0"/>
                  </a:moveTo>
                  <a:lnTo>
                    <a:pt x="27" y="0"/>
                  </a:lnTo>
                  <a:lnTo>
                    <a:pt x="40" y="6"/>
                  </a:lnTo>
                  <a:lnTo>
                    <a:pt x="43" y="30"/>
                  </a:lnTo>
                  <a:lnTo>
                    <a:pt x="35" y="39"/>
                  </a:lnTo>
                  <a:lnTo>
                    <a:pt x="44" y="57"/>
                  </a:lnTo>
                  <a:lnTo>
                    <a:pt x="44" y="66"/>
                  </a:lnTo>
                  <a:lnTo>
                    <a:pt x="40" y="82"/>
                  </a:lnTo>
                  <a:lnTo>
                    <a:pt x="16" y="93"/>
                  </a:lnTo>
                  <a:lnTo>
                    <a:pt x="8" y="93"/>
                  </a:lnTo>
                  <a:lnTo>
                    <a:pt x="0" y="88"/>
                  </a:lnTo>
                  <a:lnTo>
                    <a:pt x="0" y="82"/>
                  </a:lnTo>
                  <a:lnTo>
                    <a:pt x="5" y="79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2" y="79"/>
                  </a:lnTo>
                  <a:lnTo>
                    <a:pt x="35" y="60"/>
                  </a:lnTo>
                  <a:lnTo>
                    <a:pt x="16" y="46"/>
                  </a:lnTo>
                  <a:lnTo>
                    <a:pt x="27" y="39"/>
                  </a:lnTo>
                  <a:lnTo>
                    <a:pt x="35" y="27"/>
                  </a:lnTo>
                  <a:lnTo>
                    <a:pt x="32" y="16"/>
                  </a:lnTo>
                  <a:lnTo>
                    <a:pt x="19" y="13"/>
                  </a:lnTo>
                  <a:lnTo>
                    <a:pt x="8" y="20"/>
                  </a:lnTo>
                  <a:lnTo>
                    <a:pt x="5" y="16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0" name="Freeform 72"/>
            <p:cNvSpPr>
              <a:spLocks/>
            </p:cNvSpPr>
            <p:nvPr/>
          </p:nvSpPr>
          <p:spPr bwMode="auto">
            <a:xfrm>
              <a:off x="3321" y="1954"/>
              <a:ext cx="49" cy="89"/>
            </a:xfrm>
            <a:custGeom>
              <a:avLst/>
              <a:gdLst>
                <a:gd name="T0" fmla="*/ 34 w 49"/>
                <a:gd name="T1" fmla="*/ 0 h 89"/>
                <a:gd name="T2" fmla="*/ 38 w 49"/>
                <a:gd name="T3" fmla="*/ 0 h 89"/>
                <a:gd name="T4" fmla="*/ 40 w 49"/>
                <a:gd name="T5" fmla="*/ 6 h 89"/>
                <a:gd name="T6" fmla="*/ 38 w 49"/>
                <a:gd name="T7" fmla="*/ 9 h 89"/>
                <a:gd name="T8" fmla="*/ 40 w 49"/>
                <a:gd name="T9" fmla="*/ 13 h 89"/>
                <a:gd name="T10" fmla="*/ 38 w 49"/>
                <a:gd name="T11" fmla="*/ 20 h 89"/>
                <a:gd name="T12" fmla="*/ 38 w 49"/>
                <a:gd name="T13" fmla="*/ 55 h 89"/>
                <a:gd name="T14" fmla="*/ 43 w 49"/>
                <a:gd name="T15" fmla="*/ 55 h 89"/>
                <a:gd name="T16" fmla="*/ 48 w 49"/>
                <a:gd name="T17" fmla="*/ 57 h 89"/>
                <a:gd name="T18" fmla="*/ 48 w 49"/>
                <a:gd name="T19" fmla="*/ 63 h 89"/>
                <a:gd name="T20" fmla="*/ 38 w 49"/>
                <a:gd name="T21" fmla="*/ 66 h 89"/>
                <a:gd name="T22" fmla="*/ 38 w 49"/>
                <a:gd name="T23" fmla="*/ 85 h 89"/>
                <a:gd name="T24" fmla="*/ 32 w 49"/>
                <a:gd name="T25" fmla="*/ 88 h 89"/>
                <a:gd name="T26" fmla="*/ 32 w 49"/>
                <a:gd name="T27" fmla="*/ 72 h 89"/>
                <a:gd name="T28" fmla="*/ 24 w 49"/>
                <a:gd name="T29" fmla="*/ 66 h 89"/>
                <a:gd name="T30" fmla="*/ 5 w 49"/>
                <a:gd name="T31" fmla="*/ 66 h 89"/>
                <a:gd name="T32" fmla="*/ 0 w 49"/>
                <a:gd name="T33" fmla="*/ 57 h 89"/>
                <a:gd name="T34" fmla="*/ 3 w 49"/>
                <a:gd name="T35" fmla="*/ 49 h 89"/>
                <a:gd name="T36" fmla="*/ 34 w 49"/>
                <a:gd name="T37" fmla="*/ 0 h 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89"/>
                <a:gd name="T59" fmla="*/ 49 w 49"/>
                <a:gd name="T60" fmla="*/ 89 h 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89">
                  <a:moveTo>
                    <a:pt x="34" y="0"/>
                  </a:moveTo>
                  <a:lnTo>
                    <a:pt x="38" y="0"/>
                  </a:lnTo>
                  <a:lnTo>
                    <a:pt x="40" y="6"/>
                  </a:lnTo>
                  <a:lnTo>
                    <a:pt x="38" y="9"/>
                  </a:lnTo>
                  <a:lnTo>
                    <a:pt x="40" y="13"/>
                  </a:lnTo>
                  <a:lnTo>
                    <a:pt x="38" y="20"/>
                  </a:lnTo>
                  <a:lnTo>
                    <a:pt x="38" y="55"/>
                  </a:lnTo>
                  <a:lnTo>
                    <a:pt x="43" y="55"/>
                  </a:lnTo>
                  <a:lnTo>
                    <a:pt x="48" y="57"/>
                  </a:lnTo>
                  <a:lnTo>
                    <a:pt x="48" y="63"/>
                  </a:lnTo>
                  <a:lnTo>
                    <a:pt x="38" y="66"/>
                  </a:lnTo>
                  <a:lnTo>
                    <a:pt x="38" y="85"/>
                  </a:lnTo>
                  <a:lnTo>
                    <a:pt x="32" y="88"/>
                  </a:lnTo>
                  <a:lnTo>
                    <a:pt x="32" y="72"/>
                  </a:lnTo>
                  <a:lnTo>
                    <a:pt x="24" y="66"/>
                  </a:lnTo>
                  <a:lnTo>
                    <a:pt x="5" y="66"/>
                  </a:lnTo>
                  <a:lnTo>
                    <a:pt x="0" y="57"/>
                  </a:lnTo>
                  <a:lnTo>
                    <a:pt x="3" y="49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1" name="Freeform 73"/>
            <p:cNvSpPr>
              <a:spLocks/>
            </p:cNvSpPr>
            <p:nvPr/>
          </p:nvSpPr>
          <p:spPr bwMode="auto">
            <a:xfrm>
              <a:off x="3331" y="1974"/>
              <a:ext cx="22" cy="36"/>
            </a:xfrm>
            <a:custGeom>
              <a:avLst/>
              <a:gdLst>
                <a:gd name="T0" fmla="*/ 16 w 22"/>
                <a:gd name="T1" fmla="*/ 3 h 36"/>
                <a:gd name="T2" fmla="*/ 0 w 22"/>
                <a:gd name="T3" fmla="*/ 35 h 36"/>
                <a:gd name="T4" fmla="*/ 16 w 22"/>
                <a:gd name="T5" fmla="*/ 35 h 36"/>
                <a:gd name="T6" fmla="*/ 21 w 22"/>
                <a:gd name="T7" fmla="*/ 25 h 36"/>
                <a:gd name="T8" fmla="*/ 21 w 22"/>
                <a:gd name="T9" fmla="*/ 3 h 36"/>
                <a:gd name="T10" fmla="*/ 19 w 22"/>
                <a:gd name="T11" fmla="*/ 0 h 36"/>
                <a:gd name="T12" fmla="*/ 16 w 22"/>
                <a:gd name="T13" fmla="*/ 3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6"/>
                <a:gd name="T23" fmla="*/ 22 w 22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6">
                  <a:moveTo>
                    <a:pt x="16" y="3"/>
                  </a:moveTo>
                  <a:lnTo>
                    <a:pt x="0" y="35"/>
                  </a:lnTo>
                  <a:lnTo>
                    <a:pt x="16" y="35"/>
                  </a:lnTo>
                  <a:lnTo>
                    <a:pt x="21" y="25"/>
                  </a:lnTo>
                  <a:lnTo>
                    <a:pt x="21" y="3"/>
                  </a:lnTo>
                  <a:lnTo>
                    <a:pt x="19" y="0"/>
                  </a:lnTo>
                  <a:lnTo>
                    <a:pt x="1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2" name="Freeform 74"/>
            <p:cNvSpPr>
              <a:spLocks/>
            </p:cNvSpPr>
            <p:nvPr/>
          </p:nvSpPr>
          <p:spPr bwMode="auto">
            <a:xfrm>
              <a:off x="2900" y="1957"/>
              <a:ext cx="27" cy="91"/>
            </a:xfrm>
            <a:custGeom>
              <a:avLst/>
              <a:gdLst>
                <a:gd name="T0" fmla="*/ 13 w 27"/>
                <a:gd name="T1" fmla="*/ 0 h 91"/>
                <a:gd name="T2" fmla="*/ 18 w 27"/>
                <a:gd name="T3" fmla="*/ 0 h 91"/>
                <a:gd name="T4" fmla="*/ 21 w 27"/>
                <a:gd name="T5" fmla="*/ 3 h 91"/>
                <a:gd name="T6" fmla="*/ 21 w 27"/>
                <a:gd name="T7" fmla="*/ 85 h 91"/>
                <a:gd name="T8" fmla="*/ 26 w 27"/>
                <a:gd name="T9" fmla="*/ 85 h 91"/>
                <a:gd name="T10" fmla="*/ 26 w 27"/>
                <a:gd name="T11" fmla="*/ 87 h 91"/>
                <a:gd name="T12" fmla="*/ 21 w 27"/>
                <a:gd name="T13" fmla="*/ 90 h 91"/>
                <a:gd name="T14" fmla="*/ 5 w 27"/>
                <a:gd name="T15" fmla="*/ 90 h 91"/>
                <a:gd name="T16" fmla="*/ 3 w 27"/>
                <a:gd name="T17" fmla="*/ 85 h 91"/>
                <a:gd name="T18" fmla="*/ 8 w 27"/>
                <a:gd name="T19" fmla="*/ 85 h 91"/>
                <a:gd name="T20" fmla="*/ 8 w 27"/>
                <a:gd name="T21" fmla="*/ 79 h 91"/>
                <a:gd name="T22" fmla="*/ 10 w 27"/>
                <a:gd name="T23" fmla="*/ 76 h 91"/>
                <a:gd name="T24" fmla="*/ 10 w 27"/>
                <a:gd name="T25" fmla="*/ 17 h 91"/>
                <a:gd name="T26" fmla="*/ 0 w 27"/>
                <a:gd name="T27" fmla="*/ 9 h 91"/>
                <a:gd name="T28" fmla="*/ 13 w 27"/>
                <a:gd name="T29" fmla="*/ 0 h 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"/>
                <a:gd name="T46" fmla="*/ 0 h 91"/>
                <a:gd name="T47" fmla="*/ 27 w 27"/>
                <a:gd name="T48" fmla="*/ 91 h 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" h="91">
                  <a:moveTo>
                    <a:pt x="13" y="0"/>
                  </a:moveTo>
                  <a:lnTo>
                    <a:pt x="18" y="0"/>
                  </a:lnTo>
                  <a:lnTo>
                    <a:pt x="21" y="3"/>
                  </a:lnTo>
                  <a:lnTo>
                    <a:pt x="21" y="85"/>
                  </a:lnTo>
                  <a:lnTo>
                    <a:pt x="26" y="85"/>
                  </a:lnTo>
                  <a:lnTo>
                    <a:pt x="26" y="87"/>
                  </a:lnTo>
                  <a:lnTo>
                    <a:pt x="21" y="90"/>
                  </a:lnTo>
                  <a:lnTo>
                    <a:pt x="5" y="90"/>
                  </a:lnTo>
                  <a:lnTo>
                    <a:pt x="3" y="85"/>
                  </a:lnTo>
                  <a:lnTo>
                    <a:pt x="8" y="85"/>
                  </a:lnTo>
                  <a:lnTo>
                    <a:pt x="8" y="79"/>
                  </a:lnTo>
                  <a:lnTo>
                    <a:pt x="10" y="76"/>
                  </a:lnTo>
                  <a:lnTo>
                    <a:pt x="10" y="17"/>
                  </a:lnTo>
                  <a:lnTo>
                    <a:pt x="0" y="9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3" name="Freeform 75"/>
            <p:cNvSpPr>
              <a:spLocks/>
            </p:cNvSpPr>
            <p:nvPr/>
          </p:nvSpPr>
          <p:spPr bwMode="auto">
            <a:xfrm>
              <a:off x="3624" y="1960"/>
              <a:ext cx="44" cy="88"/>
            </a:xfrm>
            <a:custGeom>
              <a:avLst/>
              <a:gdLst>
                <a:gd name="T0" fmla="*/ 29 w 44"/>
                <a:gd name="T1" fmla="*/ 0 h 88"/>
                <a:gd name="T2" fmla="*/ 40 w 44"/>
                <a:gd name="T3" fmla="*/ 0 h 88"/>
                <a:gd name="T4" fmla="*/ 40 w 44"/>
                <a:gd name="T5" fmla="*/ 3 h 88"/>
                <a:gd name="T6" fmla="*/ 22 w 44"/>
                <a:gd name="T7" fmla="*/ 14 h 88"/>
                <a:gd name="T8" fmla="*/ 14 w 44"/>
                <a:gd name="T9" fmla="*/ 33 h 88"/>
                <a:gd name="T10" fmla="*/ 30 w 44"/>
                <a:gd name="T11" fmla="*/ 33 h 88"/>
                <a:gd name="T12" fmla="*/ 40 w 44"/>
                <a:gd name="T13" fmla="*/ 43 h 88"/>
                <a:gd name="T14" fmla="*/ 43 w 44"/>
                <a:gd name="T15" fmla="*/ 54 h 88"/>
                <a:gd name="T16" fmla="*/ 43 w 44"/>
                <a:gd name="T17" fmla="*/ 73 h 88"/>
                <a:gd name="T18" fmla="*/ 40 w 44"/>
                <a:gd name="T19" fmla="*/ 79 h 88"/>
                <a:gd name="T20" fmla="*/ 27 w 44"/>
                <a:gd name="T21" fmla="*/ 87 h 88"/>
                <a:gd name="T22" fmla="*/ 11 w 44"/>
                <a:gd name="T23" fmla="*/ 87 h 88"/>
                <a:gd name="T24" fmla="*/ 1 w 44"/>
                <a:gd name="T25" fmla="*/ 73 h 88"/>
                <a:gd name="T26" fmla="*/ 0 w 44"/>
                <a:gd name="T27" fmla="*/ 43 h 88"/>
                <a:gd name="T28" fmla="*/ 16 w 44"/>
                <a:gd name="T29" fmla="*/ 9 h 88"/>
                <a:gd name="T30" fmla="*/ 29 w 44"/>
                <a:gd name="T31" fmla="*/ 0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4"/>
                <a:gd name="T49" fmla="*/ 0 h 88"/>
                <a:gd name="T50" fmla="*/ 44 w 44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4" h="88">
                  <a:moveTo>
                    <a:pt x="29" y="0"/>
                  </a:moveTo>
                  <a:lnTo>
                    <a:pt x="40" y="0"/>
                  </a:lnTo>
                  <a:lnTo>
                    <a:pt x="40" y="3"/>
                  </a:lnTo>
                  <a:lnTo>
                    <a:pt x="22" y="14"/>
                  </a:lnTo>
                  <a:lnTo>
                    <a:pt x="14" y="33"/>
                  </a:lnTo>
                  <a:lnTo>
                    <a:pt x="30" y="33"/>
                  </a:lnTo>
                  <a:lnTo>
                    <a:pt x="40" y="43"/>
                  </a:lnTo>
                  <a:lnTo>
                    <a:pt x="43" y="54"/>
                  </a:lnTo>
                  <a:lnTo>
                    <a:pt x="43" y="73"/>
                  </a:lnTo>
                  <a:lnTo>
                    <a:pt x="40" y="79"/>
                  </a:lnTo>
                  <a:lnTo>
                    <a:pt x="27" y="87"/>
                  </a:lnTo>
                  <a:lnTo>
                    <a:pt x="11" y="87"/>
                  </a:lnTo>
                  <a:lnTo>
                    <a:pt x="1" y="73"/>
                  </a:lnTo>
                  <a:lnTo>
                    <a:pt x="0" y="43"/>
                  </a:lnTo>
                  <a:lnTo>
                    <a:pt x="16" y="9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4" name="Freeform 76"/>
            <p:cNvSpPr>
              <a:spLocks/>
            </p:cNvSpPr>
            <p:nvPr/>
          </p:nvSpPr>
          <p:spPr bwMode="auto">
            <a:xfrm>
              <a:off x="3633" y="1999"/>
              <a:ext cx="27" cy="44"/>
            </a:xfrm>
            <a:custGeom>
              <a:avLst/>
              <a:gdLst>
                <a:gd name="T0" fmla="*/ 7 w 27"/>
                <a:gd name="T1" fmla="*/ 3 h 44"/>
                <a:gd name="T2" fmla="*/ 2 w 27"/>
                <a:gd name="T3" fmla="*/ 6 h 44"/>
                <a:gd name="T4" fmla="*/ 0 w 27"/>
                <a:gd name="T5" fmla="*/ 27 h 44"/>
                <a:gd name="T6" fmla="*/ 5 w 27"/>
                <a:gd name="T7" fmla="*/ 43 h 44"/>
                <a:gd name="T8" fmla="*/ 20 w 27"/>
                <a:gd name="T9" fmla="*/ 43 h 44"/>
                <a:gd name="T10" fmla="*/ 26 w 27"/>
                <a:gd name="T11" fmla="*/ 27 h 44"/>
                <a:gd name="T12" fmla="*/ 26 w 27"/>
                <a:gd name="T13" fmla="*/ 18 h 44"/>
                <a:gd name="T14" fmla="*/ 21 w 27"/>
                <a:gd name="T15" fmla="*/ 3 h 44"/>
                <a:gd name="T16" fmla="*/ 15 w 27"/>
                <a:gd name="T17" fmla="*/ 3 h 44"/>
                <a:gd name="T18" fmla="*/ 10 w 27"/>
                <a:gd name="T19" fmla="*/ 0 h 44"/>
                <a:gd name="T20" fmla="*/ 7 w 27"/>
                <a:gd name="T21" fmla="*/ 3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44"/>
                <a:gd name="T35" fmla="*/ 27 w 27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44">
                  <a:moveTo>
                    <a:pt x="7" y="3"/>
                  </a:moveTo>
                  <a:lnTo>
                    <a:pt x="2" y="6"/>
                  </a:lnTo>
                  <a:lnTo>
                    <a:pt x="0" y="27"/>
                  </a:lnTo>
                  <a:lnTo>
                    <a:pt x="5" y="43"/>
                  </a:lnTo>
                  <a:lnTo>
                    <a:pt x="20" y="43"/>
                  </a:lnTo>
                  <a:lnTo>
                    <a:pt x="26" y="27"/>
                  </a:lnTo>
                  <a:lnTo>
                    <a:pt x="26" y="18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7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5" name="Freeform 77"/>
            <p:cNvSpPr>
              <a:spLocks/>
            </p:cNvSpPr>
            <p:nvPr/>
          </p:nvSpPr>
          <p:spPr bwMode="auto">
            <a:xfrm>
              <a:off x="690" y="2111"/>
              <a:ext cx="46" cy="96"/>
            </a:xfrm>
            <a:custGeom>
              <a:avLst/>
              <a:gdLst>
                <a:gd name="T0" fmla="*/ 11 w 46"/>
                <a:gd name="T1" fmla="*/ 0 h 96"/>
                <a:gd name="T2" fmla="*/ 29 w 46"/>
                <a:gd name="T3" fmla="*/ 0 h 96"/>
                <a:gd name="T4" fmla="*/ 40 w 46"/>
                <a:gd name="T5" fmla="*/ 2 h 96"/>
                <a:gd name="T6" fmla="*/ 40 w 46"/>
                <a:gd name="T7" fmla="*/ 30 h 96"/>
                <a:gd name="T8" fmla="*/ 38 w 46"/>
                <a:gd name="T9" fmla="*/ 30 h 96"/>
                <a:gd name="T10" fmla="*/ 33 w 46"/>
                <a:gd name="T11" fmla="*/ 17 h 96"/>
                <a:gd name="T12" fmla="*/ 26 w 46"/>
                <a:gd name="T13" fmla="*/ 11 h 96"/>
                <a:gd name="T14" fmla="*/ 16 w 46"/>
                <a:gd name="T15" fmla="*/ 11 h 96"/>
                <a:gd name="T16" fmla="*/ 11 w 46"/>
                <a:gd name="T17" fmla="*/ 21 h 96"/>
                <a:gd name="T18" fmla="*/ 14 w 46"/>
                <a:gd name="T19" fmla="*/ 33 h 96"/>
                <a:gd name="T20" fmla="*/ 21 w 46"/>
                <a:gd name="T21" fmla="*/ 33 h 96"/>
                <a:gd name="T22" fmla="*/ 43 w 46"/>
                <a:gd name="T23" fmla="*/ 54 h 96"/>
                <a:gd name="T24" fmla="*/ 45 w 46"/>
                <a:gd name="T25" fmla="*/ 73 h 96"/>
                <a:gd name="T26" fmla="*/ 40 w 46"/>
                <a:gd name="T27" fmla="*/ 84 h 96"/>
                <a:gd name="T28" fmla="*/ 33 w 46"/>
                <a:gd name="T29" fmla="*/ 92 h 96"/>
                <a:gd name="T30" fmla="*/ 14 w 46"/>
                <a:gd name="T31" fmla="*/ 95 h 96"/>
                <a:gd name="T32" fmla="*/ 0 w 46"/>
                <a:gd name="T33" fmla="*/ 92 h 96"/>
                <a:gd name="T34" fmla="*/ 0 w 46"/>
                <a:gd name="T35" fmla="*/ 67 h 96"/>
                <a:gd name="T36" fmla="*/ 4 w 46"/>
                <a:gd name="T37" fmla="*/ 67 h 96"/>
                <a:gd name="T38" fmla="*/ 6 w 46"/>
                <a:gd name="T39" fmla="*/ 79 h 96"/>
                <a:gd name="T40" fmla="*/ 29 w 46"/>
                <a:gd name="T41" fmla="*/ 82 h 96"/>
                <a:gd name="T42" fmla="*/ 33 w 46"/>
                <a:gd name="T43" fmla="*/ 73 h 96"/>
                <a:gd name="T44" fmla="*/ 33 w 46"/>
                <a:gd name="T45" fmla="*/ 67 h 96"/>
                <a:gd name="T46" fmla="*/ 9 w 46"/>
                <a:gd name="T47" fmla="*/ 49 h 96"/>
                <a:gd name="T48" fmla="*/ 0 w 46"/>
                <a:gd name="T49" fmla="*/ 27 h 96"/>
                <a:gd name="T50" fmla="*/ 0 w 46"/>
                <a:gd name="T51" fmla="*/ 14 h 96"/>
                <a:gd name="T52" fmla="*/ 6 w 46"/>
                <a:gd name="T53" fmla="*/ 2 h 96"/>
                <a:gd name="T54" fmla="*/ 11 w 46"/>
                <a:gd name="T55" fmla="*/ 0 h 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6"/>
                <a:gd name="T85" fmla="*/ 0 h 96"/>
                <a:gd name="T86" fmla="*/ 46 w 46"/>
                <a:gd name="T87" fmla="*/ 96 h 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6" h="96">
                  <a:moveTo>
                    <a:pt x="11" y="0"/>
                  </a:moveTo>
                  <a:lnTo>
                    <a:pt x="29" y="0"/>
                  </a:lnTo>
                  <a:lnTo>
                    <a:pt x="40" y="2"/>
                  </a:lnTo>
                  <a:lnTo>
                    <a:pt x="40" y="30"/>
                  </a:lnTo>
                  <a:lnTo>
                    <a:pt x="38" y="30"/>
                  </a:lnTo>
                  <a:lnTo>
                    <a:pt x="33" y="17"/>
                  </a:lnTo>
                  <a:lnTo>
                    <a:pt x="26" y="11"/>
                  </a:lnTo>
                  <a:lnTo>
                    <a:pt x="16" y="11"/>
                  </a:lnTo>
                  <a:lnTo>
                    <a:pt x="11" y="21"/>
                  </a:lnTo>
                  <a:lnTo>
                    <a:pt x="14" y="33"/>
                  </a:lnTo>
                  <a:lnTo>
                    <a:pt x="21" y="33"/>
                  </a:lnTo>
                  <a:lnTo>
                    <a:pt x="43" y="54"/>
                  </a:lnTo>
                  <a:lnTo>
                    <a:pt x="45" y="73"/>
                  </a:lnTo>
                  <a:lnTo>
                    <a:pt x="40" y="84"/>
                  </a:lnTo>
                  <a:lnTo>
                    <a:pt x="33" y="92"/>
                  </a:lnTo>
                  <a:lnTo>
                    <a:pt x="14" y="95"/>
                  </a:lnTo>
                  <a:lnTo>
                    <a:pt x="0" y="92"/>
                  </a:lnTo>
                  <a:lnTo>
                    <a:pt x="0" y="67"/>
                  </a:lnTo>
                  <a:lnTo>
                    <a:pt x="4" y="67"/>
                  </a:lnTo>
                  <a:lnTo>
                    <a:pt x="6" y="79"/>
                  </a:lnTo>
                  <a:lnTo>
                    <a:pt x="29" y="82"/>
                  </a:lnTo>
                  <a:lnTo>
                    <a:pt x="33" y="73"/>
                  </a:lnTo>
                  <a:lnTo>
                    <a:pt x="33" y="67"/>
                  </a:lnTo>
                  <a:lnTo>
                    <a:pt x="9" y="49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6" name="Freeform 78"/>
            <p:cNvSpPr>
              <a:spLocks/>
            </p:cNvSpPr>
            <p:nvPr/>
          </p:nvSpPr>
          <p:spPr bwMode="auto">
            <a:xfrm>
              <a:off x="1018" y="2116"/>
              <a:ext cx="52" cy="94"/>
            </a:xfrm>
            <a:custGeom>
              <a:avLst/>
              <a:gdLst>
                <a:gd name="T0" fmla="*/ 34 w 52"/>
                <a:gd name="T1" fmla="*/ 0 h 94"/>
                <a:gd name="T2" fmla="*/ 40 w 52"/>
                <a:gd name="T3" fmla="*/ 0 h 94"/>
                <a:gd name="T4" fmla="*/ 41 w 52"/>
                <a:gd name="T5" fmla="*/ 6 h 94"/>
                <a:gd name="T6" fmla="*/ 41 w 52"/>
                <a:gd name="T7" fmla="*/ 49 h 94"/>
                <a:gd name="T8" fmla="*/ 40 w 52"/>
                <a:gd name="T9" fmla="*/ 52 h 94"/>
                <a:gd name="T10" fmla="*/ 51 w 52"/>
                <a:gd name="T11" fmla="*/ 61 h 94"/>
                <a:gd name="T12" fmla="*/ 51 w 52"/>
                <a:gd name="T13" fmla="*/ 68 h 94"/>
                <a:gd name="T14" fmla="*/ 41 w 52"/>
                <a:gd name="T15" fmla="*/ 71 h 94"/>
                <a:gd name="T16" fmla="*/ 40 w 52"/>
                <a:gd name="T17" fmla="*/ 93 h 94"/>
                <a:gd name="T18" fmla="*/ 32 w 52"/>
                <a:gd name="T19" fmla="*/ 93 h 94"/>
                <a:gd name="T20" fmla="*/ 32 w 52"/>
                <a:gd name="T21" fmla="*/ 71 h 94"/>
                <a:gd name="T22" fmla="*/ 24 w 52"/>
                <a:gd name="T23" fmla="*/ 71 h 94"/>
                <a:gd name="T24" fmla="*/ 22 w 52"/>
                <a:gd name="T25" fmla="*/ 68 h 94"/>
                <a:gd name="T26" fmla="*/ 17 w 52"/>
                <a:gd name="T27" fmla="*/ 71 h 94"/>
                <a:gd name="T28" fmla="*/ 5 w 52"/>
                <a:gd name="T29" fmla="*/ 71 h 94"/>
                <a:gd name="T30" fmla="*/ 0 w 52"/>
                <a:gd name="T31" fmla="*/ 68 h 94"/>
                <a:gd name="T32" fmla="*/ 0 w 52"/>
                <a:gd name="T33" fmla="*/ 58 h 94"/>
                <a:gd name="T34" fmla="*/ 34 w 52"/>
                <a:gd name="T35" fmla="*/ 0 h 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"/>
                <a:gd name="T55" fmla="*/ 0 h 94"/>
                <a:gd name="T56" fmla="*/ 52 w 52"/>
                <a:gd name="T57" fmla="*/ 94 h 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" h="94">
                  <a:moveTo>
                    <a:pt x="34" y="0"/>
                  </a:moveTo>
                  <a:lnTo>
                    <a:pt x="40" y="0"/>
                  </a:lnTo>
                  <a:lnTo>
                    <a:pt x="41" y="6"/>
                  </a:lnTo>
                  <a:lnTo>
                    <a:pt x="41" y="49"/>
                  </a:lnTo>
                  <a:lnTo>
                    <a:pt x="40" y="52"/>
                  </a:lnTo>
                  <a:lnTo>
                    <a:pt x="51" y="61"/>
                  </a:lnTo>
                  <a:lnTo>
                    <a:pt x="51" y="68"/>
                  </a:lnTo>
                  <a:lnTo>
                    <a:pt x="41" y="71"/>
                  </a:lnTo>
                  <a:lnTo>
                    <a:pt x="40" y="93"/>
                  </a:lnTo>
                  <a:lnTo>
                    <a:pt x="32" y="93"/>
                  </a:lnTo>
                  <a:lnTo>
                    <a:pt x="32" y="71"/>
                  </a:lnTo>
                  <a:lnTo>
                    <a:pt x="24" y="71"/>
                  </a:lnTo>
                  <a:lnTo>
                    <a:pt x="22" y="68"/>
                  </a:lnTo>
                  <a:lnTo>
                    <a:pt x="17" y="71"/>
                  </a:lnTo>
                  <a:lnTo>
                    <a:pt x="5" y="71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7" name="Freeform 79"/>
            <p:cNvSpPr>
              <a:spLocks/>
            </p:cNvSpPr>
            <p:nvPr/>
          </p:nvSpPr>
          <p:spPr bwMode="auto">
            <a:xfrm>
              <a:off x="1031" y="2148"/>
              <a:ext cx="20" cy="27"/>
            </a:xfrm>
            <a:custGeom>
              <a:avLst/>
              <a:gdLst>
                <a:gd name="T0" fmla="*/ 9 w 20"/>
                <a:gd name="T1" fmla="*/ 3 h 27"/>
                <a:gd name="T2" fmla="*/ 9 w 20"/>
                <a:gd name="T3" fmla="*/ 6 h 27"/>
                <a:gd name="T4" fmla="*/ 0 w 20"/>
                <a:gd name="T5" fmla="*/ 20 h 27"/>
                <a:gd name="T6" fmla="*/ 14 w 20"/>
                <a:gd name="T7" fmla="*/ 26 h 27"/>
                <a:gd name="T8" fmla="*/ 19 w 20"/>
                <a:gd name="T9" fmla="*/ 17 h 27"/>
                <a:gd name="T10" fmla="*/ 19 w 20"/>
                <a:gd name="T11" fmla="*/ 6 h 27"/>
                <a:gd name="T12" fmla="*/ 9 w 20"/>
                <a:gd name="T13" fmla="*/ 0 h 27"/>
                <a:gd name="T14" fmla="*/ 9 w 20"/>
                <a:gd name="T15" fmla="*/ 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27"/>
                <a:gd name="T26" fmla="*/ 20 w 20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27">
                  <a:moveTo>
                    <a:pt x="9" y="3"/>
                  </a:moveTo>
                  <a:lnTo>
                    <a:pt x="9" y="6"/>
                  </a:lnTo>
                  <a:lnTo>
                    <a:pt x="0" y="20"/>
                  </a:lnTo>
                  <a:lnTo>
                    <a:pt x="14" y="26"/>
                  </a:lnTo>
                  <a:lnTo>
                    <a:pt x="19" y="17"/>
                  </a:lnTo>
                  <a:lnTo>
                    <a:pt x="19" y="6"/>
                  </a:lnTo>
                  <a:lnTo>
                    <a:pt x="9" y="0"/>
                  </a:lnTo>
                  <a:lnTo>
                    <a:pt x="9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8" name="Freeform 80"/>
            <p:cNvSpPr>
              <a:spLocks/>
            </p:cNvSpPr>
            <p:nvPr/>
          </p:nvSpPr>
          <p:spPr bwMode="auto">
            <a:xfrm>
              <a:off x="4616" y="2122"/>
              <a:ext cx="49" cy="90"/>
            </a:xfrm>
            <a:custGeom>
              <a:avLst/>
              <a:gdLst>
                <a:gd name="T0" fmla="*/ 32 w 49"/>
                <a:gd name="T1" fmla="*/ 0 h 90"/>
                <a:gd name="T2" fmla="*/ 38 w 49"/>
                <a:gd name="T3" fmla="*/ 0 h 90"/>
                <a:gd name="T4" fmla="*/ 38 w 49"/>
                <a:gd name="T5" fmla="*/ 49 h 90"/>
                <a:gd name="T6" fmla="*/ 48 w 49"/>
                <a:gd name="T7" fmla="*/ 56 h 90"/>
                <a:gd name="T8" fmla="*/ 48 w 49"/>
                <a:gd name="T9" fmla="*/ 65 h 90"/>
                <a:gd name="T10" fmla="*/ 38 w 49"/>
                <a:gd name="T11" fmla="*/ 68 h 90"/>
                <a:gd name="T12" fmla="*/ 38 w 49"/>
                <a:gd name="T13" fmla="*/ 89 h 90"/>
                <a:gd name="T14" fmla="*/ 32 w 49"/>
                <a:gd name="T15" fmla="*/ 89 h 90"/>
                <a:gd name="T16" fmla="*/ 32 w 49"/>
                <a:gd name="T17" fmla="*/ 73 h 90"/>
                <a:gd name="T18" fmla="*/ 24 w 49"/>
                <a:gd name="T19" fmla="*/ 68 h 90"/>
                <a:gd name="T20" fmla="*/ 5 w 49"/>
                <a:gd name="T21" fmla="*/ 68 h 90"/>
                <a:gd name="T22" fmla="*/ 0 w 49"/>
                <a:gd name="T23" fmla="*/ 59 h 90"/>
                <a:gd name="T24" fmla="*/ 32 w 49"/>
                <a:gd name="T25" fmla="*/ 0 h 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90"/>
                <a:gd name="T41" fmla="*/ 49 w 49"/>
                <a:gd name="T42" fmla="*/ 90 h 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90">
                  <a:moveTo>
                    <a:pt x="32" y="0"/>
                  </a:moveTo>
                  <a:lnTo>
                    <a:pt x="38" y="0"/>
                  </a:lnTo>
                  <a:lnTo>
                    <a:pt x="38" y="49"/>
                  </a:lnTo>
                  <a:lnTo>
                    <a:pt x="48" y="56"/>
                  </a:lnTo>
                  <a:lnTo>
                    <a:pt x="48" y="65"/>
                  </a:lnTo>
                  <a:lnTo>
                    <a:pt x="38" y="68"/>
                  </a:lnTo>
                  <a:lnTo>
                    <a:pt x="38" y="89"/>
                  </a:lnTo>
                  <a:lnTo>
                    <a:pt x="32" y="89"/>
                  </a:lnTo>
                  <a:lnTo>
                    <a:pt x="32" y="73"/>
                  </a:lnTo>
                  <a:lnTo>
                    <a:pt x="24" y="68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9" name="Freeform 81"/>
            <p:cNvSpPr>
              <a:spLocks/>
            </p:cNvSpPr>
            <p:nvPr/>
          </p:nvSpPr>
          <p:spPr bwMode="auto">
            <a:xfrm>
              <a:off x="4627" y="2148"/>
              <a:ext cx="22" cy="31"/>
            </a:xfrm>
            <a:custGeom>
              <a:avLst/>
              <a:gdLst>
                <a:gd name="T0" fmla="*/ 13 w 22"/>
                <a:gd name="T1" fmla="*/ 3 h 31"/>
                <a:gd name="T2" fmla="*/ 13 w 22"/>
                <a:gd name="T3" fmla="*/ 6 h 31"/>
                <a:gd name="T4" fmla="*/ 0 w 22"/>
                <a:gd name="T5" fmla="*/ 24 h 31"/>
                <a:gd name="T6" fmla="*/ 0 w 22"/>
                <a:gd name="T7" fmla="*/ 30 h 31"/>
                <a:gd name="T8" fmla="*/ 13 w 22"/>
                <a:gd name="T9" fmla="*/ 30 h 31"/>
                <a:gd name="T10" fmla="*/ 21 w 22"/>
                <a:gd name="T11" fmla="*/ 27 h 31"/>
                <a:gd name="T12" fmla="*/ 21 w 22"/>
                <a:gd name="T13" fmla="*/ 0 h 31"/>
                <a:gd name="T14" fmla="*/ 13 w 22"/>
                <a:gd name="T15" fmla="*/ 0 h 31"/>
                <a:gd name="T16" fmla="*/ 13 w 22"/>
                <a:gd name="T17" fmla="*/ 3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31"/>
                <a:gd name="T29" fmla="*/ 22 w 22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31">
                  <a:moveTo>
                    <a:pt x="13" y="3"/>
                  </a:moveTo>
                  <a:lnTo>
                    <a:pt x="13" y="6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21" y="27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0" name="Freeform 82"/>
            <p:cNvSpPr>
              <a:spLocks/>
            </p:cNvSpPr>
            <p:nvPr/>
          </p:nvSpPr>
          <p:spPr bwMode="auto">
            <a:xfrm>
              <a:off x="747" y="2141"/>
              <a:ext cx="51" cy="66"/>
            </a:xfrm>
            <a:custGeom>
              <a:avLst/>
              <a:gdLst>
                <a:gd name="T0" fmla="*/ 15 w 51"/>
                <a:gd name="T1" fmla="*/ 0 h 66"/>
                <a:gd name="T2" fmla="*/ 35 w 51"/>
                <a:gd name="T3" fmla="*/ 0 h 66"/>
                <a:gd name="T4" fmla="*/ 45 w 51"/>
                <a:gd name="T5" fmla="*/ 10 h 66"/>
                <a:gd name="T6" fmla="*/ 50 w 51"/>
                <a:gd name="T7" fmla="*/ 24 h 66"/>
                <a:gd name="T8" fmla="*/ 50 w 51"/>
                <a:gd name="T9" fmla="*/ 40 h 66"/>
                <a:gd name="T10" fmla="*/ 45 w 51"/>
                <a:gd name="T11" fmla="*/ 52 h 66"/>
                <a:gd name="T12" fmla="*/ 32 w 51"/>
                <a:gd name="T13" fmla="*/ 65 h 66"/>
                <a:gd name="T14" fmla="*/ 15 w 51"/>
                <a:gd name="T15" fmla="*/ 65 h 66"/>
                <a:gd name="T16" fmla="*/ 3 w 51"/>
                <a:gd name="T17" fmla="*/ 52 h 66"/>
                <a:gd name="T18" fmla="*/ 0 w 51"/>
                <a:gd name="T19" fmla="*/ 40 h 66"/>
                <a:gd name="T20" fmla="*/ 0 w 51"/>
                <a:gd name="T21" fmla="*/ 16 h 66"/>
                <a:gd name="T22" fmla="*/ 15 w 51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"/>
                <a:gd name="T37" fmla="*/ 0 h 66"/>
                <a:gd name="T38" fmla="*/ 51 w 51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" h="66">
                  <a:moveTo>
                    <a:pt x="15" y="0"/>
                  </a:moveTo>
                  <a:lnTo>
                    <a:pt x="35" y="0"/>
                  </a:lnTo>
                  <a:lnTo>
                    <a:pt x="45" y="10"/>
                  </a:lnTo>
                  <a:lnTo>
                    <a:pt x="50" y="24"/>
                  </a:lnTo>
                  <a:lnTo>
                    <a:pt x="50" y="40"/>
                  </a:lnTo>
                  <a:lnTo>
                    <a:pt x="45" y="52"/>
                  </a:lnTo>
                  <a:lnTo>
                    <a:pt x="32" y="65"/>
                  </a:lnTo>
                  <a:lnTo>
                    <a:pt x="15" y="65"/>
                  </a:lnTo>
                  <a:lnTo>
                    <a:pt x="3" y="52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1" name="Freeform 83"/>
            <p:cNvSpPr>
              <a:spLocks/>
            </p:cNvSpPr>
            <p:nvPr/>
          </p:nvSpPr>
          <p:spPr bwMode="auto">
            <a:xfrm>
              <a:off x="757" y="2151"/>
              <a:ext cx="28" cy="45"/>
            </a:xfrm>
            <a:custGeom>
              <a:avLst/>
              <a:gdLst>
                <a:gd name="T0" fmla="*/ 8 w 28"/>
                <a:gd name="T1" fmla="*/ 3 h 45"/>
                <a:gd name="T2" fmla="*/ 0 w 28"/>
                <a:gd name="T3" fmla="*/ 14 h 45"/>
                <a:gd name="T4" fmla="*/ 0 w 28"/>
                <a:gd name="T5" fmla="*/ 27 h 45"/>
                <a:gd name="T6" fmla="*/ 8 w 28"/>
                <a:gd name="T7" fmla="*/ 42 h 45"/>
                <a:gd name="T8" fmla="*/ 22 w 28"/>
                <a:gd name="T9" fmla="*/ 44 h 45"/>
                <a:gd name="T10" fmla="*/ 22 w 28"/>
                <a:gd name="T11" fmla="*/ 39 h 45"/>
                <a:gd name="T12" fmla="*/ 27 w 28"/>
                <a:gd name="T13" fmla="*/ 39 h 45"/>
                <a:gd name="T14" fmla="*/ 27 w 28"/>
                <a:gd name="T15" fmla="*/ 14 h 45"/>
                <a:gd name="T16" fmla="*/ 15 w 28"/>
                <a:gd name="T17" fmla="*/ 0 h 45"/>
                <a:gd name="T18" fmla="*/ 10 w 28"/>
                <a:gd name="T19" fmla="*/ 0 h 45"/>
                <a:gd name="T20" fmla="*/ 8 w 28"/>
                <a:gd name="T21" fmla="*/ 3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5"/>
                <a:gd name="T35" fmla="*/ 28 w 28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5">
                  <a:moveTo>
                    <a:pt x="8" y="3"/>
                  </a:moveTo>
                  <a:lnTo>
                    <a:pt x="0" y="14"/>
                  </a:lnTo>
                  <a:lnTo>
                    <a:pt x="0" y="27"/>
                  </a:lnTo>
                  <a:lnTo>
                    <a:pt x="8" y="42"/>
                  </a:lnTo>
                  <a:lnTo>
                    <a:pt x="22" y="44"/>
                  </a:lnTo>
                  <a:lnTo>
                    <a:pt x="22" y="39"/>
                  </a:lnTo>
                  <a:lnTo>
                    <a:pt x="27" y="39"/>
                  </a:lnTo>
                  <a:lnTo>
                    <a:pt x="27" y="14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2" name="Freeform 84"/>
            <p:cNvSpPr>
              <a:spLocks/>
            </p:cNvSpPr>
            <p:nvPr/>
          </p:nvSpPr>
          <p:spPr bwMode="auto">
            <a:xfrm>
              <a:off x="802" y="2141"/>
              <a:ext cx="49" cy="66"/>
            </a:xfrm>
            <a:custGeom>
              <a:avLst/>
              <a:gdLst>
                <a:gd name="T0" fmla="*/ 1 w 49"/>
                <a:gd name="T1" fmla="*/ 0 h 66"/>
                <a:gd name="T2" fmla="*/ 6 w 49"/>
                <a:gd name="T3" fmla="*/ 0 h 66"/>
                <a:gd name="T4" fmla="*/ 14 w 49"/>
                <a:gd name="T5" fmla="*/ 6 h 66"/>
                <a:gd name="T6" fmla="*/ 14 w 49"/>
                <a:gd name="T7" fmla="*/ 46 h 66"/>
                <a:gd name="T8" fmla="*/ 21 w 49"/>
                <a:gd name="T9" fmla="*/ 52 h 66"/>
                <a:gd name="T10" fmla="*/ 27 w 49"/>
                <a:gd name="T11" fmla="*/ 52 h 66"/>
                <a:gd name="T12" fmla="*/ 33 w 49"/>
                <a:gd name="T13" fmla="*/ 40 h 66"/>
                <a:gd name="T14" fmla="*/ 33 w 49"/>
                <a:gd name="T15" fmla="*/ 13 h 66"/>
                <a:gd name="T16" fmla="*/ 28 w 49"/>
                <a:gd name="T17" fmla="*/ 3 h 66"/>
                <a:gd name="T18" fmla="*/ 40 w 49"/>
                <a:gd name="T19" fmla="*/ 3 h 66"/>
                <a:gd name="T20" fmla="*/ 43 w 49"/>
                <a:gd name="T21" fmla="*/ 10 h 66"/>
                <a:gd name="T22" fmla="*/ 43 w 49"/>
                <a:gd name="T23" fmla="*/ 49 h 66"/>
                <a:gd name="T24" fmla="*/ 48 w 49"/>
                <a:gd name="T25" fmla="*/ 59 h 66"/>
                <a:gd name="T26" fmla="*/ 35 w 49"/>
                <a:gd name="T27" fmla="*/ 65 h 66"/>
                <a:gd name="T28" fmla="*/ 30 w 49"/>
                <a:gd name="T29" fmla="*/ 59 h 66"/>
                <a:gd name="T30" fmla="*/ 21 w 49"/>
                <a:gd name="T31" fmla="*/ 65 h 66"/>
                <a:gd name="T32" fmla="*/ 9 w 49"/>
                <a:gd name="T33" fmla="*/ 65 h 66"/>
                <a:gd name="T34" fmla="*/ 4 w 49"/>
                <a:gd name="T35" fmla="*/ 52 h 66"/>
                <a:gd name="T36" fmla="*/ 4 w 49"/>
                <a:gd name="T37" fmla="*/ 10 h 66"/>
                <a:gd name="T38" fmla="*/ 0 w 49"/>
                <a:gd name="T39" fmla="*/ 10 h 66"/>
                <a:gd name="T40" fmla="*/ 0 w 49"/>
                <a:gd name="T41" fmla="*/ 3 h 66"/>
                <a:gd name="T42" fmla="*/ 1 w 49"/>
                <a:gd name="T43" fmla="*/ 0 h 6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9"/>
                <a:gd name="T67" fmla="*/ 0 h 66"/>
                <a:gd name="T68" fmla="*/ 49 w 49"/>
                <a:gd name="T69" fmla="*/ 66 h 6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9" h="66">
                  <a:moveTo>
                    <a:pt x="1" y="0"/>
                  </a:moveTo>
                  <a:lnTo>
                    <a:pt x="6" y="0"/>
                  </a:lnTo>
                  <a:lnTo>
                    <a:pt x="14" y="6"/>
                  </a:lnTo>
                  <a:lnTo>
                    <a:pt x="14" y="46"/>
                  </a:lnTo>
                  <a:lnTo>
                    <a:pt x="21" y="52"/>
                  </a:lnTo>
                  <a:lnTo>
                    <a:pt x="27" y="52"/>
                  </a:lnTo>
                  <a:lnTo>
                    <a:pt x="33" y="40"/>
                  </a:lnTo>
                  <a:lnTo>
                    <a:pt x="33" y="13"/>
                  </a:lnTo>
                  <a:lnTo>
                    <a:pt x="28" y="3"/>
                  </a:lnTo>
                  <a:lnTo>
                    <a:pt x="40" y="3"/>
                  </a:lnTo>
                  <a:lnTo>
                    <a:pt x="43" y="10"/>
                  </a:lnTo>
                  <a:lnTo>
                    <a:pt x="43" y="49"/>
                  </a:lnTo>
                  <a:lnTo>
                    <a:pt x="48" y="59"/>
                  </a:lnTo>
                  <a:lnTo>
                    <a:pt x="35" y="65"/>
                  </a:lnTo>
                  <a:lnTo>
                    <a:pt x="30" y="59"/>
                  </a:lnTo>
                  <a:lnTo>
                    <a:pt x="21" y="65"/>
                  </a:lnTo>
                  <a:lnTo>
                    <a:pt x="9" y="65"/>
                  </a:lnTo>
                  <a:lnTo>
                    <a:pt x="4" y="52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3" name="Freeform 85"/>
            <p:cNvSpPr>
              <a:spLocks/>
            </p:cNvSpPr>
            <p:nvPr/>
          </p:nvSpPr>
          <p:spPr bwMode="auto">
            <a:xfrm>
              <a:off x="859" y="2144"/>
              <a:ext cx="35" cy="66"/>
            </a:xfrm>
            <a:custGeom>
              <a:avLst/>
              <a:gdLst>
                <a:gd name="T0" fmla="*/ 8 w 35"/>
                <a:gd name="T1" fmla="*/ 0 h 66"/>
                <a:gd name="T2" fmla="*/ 31 w 35"/>
                <a:gd name="T3" fmla="*/ 0 h 66"/>
                <a:gd name="T4" fmla="*/ 34 w 35"/>
                <a:gd name="T5" fmla="*/ 13 h 66"/>
                <a:gd name="T6" fmla="*/ 29 w 35"/>
                <a:gd name="T7" fmla="*/ 16 h 66"/>
                <a:gd name="T8" fmla="*/ 23 w 35"/>
                <a:gd name="T9" fmla="*/ 13 h 66"/>
                <a:gd name="T10" fmla="*/ 18 w 35"/>
                <a:gd name="T11" fmla="*/ 21 h 66"/>
                <a:gd name="T12" fmla="*/ 18 w 35"/>
                <a:gd name="T13" fmla="*/ 51 h 66"/>
                <a:gd name="T14" fmla="*/ 23 w 35"/>
                <a:gd name="T15" fmla="*/ 62 h 66"/>
                <a:gd name="T16" fmla="*/ 18 w 35"/>
                <a:gd name="T17" fmla="*/ 62 h 66"/>
                <a:gd name="T18" fmla="*/ 15 w 35"/>
                <a:gd name="T19" fmla="*/ 65 h 66"/>
                <a:gd name="T20" fmla="*/ 13 w 35"/>
                <a:gd name="T21" fmla="*/ 62 h 66"/>
                <a:gd name="T22" fmla="*/ 8 w 35"/>
                <a:gd name="T23" fmla="*/ 65 h 66"/>
                <a:gd name="T24" fmla="*/ 0 w 35"/>
                <a:gd name="T25" fmla="*/ 62 h 66"/>
                <a:gd name="T26" fmla="*/ 0 w 35"/>
                <a:gd name="T27" fmla="*/ 55 h 66"/>
                <a:gd name="T28" fmla="*/ 5 w 35"/>
                <a:gd name="T29" fmla="*/ 55 h 66"/>
                <a:gd name="T30" fmla="*/ 5 w 35"/>
                <a:gd name="T31" fmla="*/ 27 h 66"/>
                <a:gd name="T32" fmla="*/ 8 w 35"/>
                <a:gd name="T33" fmla="*/ 21 h 66"/>
                <a:gd name="T34" fmla="*/ 5 w 35"/>
                <a:gd name="T35" fmla="*/ 13 h 66"/>
                <a:gd name="T36" fmla="*/ 0 w 35"/>
                <a:gd name="T37" fmla="*/ 13 h 66"/>
                <a:gd name="T38" fmla="*/ 0 w 35"/>
                <a:gd name="T39" fmla="*/ 6 h 66"/>
                <a:gd name="T40" fmla="*/ 8 w 35"/>
                <a:gd name="T41" fmla="*/ 0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"/>
                <a:gd name="T64" fmla="*/ 0 h 66"/>
                <a:gd name="T65" fmla="*/ 35 w 35"/>
                <a:gd name="T66" fmla="*/ 66 h 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" h="66">
                  <a:moveTo>
                    <a:pt x="8" y="0"/>
                  </a:moveTo>
                  <a:lnTo>
                    <a:pt x="31" y="0"/>
                  </a:lnTo>
                  <a:lnTo>
                    <a:pt x="34" y="13"/>
                  </a:lnTo>
                  <a:lnTo>
                    <a:pt x="29" y="16"/>
                  </a:lnTo>
                  <a:lnTo>
                    <a:pt x="23" y="13"/>
                  </a:lnTo>
                  <a:lnTo>
                    <a:pt x="18" y="21"/>
                  </a:lnTo>
                  <a:lnTo>
                    <a:pt x="18" y="51"/>
                  </a:lnTo>
                  <a:lnTo>
                    <a:pt x="23" y="62"/>
                  </a:lnTo>
                  <a:lnTo>
                    <a:pt x="18" y="62"/>
                  </a:lnTo>
                  <a:lnTo>
                    <a:pt x="15" y="65"/>
                  </a:lnTo>
                  <a:lnTo>
                    <a:pt x="13" y="62"/>
                  </a:lnTo>
                  <a:lnTo>
                    <a:pt x="8" y="65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5" y="55"/>
                  </a:lnTo>
                  <a:lnTo>
                    <a:pt x="5" y="27"/>
                  </a:lnTo>
                  <a:lnTo>
                    <a:pt x="8" y="21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4" name="Freeform 86"/>
            <p:cNvSpPr>
              <a:spLocks/>
            </p:cNvSpPr>
            <p:nvPr/>
          </p:nvSpPr>
          <p:spPr bwMode="auto">
            <a:xfrm>
              <a:off x="896" y="2144"/>
              <a:ext cx="43" cy="66"/>
            </a:xfrm>
            <a:custGeom>
              <a:avLst/>
              <a:gdLst>
                <a:gd name="T0" fmla="*/ 17 w 43"/>
                <a:gd name="T1" fmla="*/ 0 h 66"/>
                <a:gd name="T2" fmla="*/ 32 w 43"/>
                <a:gd name="T3" fmla="*/ 0 h 66"/>
                <a:gd name="T4" fmla="*/ 39 w 43"/>
                <a:gd name="T5" fmla="*/ 6 h 66"/>
                <a:gd name="T6" fmla="*/ 42 w 43"/>
                <a:gd name="T7" fmla="*/ 16 h 66"/>
                <a:gd name="T8" fmla="*/ 39 w 43"/>
                <a:gd name="T9" fmla="*/ 21 h 66"/>
                <a:gd name="T10" fmla="*/ 34 w 43"/>
                <a:gd name="T11" fmla="*/ 21 h 66"/>
                <a:gd name="T12" fmla="*/ 22 w 43"/>
                <a:gd name="T13" fmla="*/ 10 h 66"/>
                <a:gd name="T14" fmla="*/ 17 w 43"/>
                <a:gd name="T15" fmla="*/ 13 h 66"/>
                <a:gd name="T16" fmla="*/ 10 w 43"/>
                <a:gd name="T17" fmla="*/ 27 h 66"/>
                <a:gd name="T18" fmla="*/ 13 w 43"/>
                <a:gd name="T19" fmla="*/ 46 h 66"/>
                <a:gd name="T20" fmla="*/ 17 w 43"/>
                <a:gd name="T21" fmla="*/ 46 h 66"/>
                <a:gd name="T22" fmla="*/ 27 w 43"/>
                <a:gd name="T23" fmla="*/ 51 h 66"/>
                <a:gd name="T24" fmla="*/ 42 w 43"/>
                <a:gd name="T25" fmla="*/ 43 h 66"/>
                <a:gd name="T26" fmla="*/ 42 w 43"/>
                <a:gd name="T27" fmla="*/ 49 h 66"/>
                <a:gd name="T28" fmla="*/ 37 w 43"/>
                <a:gd name="T29" fmla="*/ 59 h 66"/>
                <a:gd name="T30" fmla="*/ 24 w 43"/>
                <a:gd name="T31" fmla="*/ 65 h 66"/>
                <a:gd name="T32" fmla="*/ 15 w 43"/>
                <a:gd name="T33" fmla="*/ 65 h 66"/>
                <a:gd name="T34" fmla="*/ 8 w 43"/>
                <a:gd name="T35" fmla="*/ 59 h 66"/>
                <a:gd name="T36" fmla="*/ 0 w 43"/>
                <a:gd name="T37" fmla="*/ 30 h 66"/>
                <a:gd name="T38" fmla="*/ 8 w 43"/>
                <a:gd name="T39" fmla="*/ 10 h 66"/>
                <a:gd name="T40" fmla="*/ 17 w 43"/>
                <a:gd name="T41" fmla="*/ 0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3"/>
                <a:gd name="T64" fmla="*/ 0 h 66"/>
                <a:gd name="T65" fmla="*/ 43 w 43"/>
                <a:gd name="T66" fmla="*/ 66 h 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3" h="66">
                  <a:moveTo>
                    <a:pt x="17" y="0"/>
                  </a:moveTo>
                  <a:lnTo>
                    <a:pt x="32" y="0"/>
                  </a:lnTo>
                  <a:lnTo>
                    <a:pt x="39" y="6"/>
                  </a:lnTo>
                  <a:lnTo>
                    <a:pt x="42" y="16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22" y="10"/>
                  </a:lnTo>
                  <a:lnTo>
                    <a:pt x="17" y="13"/>
                  </a:lnTo>
                  <a:lnTo>
                    <a:pt x="10" y="27"/>
                  </a:lnTo>
                  <a:lnTo>
                    <a:pt x="13" y="46"/>
                  </a:lnTo>
                  <a:lnTo>
                    <a:pt x="17" y="46"/>
                  </a:lnTo>
                  <a:lnTo>
                    <a:pt x="27" y="51"/>
                  </a:lnTo>
                  <a:lnTo>
                    <a:pt x="42" y="43"/>
                  </a:lnTo>
                  <a:lnTo>
                    <a:pt x="42" y="49"/>
                  </a:lnTo>
                  <a:lnTo>
                    <a:pt x="37" y="59"/>
                  </a:lnTo>
                  <a:lnTo>
                    <a:pt x="24" y="65"/>
                  </a:lnTo>
                  <a:lnTo>
                    <a:pt x="15" y="65"/>
                  </a:lnTo>
                  <a:lnTo>
                    <a:pt x="8" y="59"/>
                  </a:lnTo>
                  <a:lnTo>
                    <a:pt x="0" y="30"/>
                  </a:lnTo>
                  <a:lnTo>
                    <a:pt x="8" y="10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5" name="Freeform 87"/>
            <p:cNvSpPr>
              <a:spLocks/>
            </p:cNvSpPr>
            <p:nvPr/>
          </p:nvSpPr>
          <p:spPr bwMode="auto">
            <a:xfrm>
              <a:off x="946" y="2144"/>
              <a:ext cx="39" cy="68"/>
            </a:xfrm>
            <a:custGeom>
              <a:avLst/>
              <a:gdLst>
                <a:gd name="T0" fmla="*/ 22 w 39"/>
                <a:gd name="T1" fmla="*/ 0 h 68"/>
                <a:gd name="T2" fmla="*/ 29 w 39"/>
                <a:gd name="T3" fmla="*/ 3 h 68"/>
                <a:gd name="T4" fmla="*/ 38 w 39"/>
                <a:gd name="T5" fmla="*/ 24 h 68"/>
                <a:gd name="T6" fmla="*/ 30 w 39"/>
                <a:gd name="T7" fmla="*/ 30 h 68"/>
                <a:gd name="T8" fmla="*/ 9 w 39"/>
                <a:gd name="T9" fmla="*/ 30 h 68"/>
                <a:gd name="T10" fmla="*/ 9 w 39"/>
                <a:gd name="T11" fmla="*/ 40 h 68"/>
                <a:gd name="T12" fmla="*/ 19 w 39"/>
                <a:gd name="T13" fmla="*/ 51 h 68"/>
                <a:gd name="T14" fmla="*/ 29 w 39"/>
                <a:gd name="T15" fmla="*/ 51 h 68"/>
                <a:gd name="T16" fmla="*/ 38 w 39"/>
                <a:gd name="T17" fmla="*/ 46 h 68"/>
                <a:gd name="T18" fmla="*/ 33 w 39"/>
                <a:gd name="T19" fmla="*/ 59 h 68"/>
                <a:gd name="T20" fmla="*/ 16 w 39"/>
                <a:gd name="T21" fmla="*/ 67 h 68"/>
                <a:gd name="T22" fmla="*/ 6 w 39"/>
                <a:gd name="T23" fmla="*/ 62 h 68"/>
                <a:gd name="T24" fmla="*/ 3 w 39"/>
                <a:gd name="T25" fmla="*/ 51 h 68"/>
                <a:gd name="T26" fmla="*/ 0 w 39"/>
                <a:gd name="T27" fmla="*/ 40 h 68"/>
                <a:gd name="T28" fmla="*/ 0 w 39"/>
                <a:gd name="T29" fmla="*/ 18 h 68"/>
                <a:gd name="T30" fmla="*/ 9 w 39"/>
                <a:gd name="T31" fmla="*/ 3 h 68"/>
                <a:gd name="T32" fmla="*/ 19 w 39"/>
                <a:gd name="T33" fmla="*/ 3 h 68"/>
                <a:gd name="T34" fmla="*/ 22 w 39"/>
                <a:gd name="T35" fmla="*/ 0 h 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68"/>
                <a:gd name="T56" fmla="*/ 39 w 39"/>
                <a:gd name="T57" fmla="*/ 68 h 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68">
                  <a:moveTo>
                    <a:pt x="22" y="0"/>
                  </a:moveTo>
                  <a:lnTo>
                    <a:pt x="29" y="3"/>
                  </a:lnTo>
                  <a:lnTo>
                    <a:pt x="38" y="24"/>
                  </a:lnTo>
                  <a:lnTo>
                    <a:pt x="30" y="30"/>
                  </a:lnTo>
                  <a:lnTo>
                    <a:pt x="9" y="30"/>
                  </a:lnTo>
                  <a:lnTo>
                    <a:pt x="9" y="40"/>
                  </a:lnTo>
                  <a:lnTo>
                    <a:pt x="19" y="51"/>
                  </a:lnTo>
                  <a:lnTo>
                    <a:pt x="29" y="51"/>
                  </a:lnTo>
                  <a:lnTo>
                    <a:pt x="38" y="46"/>
                  </a:lnTo>
                  <a:lnTo>
                    <a:pt x="33" y="59"/>
                  </a:lnTo>
                  <a:lnTo>
                    <a:pt x="16" y="67"/>
                  </a:lnTo>
                  <a:lnTo>
                    <a:pt x="6" y="62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0" y="18"/>
                  </a:lnTo>
                  <a:lnTo>
                    <a:pt x="9" y="3"/>
                  </a:lnTo>
                  <a:lnTo>
                    <a:pt x="19" y="3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6" name="Freeform 88"/>
            <p:cNvSpPr>
              <a:spLocks/>
            </p:cNvSpPr>
            <p:nvPr/>
          </p:nvSpPr>
          <p:spPr bwMode="auto">
            <a:xfrm>
              <a:off x="957" y="2154"/>
              <a:ext cx="14" cy="12"/>
            </a:xfrm>
            <a:custGeom>
              <a:avLst/>
              <a:gdLst>
                <a:gd name="T0" fmla="*/ 3 w 14"/>
                <a:gd name="T1" fmla="*/ 3 h 12"/>
                <a:gd name="T2" fmla="*/ 0 w 14"/>
                <a:gd name="T3" fmla="*/ 11 h 12"/>
                <a:gd name="T4" fmla="*/ 8 w 14"/>
                <a:gd name="T5" fmla="*/ 11 h 12"/>
                <a:gd name="T6" fmla="*/ 13 w 14"/>
                <a:gd name="T7" fmla="*/ 6 h 12"/>
                <a:gd name="T8" fmla="*/ 5 w 14"/>
                <a:gd name="T9" fmla="*/ 0 h 12"/>
                <a:gd name="T10" fmla="*/ 3 w 14"/>
                <a:gd name="T11" fmla="*/ 3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2"/>
                <a:gd name="T20" fmla="*/ 14 w 14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2">
                  <a:moveTo>
                    <a:pt x="3" y="3"/>
                  </a:moveTo>
                  <a:lnTo>
                    <a:pt x="0" y="11"/>
                  </a:lnTo>
                  <a:lnTo>
                    <a:pt x="8" y="11"/>
                  </a:lnTo>
                  <a:lnTo>
                    <a:pt x="13" y="6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7" name="Freeform 89"/>
            <p:cNvSpPr>
              <a:spLocks/>
            </p:cNvSpPr>
            <p:nvPr/>
          </p:nvSpPr>
          <p:spPr bwMode="auto">
            <a:xfrm>
              <a:off x="683" y="2455"/>
              <a:ext cx="48" cy="99"/>
            </a:xfrm>
            <a:custGeom>
              <a:avLst/>
              <a:gdLst>
                <a:gd name="T0" fmla="*/ 20 w 48"/>
                <a:gd name="T1" fmla="*/ 0 h 99"/>
                <a:gd name="T2" fmla="*/ 42 w 48"/>
                <a:gd name="T3" fmla="*/ 6 h 99"/>
                <a:gd name="T4" fmla="*/ 42 w 48"/>
                <a:gd name="T5" fmla="*/ 19 h 99"/>
                <a:gd name="T6" fmla="*/ 44 w 48"/>
                <a:gd name="T7" fmla="*/ 22 h 99"/>
                <a:gd name="T8" fmla="*/ 42 w 48"/>
                <a:gd name="T9" fmla="*/ 30 h 99"/>
                <a:gd name="T10" fmla="*/ 28 w 48"/>
                <a:gd name="T11" fmla="*/ 13 h 99"/>
                <a:gd name="T12" fmla="*/ 20 w 48"/>
                <a:gd name="T13" fmla="*/ 13 h 99"/>
                <a:gd name="T14" fmla="*/ 13 w 48"/>
                <a:gd name="T15" fmla="*/ 25 h 99"/>
                <a:gd name="T16" fmla="*/ 15 w 48"/>
                <a:gd name="T17" fmla="*/ 33 h 99"/>
                <a:gd name="T18" fmla="*/ 20 w 48"/>
                <a:gd name="T19" fmla="*/ 33 h 99"/>
                <a:gd name="T20" fmla="*/ 42 w 48"/>
                <a:gd name="T21" fmla="*/ 52 h 99"/>
                <a:gd name="T22" fmla="*/ 47 w 48"/>
                <a:gd name="T23" fmla="*/ 65 h 99"/>
                <a:gd name="T24" fmla="*/ 47 w 48"/>
                <a:gd name="T25" fmla="*/ 82 h 99"/>
                <a:gd name="T26" fmla="*/ 36 w 48"/>
                <a:gd name="T27" fmla="*/ 95 h 99"/>
                <a:gd name="T28" fmla="*/ 28 w 48"/>
                <a:gd name="T29" fmla="*/ 95 h 99"/>
                <a:gd name="T30" fmla="*/ 25 w 48"/>
                <a:gd name="T31" fmla="*/ 98 h 99"/>
                <a:gd name="T32" fmla="*/ 18 w 48"/>
                <a:gd name="T33" fmla="*/ 95 h 99"/>
                <a:gd name="T34" fmla="*/ 3 w 48"/>
                <a:gd name="T35" fmla="*/ 95 h 99"/>
                <a:gd name="T36" fmla="*/ 0 w 48"/>
                <a:gd name="T37" fmla="*/ 89 h 99"/>
                <a:gd name="T38" fmla="*/ 0 w 48"/>
                <a:gd name="T39" fmla="*/ 71 h 99"/>
                <a:gd name="T40" fmla="*/ 3 w 48"/>
                <a:gd name="T41" fmla="*/ 68 h 99"/>
                <a:gd name="T42" fmla="*/ 18 w 48"/>
                <a:gd name="T43" fmla="*/ 85 h 99"/>
                <a:gd name="T44" fmla="*/ 30 w 48"/>
                <a:gd name="T45" fmla="*/ 85 h 99"/>
                <a:gd name="T46" fmla="*/ 36 w 48"/>
                <a:gd name="T47" fmla="*/ 77 h 99"/>
                <a:gd name="T48" fmla="*/ 36 w 48"/>
                <a:gd name="T49" fmla="*/ 68 h 99"/>
                <a:gd name="T50" fmla="*/ 6 w 48"/>
                <a:gd name="T51" fmla="*/ 43 h 99"/>
                <a:gd name="T52" fmla="*/ 0 w 48"/>
                <a:gd name="T53" fmla="*/ 28 h 99"/>
                <a:gd name="T54" fmla="*/ 6 w 48"/>
                <a:gd name="T55" fmla="*/ 9 h 99"/>
                <a:gd name="T56" fmla="*/ 20 w 48"/>
                <a:gd name="T57" fmla="*/ 0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99"/>
                <a:gd name="T89" fmla="*/ 48 w 48"/>
                <a:gd name="T90" fmla="*/ 99 h 9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99">
                  <a:moveTo>
                    <a:pt x="20" y="0"/>
                  </a:moveTo>
                  <a:lnTo>
                    <a:pt x="42" y="6"/>
                  </a:lnTo>
                  <a:lnTo>
                    <a:pt x="42" y="19"/>
                  </a:lnTo>
                  <a:lnTo>
                    <a:pt x="44" y="22"/>
                  </a:lnTo>
                  <a:lnTo>
                    <a:pt x="42" y="30"/>
                  </a:lnTo>
                  <a:lnTo>
                    <a:pt x="28" y="13"/>
                  </a:lnTo>
                  <a:lnTo>
                    <a:pt x="20" y="13"/>
                  </a:lnTo>
                  <a:lnTo>
                    <a:pt x="13" y="25"/>
                  </a:lnTo>
                  <a:lnTo>
                    <a:pt x="15" y="33"/>
                  </a:lnTo>
                  <a:lnTo>
                    <a:pt x="20" y="33"/>
                  </a:lnTo>
                  <a:lnTo>
                    <a:pt x="42" y="52"/>
                  </a:lnTo>
                  <a:lnTo>
                    <a:pt x="47" y="65"/>
                  </a:lnTo>
                  <a:lnTo>
                    <a:pt x="47" y="82"/>
                  </a:lnTo>
                  <a:lnTo>
                    <a:pt x="36" y="95"/>
                  </a:lnTo>
                  <a:lnTo>
                    <a:pt x="28" y="95"/>
                  </a:lnTo>
                  <a:lnTo>
                    <a:pt x="25" y="98"/>
                  </a:lnTo>
                  <a:lnTo>
                    <a:pt x="18" y="95"/>
                  </a:lnTo>
                  <a:lnTo>
                    <a:pt x="3" y="95"/>
                  </a:lnTo>
                  <a:lnTo>
                    <a:pt x="0" y="89"/>
                  </a:lnTo>
                  <a:lnTo>
                    <a:pt x="0" y="71"/>
                  </a:lnTo>
                  <a:lnTo>
                    <a:pt x="3" y="68"/>
                  </a:lnTo>
                  <a:lnTo>
                    <a:pt x="18" y="85"/>
                  </a:lnTo>
                  <a:lnTo>
                    <a:pt x="30" y="85"/>
                  </a:lnTo>
                  <a:lnTo>
                    <a:pt x="36" y="77"/>
                  </a:lnTo>
                  <a:lnTo>
                    <a:pt x="36" y="68"/>
                  </a:lnTo>
                  <a:lnTo>
                    <a:pt x="6" y="43"/>
                  </a:lnTo>
                  <a:lnTo>
                    <a:pt x="0" y="28"/>
                  </a:lnTo>
                  <a:lnTo>
                    <a:pt x="6" y="9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8" name="Freeform 90"/>
            <p:cNvSpPr>
              <a:spLocks/>
            </p:cNvSpPr>
            <p:nvPr/>
          </p:nvSpPr>
          <p:spPr bwMode="auto">
            <a:xfrm>
              <a:off x="1023" y="2468"/>
              <a:ext cx="43" cy="95"/>
            </a:xfrm>
            <a:custGeom>
              <a:avLst/>
              <a:gdLst>
                <a:gd name="T0" fmla="*/ 17 w 43"/>
                <a:gd name="T1" fmla="*/ 0 h 95"/>
                <a:gd name="T2" fmla="*/ 39 w 43"/>
                <a:gd name="T3" fmla="*/ 0 h 95"/>
                <a:gd name="T4" fmla="*/ 42 w 43"/>
                <a:gd name="T5" fmla="*/ 9 h 95"/>
                <a:gd name="T6" fmla="*/ 32 w 43"/>
                <a:gd name="T7" fmla="*/ 16 h 95"/>
                <a:gd name="T8" fmla="*/ 19 w 43"/>
                <a:gd name="T9" fmla="*/ 16 h 95"/>
                <a:gd name="T10" fmla="*/ 14 w 43"/>
                <a:gd name="T11" fmla="*/ 27 h 95"/>
                <a:gd name="T12" fmla="*/ 19 w 43"/>
                <a:gd name="T13" fmla="*/ 27 h 95"/>
                <a:gd name="T14" fmla="*/ 29 w 43"/>
                <a:gd name="T15" fmla="*/ 33 h 95"/>
                <a:gd name="T16" fmla="*/ 39 w 43"/>
                <a:gd name="T17" fmla="*/ 49 h 95"/>
                <a:gd name="T18" fmla="*/ 42 w 43"/>
                <a:gd name="T19" fmla="*/ 66 h 95"/>
                <a:gd name="T20" fmla="*/ 36 w 43"/>
                <a:gd name="T21" fmla="*/ 78 h 95"/>
                <a:gd name="T22" fmla="*/ 24 w 43"/>
                <a:gd name="T23" fmla="*/ 91 h 95"/>
                <a:gd name="T24" fmla="*/ 17 w 43"/>
                <a:gd name="T25" fmla="*/ 91 h 95"/>
                <a:gd name="T26" fmla="*/ 11 w 43"/>
                <a:gd name="T27" fmla="*/ 94 h 95"/>
                <a:gd name="T28" fmla="*/ 3 w 43"/>
                <a:gd name="T29" fmla="*/ 88 h 95"/>
                <a:gd name="T30" fmla="*/ 0 w 43"/>
                <a:gd name="T31" fmla="*/ 81 h 95"/>
                <a:gd name="T32" fmla="*/ 3 w 43"/>
                <a:gd name="T33" fmla="*/ 75 h 95"/>
                <a:gd name="T34" fmla="*/ 9 w 43"/>
                <a:gd name="T35" fmla="*/ 75 h 95"/>
                <a:gd name="T36" fmla="*/ 24 w 43"/>
                <a:gd name="T37" fmla="*/ 81 h 95"/>
                <a:gd name="T38" fmla="*/ 34 w 43"/>
                <a:gd name="T39" fmla="*/ 64 h 95"/>
                <a:gd name="T40" fmla="*/ 27 w 43"/>
                <a:gd name="T41" fmla="*/ 49 h 95"/>
                <a:gd name="T42" fmla="*/ 5 w 43"/>
                <a:gd name="T43" fmla="*/ 36 h 95"/>
                <a:gd name="T44" fmla="*/ 5 w 43"/>
                <a:gd name="T45" fmla="*/ 30 h 95"/>
                <a:gd name="T46" fmla="*/ 17 w 43"/>
                <a:gd name="T47" fmla="*/ 0 h 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"/>
                <a:gd name="T73" fmla="*/ 0 h 95"/>
                <a:gd name="T74" fmla="*/ 43 w 43"/>
                <a:gd name="T75" fmla="*/ 95 h 9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" h="95">
                  <a:moveTo>
                    <a:pt x="17" y="0"/>
                  </a:moveTo>
                  <a:lnTo>
                    <a:pt x="39" y="0"/>
                  </a:lnTo>
                  <a:lnTo>
                    <a:pt x="42" y="9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4" y="27"/>
                  </a:lnTo>
                  <a:lnTo>
                    <a:pt x="19" y="27"/>
                  </a:lnTo>
                  <a:lnTo>
                    <a:pt x="29" y="33"/>
                  </a:lnTo>
                  <a:lnTo>
                    <a:pt x="39" y="49"/>
                  </a:lnTo>
                  <a:lnTo>
                    <a:pt x="42" y="66"/>
                  </a:lnTo>
                  <a:lnTo>
                    <a:pt x="36" y="78"/>
                  </a:lnTo>
                  <a:lnTo>
                    <a:pt x="24" y="91"/>
                  </a:lnTo>
                  <a:lnTo>
                    <a:pt x="17" y="91"/>
                  </a:lnTo>
                  <a:lnTo>
                    <a:pt x="11" y="94"/>
                  </a:lnTo>
                  <a:lnTo>
                    <a:pt x="3" y="88"/>
                  </a:lnTo>
                  <a:lnTo>
                    <a:pt x="0" y="81"/>
                  </a:lnTo>
                  <a:lnTo>
                    <a:pt x="3" y="75"/>
                  </a:lnTo>
                  <a:lnTo>
                    <a:pt x="9" y="75"/>
                  </a:lnTo>
                  <a:lnTo>
                    <a:pt x="24" y="81"/>
                  </a:lnTo>
                  <a:lnTo>
                    <a:pt x="34" y="64"/>
                  </a:lnTo>
                  <a:lnTo>
                    <a:pt x="27" y="49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9" name="Freeform 91"/>
            <p:cNvSpPr>
              <a:spLocks/>
            </p:cNvSpPr>
            <p:nvPr/>
          </p:nvSpPr>
          <p:spPr bwMode="auto">
            <a:xfrm>
              <a:off x="4616" y="2477"/>
              <a:ext cx="41" cy="94"/>
            </a:xfrm>
            <a:custGeom>
              <a:avLst/>
              <a:gdLst>
                <a:gd name="T0" fmla="*/ 16 w 41"/>
                <a:gd name="T1" fmla="*/ 0 h 94"/>
                <a:gd name="T2" fmla="*/ 35 w 41"/>
                <a:gd name="T3" fmla="*/ 0 h 94"/>
                <a:gd name="T4" fmla="*/ 40 w 41"/>
                <a:gd name="T5" fmla="*/ 6 h 94"/>
                <a:gd name="T6" fmla="*/ 38 w 41"/>
                <a:gd name="T7" fmla="*/ 11 h 94"/>
                <a:gd name="T8" fmla="*/ 19 w 41"/>
                <a:gd name="T9" fmla="*/ 14 h 94"/>
                <a:gd name="T10" fmla="*/ 14 w 41"/>
                <a:gd name="T11" fmla="*/ 27 h 94"/>
                <a:gd name="T12" fmla="*/ 21 w 41"/>
                <a:gd name="T13" fmla="*/ 27 h 94"/>
                <a:gd name="T14" fmla="*/ 31 w 41"/>
                <a:gd name="T15" fmla="*/ 36 h 94"/>
                <a:gd name="T16" fmla="*/ 38 w 41"/>
                <a:gd name="T17" fmla="*/ 55 h 94"/>
                <a:gd name="T18" fmla="*/ 38 w 41"/>
                <a:gd name="T19" fmla="*/ 69 h 94"/>
                <a:gd name="T20" fmla="*/ 35 w 41"/>
                <a:gd name="T21" fmla="*/ 79 h 94"/>
                <a:gd name="T22" fmla="*/ 31 w 41"/>
                <a:gd name="T23" fmla="*/ 79 h 94"/>
                <a:gd name="T24" fmla="*/ 31 w 41"/>
                <a:gd name="T25" fmla="*/ 85 h 94"/>
                <a:gd name="T26" fmla="*/ 11 w 41"/>
                <a:gd name="T27" fmla="*/ 93 h 94"/>
                <a:gd name="T28" fmla="*/ 5 w 41"/>
                <a:gd name="T29" fmla="*/ 90 h 94"/>
                <a:gd name="T30" fmla="*/ 0 w 41"/>
                <a:gd name="T31" fmla="*/ 82 h 94"/>
                <a:gd name="T32" fmla="*/ 8 w 41"/>
                <a:gd name="T33" fmla="*/ 76 h 94"/>
                <a:gd name="T34" fmla="*/ 14 w 41"/>
                <a:gd name="T35" fmla="*/ 82 h 94"/>
                <a:gd name="T36" fmla="*/ 24 w 41"/>
                <a:gd name="T37" fmla="*/ 82 h 94"/>
                <a:gd name="T38" fmla="*/ 31 w 41"/>
                <a:gd name="T39" fmla="*/ 69 h 94"/>
                <a:gd name="T40" fmla="*/ 31 w 41"/>
                <a:gd name="T41" fmla="*/ 57 h 94"/>
                <a:gd name="T42" fmla="*/ 16 w 41"/>
                <a:gd name="T43" fmla="*/ 43 h 94"/>
                <a:gd name="T44" fmla="*/ 11 w 41"/>
                <a:gd name="T45" fmla="*/ 43 h 94"/>
                <a:gd name="T46" fmla="*/ 5 w 41"/>
                <a:gd name="T47" fmla="*/ 36 h 94"/>
                <a:gd name="T48" fmla="*/ 5 w 41"/>
                <a:gd name="T49" fmla="*/ 30 h 94"/>
                <a:gd name="T50" fmla="*/ 16 w 41"/>
                <a:gd name="T51" fmla="*/ 0 h 9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1"/>
                <a:gd name="T79" fmla="*/ 0 h 94"/>
                <a:gd name="T80" fmla="*/ 41 w 41"/>
                <a:gd name="T81" fmla="*/ 94 h 9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1" h="94">
                  <a:moveTo>
                    <a:pt x="16" y="0"/>
                  </a:moveTo>
                  <a:lnTo>
                    <a:pt x="35" y="0"/>
                  </a:lnTo>
                  <a:lnTo>
                    <a:pt x="40" y="6"/>
                  </a:lnTo>
                  <a:lnTo>
                    <a:pt x="38" y="11"/>
                  </a:lnTo>
                  <a:lnTo>
                    <a:pt x="19" y="14"/>
                  </a:lnTo>
                  <a:lnTo>
                    <a:pt x="14" y="27"/>
                  </a:lnTo>
                  <a:lnTo>
                    <a:pt x="21" y="27"/>
                  </a:lnTo>
                  <a:lnTo>
                    <a:pt x="31" y="36"/>
                  </a:lnTo>
                  <a:lnTo>
                    <a:pt x="38" y="55"/>
                  </a:lnTo>
                  <a:lnTo>
                    <a:pt x="38" y="69"/>
                  </a:lnTo>
                  <a:lnTo>
                    <a:pt x="35" y="79"/>
                  </a:lnTo>
                  <a:lnTo>
                    <a:pt x="31" y="79"/>
                  </a:lnTo>
                  <a:lnTo>
                    <a:pt x="31" y="85"/>
                  </a:lnTo>
                  <a:lnTo>
                    <a:pt x="11" y="93"/>
                  </a:lnTo>
                  <a:lnTo>
                    <a:pt x="5" y="90"/>
                  </a:lnTo>
                  <a:lnTo>
                    <a:pt x="0" y="82"/>
                  </a:lnTo>
                  <a:lnTo>
                    <a:pt x="8" y="76"/>
                  </a:lnTo>
                  <a:lnTo>
                    <a:pt x="14" y="82"/>
                  </a:lnTo>
                  <a:lnTo>
                    <a:pt x="24" y="82"/>
                  </a:lnTo>
                  <a:lnTo>
                    <a:pt x="31" y="69"/>
                  </a:lnTo>
                  <a:lnTo>
                    <a:pt x="31" y="57"/>
                  </a:lnTo>
                  <a:lnTo>
                    <a:pt x="16" y="43"/>
                  </a:lnTo>
                  <a:lnTo>
                    <a:pt x="11" y="43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0" name="Freeform 92"/>
            <p:cNvSpPr>
              <a:spLocks/>
            </p:cNvSpPr>
            <p:nvPr/>
          </p:nvSpPr>
          <p:spPr bwMode="auto">
            <a:xfrm>
              <a:off x="741" y="2488"/>
              <a:ext cx="52" cy="66"/>
            </a:xfrm>
            <a:custGeom>
              <a:avLst/>
              <a:gdLst>
                <a:gd name="T0" fmla="*/ 14 w 52"/>
                <a:gd name="T1" fmla="*/ 0 h 66"/>
                <a:gd name="T2" fmla="*/ 34 w 52"/>
                <a:gd name="T3" fmla="*/ 0 h 66"/>
                <a:gd name="T4" fmla="*/ 43 w 52"/>
                <a:gd name="T5" fmla="*/ 6 h 66"/>
                <a:gd name="T6" fmla="*/ 48 w 52"/>
                <a:gd name="T7" fmla="*/ 19 h 66"/>
                <a:gd name="T8" fmla="*/ 51 w 52"/>
                <a:gd name="T9" fmla="*/ 35 h 66"/>
                <a:gd name="T10" fmla="*/ 41 w 52"/>
                <a:gd name="T11" fmla="*/ 59 h 66"/>
                <a:gd name="T12" fmla="*/ 24 w 52"/>
                <a:gd name="T13" fmla="*/ 65 h 66"/>
                <a:gd name="T14" fmla="*/ 17 w 52"/>
                <a:gd name="T15" fmla="*/ 65 h 66"/>
                <a:gd name="T16" fmla="*/ 3 w 52"/>
                <a:gd name="T17" fmla="*/ 49 h 66"/>
                <a:gd name="T18" fmla="*/ 0 w 52"/>
                <a:gd name="T19" fmla="*/ 22 h 66"/>
                <a:gd name="T20" fmla="*/ 3 w 52"/>
                <a:gd name="T21" fmla="*/ 13 h 66"/>
                <a:gd name="T22" fmla="*/ 6 w 52"/>
                <a:gd name="T23" fmla="*/ 13 h 66"/>
                <a:gd name="T24" fmla="*/ 6 w 52"/>
                <a:gd name="T25" fmla="*/ 6 h 66"/>
                <a:gd name="T26" fmla="*/ 14 w 52"/>
                <a:gd name="T27" fmla="*/ 0 h 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66"/>
                <a:gd name="T44" fmla="*/ 52 w 52"/>
                <a:gd name="T45" fmla="*/ 66 h 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66">
                  <a:moveTo>
                    <a:pt x="14" y="0"/>
                  </a:moveTo>
                  <a:lnTo>
                    <a:pt x="34" y="0"/>
                  </a:lnTo>
                  <a:lnTo>
                    <a:pt x="43" y="6"/>
                  </a:lnTo>
                  <a:lnTo>
                    <a:pt x="48" y="19"/>
                  </a:lnTo>
                  <a:lnTo>
                    <a:pt x="51" y="35"/>
                  </a:lnTo>
                  <a:lnTo>
                    <a:pt x="41" y="59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3" y="49"/>
                  </a:lnTo>
                  <a:lnTo>
                    <a:pt x="0" y="22"/>
                  </a:lnTo>
                  <a:lnTo>
                    <a:pt x="3" y="13"/>
                  </a:lnTo>
                  <a:lnTo>
                    <a:pt x="6" y="13"/>
                  </a:lnTo>
                  <a:lnTo>
                    <a:pt x="6" y="6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1" name="Freeform 93"/>
            <p:cNvSpPr>
              <a:spLocks/>
            </p:cNvSpPr>
            <p:nvPr/>
          </p:nvSpPr>
          <p:spPr bwMode="auto">
            <a:xfrm>
              <a:off x="752" y="2498"/>
              <a:ext cx="28" cy="47"/>
            </a:xfrm>
            <a:custGeom>
              <a:avLst/>
              <a:gdLst>
                <a:gd name="T0" fmla="*/ 5 w 28"/>
                <a:gd name="T1" fmla="*/ 3 h 47"/>
                <a:gd name="T2" fmla="*/ 0 w 28"/>
                <a:gd name="T3" fmla="*/ 16 h 47"/>
                <a:gd name="T4" fmla="*/ 0 w 28"/>
                <a:gd name="T5" fmla="*/ 32 h 47"/>
                <a:gd name="T6" fmla="*/ 13 w 28"/>
                <a:gd name="T7" fmla="*/ 46 h 47"/>
                <a:gd name="T8" fmla="*/ 23 w 28"/>
                <a:gd name="T9" fmla="*/ 40 h 47"/>
                <a:gd name="T10" fmla="*/ 27 w 28"/>
                <a:gd name="T11" fmla="*/ 32 h 47"/>
                <a:gd name="T12" fmla="*/ 27 w 28"/>
                <a:gd name="T13" fmla="*/ 16 h 47"/>
                <a:gd name="T14" fmla="*/ 15 w 28"/>
                <a:gd name="T15" fmla="*/ 0 h 47"/>
                <a:gd name="T16" fmla="*/ 8 w 28"/>
                <a:gd name="T17" fmla="*/ 0 h 47"/>
                <a:gd name="T18" fmla="*/ 5 w 28"/>
                <a:gd name="T19" fmla="*/ 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47"/>
                <a:gd name="T32" fmla="*/ 28 w 28"/>
                <a:gd name="T33" fmla="*/ 47 h 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47">
                  <a:moveTo>
                    <a:pt x="5" y="3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3" y="46"/>
                  </a:lnTo>
                  <a:lnTo>
                    <a:pt x="23" y="40"/>
                  </a:lnTo>
                  <a:lnTo>
                    <a:pt x="27" y="32"/>
                  </a:lnTo>
                  <a:lnTo>
                    <a:pt x="27" y="16"/>
                  </a:lnTo>
                  <a:lnTo>
                    <a:pt x="15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2" name="Freeform 94"/>
            <p:cNvSpPr>
              <a:spLocks/>
            </p:cNvSpPr>
            <p:nvPr/>
          </p:nvSpPr>
          <p:spPr bwMode="auto">
            <a:xfrm>
              <a:off x="799" y="2488"/>
              <a:ext cx="50" cy="66"/>
            </a:xfrm>
            <a:custGeom>
              <a:avLst/>
              <a:gdLst>
                <a:gd name="T0" fmla="*/ 3 w 50"/>
                <a:gd name="T1" fmla="*/ 0 h 66"/>
                <a:gd name="T2" fmla="*/ 6 w 50"/>
                <a:gd name="T3" fmla="*/ 0 h 66"/>
                <a:gd name="T4" fmla="*/ 14 w 50"/>
                <a:gd name="T5" fmla="*/ 6 h 66"/>
                <a:gd name="T6" fmla="*/ 14 w 50"/>
                <a:gd name="T7" fmla="*/ 52 h 66"/>
                <a:gd name="T8" fmla="*/ 25 w 50"/>
                <a:gd name="T9" fmla="*/ 52 h 66"/>
                <a:gd name="T10" fmla="*/ 31 w 50"/>
                <a:gd name="T11" fmla="*/ 49 h 66"/>
                <a:gd name="T12" fmla="*/ 34 w 50"/>
                <a:gd name="T13" fmla="*/ 35 h 66"/>
                <a:gd name="T14" fmla="*/ 34 w 50"/>
                <a:gd name="T15" fmla="*/ 13 h 66"/>
                <a:gd name="T16" fmla="*/ 31 w 50"/>
                <a:gd name="T17" fmla="*/ 3 h 66"/>
                <a:gd name="T18" fmla="*/ 41 w 50"/>
                <a:gd name="T19" fmla="*/ 3 h 66"/>
                <a:gd name="T20" fmla="*/ 44 w 50"/>
                <a:gd name="T21" fmla="*/ 10 h 66"/>
                <a:gd name="T22" fmla="*/ 44 w 50"/>
                <a:gd name="T23" fmla="*/ 49 h 66"/>
                <a:gd name="T24" fmla="*/ 49 w 50"/>
                <a:gd name="T25" fmla="*/ 59 h 66"/>
                <a:gd name="T26" fmla="*/ 36 w 50"/>
                <a:gd name="T27" fmla="*/ 65 h 66"/>
                <a:gd name="T28" fmla="*/ 30 w 50"/>
                <a:gd name="T29" fmla="*/ 59 h 66"/>
                <a:gd name="T30" fmla="*/ 22 w 50"/>
                <a:gd name="T31" fmla="*/ 65 h 66"/>
                <a:gd name="T32" fmla="*/ 19 w 50"/>
                <a:gd name="T33" fmla="*/ 62 h 66"/>
                <a:gd name="T34" fmla="*/ 17 w 50"/>
                <a:gd name="T35" fmla="*/ 65 h 66"/>
                <a:gd name="T36" fmla="*/ 6 w 50"/>
                <a:gd name="T37" fmla="*/ 59 h 66"/>
                <a:gd name="T38" fmla="*/ 4 w 50"/>
                <a:gd name="T39" fmla="*/ 46 h 66"/>
                <a:gd name="T40" fmla="*/ 4 w 50"/>
                <a:gd name="T41" fmla="*/ 13 h 66"/>
                <a:gd name="T42" fmla="*/ 0 w 50"/>
                <a:gd name="T43" fmla="*/ 3 h 66"/>
                <a:gd name="T44" fmla="*/ 3 w 50"/>
                <a:gd name="T45" fmla="*/ 0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0"/>
                <a:gd name="T70" fmla="*/ 0 h 66"/>
                <a:gd name="T71" fmla="*/ 50 w 50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0" h="66">
                  <a:moveTo>
                    <a:pt x="3" y="0"/>
                  </a:moveTo>
                  <a:lnTo>
                    <a:pt x="6" y="0"/>
                  </a:lnTo>
                  <a:lnTo>
                    <a:pt x="14" y="6"/>
                  </a:lnTo>
                  <a:lnTo>
                    <a:pt x="14" y="52"/>
                  </a:lnTo>
                  <a:lnTo>
                    <a:pt x="25" y="52"/>
                  </a:lnTo>
                  <a:lnTo>
                    <a:pt x="31" y="49"/>
                  </a:lnTo>
                  <a:lnTo>
                    <a:pt x="34" y="35"/>
                  </a:lnTo>
                  <a:lnTo>
                    <a:pt x="34" y="13"/>
                  </a:lnTo>
                  <a:lnTo>
                    <a:pt x="31" y="3"/>
                  </a:lnTo>
                  <a:lnTo>
                    <a:pt x="41" y="3"/>
                  </a:lnTo>
                  <a:lnTo>
                    <a:pt x="44" y="10"/>
                  </a:lnTo>
                  <a:lnTo>
                    <a:pt x="44" y="49"/>
                  </a:lnTo>
                  <a:lnTo>
                    <a:pt x="49" y="59"/>
                  </a:lnTo>
                  <a:lnTo>
                    <a:pt x="36" y="65"/>
                  </a:lnTo>
                  <a:lnTo>
                    <a:pt x="30" y="59"/>
                  </a:lnTo>
                  <a:lnTo>
                    <a:pt x="22" y="65"/>
                  </a:lnTo>
                  <a:lnTo>
                    <a:pt x="19" y="62"/>
                  </a:lnTo>
                  <a:lnTo>
                    <a:pt x="17" y="65"/>
                  </a:lnTo>
                  <a:lnTo>
                    <a:pt x="6" y="59"/>
                  </a:lnTo>
                  <a:lnTo>
                    <a:pt x="4" y="46"/>
                  </a:lnTo>
                  <a:lnTo>
                    <a:pt x="4" y="1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3" name="Freeform 95"/>
            <p:cNvSpPr>
              <a:spLocks/>
            </p:cNvSpPr>
            <p:nvPr/>
          </p:nvSpPr>
          <p:spPr bwMode="auto">
            <a:xfrm>
              <a:off x="855" y="2491"/>
              <a:ext cx="37" cy="69"/>
            </a:xfrm>
            <a:custGeom>
              <a:avLst/>
              <a:gdLst>
                <a:gd name="T0" fmla="*/ 6 w 37"/>
                <a:gd name="T1" fmla="*/ 0 h 69"/>
                <a:gd name="T2" fmla="*/ 17 w 37"/>
                <a:gd name="T3" fmla="*/ 0 h 69"/>
                <a:gd name="T4" fmla="*/ 19 w 37"/>
                <a:gd name="T5" fmla="*/ 3 h 69"/>
                <a:gd name="T6" fmla="*/ 28 w 37"/>
                <a:gd name="T7" fmla="*/ 0 h 69"/>
                <a:gd name="T8" fmla="*/ 36 w 37"/>
                <a:gd name="T9" fmla="*/ 6 h 69"/>
                <a:gd name="T10" fmla="*/ 36 w 37"/>
                <a:gd name="T11" fmla="*/ 9 h 69"/>
                <a:gd name="T12" fmla="*/ 28 w 37"/>
                <a:gd name="T13" fmla="*/ 16 h 69"/>
                <a:gd name="T14" fmla="*/ 22 w 37"/>
                <a:gd name="T15" fmla="*/ 13 h 69"/>
                <a:gd name="T16" fmla="*/ 17 w 37"/>
                <a:gd name="T17" fmla="*/ 22 h 69"/>
                <a:gd name="T18" fmla="*/ 17 w 37"/>
                <a:gd name="T19" fmla="*/ 52 h 69"/>
                <a:gd name="T20" fmla="*/ 22 w 37"/>
                <a:gd name="T21" fmla="*/ 62 h 69"/>
                <a:gd name="T22" fmla="*/ 12 w 37"/>
                <a:gd name="T23" fmla="*/ 68 h 69"/>
                <a:gd name="T24" fmla="*/ 0 w 37"/>
                <a:gd name="T25" fmla="*/ 62 h 69"/>
                <a:gd name="T26" fmla="*/ 0 w 37"/>
                <a:gd name="T27" fmla="*/ 59 h 69"/>
                <a:gd name="T28" fmla="*/ 6 w 37"/>
                <a:gd name="T29" fmla="*/ 43 h 69"/>
                <a:gd name="T30" fmla="*/ 6 w 37"/>
                <a:gd name="T31" fmla="*/ 32 h 69"/>
                <a:gd name="T32" fmla="*/ 4 w 37"/>
                <a:gd name="T33" fmla="*/ 25 h 69"/>
                <a:gd name="T34" fmla="*/ 6 w 37"/>
                <a:gd name="T35" fmla="*/ 19 h 69"/>
                <a:gd name="T36" fmla="*/ 0 w 37"/>
                <a:gd name="T37" fmla="*/ 6 h 69"/>
                <a:gd name="T38" fmla="*/ 6 w 37"/>
                <a:gd name="T39" fmla="*/ 0 h 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7"/>
                <a:gd name="T61" fmla="*/ 0 h 69"/>
                <a:gd name="T62" fmla="*/ 37 w 37"/>
                <a:gd name="T63" fmla="*/ 69 h 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7" h="69">
                  <a:moveTo>
                    <a:pt x="6" y="0"/>
                  </a:moveTo>
                  <a:lnTo>
                    <a:pt x="17" y="0"/>
                  </a:lnTo>
                  <a:lnTo>
                    <a:pt x="19" y="3"/>
                  </a:lnTo>
                  <a:lnTo>
                    <a:pt x="28" y="0"/>
                  </a:lnTo>
                  <a:lnTo>
                    <a:pt x="36" y="6"/>
                  </a:lnTo>
                  <a:lnTo>
                    <a:pt x="36" y="9"/>
                  </a:lnTo>
                  <a:lnTo>
                    <a:pt x="28" y="16"/>
                  </a:lnTo>
                  <a:lnTo>
                    <a:pt x="22" y="13"/>
                  </a:lnTo>
                  <a:lnTo>
                    <a:pt x="17" y="22"/>
                  </a:lnTo>
                  <a:lnTo>
                    <a:pt x="17" y="52"/>
                  </a:lnTo>
                  <a:lnTo>
                    <a:pt x="22" y="62"/>
                  </a:lnTo>
                  <a:lnTo>
                    <a:pt x="12" y="68"/>
                  </a:lnTo>
                  <a:lnTo>
                    <a:pt x="0" y="62"/>
                  </a:lnTo>
                  <a:lnTo>
                    <a:pt x="0" y="59"/>
                  </a:lnTo>
                  <a:lnTo>
                    <a:pt x="6" y="43"/>
                  </a:lnTo>
                  <a:lnTo>
                    <a:pt x="6" y="32"/>
                  </a:lnTo>
                  <a:lnTo>
                    <a:pt x="4" y="25"/>
                  </a:lnTo>
                  <a:lnTo>
                    <a:pt x="6" y="19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4" name="Freeform 96"/>
            <p:cNvSpPr>
              <a:spLocks/>
            </p:cNvSpPr>
            <p:nvPr/>
          </p:nvSpPr>
          <p:spPr bwMode="auto">
            <a:xfrm>
              <a:off x="893" y="2491"/>
              <a:ext cx="43" cy="66"/>
            </a:xfrm>
            <a:custGeom>
              <a:avLst/>
              <a:gdLst>
                <a:gd name="T0" fmla="*/ 18 w 43"/>
                <a:gd name="T1" fmla="*/ 0 h 66"/>
                <a:gd name="T2" fmla="*/ 29 w 43"/>
                <a:gd name="T3" fmla="*/ 0 h 66"/>
                <a:gd name="T4" fmla="*/ 42 w 43"/>
                <a:gd name="T5" fmla="*/ 13 h 66"/>
                <a:gd name="T6" fmla="*/ 42 w 43"/>
                <a:gd name="T7" fmla="*/ 16 h 66"/>
                <a:gd name="T8" fmla="*/ 32 w 43"/>
                <a:gd name="T9" fmla="*/ 22 h 66"/>
                <a:gd name="T10" fmla="*/ 22 w 43"/>
                <a:gd name="T11" fmla="*/ 10 h 66"/>
                <a:gd name="T12" fmla="*/ 18 w 43"/>
                <a:gd name="T13" fmla="*/ 10 h 66"/>
                <a:gd name="T14" fmla="*/ 10 w 43"/>
                <a:gd name="T15" fmla="*/ 25 h 66"/>
                <a:gd name="T16" fmla="*/ 10 w 43"/>
                <a:gd name="T17" fmla="*/ 38 h 66"/>
                <a:gd name="T18" fmla="*/ 19 w 43"/>
                <a:gd name="T19" fmla="*/ 49 h 66"/>
                <a:gd name="T20" fmla="*/ 27 w 43"/>
                <a:gd name="T21" fmla="*/ 52 h 66"/>
                <a:gd name="T22" fmla="*/ 39 w 43"/>
                <a:gd name="T23" fmla="*/ 43 h 66"/>
                <a:gd name="T24" fmla="*/ 42 w 43"/>
                <a:gd name="T25" fmla="*/ 46 h 66"/>
                <a:gd name="T26" fmla="*/ 32 w 43"/>
                <a:gd name="T27" fmla="*/ 62 h 66"/>
                <a:gd name="T28" fmla="*/ 15 w 43"/>
                <a:gd name="T29" fmla="*/ 65 h 66"/>
                <a:gd name="T30" fmla="*/ 8 w 43"/>
                <a:gd name="T31" fmla="*/ 59 h 66"/>
                <a:gd name="T32" fmla="*/ 0 w 43"/>
                <a:gd name="T33" fmla="*/ 41 h 66"/>
                <a:gd name="T34" fmla="*/ 0 w 43"/>
                <a:gd name="T35" fmla="*/ 29 h 66"/>
                <a:gd name="T36" fmla="*/ 5 w 43"/>
                <a:gd name="T37" fmla="*/ 13 h 66"/>
                <a:gd name="T38" fmla="*/ 18 w 43"/>
                <a:gd name="T39" fmla="*/ 0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3"/>
                <a:gd name="T61" fmla="*/ 0 h 66"/>
                <a:gd name="T62" fmla="*/ 43 w 43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3" h="66">
                  <a:moveTo>
                    <a:pt x="18" y="0"/>
                  </a:moveTo>
                  <a:lnTo>
                    <a:pt x="29" y="0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32" y="22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0" y="25"/>
                  </a:lnTo>
                  <a:lnTo>
                    <a:pt x="10" y="38"/>
                  </a:lnTo>
                  <a:lnTo>
                    <a:pt x="19" y="49"/>
                  </a:lnTo>
                  <a:lnTo>
                    <a:pt x="27" y="52"/>
                  </a:lnTo>
                  <a:lnTo>
                    <a:pt x="39" y="43"/>
                  </a:lnTo>
                  <a:lnTo>
                    <a:pt x="42" y="46"/>
                  </a:lnTo>
                  <a:lnTo>
                    <a:pt x="32" y="62"/>
                  </a:lnTo>
                  <a:lnTo>
                    <a:pt x="15" y="65"/>
                  </a:lnTo>
                  <a:lnTo>
                    <a:pt x="8" y="59"/>
                  </a:lnTo>
                  <a:lnTo>
                    <a:pt x="0" y="41"/>
                  </a:lnTo>
                  <a:lnTo>
                    <a:pt x="0" y="29"/>
                  </a:lnTo>
                  <a:lnTo>
                    <a:pt x="5" y="13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5" name="Freeform 97"/>
            <p:cNvSpPr>
              <a:spLocks/>
            </p:cNvSpPr>
            <p:nvPr/>
          </p:nvSpPr>
          <p:spPr bwMode="auto">
            <a:xfrm>
              <a:off x="943" y="2491"/>
              <a:ext cx="39" cy="69"/>
            </a:xfrm>
            <a:custGeom>
              <a:avLst/>
              <a:gdLst>
                <a:gd name="T0" fmla="*/ 14 w 39"/>
                <a:gd name="T1" fmla="*/ 0 h 69"/>
                <a:gd name="T2" fmla="*/ 19 w 39"/>
                <a:gd name="T3" fmla="*/ 0 h 69"/>
                <a:gd name="T4" fmla="*/ 32 w 39"/>
                <a:gd name="T5" fmla="*/ 6 h 69"/>
                <a:gd name="T6" fmla="*/ 35 w 39"/>
                <a:gd name="T7" fmla="*/ 16 h 69"/>
                <a:gd name="T8" fmla="*/ 35 w 39"/>
                <a:gd name="T9" fmla="*/ 28 h 69"/>
                <a:gd name="T10" fmla="*/ 29 w 39"/>
                <a:gd name="T11" fmla="*/ 32 h 69"/>
                <a:gd name="T12" fmla="*/ 22 w 39"/>
                <a:gd name="T13" fmla="*/ 28 h 69"/>
                <a:gd name="T14" fmla="*/ 16 w 39"/>
                <a:gd name="T15" fmla="*/ 32 h 69"/>
                <a:gd name="T16" fmla="*/ 6 w 39"/>
                <a:gd name="T17" fmla="*/ 32 h 69"/>
                <a:gd name="T18" fmla="*/ 9 w 39"/>
                <a:gd name="T19" fmla="*/ 43 h 69"/>
                <a:gd name="T20" fmla="*/ 24 w 39"/>
                <a:gd name="T21" fmla="*/ 55 h 69"/>
                <a:gd name="T22" fmla="*/ 35 w 39"/>
                <a:gd name="T23" fmla="*/ 43 h 69"/>
                <a:gd name="T24" fmla="*/ 38 w 39"/>
                <a:gd name="T25" fmla="*/ 49 h 69"/>
                <a:gd name="T26" fmla="*/ 29 w 39"/>
                <a:gd name="T27" fmla="*/ 65 h 69"/>
                <a:gd name="T28" fmla="*/ 11 w 39"/>
                <a:gd name="T29" fmla="*/ 68 h 69"/>
                <a:gd name="T30" fmla="*/ 0 w 39"/>
                <a:gd name="T31" fmla="*/ 49 h 69"/>
                <a:gd name="T32" fmla="*/ 0 w 39"/>
                <a:gd name="T33" fmla="*/ 19 h 69"/>
                <a:gd name="T34" fmla="*/ 5 w 39"/>
                <a:gd name="T35" fmla="*/ 6 h 69"/>
                <a:gd name="T36" fmla="*/ 14 w 39"/>
                <a:gd name="T37" fmla="*/ 0 h 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69"/>
                <a:gd name="T59" fmla="*/ 39 w 39"/>
                <a:gd name="T60" fmla="*/ 69 h 6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69">
                  <a:moveTo>
                    <a:pt x="14" y="0"/>
                  </a:moveTo>
                  <a:lnTo>
                    <a:pt x="19" y="0"/>
                  </a:lnTo>
                  <a:lnTo>
                    <a:pt x="32" y="6"/>
                  </a:lnTo>
                  <a:lnTo>
                    <a:pt x="35" y="16"/>
                  </a:lnTo>
                  <a:lnTo>
                    <a:pt x="35" y="28"/>
                  </a:lnTo>
                  <a:lnTo>
                    <a:pt x="29" y="32"/>
                  </a:lnTo>
                  <a:lnTo>
                    <a:pt x="22" y="28"/>
                  </a:lnTo>
                  <a:lnTo>
                    <a:pt x="16" y="32"/>
                  </a:lnTo>
                  <a:lnTo>
                    <a:pt x="6" y="32"/>
                  </a:lnTo>
                  <a:lnTo>
                    <a:pt x="9" y="43"/>
                  </a:lnTo>
                  <a:lnTo>
                    <a:pt x="24" y="55"/>
                  </a:lnTo>
                  <a:lnTo>
                    <a:pt x="35" y="43"/>
                  </a:lnTo>
                  <a:lnTo>
                    <a:pt x="38" y="49"/>
                  </a:lnTo>
                  <a:lnTo>
                    <a:pt x="29" y="65"/>
                  </a:lnTo>
                  <a:lnTo>
                    <a:pt x="11" y="68"/>
                  </a:lnTo>
                  <a:lnTo>
                    <a:pt x="0" y="49"/>
                  </a:lnTo>
                  <a:lnTo>
                    <a:pt x="0" y="19"/>
                  </a:lnTo>
                  <a:lnTo>
                    <a:pt x="5" y="6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6" name="Freeform 98"/>
            <p:cNvSpPr>
              <a:spLocks/>
            </p:cNvSpPr>
            <p:nvPr/>
          </p:nvSpPr>
          <p:spPr bwMode="auto">
            <a:xfrm>
              <a:off x="952" y="2501"/>
              <a:ext cx="16" cy="14"/>
            </a:xfrm>
            <a:custGeom>
              <a:avLst/>
              <a:gdLst>
                <a:gd name="T0" fmla="*/ 3 w 16"/>
                <a:gd name="T1" fmla="*/ 3 h 14"/>
                <a:gd name="T2" fmla="*/ 0 w 16"/>
                <a:gd name="T3" fmla="*/ 7 h 14"/>
                <a:gd name="T4" fmla="*/ 15 w 16"/>
                <a:gd name="T5" fmla="*/ 13 h 14"/>
                <a:gd name="T6" fmla="*/ 15 w 16"/>
                <a:gd name="T7" fmla="*/ 3 h 14"/>
                <a:gd name="T8" fmla="*/ 10 w 16"/>
                <a:gd name="T9" fmla="*/ 3 h 14"/>
                <a:gd name="T10" fmla="*/ 5 w 16"/>
                <a:gd name="T11" fmla="*/ 0 h 14"/>
                <a:gd name="T12" fmla="*/ 3 w 16"/>
                <a:gd name="T13" fmla="*/ 3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14"/>
                <a:gd name="T23" fmla="*/ 16 w 16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14">
                  <a:moveTo>
                    <a:pt x="3" y="3"/>
                  </a:moveTo>
                  <a:lnTo>
                    <a:pt x="0" y="7"/>
                  </a:lnTo>
                  <a:lnTo>
                    <a:pt x="15" y="13"/>
                  </a:lnTo>
                  <a:lnTo>
                    <a:pt x="15" y="3"/>
                  </a:lnTo>
                  <a:lnTo>
                    <a:pt x="10" y="3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7" name="Line 99"/>
            <p:cNvSpPr>
              <a:spLocks noChangeShapeType="1"/>
            </p:cNvSpPr>
            <p:nvPr/>
          </p:nvSpPr>
          <p:spPr bwMode="auto">
            <a:xfrm>
              <a:off x="4752" y="2807"/>
              <a:ext cx="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58" name="Freeform 100"/>
            <p:cNvSpPr>
              <a:spLocks/>
            </p:cNvSpPr>
            <p:nvPr/>
          </p:nvSpPr>
          <p:spPr bwMode="auto">
            <a:xfrm>
              <a:off x="682" y="2809"/>
              <a:ext cx="49" cy="95"/>
            </a:xfrm>
            <a:custGeom>
              <a:avLst/>
              <a:gdLst>
                <a:gd name="T0" fmla="*/ 16 w 49"/>
                <a:gd name="T1" fmla="*/ 0 h 95"/>
                <a:gd name="T2" fmla="*/ 40 w 49"/>
                <a:gd name="T3" fmla="*/ 3 h 95"/>
                <a:gd name="T4" fmla="*/ 43 w 49"/>
                <a:gd name="T5" fmla="*/ 22 h 95"/>
                <a:gd name="T6" fmla="*/ 38 w 49"/>
                <a:gd name="T7" fmla="*/ 25 h 95"/>
                <a:gd name="T8" fmla="*/ 37 w 49"/>
                <a:gd name="T9" fmla="*/ 16 h 95"/>
                <a:gd name="T10" fmla="*/ 29 w 49"/>
                <a:gd name="T11" fmla="*/ 16 h 95"/>
                <a:gd name="T12" fmla="*/ 21 w 49"/>
                <a:gd name="T13" fmla="*/ 13 h 95"/>
                <a:gd name="T14" fmla="*/ 16 w 49"/>
                <a:gd name="T15" fmla="*/ 16 h 95"/>
                <a:gd name="T16" fmla="*/ 14 w 49"/>
                <a:gd name="T17" fmla="*/ 31 h 95"/>
                <a:gd name="T18" fmla="*/ 19 w 49"/>
                <a:gd name="T19" fmla="*/ 31 h 95"/>
                <a:gd name="T20" fmla="*/ 43 w 49"/>
                <a:gd name="T21" fmla="*/ 55 h 95"/>
                <a:gd name="T22" fmla="*/ 48 w 49"/>
                <a:gd name="T23" fmla="*/ 71 h 95"/>
                <a:gd name="T24" fmla="*/ 43 w 49"/>
                <a:gd name="T25" fmla="*/ 85 h 95"/>
                <a:gd name="T26" fmla="*/ 34 w 49"/>
                <a:gd name="T27" fmla="*/ 94 h 95"/>
                <a:gd name="T28" fmla="*/ 11 w 49"/>
                <a:gd name="T29" fmla="*/ 94 h 95"/>
                <a:gd name="T30" fmla="*/ 8 w 49"/>
                <a:gd name="T31" fmla="*/ 91 h 95"/>
                <a:gd name="T32" fmla="*/ 4 w 49"/>
                <a:gd name="T33" fmla="*/ 94 h 95"/>
                <a:gd name="T34" fmla="*/ 0 w 49"/>
                <a:gd name="T35" fmla="*/ 85 h 95"/>
                <a:gd name="T36" fmla="*/ 0 w 49"/>
                <a:gd name="T37" fmla="*/ 74 h 95"/>
                <a:gd name="T38" fmla="*/ 1 w 49"/>
                <a:gd name="T39" fmla="*/ 67 h 95"/>
                <a:gd name="T40" fmla="*/ 4 w 49"/>
                <a:gd name="T41" fmla="*/ 67 h 95"/>
                <a:gd name="T42" fmla="*/ 19 w 49"/>
                <a:gd name="T43" fmla="*/ 85 h 95"/>
                <a:gd name="T44" fmla="*/ 29 w 49"/>
                <a:gd name="T45" fmla="*/ 85 h 95"/>
                <a:gd name="T46" fmla="*/ 37 w 49"/>
                <a:gd name="T47" fmla="*/ 74 h 95"/>
                <a:gd name="T48" fmla="*/ 34 w 49"/>
                <a:gd name="T49" fmla="*/ 67 h 95"/>
                <a:gd name="T50" fmla="*/ 11 w 49"/>
                <a:gd name="T51" fmla="*/ 49 h 95"/>
                <a:gd name="T52" fmla="*/ 1 w 49"/>
                <a:gd name="T53" fmla="*/ 34 h 95"/>
                <a:gd name="T54" fmla="*/ 1 w 49"/>
                <a:gd name="T55" fmla="*/ 16 h 95"/>
                <a:gd name="T56" fmla="*/ 10 w 49"/>
                <a:gd name="T57" fmla="*/ 3 h 95"/>
                <a:gd name="T58" fmla="*/ 14 w 49"/>
                <a:gd name="T59" fmla="*/ 3 h 95"/>
                <a:gd name="T60" fmla="*/ 16 w 49"/>
                <a:gd name="T61" fmla="*/ 0 h 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"/>
                <a:gd name="T94" fmla="*/ 0 h 95"/>
                <a:gd name="T95" fmla="*/ 49 w 49"/>
                <a:gd name="T96" fmla="*/ 95 h 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" h="95">
                  <a:moveTo>
                    <a:pt x="16" y="0"/>
                  </a:moveTo>
                  <a:lnTo>
                    <a:pt x="40" y="3"/>
                  </a:lnTo>
                  <a:lnTo>
                    <a:pt x="43" y="22"/>
                  </a:lnTo>
                  <a:lnTo>
                    <a:pt x="38" y="25"/>
                  </a:lnTo>
                  <a:lnTo>
                    <a:pt x="37" y="16"/>
                  </a:lnTo>
                  <a:lnTo>
                    <a:pt x="29" y="16"/>
                  </a:lnTo>
                  <a:lnTo>
                    <a:pt x="21" y="13"/>
                  </a:lnTo>
                  <a:lnTo>
                    <a:pt x="16" y="16"/>
                  </a:lnTo>
                  <a:lnTo>
                    <a:pt x="14" y="31"/>
                  </a:lnTo>
                  <a:lnTo>
                    <a:pt x="19" y="31"/>
                  </a:lnTo>
                  <a:lnTo>
                    <a:pt x="43" y="55"/>
                  </a:lnTo>
                  <a:lnTo>
                    <a:pt x="48" y="71"/>
                  </a:lnTo>
                  <a:lnTo>
                    <a:pt x="43" y="85"/>
                  </a:lnTo>
                  <a:lnTo>
                    <a:pt x="34" y="94"/>
                  </a:lnTo>
                  <a:lnTo>
                    <a:pt x="11" y="94"/>
                  </a:lnTo>
                  <a:lnTo>
                    <a:pt x="8" y="91"/>
                  </a:lnTo>
                  <a:lnTo>
                    <a:pt x="4" y="94"/>
                  </a:lnTo>
                  <a:lnTo>
                    <a:pt x="0" y="85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4" y="67"/>
                  </a:lnTo>
                  <a:lnTo>
                    <a:pt x="19" y="85"/>
                  </a:lnTo>
                  <a:lnTo>
                    <a:pt x="29" y="85"/>
                  </a:lnTo>
                  <a:lnTo>
                    <a:pt x="37" y="74"/>
                  </a:lnTo>
                  <a:lnTo>
                    <a:pt x="34" y="67"/>
                  </a:lnTo>
                  <a:lnTo>
                    <a:pt x="11" y="49"/>
                  </a:lnTo>
                  <a:lnTo>
                    <a:pt x="1" y="34"/>
                  </a:lnTo>
                  <a:lnTo>
                    <a:pt x="1" y="16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9" name="Freeform 101"/>
            <p:cNvSpPr>
              <a:spLocks/>
            </p:cNvSpPr>
            <p:nvPr/>
          </p:nvSpPr>
          <p:spPr bwMode="auto">
            <a:xfrm>
              <a:off x="1018" y="2818"/>
              <a:ext cx="46" cy="96"/>
            </a:xfrm>
            <a:custGeom>
              <a:avLst/>
              <a:gdLst>
                <a:gd name="T0" fmla="*/ 37 w 46"/>
                <a:gd name="T1" fmla="*/ 0 h 96"/>
                <a:gd name="T2" fmla="*/ 40 w 46"/>
                <a:gd name="T3" fmla="*/ 0 h 96"/>
                <a:gd name="T4" fmla="*/ 41 w 46"/>
                <a:gd name="T5" fmla="*/ 6 h 96"/>
                <a:gd name="T6" fmla="*/ 32 w 46"/>
                <a:gd name="T7" fmla="*/ 10 h 96"/>
                <a:gd name="T8" fmla="*/ 14 w 46"/>
                <a:gd name="T9" fmla="*/ 32 h 96"/>
                <a:gd name="T10" fmla="*/ 14 w 46"/>
                <a:gd name="T11" fmla="*/ 38 h 96"/>
                <a:gd name="T12" fmla="*/ 32 w 46"/>
                <a:gd name="T13" fmla="*/ 38 h 96"/>
                <a:gd name="T14" fmla="*/ 41 w 46"/>
                <a:gd name="T15" fmla="*/ 46 h 96"/>
                <a:gd name="T16" fmla="*/ 45 w 46"/>
                <a:gd name="T17" fmla="*/ 73 h 96"/>
                <a:gd name="T18" fmla="*/ 35 w 46"/>
                <a:gd name="T19" fmla="*/ 89 h 96"/>
                <a:gd name="T20" fmla="*/ 19 w 46"/>
                <a:gd name="T21" fmla="*/ 95 h 96"/>
                <a:gd name="T22" fmla="*/ 10 w 46"/>
                <a:gd name="T23" fmla="*/ 89 h 96"/>
                <a:gd name="T24" fmla="*/ 0 w 46"/>
                <a:gd name="T25" fmla="*/ 73 h 96"/>
                <a:gd name="T26" fmla="*/ 0 w 46"/>
                <a:gd name="T27" fmla="*/ 43 h 96"/>
                <a:gd name="T28" fmla="*/ 10 w 46"/>
                <a:gd name="T29" fmla="*/ 22 h 96"/>
                <a:gd name="T30" fmla="*/ 27 w 46"/>
                <a:gd name="T31" fmla="*/ 3 h 96"/>
                <a:gd name="T32" fmla="*/ 35 w 46"/>
                <a:gd name="T33" fmla="*/ 3 h 96"/>
                <a:gd name="T34" fmla="*/ 37 w 46"/>
                <a:gd name="T35" fmla="*/ 0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96"/>
                <a:gd name="T56" fmla="*/ 46 w 4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96">
                  <a:moveTo>
                    <a:pt x="37" y="0"/>
                  </a:moveTo>
                  <a:lnTo>
                    <a:pt x="40" y="0"/>
                  </a:lnTo>
                  <a:lnTo>
                    <a:pt x="41" y="6"/>
                  </a:lnTo>
                  <a:lnTo>
                    <a:pt x="32" y="10"/>
                  </a:lnTo>
                  <a:lnTo>
                    <a:pt x="14" y="32"/>
                  </a:lnTo>
                  <a:lnTo>
                    <a:pt x="14" y="38"/>
                  </a:lnTo>
                  <a:lnTo>
                    <a:pt x="32" y="38"/>
                  </a:lnTo>
                  <a:lnTo>
                    <a:pt x="41" y="46"/>
                  </a:lnTo>
                  <a:lnTo>
                    <a:pt x="45" y="73"/>
                  </a:lnTo>
                  <a:lnTo>
                    <a:pt x="35" y="89"/>
                  </a:lnTo>
                  <a:lnTo>
                    <a:pt x="19" y="95"/>
                  </a:lnTo>
                  <a:lnTo>
                    <a:pt x="10" y="89"/>
                  </a:lnTo>
                  <a:lnTo>
                    <a:pt x="0" y="73"/>
                  </a:lnTo>
                  <a:lnTo>
                    <a:pt x="0" y="43"/>
                  </a:lnTo>
                  <a:lnTo>
                    <a:pt x="10" y="22"/>
                  </a:lnTo>
                  <a:lnTo>
                    <a:pt x="27" y="3"/>
                  </a:lnTo>
                  <a:lnTo>
                    <a:pt x="35" y="3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0" name="Freeform 102"/>
            <p:cNvSpPr>
              <a:spLocks/>
            </p:cNvSpPr>
            <p:nvPr/>
          </p:nvSpPr>
          <p:spPr bwMode="auto">
            <a:xfrm>
              <a:off x="1028" y="2861"/>
              <a:ext cx="28" cy="43"/>
            </a:xfrm>
            <a:custGeom>
              <a:avLst/>
              <a:gdLst>
                <a:gd name="T0" fmla="*/ 6 w 28"/>
                <a:gd name="T1" fmla="*/ 3 h 43"/>
                <a:gd name="T2" fmla="*/ 3 w 28"/>
                <a:gd name="T3" fmla="*/ 3 h 43"/>
                <a:gd name="T4" fmla="*/ 0 w 28"/>
                <a:gd name="T5" fmla="*/ 19 h 43"/>
                <a:gd name="T6" fmla="*/ 3 w 28"/>
                <a:gd name="T7" fmla="*/ 33 h 43"/>
                <a:gd name="T8" fmla="*/ 12 w 28"/>
                <a:gd name="T9" fmla="*/ 42 h 43"/>
                <a:gd name="T10" fmla="*/ 17 w 28"/>
                <a:gd name="T11" fmla="*/ 42 h 43"/>
                <a:gd name="T12" fmla="*/ 27 w 28"/>
                <a:gd name="T13" fmla="*/ 25 h 43"/>
                <a:gd name="T14" fmla="*/ 22 w 28"/>
                <a:gd name="T15" fmla="*/ 3 h 43"/>
                <a:gd name="T16" fmla="*/ 12 w 28"/>
                <a:gd name="T17" fmla="*/ 3 h 43"/>
                <a:gd name="T18" fmla="*/ 9 w 28"/>
                <a:gd name="T19" fmla="*/ 0 h 43"/>
                <a:gd name="T20" fmla="*/ 6 w 28"/>
                <a:gd name="T21" fmla="*/ 3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3"/>
                <a:gd name="T35" fmla="*/ 28 w 28"/>
                <a:gd name="T36" fmla="*/ 43 h 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3">
                  <a:moveTo>
                    <a:pt x="6" y="3"/>
                  </a:moveTo>
                  <a:lnTo>
                    <a:pt x="3" y="3"/>
                  </a:lnTo>
                  <a:lnTo>
                    <a:pt x="0" y="19"/>
                  </a:lnTo>
                  <a:lnTo>
                    <a:pt x="3" y="33"/>
                  </a:lnTo>
                  <a:lnTo>
                    <a:pt x="12" y="42"/>
                  </a:lnTo>
                  <a:lnTo>
                    <a:pt x="17" y="42"/>
                  </a:lnTo>
                  <a:lnTo>
                    <a:pt x="27" y="25"/>
                  </a:lnTo>
                  <a:lnTo>
                    <a:pt x="22" y="3"/>
                  </a:lnTo>
                  <a:lnTo>
                    <a:pt x="12" y="3"/>
                  </a:lnTo>
                  <a:lnTo>
                    <a:pt x="9" y="0"/>
                  </a:lnTo>
                  <a:lnTo>
                    <a:pt x="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1" name="Freeform 103"/>
            <p:cNvSpPr>
              <a:spLocks/>
            </p:cNvSpPr>
            <p:nvPr/>
          </p:nvSpPr>
          <p:spPr bwMode="auto">
            <a:xfrm>
              <a:off x="4611" y="2827"/>
              <a:ext cx="44" cy="93"/>
            </a:xfrm>
            <a:custGeom>
              <a:avLst/>
              <a:gdLst>
                <a:gd name="T0" fmla="*/ 37 w 44"/>
                <a:gd name="T1" fmla="*/ 0 h 93"/>
                <a:gd name="T2" fmla="*/ 39 w 44"/>
                <a:gd name="T3" fmla="*/ 0 h 93"/>
                <a:gd name="T4" fmla="*/ 40 w 44"/>
                <a:gd name="T5" fmla="*/ 3 h 93"/>
                <a:gd name="T6" fmla="*/ 27 w 44"/>
                <a:gd name="T7" fmla="*/ 13 h 93"/>
                <a:gd name="T8" fmla="*/ 14 w 44"/>
                <a:gd name="T9" fmla="*/ 30 h 93"/>
                <a:gd name="T10" fmla="*/ 27 w 44"/>
                <a:gd name="T11" fmla="*/ 33 h 93"/>
                <a:gd name="T12" fmla="*/ 37 w 44"/>
                <a:gd name="T13" fmla="*/ 40 h 93"/>
                <a:gd name="T14" fmla="*/ 43 w 44"/>
                <a:gd name="T15" fmla="*/ 59 h 93"/>
                <a:gd name="T16" fmla="*/ 43 w 44"/>
                <a:gd name="T17" fmla="*/ 70 h 93"/>
                <a:gd name="T18" fmla="*/ 32 w 44"/>
                <a:gd name="T19" fmla="*/ 89 h 93"/>
                <a:gd name="T20" fmla="*/ 13 w 44"/>
                <a:gd name="T21" fmla="*/ 92 h 93"/>
                <a:gd name="T22" fmla="*/ 3 w 44"/>
                <a:gd name="T23" fmla="*/ 82 h 93"/>
                <a:gd name="T24" fmla="*/ 0 w 44"/>
                <a:gd name="T25" fmla="*/ 63 h 93"/>
                <a:gd name="T26" fmla="*/ 0 w 44"/>
                <a:gd name="T27" fmla="*/ 40 h 93"/>
                <a:gd name="T28" fmla="*/ 13 w 44"/>
                <a:gd name="T29" fmla="*/ 16 h 93"/>
                <a:gd name="T30" fmla="*/ 27 w 44"/>
                <a:gd name="T31" fmla="*/ 3 h 93"/>
                <a:gd name="T32" fmla="*/ 34 w 44"/>
                <a:gd name="T33" fmla="*/ 3 h 93"/>
                <a:gd name="T34" fmla="*/ 37 w 44"/>
                <a:gd name="T35" fmla="*/ 0 h 9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"/>
                <a:gd name="T55" fmla="*/ 0 h 93"/>
                <a:gd name="T56" fmla="*/ 44 w 44"/>
                <a:gd name="T57" fmla="*/ 93 h 9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" h="93">
                  <a:moveTo>
                    <a:pt x="37" y="0"/>
                  </a:moveTo>
                  <a:lnTo>
                    <a:pt x="39" y="0"/>
                  </a:lnTo>
                  <a:lnTo>
                    <a:pt x="40" y="3"/>
                  </a:lnTo>
                  <a:lnTo>
                    <a:pt x="27" y="13"/>
                  </a:lnTo>
                  <a:lnTo>
                    <a:pt x="14" y="30"/>
                  </a:lnTo>
                  <a:lnTo>
                    <a:pt x="27" y="33"/>
                  </a:lnTo>
                  <a:lnTo>
                    <a:pt x="37" y="40"/>
                  </a:lnTo>
                  <a:lnTo>
                    <a:pt x="43" y="59"/>
                  </a:lnTo>
                  <a:lnTo>
                    <a:pt x="43" y="70"/>
                  </a:lnTo>
                  <a:lnTo>
                    <a:pt x="32" y="89"/>
                  </a:lnTo>
                  <a:lnTo>
                    <a:pt x="13" y="92"/>
                  </a:lnTo>
                  <a:lnTo>
                    <a:pt x="3" y="82"/>
                  </a:lnTo>
                  <a:lnTo>
                    <a:pt x="0" y="63"/>
                  </a:lnTo>
                  <a:lnTo>
                    <a:pt x="0" y="40"/>
                  </a:lnTo>
                  <a:lnTo>
                    <a:pt x="13" y="16"/>
                  </a:lnTo>
                  <a:lnTo>
                    <a:pt x="27" y="3"/>
                  </a:lnTo>
                  <a:lnTo>
                    <a:pt x="34" y="3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2" name="Freeform 104"/>
            <p:cNvSpPr>
              <a:spLocks/>
            </p:cNvSpPr>
            <p:nvPr/>
          </p:nvSpPr>
          <p:spPr bwMode="auto">
            <a:xfrm>
              <a:off x="4618" y="2870"/>
              <a:ext cx="28" cy="44"/>
            </a:xfrm>
            <a:custGeom>
              <a:avLst/>
              <a:gdLst>
                <a:gd name="T0" fmla="*/ 6 w 28"/>
                <a:gd name="T1" fmla="*/ 3 h 44"/>
                <a:gd name="T2" fmla="*/ 0 w 28"/>
                <a:gd name="T3" fmla="*/ 19 h 44"/>
                <a:gd name="T4" fmla="*/ 5 w 28"/>
                <a:gd name="T5" fmla="*/ 33 h 44"/>
                <a:gd name="T6" fmla="*/ 17 w 28"/>
                <a:gd name="T7" fmla="*/ 43 h 44"/>
                <a:gd name="T8" fmla="*/ 27 w 28"/>
                <a:gd name="T9" fmla="*/ 27 h 44"/>
                <a:gd name="T10" fmla="*/ 24 w 28"/>
                <a:gd name="T11" fmla="*/ 3 h 44"/>
                <a:gd name="T12" fmla="*/ 12 w 28"/>
                <a:gd name="T13" fmla="*/ 0 h 44"/>
                <a:gd name="T14" fmla="*/ 6 w 28"/>
                <a:gd name="T15" fmla="*/ 3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44"/>
                <a:gd name="T26" fmla="*/ 28 w 28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44">
                  <a:moveTo>
                    <a:pt x="6" y="3"/>
                  </a:moveTo>
                  <a:lnTo>
                    <a:pt x="0" y="19"/>
                  </a:lnTo>
                  <a:lnTo>
                    <a:pt x="5" y="33"/>
                  </a:lnTo>
                  <a:lnTo>
                    <a:pt x="17" y="43"/>
                  </a:lnTo>
                  <a:lnTo>
                    <a:pt x="27" y="27"/>
                  </a:lnTo>
                  <a:lnTo>
                    <a:pt x="24" y="3"/>
                  </a:lnTo>
                  <a:lnTo>
                    <a:pt x="12" y="0"/>
                  </a:lnTo>
                  <a:lnTo>
                    <a:pt x="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3" name="Freeform 105"/>
            <p:cNvSpPr>
              <a:spLocks/>
            </p:cNvSpPr>
            <p:nvPr/>
          </p:nvSpPr>
          <p:spPr bwMode="auto">
            <a:xfrm>
              <a:off x="738" y="2840"/>
              <a:ext cx="49" cy="67"/>
            </a:xfrm>
            <a:custGeom>
              <a:avLst/>
              <a:gdLst>
                <a:gd name="T0" fmla="*/ 19 w 49"/>
                <a:gd name="T1" fmla="*/ 0 h 67"/>
                <a:gd name="T2" fmla="*/ 29 w 49"/>
                <a:gd name="T3" fmla="*/ 0 h 67"/>
                <a:gd name="T4" fmla="*/ 38 w 49"/>
                <a:gd name="T5" fmla="*/ 6 h 67"/>
                <a:gd name="T6" fmla="*/ 48 w 49"/>
                <a:gd name="T7" fmla="*/ 20 h 67"/>
                <a:gd name="T8" fmla="*/ 48 w 49"/>
                <a:gd name="T9" fmla="*/ 42 h 67"/>
                <a:gd name="T10" fmla="*/ 38 w 49"/>
                <a:gd name="T11" fmla="*/ 60 h 67"/>
                <a:gd name="T12" fmla="*/ 24 w 49"/>
                <a:gd name="T13" fmla="*/ 66 h 67"/>
                <a:gd name="T14" fmla="*/ 9 w 49"/>
                <a:gd name="T15" fmla="*/ 60 h 67"/>
                <a:gd name="T16" fmla="*/ 0 w 49"/>
                <a:gd name="T17" fmla="*/ 42 h 67"/>
                <a:gd name="T18" fmla="*/ 3 w 49"/>
                <a:gd name="T19" fmla="*/ 39 h 67"/>
                <a:gd name="T20" fmla="*/ 0 w 49"/>
                <a:gd name="T21" fmla="*/ 33 h 67"/>
                <a:gd name="T22" fmla="*/ 0 w 49"/>
                <a:gd name="T23" fmla="*/ 24 h 67"/>
                <a:gd name="T24" fmla="*/ 8 w 49"/>
                <a:gd name="T25" fmla="*/ 6 h 67"/>
                <a:gd name="T26" fmla="*/ 19 w 49"/>
                <a:gd name="T27" fmla="*/ 0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9"/>
                <a:gd name="T43" fmla="*/ 0 h 67"/>
                <a:gd name="T44" fmla="*/ 49 w 49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9" h="67">
                  <a:moveTo>
                    <a:pt x="19" y="0"/>
                  </a:moveTo>
                  <a:lnTo>
                    <a:pt x="29" y="0"/>
                  </a:lnTo>
                  <a:lnTo>
                    <a:pt x="38" y="6"/>
                  </a:lnTo>
                  <a:lnTo>
                    <a:pt x="48" y="20"/>
                  </a:lnTo>
                  <a:lnTo>
                    <a:pt x="48" y="42"/>
                  </a:lnTo>
                  <a:lnTo>
                    <a:pt x="38" y="60"/>
                  </a:lnTo>
                  <a:lnTo>
                    <a:pt x="24" y="66"/>
                  </a:lnTo>
                  <a:lnTo>
                    <a:pt x="9" y="60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8" y="6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4" name="Freeform 106"/>
            <p:cNvSpPr>
              <a:spLocks/>
            </p:cNvSpPr>
            <p:nvPr/>
          </p:nvSpPr>
          <p:spPr bwMode="auto">
            <a:xfrm>
              <a:off x="747" y="2850"/>
              <a:ext cx="30" cy="45"/>
            </a:xfrm>
            <a:custGeom>
              <a:avLst/>
              <a:gdLst>
                <a:gd name="T0" fmla="*/ 13 w 30"/>
                <a:gd name="T1" fmla="*/ 3 h 45"/>
                <a:gd name="T2" fmla="*/ 8 w 30"/>
                <a:gd name="T3" fmla="*/ 3 h 45"/>
                <a:gd name="T4" fmla="*/ 0 w 30"/>
                <a:gd name="T5" fmla="*/ 17 h 45"/>
                <a:gd name="T6" fmla="*/ 0 w 30"/>
                <a:gd name="T7" fmla="*/ 27 h 45"/>
                <a:gd name="T8" fmla="*/ 10 w 30"/>
                <a:gd name="T9" fmla="*/ 44 h 45"/>
                <a:gd name="T10" fmla="*/ 20 w 30"/>
                <a:gd name="T11" fmla="*/ 44 h 45"/>
                <a:gd name="T12" fmla="*/ 29 w 30"/>
                <a:gd name="T13" fmla="*/ 30 h 45"/>
                <a:gd name="T14" fmla="*/ 29 w 30"/>
                <a:gd name="T15" fmla="*/ 14 h 45"/>
                <a:gd name="T16" fmla="*/ 15 w 30"/>
                <a:gd name="T17" fmla="*/ 0 h 45"/>
                <a:gd name="T18" fmla="*/ 13 w 30"/>
                <a:gd name="T19" fmla="*/ 3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45"/>
                <a:gd name="T32" fmla="*/ 30 w 30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45">
                  <a:moveTo>
                    <a:pt x="13" y="3"/>
                  </a:moveTo>
                  <a:lnTo>
                    <a:pt x="8" y="3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10" y="44"/>
                  </a:lnTo>
                  <a:lnTo>
                    <a:pt x="20" y="44"/>
                  </a:lnTo>
                  <a:lnTo>
                    <a:pt x="29" y="30"/>
                  </a:lnTo>
                  <a:lnTo>
                    <a:pt x="29" y="14"/>
                  </a:lnTo>
                  <a:lnTo>
                    <a:pt x="15" y="0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5" name="Freeform 107"/>
            <p:cNvSpPr>
              <a:spLocks/>
            </p:cNvSpPr>
            <p:nvPr/>
          </p:nvSpPr>
          <p:spPr bwMode="auto">
            <a:xfrm>
              <a:off x="799" y="2843"/>
              <a:ext cx="50" cy="64"/>
            </a:xfrm>
            <a:custGeom>
              <a:avLst/>
              <a:gdLst>
                <a:gd name="T0" fmla="*/ 3 w 50"/>
                <a:gd name="T1" fmla="*/ 0 h 64"/>
                <a:gd name="T2" fmla="*/ 6 w 50"/>
                <a:gd name="T3" fmla="*/ 0 h 64"/>
                <a:gd name="T4" fmla="*/ 12 w 50"/>
                <a:gd name="T5" fmla="*/ 3 h 64"/>
                <a:gd name="T6" fmla="*/ 12 w 50"/>
                <a:gd name="T7" fmla="*/ 43 h 64"/>
                <a:gd name="T8" fmla="*/ 22 w 50"/>
                <a:gd name="T9" fmla="*/ 50 h 64"/>
                <a:gd name="T10" fmla="*/ 27 w 50"/>
                <a:gd name="T11" fmla="*/ 47 h 64"/>
                <a:gd name="T12" fmla="*/ 34 w 50"/>
                <a:gd name="T13" fmla="*/ 33 h 64"/>
                <a:gd name="T14" fmla="*/ 34 w 50"/>
                <a:gd name="T15" fmla="*/ 24 h 64"/>
                <a:gd name="T16" fmla="*/ 30 w 50"/>
                <a:gd name="T17" fmla="*/ 3 h 64"/>
                <a:gd name="T18" fmla="*/ 34 w 50"/>
                <a:gd name="T19" fmla="*/ 0 h 64"/>
                <a:gd name="T20" fmla="*/ 41 w 50"/>
                <a:gd name="T21" fmla="*/ 3 h 64"/>
                <a:gd name="T22" fmla="*/ 44 w 50"/>
                <a:gd name="T23" fmla="*/ 9 h 64"/>
                <a:gd name="T24" fmla="*/ 44 w 50"/>
                <a:gd name="T25" fmla="*/ 27 h 64"/>
                <a:gd name="T26" fmla="*/ 41 w 50"/>
                <a:gd name="T27" fmla="*/ 36 h 64"/>
                <a:gd name="T28" fmla="*/ 44 w 50"/>
                <a:gd name="T29" fmla="*/ 47 h 64"/>
                <a:gd name="T30" fmla="*/ 49 w 50"/>
                <a:gd name="T31" fmla="*/ 54 h 64"/>
                <a:gd name="T32" fmla="*/ 41 w 50"/>
                <a:gd name="T33" fmla="*/ 60 h 64"/>
                <a:gd name="T34" fmla="*/ 34 w 50"/>
                <a:gd name="T35" fmla="*/ 60 h 64"/>
                <a:gd name="T36" fmla="*/ 30 w 50"/>
                <a:gd name="T37" fmla="*/ 57 h 64"/>
                <a:gd name="T38" fmla="*/ 12 w 50"/>
                <a:gd name="T39" fmla="*/ 63 h 64"/>
                <a:gd name="T40" fmla="*/ 6 w 50"/>
                <a:gd name="T41" fmla="*/ 60 h 64"/>
                <a:gd name="T42" fmla="*/ 3 w 50"/>
                <a:gd name="T43" fmla="*/ 30 h 64"/>
                <a:gd name="T44" fmla="*/ 3 w 50"/>
                <a:gd name="T45" fmla="*/ 9 h 64"/>
                <a:gd name="T46" fmla="*/ 0 w 50"/>
                <a:gd name="T47" fmla="*/ 3 h 64"/>
                <a:gd name="T48" fmla="*/ 3 w 50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64"/>
                <a:gd name="T77" fmla="*/ 50 w 50"/>
                <a:gd name="T78" fmla="*/ 64 h 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64">
                  <a:moveTo>
                    <a:pt x="3" y="0"/>
                  </a:moveTo>
                  <a:lnTo>
                    <a:pt x="6" y="0"/>
                  </a:lnTo>
                  <a:lnTo>
                    <a:pt x="12" y="3"/>
                  </a:lnTo>
                  <a:lnTo>
                    <a:pt x="12" y="43"/>
                  </a:lnTo>
                  <a:lnTo>
                    <a:pt x="22" y="50"/>
                  </a:lnTo>
                  <a:lnTo>
                    <a:pt x="27" y="47"/>
                  </a:lnTo>
                  <a:lnTo>
                    <a:pt x="34" y="33"/>
                  </a:lnTo>
                  <a:lnTo>
                    <a:pt x="34" y="24"/>
                  </a:lnTo>
                  <a:lnTo>
                    <a:pt x="30" y="3"/>
                  </a:lnTo>
                  <a:lnTo>
                    <a:pt x="34" y="0"/>
                  </a:lnTo>
                  <a:lnTo>
                    <a:pt x="41" y="3"/>
                  </a:lnTo>
                  <a:lnTo>
                    <a:pt x="44" y="9"/>
                  </a:lnTo>
                  <a:lnTo>
                    <a:pt x="44" y="27"/>
                  </a:lnTo>
                  <a:lnTo>
                    <a:pt x="41" y="36"/>
                  </a:lnTo>
                  <a:lnTo>
                    <a:pt x="44" y="47"/>
                  </a:lnTo>
                  <a:lnTo>
                    <a:pt x="49" y="54"/>
                  </a:lnTo>
                  <a:lnTo>
                    <a:pt x="41" y="60"/>
                  </a:lnTo>
                  <a:lnTo>
                    <a:pt x="34" y="60"/>
                  </a:lnTo>
                  <a:lnTo>
                    <a:pt x="30" y="57"/>
                  </a:lnTo>
                  <a:lnTo>
                    <a:pt x="12" y="63"/>
                  </a:lnTo>
                  <a:lnTo>
                    <a:pt x="6" y="60"/>
                  </a:lnTo>
                  <a:lnTo>
                    <a:pt x="3" y="30"/>
                  </a:lnTo>
                  <a:lnTo>
                    <a:pt x="3" y="9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" name="Freeform 108"/>
            <p:cNvSpPr>
              <a:spLocks/>
            </p:cNvSpPr>
            <p:nvPr/>
          </p:nvSpPr>
          <p:spPr bwMode="auto">
            <a:xfrm>
              <a:off x="853" y="2843"/>
              <a:ext cx="36" cy="64"/>
            </a:xfrm>
            <a:custGeom>
              <a:avLst/>
              <a:gdLst>
                <a:gd name="T0" fmla="*/ 9 w 36"/>
                <a:gd name="T1" fmla="*/ 0 h 64"/>
                <a:gd name="T2" fmla="*/ 19 w 36"/>
                <a:gd name="T3" fmla="*/ 0 h 64"/>
                <a:gd name="T4" fmla="*/ 24 w 36"/>
                <a:gd name="T5" fmla="*/ 3 h 64"/>
                <a:gd name="T6" fmla="*/ 30 w 36"/>
                <a:gd name="T7" fmla="*/ 0 h 64"/>
                <a:gd name="T8" fmla="*/ 35 w 36"/>
                <a:gd name="T9" fmla="*/ 13 h 64"/>
                <a:gd name="T10" fmla="*/ 30 w 36"/>
                <a:gd name="T11" fmla="*/ 14 h 64"/>
                <a:gd name="T12" fmla="*/ 19 w 36"/>
                <a:gd name="T13" fmla="*/ 14 h 64"/>
                <a:gd name="T14" fmla="*/ 19 w 36"/>
                <a:gd name="T15" fmla="*/ 24 h 64"/>
                <a:gd name="T16" fmla="*/ 16 w 36"/>
                <a:gd name="T17" fmla="*/ 33 h 64"/>
                <a:gd name="T18" fmla="*/ 19 w 36"/>
                <a:gd name="T19" fmla="*/ 36 h 64"/>
                <a:gd name="T20" fmla="*/ 16 w 36"/>
                <a:gd name="T21" fmla="*/ 43 h 64"/>
                <a:gd name="T22" fmla="*/ 24 w 36"/>
                <a:gd name="T23" fmla="*/ 60 h 64"/>
                <a:gd name="T24" fmla="*/ 19 w 36"/>
                <a:gd name="T25" fmla="*/ 63 h 64"/>
                <a:gd name="T26" fmla="*/ 4 w 36"/>
                <a:gd name="T27" fmla="*/ 63 h 64"/>
                <a:gd name="T28" fmla="*/ 0 w 36"/>
                <a:gd name="T29" fmla="*/ 60 h 64"/>
                <a:gd name="T30" fmla="*/ 0 w 36"/>
                <a:gd name="T31" fmla="*/ 57 h 64"/>
                <a:gd name="T32" fmla="*/ 6 w 36"/>
                <a:gd name="T33" fmla="*/ 46 h 64"/>
                <a:gd name="T34" fmla="*/ 6 w 36"/>
                <a:gd name="T35" fmla="*/ 17 h 64"/>
                <a:gd name="T36" fmla="*/ 3 w 36"/>
                <a:gd name="T37" fmla="*/ 6 h 64"/>
                <a:gd name="T38" fmla="*/ 9 w 36"/>
                <a:gd name="T39" fmla="*/ 0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"/>
                <a:gd name="T61" fmla="*/ 0 h 64"/>
                <a:gd name="T62" fmla="*/ 36 w 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" h="64">
                  <a:moveTo>
                    <a:pt x="9" y="0"/>
                  </a:moveTo>
                  <a:lnTo>
                    <a:pt x="19" y="0"/>
                  </a:lnTo>
                  <a:lnTo>
                    <a:pt x="24" y="3"/>
                  </a:lnTo>
                  <a:lnTo>
                    <a:pt x="30" y="0"/>
                  </a:lnTo>
                  <a:lnTo>
                    <a:pt x="35" y="13"/>
                  </a:lnTo>
                  <a:lnTo>
                    <a:pt x="30" y="14"/>
                  </a:lnTo>
                  <a:lnTo>
                    <a:pt x="19" y="14"/>
                  </a:lnTo>
                  <a:lnTo>
                    <a:pt x="19" y="24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16" y="43"/>
                  </a:lnTo>
                  <a:lnTo>
                    <a:pt x="24" y="60"/>
                  </a:lnTo>
                  <a:lnTo>
                    <a:pt x="19" y="63"/>
                  </a:lnTo>
                  <a:lnTo>
                    <a:pt x="4" y="63"/>
                  </a:lnTo>
                  <a:lnTo>
                    <a:pt x="0" y="60"/>
                  </a:lnTo>
                  <a:lnTo>
                    <a:pt x="0" y="57"/>
                  </a:lnTo>
                  <a:lnTo>
                    <a:pt x="6" y="46"/>
                  </a:lnTo>
                  <a:lnTo>
                    <a:pt x="6" y="17"/>
                  </a:lnTo>
                  <a:lnTo>
                    <a:pt x="3" y="6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" name="Freeform 109"/>
            <p:cNvSpPr>
              <a:spLocks/>
            </p:cNvSpPr>
            <p:nvPr/>
          </p:nvSpPr>
          <p:spPr bwMode="auto">
            <a:xfrm>
              <a:off x="891" y="2846"/>
              <a:ext cx="40" cy="65"/>
            </a:xfrm>
            <a:custGeom>
              <a:avLst/>
              <a:gdLst>
                <a:gd name="T0" fmla="*/ 13 w 40"/>
                <a:gd name="T1" fmla="*/ 0 h 65"/>
                <a:gd name="T2" fmla="*/ 31 w 40"/>
                <a:gd name="T3" fmla="*/ 0 h 65"/>
                <a:gd name="T4" fmla="*/ 39 w 40"/>
                <a:gd name="T5" fmla="*/ 6 h 65"/>
                <a:gd name="T6" fmla="*/ 39 w 40"/>
                <a:gd name="T7" fmla="*/ 14 h 65"/>
                <a:gd name="T8" fmla="*/ 29 w 40"/>
                <a:gd name="T9" fmla="*/ 18 h 65"/>
                <a:gd name="T10" fmla="*/ 20 w 40"/>
                <a:gd name="T11" fmla="*/ 6 h 65"/>
                <a:gd name="T12" fmla="*/ 10 w 40"/>
                <a:gd name="T13" fmla="*/ 21 h 65"/>
                <a:gd name="T14" fmla="*/ 10 w 40"/>
                <a:gd name="T15" fmla="*/ 43 h 65"/>
                <a:gd name="T16" fmla="*/ 15 w 40"/>
                <a:gd name="T17" fmla="*/ 43 h 65"/>
                <a:gd name="T18" fmla="*/ 21 w 40"/>
                <a:gd name="T19" fmla="*/ 48 h 65"/>
                <a:gd name="T20" fmla="*/ 29 w 40"/>
                <a:gd name="T21" fmla="*/ 48 h 65"/>
                <a:gd name="T22" fmla="*/ 39 w 40"/>
                <a:gd name="T23" fmla="*/ 40 h 65"/>
                <a:gd name="T24" fmla="*/ 39 w 40"/>
                <a:gd name="T25" fmla="*/ 48 h 65"/>
                <a:gd name="T26" fmla="*/ 26 w 40"/>
                <a:gd name="T27" fmla="*/ 61 h 65"/>
                <a:gd name="T28" fmla="*/ 18 w 40"/>
                <a:gd name="T29" fmla="*/ 64 h 65"/>
                <a:gd name="T30" fmla="*/ 5 w 40"/>
                <a:gd name="T31" fmla="*/ 54 h 65"/>
                <a:gd name="T32" fmla="*/ 0 w 40"/>
                <a:gd name="T33" fmla="*/ 24 h 65"/>
                <a:gd name="T34" fmla="*/ 13 w 40"/>
                <a:gd name="T35" fmla="*/ 0 h 6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65"/>
                <a:gd name="T56" fmla="*/ 40 w 40"/>
                <a:gd name="T57" fmla="*/ 65 h 6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65">
                  <a:moveTo>
                    <a:pt x="13" y="0"/>
                  </a:moveTo>
                  <a:lnTo>
                    <a:pt x="31" y="0"/>
                  </a:lnTo>
                  <a:lnTo>
                    <a:pt x="39" y="6"/>
                  </a:lnTo>
                  <a:lnTo>
                    <a:pt x="39" y="14"/>
                  </a:lnTo>
                  <a:lnTo>
                    <a:pt x="29" y="18"/>
                  </a:lnTo>
                  <a:lnTo>
                    <a:pt x="20" y="6"/>
                  </a:lnTo>
                  <a:lnTo>
                    <a:pt x="10" y="21"/>
                  </a:lnTo>
                  <a:lnTo>
                    <a:pt x="10" y="43"/>
                  </a:lnTo>
                  <a:lnTo>
                    <a:pt x="15" y="43"/>
                  </a:lnTo>
                  <a:lnTo>
                    <a:pt x="21" y="48"/>
                  </a:lnTo>
                  <a:lnTo>
                    <a:pt x="29" y="48"/>
                  </a:lnTo>
                  <a:lnTo>
                    <a:pt x="39" y="40"/>
                  </a:lnTo>
                  <a:lnTo>
                    <a:pt x="39" y="48"/>
                  </a:lnTo>
                  <a:lnTo>
                    <a:pt x="26" y="61"/>
                  </a:lnTo>
                  <a:lnTo>
                    <a:pt x="18" y="64"/>
                  </a:lnTo>
                  <a:lnTo>
                    <a:pt x="5" y="54"/>
                  </a:lnTo>
                  <a:lnTo>
                    <a:pt x="0" y="24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8" name="Freeform 110"/>
            <p:cNvSpPr>
              <a:spLocks/>
            </p:cNvSpPr>
            <p:nvPr/>
          </p:nvSpPr>
          <p:spPr bwMode="auto">
            <a:xfrm>
              <a:off x="943" y="2846"/>
              <a:ext cx="39" cy="65"/>
            </a:xfrm>
            <a:custGeom>
              <a:avLst/>
              <a:gdLst>
                <a:gd name="T0" fmla="*/ 11 w 39"/>
                <a:gd name="T1" fmla="*/ 0 h 65"/>
                <a:gd name="T2" fmla="*/ 29 w 39"/>
                <a:gd name="T3" fmla="*/ 0 h 65"/>
                <a:gd name="T4" fmla="*/ 38 w 39"/>
                <a:gd name="T5" fmla="*/ 21 h 65"/>
                <a:gd name="T6" fmla="*/ 35 w 39"/>
                <a:gd name="T7" fmla="*/ 27 h 65"/>
                <a:gd name="T8" fmla="*/ 9 w 39"/>
                <a:gd name="T9" fmla="*/ 27 h 65"/>
                <a:gd name="T10" fmla="*/ 9 w 39"/>
                <a:gd name="T11" fmla="*/ 40 h 65"/>
                <a:gd name="T12" fmla="*/ 22 w 39"/>
                <a:gd name="T13" fmla="*/ 51 h 65"/>
                <a:gd name="T14" fmla="*/ 38 w 39"/>
                <a:gd name="T15" fmla="*/ 43 h 65"/>
                <a:gd name="T16" fmla="*/ 35 w 39"/>
                <a:gd name="T17" fmla="*/ 51 h 65"/>
                <a:gd name="T18" fmla="*/ 24 w 39"/>
                <a:gd name="T19" fmla="*/ 64 h 65"/>
                <a:gd name="T20" fmla="*/ 11 w 39"/>
                <a:gd name="T21" fmla="*/ 64 h 65"/>
                <a:gd name="T22" fmla="*/ 5 w 39"/>
                <a:gd name="T23" fmla="*/ 58 h 65"/>
                <a:gd name="T24" fmla="*/ 0 w 39"/>
                <a:gd name="T25" fmla="*/ 43 h 65"/>
                <a:gd name="T26" fmla="*/ 0 w 39"/>
                <a:gd name="T27" fmla="*/ 18 h 65"/>
                <a:gd name="T28" fmla="*/ 5 w 39"/>
                <a:gd name="T29" fmla="*/ 6 h 65"/>
                <a:gd name="T30" fmla="*/ 11 w 39"/>
                <a:gd name="T31" fmla="*/ 0 h 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"/>
                <a:gd name="T49" fmla="*/ 0 h 65"/>
                <a:gd name="T50" fmla="*/ 39 w 39"/>
                <a:gd name="T51" fmla="*/ 65 h 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" h="65">
                  <a:moveTo>
                    <a:pt x="11" y="0"/>
                  </a:moveTo>
                  <a:lnTo>
                    <a:pt x="29" y="0"/>
                  </a:lnTo>
                  <a:lnTo>
                    <a:pt x="38" y="21"/>
                  </a:lnTo>
                  <a:lnTo>
                    <a:pt x="35" y="27"/>
                  </a:lnTo>
                  <a:lnTo>
                    <a:pt x="9" y="27"/>
                  </a:lnTo>
                  <a:lnTo>
                    <a:pt x="9" y="40"/>
                  </a:lnTo>
                  <a:lnTo>
                    <a:pt x="22" y="51"/>
                  </a:lnTo>
                  <a:lnTo>
                    <a:pt x="38" y="43"/>
                  </a:lnTo>
                  <a:lnTo>
                    <a:pt x="35" y="51"/>
                  </a:lnTo>
                  <a:lnTo>
                    <a:pt x="24" y="64"/>
                  </a:lnTo>
                  <a:lnTo>
                    <a:pt x="11" y="64"/>
                  </a:lnTo>
                  <a:lnTo>
                    <a:pt x="5" y="58"/>
                  </a:lnTo>
                  <a:lnTo>
                    <a:pt x="0" y="43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9" name="Freeform 111"/>
            <p:cNvSpPr>
              <a:spLocks/>
            </p:cNvSpPr>
            <p:nvPr/>
          </p:nvSpPr>
          <p:spPr bwMode="auto">
            <a:xfrm>
              <a:off x="952" y="2856"/>
              <a:ext cx="16" cy="9"/>
            </a:xfrm>
            <a:custGeom>
              <a:avLst/>
              <a:gdLst>
                <a:gd name="T0" fmla="*/ 5 w 16"/>
                <a:gd name="T1" fmla="*/ 2 h 9"/>
                <a:gd name="T2" fmla="*/ 0 w 16"/>
                <a:gd name="T3" fmla="*/ 5 h 9"/>
                <a:gd name="T4" fmla="*/ 13 w 16"/>
                <a:gd name="T5" fmla="*/ 8 h 9"/>
                <a:gd name="T6" fmla="*/ 15 w 16"/>
                <a:gd name="T7" fmla="*/ 5 h 9"/>
                <a:gd name="T8" fmla="*/ 8 w 16"/>
                <a:gd name="T9" fmla="*/ 0 h 9"/>
                <a:gd name="T10" fmla="*/ 5 w 16"/>
                <a:gd name="T11" fmla="*/ 2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9"/>
                <a:gd name="T20" fmla="*/ 16 w 16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9">
                  <a:moveTo>
                    <a:pt x="5" y="2"/>
                  </a:moveTo>
                  <a:lnTo>
                    <a:pt x="0" y="5"/>
                  </a:lnTo>
                  <a:lnTo>
                    <a:pt x="13" y="8"/>
                  </a:lnTo>
                  <a:lnTo>
                    <a:pt x="15" y="5"/>
                  </a:lnTo>
                  <a:lnTo>
                    <a:pt x="8" y="0"/>
                  </a:lnTo>
                  <a:lnTo>
                    <a:pt x="5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0" name="Freeform 112"/>
            <p:cNvSpPr>
              <a:spLocks/>
            </p:cNvSpPr>
            <p:nvPr/>
          </p:nvSpPr>
          <p:spPr bwMode="auto">
            <a:xfrm>
              <a:off x="725" y="3275"/>
              <a:ext cx="51" cy="95"/>
            </a:xfrm>
            <a:custGeom>
              <a:avLst/>
              <a:gdLst>
                <a:gd name="T0" fmla="*/ 10 w 51"/>
                <a:gd name="T1" fmla="*/ 0 h 95"/>
                <a:gd name="T2" fmla="*/ 13 w 51"/>
                <a:gd name="T3" fmla="*/ 0 h 95"/>
                <a:gd name="T4" fmla="*/ 15 w 51"/>
                <a:gd name="T5" fmla="*/ 6 h 95"/>
                <a:gd name="T6" fmla="*/ 15 w 51"/>
                <a:gd name="T7" fmla="*/ 30 h 95"/>
                <a:gd name="T8" fmla="*/ 37 w 51"/>
                <a:gd name="T9" fmla="*/ 30 h 95"/>
                <a:gd name="T10" fmla="*/ 45 w 51"/>
                <a:gd name="T11" fmla="*/ 37 h 95"/>
                <a:gd name="T12" fmla="*/ 50 w 51"/>
                <a:gd name="T13" fmla="*/ 48 h 95"/>
                <a:gd name="T14" fmla="*/ 50 w 51"/>
                <a:gd name="T15" fmla="*/ 73 h 95"/>
                <a:gd name="T16" fmla="*/ 37 w 51"/>
                <a:gd name="T17" fmla="*/ 91 h 95"/>
                <a:gd name="T18" fmla="*/ 15 w 51"/>
                <a:gd name="T19" fmla="*/ 94 h 95"/>
                <a:gd name="T20" fmla="*/ 5 w 51"/>
                <a:gd name="T21" fmla="*/ 84 h 95"/>
                <a:gd name="T22" fmla="*/ 5 w 51"/>
                <a:gd name="T23" fmla="*/ 18 h 95"/>
                <a:gd name="T24" fmla="*/ 0 w 51"/>
                <a:gd name="T25" fmla="*/ 6 h 95"/>
                <a:gd name="T26" fmla="*/ 10 w 51"/>
                <a:gd name="T27" fmla="*/ 0 h 9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1"/>
                <a:gd name="T43" fmla="*/ 0 h 95"/>
                <a:gd name="T44" fmla="*/ 51 w 51"/>
                <a:gd name="T45" fmla="*/ 95 h 9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1" h="95">
                  <a:moveTo>
                    <a:pt x="10" y="0"/>
                  </a:moveTo>
                  <a:lnTo>
                    <a:pt x="13" y="0"/>
                  </a:lnTo>
                  <a:lnTo>
                    <a:pt x="15" y="6"/>
                  </a:lnTo>
                  <a:lnTo>
                    <a:pt x="15" y="30"/>
                  </a:lnTo>
                  <a:lnTo>
                    <a:pt x="37" y="30"/>
                  </a:lnTo>
                  <a:lnTo>
                    <a:pt x="45" y="37"/>
                  </a:lnTo>
                  <a:lnTo>
                    <a:pt x="50" y="48"/>
                  </a:lnTo>
                  <a:lnTo>
                    <a:pt x="50" y="73"/>
                  </a:lnTo>
                  <a:lnTo>
                    <a:pt x="37" y="91"/>
                  </a:lnTo>
                  <a:lnTo>
                    <a:pt x="15" y="94"/>
                  </a:lnTo>
                  <a:lnTo>
                    <a:pt x="5" y="84"/>
                  </a:lnTo>
                  <a:lnTo>
                    <a:pt x="5" y="18"/>
                  </a:lnTo>
                  <a:lnTo>
                    <a:pt x="0" y="6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1" name="Freeform 113"/>
            <p:cNvSpPr>
              <a:spLocks/>
            </p:cNvSpPr>
            <p:nvPr/>
          </p:nvSpPr>
          <p:spPr bwMode="auto">
            <a:xfrm>
              <a:off x="741" y="3318"/>
              <a:ext cx="25" cy="42"/>
            </a:xfrm>
            <a:custGeom>
              <a:avLst/>
              <a:gdLst>
                <a:gd name="T0" fmla="*/ 5 w 25"/>
                <a:gd name="T1" fmla="*/ 2 h 42"/>
                <a:gd name="T2" fmla="*/ 0 w 25"/>
                <a:gd name="T3" fmla="*/ 11 h 42"/>
                <a:gd name="T4" fmla="*/ 0 w 25"/>
                <a:gd name="T5" fmla="*/ 33 h 42"/>
                <a:gd name="T6" fmla="*/ 9 w 25"/>
                <a:gd name="T7" fmla="*/ 41 h 42"/>
                <a:gd name="T8" fmla="*/ 19 w 25"/>
                <a:gd name="T9" fmla="*/ 35 h 42"/>
                <a:gd name="T10" fmla="*/ 24 w 25"/>
                <a:gd name="T11" fmla="*/ 24 h 42"/>
                <a:gd name="T12" fmla="*/ 21 w 25"/>
                <a:gd name="T13" fmla="*/ 8 h 42"/>
                <a:gd name="T14" fmla="*/ 11 w 25"/>
                <a:gd name="T15" fmla="*/ 0 h 42"/>
                <a:gd name="T16" fmla="*/ 6 w 25"/>
                <a:gd name="T17" fmla="*/ 0 h 42"/>
                <a:gd name="T18" fmla="*/ 5 w 25"/>
                <a:gd name="T19" fmla="*/ 2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42"/>
                <a:gd name="T32" fmla="*/ 25 w 25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42">
                  <a:moveTo>
                    <a:pt x="5" y="2"/>
                  </a:moveTo>
                  <a:lnTo>
                    <a:pt x="0" y="11"/>
                  </a:lnTo>
                  <a:lnTo>
                    <a:pt x="0" y="33"/>
                  </a:lnTo>
                  <a:lnTo>
                    <a:pt x="9" y="41"/>
                  </a:lnTo>
                  <a:lnTo>
                    <a:pt x="19" y="35"/>
                  </a:lnTo>
                  <a:lnTo>
                    <a:pt x="24" y="24"/>
                  </a:lnTo>
                  <a:lnTo>
                    <a:pt x="21" y="8"/>
                  </a:ln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2" name="Freeform 114"/>
            <p:cNvSpPr>
              <a:spLocks/>
            </p:cNvSpPr>
            <p:nvPr/>
          </p:nvSpPr>
          <p:spPr bwMode="auto">
            <a:xfrm>
              <a:off x="683" y="3279"/>
              <a:ext cx="32" cy="106"/>
            </a:xfrm>
            <a:custGeom>
              <a:avLst/>
              <a:gdLst>
                <a:gd name="T0" fmla="*/ 23 w 32"/>
                <a:gd name="T1" fmla="*/ 0 h 106"/>
                <a:gd name="T2" fmla="*/ 28 w 32"/>
                <a:gd name="T3" fmla="*/ 0 h 106"/>
                <a:gd name="T4" fmla="*/ 31 w 32"/>
                <a:gd name="T5" fmla="*/ 3 h 106"/>
                <a:gd name="T6" fmla="*/ 16 w 32"/>
                <a:gd name="T7" fmla="*/ 24 h 106"/>
                <a:gd name="T8" fmla="*/ 16 w 32"/>
                <a:gd name="T9" fmla="*/ 33 h 106"/>
                <a:gd name="T10" fmla="*/ 13 w 32"/>
                <a:gd name="T11" fmla="*/ 41 h 106"/>
                <a:gd name="T12" fmla="*/ 13 w 32"/>
                <a:gd name="T13" fmla="*/ 66 h 106"/>
                <a:gd name="T14" fmla="*/ 21 w 32"/>
                <a:gd name="T15" fmla="*/ 92 h 106"/>
                <a:gd name="T16" fmla="*/ 28 w 32"/>
                <a:gd name="T17" fmla="*/ 105 h 106"/>
                <a:gd name="T18" fmla="*/ 23 w 32"/>
                <a:gd name="T19" fmla="*/ 105 h 106"/>
                <a:gd name="T20" fmla="*/ 13 w 32"/>
                <a:gd name="T21" fmla="*/ 96 h 106"/>
                <a:gd name="T22" fmla="*/ 0 w 32"/>
                <a:gd name="T23" fmla="*/ 66 h 106"/>
                <a:gd name="T24" fmla="*/ 0 w 32"/>
                <a:gd name="T25" fmla="*/ 39 h 106"/>
                <a:gd name="T26" fmla="*/ 13 w 32"/>
                <a:gd name="T27" fmla="*/ 8 h 106"/>
                <a:gd name="T28" fmla="*/ 23 w 32"/>
                <a:gd name="T29" fmla="*/ 0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106"/>
                <a:gd name="T47" fmla="*/ 32 w 32"/>
                <a:gd name="T48" fmla="*/ 106 h 10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106">
                  <a:moveTo>
                    <a:pt x="23" y="0"/>
                  </a:moveTo>
                  <a:lnTo>
                    <a:pt x="28" y="0"/>
                  </a:lnTo>
                  <a:lnTo>
                    <a:pt x="31" y="3"/>
                  </a:lnTo>
                  <a:lnTo>
                    <a:pt x="16" y="24"/>
                  </a:lnTo>
                  <a:lnTo>
                    <a:pt x="16" y="33"/>
                  </a:lnTo>
                  <a:lnTo>
                    <a:pt x="13" y="41"/>
                  </a:lnTo>
                  <a:lnTo>
                    <a:pt x="13" y="66"/>
                  </a:lnTo>
                  <a:lnTo>
                    <a:pt x="21" y="92"/>
                  </a:lnTo>
                  <a:lnTo>
                    <a:pt x="28" y="105"/>
                  </a:lnTo>
                  <a:lnTo>
                    <a:pt x="23" y="105"/>
                  </a:lnTo>
                  <a:lnTo>
                    <a:pt x="13" y="96"/>
                  </a:lnTo>
                  <a:lnTo>
                    <a:pt x="0" y="66"/>
                  </a:lnTo>
                  <a:lnTo>
                    <a:pt x="0" y="39"/>
                  </a:lnTo>
                  <a:lnTo>
                    <a:pt x="13" y="8"/>
                  </a:lnTo>
                  <a:lnTo>
                    <a:pt x="2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3" name="Freeform 115"/>
            <p:cNvSpPr>
              <a:spLocks/>
            </p:cNvSpPr>
            <p:nvPr/>
          </p:nvSpPr>
          <p:spPr bwMode="auto">
            <a:xfrm>
              <a:off x="784" y="3282"/>
              <a:ext cx="28" cy="106"/>
            </a:xfrm>
            <a:custGeom>
              <a:avLst/>
              <a:gdLst>
                <a:gd name="T0" fmla="*/ 0 w 28"/>
                <a:gd name="T1" fmla="*/ 0 h 106"/>
                <a:gd name="T2" fmla="*/ 5 w 28"/>
                <a:gd name="T3" fmla="*/ 0 h 106"/>
                <a:gd name="T4" fmla="*/ 15 w 28"/>
                <a:gd name="T5" fmla="*/ 8 h 106"/>
                <a:gd name="T6" fmla="*/ 15 w 28"/>
                <a:gd name="T7" fmla="*/ 14 h 106"/>
                <a:gd name="T8" fmla="*/ 19 w 28"/>
                <a:gd name="T9" fmla="*/ 14 h 106"/>
                <a:gd name="T10" fmla="*/ 27 w 28"/>
                <a:gd name="T11" fmla="*/ 41 h 106"/>
                <a:gd name="T12" fmla="*/ 27 w 28"/>
                <a:gd name="T13" fmla="*/ 66 h 106"/>
                <a:gd name="T14" fmla="*/ 18 w 28"/>
                <a:gd name="T15" fmla="*/ 92 h 106"/>
                <a:gd name="T16" fmla="*/ 3 w 28"/>
                <a:gd name="T17" fmla="*/ 105 h 106"/>
                <a:gd name="T18" fmla="*/ 0 w 28"/>
                <a:gd name="T19" fmla="*/ 102 h 106"/>
                <a:gd name="T20" fmla="*/ 8 w 28"/>
                <a:gd name="T21" fmla="*/ 99 h 106"/>
                <a:gd name="T22" fmla="*/ 8 w 28"/>
                <a:gd name="T23" fmla="*/ 89 h 106"/>
                <a:gd name="T24" fmla="*/ 15 w 28"/>
                <a:gd name="T25" fmla="*/ 71 h 106"/>
                <a:gd name="T26" fmla="*/ 15 w 28"/>
                <a:gd name="T27" fmla="*/ 30 h 106"/>
                <a:gd name="T28" fmla="*/ 8 w 28"/>
                <a:gd name="T29" fmla="*/ 11 h 106"/>
                <a:gd name="T30" fmla="*/ 3 w 28"/>
                <a:gd name="T31" fmla="*/ 8 h 106"/>
                <a:gd name="T32" fmla="*/ 0 w 28"/>
                <a:gd name="T33" fmla="*/ 0 h 10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106"/>
                <a:gd name="T53" fmla="*/ 28 w 28"/>
                <a:gd name="T54" fmla="*/ 106 h 10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106">
                  <a:moveTo>
                    <a:pt x="0" y="0"/>
                  </a:moveTo>
                  <a:lnTo>
                    <a:pt x="5" y="0"/>
                  </a:lnTo>
                  <a:lnTo>
                    <a:pt x="15" y="8"/>
                  </a:lnTo>
                  <a:lnTo>
                    <a:pt x="15" y="14"/>
                  </a:lnTo>
                  <a:lnTo>
                    <a:pt x="19" y="14"/>
                  </a:lnTo>
                  <a:lnTo>
                    <a:pt x="27" y="41"/>
                  </a:lnTo>
                  <a:lnTo>
                    <a:pt x="27" y="66"/>
                  </a:lnTo>
                  <a:lnTo>
                    <a:pt x="18" y="92"/>
                  </a:lnTo>
                  <a:lnTo>
                    <a:pt x="3" y="105"/>
                  </a:lnTo>
                  <a:lnTo>
                    <a:pt x="0" y="102"/>
                  </a:lnTo>
                  <a:lnTo>
                    <a:pt x="8" y="99"/>
                  </a:lnTo>
                  <a:lnTo>
                    <a:pt x="8" y="89"/>
                  </a:lnTo>
                  <a:lnTo>
                    <a:pt x="15" y="71"/>
                  </a:lnTo>
                  <a:lnTo>
                    <a:pt x="15" y="30"/>
                  </a:lnTo>
                  <a:lnTo>
                    <a:pt x="8" y="11"/>
                  </a:lnTo>
                  <a:lnTo>
                    <a:pt x="3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4" name="Freeform 116"/>
            <p:cNvSpPr>
              <a:spLocks/>
            </p:cNvSpPr>
            <p:nvPr/>
          </p:nvSpPr>
          <p:spPr bwMode="auto">
            <a:xfrm>
              <a:off x="874" y="3282"/>
              <a:ext cx="65" cy="94"/>
            </a:xfrm>
            <a:custGeom>
              <a:avLst/>
              <a:gdLst>
                <a:gd name="T0" fmla="*/ 5 w 65"/>
                <a:gd name="T1" fmla="*/ 0 h 94"/>
                <a:gd name="T2" fmla="*/ 56 w 65"/>
                <a:gd name="T3" fmla="*/ 0 h 94"/>
                <a:gd name="T4" fmla="*/ 64 w 65"/>
                <a:gd name="T5" fmla="*/ 5 h 94"/>
                <a:gd name="T6" fmla="*/ 64 w 65"/>
                <a:gd name="T7" fmla="*/ 17 h 94"/>
                <a:gd name="T8" fmla="*/ 59 w 65"/>
                <a:gd name="T9" fmla="*/ 17 h 94"/>
                <a:gd name="T10" fmla="*/ 51 w 65"/>
                <a:gd name="T11" fmla="*/ 11 h 94"/>
                <a:gd name="T12" fmla="*/ 38 w 65"/>
                <a:gd name="T13" fmla="*/ 11 h 94"/>
                <a:gd name="T14" fmla="*/ 38 w 65"/>
                <a:gd name="T15" fmla="*/ 77 h 94"/>
                <a:gd name="T16" fmla="*/ 46 w 65"/>
                <a:gd name="T17" fmla="*/ 90 h 94"/>
                <a:gd name="T18" fmla="*/ 32 w 65"/>
                <a:gd name="T19" fmla="*/ 93 h 94"/>
                <a:gd name="T20" fmla="*/ 19 w 65"/>
                <a:gd name="T21" fmla="*/ 90 h 94"/>
                <a:gd name="T22" fmla="*/ 19 w 65"/>
                <a:gd name="T23" fmla="*/ 84 h 94"/>
                <a:gd name="T24" fmla="*/ 27 w 65"/>
                <a:gd name="T25" fmla="*/ 80 h 94"/>
                <a:gd name="T26" fmla="*/ 27 w 65"/>
                <a:gd name="T27" fmla="*/ 11 h 94"/>
                <a:gd name="T28" fmla="*/ 22 w 65"/>
                <a:gd name="T29" fmla="*/ 11 h 94"/>
                <a:gd name="T30" fmla="*/ 17 w 65"/>
                <a:gd name="T31" fmla="*/ 8 h 94"/>
                <a:gd name="T32" fmla="*/ 5 w 65"/>
                <a:gd name="T33" fmla="*/ 17 h 94"/>
                <a:gd name="T34" fmla="*/ 5 w 65"/>
                <a:gd name="T35" fmla="*/ 20 h 94"/>
                <a:gd name="T36" fmla="*/ 0 w 65"/>
                <a:gd name="T37" fmla="*/ 5 h 94"/>
                <a:gd name="T38" fmla="*/ 5 w 65"/>
                <a:gd name="T39" fmla="*/ 0 h 9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5"/>
                <a:gd name="T61" fmla="*/ 0 h 94"/>
                <a:gd name="T62" fmla="*/ 65 w 65"/>
                <a:gd name="T63" fmla="*/ 94 h 9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5" h="94">
                  <a:moveTo>
                    <a:pt x="5" y="0"/>
                  </a:moveTo>
                  <a:lnTo>
                    <a:pt x="56" y="0"/>
                  </a:lnTo>
                  <a:lnTo>
                    <a:pt x="64" y="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1" y="11"/>
                  </a:lnTo>
                  <a:lnTo>
                    <a:pt x="38" y="11"/>
                  </a:lnTo>
                  <a:lnTo>
                    <a:pt x="38" y="77"/>
                  </a:lnTo>
                  <a:lnTo>
                    <a:pt x="46" y="90"/>
                  </a:lnTo>
                  <a:lnTo>
                    <a:pt x="32" y="93"/>
                  </a:lnTo>
                  <a:lnTo>
                    <a:pt x="19" y="90"/>
                  </a:lnTo>
                  <a:lnTo>
                    <a:pt x="19" y="84"/>
                  </a:lnTo>
                  <a:lnTo>
                    <a:pt x="27" y="80"/>
                  </a:lnTo>
                  <a:lnTo>
                    <a:pt x="27" y="11"/>
                  </a:lnTo>
                  <a:lnTo>
                    <a:pt x="22" y="11"/>
                  </a:lnTo>
                  <a:lnTo>
                    <a:pt x="17" y="8"/>
                  </a:lnTo>
                  <a:lnTo>
                    <a:pt x="5" y="17"/>
                  </a:lnTo>
                  <a:lnTo>
                    <a:pt x="5" y="20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5" name="Freeform 117"/>
            <p:cNvSpPr>
              <a:spLocks/>
            </p:cNvSpPr>
            <p:nvPr/>
          </p:nvSpPr>
          <p:spPr bwMode="auto">
            <a:xfrm>
              <a:off x="948" y="3283"/>
              <a:ext cx="13" cy="17"/>
            </a:xfrm>
            <a:custGeom>
              <a:avLst/>
              <a:gdLst>
                <a:gd name="T0" fmla="*/ 4 w 13"/>
                <a:gd name="T1" fmla="*/ 0 h 17"/>
                <a:gd name="T2" fmla="*/ 9 w 13"/>
                <a:gd name="T3" fmla="*/ 0 h 17"/>
                <a:gd name="T4" fmla="*/ 12 w 13"/>
                <a:gd name="T5" fmla="*/ 13 h 17"/>
                <a:gd name="T6" fmla="*/ 4 w 13"/>
                <a:gd name="T7" fmla="*/ 16 h 17"/>
                <a:gd name="T8" fmla="*/ 0 w 13"/>
                <a:gd name="T9" fmla="*/ 6 h 17"/>
                <a:gd name="T10" fmla="*/ 4 w 13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7"/>
                <a:gd name="T20" fmla="*/ 13 w 13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7">
                  <a:moveTo>
                    <a:pt x="4" y="0"/>
                  </a:moveTo>
                  <a:lnTo>
                    <a:pt x="9" y="0"/>
                  </a:lnTo>
                  <a:lnTo>
                    <a:pt x="12" y="13"/>
                  </a:lnTo>
                  <a:lnTo>
                    <a:pt x="4" y="16"/>
                  </a:lnTo>
                  <a:lnTo>
                    <a:pt x="0" y="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6" name="Freeform 118"/>
            <p:cNvSpPr>
              <a:spLocks/>
            </p:cNvSpPr>
            <p:nvPr/>
          </p:nvSpPr>
          <p:spPr bwMode="auto">
            <a:xfrm>
              <a:off x="1135" y="3287"/>
              <a:ext cx="68" cy="92"/>
            </a:xfrm>
            <a:custGeom>
              <a:avLst/>
              <a:gdLst>
                <a:gd name="T0" fmla="*/ 3 w 68"/>
                <a:gd name="T1" fmla="*/ 0 h 92"/>
                <a:gd name="T2" fmla="*/ 43 w 68"/>
                <a:gd name="T3" fmla="*/ 0 h 92"/>
                <a:gd name="T4" fmla="*/ 57 w 68"/>
                <a:gd name="T5" fmla="*/ 9 h 92"/>
                <a:gd name="T6" fmla="*/ 67 w 68"/>
                <a:gd name="T7" fmla="*/ 36 h 92"/>
                <a:gd name="T8" fmla="*/ 67 w 68"/>
                <a:gd name="T9" fmla="*/ 58 h 92"/>
                <a:gd name="T10" fmla="*/ 62 w 68"/>
                <a:gd name="T11" fmla="*/ 72 h 92"/>
                <a:gd name="T12" fmla="*/ 44 w 68"/>
                <a:gd name="T13" fmla="*/ 88 h 92"/>
                <a:gd name="T14" fmla="*/ 32 w 68"/>
                <a:gd name="T15" fmla="*/ 88 h 92"/>
                <a:gd name="T16" fmla="*/ 27 w 68"/>
                <a:gd name="T17" fmla="*/ 91 h 92"/>
                <a:gd name="T18" fmla="*/ 5 w 68"/>
                <a:gd name="T19" fmla="*/ 91 h 92"/>
                <a:gd name="T20" fmla="*/ 0 w 68"/>
                <a:gd name="T21" fmla="*/ 88 h 92"/>
                <a:gd name="T22" fmla="*/ 0 w 68"/>
                <a:gd name="T23" fmla="*/ 85 h 92"/>
                <a:gd name="T24" fmla="*/ 8 w 68"/>
                <a:gd name="T25" fmla="*/ 75 h 92"/>
                <a:gd name="T26" fmla="*/ 8 w 68"/>
                <a:gd name="T27" fmla="*/ 13 h 92"/>
                <a:gd name="T28" fmla="*/ 0 w 68"/>
                <a:gd name="T29" fmla="*/ 3 h 92"/>
                <a:gd name="T30" fmla="*/ 3 w 68"/>
                <a:gd name="T31" fmla="*/ 0 h 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"/>
                <a:gd name="T49" fmla="*/ 0 h 92"/>
                <a:gd name="T50" fmla="*/ 68 w 68"/>
                <a:gd name="T51" fmla="*/ 92 h 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" h="92">
                  <a:moveTo>
                    <a:pt x="3" y="0"/>
                  </a:moveTo>
                  <a:lnTo>
                    <a:pt x="43" y="0"/>
                  </a:lnTo>
                  <a:lnTo>
                    <a:pt x="57" y="9"/>
                  </a:lnTo>
                  <a:lnTo>
                    <a:pt x="67" y="36"/>
                  </a:lnTo>
                  <a:lnTo>
                    <a:pt x="67" y="58"/>
                  </a:lnTo>
                  <a:lnTo>
                    <a:pt x="62" y="72"/>
                  </a:lnTo>
                  <a:lnTo>
                    <a:pt x="44" y="88"/>
                  </a:lnTo>
                  <a:lnTo>
                    <a:pt x="32" y="88"/>
                  </a:lnTo>
                  <a:lnTo>
                    <a:pt x="27" y="91"/>
                  </a:lnTo>
                  <a:lnTo>
                    <a:pt x="5" y="91"/>
                  </a:lnTo>
                  <a:lnTo>
                    <a:pt x="0" y="88"/>
                  </a:lnTo>
                  <a:lnTo>
                    <a:pt x="0" y="85"/>
                  </a:lnTo>
                  <a:lnTo>
                    <a:pt x="8" y="75"/>
                  </a:lnTo>
                  <a:lnTo>
                    <a:pt x="8" y="1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7" name="Freeform 119"/>
            <p:cNvSpPr>
              <a:spLocks/>
            </p:cNvSpPr>
            <p:nvPr/>
          </p:nvSpPr>
          <p:spPr bwMode="auto">
            <a:xfrm>
              <a:off x="1154" y="3293"/>
              <a:ext cx="36" cy="77"/>
            </a:xfrm>
            <a:custGeom>
              <a:avLst/>
              <a:gdLst>
                <a:gd name="T0" fmla="*/ 3 w 36"/>
                <a:gd name="T1" fmla="*/ 3 h 77"/>
                <a:gd name="T2" fmla="*/ 0 w 36"/>
                <a:gd name="T3" fmla="*/ 6 h 77"/>
                <a:gd name="T4" fmla="*/ 0 w 36"/>
                <a:gd name="T5" fmla="*/ 70 h 77"/>
                <a:gd name="T6" fmla="*/ 8 w 36"/>
                <a:gd name="T7" fmla="*/ 76 h 77"/>
                <a:gd name="T8" fmla="*/ 23 w 36"/>
                <a:gd name="T9" fmla="*/ 70 h 77"/>
                <a:gd name="T10" fmla="*/ 35 w 36"/>
                <a:gd name="T11" fmla="*/ 52 h 77"/>
                <a:gd name="T12" fmla="*/ 35 w 36"/>
                <a:gd name="T13" fmla="*/ 25 h 77"/>
                <a:gd name="T14" fmla="*/ 18 w 36"/>
                <a:gd name="T15" fmla="*/ 3 h 77"/>
                <a:gd name="T16" fmla="*/ 10 w 36"/>
                <a:gd name="T17" fmla="*/ 3 h 77"/>
                <a:gd name="T18" fmla="*/ 5 w 36"/>
                <a:gd name="T19" fmla="*/ 0 h 77"/>
                <a:gd name="T20" fmla="*/ 3 w 36"/>
                <a:gd name="T21" fmla="*/ 3 h 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77"/>
                <a:gd name="T35" fmla="*/ 36 w 36"/>
                <a:gd name="T36" fmla="*/ 77 h 7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77">
                  <a:moveTo>
                    <a:pt x="3" y="3"/>
                  </a:moveTo>
                  <a:lnTo>
                    <a:pt x="0" y="6"/>
                  </a:lnTo>
                  <a:lnTo>
                    <a:pt x="0" y="70"/>
                  </a:lnTo>
                  <a:lnTo>
                    <a:pt x="8" y="76"/>
                  </a:lnTo>
                  <a:lnTo>
                    <a:pt x="23" y="70"/>
                  </a:lnTo>
                  <a:lnTo>
                    <a:pt x="35" y="52"/>
                  </a:lnTo>
                  <a:lnTo>
                    <a:pt x="35" y="25"/>
                  </a:lnTo>
                  <a:lnTo>
                    <a:pt x="18" y="3"/>
                  </a:lnTo>
                  <a:lnTo>
                    <a:pt x="10" y="3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8" name="Freeform 120"/>
            <p:cNvSpPr>
              <a:spLocks/>
            </p:cNvSpPr>
            <p:nvPr/>
          </p:nvSpPr>
          <p:spPr bwMode="auto">
            <a:xfrm>
              <a:off x="1212" y="3287"/>
              <a:ext cx="12" cy="16"/>
            </a:xfrm>
            <a:custGeom>
              <a:avLst/>
              <a:gdLst>
                <a:gd name="T0" fmla="*/ 6 w 12"/>
                <a:gd name="T1" fmla="*/ 0 h 16"/>
                <a:gd name="T2" fmla="*/ 11 w 12"/>
                <a:gd name="T3" fmla="*/ 3 h 16"/>
                <a:gd name="T4" fmla="*/ 11 w 12"/>
                <a:gd name="T5" fmla="*/ 12 h 16"/>
                <a:gd name="T6" fmla="*/ 5 w 12"/>
                <a:gd name="T7" fmla="*/ 15 h 16"/>
                <a:gd name="T8" fmla="*/ 0 w 12"/>
                <a:gd name="T9" fmla="*/ 9 h 16"/>
                <a:gd name="T10" fmla="*/ 2 w 12"/>
                <a:gd name="T11" fmla="*/ 3 h 16"/>
                <a:gd name="T12" fmla="*/ 6 w 12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6"/>
                <a:gd name="T23" fmla="*/ 12 w 12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6">
                  <a:moveTo>
                    <a:pt x="6" y="0"/>
                  </a:moveTo>
                  <a:lnTo>
                    <a:pt x="11" y="3"/>
                  </a:lnTo>
                  <a:lnTo>
                    <a:pt x="11" y="12"/>
                  </a:lnTo>
                  <a:lnTo>
                    <a:pt x="5" y="15"/>
                  </a:lnTo>
                  <a:lnTo>
                    <a:pt x="0" y="9"/>
                  </a:lnTo>
                  <a:lnTo>
                    <a:pt x="2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9" name="Freeform 121"/>
            <p:cNvSpPr>
              <a:spLocks/>
            </p:cNvSpPr>
            <p:nvPr/>
          </p:nvSpPr>
          <p:spPr bwMode="auto">
            <a:xfrm>
              <a:off x="1287" y="3290"/>
              <a:ext cx="12" cy="13"/>
            </a:xfrm>
            <a:custGeom>
              <a:avLst/>
              <a:gdLst>
                <a:gd name="T0" fmla="*/ 2 w 12"/>
                <a:gd name="T1" fmla="*/ 0 h 13"/>
                <a:gd name="T2" fmla="*/ 10 w 12"/>
                <a:gd name="T3" fmla="*/ 0 h 13"/>
                <a:gd name="T4" fmla="*/ 11 w 12"/>
                <a:gd name="T5" fmla="*/ 9 h 13"/>
                <a:gd name="T6" fmla="*/ 2 w 12"/>
                <a:gd name="T7" fmla="*/ 12 h 13"/>
                <a:gd name="T8" fmla="*/ 0 w 12"/>
                <a:gd name="T9" fmla="*/ 3 h 13"/>
                <a:gd name="T10" fmla="*/ 2 w 12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3"/>
                <a:gd name="T20" fmla="*/ 12 w 12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3">
                  <a:moveTo>
                    <a:pt x="2" y="0"/>
                  </a:moveTo>
                  <a:lnTo>
                    <a:pt x="10" y="0"/>
                  </a:lnTo>
                  <a:lnTo>
                    <a:pt x="11" y="9"/>
                  </a:lnTo>
                  <a:lnTo>
                    <a:pt x="2" y="12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0" name="Freeform 122"/>
            <p:cNvSpPr>
              <a:spLocks/>
            </p:cNvSpPr>
            <p:nvPr/>
          </p:nvSpPr>
          <p:spPr bwMode="auto">
            <a:xfrm>
              <a:off x="1357" y="3290"/>
              <a:ext cx="11" cy="13"/>
            </a:xfrm>
            <a:custGeom>
              <a:avLst/>
              <a:gdLst>
                <a:gd name="T0" fmla="*/ 3 w 11"/>
                <a:gd name="T1" fmla="*/ 0 h 13"/>
                <a:gd name="T2" fmla="*/ 8 w 11"/>
                <a:gd name="T3" fmla="*/ 0 h 13"/>
                <a:gd name="T4" fmla="*/ 10 w 11"/>
                <a:gd name="T5" fmla="*/ 12 h 13"/>
                <a:gd name="T6" fmla="*/ 0 w 11"/>
                <a:gd name="T7" fmla="*/ 12 h 13"/>
                <a:gd name="T8" fmla="*/ 0 w 11"/>
                <a:gd name="T9" fmla="*/ 3 h 13"/>
                <a:gd name="T10" fmla="*/ 3 w 11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13"/>
                <a:gd name="T20" fmla="*/ 11 w 11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13">
                  <a:moveTo>
                    <a:pt x="3" y="0"/>
                  </a:moveTo>
                  <a:lnTo>
                    <a:pt x="8" y="0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1" name="Freeform 123"/>
            <p:cNvSpPr>
              <a:spLocks/>
            </p:cNvSpPr>
            <p:nvPr/>
          </p:nvSpPr>
          <p:spPr bwMode="auto">
            <a:xfrm>
              <a:off x="1521" y="3290"/>
              <a:ext cx="76" cy="92"/>
            </a:xfrm>
            <a:custGeom>
              <a:avLst/>
              <a:gdLst>
                <a:gd name="T0" fmla="*/ 3 w 76"/>
                <a:gd name="T1" fmla="*/ 0 h 92"/>
                <a:gd name="T2" fmla="*/ 17 w 76"/>
                <a:gd name="T3" fmla="*/ 0 h 92"/>
                <a:gd name="T4" fmla="*/ 22 w 76"/>
                <a:gd name="T5" fmla="*/ 3 h 92"/>
                <a:gd name="T6" fmla="*/ 24 w 76"/>
                <a:gd name="T7" fmla="*/ 19 h 92"/>
                <a:gd name="T8" fmla="*/ 36 w 76"/>
                <a:gd name="T9" fmla="*/ 52 h 92"/>
                <a:gd name="T10" fmla="*/ 43 w 76"/>
                <a:gd name="T11" fmla="*/ 55 h 92"/>
                <a:gd name="T12" fmla="*/ 43 w 76"/>
                <a:gd name="T13" fmla="*/ 49 h 92"/>
                <a:gd name="T14" fmla="*/ 58 w 76"/>
                <a:gd name="T15" fmla="*/ 3 h 92"/>
                <a:gd name="T16" fmla="*/ 62 w 76"/>
                <a:gd name="T17" fmla="*/ 0 h 92"/>
                <a:gd name="T18" fmla="*/ 75 w 76"/>
                <a:gd name="T19" fmla="*/ 0 h 92"/>
                <a:gd name="T20" fmla="*/ 67 w 76"/>
                <a:gd name="T21" fmla="*/ 28 h 92"/>
                <a:gd name="T22" fmla="*/ 70 w 76"/>
                <a:gd name="T23" fmla="*/ 33 h 92"/>
                <a:gd name="T24" fmla="*/ 70 w 76"/>
                <a:gd name="T25" fmla="*/ 58 h 92"/>
                <a:gd name="T26" fmla="*/ 67 w 76"/>
                <a:gd name="T27" fmla="*/ 61 h 92"/>
                <a:gd name="T28" fmla="*/ 70 w 76"/>
                <a:gd name="T29" fmla="*/ 66 h 92"/>
                <a:gd name="T30" fmla="*/ 67 w 76"/>
                <a:gd name="T31" fmla="*/ 72 h 92"/>
                <a:gd name="T32" fmla="*/ 75 w 76"/>
                <a:gd name="T33" fmla="*/ 91 h 92"/>
                <a:gd name="T34" fmla="*/ 51 w 76"/>
                <a:gd name="T35" fmla="*/ 91 h 92"/>
                <a:gd name="T36" fmla="*/ 51 w 76"/>
                <a:gd name="T37" fmla="*/ 85 h 92"/>
                <a:gd name="T38" fmla="*/ 58 w 76"/>
                <a:gd name="T39" fmla="*/ 72 h 92"/>
                <a:gd name="T40" fmla="*/ 58 w 76"/>
                <a:gd name="T41" fmla="*/ 39 h 92"/>
                <a:gd name="T42" fmla="*/ 56 w 76"/>
                <a:gd name="T43" fmla="*/ 36 h 92"/>
                <a:gd name="T44" fmla="*/ 48 w 76"/>
                <a:gd name="T45" fmla="*/ 52 h 92"/>
                <a:gd name="T46" fmla="*/ 38 w 76"/>
                <a:gd name="T47" fmla="*/ 85 h 92"/>
                <a:gd name="T48" fmla="*/ 33 w 76"/>
                <a:gd name="T49" fmla="*/ 88 h 92"/>
                <a:gd name="T50" fmla="*/ 17 w 76"/>
                <a:gd name="T51" fmla="*/ 36 h 92"/>
                <a:gd name="T52" fmla="*/ 14 w 76"/>
                <a:gd name="T53" fmla="*/ 46 h 92"/>
                <a:gd name="T54" fmla="*/ 14 w 76"/>
                <a:gd name="T55" fmla="*/ 78 h 92"/>
                <a:gd name="T56" fmla="*/ 22 w 76"/>
                <a:gd name="T57" fmla="*/ 85 h 92"/>
                <a:gd name="T58" fmla="*/ 22 w 76"/>
                <a:gd name="T59" fmla="*/ 88 h 92"/>
                <a:gd name="T60" fmla="*/ 17 w 76"/>
                <a:gd name="T61" fmla="*/ 91 h 92"/>
                <a:gd name="T62" fmla="*/ 3 w 76"/>
                <a:gd name="T63" fmla="*/ 91 h 92"/>
                <a:gd name="T64" fmla="*/ 0 w 76"/>
                <a:gd name="T65" fmla="*/ 88 h 92"/>
                <a:gd name="T66" fmla="*/ 9 w 76"/>
                <a:gd name="T67" fmla="*/ 66 h 92"/>
                <a:gd name="T68" fmla="*/ 6 w 76"/>
                <a:gd name="T69" fmla="*/ 42 h 92"/>
                <a:gd name="T70" fmla="*/ 9 w 76"/>
                <a:gd name="T71" fmla="*/ 33 h 92"/>
                <a:gd name="T72" fmla="*/ 9 w 76"/>
                <a:gd name="T73" fmla="*/ 16 h 92"/>
                <a:gd name="T74" fmla="*/ 0 w 76"/>
                <a:gd name="T75" fmla="*/ 3 h 92"/>
                <a:gd name="T76" fmla="*/ 3 w 76"/>
                <a:gd name="T77" fmla="*/ 0 h 9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6"/>
                <a:gd name="T118" fmla="*/ 0 h 92"/>
                <a:gd name="T119" fmla="*/ 76 w 76"/>
                <a:gd name="T120" fmla="*/ 92 h 9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6" h="92">
                  <a:moveTo>
                    <a:pt x="3" y="0"/>
                  </a:moveTo>
                  <a:lnTo>
                    <a:pt x="17" y="0"/>
                  </a:lnTo>
                  <a:lnTo>
                    <a:pt x="22" y="3"/>
                  </a:lnTo>
                  <a:lnTo>
                    <a:pt x="24" y="19"/>
                  </a:lnTo>
                  <a:lnTo>
                    <a:pt x="36" y="52"/>
                  </a:lnTo>
                  <a:lnTo>
                    <a:pt x="43" y="55"/>
                  </a:lnTo>
                  <a:lnTo>
                    <a:pt x="43" y="49"/>
                  </a:lnTo>
                  <a:lnTo>
                    <a:pt x="58" y="3"/>
                  </a:lnTo>
                  <a:lnTo>
                    <a:pt x="62" y="0"/>
                  </a:lnTo>
                  <a:lnTo>
                    <a:pt x="75" y="0"/>
                  </a:lnTo>
                  <a:lnTo>
                    <a:pt x="67" y="28"/>
                  </a:lnTo>
                  <a:lnTo>
                    <a:pt x="70" y="33"/>
                  </a:lnTo>
                  <a:lnTo>
                    <a:pt x="70" y="58"/>
                  </a:lnTo>
                  <a:lnTo>
                    <a:pt x="67" y="61"/>
                  </a:lnTo>
                  <a:lnTo>
                    <a:pt x="70" y="66"/>
                  </a:lnTo>
                  <a:lnTo>
                    <a:pt x="67" y="72"/>
                  </a:lnTo>
                  <a:lnTo>
                    <a:pt x="75" y="91"/>
                  </a:lnTo>
                  <a:lnTo>
                    <a:pt x="51" y="91"/>
                  </a:lnTo>
                  <a:lnTo>
                    <a:pt x="51" y="85"/>
                  </a:lnTo>
                  <a:lnTo>
                    <a:pt x="58" y="72"/>
                  </a:lnTo>
                  <a:lnTo>
                    <a:pt x="58" y="39"/>
                  </a:lnTo>
                  <a:lnTo>
                    <a:pt x="56" y="36"/>
                  </a:lnTo>
                  <a:lnTo>
                    <a:pt x="48" y="52"/>
                  </a:lnTo>
                  <a:lnTo>
                    <a:pt x="38" y="85"/>
                  </a:lnTo>
                  <a:lnTo>
                    <a:pt x="33" y="88"/>
                  </a:lnTo>
                  <a:lnTo>
                    <a:pt x="17" y="36"/>
                  </a:lnTo>
                  <a:lnTo>
                    <a:pt x="14" y="46"/>
                  </a:lnTo>
                  <a:lnTo>
                    <a:pt x="14" y="78"/>
                  </a:lnTo>
                  <a:lnTo>
                    <a:pt x="22" y="85"/>
                  </a:lnTo>
                  <a:lnTo>
                    <a:pt x="22" y="88"/>
                  </a:lnTo>
                  <a:lnTo>
                    <a:pt x="17" y="91"/>
                  </a:lnTo>
                  <a:lnTo>
                    <a:pt x="3" y="91"/>
                  </a:lnTo>
                  <a:lnTo>
                    <a:pt x="0" y="88"/>
                  </a:lnTo>
                  <a:lnTo>
                    <a:pt x="9" y="66"/>
                  </a:lnTo>
                  <a:lnTo>
                    <a:pt x="6" y="42"/>
                  </a:lnTo>
                  <a:lnTo>
                    <a:pt x="9" y="33"/>
                  </a:lnTo>
                  <a:lnTo>
                    <a:pt x="9" y="1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2" name="Freeform 124"/>
            <p:cNvSpPr>
              <a:spLocks/>
            </p:cNvSpPr>
            <p:nvPr/>
          </p:nvSpPr>
          <p:spPr bwMode="auto">
            <a:xfrm>
              <a:off x="1664" y="3293"/>
              <a:ext cx="21" cy="89"/>
            </a:xfrm>
            <a:custGeom>
              <a:avLst/>
              <a:gdLst>
                <a:gd name="T0" fmla="*/ 5 w 21"/>
                <a:gd name="T1" fmla="*/ 0 h 89"/>
                <a:gd name="T2" fmla="*/ 15 w 21"/>
                <a:gd name="T3" fmla="*/ 0 h 89"/>
                <a:gd name="T4" fmla="*/ 15 w 21"/>
                <a:gd name="T5" fmla="*/ 25 h 89"/>
                <a:gd name="T6" fmla="*/ 18 w 21"/>
                <a:gd name="T7" fmla="*/ 30 h 89"/>
                <a:gd name="T8" fmla="*/ 15 w 21"/>
                <a:gd name="T9" fmla="*/ 39 h 89"/>
                <a:gd name="T10" fmla="*/ 15 w 21"/>
                <a:gd name="T11" fmla="*/ 75 h 89"/>
                <a:gd name="T12" fmla="*/ 20 w 21"/>
                <a:gd name="T13" fmla="*/ 88 h 89"/>
                <a:gd name="T14" fmla="*/ 0 w 21"/>
                <a:gd name="T15" fmla="*/ 88 h 89"/>
                <a:gd name="T16" fmla="*/ 0 w 21"/>
                <a:gd name="T17" fmla="*/ 82 h 89"/>
                <a:gd name="T18" fmla="*/ 5 w 21"/>
                <a:gd name="T19" fmla="*/ 75 h 89"/>
                <a:gd name="T20" fmla="*/ 5 w 21"/>
                <a:gd name="T21" fmla="*/ 9 h 89"/>
                <a:gd name="T22" fmla="*/ 0 w 21"/>
                <a:gd name="T23" fmla="*/ 9 h 89"/>
                <a:gd name="T24" fmla="*/ 0 w 21"/>
                <a:gd name="T25" fmla="*/ 3 h 89"/>
                <a:gd name="T26" fmla="*/ 5 w 21"/>
                <a:gd name="T27" fmla="*/ 0 h 8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89"/>
                <a:gd name="T44" fmla="*/ 21 w 21"/>
                <a:gd name="T45" fmla="*/ 89 h 8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89">
                  <a:moveTo>
                    <a:pt x="5" y="0"/>
                  </a:moveTo>
                  <a:lnTo>
                    <a:pt x="15" y="0"/>
                  </a:lnTo>
                  <a:lnTo>
                    <a:pt x="15" y="25"/>
                  </a:lnTo>
                  <a:lnTo>
                    <a:pt x="18" y="30"/>
                  </a:lnTo>
                  <a:lnTo>
                    <a:pt x="15" y="39"/>
                  </a:lnTo>
                  <a:lnTo>
                    <a:pt x="15" y="75"/>
                  </a:lnTo>
                  <a:lnTo>
                    <a:pt x="20" y="88"/>
                  </a:lnTo>
                  <a:lnTo>
                    <a:pt x="0" y="88"/>
                  </a:lnTo>
                  <a:lnTo>
                    <a:pt x="0" y="82"/>
                  </a:lnTo>
                  <a:lnTo>
                    <a:pt x="5" y="75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3" name="Freeform 125"/>
            <p:cNvSpPr>
              <a:spLocks/>
            </p:cNvSpPr>
            <p:nvPr/>
          </p:nvSpPr>
          <p:spPr bwMode="auto">
            <a:xfrm>
              <a:off x="1735" y="3293"/>
              <a:ext cx="14" cy="17"/>
            </a:xfrm>
            <a:custGeom>
              <a:avLst/>
              <a:gdLst>
                <a:gd name="T0" fmla="*/ 5 w 14"/>
                <a:gd name="T1" fmla="*/ 0 h 17"/>
                <a:gd name="T2" fmla="*/ 13 w 14"/>
                <a:gd name="T3" fmla="*/ 3 h 17"/>
                <a:gd name="T4" fmla="*/ 13 w 14"/>
                <a:gd name="T5" fmla="*/ 10 h 17"/>
                <a:gd name="T6" fmla="*/ 3 w 14"/>
                <a:gd name="T7" fmla="*/ 16 h 17"/>
                <a:gd name="T8" fmla="*/ 0 w 14"/>
                <a:gd name="T9" fmla="*/ 10 h 17"/>
                <a:gd name="T10" fmla="*/ 5 w 14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7"/>
                <a:gd name="T20" fmla="*/ 14 w 14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7">
                  <a:moveTo>
                    <a:pt x="5" y="0"/>
                  </a:moveTo>
                  <a:lnTo>
                    <a:pt x="13" y="3"/>
                  </a:lnTo>
                  <a:lnTo>
                    <a:pt x="13" y="10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4" name="Freeform 126"/>
            <p:cNvSpPr>
              <a:spLocks/>
            </p:cNvSpPr>
            <p:nvPr/>
          </p:nvSpPr>
          <p:spPr bwMode="auto">
            <a:xfrm>
              <a:off x="1813" y="3293"/>
              <a:ext cx="24" cy="92"/>
            </a:xfrm>
            <a:custGeom>
              <a:avLst/>
              <a:gdLst>
                <a:gd name="T0" fmla="*/ 10 w 24"/>
                <a:gd name="T1" fmla="*/ 0 h 92"/>
                <a:gd name="T2" fmla="*/ 15 w 24"/>
                <a:gd name="T3" fmla="*/ 0 h 92"/>
                <a:gd name="T4" fmla="*/ 18 w 24"/>
                <a:gd name="T5" fmla="*/ 6 h 92"/>
                <a:gd name="T6" fmla="*/ 18 w 24"/>
                <a:gd name="T7" fmla="*/ 60 h 92"/>
                <a:gd name="T8" fmla="*/ 15 w 24"/>
                <a:gd name="T9" fmla="*/ 69 h 92"/>
                <a:gd name="T10" fmla="*/ 18 w 24"/>
                <a:gd name="T11" fmla="*/ 75 h 92"/>
                <a:gd name="T12" fmla="*/ 18 w 24"/>
                <a:gd name="T13" fmla="*/ 85 h 92"/>
                <a:gd name="T14" fmla="*/ 23 w 24"/>
                <a:gd name="T15" fmla="*/ 85 h 92"/>
                <a:gd name="T16" fmla="*/ 23 w 24"/>
                <a:gd name="T17" fmla="*/ 88 h 92"/>
                <a:gd name="T18" fmla="*/ 3 w 24"/>
                <a:gd name="T19" fmla="*/ 91 h 92"/>
                <a:gd name="T20" fmla="*/ 0 w 24"/>
                <a:gd name="T21" fmla="*/ 88 h 92"/>
                <a:gd name="T22" fmla="*/ 8 w 24"/>
                <a:gd name="T23" fmla="*/ 72 h 92"/>
                <a:gd name="T24" fmla="*/ 8 w 24"/>
                <a:gd name="T25" fmla="*/ 16 h 92"/>
                <a:gd name="T26" fmla="*/ 3 w 24"/>
                <a:gd name="T27" fmla="*/ 6 h 92"/>
                <a:gd name="T28" fmla="*/ 10 w 24"/>
                <a:gd name="T29" fmla="*/ 0 h 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"/>
                <a:gd name="T46" fmla="*/ 0 h 92"/>
                <a:gd name="T47" fmla="*/ 24 w 24"/>
                <a:gd name="T48" fmla="*/ 92 h 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" h="92">
                  <a:moveTo>
                    <a:pt x="10" y="0"/>
                  </a:moveTo>
                  <a:lnTo>
                    <a:pt x="15" y="0"/>
                  </a:lnTo>
                  <a:lnTo>
                    <a:pt x="18" y="6"/>
                  </a:lnTo>
                  <a:lnTo>
                    <a:pt x="18" y="60"/>
                  </a:lnTo>
                  <a:lnTo>
                    <a:pt x="15" y="69"/>
                  </a:lnTo>
                  <a:lnTo>
                    <a:pt x="18" y="75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3" y="91"/>
                  </a:lnTo>
                  <a:lnTo>
                    <a:pt x="0" y="88"/>
                  </a:lnTo>
                  <a:lnTo>
                    <a:pt x="8" y="72"/>
                  </a:lnTo>
                  <a:lnTo>
                    <a:pt x="8" y="16"/>
                  </a:lnTo>
                  <a:lnTo>
                    <a:pt x="3" y="6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5" name="Freeform 127"/>
            <p:cNvSpPr>
              <a:spLocks/>
            </p:cNvSpPr>
            <p:nvPr/>
          </p:nvSpPr>
          <p:spPr bwMode="auto">
            <a:xfrm>
              <a:off x="1953" y="3296"/>
              <a:ext cx="10" cy="14"/>
            </a:xfrm>
            <a:custGeom>
              <a:avLst/>
              <a:gdLst>
                <a:gd name="T0" fmla="*/ 5 w 10"/>
                <a:gd name="T1" fmla="*/ 0 h 14"/>
                <a:gd name="T2" fmla="*/ 6 w 10"/>
                <a:gd name="T3" fmla="*/ 0 h 14"/>
                <a:gd name="T4" fmla="*/ 9 w 10"/>
                <a:gd name="T5" fmla="*/ 13 h 14"/>
                <a:gd name="T6" fmla="*/ 3 w 10"/>
                <a:gd name="T7" fmla="*/ 13 h 14"/>
                <a:gd name="T8" fmla="*/ 0 w 10"/>
                <a:gd name="T9" fmla="*/ 7 h 14"/>
                <a:gd name="T10" fmla="*/ 5 w 10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14"/>
                <a:gd name="T20" fmla="*/ 10 w 10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14">
                  <a:moveTo>
                    <a:pt x="5" y="0"/>
                  </a:moveTo>
                  <a:lnTo>
                    <a:pt x="6" y="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6" name="Freeform 128"/>
            <p:cNvSpPr>
              <a:spLocks/>
            </p:cNvSpPr>
            <p:nvPr/>
          </p:nvSpPr>
          <p:spPr bwMode="auto">
            <a:xfrm>
              <a:off x="1694" y="3299"/>
              <a:ext cx="33" cy="86"/>
            </a:xfrm>
            <a:custGeom>
              <a:avLst/>
              <a:gdLst>
                <a:gd name="T0" fmla="*/ 17 w 33"/>
                <a:gd name="T1" fmla="*/ 0 h 86"/>
                <a:gd name="T2" fmla="*/ 19 w 33"/>
                <a:gd name="T3" fmla="*/ 6 h 86"/>
                <a:gd name="T4" fmla="*/ 19 w 33"/>
                <a:gd name="T5" fmla="*/ 16 h 86"/>
                <a:gd name="T6" fmla="*/ 29 w 33"/>
                <a:gd name="T7" fmla="*/ 20 h 86"/>
                <a:gd name="T8" fmla="*/ 29 w 33"/>
                <a:gd name="T9" fmla="*/ 27 h 86"/>
                <a:gd name="T10" fmla="*/ 24 w 33"/>
                <a:gd name="T11" fmla="*/ 27 h 86"/>
                <a:gd name="T12" fmla="*/ 17 w 33"/>
                <a:gd name="T13" fmla="*/ 43 h 86"/>
                <a:gd name="T14" fmla="*/ 19 w 33"/>
                <a:gd name="T15" fmla="*/ 57 h 86"/>
                <a:gd name="T16" fmla="*/ 17 w 33"/>
                <a:gd name="T17" fmla="*/ 63 h 86"/>
                <a:gd name="T18" fmla="*/ 19 w 33"/>
                <a:gd name="T19" fmla="*/ 72 h 86"/>
                <a:gd name="T20" fmla="*/ 29 w 33"/>
                <a:gd name="T21" fmla="*/ 72 h 86"/>
                <a:gd name="T22" fmla="*/ 32 w 33"/>
                <a:gd name="T23" fmla="*/ 76 h 86"/>
                <a:gd name="T24" fmla="*/ 22 w 33"/>
                <a:gd name="T25" fmla="*/ 85 h 86"/>
                <a:gd name="T26" fmla="*/ 14 w 33"/>
                <a:gd name="T27" fmla="*/ 85 h 86"/>
                <a:gd name="T28" fmla="*/ 6 w 33"/>
                <a:gd name="T29" fmla="*/ 72 h 86"/>
                <a:gd name="T30" fmla="*/ 6 w 33"/>
                <a:gd name="T31" fmla="*/ 43 h 86"/>
                <a:gd name="T32" fmla="*/ 9 w 33"/>
                <a:gd name="T33" fmla="*/ 39 h 86"/>
                <a:gd name="T34" fmla="*/ 0 w 33"/>
                <a:gd name="T35" fmla="*/ 24 h 86"/>
                <a:gd name="T36" fmla="*/ 17 w 33"/>
                <a:gd name="T37" fmla="*/ 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3"/>
                <a:gd name="T58" fmla="*/ 0 h 86"/>
                <a:gd name="T59" fmla="*/ 33 w 33"/>
                <a:gd name="T60" fmla="*/ 86 h 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3" h="86">
                  <a:moveTo>
                    <a:pt x="17" y="0"/>
                  </a:moveTo>
                  <a:lnTo>
                    <a:pt x="19" y="6"/>
                  </a:lnTo>
                  <a:lnTo>
                    <a:pt x="19" y="16"/>
                  </a:lnTo>
                  <a:lnTo>
                    <a:pt x="29" y="20"/>
                  </a:lnTo>
                  <a:lnTo>
                    <a:pt x="29" y="27"/>
                  </a:lnTo>
                  <a:lnTo>
                    <a:pt x="24" y="27"/>
                  </a:lnTo>
                  <a:lnTo>
                    <a:pt x="17" y="43"/>
                  </a:lnTo>
                  <a:lnTo>
                    <a:pt x="19" y="57"/>
                  </a:lnTo>
                  <a:lnTo>
                    <a:pt x="17" y="63"/>
                  </a:lnTo>
                  <a:lnTo>
                    <a:pt x="19" y="72"/>
                  </a:lnTo>
                  <a:lnTo>
                    <a:pt x="29" y="72"/>
                  </a:lnTo>
                  <a:lnTo>
                    <a:pt x="32" y="76"/>
                  </a:lnTo>
                  <a:lnTo>
                    <a:pt x="22" y="85"/>
                  </a:lnTo>
                  <a:lnTo>
                    <a:pt x="14" y="85"/>
                  </a:lnTo>
                  <a:lnTo>
                    <a:pt x="6" y="72"/>
                  </a:lnTo>
                  <a:lnTo>
                    <a:pt x="6" y="43"/>
                  </a:lnTo>
                  <a:lnTo>
                    <a:pt x="9" y="39"/>
                  </a:lnTo>
                  <a:lnTo>
                    <a:pt x="0" y="24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7" name="Freeform 129"/>
            <p:cNvSpPr>
              <a:spLocks/>
            </p:cNvSpPr>
            <p:nvPr/>
          </p:nvSpPr>
          <p:spPr bwMode="auto">
            <a:xfrm>
              <a:off x="943" y="3312"/>
              <a:ext cx="103" cy="64"/>
            </a:xfrm>
            <a:custGeom>
              <a:avLst/>
              <a:gdLst>
                <a:gd name="T0" fmla="*/ 9 w 103"/>
                <a:gd name="T1" fmla="*/ 0 h 64"/>
                <a:gd name="T2" fmla="*/ 14 w 103"/>
                <a:gd name="T3" fmla="*/ 0 h 64"/>
                <a:gd name="T4" fmla="*/ 19 w 103"/>
                <a:gd name="T5" fmla="*/ 8 h 64"/>
                <a:gd name="T6" fmla="*/ 17 w 103"/>
                <a:gd name="T7" fmla="*/ 17 h 64"/>
                <a:gd name="T8" fmla="*/ 17 w 103"/>
                <a:gd name="T9" fmla="*/ 47 h 64"/>
                <a:gd name="T10" fmla="*/ 24 w 103"/>
                <a:gd name="T11" fmla="*/ 54 h 64"/>
                <a:gd name="T12" fmla="*/ 32 w 103"/>
                <a:gd name="T13" fmla="*/ 54 h 64"/>
                <a:gd name="T14" fmla="*/ 33 w 103"/>
                <a:gd name="T15" fmla="*/ 24 h 64"/>
                <a:gd name="T16" fmla="*/ 32 w 103"/>
                <a:gd name="T17" fmla="*/ 20 h 64"/>
                <a:gd name="T18" fmla="*/ 33 w 103"/>
                <a:gd name="T19" fmla="*/ 17 h 64"/>
                <a:gd name="T20" fmla="*/ 27 w 103"/>
                <a:gd name="T21" fmla="*/ 11 h 64"/>
                <a:gd name="T22" fmla="*/ 27 w 103"/>
                <a:gd name="T23" fmla="*/ 3 h 64"/>
                <a:gd name="T24" fmla="*/ 41 w 103"/>
                <a:gd name="T25" fmla="*/ 0 h 64"/>
                <a:gd name="T26" fmla="*/ 48 w 103"/>
                <a:gd name="T27" fmla="*/ 3 h 64"/>
                <a:gd name="T28" fmla="*/ 54 w 103"/>
                <a:gd name="T29" fmla="*/ 0 h 64"/>
                <a:gd name="T30" fmla="*/ 62 w 103"/>
                <a:gd name="T31" fmla="*/ 0 h 64"/>
                <a:gd name="T32" fmla="*/ 73 w 103"/>
                <a:gd name="T33" fmla="*/ 6 h 64"/>
                <a:gd name="T34" fmla="*/ 89 w 103"/>
                <a:gd name="T35" fmla="*/ 0 h 64"/>
                <a:gd name="T36" fmla="*/ 94 w 103"/>
                <a:gd name="T37" fmla="*/ 3 h 64"/>
                <a:gd name="T38" fmla="*/ 99 w 103"/>
                <a:gd name="T39" fmla="*/ 24 h 64"/>
                <a:gd name="T40" fmla="*/ 99 w 103"/>
                <a:gd name="T41" fmla="*/ 50 h 64"/>
                <a:gd name="T42" fmla="*/ 102 w 103"/>
                <a:gd name="T43" fmla="*/ 60 h 64"/>
                <a:gd name="T44" fmla="*/ 88 w 103"/>
                <a:gd name="T45" fmla="*/ 63 h 64"/>
                <a:gd name="T46" fmla="*/ 85 w 103"/>
                <a:gd name="T47" fmla="*/ 54 h 64"/>
                <a:gd name="T48" fmla="*/ 89 w 103"/>
                <a:gd name="T49" fmla="*/ 44 h 64"/>
                <a:gd name="T50" fmla="*/ 89 w 103"/>
                <a:gd name="T51" fmla="*/ 17 h 64"/>
                <a:gd name="T52" fmla="*/ 80 w 103"/>
                <a:gd name="T53" fmla="*/ 8 h 64"/>
                <a:gd name="T54" fmla="*/ 73 w 103"/>
                <a:gd name="T55" fmla="*/ 11 h 64"/>
                <a:gd name="T56" fmla="*/ 70 w 103"/>
                <a:gd name="T57" fmla="*/ 27 h 64"/>
                <a:gd name="T58" fmla="*/ 70 w 103"/>
                <a:gd name="T59" fmla="*/ 50 h 64"/>
                <a:gd name="T60" fmla="*/ 73 w 103"/>
                <a:gd name="T61" fmla="*/ 60 h 64"/>
                <a:gd name="T62" fmla="*/ 61 w 103"/>
                <a:gd name="T63" fmla="*/ 63 h 64"/>
                <a:gd name="T64" fmla="*/ 59 w 103"/>
                <a:gd name="T65" fmla="*/ 57 h 64"/>
                <a:gd name="T66" fmla="*/ 61 w 103"/>
                <a:gd name="T67" fmla="*/ 41 h 64"/>
                <a:gd name="T68" fmla="*/ 61 w 103"/>
                <a:gd name="T69" fmla="*/ 11 h 64"/>
                <a:gd name="T70" fmla="*/ 56 w 103"/>
                <a:gd name="T71" fmla="*/ 11 h 64"/>
                <a:gd name="T72" fmla="*/ 54 w 103"/>
                <a:gd name="T73" fmla="*/ 8 h 64"/>
                <a:gd name="T74" fmla="*/ 43 w 103"/>
                <a:gd name="T75" fmla="*/ 20 h 64"/>
                <a:gd name="T76" fmla="*/ 43 w 103"/>
                <a:gd name="T77" fmla="*/ 50 h 64"/>
                <a:gd name="T78" fmla="*/ 46 w 103"/>
                <a:gd name="T79" fmla="*/ 60 h 64"/>
                <a:gd name="T80" fmla="*/ 32 w 103"/>
                <a:gd name="T81" fmla="*/ 63 h 64"/>
                <a:gd name="T82" fmla="*/ 5 w 103"/>
                <a:gd name="T83" fmla="*/ 63 h 64"/>
                <a:gd name="T84" fmla="*/ 0 w 103"/>
                <a:gd name="T85" fmla="*/ 57 h 64"/>
                <a:gd name="T86" fmla="*/ 6 w 103"/>
                <a:gd name="T87" fmla="*/ 44 h 64"/>
                <a:gd name="T88" fmla="*/ 6 w 103"/>
                <a:gd name="T89" fmla="*/ 17 h 64"/>
                <a:gd name="T90" fmla="*/ 3 w 103"/>
                <a:gd name="T91" fmla="*/ 6 h 64"/>
                <a:gd name="T92" fmla="*/ 9 w 103"/>
                <a:gd name="T93" fmla="*/ 0 h 6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3"/>
                <a:gd name="T142" fmla="*/ 0 h 64"/>
                <a:gd name="T143" fmla="*/ 103 w 103"/>
                <a:gd name="T144" fmla="*/ 64 h 6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3" h="64">
                  <a:moveTo>
                    <a:pt x="9" y="0"/>
                  </a:moveTo>
                  <a:lnTo>
                    <a:pt x="14" y="0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7" y="47"/>
                  </a:lnTo>
                  <a:lnTo>
                    <a:pt x="24" y="54"/>
                  </a:lnTo>
                  <a:lnTo>
                    <a:pt x="32" y="54"/>
                  </a:lnTo>
                  <a:lnTo>
                    <a:pt x="33" y="24"/>
                  </a:lnTo>
                  <a:lnTo>
                    <a:pt x="32" y="20"/>
                  </a:lnTo>
                  <a:lnTo>
                    <a:pt x="33" y="17"/>
                  </a:lnTo>
                  <a:lnTo>
                    <a:pt x="27" y="11"/>
                  </a:lnTo>
                  <a:lnTo>
                    <a:pt x="27" y="3"/>
                  </a:lnTo>
                  <a:lnTo>
                    <a:pt x="41" y="0"/>
                  </a:lnTo>
                  <a:lnTo>
                    <a:pt x="48" y="3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3" y="6"/>
                  </a:lnTo>
                  <a:lnTo>
                    <a:pt x="89" y="0"/>
                  </a:lnTo>
                  <a:lnTo>
                    <a:pt x="94" y="3"/>
                  </a:lnTo>
                  <a:lnTo>
                    <a:pt x="99" y="24"/>
                  </a:lnTo>
                  <a:lnTo>
                    <a:pt x="99" y="50"/>
                  </a:lnTo>
                  <a:lnTo>
                    <a:pt x="102" y="60"/>
                  </a:lnTo>
                  <a:lnTo>
                    <a:pt x="88" y="63"/>
                  </a:lnTo>
                  <a:lnTo>
                    <a:pt x="85" y="54"/>
                  </a:lnTo>
                  <a:lnTo>
                    <a:pt x="89" y="44"/>
                  </a:lnTo>
                  <a:lnTo>
                    <a:pt x="89" y="17"/>
                  </a:lnTo>
                  <a:lnTo>
                    <a:pt x="80" y="8"/>
                  </a:lnTo>
                  <a:lnTo>
                    <a:pt x="73" y="11"/>
                  </a:lnTo>
                  <a:lnTo>
                    <a:pt x="70" y="27"/>
                  </a:lnTo>
                  <a:lnTo>
                    <a:pt x="70" y="50"/>
                  </a:lnTo>
                  <a:lnTo>
                    <a:pt x="73" y="60"/>
                  </a:lnTo>
                  <a:lnTo>
                    <a:pt x="61" y="63"/>
                  </a:lnTo>
                  <a:lnTo>
                    <a:pt x="59" y="57"/>
                  </a:lnTo>
                  <a:lnTo>
                    <a:pt x="61" y="41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4" y="8"/>
                  </a:lnTo>
                  <a:lnTo>
                    <a:pt x="43" y="20"/>
                  </a:lnTo>
                  <a:lnTo>
                    <a:pt x="43" y="50"/>
                  </a:lnTo>
                  <a:lnTo>
                    <a:pt x="46" y="60"/>
                  </a:lnTo>
                  <a:lnTo>
                    <a:pt x="32" y="63"/>
                  </a:lnTo>
                  <a:lnTo>
                    <a:pt x="5" y="63"/>
                  </a:lnTo>
                  <a:lnTo>
                    <a:pt x="0" y="57"/>
                  </a:lnTo>
                  <a:lnTo>
                    <a:pt x="6" y="44"/>
                  </a:lnTo>
                  <a:lnTo>
                    <a:pt x="6" y="17"/>
                  </a:lnTo>
                  <a:lnTo>
                    <a:pt x="3" y="6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8" name="Freeform 130"/>
            <p:cNvSpPr>
              <a:spLocks/>
            </p:cNvSpPr>
            <p:nvPr/>
          </p:nvSpPr>
          <p:spPr bwMode="auto">
            <a:xfrm>
              <a:off x="1058" y="3315"/>
              <a:ext cx="39" cy="64"/>
            </a:xfrm>
            <a:custGeom>
              <a:avLst/>
              <a:gdLst>
                <a:gd name="T0" fmla="*/ 10 w 39"/>
                <a:gd name="T1" fmla="*/ 0 h 64"/>
                <a:gd name="T2" fmla="*/ 27 w 39"/>
                <a:gd name="T3" fmla="*/ 0 h 64"/>
                <a:gd name="T4" fmla="*/ 32 w 39"/>
                <a:gd name="T5" fmla="*/ 3 h 64"/>
                <a:gd name="T6" fmla="*/ 37 w 39"/>
                <a:gd name="T7" fmla="*/ 24 h 64"/>
                <a:gd name="T8" fmla="*/ 32 w 39"/>
                <a:gd name="T9" fmla="*/ 27 h 64"/>
                <a:gd name="T10" fmla="*/ 10 w 39"/>
                <a:gd name="T11" fmla="*/ 27 h 64"/>
                <a:gd name="T12" fmla="*/ 10 w 39"/>
                <a:gd name="T13" fmla="*/ 38 h 64"/>
                <a:gd name="T14" fmla="*/ 22 w 39"/>
                <a:gd name="T15" fmla="*/ 47 h 64"/>
                <a:gd name="T16" fmla="*/ 34 w 39"/>
                <a:gd name="T17" fmla="*/ 44 h 64"/>
                <a:gd name="T18" fmla="*/ 34 w 39"/>
                <a:gd name="T19" fmla="*/ 38 h 64"/>
                <a:gd name="T20" fmla="*/ 37 w 39"/>
                <a:gd name="T21" fmla="*/ 38 h 64"/>
                <a:gd name="T22" fmla="*/ 38 w 39"/>
                <a:gd name="T23" fmla="*/ 41 h 64"/>
                <a:gd name="T24" fmla="*/ 29 w 39"/>
                <a:gd name="T25" fmla="*/ 57 h 64"/>
                <a:gd name="T26" fmla="*/ 16 w 39"/>
                <a:gd name="T27" fmla="*/ 63 h 64"/>
                <a:gd name="T28" fmla="*/ 10 w 39"/>
                <a:gd name="T29" fmla="*/ 60 h 64"/>
                <a:gd name="T30" fmla="*/ 0 w 39"/>
                <a:gd name="T31" fmla="*/ 41 h 64"/>
                <a:gd name="T32" fmla="*/ 0 w 39"/>
                <a:gd name="T33" fmla="*/ 14 h 64"/>
                <a:gd name="T34" fmla="*/ 10 w 39"/>
                <a:gd name="T35" fmla="*/ 0 h 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64"/>
                <a:gd name="T56" fmla="*/ 39 w 39"/>
                <a:gd name="T57" fmla="*/ 64 h 6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64">
                  <a:moveTo>
                    <a:pt x="10" y="0"/>
                  </a:moveTo>
                  <a:lnTo>
                    <a:pt x="27" y="0"/>
                  </a:lnTo>
                  <a:lnTo>
                    <a:pt x="32" y="3"/>
                  </a:lnTo>
                  <a:lnTo>
                    <a:pt x="37" y="24"/>
                  </a:lnTo>
                  <a:lnTo>
                    <a:pt x="32" y="27"/>
                  </a:lnTo>
                  <a:lnTo>
                    <a:pt x="10" y="27"/>
                  </a:lnTo>
                  <a:lnTo>
                    <a:pt x="10" y="38"/>
                  </a:lnTo>
                  <a:lnTo>
                    <a:pt x="22" y="47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8" y="41"/>
                  </a:lnTo>
                  <a:lnTo>
                    <a:pt x="29" y="57"/>
                  </a:lnTo>
                  <a:lnTo>
                    <a:pt x="16" y="63"/>
                  </a:lnTo>
                  <a:lnTo>
                    <a:pt x="10" y="60"/>
                  </a:lnTo>
                  <a:lnTo>
                    <a:pt x="0" y="41"/>
                  </a:lnTo>
                  <a:lnTo>
                    <a:pt x="0" y="14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9" name="Freeform 131"/>
            <p:cNvSpPr>
              <a:spLocks/>
            </p:cNvSpPr>
            <p:nvPr/>
          </p:nvSpPr>
          <p:spPr bwMode="auto">
            <a:xfrm>
              <a:off x="1068" y="3320"/>
              <a:ext cx="15" cy="13"/>
            </a:xfrm>
            <a:custGeom>
              <a:avLst/>
              <a:gdLst>
                <a:gd name="T0" fmla="*/ 1 w 15"/>
                <a:gd name="T1" fmla="*/ 3 h 13"/>
                <a:gd name="T2" fmla="*/ 0 w 15"/>
                <a:gd name="T3" fmla="*/ 6 h 13"/>
                <a:gd name="T4" fmla="*/ 6 w 15"/>
                <a:gd name="T5" fmla="*/ 12 h 13"/>
                <a:gd name="T6" fmla="*/ 14 w 15"/>
                <a:gd name="T7" fmla="*/ 12 h 13"/>
                <a:gd name="T8" fmla="*/ 14 w 15"/>
                <a:gd name="T9" fmla="*/ 6 h 13"/>
                <a:gd name="T10" fmla="*/ 6 w 15"/>
                <a:gd name="T11" fmla="*/ 0 h 13"/>
                <a:gd name="T12" fmla="*/ 1 w 15"/>
                <a:gd name="T13" fmla="*/ 3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3"/>
                <a:gd name="T23" fmla="*/ 15 w 15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3">
                  <a:moveTo>
                    <a:pt x="1" y="3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14" y="12"/>
                  </a:lnTo>
                  <a:lnTo>
                    <a:pt x="14" y="6"/>
                  </a:lnTo>
                  <a:lnTo>
                    <a:pt x="6" y="0"/>
                  </a:lnTo>
                  <a:lnTo>
                    <a:pt x="1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0" name="Freeform 132"/>
            <p:cNvSpPr>
              <a:spLocks/>
            </p:cNvSpPr>
            <p:nvPr/>
          </p:nvSpPr>
          <p:spPr bwMode="auto">
            <a:xfrm>
              <a:off x="1207" y="3318"/>
              <a:ext cx="22" cy="61"/>
            </a:xfrm>
            <a:custGeom>
              <a:avLst/>
              <a:gdLst>
                <a:gd name="T0" fmla="*/ 7 w 22"/>
                <a:gd name="T1" fmla="*/ 0 h 61"/>
                <a:gd name="T2" fmla="*/ 16 w 22"/>
                <a:gd name="T3" fmla="*/ 0 h 61"/>
                <a:gd name="T4" fmla="*/ 16 w 22"/>
                <a:gd name="T5" fmla="*/ 47 h 61"/>
                <a:gd name="T6" fmla="*/ 21 w 22"/>
                <a:gd name="T7" fmla="*/ 60 h 61"/>
                <a:gd name="T8" fmla="*/ 2 w 22"/>
                <a:gd name="T9" fmla="*/ 60 h 61"/>
                <a:gd name="T10" fmla="*/ 0 w 22"/>
                <a:gd name="T11" fmla="*/ 54 h 61"/>
                <a:gd name="T12" fmla="*/ 5 w 22"/>
                <a:gd name="T13" fmla="*/ 54 h 61"/>
                <a:gd name="T14" fmla="*/ 7 w 22"/>
                <a:gd name="T15" fmla="*/ 17 h 61"/>
                <a:gd name="T16" fmla="*/ 2 w 22"/>
                <a:gd name="T17" fmla="*/ 2 h 61"/>
                <a:gd name="T18" fmla="*/ 7 w 22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61"/>
                <a:gd name="T32" fmla="*/ 22 w 22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61">
                  <a:moveTo>
                    <a:pt x="7" y="0"/>
                  </a:moveTo>
                  <a:lnTo>
                    <a:pt x="16" y="0"/>
                  </a:lnTo>
                  <a:lnTo>
                    <a:pt x="16" y="47"/>
                  </a:lnTo>
                  <a:lnTo>
                    <a:pt x="21" y="60"/>
                  </a:lnTo>
                  <a:lnTo>
                    <a:pt x="2" y="60"/>
                  </a:lnTo>
                  <a:lnTo>
                    <a:pt x="0" y="54"/>
                  </a:lnTo>
                  <a:lnTo>
                    <a:pt x="5" y="54"/>
                  </a:lnTo>
                  <a:lnTo>
                    <a:pt x="7" y="17"/>
                  </a:lnTo>
                  <a:lnTo>
                    <a:pt x="2" y="2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1" name="Freeform 133"/>
            <p:cNvSpPr>
              <a:spLocks/>
            </p:cNvSpPr>
            <p:nvPr/>
          </p:nvSpPr>
          <p:spPr bwMode="auto">
            <a:xfrm>
              <a:off x="1233" y="3318"/>
              <a:ext cx="45" cy="61"/>
            </a:xfrm>
            <a:custGeom>
              <a:avLst/>
              <a:gdLst>
                <a:gd name="T0" fmla="*/ 3 w 45"/>
                <a:gd name="T1" fmla="*/ 0 h 61"/>
                <a:gd name="T2" fmla="*/ 17 w 45"/>
                <a:gd name="T3" fmla="*/ 0 h 61"/>
                <a:gd name="T4" fmla="*/ 19 w 45"/>
                <a:gd name="T5" fmla="*/ 5 h 61"/>
                <a:gd name="T6" fmla="*/ 17 w 45"/>
                <a:gd name="T7" fmla="*/ 14 h 61"/>
                <a:gd name="T8" fmla="*/ 22 w 45"/>
                <a:gd name="T9" fmla="*/ 27 h 61"/>
                <a:gd name="T10" fmla="*/ 30 w 45"/>
                <a:gd name="T11" fmla="*/ 30 h 61"/>
                <a:gd name="T12" fmla="*/ 32 w 45"/>
                <a:gd name="T13" fmla="*/ 0 h 61"/>
                <a:gd name="T14" fmla="*/ 41 w 45"/>
                <a:gd name="T15" fmla="*/ 0 h 61"/>
                <a:gd name="T16" fmla="*/ 44 w 45"/>
                <a:gd name="T17" fmla="*/ 5 h 61"/>
                <a:gd name="T18" fmla="*/ 35 w 45"/>
                <a:gd name="T19" fmla="*/ 27 h 61"/>
                <a:gd name="T20" fmla="*/ 35 w 45"/>
                <a:gd name="T21" fmla="*/ 33 h 61"/>
                <a:gd name="T22" fmla="*/ 25 w 45"/>
                <a:gd name="T23" fmla="*/ 60 h 61"/>
                <a:gd name="T24" fmla="*/ 22 w 45"/>
                <a:gd name="T25" fmla="*/ 60 h 61"/>
                <a:gd name="T26" fmla="*/ 0 w 45"/>
                <a:gd name="T27" fmla="*/ 2 h 61"/>
                <a:gd name="T28" fmla="*/ 3 w 45"/>
                <a:gd name="T29" fmla="*/ 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"/>
                <a:gd name="T46" fmla="*/ 0 h 61"/>
                <a:gd name="T47" fmla="*/ 45 w 45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" h="61">
                  <a:moveTo>
                    <a:pt x="3" y="0"/>
                  </a:moveTo>
                  <a:lnTo>
                    <a:pt x="17" y="0"/>
                  </a:lnTo>
                  <a:lnTo>
                    <a:pt x="19" y="5"/>
                  </a:lnTo>
                  <a:lnTo>
                    <a:pt x="17" y="14"/>
                  </a:lnTo>
                  <a:lnTo>
                    <a:pt x="22" y="27"/>
                  </a:lnTo>
                  <a:lnTo>
                    <a:pt x="30" y="30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4" y="5"/>
                  </a:lnTo>
                  <a:lnTo>
                    <a:pt x="35" y="27"/>
                  </a:lnTo>
                  <a:lnTo>
                    <a:pt x="35" y="33"/>
                  </a:lnTo>
                  <a:lnTo>
                    <a:pt x="25" y="60"/>
                  </a:lnTo>
                  <a:lnTo>
                    <a:pt x="22" y="60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2" name="Freeform 134"/>
            <p:cNvSpPr>
              <a:spLocks/>
            </p:cNvSpPr>
            <p:nvPr/>
          </p:nvSpPr>
          <p:spPr bwMode="auto">
            <a:xfrm>
              <a:off x="1279" y="3318"/>
              <a:ext cx="28" cy="64"/>
            </a:xfrm>
            <a:custGeom>
              <a:avLst/>
              <a:gdLst>
                <a:gd name="T0" fmla="*/ 8 w 28"/>
                <a:gd name="T1" fmla="*/ 0 h 64"/>
                <a:gd name="T2" fmla="*/ 18 w 28"/>
                <a:gd name="T3" fmla="*/ 0 h 64"/>
                <a:gd name="T4" fmla="*/ 19 w 28"/>
                <a:gd name="T5" fmla="*/ 11 h 64"/>
                <a:gd name="T6" fmla="*/ 18 w 28"/>
                <a:gd name="T7" fmla="*/ 20 h 64"/>
                <a:gd name="T8" fmla="*/ 19 w 28"/>
                <a:gd name="T9" fmla="*/ 27 h 64"/>
                <a:gd name="T10" fmla="*/ 19 w 28"/>
                <a:gd name="T11" fmla="*/ 47 h 64"/>
                <a:gd name="T12" fmla="*/ 27 w 28"/>
                <a:gd name="T13" fmla="*/ 57 h 64"/>
                <a:gd name="T14" fmla="*/ 10 w 28"/>
                <a:gd name="T15" fmla="*/ 63 h 64"/>
                <a:gd name="T16" fmla="*/ 0 w 28"/>
                <a:gd name="T17" fmla="*/ 57 h 64"/>
                <a:gd name="T18" fmla="*/ 10 w 28"/>
                <a:gd name="T19" fmla="*/ 41 h 64"/>
                <a:gd name="T20" fmla="*/ 10 w 28"/>
                <a:gd name="T21" fmla="*/ 17 h 64"/>
                <a:gd name="T22" fmla="*/ 3 w 28"/>
                <a:gd name="T23" fmla="*/ 5 h 64"/>
                <a:gd name="T24" fmla="*/ 8 w 28"/>
                <a:gd name="T25" fmla="*/ 0 h 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64"/>
                <a:gd name="T41" fmla="*/ 28 w 28"/>
                <a:gd name="T42" fmla="*/ 64 h 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64">
                  <a:moveTo>
                    <a:pt x="8" y="0"/>
                  </a:moveTo>
                  <a:lnTo>
                    <a:pt x="18" y="0"/>
                  </a:lnTo>
                  <a:lnTo>
                    <a:pt x="19" y="11"/>
                  </a:lnTo>
                  <a:lnTo>
                    <a:pt x="18" y="20"/>
                  </a:lnTo>
                  <a:lnTo>
                    <a:pt x="19" y="27"/>
                  </a:lnTo>
                  <a:lnTo>
                    <a:pt x="19" y="47"/>
                  </a:lnTo>
                  <a:lnTo>
                    <a:pt x="27" y="57"/>
                  </a:lnTo>
                  <a:lnTo>
                    <a:pt x="10" y="63"/>
                  </a:lnTo>
                  <a:lnTo>
                    <a:pt x="0" y="57"/>
                  </a:lnTo>
                  <a:lnTo>
                    <a:pt x="10" y="41"/>
                  </a:lnTo>
                  <a:lnTo>
                    <a:pt x="10" y="17"/>
                  </a:lnTo>
                  <a:lnTo>
                    <a:pt x="3" y="5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3" name="Freeform 135"/>
            <p:cNvSpPr>
              <a:spLocks/>
            </p:cNvSpPr>
            <p:nvPr/>
          </p:nvSpPr>
          <p:spPr bwMode="auto">
            <a:xfrm>
              <a:off x="1311" y="3318"/>
              <a:ext cx="33" cy="64"/>
            </a:xfrm>
            <a:custGeom>
              <a:avLst/>
              <a:gdLst>
                <a:gd name="T0" fmla="*/ 8 w 33"/>
                <a:gd name="T1" fmla="*/ 0 h 64"/>
                <a:gd name="T2" fmla="*/ 27 w 33"/>
                <a:gd name="T3" fmla="*/ 0 h 64"/>
                <a:gd name="T4" fmla="*/ 29 w 33"/>
                <a:gd name="T5" fmla="*/ 5 h 64"/>
                <a:gd name="T6" fmla="*/ 29 w 33"/>
                <a:gd name="T7" fmla="*/ 17 h 64"/>
                <a:gd name="T8" fmla="*/ 27 w 33"/>
                <a:gd name="T9" fmla="*/ 17 h 64"/>
                <a:gd name="T10" fmla="*/ 24 w 33"/>
                <a:gd name="T11" fmla="*/ 8 h 64"/>
                <a:gd name="T12" fmla="*/ 19 w 33"/>
                <a:gd name="T13" fmla="*/ 8 h 64"/>
                <a:gd name="T14" fmla="*/ 14 w 33"/>
                <a:gd name="T15" fmla="*/ 5 h 64"/>
                <a:gd name="T16" fmla="*/ 10 w 33"/>
                <a:gd name="T17" fmla="*/ 14 h 64"/>
                <a:gd name="T18" fmla="*/ 29 w 33"/>
                <a:gd name="T19" fmla="*/ 33 h 64"/>
                <a:gd name="T20" fmla="*/ 32 w 33"/>
                <a:gd name="T21" fmla="*/ 50 h 64"/>
                <a:gd name="T22" fmla="*/ 29 w 33"/>
                <a:gd name="T23" fmla="*/ 57 h 64"/>
                <a:gd name="T24" fmla="*/ 13 w 33"/>
                <a:gd name="T25" fmla="*/ 63 h 64"/>
                <a:gd name="T26" fmla="*/ 3 w 33"/>
                <a:gd name="T27" fmla="*/ 60 h 64"/>
                <a:gd name="T28" fmla="*/ 0 w 33"/>
                <a:gd name="T29" fmla="*/ 50 h 64"/>
                <a:gd name="T30" fmla="*/ 3 w 33"/>
                <a:gd name="T31" fmla="*/ 41 h 64"/>
                <a:gd name="T32" fmla="*/ 14 w 33"/>
                <a:gd name="T33" fmla="*/ 54 h 64"/>
                <a:gd name="T34" fmla="*/ 22 w 33"/>
                <a:gd name="T35" fmla="*/ 54 h 64"/>
                <a:gd name="T36" fmla="*/ 22 w 33"/>
                <a:gd name="T37" fmla="*/ 38 h 64"/>
                <a:gd name="T38" fmla="*/ 17 w 33"/>
                <a:gd name="T39" fmla="*/ 38 h 64"/>
                <a:gd name="T40" fmla="*/ 3 w 33"/>
                <a:gd name="T41" fmla="*/ 27 h 64"/>
                <a:gd name="T42" fmla="*/ 0 w 33"/>
                <a:gd name="T43" fmla="*/ 11 h 64"/>
                <a:gd name="T44" fmla="*/ 8 w 33"/>
                <a:gd name="T45" fmla="*/ 0 h 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"/>
                <a:gd name="T70" fmla="*/ 0 h 64"/>
                <a:gd name="T71" fmla="*/ 33 w 33"/>
                <a:gd name="T72" fmla="*/ 64 h 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" h="64">
                  <a:moveTo>
                    <a:pt x="8" y="0"/>
                  </a:moveTo>
                  <a:lnTo>
                    <a:pt x="27" y="0"/>
                  </a:lnTo>
                  <a:lnTo>
                    <a:pt x="29" y="5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4" y="8"/>
                  </a:lnTo>
                  <a:lnTo>
                    <a:pt x="19" y="8"/>
                  </a:lnTo>
                  <a:lnTo>
                    <a:pt x="14" y="5"/>
                  </a:lnTo>
                  <a:lnTo>
                    <a:pt x="10" y="14"/>
                  </a:lnTo>
                  <a:lnTo>
                    <a:pt x="29" y="33"/>
                  </a:lnTo>
                  <a:lnTo>
                    <a:pt x="32" y="50"/>
                  </a:lnTo>
                  <a:lnTo>
                    <a:pt x="29" y="57"/>
                  </a:lnTo>
                  <a:lnTo>
                    <a:pt x="13" y="63"/>
                  </a:lnTo>
                  <a:lnTo>
                    <a:pt x="3" y="60"/>
                  </a:lnTo>
                  <a:lnTo>
                    <a:pt x="0" y="50"/>
                  </a:lnTo>
                  <a:lnTo>
                    <a:pt x="3" y="41"/>
                  </a:lnTo>
                  <a:lnTo>
                    <a:pt x="14" y="54"/>
                  </a:lnTo>
                  <a:lnTo>
                    <a:pt x="22" y="54"/>
                  </a:lnTo>
                  <a:lnTo>
                    <a:pt x="22" y="38"/>
                  </a:lnTo>
                  <a:lnTo>
                    <a:pt x="17" y="38"/>
                  </a:lnTo>
                  <a:lnTo>
                    <a:pt x="3" y="27"/>
                  </a:lnTo>
                  <a:lnTo>
                    <a:pt x="0" y="11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4" name="Freeform 136"/>
            <p:cNvSpPr>
              <a:spLocks/>
            </p:cNvSpPr>
            <p:nvPr/>
          </p:nvSpPr>
          <p:spPr bwMode="auto">
            <a:xfrm>
              <a:off x="1351" y="3318"/>
              <a:ext cx="25" cy="64"/>
            </a:xfrm>
            <a:custGeom>
              <a:avLst/>
              <a:gdLst>
                <a:gd name="T0" fmla="*/ 11 w 25"/>
                <a:gd name="T1" fmla="*/ 0 h 64"/>
                <a:gd name="T2" fmla="*/ 14 w 25"/>
                <a:gd name="T3" fmla="*/ 0 h 64"/>
                <a:gd name="T4" fmla="*/ 19 w 25"/>
                <a:gd name="T5" fmla="*/ 8 h 64"/>
                <a:gd name="T6" fmla="*/ 16 w 25"/>
                <a:gd name="T7" fmla="*/ 20 h 64"/>
                <a:gd name="T8" fmla="*/ 19 w 25"/>
                <a:gd name="T9" fmla="*/ 24 h 64"/>
                <a:gd name="T10" fmla="*/ 16 w 25"/>
                <a:gd name="T11" fmla="*/ 33 h 64"/>
                <a:gd name="T12" fmla="*/ 19 w 25"/>
                <a:gd name="T13" fmla="*/ 35 h 64"/>
                <a:gd name="T14" fmla="*/ 16 w 25"/>
                <a:gd name="T15" fmla="*/ 41 h 64"/>
                <a:gd name="T16" fmla="*/ 24 w 25"/>
                <a:gd name="T17" fmla="*/ 60 h 64"/>
                <a:gd name="T18" fmla="*/ 6 w 25"/>
                <a:gd name="T19" fmla="*/ 63 h 64"/>
                <a:gd name="T20" fmla="*/ 0 w 25"/>
                <a:gd name="T21" fmla="*/ 60 h 64"/>
                <a:gd name="T22" fmla="*/ 0 w 25"/>
                <a:gd name="T23" fmla="*/ 57 h 64"/>
                <a:gd name="T24" fmla="*/ 6 w 25"/>
                <a:gd name="T25" fmla="*/ 54 h 64"/>
                <a:gd name="T26" fmla="*/ 6 w 25"/>
                <a:gd name="T27" fmla="*/ 14 h 64"/>
                <a:gd name="T28" fmla="*/ 3 w 25"/>
                <a:gd name="T29" fmla="*/ 8 h 64"/>
                <a:gd name="T30" fmla="*/ 11 w 25"/>
                <a:gd name="T31" fmla="*/ 0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"/>
                <a:gd name="T49" fmla="*/ 0 h 64"/>
                <a:gd name="T50" fmla="*/ 25 w 25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" h="64">
                  <a:moveTo>
                    <a:pt x="11" y="0"/>
                  </a:moveTo>
                  <a:lnTo>
                    <a:pt x="14" y="0"/>
                  </a:lnTo>
                  <a:lnTo>
                    <a:pt x="19" y="8"/>
                  </a:lnTo>
                  <a:lnTo>
                    <a:pt x="16" y="20"/>
                  </a:lnTo>
                  <a:lnTo>
                    <a:pt x="19" y="24"/>
                  </a:lnTo>
                  <a:lnTo>
                    <a:pt x="16" y="33"/>
                  </a:lnTo>
                  <a:lnTo>
                    <a:pt x="19" y="35"/>
                  </a:lnTo>
                  <a:lnTo>
                    <a:pt x="16" y="41"/>
                  </a:lnTo>
                  <a:lnTo>
                    <a:pt x="24" y="60"/>
                  </a:lnTo>
                  <a:lnTo>
                    <a:pt x="6" y="63"/>
                  </a:lnTo>
                  <a:lnTo>
                    <a:pt x="0" y="60"/>
                  </a:lnTo>
                  <a:lnTo>
                    <a:pt x="0" y="57"/>
                  </a:lnTo>
                  <a:lnTo>
                    <a:pt x="6" y="54"/>
                  </a:lnTo>
                  <a:lnTo>
                    <a:pt x="6" y="14"/>
                  </a:lnTo>
                  <a:lnTo>
                    <a:pt x="3" y="8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5" name="Freeform 137"/>
            <p:cNvSpPr>
              <a:spLocks/>
            </p:cNvSpPr>
            <p:nvPr/>
          </p:nvSpPr>
          <p:spPr bwMode="auto">
            <a:xfrm>
              <a:off x="1377" y="3318"/>
              <a:ext cx="52" cy="64"/>
            </a:xfrm>
            <a:custGeom>
              <a:avLst/>
              <a:gdLst>
                <a:gd name="T0" fmla="*/ 17 w 52"/>
                <a:gd name="T1" fmla="*/ 0 h 64"/>
                <a:gd name="T2" fmla="*/ 33 w 52"/>
                <a:gd name="T3" fmla="*/ 0 h 64"/>
                <a:gd name="T4" fmla="*/ 43 w 52"/>
                <a:gd name="T5" fmla="*/ 5 h 64"/>
                <a:gd name="T6" fmla="*/ 51 w 52"/>
                <a:gd name="T7" fmla="*/ 30 h 64"/>
                <a:gd name="T8" fmla="*/ 48 w 52"/>
                <a:gd name="T9" fmla="*/ 44 h 64"/>
                <a:gd name="T10" fmla="*/ 41 w 52"/>
                <a:gd name="T11" fmla="*/ 60 h 64"/>
                <a:gd name="T12" fmla="*/ 31 w 52"/>
                <a:gd name="T13" fmla="*/ 63 h 64"/>
                <a:gd name="T14" fmla="*/ 14 w 52"/>
                <a:gd name="T15" fmla="*/ 63 h 64"/>
                <a:gd name="T16" fmla="*/ 6 w 52"/>
                <a:gd name="T17" fmla="*/ 57 h 64"/>
                <a:gd name="T18" fmla="*/ 3 w 52"/>
                <a:gd name="T19" fmla="*/ 44 h 64"/>
                <a:gd name="T20" fmla="*/ 0 w 52"/>
                <a:gd name="T21" fmla="*/ 27 h 64"/>
                <a:gd name="T22" fmla="*/ 6 w 52"/>
                <a:gd name="T23" fmla="*/ 8 h 64"/>
                <a:gd name="T24" fmla="*/ 17 w 52"/>
                <a:gd name="T25" fmla="*/ 0 h 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"/>
                <a:gd name="T40" fmla="*/ 0 h 64"/>
                <a:gd name="T41" fmla="*/ 52 w 52"/>
                <a:gd name="T42" fmla="*/ 64 h 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" h="64">
                  <a:moveTo>
                    <a:pt x="17" y="0"/>
                  </a:moveTo>
                  <a:lnTo>
                    <a:pt x="33" y="0"/>
                  </a:lnTo>
                  <a:lnTo>
                    <a:pt x="43" y="5"/>
                  </a:lnTo>
                  <a:lnTo>
                    <a:pt x="51" y="30"/>
                  </a:lnTo>
                  <a:lnTo>
                    <a:pt x="48" y="44"/>
                  </a:lnTo>
                  <a:lnTo>
                    <a:pt x="41" y="60"/>
                  </a:lnTo>
                  <a:lnTo>
                    <a:pt x="31" y="63"/>
                  </a:lnTo>
                  <a:lnTo>
                    <a:pt x="14" y="63"/>
                  </a:lnTo>
                  <a:lnTo>
                    <a:pt x="6" y="57"/>
                  </a:lnTo>
                  <a:lnTo>
                    <a:pt x="3" y="44"/>
                  </a:lnTo>
                  <a:lnTo>
                    <a:pt x="0" y="27"/>
                  </a:lnTo>
                  <a:lnTo>
                    <a:pt x="6" y="8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6" name="Freeform 138"/>
            <p:cNvSpPr>
              <a:spLocks/>
            </p:cNvSpPr>
            <p:nvPr/>
          </p:nvSpPr>
          <p:spPr bwMode="auto">
            <a:xfrm>
              <a:off x="1389" y="3326"/>
              <a:ext cx="28" cy="47"/>
            </a:xfrm>
            <a:custGeom>
              <a:avLst/>
              <a:gdLst>
                <a:gd name="T0" fmla="*/ 8 w 28"/>
                <a:gd name="T1" fmla="*/ 3 h 47"/>
                <a:gd name="T2" fmla="*/ 3 w 28"/>
                <a:gd name="T3" fmla="*/ 3 h 47"/>
                <a:gd name="T4" fmla="*/ 0 w 28"/>
                <a:gd name="T5" fmla="*/ 30 h 47"/>
                <a:gd name="T6" fmla="*/ 13 w 28"/>
                <a:gd name="T7" fmla="*/ 46 h 47"/>
                <a:gd name="T8" fmla="*/ 19 w 28"/>
                <a:gd name="T9" fmla="*/ 46 h 47"/>
                <a:gd name="T10" fmla="*/ 27 w 28"/>
                <a:gd name="T11" fmla="*/ 30 h 47"/>
                <a:gd name="T12" fmla="*/ 27 w 28"/>
                <a:gd name="T13" fmla="*/ 16 h 47"/>
                <a:gd name="T14" fmla="*/ 15 w 28"/>
                <a:gd name="T15" fmla="*/ 0 h 47"/>
                <a:gd name="T16" fmla="*/ 10 w 28"/>
                <a:gd name="T17" fmla="*/ 0 h 47"/>
                <a:gd name="T18" fmla="*/ 8 w 28"/>
                <a:gd name="T19" fmla="*/ 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47"/>
                <a:gd name="T32" fmla="*/ 28 w 28"/>
                <a:gd name="T33" fmla="*/ 47 h 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47">
                  <a:moveTo>
                    <a:pt x="8" y="3"/>
                  </a:moveTo>
                  <a:lnTo>
                    <a:pt x="3" y="3"/>
                  </a:lnTo>
                  <a:lnTo>
                    <a:pt x="0" y="30"/>
                  </a:lnTo>
                  <a:lnTo>
                    <a:pt x="13" y="46"/>
                  </a:lnTo>
                  <a:lnTo>
                    <a:pt x="19" y="46"/>
                  </a:lnTo>
                  <a:lnTo>
                    <a:pt x="27" y="30"/>
                  </a:lnTo>
                  <a:lnTo>
                    <a:pt x="27" y="16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7" name="Freeform 139"/>
            <p:cNvSpPr>
              <a:spLocks/>
            </p:cNvSpPr>
            <p:nvPr/>
          </p:nvSpPr>
          <p:spPr bwMode="auto">
            <a:xfrm>
              <a:off x="1435" y="3318"/>
              <a:ext cx="50" cy="64"/>
            </a:xfrm>
            <a:custGeom>
              <a:avLst/>
              <a:gdLst>
                <a:gd name="T0" fmla="*/ 13 w 50"/>
                <a:gd name="T1" fmla="*/ 0 h 64"/>
                <a:gd name="T2" fmla="*/ 20 w 50"/>
                <a:gd name="T3" fmla="*/ 5 h 64"/>
                <a:gd name="T4" fmla="*/ 33 w 50"/>
                <a:gd name="T5" fmla="*/ 0 h 64"/>
                <a:gd name="T6" fmla="*/ 39 w 50"/>
                <a:gd name="T7" fmla="*/ 2 h 64"/>
                <a:gd name="T8" fmla="*/ 44 w 50"/>
                <a:gd name="T9" fmla="*/ 11 h 64"/>
                <a:gd name="T10" fmla="*/ 44 w 50"/>
                <a:gd name="T11" fmla="*/ 50 h 64"/>
                <a:gd name="T12" fmla="*/ 49 w 50"/>
                <a:gd name="T13" fmla="*/ 60 h 64"/>
                <a:gd name="T14" fmla="*/ 44 w 50"/>
                <a:gd name="T15" fmla="*/ 63 h 64"/>
                <a:gd name="T16" fmla="*/ 35 w 50"/>
                <a:gd name="T17" fmla="*/ 63 h 64"/>
                <a:gd name="T18" fmla="*/ 33 w 50"/>
                <a:gd name="T19" fmla="*/ 57 h 64"/>
                <a:gd name="T20" fmla="*/ 38 w 50"/>
                <a:gd name="T21" fmla="*/ 44 h 64"/>
                <a:gd name="T22" fmla="*/ 38 w 50"/>
                <a:gd name="T23" fmla="*/ 20 h 64"/>
                <a:gd name="T24" fmla="*/ 28 w 50"/>
                <a:gd name="T25" fmla="*/ 11 h 64"/>
                <a:gd name="T26" fmla="*/ 23 w 50"/>
                <a:gd name="T27" fmla="*/ 14 h 64"/>
                <a:gd name="T28" fmla="*/ 15 w 50"/>
                <a:gd name="T29" fmla="*/ 30 h 64"/>
                <a:gd name="T30" fmla="*/ 20 w 50"/>
                <a:gd name="T31" fmla="*/ 60 h 64"/>
                <a:gd name="T32" fmla="*/ 15 w 50"/>
                <a:gd name="T33" fmla="*/ 63 h 64"/>
                <a:gd name="T34" fmla="*/ 4 w 50"/>
                <a:gd name="T35" fmla="*/ 63 h 64"/>
                <a:gd name="T36" fmla="*/ 0 w 50"/>
                <a:gd name="T37" fmla="*/ 57 h 64"/>
                <a:gd name="T38" fmla="*/ 9 w 50"/>
                <a:gd name="T39" fmla="*/ 44 h 64"/>
                <a:gd name="T40" fmla="*/ 9 w 50"/>
                <a:gd name="T41" fmla="*/ 20 h 64"/>
                <a:gd name="T42" fmla="*/ 0 w 50"/>
                <a:gd name="T43" fmla="*/ 5 h 64"/>
                <a:gd name="T44" fmla="*/ 13 w 50"/>
                <a:gd name="T45" fmla="*/ 0 h 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0"/>
                <a:gd name="T70" fmla="*/ 0 h 64"/>
                <a:gd name="T71" fmla="*/ 50 w 50"/>
                <a:gd name="T72" fmla="*/ 64 h 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0" h="64">
                  <a:moveTo>
                    <a:pt x="13" y="0"/>
                  </a:moveTo>
                  <a:lnTo>
                    <a:pt x="20" y="5"/>
                  </a:lnTo>
                  <a:lnTo>
                    <a:pt x="33" y="0"/>
                  </a:lnTo>
                  <a:lnTo>
                    <a:pt x="39" y="2"/>
                  </a:lnTo>
                  <a:lnTo>
                    <a:pt x="44" y="11"/>
                  </a:lnTo>
                  <a:lnTo>
                    <a:pt x="44" y="50"/>
                  </a:lnTo>
                  <a:lnTo>
                    <a:pt x="49" y="60"/>
                  </a:lnTo>
                  <a:lnTo>
                    <a:pt x="44" y="63"/>
                  </a:lnTo>
                  <a:lnTo>
                    <a:pt x="35" y="63"/>
                  </a:lnTo>
                  <a:lnTo>
                    <a:pt x="33" y="57"/>
                  </a:lnTo>
                  <a:lnTo>
                    <a:pt x="38" y="44"/>
                  </a:lnTo>
                  <a:lnTo>
                    <a:pt x="38" y="20"/>
                  </a:lnTo>
                  <a:lnTo>
                    <a:pt x="28" y="11"/>
                  </a:lnTo>
                  <a:lnTo>
                    <a:pt x="23" y="14"/>
                  </a:lnTo>
                  <a:lnTo>
                    <a:pt x="15" y="30"/>
                  </a:lnTo>
                  <a:lnTo>
                    <a:pt x="20" y="60"/>
                  </a:lnTo>
                  <a:lnTo>
                    <a:pt x="15" y="63"/>
                  </a:lnTo>
                  <a:lnTo>
                    <a:pt x="4" y="63"/>
                  </a:lnTo>
                  <a:lnTo>
                    <a:pt x="0" y="57"/>
                  </a:lnTo>
                  <a:lnTo>
                    <a:pt x="9" y="44"/>
                  </a:lnTo>
                  <a:lnTo>
                    <a:pt x="9" y="20"/>
                  </a:lnTo>
                  <a:lnTo>
                    <a:pt x="0" y="5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8" name="Freeform 140"/>
            <p:cNvSpPr>
              <a:spLocks/>
            </p:cNvSpPr>
            <p:nvPr/>
          </p:nvSpPr>
          <p:spPr bwMode="auto">
            <a:xfrm>
              <a:off x="1609" y="3320"/>
              <a:ext cx="47" cy="62"/>
            </a:xfrm>
            <a:custGeom>
              <a:avLst/>
              <a:gdLst>
                <a:gd name="T0" fmla="*/ 1 w 47"/>
                <a:gd name="T1" fmla="*/ 0 h 62"/>
                <a:gd name="T2" fmla="*/ 12 w 47"/>
                <a:gd name="T3" fmla="*/ 0 h 62"/>
                <a:gd name="T4" fmla="*/ 14 w 47"/>
                <a:gd name="T5" fmla="*/ 6 h 62"/>
                <a:gd name="T6" fmla="*/ 14 w 47"/>
                <a:gd name="T7" fmla="*/ 31 h 62"/>
                <a:gd name="T8" fmla="*/ 12 w 47"/>
                <a:gd name="T9" fmla="*/ 33 h 62"/>
                <a:gd name="T10" fmla="*/ 17 w 47"/>
                <a:gd name="T11" fmla="*/ 48 h 62"/>
                <a:gd name="T12" fmla="*/ 22 w 47"/>
                <a:gd name="T13" fmla="*/ 52 h 62"/>
                <a:gd name="T14" fmla="*/ 33 w 47"/>
                <a:gd name="T15" fmla="*/ 36 h 62"/>
                <a:gd name="T16" fmla="*/ 33 w 47"/>
                <a:gd name="T17" fmla="*/ 6 h 62"/>
                <a:gd name="T18" fmla="*/ 28 w 47"/>
                <a:gd name="T19" fmla="*/ 6 h 62"/>
                <a:gd name="T20" fmla="*/ 28 w 47"/>
                <a:gd name="T21" fmla="*/ 3 h 62"/>
                <a:gd name="T22" fmla="*/ 33 w 47"/>
                <a:gd name="T23" fmla="*/ 0 h 62"/>
                <a:gd name="T24" fmla="*/ 41 w 47"/>
                <a:gd name="T25" fmla="*/ 0 h 62"/>
                <a:gd name="T26" fmla="*/ 43 w 47"/>
                <a:gd name="T27" fmla="*/ 6 h 62"/>
                <a:gd name="T28" fmla="*/ 43 w 47"/>
                <a:gd name="T29" fmla="*/ 45 h 62"/>
                <a:gd name="T30" fmla="*/ 46 w 47"/>
                <a:gd name="T31" fmla="*/ 58 h 62"/>
                <a:gd name="T32" fmla="*/ 41 w 47"/>
                <a:gd name="T33" fmla="*/ 61 h 62"/>
                <a:gd name="T34" fmla="*/ 33 w 47"/>
                <a:gd name="T35" fmla="*/ 61 h 62"/>
                <a:gd name="T36" fmla="*/ 27 w 47"/>
                <a:gd name="T37" fmla="*/ 58 h 62"/>
                <a:gd name="T38" fmla="*/ 22 w 47"/>
                <a:gd name="T39" fmla="*/ 61 h 62"/>
                <a:gd name="T40" fmla="*/ 9 w 47"/>
                <a:gd name="T41" fmla="*/ 61 h 62"/>
                <a:gd name="T42" fmla="*/ 4 w 47"/>
                <a:gd name="T43" fmla="*/ 48 h 62"/>
                <a:gd name="T44" fmla="*/ 4 w 47"/>
                <a:gd name="T45" fmla="*/ 13 h 62"/>
                <a:gd name="T46" fmla="*/ 0 w 47"/>
                <a:gd name="T47" fmla="*/ 3 h 62"/>
                <a:gd name="T48" fmla="*/ 1 w 47"/>
                <a:gd name="T49" fmla="*/ 0 h 6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7"/>
                <a:gd name="T76" fmla="*/ 0 h 62"/>
                <a:gd name="T77" fmla="*/ 47 w 47"/>
                <a:gd name="T78" fmla="*/ 62 h 6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7" h="62">
                  <a:moveTo>
                    <a:pt x="1" y="0"/>
                  </a:moveTo>
                  <a:lnTo>
                    <a:pt x="12" y="0"/>
                  </a:lnTo>
                  <a:lnTo>
                    <a:pt x="14" y="6"/>
                  </a:lnTo>
                  <a:lnTo>
                    <a:pt x="14" y="31"/>
                  </a:lnTo>
                  <a:lnTo>
                    <a:pt x="12" y="33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33" y="36"/>
                  </a:lnTo>
                  <a:lnTo>
                    <a:pt x="33" y="6"/>
                  </a:lnTo>
                  <a:lnTo>
                    <a:pt x="28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3" y="6"/>
                  </a:lnTo>
                  <a:lnTo>
                    <a:pt x="43" y="45"/>
                  </a:lnTo>
                  <a:lnTo>
                    <a:pt x="46" y="58"/>
                  </a:lnTo>
                  <a:lnTo>
                    <a:pt x="41" y="61"/>
                  </a:lnTo>
                  <a:lnTo>
                    <a:pt x="33" y="61"/>
                  </a:lnTo>
                  <a:lnTo>
                    <a:pt x="27" y="58"/>
                  </a:lnTo>
                  <a:lnTo>
                    <a:pt x="22" y="61"/>
                  </a:lnTo>
                  <a:lnTo>
                    <a:pt x="9" y="61"/>
                  </a:lnTo>
                  <a:lnTo>
                    <a:pt x="4" y="48"/>
                  </a:lnTo>
                  <a:lnTo>
                    <a:pt x="4" y="1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9" name="Freeform 141"/>
            <p:cNvSpPr>
              <a:spLocks/>
            </p:cNvSpPr>
            <p:nvPr/>
          </p:nvSpPr>
          <p:spPr bwMode="auto">
            <a:xfrm>
              <a:off x="1729" y="3320"/>
              <a:ext cx="22" cy="65"/>
            </a:xfrm>
            <a:custGeom>
              <a:avLst/>
              <a:gdLst>
                <a:gd name="T0" fmla="*/ 14 w 22"/>
                <a:gd name="T1" fmla="*/ 0 h 65"/>
                <a:gd name="T2" fmla="*/ 19 w 22"/>
                <a:gd name="T3" fmla="*/ 9 h 65"/>
                <a:gd name="T4" fmla="*/ 19 w 22"/>
                <a:gd name="T5" fmla="*/ 39 h 65"/>
                <a:gd name="T6" fmla="*/ 16 w 22"/>
                <a:gd name="T7" fmla="*/ 42 h 65"/>
                <a:gd name="T8" fmla="*/ 21 w 22"/>
                <a:gd name="T9" fmla="*/ 64 h 65"/>
                <a:gd name="T10" fmla="*/ 1 w 22"/>
                <a:gd name="T11" fmla="*/ 64 h 65"/>
                <a:gd name="T12" fmla="*/ 0 w 22"/>
                <a:gd name="T13" fmla="*/ 61 h 65"/>
                <a:gd name="T14" fmla="*/ 9 w 22"/>
                <a:gd name="T15" fmla="*/ 45 h 65"/>
                <a:gd name="T16" fmla="*/ 9 w 22"/>
                <a:gd name="T17" fmla="*/ 19 h 65"/>
                <a:gd name="T18" fmla="*/ 1 w 22"/>
                <a:gd name="T19" fmla="*/ 6 h 65"/>
                <a:gd name="T20" fmla="*/ 14 w 22"/>
                <a:gd name="T21" fmla="*/ 0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65"/>
                <a:gd name="T35" fmla="*/ 22 w 22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65">
                  <a:moveTo>
                    <a:pt x="14" y="0"/>
                  </a:moveTo>
                  <a:lnTo>
                    <a:pt x="19" y="9"/>
                  </a:lnTo>
                  <a:lnTo>
                    <a:pt x="19" y="39"/>
                  </a:lnTo>
                  <a:lnTo>
                    <a:pt x="16" y="42"/>
                  </a:lnTo>
                  <a:lnTo>
                    <a:pt x="21" y="64"/>
                  </a:lnTo>
                  <a:lnTo>
                    <a:pt x="1" y="64"/>
                  </a:lnTo>
                  <a:lnTo>
                    <a:pt x="0" y="61"/>
                  </a:lnTo>
                  <a:lnTo>
                    <a:pt x="9" y="45"/>
                  </a:lnTo>
                  <a:lnTo>
                    <a:pt x="9" y="19"/>
                  </a:lnTo>
                  <a:lnTo>
                    <a:pt x="1" y="6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0" name="Freeform 142"/>
            <p:cNvSpPr>
              <a:spLocks/>
            </p:cNvSpPr>
            <p:nvPr/>
          </p:nvSpPr>
          <p:spPr bwMode="auto">
            <a:xfrm>
              <a:off x="1759" y="3320"/>
              <a:ext cx="51" cy="89"/>
            </a:xfrm>
            <a:custGeom>
              <a:avLst/>
              <a:gdLst>
                <a:gd name="T0" fmla="*/ 27 w 51"/>
                <a:gd name="T1" fmla="*/ 0 h 89"/>
                <a:gd name="T2" fmla="*/ 35 w 51"/>
                <a:gd name="T3" fmla="*/ 0 h 89"/>
                <a:gd name="T4" fmla="*/ 42 w 51"/>
                <a:gd name="T5" fmla="*/ 6 h 89"/>
                <a:gd name="T6" fmla="*/ 47 w 51"/>
                <a:gd name="T7" fmla="*/ 19 h 89"/>
                <a:gd name="T8" fmla="*/ 47 w 51"/>
                <a:gd name="T9" fmla="*/ 28 h 89"/>
                <a:gd name="T10" fmla="*/ 50 w 51"/>
                <a:gd name="T11" fmla="*/ 33 h 89"/>
                <a:gd name="T12" fmla="*/ 42 w 51"/>
                <a:gd name="T13" fmla="*/ 52 h 89"/>
                <a:gd name="T14" fmla="*/ 32 w 51"/>
                <a:gd name="T15" fmla="*/ 61 h 89"/>
                <a:gd name="T16" fmla="*/ 15 w 51"/>
                <a:gd name="T17" fmla="*/ 61 h 89"/>
                <a:gd name="T18" fmla="*/ 15 w 51"/>
                <a:gd name="T19" fmla="*/ 72 h 89"/>
                <a:gd name="T20" fmla="*/ 21 w 51"/>
                <a:gd name="T21" fmla="*/ 85 h 89"/>
                <a:gd name="T22" fmla="*/ 8 w 51"/>
                <a:gd name="T23" fmla="*/ 85 h 89"/>
                <a:gd name="T24" fmla="*/ 5 w 51"/>
                <a:gd name="T25" fmla="*/ 88 h 89"/>
                <a:gd name="T26" fmla="*/ 0 w 51"/>
                <a:gd name="T27" fmla="*/ 85 h 89"/>
                <a:gd name="T28" fmla="*/ 0 w 51"/>
                <a:gd name="T29" fmla="*/ 79 h 89"/>
                <a:gd name="T30" fmla="*/ 5 w 51"/>
                <a:gd name="T31" fmla="*/ 79 h 89"/>
                <a:gd name="T32" fmla="*/ 5 w 51"/>
                <a:gd name="T33" fmla="*/ 46 h 89"/>
                <a:gd name="T34" fmla="*/ 8 w 51"/>
                <a:gd name="T35" fmla="*/ 36 h 89"/>
                <a:gd name="T36" fmla="*/ 8 w 51"/>
                <a:gd name="T37" fmla="*/ 22 h 89"/>
                <a:gd name="T38" fmla="*/ 0 w 51"/>
                <a:gd name="T39" fmla="*/ 6 h 89"/>
                <a:gd name="T40" fmla="*/ 15 w 51"/>
                <a:gd name="T41" fmla="*/ 3 h 89"/>
                <a:gd name="T42" fmla="*/ 21 w 51"/>
                <a:gd name="T43" fmla="*/ 6 h 89"/>
                <a:gd name="T44" fmla="*/ 27 w 51"/>
                <a:gd name="T45" fmla="*/ 0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1"/>
                <a:gd name="T70" fmla="*/ 0 h 89"/>
                <a:gd name="T71" fmla="*/ 51 w 51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1" h="89">
                  <a:moveTo>
                    <a:pt x="27" y="0"/>
                  </a:moveTo>
                  <a:lnTo>
                    <a:pt x="35" y="0"/>
                  </a:lnTo>
                  <a:lnTo>
                    <a:pt x="42" y="6"/>
                  </a:lnTo>
                  <a:lnTo>
                    <a:pt x="47" y="19"/>
                  </a:lnTo>
                  <a:lnTo>
                    <a:pt x="47" y="28"/>
                  </a:lnTo>
                  <a:lnTo>
                    <a:pt x="50" y="33"/>
                  </a:lnTo>
                  <a:lnTo>
                    <a:pt x="42" y="52"/>
                  </a:lnTo>
                  <a:lnTo>
                    <a:pt x="32" y="61"/>
                  </a:lnTo>
                  <a:lnTo>
                    <a:pt x="15" y="61"/>
                  </a:lnTo>
                  <a:lnTo>
                    <a:pt x="15" y="72"/>
                  </a:lnTo>
                  <a:lnTo>
                    <a:pt x="21" y="85"/>
                  </a:lnTo>
                  <a:lnTo>
                    <a:pt x="8" y="85"/>
                  </a:lnTo>
                  <a:lnTo>
                    <a:pt x="5" y="88"/>
                  </a:lnTo>
                  <a:lnTo>
                    <a:pt x="0" y="85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5" y="46"/>
                  </a:lnTo>
                  <a:lnTo>
                    <a:pt x="8" y="36"/>
                  </a:lnTo>
                  <a:lnTo>
                    <a:pt x="8" y="22"/>
                  </a:lnTo>
                  <a:lnTo>
                    <a:pt x="0" y="6"/>
                  </a:lnTo>
                  <a:lnTo>
                    <a:pt x="15" y="3"/>
                  </a:lnTo>
                  <a:lnTo>
                    <a:pt x="21" y="6"/>
                  </a:lnTo>
                  <a:lnTo>
                    <a:pt x="2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1" name="Freeform 143"/>
            <p:cNvSpPr>
              <a:spLocks/>
            </p:cNvSpPr>
            <p:nvPr/>
          </p:nvSpPr>
          <p:spPr bwMode="auto">
            <a:xfrm>
              <a:off x="1775" y="3332"/>
              <a:ext cx="25" cy="44"/>
            </a:xfrm>
            <a:custGeom>
              <a:avLst/>
              <a:gdLst>
                <a:gd name="T0" fmla="*/ 5 w 25"/>
                <a:gd name="T1" fmla="*/ 3 h 44"/>
                <a:gd name="T2" fmla="*/ 0 w 25"/>
                <a:gd name="T3" fmla="*/ 16 h 44"/>
                <a:gd name="T4" fmla="*/ 0 w 25"/>
                <a:gd name="T5" fmla="*/ 30 h 44"/>
                <a:gd name="T6" fmla="*/ 9 w 25"/>
                <a:gd name="T7" fmla="*/ 43 h 44"/>
                <a:gd name="T8" fmla="*/ 14 w 25"/>
                <a:gd name="T9" fmla="*/ 43 h 44"/>
                <a:gd name="T10" fmla="*/ 24 w 25"/>
                <a:gd name="T11" fmla="*/ 27 h 44"/>
                <a:gd name="T12" fmla="*/ 24 w 25"/>
                <a:gd name="T13" fmla="*/ 16 h 44"/>
                <a:gd name="T14" fmla="*/ 16 w 25"/>
                <a:gd name="T15" fmla="*/ 0 h 44"/>
                <a:gd name="T16" fmla="*/ 8 w 25"/>
                <a:gd name="T17" fmla="*/ 0 h 44"/>
                <a:gd name="T18" fmla="*/ 5 w 25"/>
                <a:gd name="T19" fmla="*/ 3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44"/>
                <a:gd name="T32" fmla="*/ 25 w 25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44">
                  <a:moveTo>
                    <a:pt x="5" y="3"/>
                  </a:moveTo>
                  <a:lnTo>
                    <a:pt x="0" y="16"/>
                  </a:lnTo>
                  <a:lnTo>
                    <a:pt x="0" y="30"/>
                  </a:lnTo>
                  <a:lnTo>
                    <a:pt x="9" y="43"/>
                  </a:lnTo>
                  <a:lnTo>
                    <a:pt x="14" y="43"/>
                  </a:lnTo>
                  <a:lnTo>
                    <a:pt x="24" y="27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2" name="Freeform 144"/>
            <p:cNvSpPr>
              <a:spLocks/>
            </p:cNvSpPr>
            <p:nvPr/>
          </p:nvSpPr>
          <p:spPr bwMode="auto">
            <a:xfrm>
              <a:off x="1847" y="3320"/>
              <a:ext cx="41" cy="65"/>
            </a:xfrm>
            <a:custGeom>
              <a:avLst/>
              <a:gdLst>
                <a:gd name="T0" fmla="*/ 18 w 41"/>
                <a:gd name="T1" fmla="*/ 0 h 65"/>
                <a:gd name="T2" fmla="*/ 30 w 41"/>
                <a:gd name="T3" fmla="*/ 3 h 65"/>
                <a:gd name="T4" fmla="*/ 37 w 41"/>
                <a:gd name="T5" fmla="*/ 16 h 65"/>
                <a:gd name="T6" fmla="*/ 37 w 41"/>
                <a:gd name="T7" fmla="*/ 28 h 65"/>
                <a:gd name="T8" fmla="*/ 13 w 41"/>
                <a:gd name="T9" fmla="*/ 28 h 65"/>
                <a:gd name="T10" fmla="*/ 8 w 41"/>
                <a:gd name="T11" fmla="*/ 36 h 65"/>
                <a:gd name="T12" fmla="*/ 22 w 41"/>
                <a:gd name="T13" fmla="*/ 55 h 65"/>
                <a:gd name="T14" fmla="*/ 37 w 41"/>
                <a:gd name="T15" fmla="*/ 42 h 65"/>
                <a:gd name="T16" fmla="*/ 40 w 41"/>
                <a:gd name="T17" fmla="*/ 45 h 65"/>
                <a:gd name="T18" fmla="*/ 27 w 41"/>
                <a:gd name="T19" fmla="*/ 64 h 65"/>
                <a:gd name="T20" fmla="*/ 10 w 41"/>
                <a:gd name="T21" fmla="*/ 64 h 65"/>
                <a:gd name="T22" fmla="*/ 0 w 41"/>
                <a:gd name="T23" fmla="*/ 48 h 65"/>
                <a:gd name="T24" fmla="*/ 0 w 41"/>
                <a:gd name="T25" fmla="*/ 16 h 65"/>
                <a:gd name="T26" fmla="*/ 5 w 41"/>
                <a:gd name="T27" fmla="*/ 6 h 65"/>
                <a:gd name="T28" fmla="*/ 18 w 41"/>
                <a:gd name="T29" fmla="*/ 0 h 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65"/>
                <a:gd name="T47" fmla="*/ 41 w 41"/>
                <a:gd name="T48" fmla="*/ 65 h 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65">
                  <a:moveTo>
                    <a:pt x="18" y="0"/>
                  </a:moveTo>
                  <a:lnTo>
                    <a:pt x="30" y="3"/>
                  </a:lnTo>
                  <a:lnTo>
                    <a:pt x="37" y="16"/>
                  </a:lnTo>
                  <a:lnTo>
                    <a:pt x="37" y="28"/>
                  </a:lnTo>
                  <a:lnTo>
                    <a:pt x="13" y="28"/>
                  </a:lnTo>
                  <a:lnTo>
                    <a:pt x="8" y="36"/>
                  </a:lnTo>
                  <a:lnTo>
                    <a:pt x="22" y="55"/>
                  </a:lnTo>
                  <a:lnTo>
                    <a:pt x="37" y="42"/>
                  </a:lnTo>
                  <a:lnTo>
                    <a:pt x="40" y="45"/>
                  </a:lnTo>
                  <a:lnTo>
                    <a:pt x="27" y="64"/>
                  </a:lnTo>
                  <a:lnTo>
                    <a:pt x="10" y="64"/>
                  </a:lnTo>
                  <a:lnTo>
                    <a:pt x="0" y="48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3" name="Freeform 145"/>
            <p:cNvSpPr>
              <a:spLocks/>
            </p:cNvSpPr>
            <p:nvPr/>
          </p:nvSpPr>
          <p:spPr bwMode="auto">
            <a:xfrm>
              <a:off x="1857" y="3329"/>
              <a:ext cx="15" cy="14"/>
            </a:xfrm>
            <a:custGeom>
              <a:avLst/>
              <a:gdLst>
                <a:gd name="T0" fmla="*/ 3 w 15"/>
                <a:gd name="T1" fmla="*/ 3 h 14"/>
                <a:gd name="T2" fmla="*/ 0 w 15"/>
                <a:gd name="T3" fmla="*/ 7 h 14"/>
                <a:gd name="T4" fmla="*/ 8 w 15"/>
                <a:gd name="T5" fmla="*/ 13 h 14"/>
                <a:gd name="T6" fmla="*/ 14 w 15"/>
                <a:gd name="T7" fmla="*/ 7 h 14"/>
                <a:gd name="T8" fmla="*/ 8 w 15"/>
                <a:gd name="T9" fmla="*/ 0 h 14"/>
                <a:gd name="T10" fmla="*/ 3 w 15"/>
                <a:gd name="T11" fmla="*/ 3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4"/>
                <a:gd name="T20" fmla="*/ 15 w 15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4">
                  <a:moveTo>
                    <a:pt x="3" y="3"/>
                  </a:moveTo>
                  <a:lnTo>
                    <a:pt x="0" y="7"/>
                  </a:lnTo>
                  <a:lnTo>
                    <a:pt x="8" y="13"/>
                  </a:lnTo>
                  <a:lnTo>
                    <a:pt x="14" y="7"/>
                  </a:lnTo>
                  <a:lnTo>
                    <a:pt x="8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4" name="Freeform 146"/>
            <p:cNvSpPr>
              <a:spLocks/>
            </p:cNvSpPr>
            <p:nvPr/>
          </p:nvSpPr>
          <p:spPr bwMode="auto">
            <a:xfrm>
              <a:off x="2031" y="3320"/>
              <a:ext cx="46" cy="89"/>
            </a:xfrm>
            <a:custGeom>
              <a:avLst/>
              <a:gdLst>
                <a:gd name="T0" fmla="*/ 19 w 46"/>
                <a:gd name="T1" fmla="*/ 0 h 89"/>
                <a:gd name="T2" fmla="*/ 35 w 46"/>
                <a:gd name="T3" fmla="*/ 3 h 89"/>
                <a:gd name="T4" fmla="*/ 45 w 46"/>
                <a:gd name="T5" fmla="*/ 9 h 89"/>
                <a:gd name="T6" fmla="*/ 38 w 46"/>
                <a:gd name="T7" fmla="*/ 25 h 89"/>
                <a:gd name="T8" fmla="*/ 38 w 46"/>
                <a:gd name="T9" fmla="*/ 31 h 89"/>
                <a:gd name="T10" fmla="*/ 26 w 46"/>
                <a:gd name="T11" fmla="*/ 42 h 89"/>
                <a:gd name="T12" fmla="*/ 19 w 46"/>
                <a:gd name="T13" fmla="*/ 42 h 89"/>
                <a:gd name="T14" fmla="*/ 16 w 46"/>
                <a:gd name="T15" fmla="*/ 46 h 89"/>
                <a:gd name="T16" fmla="*/ 31 w 46"/>
                <a:gd name="T17" fmla="*/ 52 h 89"/>
                <a:gd name="T18" fmla="*/ 38 w 46"/>
                <a:gd name="T19" fmla="*/ 52 h 89"/>
                <a:gd name="T20" fmla="*/ 45 w 46"/>
                <a:gd name="T21" fmla="*/ 68 h 89"/>
                <a:gd name="T22" fmla="*/ 38 w 46"/>
                <a:gd name="T23" fmla="*/ 82 h 89"/>
                <a:gd name="T24" fmla="*/ 11 w 46"/>
                <a:gd name="T25" fmla="*/ 88 h 89"/>
                <a:gd name="T26" fmla="*/ 3 w 46"/>
                <a:gd name="T27" fmla="*/ 82 h 89"/>
                <a:gd name="T28" fmla="*/ 0 w 46"/>
                <a:gd name="T29" fmla="*/ 72 h 89"/>
                <a:gd name="T30" fmla="*/ 5 w 46"/>
                <a:gd name="T31" fmla="*/ 64 h 89"/>
                <a:gd name="T32" fmla="*/ 5 w 46"/>
                <a:gd name="T33" fmla="*/ 52 h 89"/>
                <a:gd name="T34" fmla="*/ 9 w 46"/>
                <a:gd name="T35" fmla="*/ 39 h 89"/>
                <a:gd name="T36" fmla="*/ 5 w 46"/>
                <a:gd name="T37" fmla="*/ 25 h 89"/>
                <a:gd name="T38" fmla="*/ 5 w 46"/>
                <a:gd name="T39" fmla="*/ 16 h 89"/>
                <a:gd name="T40" fmla="*/ 11 w 46"/>
                <a:gd name="T41" fmla="*/ 3 h 89"/>
                <a:gd name="T42" fmla="*/ 16 w 46"/>
                <a:gd name="T43" fmla="*/ 3 h 89"/>
                <a:gd name="T44" fmla="*/ 19 w 46"/>
                <a:gd name="T45" fmla="*/ 0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6"/>
                <a:gd name="T70" fmla="*/ 0 h 89"/>
                <a:gd name="T71" fmla="*/ 46 w 46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6" h="89">
                  <a:moveTo>
                    <a:pt x="19" y="0"/>
                  </a:moveTo>
                  <a:lnTo>
                    <a:pt x="35" y="3"/>
                  </a:lnTo>
                  <a:lnTo>
                    <a:pt x="45" y="9"/>
                  </a:lnTo>
                  <a:lnTo>
                    <a:pt x="38" y="25"/>
                  </a:lnTo>
                  <a:lnTo>
                    <a:pt x="38" y="31"/>
                  </a:lnTo>
                  <a:lnTo>
                    <a:pt x="26" y="42"/>
                  </a:lnTo>
                  <a:lnTo>
                    <a:pt x="19" y="42"/>
                  </a:lnTo>
                  <a:lnTo>
                    <a:pt x="16" y="46"/>
                  </a:lnTo>
                  <a:lnTo>
                    <a:pt x="31" y="52"/>
                  </a:lnTo>
                  <a:lnTo>
                    <a:pt x="38" y="52"/>
                  </a:lnTo>
                  <a:lnTo>
                    <a:pt x="45" y="68"/>
                  </a:lnTo>
                  <a:lnTo>
                    <a:pt x="38" y="82"/>
                  </a:lnTo>
                  <a:lnTo>
                    <a:pt x="11" y="88"/>
                  </a:lnTo>
                  <a:lnTo>
                    <a:pt x="3" y="82"/>
                  </a:lnTo>
                  <a:lnTo>
                    <a:pt x="0" y="72"/>
                  </a:lnTo>
                  <a:lnTo>
                    <a:pt x="5" y="64"/>
                  </a:lnTo>
                  <a:lnTo>
                    <a:pt x="5" y="52"/>
                  </a:lnTo>
                  <a:lnTo>
                    <a:pt x="9" y="39"/>
                  </a:lnTo>
                  <a:lnTo>
                    <a:pt x="5" y="25"/>
                  </a:lnTo>
                  <a:lnTo>
                    <a:pt x="5" y="16"/>
                  </a:lnTo>
                  <a:lnTo>
                    <a:pt x="11" y="3"/>
                  </a:lnTo>
                  <a:lnTo>
                    <a:pt x="16" y="3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5" name="Freeform 147"/>
            <p:cNvSpPr>
              <a:spLocks/>
            </p:cNvSpPr>
            <p:nvPr/>
          </p:nvSpPr>
          <p:spPr bwMode="auto">
            <a:xfrm>
              <a:off x="2045" y="3332"/>
              <a:ext cx="16" cy="25"/>
            </a:xfrm>
            <a:custGeom>
              <a:avLst/>
              <a:gdLst>
                <a:gd name="T0" fmla="*/ 3 w 16"/>
                <a:gd name="T1" fmla="*/ 3 h 25"/>
                <a:gd name="T2" fmla="*/ 3 w 16"/>
                <a:gd name="T3" fmla="*/ 10 h 25"/>
                <a:gd name="T4" fmla="*/ 0 w 16"/>
                <a:gd name="T5" fmla="*/ 13 h 25"/>
                <a:gd name="T6" fmla="*/ 10 w 16"/>
                <a:gd name="T7" fmla="*/ 24 h 25"/>
                <a:gd name="T8" fmla="*/ 15 w 16"/>
                <a:gd name="T9" fmla="*/ 16 h 25"/>
                <a:gd name="T10" fmla="*/ 15 w 16"/>
                <a:gd name="T11" fmla="*/ 6 h 25"/>
                <a:gd name="T12" fmla="*/ 8 w 16"/>
                <a:gd name="T13" fmla="*/ 0 h 25"/>
                <a:gd name="T14" fmla="*/ 3 w 16"/>
                <a:gd name="T15" fmla="*/ 0 h 25"/>
                <a:gd name="T16" fmla="*/ 3 w 16"/>
                <a:gd name="T17" fmla="*/ 3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25"/>
                <a:gd name="T29" fmla="*/ 16 w 16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25">
                  <a:moveTo>
                    <a:pt x="3" y="3"/>
                  </a:moveTo>
                  <a:lnTo>
                    <a:pt x="3" y="10"/>
                  </a:lnTo>
                  <a:lnTo>
                    <a:pt x="0" y="13"/>
                  </a:lnTo>
                  <a:lnTo>
                    <a:pt x="10" y="24"/>
                  </a:lnTo>
                  <a:lnTo>
                    <a:pt x="15" y="16"/>
                  </a:lnTo>
                  <a:lnTo>
                    <a:pt x="15" y="6"/>
                  </a:lnTo>
                  <a:lnTo>
                    <a:pt x="8" y="0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6" name="Freeform 148"/>
            <p:cNvSpPr>
              <a:spLocks/>
            </p:cNvSpPr>
            <p:nvPr/>
          </p:nvSpPr>
          <p:spPr bwMode="auto">
            <a:xfrm>
              <a:off x="2042" y="3381"/>
              <a:ext cx="25" cy="15"/>
            </a:xfrm>
            <a:custGeom>
              <a:avLst/>
              <a:gdLst>
                <a:gd name="T0" fmla="*/ 3 w 25"/>
                <a:gd name="T1" fmla="*/ 3 h 15"/>
                <a:gd name="T2" fmla="*/ 0 w 25"/>
                <a:gd name="T3" fmla="*/ 11 h 15"/>
                <a:gd name="T4" fmla="*/ 13 w 25"/>
                <a:gd name="T5" fmla="*/ 14 h 15"/>
                <a:gd name="T6" fmla="*/ 24 w 25"/>
                <a:gd name="T7" fmla="*/ 11 h 15"/>
                <a:gd name="T8" fmla="*/ 24 w 25"/>
                <a:gd name="T9" fmla="*/ 3 h 15"/>
                <a:gd name="T10" fmla="*/ 8 w 25"/>
                <a:gd name="T11" fmla="*/ 3 h 15"/>
                <a:gd name="T12" fmla="*/ 5 w 25"/>
                <a:gd name="T13" fmla="*/ 0 h 15"/>
                <a:gd name="T14" fmla="*/ 3 w 25"/>
                <a:gd name="T15" fmla="*/ 3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15"/>
                <a:gd name="T26" fmla="*/ 25 w 25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15">
                  <a:moveTo>
                    <a:pt x="3" y="3"/>
                  </a:moveTo>
                  <a:lnTo>
                    <a:pt x="0" y="11"/>
                  </a:lnTo>
                  <a:lnTo>
                    <a:pt x="13" y="14"/>
                  </a:lnTo>
                  <a:lnTo>
                    <a:pt x="24" y="11"/>
                  </a:lnTo>
                  <a:lnTo>
                    <a:pt x="24" y="3"/>
                  </a:lnTo>
                  <a:lnTo>
                    <a:pt x="8" y="3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7" name="Freeform 149"/>
            <p:cNvSpPr>
              <a:spLocks/>
            </p:cNvSpPr>
            <p:nvPr/>
          </p:nvSpPr>
          <p:spPr bwMode="auto">
            <a:xfrm>
              <a:off x="1892" y="3323"/>
              <a:ext cx="47" cy="62"/>
            </a:xfrm>
            <a:custGeom>
              <a:avLst/>
              <a:gdLst>
                <a:gd name="T0" fmla="*/ 1 w 47"/>
                <a:gd name="T1" fmla="*/ 0 h 62"/>
                <a:gd name="T2" fmla="*/ 17 w 47"/>
                <a:gd name="T3" fmla="*/ 0 h 62"/>
                <a:gd name="T4" fmla="*/ 19 w 47"/>
                <a:gd name="T5" fmla="*/ 16 h 62"/>
                <a:gd name="T6" fmla="*/ 28 w 47"/>
                <a:gd name="T7" fmla="*/ 16 h 62"/>
                <a:gd name="T8" fmla="*/ 31 w 47"/>
                <a:gd name="T9" fmla="*/ 0 h 62"/>
                <a:gd name="T10" fmla="*/ 41 w 47"/>
                <a:gd name="T11" fmla="*/ 0 h 62"/>
                <a:gd name="T12" fmla="*/ 41 w 47"/>
                <a:gd name="T13" fmla="*/ 6 h 62"/>
                <a:gd name="T14" fmla="*/ 28 w 47"/>
                <a:gd name="T15" fmla="*/ 25 h 62"/>
                <a:gd name="T16" fmla="*/ 28 w 47"/>
                <a:gd name="T17" fmla="*/ 30 h 62"/>
                <a:gd name="T18" fmla="*/ 46 w 47"/>
                <a:gd name="T19" fmla="*/ 61 h 62"/>
                <a:gd name="T20" fmla="*/ 28 w 47"/>
                <a:gd name="T21" fmla="*/ 61 h 62"/>
                <a:gd name="T22" fmla="*/ 28 w 47"/>
                <a:gd name="T23" fmla="*/ 48 h 62"/>
                <a:gd name="T24" fmla="*/ 17 w 47"/>
                <a:gd name="T25" fmla="*/ 39 h 62"/>
                <a:gd name="T26" fmla="*/ 17 w 47"/>
                <a:gd name="T27" fmla="*/ 45 h 62"/>
                <a:gd name="T28" fmla="*/ 9 w 47"/>
                <a:gd name="T29" fmla="*/ 61 h 62"/>
                <a:gd name="T30" fmla="*/ 1 w 47"/>
                <a:gd name="T31" fmla="*/ 61 h 62"/>
                <a:gd name="T32" fmla="*/ 0 w 47"/>
                <a:gd name="T33" fmla="*/ 58 h 62"/>
                <a:gd name="T34" fmla="*/ 17 w 47"/>
                <a:gd name="T35" fmla="*/ 33 h 62"/>
                <a:gd name="T36" fmla="*/ 17 w 47"/>
                <a:gd name="T37" fmla="*/ 28 h 62"/>
                <a:gd name="T38" fmla="*/ 1 w 47"/>
                <a:gd name="T39" fmla="*/ 0 h 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62"/>
                <a:gd name="T62" fmla="*/ 47 w 47"/>
                <a:gd name="T63" fmla="*/ 62 h 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62">
                  <a:moveTo>
                    <a:pt x="1" y="0"/>
                  </a:moveTo>
                  <a:lnTo>
                    <a:pt x="17" y="0"/>
                  </a:lnTo>
                  <a:lnTo>
                    <a:pt x="19" y="16"/>
                  </a:lnTo>
                  <a:lnTo>
                    <a:pt x="28" y="16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28" y="25"/>
                  </a:lnTo>
                  <a:lnTo>
                    <a:pt x="28" y="30"/>
                  </a:lnTo>
                  <a:lnTo>
                    <a:pt x="46" y="61"/>
                  </a:lnTo>
                  <a:lnTo>
                    <a:pt x="28" y="61"/>
                  </a:lnTo>
                  <a:lnTo>
                    <a:pt x="28" y="48"/>
                  </a:lnTo>
                  <a:lnTo>
                    <a:pt x="17" y="39"/>
                  </a:lnTo>
                  <a:lnTo>
                    <a:pt x="17" y="45"/>
                  </a:lnTo>
                  <a:lnTo>
                    <a:pt x="9" y="61"/>
                  </a:lnTo>
                  <a:lnTo>
                    <a:pt x="1" y="61"/>
                  </a:lnTo>
                  <a:lnTo>
                    <a:pt x="0" y="58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8" name="Freeform 150"/>
            <p:cNvSpPr>
              <a:spLocks/>
            </p:cNvSpPr>
            <p:nvPr/>
          </p:nvSpPr>
          <p:spPr bwMode="auto">
            <a:xfrm>
              <a:off x="1948" y="3323"/>
              <a:ext cx="22" cy="62"/>
            </a:xfrm>
            <a:custGeom>
              <a:avLst/>
              <a:gdLst>
                <a:gd name="T0" fmla="*/ 7 w 22"/>
                <a:gd name="T1" fmla="*/ 0 h 62"/>
                <a:gd name="T2" fmla="*/ 14 w 22"/>
                <a:gd name="T3" fmla="*/ 0 h 62"/>
                <a:gd name="T4" fmla="*/ 16 w 22"/>
                <a:gd name="T5" fmla="*/ 19 h 62"/>
                <a:gd name="T6" fmla="*/ 14 w 22"/>
                <a:gd name="T7" fmla="*/ 22 h 62"/>
                <a:gd name="T8" fmla="*/ 16 w 22"/>
                <a:gd name="T9" fmla="*/ 28 h 62"/>
                <a:gd name="T10" fmla="*/ 16 w 22"/>
                <a:gd name="T11" fmla="*/ 55 h 62"/>
                <a:gd name="T12" fmla="*/ 21 w 22"/>
                <a:gd name="T13" fmla="*/ 55 h 62"/>
                <a:gd name="T14" fmla="*/ 21 w 22"/>
                <a:gd name="T15" fmla="*/ 61 h 62"/>
                <a:gd name="T16" fmla="*/ 0 w 22"/>
                <a:gd name="T17" fmla="*/ 61 h 62"/>
                <a:gd name="T18" fmla="*/ 0 w 22"/>
                <a:gd name="T19" fmla="*/ 55 h 62"/>
                <a:gd name="T20" fmla="*/ 5 w 22"/>
                <a:gd name="T21" fmla="*/ 52 h 62"/>
                <a:gd name="T22" fmla="*/ 7 w 22"/>
                <a:gd name="T23" fmla="*/ 42 h 62"/>
                <a:gd name="T24" fmla="*/ 7 w 22"/>
                <a:gd name="T25" fmla="*/ 16 h 62"/>
                <a:gd name="T26" fmla="*/ 2 w 22"/>
                <a:gd name="T27" fmla="*/ 3 h 62"/>
                <a:gd name="T28" fmla="*/ 7 w 22"/>
                <a:gd name="T29" fmla="*/ 0 h 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62"/>
                <a:gd name="T47" fmla="*/ 22 w 22"/>
                <a:gd name="T48" fmla="*/ 62 h 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62">
                  <a:moveTo>
                    <a:pt x="7" y="0"/>
                  </a:moveTo>
                  <a:lnTo>
                    <a:pt x="14" y="0"/>
                  </a:lnTo>
                  <a:lnTo>
                    <a:pt x="16" y="19"/>
                  </a:lnTo>
                  <a:lnTo>
                    <a:pt x="14" y="22"/>
                  </a:lnTo>
                  <a:lnTo>
                    <a:pt x="16" y="28"/>
                  </a:lnTo>
                  <a:lnTo>
                    <a:pt x="16" y="55"/>
                  </a:lnTo>
                  <a:lnTo>
                    <a:pt x="21" y="55"/>
                  </a:lnTo>
                  <a:lnTo>
                    <a:pt x="21" y="61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5" y="52"/>
                  </a:lnTo>
                  <a:lnTo>
                    <a:pt x="7" y="42"/>
                  </a:lnTo>
                  <a:lnTo>
                    <a:pt x="7" y="16"/>
                  </a:lnTo>
                  <a:lnTo>
                    <a:pt x="2" y="3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9" name="Freeform 151"/>
            <p:cNvSpPr>
              <a:spLocks/>
            </p:cNvSpPr>
            <p:nvPr/>
          </p:nvSpPr>
          <p:spPr bwMode="auto">
            <a:xfrm>
              <a:off x="1977" y="3323"/>
              <a:ext cx="50" cy="65"/>
            </a:xfrm>
            <a:custGeom>
              <a:avLst/>
              <a:gdLst>
                <a:gd name="T0" fmla="*/ 9 w 50"/>
                <a:gd name="T1" fmla="*/ 0 h 65"/>
                <a:gd name="T2" fmla="*/ 22 w 50"/>
                <a:gd name="T3" fmla="*/ 3 h 65"/>
                <a:gd name="T4" fmla="*/ 36 w 50"/>
                <a:gd name="T5" fmla="*/ 0 h 65"/>
                <a:gd name="T6" fmla="*/ 44 w 50"/>
                <a:gd name="T7" fmla="*/ 12 h 65"/>
                <a:gd name="T8" fmla="*/ 44 w 50"/>
                <a:gd name="T9" fmla="*/ 52 h 65"/>
                <a:gd name="T10" fmla="*/ 49 w 50"/>
                <a:gd name="T11" fmla="*/ 61 h 65"/>
                <a:gd name="T12" fmla="*/ 35 w 50"/>
                <a:gd name="T13" fmla="*/ 64 h 65"/>
                <a:gd name="T14" fmla="*/ 30 w 50"/>
                <a:gd name="T15" fmla="*/ 58 h 65"/>
                <a:gd name="T16" fmla="*/ 35 w 50"/>
                <a:gd name="T17" fmla="*/ 45 h 65"/>
                <a:gd name="T18" fmla="*/ 35 w 50"/>
                <a:gd name="T19" fmla="*/ 12 h 65"/>
                <a:gd name="T20" fmla="*/ 22 w 50"/>
                <a:gd name="T21" fmla="*/ 12 h 65"/>
                <a:gd name="T22" fmla="*/ 14 w 50"/>
                <a:gd name="T23" fmla="*/ 25 h 65"/>
                <a:gd name="T24" fmla="*/ 14 w 50"/>
                <a:gd name="T25" fmla="*/ 45 h 65"/>
                <a:gd name="T26" fmla="*/ 19 w 50"/>
                <a:gd name="T27" fmla="*/ 61 h 65"/>
                <a:gd name="T28" fmla="*/ 0 w 50"/>
                <a:gd name="T29" fmla="*/ 61 h 65"/>
                <a:gd name="T30" fmla="*/ 0 w 50"/>
                <a:gd name="T31" fmla="*/ 55 h 65"/>
                <a:gd name="T32" fmla="*/ 8 w 50"/>
                <a:gd name="T33" fmla="*/ 42 h 65"/>
                <a:gd name="T34" fmla="*/ 8 w 50"/>
                <a:gd name="T35" fmla="*/ 19 h 65"/>
                <a:gd name="T36" fmla="*/ 0 w 50"/>
                <a:gd name="T37" fmla="*/ 6 h 65"/>
                <a:gd name="T38" fmla="*/ 9 w 50"/>
                <a:gd name="T39" fmla="*/ 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65"/>
                <a:gd name="T62" fmla="*/ 50 w 50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65">
                  <a:moveTo>
                    <a:pt x="9" y="0"/>
                  </a:moveTo>
                  <a:lnTo>
                    <a:pt x="22" y="3"/>
                  </a:lnTo>
                  <a:lnTo>
                    <a:pt x="36" y="0"/>
                  </a:lnTo>
                  <a:lnTo>
                    <a:pt x="44" y="12"/>
                  </a:lnTo>
                  <a:lnTo>
                    <a:pt x="44" y="52"/>
                  </a:lnTo>
                  <a:lnTo>
                    <a:pt x="49" y="61"/>
                  </a:lnTo>
                  <a:lnTo>
                    <a:pt x="35" y="64"/>
                  </a:lnTo>
                  <a:lnTo>
                    <a:pt x="30" y="58"/>
                  </a:lnTo>
                  <a:lnTo>
                    <a:pt x="35" y="45"/>
                  </a:lnTo>
                  <a:lnTo>
                    <a:pt x="35" y="12"/>
                  </a:lnTo>
                  <a:lnTo>
                    <a:pt x="22" y="12"/>
                  </a:lnTo>
                  <a:lnTo>
                    <a:pt x="14" y="25"/>
                  </a:lnTo>
                  <a:lnTo>
                    <a:pt x="14" y="45"/>
                  </a:lnTo>
                  <a:lnTo>
                    <a:pt x="19" y="61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8" y="42"/>
                  </a:lnTo>
                  <a:lnTo>
                    <a:pt x="8" y="19"/>
                  </a:lnTo>
                  <a:lnTo>
                    <a:pt x="0" y="6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0" name="Freeform 152"/>
            <p:cNvSpPr>
              <a:spLocks/>
            </p:cNvSpPr>
            <p:nvPr/>
          </p:nvSpPr>
          <p:spPr bwMode="auto">
            <a:xfrm>
              <a:off x="1098" y="3335"/>
              <a:ext cx="28" cy="14"/>
            </a:xfrm>
            <a:custGeom>
              <a:avLst/>
              <a:gdLst>
                <a:gd name="T0" fmla="*/ 3 w 28"/>
                <a:gd name="T1" fmla="*/ 0 h 14"/>
                <a:gd name="T2" fmla="*/ 23 w 28"/>
                <a:gd name="T3" fmla="*/ 0 h 14"/>
                <a:gd name="T4" fmla="*/ 27 w 28"/>
                <a:gd name="T5" fmla="*/ 10 h 14"/>
                <a:gd name="T6" fmla="*/ 18 w 28"/>
                <a:gd name="T7" fmla="*/ 13 h 14"/>
                <a:gd name="T8" fmla="*/ 3 w 28"/>
                <a:gd name="T9" fmla="*/ 13 h 14"/>
                <a:gd name="T10" fmla="*/ 0 w 28"/>
                <a:gd name="T11" fmla="*/ 3 h 14"/>
                <a:gd name="T12" fmla="*/ 3 w 28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"/>
                <a:gd name="T22" fmla="*/ 0 h 14"/>
                <a:gd name="T23" fmla="*/ 28 w 28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" h="14">
                  <a:moveTo>
                    <a:pt x="3" y="0"/>
                  </a:moveTo>
                  <a:lnTo>
                    <a:pt x="23" y="0"/>
                  </a:lnTo>
                  <a:lnTo>
                    <a:pt x="27" y="10"/>
                  </a:lnTo>
                  <a:lnTo>
                    <a:pt x="18" y="13"/>
                  </a:lnTo>
                  <a:lnTo>
                    <a:pt x="3" y="1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0" name="Text Box 153"/>
          <p:cNvSpPr txBox="1">
            <a:spLocks noChangeArrowheads="1"/>
          </p:cNvSpPr>
          <p:nvPr/>
        </p:nvSpPr>
        <p:spPr bwMode="auto">
          <a:xfrm>
            <a:off x="228600" y="762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200" b="1"/>
              <a:t>참고: 멀티플렉싱</a:t>
            </a:r>
            <a:endParaRPr kumimoji="1" lang="ko-KR" altLang="en-US" sz="1400" b="1"/>
          </a:p>
        </p:txBody>
      </p:sp>
      <p:sp>
        <p:nvSpPr>
          <p:cNvPr id="19461" name="TextBox 155"/>
          <p:cNvSpPr txBox="1">
            <a:spLocks noChangeArrowheads="1"/>
          </p:cNvSpPr>
          <p:nvPr/>
        </p:nvSpPr>
        <p:spPr bwMode="auto">
          <a:xfrm>
            <a:off x="857250" y="1857375"/>
            <a:ext cx="6215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/>
              <a:t>동기식 </a:t>
            </a:r>
            <a:r>
              <a:rPr lang="en-US" altLang="ko-KR" sz="2800"/>
              <a:t>(Synchronous) </a:t>
            </a:r>
            <a:r>
              <a:rPr lang="ko-KR" altLang="en-US" sz="2800"/>
              <a:t>시분할</a:t>
            </a:r>
            <a:r>
              <a:rPr lang="en-US" altLang="ko-KR" sz="2800"/>
              <a:t> </a:t>
            </a:r>
            <a:r>
              <a:rPr lang="ko-KR" altLang="en-US" sz="2800"/>
              <a:t>다중화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/>
              <a:t>1-</a:t>
            </a:r>
            <a:fld id="{0A204B4B-CAB8-44EC-A2F3-DA2BB0DB9849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227013"/>
            <a:ext cx="8462962" cy="1143000"/>
          </a:xfrm>
        </p:spPr>
        <p:txBody>
          <a:bodyPr/>
          <a:lstStyle/>
          <a:p>
            <a:r>
              <a:rPr lang="ko-KR" altLang="en-US"/>
              <a:t>다중화</a:t>
            </a:r>
            <a:r>
              <a:rPr lang="en-US" altLang="ko-KR"/>
              <a:t> : FDM and TDM</a:t>
            </a:r>
            <a:endParaRPr lang="fr-FR" altLang="ko-K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1585913"/>
            <a:ext cx="7239000" cy="2438400"/>
            <a:chOff x="288" y="1007"/>
            <a:chExt cx="4560" cy="1536"/>
          </a:xfrm>
        </p:grpSpPr>
        <p:sp>
          <p:nvSpPr>
            <p:cNvPr id="20579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>
                  <a:latin typeface="Arial" charset="0"/>
                </a:rPr>
                <a:t>FDM</a:t>
              </a:r>
              <a:endParaRPr lang="fr-FR" altLang="ko-KR">
                <a:latin typeface="Arial" charset="0"/>
              </a:endParaRPr>
            </a:p>
          </p:txBody>
        </p:sp>
        <p:grpSp>
          <p:nvGrpSpPr>
            <p:cNvPr id="20580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20581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2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ko-KR">
                    <a:latin typeface="Arial" charset="0"/>
                  </a:rPr>
                  <a:t>frequency</a:t>
                </a:r>
                <a:endParaRPr lang="fr-FR" altLang="ko-KR">
                  <a:latin typeface="Arial" charset="0"/>
                </a:endParaRPr>
              </a:p>
            </p:txBody>
          </p:sp>
          <p:sp>
            <p:nvSpPr>
              <p:cNvPr id="20583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4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ko-KR">
                    <a:latin typeface="Arial" charset="0"/>
                  </a:rPr>
                  <a:t>time</a:t>
                </a:r>
                <a:endParaRPr lang="fr-FR" altLang="ko-KR">
                  <a:latin typeface="Arial" charset="0"/>
                </a:endParaRPr>
              </a:p>
            </p:txBody>
          </p:sp>
          <p:sp>
            <p:nvSpPr>
              <p:cNvPr id="20585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000" y="4037013"/>
            <a:ext cx="7239000" cy="2516187"/>
            <a:chOff x="288" y="2543"/>
            <a:chExt cx="4560" cy="1585"/>
          </a:xfrm>
        </p:grpSpPr>
        <p:sp>
          <p:nvSpPr>
            <p:cNvPr id="20573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>
                  <a:latin typeface="Arial" charset="0"/>
                </a:rPr>
                <a:t>TDM</a:t>
              </a:r>
              <a:endParaRPr lang="fr-FR" altLang="ko-KR">
                <a:latin typeface="Arial" charset="0"/>
              </a:endParaRPr>
            </a:p>
          </p:txBody>
        </p:sp>
        <p:sp>
          <p:nvSpPr>
            <p:cNvPr id="20574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5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>
                  <a:latin typeface="Arial" charset="0"/>
                </a:rPr>
                <a:t>frequency</a:t>
              </a:r>
              <a:endParaRPr lang="fr-FR" altLang="ko-KR">
                <a:latin typeface="Arial" charset="0"/>
              </a:endParaRPr>
            </a:p>
          </p:txBody>
        </p:sp>
        <p:sp>
          <p:nvSpPr>
            <p:cNvPr id="20576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7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>
                  <a:latin typeface="Arial" charset="0"/>
                </a:rPr>
                <a:t>time</a:t>
              </a:r>
              <a:endParaRPr lang="fr-FR" altLang="ko-KR">
                <a:latin typeface="Arial" charset="0"/>
              </a:endParaRPr>
            </a:p>
          </p:txBody>
        </p:sp>
        <p:sp>
          <p:nvSpPr>
            <p:cNvPr id="20578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43200" y="5029200"/>
            <a:ext cx="3886200" cy="914400"/>
            <a:chOff x="1776" y="3168"/>
            <a:chExt cx="2448" cy="576"/>
          </a:xfrm>
        </p:grpSpPr>
        <p:sp>
          <p:nvSpPr>
            <p:cNvPr id="20568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69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70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71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72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971800" y="5029200"/>
            <a:ext cx="3886200" cy="914400"/>
            <a:chOff x="1920" y="3168"/>
            <a:chExt cx="2448" cy="576"/>
          </a:xfrm>
        </p:grpSpPr>
        <p:sp>
          <p:nvSpPr>
            <p:cNvPr id="20563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64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65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66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67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00400" y="5029200"/>
            <a:ext cx="3886200" cy="914400"/>
            <a:chOff x="2064" y="3168"/>
            <a:chExt cx="2448" cy="576"/>
          </a:xfrm>
        </p:grpSpPr>
        <p:sp>
          <p:nvSpPr>
            <p:cNvPr id="20558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59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60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61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62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429000" y="5029200"/>
            <a:ext cx="3886200" cy="914400"/>
            <a:chOff x="2208" y="3168"/>
            <a:chExt cx="2448" cy="576"/>
          </a:xfrm>
        </p:grpSpPr>
        <p:sp>
          <p:nvSpPr>
            <p:cNvPr id="20553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54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55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56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557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743200" y="2743200"/>
            <a:ext cx="4572000" cy="457200"/>
            <a:chOff x="1776" y="1728"/>
            <a:chExt cx="2880" cy="288"/>
          </a:xfrm>
        </p:grpSpPr>
        <p:sp>
          <p:nvSpPr>
            <p:cNvPr id="20550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1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2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1800" y="5029200"/>
            <a:ext cx="4114800" cy="914400"/>
            <a:chOff x="1920" y="3168"/>
            <a:chExt cx="2592" cy="576"/>
          </a:xfrm>
        </p:grpSpPr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4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0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1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2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3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4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5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6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7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8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9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3200" y="2628900"/>
            <a:ext cx="4572000" cy="685800"/>
            <a:chOff x="1776" y="1656"/>
            <a:chExt cx="2880" cy="432"/>
          </a:xfrm>
        </p:grpSpPr>
        <p:sp>
          <p:nvSpPr>
            <p:cNvPr id="20527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8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9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0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2857500" y="5029200"/>
            <a:ext cx="4343400" cy="914400"/>
            <a:chOff x="1848" y="3168"/>
            <a:chExt cx="2736" cy="576"/>
          </a:xfrm>
        </p:grpSpPr>
        <p:sp>
          <p:nvSpPr>
            <p:cNvPr id="20507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8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9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0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1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2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3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4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5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6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7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8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9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0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1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2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3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4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5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6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368925" y="1257300"/>
            <a:ext cx="2709863" cy="952500"/>
            <a:chOff x="3477" y="216"/>
            <a:chExt cx="1707" cy="600"/>
          </a:xfrm>
        </p:grpSpPr>
        <p:grpSp>
          <p:nvGrpSpPr>
            <p:cNvPr id="20500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20502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ko-KR">
                    <a:latin typeface="Arial" charset="0"/>
                  </a:rPr>
                  <a:t>4 users</a:t>
                </a:r>
                <a:endParaRPr lang="fr-FR" altLang="ko-KR">
                  <a:latin typeface="Arial" charset="0"/>
                </a:endParaRPr>
              </a:p>
            </p:txBody>
          </p:sp>
          <p:sp>
            <p:nvSpPr>
              <p:cNvPr id="20503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20504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20505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20506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20501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>
                  <a:latin typeface="Arial" charset="0"/>
                </a:rPr>
                <a:t>Example:</a:t>
              </a:r>
              <a:endParaRPr lang="fr-FR" altLang="ko-KR">
                <a:latin typeface="Arial" charset="0"/>
              </a:endParaRPr>
            </a:p>
          </p:txBody>
        </p:sp>
      </p:grpSp>
      <p:sp>
        <p:nvSpPr>
          <p:cNvPr id="20499" name="Text Box 153"/>
          <p:cNvSpPr txBox="1">
            <a:spLocks noChangeArrowheads="1"/>
          </p:cNvSpPr>
          <p:nvPr/>
        </p:nvSpPr>
        <p:spPr bwMode="auto">
          <a:xfrm>
            <a:off x="228600" y="762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200" b="1" dirty="0"/>
              <a:t>참고: </a:t>
            </a:r>
            <a:r>
              <a:rPr kumimoji="1" lang="ko-KR" altLang="en-US" sz="1200" b="1" dirty="0" err="1"/>
              <a:t>멀티플렉싱</a:t>
            </a:r>
            <a:endParaRPr kumimoji="1"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8853" y="1015193"/>
            <a:ext cx="8640960" cy="1616361"/>
          </a:xfrm>
          <a:noFill/>
        </p:spPr>
        <p:txBody>
          <a:bodyPr/>
          <a:lstStyle/>
          <a:p>
            <a:pPr eaLnBrk="1" hangingPunct="1"/>
            <a:r>
              <a:rPr lang="ko-KR" altLang="en-US" sz="2400" dirty="0"/>
              <a:t>시분할 방법의 일종: 고정 분할이 아닌 요구에 따른 분할</a:t>
            </a:r>
            <a:r>
              <a:rPr lang="en-US" altLang="ko-KR" sz="2400" dirty="0"/>
              <a:t>.</a:t>
            </a:r>
          </a:p>
          <a:p>
            <a:pPr lvl="1" eaLnBrk="1" hangingPunct="1"/>
            <a:r>
              <a:rPr lang="ko-KR" altLang="en-US" sz="2000" dirty="0"/>
              <a:t>비동기식   다중화 </a:t>
            </a:r>
            <a:endParaRPr lang="en-US" altLang="ko-KR" sz="2000" dirty="0"/>
          </a:p>
          <a:p>
            <a:pPr eaLnBrk="1" hangingPunct="1"/>
            <a:r>
              <a:rPr lang="en-US" altLang="ko-KR" sz="2400" dirty="0" err="1"/>
              <a:t>Demux</a:t>
            </a:r>
            <a:r>
              <a:rPr lang="ko-KR" altLang="en-US" sz="2400" dirty="0"/>
              <a:t> </a:t>
            </a:r>
            <a:r>
              <a:rPr lang="en-US" altLang="ko-KR" sz="2400" dirty="0"/>
              <a:t>key/select</a:t>
            </a:r>
            <a:r>
              <a:rPr lang="ko-KR" altLang="en-US" sz="2400" dirty="0"/>
              <a:t> </a:t>
            </a:r>
            <a:r>
              <a:rPr lang="en-US" altLang="ko-KR" sz="2400" dirty="0"/>
              <a:t>?</a:t>
            </a:r>
            <a:r>
              <a:rPr lang="ko-KR" altLang="en-US" sz="2400" dirty="0"/>
              <a:t>   </a:t>
            </a:r>
            <a:endParaRPr lang="en-US" altLang="ko-KR" sz="2400" dirty="0"/>
          </a:p>
          <a:p>
            <a:pPr eaLnBrk="1" hangingPunct="1"/>
            <a:r>
              <a:rPr lang="ko-KR" altLang="en-US" sz="2400" dirty="0"/>
              <a:t>항상</a:t>
            </a:r>
            <a:r>
              <a:rPr lang="en-US" altLang="ko-KR" sz="2400" dirty="0"/>
              <a:t> </a:t>
            </a:r>
            <a:r>
              <a:rPr lang="ko-KR" altLang="en-US" sz="2400" dirty="0"/>
              <a:t>좋은가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pPr eaLnBrk="1" hangingPunct="1"/>
            <a:endParaRPr lang="ko-KR" altLang="en-US" sz="2000" dirty="0"/>
          </a:p>
          <a:p>
            <a:pPr eaLnBrk="1" hangingPunct="1"/>
            <a:endParaRPr lang="ko-KR" altLang="en-US" sz="2000" dirty="0"/>
          </a:p>
          <a:p>
            <a:pPr eaLnBrk="1" hangingPunct="1"/>
            <a:endParaRPr lang="ko-KR" altLang="en-US" sz="2000" dirty="0"/>
          </a:p>
          <a:p>
            <a:pPr eaLnBrk="1" hangingPunct="1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21509" name="Rectangle 113"/>
          <p:cNvSpPr>
            <a:spLocks noGrp="1" noChangeArrowheads="1"/>
          </p:cNvSpPr>
          <p:nvPr>
            <p:ph type="title"/>
          </p:nvPr>
        </p:nvSpPr>
        <p:spPr>
          <a:xfrm>
            <a:off x="685800" y="148208"/>
            <a:ext cx="7772400" cy="765807"/>
          </a:xfrm>
          <a:noFill/>
        </p:spPr>
        <p:txBody>
          <a:bodyPr/>
          <a:lstStyle/>
          <a:p>
            <a:pPr eaLnBrk="1" hangingPunct="1"/>
            <a:r>
              <a:rPr lang="ko-KR" altLang="en-US" sz="3600" dirty="0"/>
              <a:t>통계적 다중화 (</a:t>
            </a:r>
            <a:r>
              <a:rPr lang="en-US" altLang="ko-KR" sz="3600" dirty="0"/>
              <a:t>Statistical Multiplexing)</a:t>
            </a:r>
            <a:r>
              <a:rPr lang="ko-KR" altLang="en-US" dirty="0"/>
              <a:t> </a:t>
            </a:r>
          </a:p>
        </p:txBody>
      </p:sp>
      <p:grpSp>
        <p:nvGrpSpPr>
          <p:cNvPr id="70" name="Group 3"/>
          <p:cNvGrpSpPr>
            <a:grpSpLocks/>
          </p:cNvGrpSpPr>
          <p:nvPr/>
        </p:nvGrpSpPr>
        <p:grpSpPr bwMode="auto">
          <a:xfrm>
            <a:off x="755576" y="2924944"/>
            <a:ext cx="7488832" cy="3784848"/>
            <a:chOff x="1268" y="1200"/>
            <a:chExt cx="2813" cy="2593"/>
          </a:xfrm>
        </p:grpSpPr>
        <p:sp>
          <p:nvSpPr>
            <p:cNvPr id="71" name="Freeform 4"/>
            <p:cNvSpPr>
              <a:spLocks/>
            </p:cNvSpPr>
            <p:nvPr/>
          </p:nvSpPr>
          <p:spPr bwMode="auto">
            <a:xfrm>
              <a:off x="1637" y="1200"/>
              <a:ext cx="45" cy="60"/>
            </a:xfrm>
            <a:custGeom>
              <a:avLst/>
              <a:gdLst>
                <a:gd name="T0" fmla="*/ 8 w 45"/>
                <a:gd name="T1" fmla="*/ 0 h 60"/>
                <a:gd name="T2" fmla="*/ 15 w 45"/>
                <a:gd name="T3" fmla="*/ 3 h 60"/>
                <a:gd name="T4" fmla="*/ 10 w 45"/>
                <a:gd name="T5" fmla="*/ 10 h 60"/>
                <a:gd name="T6" fmla="*/ 10 w 45"/>
                <a:gd name="T7" fmla="*/ 45 h 60"/>
                <a:gd name="T8" fmla="*/ 21 w 45"/>
                <a:gd name="T9" fmla="*/ 53 h 60"/>
                <a:gd name="T10" fmla="*/ 32 w 45"/>
                <a:gd name="T11" fmla="*/ 53 h 60"/>
                <a:gd name="T12" fmla="*/ 40 w 45"/>
                <a:gd name="T13" fmla="*/ 39 h 60"/>
                <a:gd name="T14" fmla="*/ 40 w 45"/>
                <a:gd name="T15" fmla="*/ 10 h 60"/>
                <a:gd name="T16" fmla="*/ 34 w 45"/>
                <a:gd name="T17" fmla="*/ 3 h 60"/>
                <a:gd name="T18" fmla="*/ 44 w 45"/>
                <a:gd name="T19" fmla="*/ 3 h 60"/>
                <a:gd name="T20" fmla="*/ 41 w 45"/>
                <a:gd name="T21" fmla="*/ 15 h 60"/>
                <a:gd name="T22" fmla="*/ 41 w 45"/>
                <a:gd name="T23" fmla="*/ 45 h 60"/>
                <a:gd name="T24" fmla="*/ 34 w 45"/>
                <a:gd name="T25" fmla="*/ 56 h 60"/>
                <a:gd name="T26" fmla="*/ 18 w 45"/>
                <a:gd name="T27" fmla="*/ 59 h 60"/>
                <a:gd name="T28" fmla="*/ 8 w 45"/>
                <a:gd name="T29" fmla="*/ 53 h 60"/>
                <a:gd name="T30" fmla="*/ 3 w 45"/>
                <a:gd name="T31" fmla="*/ 39 h 60"/>
                <a:gd name="T32" fmla="*/ 3 w 45"/>
                <a:gd name="T33" fmla="*/ 7 h 60"/>
                <a:gd name="T34" fmla="*/ 0 w 45"/>
                <a:gd name="T35" fmla="*/ 3 h 60"/>
                <a:gd name="T36" fmla="*/ 6 w 45"/>
                <a:gd name="T37" fmla="*/ 3 h 60"/>
                <a:gd name="T38" fmla="*/ 8 w 45"/>
                <a:gd name="T39" fmla="*/ 0 h 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5"/>
                <a:gd name="T61" fmla="*/ 0 h 60"/>
                <a:gd name="T62" fmla="*/ 45 w 45"/>
                <a:gd name="T63" fmla="*/ 60 h 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5" h="60">
                  <a:moveTo>
                    <a:pt x="8" y="0"/>
                  </a:moveTo>
                  <a:lnTo>
                    <a:pt x="15" y="3"/>
                  </a:lnTo>
                  <a:lnTo>
                    <a:pt x="10" y="10"/>
                  </a:lnTo>
                  <a:lnTo>
                    <a:pt x="10" y="45"/>
                  </a:lnTo>
                  <a:lnTo>
                    <a:pt x="21" y="53"/>
                  </a:lnTo>
                  <a:lnTo>
                    <a:pt x="32" y="53"/>
                  </a:lnTo>
                  <a:lnTo>
                    <a:pt x="40" y="39"/>
                  </a:lnTo>
                  <a:lnTo>
                    <a:pt x="40" y="10"/>
                  </a:lnTo>
                  <a:lnTo>
                    <a:pt x="34" y="3"/>
                  </a:lnTo>
                  <a:lnTo>
                    <a:pt x="44" y="3"/>
                  </a:lnTo>
                  <a:lnTo>
                    <a:pt x="41" y="15"/>
                  </a:lnTo>
                  <a:lnTo>
                    <a:pt x="41" y="45"/>
                  </a:lnTo>
                  <a:lnTo>
                    <a:pt x="34" y="56"/>
                  </a:lnTo>
                  <a:lnTo>
                    <a:pt x="18" y="59"/>
                  </a:lnTo>
                  <a:lnTo>
                    <a:pt x="8" y="53"/>
                  </a:lnTo>
                  <a:lnTo>
                    <a:pt x="3" y="39"/>
                  </a:lnTo>
                  <a:lnTo>
                    <a:pt x="3" y="7"/>
                  </a:lnTo>
                  <a:lnTo>
                    <a:pt x="0" y="3"/>
                  </a:lnTo>
                  <a:lnTo>
                    <a:pt x="6" y="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1880" y="1210"/>
              <a:ext cx="19" cy="44"/>
            </a:xfrm>
            <a:custGeom>
              <a:avLst/>
              <a:gdLst>
                <a:gd name="T0" fmla="*/ 12 w 19"/>
                <a:gd name="T1" fmla="*/ 0 h 44"/>
                <a:gd name="T2" fmla="*/ 15 w 19"/>
                <a:gd name="T3" fmla="*/ 0 h 44"/>
                <a:gd name="T4" fmla="*/ 18 w 19"/>
                <a:gd name="T5" fmla="*/ 8 h 44"/>
                <a:gd name="T6" fmla="*/ 11 w 19"/>
                <a:gd name="T7" fmla="*/ 19 h 44"/>
                <a:gd name="T8" fmla="*/ 6 w 19"/>
                <a:gd name="T9" fmla="*/ 37 h 44"/>
                <a:gd name="T10" fmla="*/ 11 w 19"/>
                <a:gd name="T11" fmla="*/ 37 h 44"/>
                <a:gd name="T12" fmla="*/ 11 w 19"/>
                <a:gd name="T13" fmla="*/ 40 h 44"/>
                <a:gd name="T14" fmla="*/ 0 w 19"/>
                <a:gd name="T15" fmla="*/ 43 h 44"/>
                <a:gd name="T16" fmla="*/ 0 w 19"/>
                <a:gd name="T17" fmla="*/ 32 h 44"/>
                <a:gd name="T18" fmla="*/ 8 w 19"/>
                <a:gd name="T19" fmla="*/ 14 h 44"/>
                <a:gd name="T20" fmla="*/ 6 w 19"/>
                <a:gd name="T21" fmla="*/ 6 h 44"/>
                <a:gd name="T22" fmla="*/ 12 w 19"/>
                <a:gd name="T23" fmla="*/ 0 h 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44"/>
                <a:gd name="T38" fmla="*/ 19 w 19"/>
                <a:gd name="T39" fmla="*/ 44 h 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44">
                  <a:moveTo>
                    <a:pt x="12" y="0"/>
                  </a:moveTo>
                  <a:lnTo>
                    <a:pt x="15" y="0"/>
                  </a:lnTo>
                  <a:lnTo>
                    <a:pt x="18" y="8"/>
                  </a:lnTo>
                  <a:lnTo>
                    <a:pt x="11" y="19"/>
                  </a:lnTo>
                  <a:lnTo>
                    <a:pt x="6" y="37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0" y="43"/>
                  </a:lnTo>
                  <a:lnTo>
                    <a:pt x="0" y="32"/>
                  </a:lnTo>
                  <a:lnTo>
                    <a:pt x="8" y="14"/>
                  </a:lnTo>
                  <a:lnTo>
                    <a:pt x="6" y="6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2064" y="1210"/>
              <a:ext cx="19" cy="47"/>
            </a:xfrm>
            <a:custGeom>
              <a:avLst/>
              <a:gdLst>
                <a:gd name="T0" fmla="*/ 17 w 19"/>
                <a:gd name="T1" fmla="*/ 0 h 47"/>
                <a:gd name="T2" fmla="*/ 18 w 19"/>
                <a:gd name="T3" fmla="*/ 11 h 47"/>
                <a:gd name="T4" fmla="*/ 11 w 19"/>
                <a:gd name="T5" fmla="*/ 14 h 47"/>
                <a:gd name="T6" fmla="*/ 11 w 19"/>
                <a:gd name="T7" fmla="*/ 25 h 47"/>
                <a:gd name="T8" fmla="*/ 8 w 19"/>
                <a:gd name="T9" fmla="*/ 32 h 47"/>
                <a:gd name="T10" fmla="*/ 11 w 19"/>
                <a:gd name="T11" fmla="*/ 43 h 47"/>
                <a:gd name="T12" fmla="*/ 0 w 19"/>
                <a:gd name="T13" fmla="*/ 46 h 47"/>
                <a:gd name="T14" fmla="*/ 0 w 19"/>
                <a:gd name="T15" fmla="*/ 35 h 47"/>
                <a:gd name="T16" fmla="*/ 8 w 19"/>
                <a:gd name="T17" fmla="*/ 14 h 47"/>
                <a:gd name="T18" fmla="*/ 6 w 19"/>
                <a:gd name="T19" fmla="*/ 8 h 47"/>
                <a:gd name="T20" fmla="*/ 17 w 19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47"/>
                <a:gd name="T35" fmla="*/ 19 w 19"/>
                <a:gd name="T36" fmla="*/ 47 h 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47">
                  <a:moveTo>
                    <a:pt x="17" y="0"/>
                  </a:moveTo>
                  <a:lnTo>
                    <a:pt x="18" y="11"/>
                  </a:lnTo>
                  <a:lnTo>
                    <a:pt x="11" y="14"/>
                  </a:lnTo>
                  <a:lnTo>
                    <a:pt x="11" y="25"/>
                  </a:lnTo>
                  <a:lnTo>
                    <a:pt x="8" y="32"/>
                  </a:lnTo>
                  <a:lnTo>
                    <a:pt x="11" y="43"/>
                  </a:lnTo>
                  <a:lnTo>
                    <a:pt x="0" y="46"/>
                  </a:lnTo>
                  <a:lnTo>
                    <a:pt x="0" y="35"/>
                  </a:lnTo>
                  <a:lnTo>
                    <a:pt x="8" y="14"/>
                  </a:lnTo>
                  <a:lnTo>
                    <a:pt x="6" y="8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1974" y="1213"/>
              <a:ext cx="22" cy="44"/>
            </a:xfrm>
            <a:custGeom>
              <a:avLst/>
              <a:gdLst>
                <a:gd name="T0" fmla="*/ 15 w 22"/>
                <a:gd name="T1" fmla="*/ 0 h 44"/>
                <a:gd name="T2" fmla="*/ 21 w 22"/>
                <a:gd name="T3" fmla="*/ 8 h 44"/>
                <a:gd name="T4" fmla="*/ 15 w 22"/>
                <a:gd name="T5" fmla="*/ 11 h 44"/>
                <a:gd name="T6" fmla="*/ 7 w 22"/>
                <a:gd name="T7" fmla="*/ 32 h 44"/>
                <a:gd name="T8" fmla="*/ 13 w 22"/>
                <a:gd name="T9" fmla="*/ 35 h 44"/>
                <a:gd name="T10" fmla="*/ 10 w 22"/>
                <a:gd name="T11" fmla="*/ 43 h 44"/>
                <a:gd name="T12" fmla="*/ 3 w 22"/>
                <a:gd name="T13" fmla="*/ 43 h 44"/>
                <a:gd name="T14" fmla="*/ 0 w 22"/>
                <a:gd name="T15" fmla="*/ 37 h 44"/>
                <a:gd name="T16" fmla="*/ 7 w 22"/>
                <a:gd name="T17" fmla="*/ 14 h 44"/>
                <a:gd name="T18" fmla="*/ 7 w 22"/>
                <a:gd name="T19" fmla="*/ 6 h 44"/>
                <a:gd name="T20" fmla="*/ 15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44"/>
                <a:gd name="T35" fmla="*/ 22 w 22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44">
                  <a:moveTo>
                    <a:pt x="15" y="0"/>
                  </a:moveTo>
                  <a:lnTo>
                    <a:pt x="21" y="8"/>
                  </a:lnTo>
                  <a:lnTo>
                    <a:pt x="15" y="11"/>
                  </a:lnTo>
                  <a:lnTo>
                    <a:pt x="7" y="32"/>
                  </a:lnTo>
                  <a:lnTo>
                    <a:pt x="13" y="35"/>
                  </a:lnTo>
                  <a:lnTo>
                    <a:pt x="10" y="43"/>
                  </a:lnTo>
                  <a:lnTo>
                    <a:pt x="3" y="43"/>
                  </a:lnTo>
                  <a:lnTo>
                    <a:pt x="0" y="37"/>
                  </a:lnTo>
                  <a:lnTo>
                    <a:pt x="7" y="14"/>
                  </a:lnTo>
                  <a:lnTo>
                    <a:pt x="7" y="6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152" y="1213"/>
              <a:ext cx="22" cy="44"/>
            </a:xfrm>
            <a:custGeom>
              <a:avLst/>
              <a:gdLst>
                <a:gd name="T0" fmla="*/ 14 w 22"/>
                <a:gd name="T1" fmla="*/ 0 h 44"/>
                <a:gd name="T2" fmla="*/ 15 w 22"/>
                <a:gd name="T3" fmla="*/ 0 h 44"/>
                <a:gd name="T4" fmla="*/ 21 w 22"/>
                <a:gd name="T5" fmla="*/ 8 h 44"/>
                <a:gd name="T6" fmla="*/ 14 w 22"/>
                <a:gd name="T7" fmla="*/ 11 h 44"/>
                <a:gd name="T8" fmla="*/ 8 w 22"/>
                <a:gd name="T9" fmla="*/ 37 h 44"/>
                <a:gd name="T10" fmla="*/ 14 w 22"/>
                <a:gd name="T11" fmla="*/ 37 h 44"/>
                <a:gd name="T12" fmla="*/ 6 w 22"/>
                <a:gd name="T13" fmla="*/ 43 h 44"/>
                <a:gd name="T14" fmla="*/ 0 w 22"/>
                <a:gd name="T15" fmla="*/ 43 h 44"/>
                <a:gd name="T16" fmla="*/ 0 w 22"/>
                <a:gd name="T17" fmla="*/ 32 h 44"/>
                <a:gd name="T18" fmla="*/ 8 w 22"/>
                <a:gd name="T19" fmla="*/ 14 h 44"/>
                <a:gd name="T20" fmla="*/ 6 w 22"/>
                <a:gd name="T21" fmla="*/ 8 h 44"/>
                <a:gd name="T22" fmla="*/ 14 w 22"/>
                <a:gd name="T23" fmla="*/ 0 h 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44"/>
                <a:gd name="T38" fmla="*/ 22 w 22"/>
                <a:gd name="T39" fmla="*/ 44 h 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44">
                  <a:moveTo>
                    <a:pt x="14" y="0"/>
                  </a:moveTo>
                  <a:lnTo>
                    <a:pt x="15" y="0"/>
                  </a:lnTo>
                  <a:lnTo>
                    <a:pt x="21" y="8"/>
                  </a:lnTo>
                  <a:lnTo>
                    <a:pt x="14" y="11"/>
                  </a:lnTo>
                  <a:lnTo>
                    <a:pt x="8" y="37"/>
                  </a:lnTo>
                  <a:lnTo>
                    <a:pt x="14" y="3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0" y="32"/>
                  </a:lnTo>
                  <a:lnTo>
                    <a:pt x="8" y="14"/>
                  </a:lnTo>
                  <a:lnTo>
                    <a:pt x="6" y="8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244" y="1215"/>
              <a:ext cx="21" cy="47"/>
            </a:xfrm>
            <a:custGeom>
              <a:avLst/>
              <a:gdLst>
                <a:gd name="T0" fmla="*/ 12 w 21"/>
                <a:gd name="T1" fmla="*/ 0 h 47"/>
                <a:gd name="T2" fmla="*/ 15 w 21"/>
                <a:gd name="T3" fmla="*/ 0 h 47"/>
                <a:gd name="T4" fmla="*/ 20 w 21"/>
                <a:gd name="T5" fmla="*/ 8 h 47"/>
                <a:gd name="T6" fmla="*/ 11 w 21"/>
                <a:gd name="T7" fmla="*/ 20 h 47"/>
                <a:gd name="T8" fmla="*/ 8 w 21"/>
                <a:gd name="T9" fmla="*/ 38 h 47"/>
                <a:gd name="T10" fmla="*/ 12 w 21"/>
                <a:gd name="T11" fmla="*/ 38 h 47"/>
                <a:gd name="T12" fmla="*/ 11 w 21"/>
                <a:gd name="T13" fmla="*/ 43 h 47"/>
                <a:gd name="T14" fmla="*/ 5 w 21"/>
                <a:gd name="T15" fmla="*/ 46 h 47"/>
                <a:gd name="T16" fmla="*/ 0 w 21"/>
                <a:gd name="T17" fmla="*/ 38 h 47"/>
                <a:gd name="T18" fmla="*/ 8 w 21"/>
                <a:gd name="T19" fmla="*/ 14 h 47"/>
                <a:gd name="T20" fmla="*/ 5 w 21"/>
                <a:gd name="T21" fmla="*/ 8 h 47"/>
                <a:gd name="T22" fmla="*/ 12 w 21"/>
                <a:gd name="T23" fmla="*/ 0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47"/>
                <a:gd name="T38" fmla="*/ 21 w 21"/>
                <a:gd name="T39" fmla="*/ 47 h 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47">
                  <a:moveTo>
                    <a:pt x="12" y="0"/>
                  </a:moveTo>
                  <a:lnTo>
                    <a:pt x="15" y="0"/>
                  </a:lnTo>
                  <a:lnTo>
                    <a:pt x="20" y="8"/>
                  </a:lnTo>
                  <a:lnTo>
                    <a:pt x="11" y="20"/>
                  </a:lnTo>
                  <a:lnTo>
                    <a:pt x="8" y="38"/>
                  </a:lnTo>
                  <a:lnTo>
                    <a:pt x="12" y="38"/>
                  </a:lnTo>
                  <a:lnTo>
                    <a:pt x="11" y="43"/>
                  </a:lnTo>
                  <a:lnTo>
                    <a:pt x="5" y="46"/>
                  </a:lnTo>
                  <a:lnTo>
                    <a:pt x="0" y="38"/>
                  </a:lnTo>
                  <a:lnTo>
                    <a:pt x="8" y="14"/>
                  </a:lnTo>
                  <a:lnTo>
                    <a:pt x="5" y="8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1690" y="1218"/>
              <a:ext cx="21" cy="39"/>
            </a:xfrm>
            <a:custGeom>
              <a:avLst/>
              <a:gdLst>
                <a:gd name="T0" fmla="*/ 8 w 21"/>
                <a:gd name="T1" fmla="*/ 0 h 39"/>
                <a:gd name="T2" fmla="*/ 13 w 21"/>
                <a:gd name="T3" fmla="*/ 0 h 39"/>
                <a:gd name="T4" fmla="*/ 17 w 21"/>
                <a:gd name="T5" fmla="*/ 3 h 39"/>
                <a:gd name="T6" fmla="*/ 17 w 21"/>
                <a:gd name="T7" fmla="*/ 11 h 39"/>
                <a:gd name="T8" fmla="*/ 11 w 21"/>
                <a:gd name="T9" fmla="*/ 6 h 39"/>
                <a:gd name="T10" fmla="*/ 5 w 21"/>
                <a:gd name="T11" fmla="*/ 6 h 39"/>
                <a:gd name="T12" fmla="*/ 5 w 21"/>
                <a:gd name="T13" fmla="*/ 14 h 39"/>
                <a:gd name="T14" fmla="*/ 11 w 21"/>
                <a:gd name="T15" fmla="*/ 14 h 39"/>
                <a:gd name="T16" fmla="*/ 20 w 21"/>
                <a:gd name="T17" fmla="*/ 21 h 39"/>
                <a:gd name="T18" fmla="*/ 20 w 21"/>
                <a:gd name="T19" fmla="*/ 35 h 39"/>
                <a:gd name="T20" fmla="*/ 16 w 21"/>
                <a:gd name="T21" fmla="*/ 38 h 39"/>
                <a:gd name="T22" fmla="*/ 0 w 21"/>
                <a:gd name="T23" fmla="*/ 38 h 39"/>
                <a:gd name="T24" fmla="*/ 0 w 21"/>
                <a:gd name="T25" fmla="*/ 32 h 39"/>
                <a:gd name="T26" fmla="*/ 16 w 21"/>
                <a:gd name="T27" fmla="*/ 38 h 39"/>
                <a:gd name="T28" fmla="*/ 16 w 21"/>
                <a:gd name="T29" fmla="*/ 30 h 39"/>
                <a:gd name="T30" fmla="*/ 0 w 21"/>
                <a:gd name="T31" fmla="*/ 17 h 39"/>
                <a:gd name="T32" fmla="*/ 0 w 21"/>
                <a:gd name="T33" fmla="*/ 6 h 39"/>
                <a:gd name="T34" fmla="*/ 8 w 2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9"/>
                <a:gd name="T56" fmla="*/ 21 w 21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9">
                  <a:moveTo>
                    <a:pt x="8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11"/>
                  </a:lnTo>
                  <a:lnTo>
                    <a:pt x="11" y="6"/>
                  </a:lnTo>
                  <a:lnTo>
                    <a:pt x="5" y="6"/>
                  </a:lnTo>
                  <a:lnTo>
                    <a:pt x="5" y="14"/>
                  </a:lnTo>
                  <a:lnTo>
                    <a:pt x="11" y="14"/>
                  </a:lnTo>
                  <a:lnTo>
                    <a:pt x="20" y="21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16" y="38"/>
                  </a:lnTo>
                  <a:lnTo>
                    <a:pt x="16" y="30"/>
                  </a:lnTo>
                  <a:lnTo>
                    <a:pt x="0" y="17"/>
                  </a:lnTo>
                  <a:lnTo>
                    <a:pt x="0" y="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1718" y="1218"/>
              <a:ext cx="30" cy="42"/>
            </a:xfrm>
            <a:custGeom>
              <a:avLst/>
              <a:gdLst>
                <a:gd name="T0" fmla="*/ 14 w 30"/>
                <a:gd name="T1" fmla="*/ 0 h 42"/>
                <a:gd name="T2" fmla="*/ 18 w 30"/>
                <a:gd name="T3" fmla="*/ 0 h 42"/>
                <a:gd name="T4" fmla="*/ 26 w 30"/>
                <a:gd name="T5" fmla="*/ 6 h 42"/>
                <a:gd name="T6" fmla="*/ 29 w 30"/>
                <a:gd name="T7" fmla="*/ 14 h 42"/>
                <a:gd name="T8" fmla="*/ 23 w 30"/>
                <a:gd name="T9" fmla="*/ 17 h 42"/>
                <a:gd name="T10" fmla="*/ 8 w 30"/>
                <a:gd name="T11" fmla="*/ 17 h 42"/>
                <a:gd name="T12" fmla="*/ 8 w 30"/>
                <a:gd name="T13" fmla="*/ 27 h 42"/>
                <a:gd name="T14" fmla="*/ 18 w 30"/>
                <a:gd name="T15" fmla="*/ 35 h 42"/>
                <a:gd name="T16" fmla="*/ 29 w 30"/>
                <a:gd name="T17" fmla="*/ 27 h 42"/>
                <a:gd name="T18" fmla="*/ 29 w 30"/>
                <a:gd name="T19" fmla="*/ 33 h 42"/>
                <a:gd name="T20" fmla="*/ 14 w 30"/>
                <a:gd name="T21" fmla="*/ 41 h 42"/>
                <a:gd name="T22" fmla="*/ 3 w 30"/>
                <a:gd name="T23" fmla="*/ 33 h 42"/>
                <a:gd name="T24" fmla="*/ 0 w 30"/>
                <a:gd name="T25" fmla="*/ 14 h 42"/>
                <a:gd name="T26" fmla="*/ 8 w 30"/>
                <a:gd name="T27" fmla="*/ 3 h 42"/>
                <a:gd name="T28" fmla="*/ 14 w 30"/>
                <a:gd name="T29" fmla="*/ 0 h 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"/>
                <a:gd name="T46" fmla="*/ 0 h 42"/>
                <a:gd name="T47" fmla="*/ 30 w 30"/>
                <a:gd name="T48" fmla="*/ 42 h 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" h="42">
                  <a:moveTo>
                    <a:pt x="14" y="0"/>
                  </a:moveTo>
                  <a:lnTo>
                    <a:pt x="18" y="0"/>
                  </a:lnTo>
                  <a:lnTo>
                    <a:pt x="26" y="6"/>
                  </a:lnTo>
                  <a:lnTo>
                    <a:pt x="29" y="14"/>
                  </a:lnTo>
                  <a:lnTo>
                    <a:pt x="23" y="17"/>
                  </a:lnTo>
                  <a:lnTo>
                    <a:pt x="8" y="17"/>
                  </a:lnTo>
                  <a:lnTo>
                    <a:pt x="8" y="27"/>
                  </a:lnTo>
                  <a:lnTo>
                    <a:pt x="18" y="35"/>
                  </a:lnTo>
                  <a:lnTo>
                    <a:pt x="29" y="27"/>
                  </a:lnTo>
                  <a:lnTo>
                    <a:pt x="29" y="33"/>
                  </a:lnTo>
                  <a:lnTo>
                    <a:pt x="14" y="41"/>
                  </a:lnTo>
                  <a:lnTo>
                    <a:pt x="3" y="33"/>
                  </a:lnTo>
                  <a:lnTo>
                    <a:pt x="0" y="14"/>
                  </a:lnTo>
                  <a:lnTo>
                    <a:pt x="8" y="3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12"/>
            <p:cNvSpPr>
              <a:spLocks/>
            </p:cNvSpPr>
            <p:nvPr/>
          </p:nvSpPr>
          <p:spPr bwMode="auto">
            <a:xfrm>
              <a:off x="1725" y="1220"/>
              <a:ext cx="14" cy="13"/>
            </a:xfrm>
            <a:custGeom>
              <a:avLst/>
              <a:gdLst>
                <a:gd name="T0" fmla="*/ 0 w 14"/>
                <a:gd name="T1" fmla="*/ 3 h 13"/>
                <a:gd name="T2" fmla="*/ 0 w 14"/>
                <a:gd name="T3" fmla="*/ 12 h 13"/>
                <a:gd name="T4" fmla="*/ 13 w 14"/>
                <a:gd name="T5" fmla="*/ 12 h 13"/>
                <a:gd name="T6" fmla="*/ 13 w 14"/>
                <a:gd name="T7" fmla="*/ 6 h 13"/>
                <a:gd name="T8" fmla="*/ 6 w 14"/>
                <a:gd name="T9" fmla="*/ 0 h 13"/>
                <a:gd name="T10" fmla="*/ 0 w 14"/>
                <a:gd name="T11" fmla="*/ 0 h 13"/>
                <a:gd name="T12" fmla="*/ 0 w 14"/>
                <a:gd name="T13" fmla="*/ 3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3"/>
                <a:gd name="T23" fmla="*/ 14 w 14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3">
                  <a:moveTo>
                    <a:pt x="0" y="3"/>
                  </a:moveTo>
                  <a:lnTo>
                    <a:pt x="0" y="12"/>
                  </a:lnTo>
                  <a:lnTo>
                    <a:pt x="13" y="12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1786" y="1218"/>
              <a:ext cx="22" cy="39"/>
            </a:xfrm>
            <a:custGeom>
              <a:avLst/>
              <a:gdLst>
                <a:gd name="T0" fmla="*/ 6 w 22"/>
                <a:gd name="T1" fmla="*/ 0 h 39"/>
                <a:gd name="T2" fmla="*/ 17 w 22"/>
                <a:gd name="T3" fmla="*/ 0 h 39"/>
                <a:gd name="T4" fmla="*/ 20 w 22"/>
                <a:gd name="T5" fmla="*/ 8 h 39"/>
                <a:gd name="T6" fmla="*/ 7 w 22"/>
                <a:gd name="T7" fmla="*/ 3 h 39"/>
                <a:gd name="T8" fmla="*/ 3 w 22"/>
                <a:gd name="T9" fmla="*/ 8 h 39"/>
                <a:gd name="T10" fmla="*/ 21 w 22"/>
                <a:gd name="T11" fmla="*/ 24 h 39"/>
                <a:gd name="T12" fmla="*/ 21 w 22"/>
                <a:gd name="T13" fmla="*/ 32 h 39"/>
                <a:gd name="T14" fmla="*/ 13 w 22"/>
                <a:gd name="T15" fmla="*/ 38 h 39"/>
                <a:gd name="T16" fmla="*/ 0 w 22"/>
                <a:gd name="T17" fmla="*/ 38 h 39"/>
                <a:gd name="T18" fmla="*/ 0 w 22"/>
                <a:gd name="T19" fmla="*/ 32 h 39"/>
                <a:gd name="T20" fmla="*/ 3 w 22"/>
                <a:gd name="T21" fmla="*/ 32 h 39"/>
                <a:gd name="T22" fmla="*/ 10 w 22"/>
                <a:gd name="T23" fmla="*/ 38 h 39"/>
                <a:gd name="T24" fmla="*/ 17 w 22"/>
                <a:gd name="T25" fmla="*/ 30 h 39"/>
                <a:gd name="T26" fmla="*/ 0 w 22"/>
                <a:gd name="T27" fmla="*/ 17 h 39"/>
                <a:gd name="T28" fmla="*/ 0 w 22"/>
                <a:gd name="T29" fmla="*/ 3 h 39"/>
                <a:gd name="T30" fmla="*/ 6 w 22"/>
                <a:gd name="T31" fmla="*/ 0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39"/>
                <a:gd name="T50" fmla="*/ 22 w 22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39">
                  <a:moveTo>
                    <a:pt x="6" y="0"/>
                  </a:moveTo>
                  <a:lnTo>
                    <a:pt x="17" y="0"/>
                  </a:lnTo>
                  <a:lnTo>
                    <a:pt x="20" y="8"/>
                  </a:lnTo>
                  <a:lnTo>
                    <a:pt x="7" y="3"/>
                  </a:lnTo>
                  <a:lnTo>
                    <a:pt x="3" y="8"/>
                  </a:lnTo>
                  <a:lnTo>
                    <a:pt x="21" y="24"/>
                  </a:lnTo>
                  <a:lnTo>
                    <a:pt x="21" y="32"/>
                  </a:lnTo>
                  <a:lnTo>
                    <a:pt x="13" y="38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3" y="32"/>
                  </a:lnTo>
                  <a:lnTo>
                    <a:pt x="10" y="38"/>
                  </a:lnTo>
                  <a:lnTo>
                    <a:pt x="17" y="30"/>
                  </a:lnTo>
                  <a:lnTo>
                    <a:pt x="0" y="17"/>
                  </a:lnTo>
                  <a:lnTo>
                    <a:pt x="0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1755" y="1220"/>
              <a:ext cx="24" cy="37"/>
            </a:xfrm>
            <a:custGeom>
              <a:avLst/>
              <a:gdLst>
                <a:gd name="T0" fmla="*/ 3 w 24"/>
                <a:gd name="T1" fmla="*/ 0 h 37"/>
                <a:gd name="T2" fmla="*/ 23 w 24"/>
                <a:gd name="T3" fmla="*/ 0 h 37"/>
                <a:gd name="T4" fmla="*/ 23 w 24"/>
                <a:gd name="T5" fmla="*/ 3 h 37"/>
                <a:gd name="T6" fmla="*/ 18 w 24"/>
                <a:gd name="T7" fmla="*/ 6 h 37"/>
                <a:gd name="T8" fmla="*/ 15 w 24"/>
                <a:gd name="T9" fmla="*/ 3 h 37"/>
                <a:gd name="T10" fmla="*/ 9 w 24"/>
                <a:gd name="T11" fmla="*/ 12 h 37"/>
                <a:gd name="T12" fmla="*/ 9 w 24"/>
                <a:gd name="T13" fmla="*/ 30 h 37"/>
                <a:gd name="T14" fmla="*/ 12 w 24"/>
                <a:gd name="T15" fmla="*/ 36 h 37"/>
                <a:gd name="T16" fmla="*/ 0 w 24"/>
                <a:gd name="T17" fmla="*/ 36 h 37"/>
                <a:gd name="T18" fmla="*/ 5 w 24"/>
                <a:gd name="T19" fmla="*/ 27 h 37"/>
                <a:gd name="T20" fmla="*/ 5 w 24"/>
                <a:gd name="T21" fmla="*/ 9 h 37"/>
                <a:gd name="T22" fmla="*/ 0 w 24"/>
                <a:gd name="T23" fmla="*/ 3 h 37"/>
                <a:gd name="T24" fmla="*/ 3 w 24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7"/>
                <a:gd name="T41" fmla="*/ 24 w 24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7">
                  <a:moveTo>
                    <a:pt x="3" y="0"/>
                  </a:moveTo>
                  <a:lnTo>
                    <a:pt x="23" y="0"/>
                  </a:lnTo>
                  <a:lnTo>
                    <a:pt x="23" y="3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9" y="12"/>
                  </a:lnTo>
                  <a:lnTo>
                    <a:pt x="9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5" y="27"/>
                  </a:lnTo>
                  <a:lnTo>
                    <a:pt x="5" y="9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>
              <a:off x="1907" y="1234"/>
              <a:ext cx="26" cy="43"/>
            </a:xfrm>
            <a:custGeom>
              <a:avLst/>
              <a:gdLst>
                <a:gd name="T0" fmla="*/ 11 w 26"/>
                <a:gd name="T1" fmla="*/ 0 h 43"/>
                <a:gd name="T2" fmla="*/ 17 w 26"/>
                <a:gd name="T3" fmla="*/ 0 h 43"/>
                <a:gd name="T4" fmla="*/ 22 w 26"/>
                <a:gd name="T5" fmla="*/ 7 h 43"/>
                <a:gd name="T6" fmla="*/ 25 w 26"/>
                <a:gd name="T7" fmla="*/ 18 h 43"/>
                <a:gd name="T8" fmla="*/ 25 w 26"/>
                <a:gd name="T9" fmla="*/ 32 h 43"/>
                <a:gd name="T10" fmla="*/ 17 w 26"/>
                <a:gd name="T11" fmla="*/ 42 h 43"/>
                <a:gd name="T12" fmla="*/ 11 w 26"/>
                <a:gd name="T13" fmla="*/ 42 h 43"/>
                <a:gd name="T14" fmla="*/ 5 w 26"/>
                <a:gd name="T15" fmla="*/ 39 h 43"/>
                <a:gd name="T16" fmla="*/ 3 w 26"/>
                <a:gd name="T17" fmla="*/ 21 h 43"/>
                <a:gd name="T18" fmla="*/ 0 w 26"/>
                <a:gd name="T19" fmla="*/ 18 h 43"/>
                <a:gd name="T20" fmla="*/ 5 w 26"/>
                <a:gd name="T21" fmla="*/ 4 h 43"/>
                <a:gd name="T22" fmla="*/ 11 w 26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43"/>
                <a:gd name="T38" fmla="*/ 26 w 26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43">
                  <a:moveTo>
                    <a:pt x="11" y="0"/>
                  </a:moveTo>
                  <a:lnTo>
                    <a:pt x="17" y="0"/>
                  </a:lnTo>
                  <a:lnTo>
                    <a:pt x="22" y="7"/>
                  </a:lnTo>
                  <a:lnTo>
                    <a:pt x="25" y="18"/>
                  </a:lnTo>
                  <a:lnTo>
                    <a:pt x="25" y="32"/>
                  </a:lnTo>
                  <a:lnTo>
                    <a:pt x="17" y="42"/>
                  </a:lnTo>
                  <a:lnTo>
                    <a:pt x="11" y="42"/>
                  </a:lnTo>
                  <a:lnTo>
                    <a:pt x="5" y="39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5" y="4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1912" y="1238"/>
              <a:ext cx="16" cy="37"/>
            </a:xfrm>
            <a:custGeom>
              <a:avLst/>
              <a:gdLst>
                <a:gd name="T0" fmla="*/ 5 w 16"/>
                <a:gd name="T1" fmla="*/ 1 h 37"/>
                <a:gd name="T2" fmla="*/ 0 w 16"/>
                <a:gd name="T3" fmla="*/ 12 h 37"/>
                <a:gd name="T4" fmla="*/ 0 w 16"/>
                <a:gd name="T5" fmla="*/ 29 h 37"/>
                <a:gd name="T6" fmla="*/ 3 w 16"/>
                <a:gd name="T7" fmla="*/ 36 h 37"/>
                <a:gd name="T8" fmla="*/ 12 w 16"/>
                <a:gd name="T9" fmla="*/ 36 h 37"/>
                <a:gd name="T10" fmla="*/ 15 w 16"/>
                <a:gd name="T11" fmla="*/ 7 h 37"/>
                <a:gd name="T12" fmla="*/ 8 w 16"/>
                <a:gd name="T13" fmla="*/ 0 h 37"/>
                <a:gd name="T14" fmla="*/ 5 w 16"/>
                <a:gd name="T15" fmla="*/ 1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37"/>
                <a:gd name="T26" fmla="*/ 16 w 16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37">
                  <a:moveTo>
                    <a:pt x="5" y="1"/>
                  </a:moveTo>
                  <a:lnTo>
                    <a:pt x="0" y="12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12" y="36"/>
                  </a:lnTo>
                  <a:lnTo>
                    <a:pt x="15" y="7"/>
                  </a:lnTo>
                  <a:lnTo>
                    <a:pt x="8" y="0"/>
                  </a:lnTo>
                  <a:lnTo>
                    <a:pt x="5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17"/>
            <p:cNvSpPr>
              <a:spLocks/>
            </p:cNvSpPr>
            <p:nvPr/>
          </p:nvSpPr>
          <p:spPr bwMode="auto">
            <a:xfrm>
              <a:off x="2009" y="1238"/>
              <a:ext cx="17" cy="43"/>
            </a:xfrm>
            <a:custGeom>
              <a:avLst/>
              <a:gdLst>
                <a:gd name="T0" fmla="*/ 7 w 17"/>
                <a:gd name="T1" fmla="*/ 0 h 43"/>
                <a:gd name="T2" fmla="*/ 10 w 17"/>
                <a:gd name="T3" fmla="*/ 4 h 43"/>
                <a:gd name="T4" fmla="*/ 10 w 17"/>
                <a:gd name="T5" fmla="*/ 36 h 43"/>
                <a:gd name="T6" fmla="*/ 16 w 17"/>
                <a:gd name="T7" fmla="*/ 42 h 43"/>
                <a:gd name="T8" fmla="*/ 0 w 17"/>
                <a:gd name="T9" fmla="*/ 42 h 43"/>
                <a:gd name="T10" fmla="*/ 4 w 17"/>
                <a:gd name="T11" fmla="*/ 34 h 43"/>
                <a:gd name="T12" fmla="*/ 4 w 17"/>
                <a:gd name="T13" fmla="*/ 10 h 43"/>
                <a:gd name="T14" fmla="*/ 1 w 17"/>
                <a:gd name="T15" fmla="*/ 1 h 43"/>
                <a:gd name="T16" fmla="*/ 7 w 17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43"/>
                <a:gd name="T29" fmla="*/ 17 w 17"/>
                <a:gd name="T30" fmla="*/ 43 h 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43">
                  <a:moveTo>
                    <a:pt x="7" y="0"/>
                  </a:moveTo>
                  <a:lnTo>
                    <a:pt x="10" y="4"/>
                  </a:lnTo>
                  <a:lnTo>
                    <a:pt x="10" y="36"/>
                  </a:lnTo>
                  <a:lnTo>
                    <a:pt x="1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4" y="10"/>
                  </a:lnTo>
                  <a:lnTo>
                    <a:pt x="1" y="1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18"/>
            <p:cNvSpPr>
              <a:spLocks/>
            </p:cNvSpPr>
            <p:nvPr/>
          </p:nvSpPr>
          <p:spPr bwMode="auto">
            <a:xfrm>
              <a:off x="2092" y="1238"/>
              <a:ext cx="24" cy="43"/>
            </a:xfrm>
            <a:custGeom>
              <a:avLst/>
              <a:gdLst>
                <a:gd name="T0" fmla="*/ 8 w 24"/>
                <a:gd name="T1" fmla="*/ 0 h 43"/>
                <a:gd name="T2" fmla="*/ 18 w 24"/>
                <a:gd name="T3" fmla="*/ 0 h 43"/>
                <a:gd name="T4" fmla="*/ 23 w 24"/>
                <a:gd name="T5" fmla="*/ 13 h 43"/>
                <a:gd name="T6" fmla="*/ 11 w 24"/>
                <a:gd name="T7" fmla="*/ 31 h 43"/>
                <a:gd name="T8" fmla="*/ 18 w 24"/>
                <a:gd name="T9" fmla="*/ 36 h 43"/>
                <a:gd name="T10" fmla="*/ 23 w 24"/>
                <a:gd name="T11" fmla="*/ 34 h 43"/>
                <a:gd name="T12" fmla="*/ 23 w 24"/>
                <a:gd name="T13" fmla="*/ 39 h 43"/>
                <a:gd name="T14" fmla="*/ 5 w 24"/>
                <a:gd name="T15" fmla="*/ 42 h 43"/>
                <a:gd name="T16" fmla="*/ 0 w 24"/>
                <a:gd name="T17" fmla="*/ 39 h 43"/>
                <a:gd name="T18" fmla="*/ 18 w 24"/>
                <a:gd name="T19" fmla="*/ 18 h 43"/>
                <a:gd name="T20" fmla="*/ 18 w 24"/>
                <a:gd name="T21" fmla="*/ 10 h 43"/>
                <a:gd name="T22" fmla="*/ 11 w 24"/>
                <a:gd name="T23" fmla="*/ 4 h 43"/>
                <a:gd name="T24" fmla="*/ 5 w 24"/>
                <a:gd name="T25" fmla="*/ 4 h 43"/>
                <a:gd name="T26" fmla="*/ 3 w 24"/>
                <a:gd name="T27" fmla="*/ 7 h 43"/>
                <a:gd name="T28" fmla="*/ 3 w 24"/>
                <a:gd name="T29" fmla="*/ 4 h 43"/>
                <a:gd name="T30" fmla="*/ 8 w 24"/>
                <a:gd name="T31" fmla="*/ 0 h 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43"/>
                <a:gd name="T50" fmla="*/ 24 w 24"/>
                <a:gd name="T51" fmla="*/ 43 h 4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43">
                  <a:moveTo>
                    <a:pt x="8" y="0"/>
                  </a:moveTo>
                  <a:lnTo>
                    <a:pt x="18" y="0"/>
                  </a:lnTo>
                  <a:lnTo>
                    <a:pt x="23" y="13"/>
                  </a:lnTo>
                  <a:lnTo>
                    <a:pt x="11" y="31"/>
                  </a:lnTo>
                  <a:lnTo>
                    <a:pt x="18" y="36"/>
                  </a:lnTo>
                  <a:lnTo>
                    <a:pt x="23" y="34"/>
                  </a:lnTo>
                  <a:lnTo>
                    <a:pt x="23" y="39"/>
                  </a:lnTo>
                  <a:lnTo>
                    <a:pt x="5" y="42"/>
                  </a:lnTo>
                  <a:lnTo>
                    <a:pt x="0" y="39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11" y="4"/>
                  </a:lnTo>
                  <a:lnTo>
                    <a:pt x="5" y="4"/>
                  </a:lnTo>
                  <a:lnTo>
                    <a:pt x="3" y="7"/>
                  </a:lnTo>
                  <a:lnTo>
                    <a:pt x="3" y="4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19"/>
            <p:cNvSpPr>
              <a:spLocks/>
            </p:cNvSpPr>
            <p:nvPr/>
          </p:nvSpPr>
          <p:spPr bwMode="auto">
            <a:xfrm>
              <a:off x="2181" y="1239"/>
              <a:ext cx="25" cy="45"/>
            </a:xfrm>
            <a:custGeom>
              <a:avLst/>
              <a:gdLst>
                <a:gd name="T0" fmla="*/ 6 w 25"/>
                <a:gd name="T1" fmla="*/ 0 h 45"/>
                <a:gd name="T2" fmla="*/ 17 w 25"/>
                <a:gd name="T3" fmla="*/ 0 h 45"/>
                <a:gd name="T4" fmla="*/ 21 w 25"/>
                <a:gd name="T5" fmla="*/ 9 h 45"/>
                <a:gd name="T6" fmla="*/ 18 w 25"/>
                <a:gd name="T7" fmla="*/ 20 h 45"/>
                <a:gd name="T8" fmla="*/ 24 w 25"/>
                <a:gd name="T9" fmla="*/ 28 h 45"/>
                <a:gd name="T10" fmla="*/ 18 w 25"/>
                <a:gd name="T11" fmla="*/ 38 h 45"/>
                <a:gd name="T12" fmla="*/ 8 w 25"/>
                <a:gd name="T13" fmla="*/ 44 h 45"/>
                <a:gd name="T14" fmla="*/ 0 w 25"/>
                <a:gd name="T15" fmla="*/ 38 h 45"/>
                <a:gd name="T16" fmla="*/ 18 w 25"/>
                <a:gd name="T17" fmla="*/ 38 h 45"/>
                <a:gd name="T18" fmla="*/ 18 w 25"/>
                <a:gd name="T19" fmla="*/ 28 h 45"/>
                <a:gd name="T20" fmla="*/ 11 w 25"/>
                <a:gd name="T21" fmla="*/ 23 h 45"/>
                <a:gd name="T22" fmla="*/ 11 w 25"/>
                <a:gd name="T23" fmla="*/ 20 h 45"/>
                <a:gd name="T24" fmla="*/ 17 w 25"/>
                <a:gd name="T25" fmla="*/ 11 h 45"/>
                <a:gd name="T26" fmla="*/ 8 w 25"/>
                <a:gd name="T27" fmla="*/ 3 h 45"/>
                <a:gd name="T28" fmla="*/ 3 w 25"/>
                <a:gd name="T29" fmla="*/ 6 h 45"/>
                <a:gd name="T30" fmla="*/ 3 w 25"/>
                <a:gd name="T31" fmla="*/ 3 h 45"/>
                <a:gd name="T32" fmla="*/ 6 w 25"/>
                <a:gd name="T33" fmla="*/ 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"/>
                <a:gd name="T52" fmla="*/ 0 h 45"/>
                <a:gd name="T53" fmla="*/ 25 w 2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" h="45">
                  <a:moveTo>
                    <a:pt x="6" y="0"/>
                  </a:moveTo>
                  <a:lnTo>
                    <a:pt x="17" y="0"/>
                  </a:lnTo>
                  <a:lnTo>
                    <a:pt x="21" y="9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18" y="38"/>
                  </a:lnTo>
                  <a:lnTo>
                    <a:pt x="8" y="44"/>
                  </a:lnTo>
                  <a:lnTo>
                    <a:pt x="0" y="38"/>
                  </a:lnTo>
                  <a:lnTo>
                    <a:pt x="18" y="38"/>
                  </a:lnTo>
                  <a:lnTo>
                    <a:pt x="18" y="28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7" y="11"/>
                  </a:lnTo>
                  <a:lnTo>
                    <a:pt x="8" y="3"/>
                  </a:lnTo>
                  <a:lnTo>
                    <a:pt x="3" y="6"/>
                  </a:lnTo>
                  <a:lnTo>
                    <a:pt x="3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20"/>
            <p:cNvSpPr>
              <a:spLocks/>
            </p:cNvSpPr>
            <p:nvPr/>
          </p:nvSpPr>
          <p:spPr bwMode="auto">
            <a:xfrm>
              <a:off x="2269" y="1239"/>
              <a:ext cx="26" cy="42"/>
            </a:xfrm>
            <a:custGeom>
              <a:avLst/>
              <a:gdLst>
                <a:gd name="T0" fmla="*/ 16 w 26"/>
                <a:gd name="T1" fmla="*/ 0 h 42"/>
                <a:gd name="T2" fmla="*/ 19 w 26"/>
                <a:gd name="T3" fmla="*/ 0 h 42"/>
                <a:gd name="T4" fmla="*/ 22 w 26"/>
                <a:gd name="T5" fmla="*/ 6 h 42"/>
                <a:gd name="T6" fmla="*/ 22 w 26"/>
                <a:gd name="T7" fmla="*/ 25 h 42"/>
                <a:gd name="T8" fmla="*/ 25 w 26"/>
                <a:gd name="T9" fmla="*/ 30 h 42"/>
                <a:gd name="T10" fmla="*/ 22 w 26"/>
                <a:gd name="T11" fmla="*/ 38 h 42"/>
                <a:gd name="T12" fmla="*/ 16 w 26"/>
                <a:gd name="T13" fmla="*/ 41 h 42"/>
                <a:gd name="T14" fmla="*/ 16 w 26"/>
                <a:gd name="T15" fmla="*/ 33 h 42"/>
                <a:gd name="T16" fmla="*/ 3 w 26"/>
                <a:gd name="T17" fmla="*/ 33 h 42"/>
                <a:gd name="T18" fmla="*/ 0 w 26"/>
                <a:gd name="T19" fmla="*/ 28 h 42"/>
                <a:gd name="T20" fmla="*/ 3 w 26"/>
                <a:gd name="T21" fmla="*/ 20 h 42"/>
                <a:gd name="T22" fmla="*/ 16 w 26"/>
                <a:gd name="T23" fmla="*/ 0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42"/>
                <a:gd name="T38" fmla="*/ 26 w 26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42">
                  <a:moveTo>
                    <a:pt x="16" y="0"/>
                  </a:moveTo>
                  <a:lnTo>
                    <a:pt x="19" y="0"/>
                  </a:lnTo>
                  <a:lnTo>
                    <a:pt x="22" y="6"/>
                  </a:lnTo>
                  <a:lnTo>
                    <a:pt x="22" y="25"/>
                  </a:lnTo>
                  <a:lnTo>
                    <a:pt x="25" y="30"/>
                  </a:lnTo>
                  <a:lnTo>
                    <a:pt x="22" y="38"/>
                  </a:lnTo>
                  <a:lnTo>
                    <a:pt x="16" y="41"/>
                  </a:lnTo>
                  <a:lnTo>
                    <a:pt x="16" y="33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2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21"/>
            <p:cNvSpPr>
              <a:spLocks/>
            </p:cNvSpPr>
            <p:nvPr/>
          </p:nvSpPr>
          <p:spPr bwMode="auto">
            <a:xfrm>
              <a:off x="1998" y="1294"/>
              <a:ext cx="7" cy="33"/>
            </a:xfrm>
            <a:custGeom>
              <a:avLst/>
              <a:gdLst>
                <a:gd name="T0" fmla="*/ 3 w 7"/>
                <a:gd name="T1" fmla="*/ 0 h 33"/>
                <a:gd name="T2" fmla="*/ 6 w 7"/>
                <a:gd name="T3" fmla="*/ 0 h 33"/>
                <a:gd name="T4" fmla="*/ 6 w 7"/>
                <a:gd name="T5" fmla="*/ 32 h 33"/>
                <a:gd name="T6" fmla="*/ 3 w 7"/>
                <a:gd name="T7" fmla="*/ 32 h 33"/>
                <a:gd name="T8" fmla="*/ 0 w 7"/>
                <a:gd name="T9" fmla="*/ 26 h 33"/>
                <a:gd name="T10" fmla="*/ 0 w 7"/>
                <a:gd name="T11" fmla="*/ 3 h 33"/>
                <a:gd name="T12" fmla="*/ 3 w 7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33"/>
                <a:gd name="T23" fmla="*/ 7 w 7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33">
                  <a:moveTo>
                    <a:pt x="3" y="0"/>
                  </a:moveTo>
                  <a:lnTo>
                    <a:pt x="6" y="0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0" y="2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22"/>
            <p:cNvSpPr>
              <a:spLocks/>
            </p:cNvSpPr>
            <p:nvPr/>
          </p:nvSpPr>
          <p:spPr bwMode="auto">
            <a:xfrm>
              <a:off x="2089" y="1297"/>
              <a:ext cx="6" cy="34"/>
            </a:xfrm>
            <a:custGeom>
              <a:avLst/>
              <a:gdLst>
                <a:gd name="T0" fmla="*/ 0 w 6"/>
                <a:gd name="T1" fmla="*/ 0 h 34"/>
                <a:gd name="T2" fmla="*/ 5 w 6"/>
                <a:gd name="T3" fmla="*/ 0 h 34"/>
                <a:gd name="T4" fmla="*/ 5 w 6"/>
                <a:gd name="T5" fmla="*/ 33 h 34"/>
                <a:gd name="T6" fmla="*/ 0 w 6"/>
                <a:gd name="T7" fmla="*/ 33 h 34"/>
                <a:gd name="T8" fmla="*/ 0 w 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4"/>
                <a:gd name="T17" fmla="*/ 6 w 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4">
                  <a:moveTo>
                    <a:pt x="0" y="0"/>
                  </a:moveTo>
                  <a:lnTo>
                    <a:pt x="5" y="0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23"/>
            <p:cNvSpPr>
              <a:spLocks/>
            </p:cNvSpPr>
            <p:nvPr/>
          </p:nvSpPr>
          <p:spPr bwMode="auto">
            <a:xfrm>
              <a:off x="2163" y="1297"/>
              <a:ext cx="5" cy="30"/>
            </a:xfrm>
            <a:custGeom>
              <a:avLst/>
              <a:gdLst>
                <a:gd name="T0" fmla="*/ 3 w 5"/>
                <a:gd name="T1" fmla="*/ 0 h 30"/>
                <a:gd name="T2" fmla="*/ 4 w 5"/>
                <a:gd name="T3" fmla="*/ 0 h 30"/>
                <a:gd name="T4" fmla="*/ 4 w 5"/>
                <a:gd name="T5" fmla="*/ 29 h 30"/>
                <a:gd name="T6" fmla="*/ 3 w 5"/>
                <a:gd name="T7" fmla="*/ 29 h 30"/>
                <a:gd name="T8" fmla="*/ 0 w 5"/>
                <a:gd name="T9" fmla="*/ 23 h 30"/>
                <a:gd name="T10" fmla="*/ 0 w 5"/>
                <a:gd name="T11" fmla="*/ 3 h 30"/>
                <a:gd name="T12" fmla="*/ 3 w 5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30"/>
                <a:gd name="T23" fmla="*/ 5 w 5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30">
                  <a:moveTo>
                    <a:pt x="3" y="0"/>
                  </a:moveTo>
                  <a:lnTo>
                    <a:pt x="4" y="0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2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24"/>
            <p:cNvSpPr>
              <a:spLocks/>
            </p:cNvSpPr>
            <p:nvPr/>
          </p:nvSpPr>
          <p:spPr bwMode="auto">
            <a:xfrm>
              <a:off x="2264" y="1299"/>
              <a:ext cx="6" cy="28"/>
            </a:xfrm>
            <a:custGeom>
              <a:avLst/>
              <a:gdLst>
                <a:gd name="T0" fmla="*/ 0 w 6"/>
                <a:gd name="T1" fmla="*/ 0 h 28"/>
                <a:gd name="T2" fmla="*/ 5 w 6"/>
                <a:gd name="T3" fmla="*/ 0 h 28"/>
                <a:gd name="T4" fmla="*/ 5 w 6"/>
                <a:gd name="T5" fmla="*/ 27 h 28"/>
                <a:gd name="T6" fmla="*/ 0 w 6"/>
                <a:gd name="T7" fmla="*/ 27 h 28"/>
                <a:gd name="T8" fmla="*/ 0 w 6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8"/>
                <a:gd name="T17" fmla="*/ 6 w 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8">
                  <a:moveTo>
                    <a:pt x="0" y="0"/>
                  </a:moveTo>
                  <a:lnTo>
                    <a:pt x="5" y="0"/>
                  </a:lnTo>
                  <a:lnTo>
                    <a:pt x="5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25"/>
            <p:cNvSpPr>
              <a:spLocks/>
            </p:cNvSpPr>
            <p:nvPr/>
          </p:nvSpPr>
          <p:spPr bwMode="auto">
            <a:xfrm>
              <a:off x="2163" y="1338"/>
              <a:ext cx="5" cy="36"/>
            </a:xfrm>
            <a:custGeom>
              <a:avLst/>
              <a:gdLst>
                <a:gd name="T0" fmla="*/ 3 w 5"/>
                <a:gd name="T1" fmla="*/ 0 h 36"/>
                <a:gd name="T2" fmla="*/ 4 w 5"/>
                <a:gd name="T3" fmla="*/ 0 h 36"/>
                <a:gd name="T4" fmla="*/ 4 w 5"/>
                <a:gd name="T5" fmla="*/ 35 h 36"/>
                <a:gd name="T6" fmla="*/ 3 w 5"/>
                <a:gd name="T7" fmla="*/ 35 h 36"/>
                <a:gd name="T8" fmla="*/ 0 w 5"/>
                <a:gd name="T9" fmla="*/ 29 h 36"/>
                <a:gd name="T10" fmla="*/ 0 w 5"/>
                <a:gd name="T11" fmla="*/ 6 h 36"/>
                <a:gd name="T12" fmla="*/ 3 w 5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36"/>
                <a:gd name="T23" fmla="*/ 5 w 5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36">
                  <a:moveTo>
                    <a:pt x="3" y="0"/>
                  </a:moveTo>
                  <a:lnTo>
                    <a:pt x="4" y="0"/>
                  </a:lnTo>
                  <a:lnTo>
                    <a:pt x="4" y="35"/>
                  </a:lnTo>
                  <a:lnTo>
                    <a:pt x="3" y="35"/>
                  </a:lnTo>
                  <a:lnTo>
                    <a:pt x="0" y="29"/>
                  </a:lnTo>
                  <a:lnTo>
                    <a:pt x="0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26"/>
            <p:cNvSpPr>
              <a:spLocks/>
            </p:cNvSpPr>
            <p:nvPr/>
          </p:nvSpPr>
          <p:spPr bwMode="auto">
            <a:xfrm>
              <a:off x="1998" y="1341"/>
              <a:ext cx="7" cy="28"/>
            </a:xfrm>
            <a:custGeom>
              <a:avLst/>
              <a:gdLst>
                <a:gd name="T0" fmla="*/ 3 w 7"/>
                <a:gd name="T1" fmla="*/ 0 h 28"/>
                <a:gd name="T2" fmla="*/ 6 w 7"/>
                <a:gd name="T3" fmla="*/ 6 h 28"/>
                <a:gd name="T4" fmla="*/ 6 w 7"/>
                <a:gd name="T5" fmla="*/ 27 h 28"/>
                <a:gd name="T6" fmla="*/ 3 w 7"/>
                <a:gd name="T7" fmla="*/ 27 h 28"/>
                <a:gd name="T8" fmla="*/ 3 w 7"/>
                <a:gd name="T9" fmla="*/ 20 h 28"/>
                <a:gd name="T10" fmla="*/ 0 w 7"/>
                <a:gd name="T11" fmla="*/ 14 h 28"/>
                <a:gd name="T12" fmla="*/ 3 w 7"/>
                <a:gd name="T13" fmla="*/ 11 h 28"/>
                <a:gd name="T14" fmla="*/ 0 w 7"/>
                <a:gd name="T15" fmla="*/ 6 h 28"/>
                <a:gd name="T16" fmla="*/ 3 w 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28"/>
                <a:gd name="T29" fmla="*/ 7 w 7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28">
                  <a:moveTo>
                    <a:pt x="3" y="0"/>
                  </a:moveTo>
                  <a:lnTo>
                    <a:pt x="6" y="6"/>
                  </a:lnTo>
                  <a:lnTo>
                    <a:pt x="6" y="27"/>
                  </a:lnTo>
                  <a:lnTo>
                    <a:pt x="3" y="27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0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27"/>
            <p:cNvSpPr>
              <a:spLocks/>
            </p:cNvSpPr>
            <p:nvPr/>
          </p:nvSpPr>
          <p:spPr bwMode="auto">
            <a:xfrm>
              <a:off x="2264" y="1341"/>
              <a:ext cx="6" cy="39"/>
            </a:xfrm>
            <a:custGeom>
              <a:avLst/>
              <a:gdLst>
                <a:gd name="T0" fmla="*/ 0 w 6"/>
                <a:gd name="T1" fmla="*/ 0 h 39"/>
                <a:gd name="T2" fmla="*/ 3 w 6"/>
                <a:gd name="T3" fmla="*/ 0 h 39"/>
                <a:gd name="T4" fmla="*/ 5 w 6"/>
                <a:gd name="T5" fmla="*/ 6 h 39"/>
                <a:gd name="T6" fmla="*/ 5 w 6"/>
                <a:gd name="T7" fmla="*/ 35 h 39"/>
                <a:gd name="T8" fmla="*/ 3 w 6"/>
                <a:gd name="T9" fmla="*/ 38 h 39"/>
                <a:gd name="T10" fmla="*/ 0 w 6"/>
                <a:gd name="T11" fmla="*/ 32 h 39"/>
                <a:gd name="T12" fmla="*/ 0 w 6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39"/>
                <a:gd name="T23" fmla="*/ 6 w 6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39">
                  <a:moveTo>
                    <a:pt x="0" y="0"/>
                  </a:moveTo>
                  <a:lnTo>
                    <a:pt x="3" y="0"/>
                  </a:lnTo>
                  <a:lnTo>
                    <a:pt x="5" y="6"/>
                  </a:lnTo>
                  <a:lnTo>
                    <a:pt x="5" y="35"/>
                  </a:lnTo>
                  <a:lnTo>
                    <a:pt x="3" y="38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28"/>
            <p:cNvSpPr>
              <a:spLocks/>
            </p:cNvSpPr>
            <p:nvPr/>
          </p:nvSpPr>
          <p:spPr bwMode="auto">
            <a:xfrm>
              <a:off x="2089" y="1344"/>
              <a:ext cx="6" cy="30"/>
            </a:xfrm>
            <a:custGeom>
              <a:avLst/>
              <a:gdLst>
                <a:gd name="T0" fmla="*/ 3 w 6"/>
                <a:gd name="T1" fmla="*/ 0 h 30"/>
                <a:gd name="T2" fmla="*/ 5 w 6"/>
                <a:gd name="T3" fmla="*/ 0 h 30"/>
                <a:gd name="T4" fmla="*/ 5 w 6"/>
                <a:gd name="T5" fmla="*/ 29 h 30"/>
                <a:gd name="T6" fmla="*/ 3 w 6"/>
                <a:gd name="T7" fmla="*/ 29 h 30"/>
                <a:gd name="T8" fmla="*/ 0 w 6"/>
                <a:gd name="T9" fmla="*/ 23 h 30"/>
                <a:gd name="T10" fmla="*/ 0 w 6"/>
                <a:gd name="T11" fmla="*/ 3 h 30"/>
                <a:gd name="T12" fmla="*/ 3 w 6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30"/>
                <a:gd name="T23" fmla="*/ 6 w 6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30">
                  <a:moveTo>
                    <a:pt x="3" y="0"/>
                  </a:moveTo>
                  <a:lnTo>
                    <a:pt x="5" y="0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0" y="2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1998" y="1384"/>
              <a:ext cx="7" cy="28"/>
            </a:xfrm>
            <a:custGeom>
              <a:avLst/>
              <a:gdLst>
                <a:gd name="T0" fmla="*/ 3 w 7"/>
                <a:gd name="T1" fmla="*/ 0 h 28"/>
                <a:gd name="T2" fmla="*/ 6 w 7"/>
                <a:gd name="T3" fmla="*/ 0 h 28"/>
                <a:gd name="T4" fmla="*/ 6 w 7"/>
                <a:gd name="T5" fmla="*/ 27 h 28"/>
                <a:gd name="T6" fmla="*/ 3 w 7"/>
                <a:gd name="T7" fmla="*/ 27 h 28"/>
                <a:gd name="T8" fmla="*/ 0 w 7"/>
                <a:gd name="T9" fmla="*/ 21 h 28"/>
                <a:gd name="T10" fmla="*/ 0 w 7"/>
                <a:gd name="T11" fmla="*/ 3 h 28"/>
                <a:gd name="T12" fmla="*/ 3 w 7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28"/>
                <a:gd name="T23" fmla="*/ 7 w 7"/>
                <a:gd name="T24" fmla="*/ 28 h 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28">
                  <a:moveTo>
                    <a:pt x="3" y="0"/>
                  </a:moveTo>
                  <a:lnTo>
                    <a:pt x="6" y="0"/>
                  </a:lnTo>
                  <a:lnTo>
                    <a:pt x="6" y="27"/>
                  </a:lnTo>
                  <a:lnTo>
                    <a:pt x="3" y="27"/>
                  </a:lnTo>
                  <a:lnTo>
                    <a:pt x="0" y="21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2163" y="1387"/>
              <a:ext cx="5" cy="28"/>
            </a:xfrm>
            <a:custGeom>
              <a:avLst/>
              <a:gdLst>
                <a:gd name="T0" fmla="*/ 3 w 5"/>
                <a:gd name="T1" fmla="*/ 0 h 28"/>
                <a:gd name="T2" fmla="*/ 4 w 5"/>
                <a:gd name="T3" fmla="*/ 0 h 28"/>
                <a:gd name="T4" fmla="*/ 4 w 5"/>
                <a:gd name="T5" fmla="*/ 24 h 28"/>
                <a:gd name="T6" fmla="*/ 3 w 5"/>
                <a:gd name="T7" fmla="*/ 27 h 28"/>
                <a:gd name="T8" fmla="*/ 0 w 5"/>
                <a:gd name="T9" fmla="*/ 21 h 28"/>
                <a:gd name="T10" fmla="*/ 0 w 5"/>
                <a:gd name="T11" fmla="*/ 3 h 28"/>
                <a:gd name="T12" fmla="*/ 3 w 5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28"/>
                <a:gd name="T23" fmla="*/ 5 w 5"/>
                <a:gd name="T24" fmla="*/ 28 h 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28">
                  <a:moveTo>
                    <a:pt x="3" y="0"/>
                  </a:moveTo>
                  <a:lnTo>
                    <a:pt x="4" y="0"/>
                  </a:lnTo>
                  <a:lnTo>
                    <a:pt x="4" y="24"/>
                  </a:lnTo>
                  <a:lnTo>
                    <a:pt x="3" y="27"/>
                  </a:lnTo>
                  <a:lnTo>
                    <a:pt x="0" y="21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2089" y="1389"/>
              <a:ext cx="6" cy="23"/>
            </a:xfrm>
            <a:custGeom>
              <a:avLst/>
              <a:gdLst>
                <a:gd name="T0" fmla="*/ 3 w 6"/>
                <a:gd name="T1" fmla="*/ 0 h 23"/>
                <a:gd name="T2" fmla="*/ 5 w 6"/>
                <a:gd name="T3" fmla="*/ 0 h 23"/>
                <a:gd name="T4" fmla="*/ 5 w 6"/>
                <a:gd name="T5" fmla="*/ 16 h 23"/>
                <a:gd name="T6" fmla="*/ 3 w 6"/>
                <a:gd name="T7" fmla="*/ 22 h 23"/>
                <a:gd name="T8" fmla="*/ 0 w 6"/>
                <a:gd name="T9" fmla="*/ 4 h 23"/>
                <a:gd name="T10" fmla="*/ 3 w 6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23"/>
                <a:gd name="T20" fmla="*/ 6 w 6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23">
                  <a:moveTo>
                    <a:pt x="3" y="0"/>
                  </a:moveTo>
                  <a:lnTo>
                    <a:pt x="5" y="0"/>
                  </a:lnTo>
                  <a:lnTo>
                    <a:pt x="5" y="16"/>
                  </a:lnTo>
                  <a:lnTo>
                    <a:pt x="3" y="22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2262" y="1389"/>
              <a:ext cx="8" cy="32"/>
            </a:xfrm>
            <a:custGeom>
              <a:avLst/>
              <a:gdLst>
                <a:gd name="T0" fmla="*/ 2 w 8"/>
                <a:gd name="T1" fmla="*/ 0 h 32"/>
                <a:gd name="T2" fmla="*/ 5 w 8"/>
                <a:gd name="T3" fmla="*/ 0 h 32"/>
                <a:gd name="T4" fmla="*/ 7 w 8"/>
                <a:gd name="T5" fmla="*/ 4 h 32"/>
                <a:gd name="T6" fmla="*/ 7 w 8"/>
                <a:gd name="T7" fmla="*/ 27 h 32"/>
                <a:gd name="T8" fmla="*/ 5 w 8"/>
                <a:gd name="T9" fmla="*/ 31 h 32"/>
                <a:gd name="T10" fmla="*/ 2 w 8"/>
                <a:gd name="T11" fmla="*/ 31 h 32"/>
                <a:gd name="T12" fmla="*/ 0 w 8"/>
                <a:gd name="T13" fmla="*/ 30 h 32"/>
                <a:gd name="T14" fmla="*/ 2 w 8"/>
                <a:gd name="T15" fmla="*/ 21 h 32"/>
                <a:gd name="T16" fmla="*/ 0 w 8"/>
                <a:gd name="T17" fmla="*/ 10 h 32"/>
                <a:gd name="T18" fmla="*/ 2 w 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32"/>
                <a:gd name="T32" fmla="*/ 8 w 8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32">
                  <a:moveTo>
                    <a:pt x="2" y="0"/>
                  </a:moveTo>
                  <a:lnTo>
                    <a:pt x="5" y="0"/>
                  </a:lnTo>
                  <a:lnTo>
                    <a:pt x="7" y="4"/>
                  </a:lnTo>
                  <a:lnTo>
                    <a:pt x="7" y="27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2" y="21"/>
                  </a:ln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1605" y="1397"/>
              <a:ext cx="2101" cy="1098"/>
            </a:xfrm>
            <a:custGeom>
              <a:avLst/>
              <a:gdLst>
                <a:gd name="T0" fmla="*/ 241 w 2101"/>
                <a:gd name="T1" fmla="*/ 60 h 1098"/>
                <a:gd name="T2" fmla="*/ 286 w 2101"/>
                <a:gd name="T3" fmla="*/ 124 h 1098"/>
                <a:gd name="T4" fmla="*/ 398 w 2101"/>
                <a:gd name="T5" fmla="*/ 124 h 1098"/>
                <a:gd name="T6" fmla="*/ 489 w 2101"/>
                <a:gd name="T7" fmla="*/ 121 h 1098"/>
                <a:gd name="T8" fmla="*/ 562 w 2101"/>
                <a:gd name="T9" fmla="*/ 121 h 1098"/>
                <a:gd name="T10" fmla="*/ 621 w 2101"/>
                <a:gd name="T11" fmla="*/ 134 h 1098"/>
                <a:gd name="T12" fmla="*/ 662 w 2101"/>
                <a:gd name="T13" fmla="*/ 119 h 1098"/>
                <a:gd name="T14" fmla="*/ 1006 w 2101"/>
                <a:gd name="T15" fmla="*/ 257 h 1098"/>
                <a:gd name="T16" fmla="*/ 1071 w 2101"/>
                <a:gd name="T17" fmla="*/ 260 h 1098"/>
                <a:gd name="T18" fmla="*/ 1073 w 2101"/>
                <a:gd name="T19" fmla="*/ 335 h 1098"/>
                <a:gd name="T20" fmla="*/ 1095 w 2101"/>
                <a:gd name="T21" fmla="*/ 428 h 1098"/>
                <a:gd name="T22" fmla="*/ 1128 w 2101"/>
                <a:gd name="T23" fmla="*/ 554 h 1098"/>
                <a:gd name="T24" fmla="*/ 1348 w 2101"/>
                <a:gd name="T25" fmla="*/ 589 h 1098"/>
                <a:gd name="T26" fmla="*/ 1377 w 2101"/>
                <a:gd name="T27" fmla="*/ 586 h 1098"/>
                <a:gd name="T28" fmla="*/ 1955 w 2101"/>
                <a:gd name="T29" fmla="*/ 589 h 1098"/>
                <a:gd name="T30" fmla="*/ 2029 w 2101"/>
                <a:gd name="T31" fmla="*/ 581 h 1098"/>
                <a:gd name="T32" fmla="*/ 2086 w 2101"/>
                <a:gd name="T33" fmla="*/ 603 h 1098"/>
                <a:gd name="T34" fmla="*/ 2026 w 2101"/>
                <a:gd name="T35" fmla="*/ 606 h 1098"/>
                <a:gd name="T36" fmla="*/ 1935 w 2101"/>
                <a:gd name="T37" fmla="*/ 603 h 1098"/>
                <a:gd name="T38" fmla="*/ 1276 w 2101"/>
                <a:gd name="T39" fmla="*/ 597 h 1098"/>
                <a:gd name="T40" fmla="*/ 1199 w 2101"/>
                <a:gd name="T41" fmla="*/ 597 h 1098"/>
                <a:gd name="T42" fmla="*/ 1159 w 2101"/>
                <a:gd name="T43" fmla="*/ 597 h 1098"/>
                <a:gd name="T44" fmla="*/ 1124 w 2101"/>
                <a:gd name="T45" fmla="*/ 726 h 1098"/>
                <a:gd name="T46" fmla="*/ 1176 w 2101"/>
                <a:gd name="T47" fmla="*/ 742 h 1098"/>
                <a:gd name="T48" fmla="*/ 1144 w 2101"/>
                <a:gd name="T49" fmla="*/ 763 h 1098"/>
                <a:gd name="T50" fmla="*/ 1079 w 2101"/>
                <a:gd name="T51" fmla="*/ 705 h 1098"/>
                <a:gd name="T52" fmla="*/ 1066 w 2101"/>
                <a:gd name="T53" fmla="*/ 758 h 1098"/>
                <a:gd name="T54" fmla="*/ 1029 w 2101"/>
                <a:gd name="T55" fmla="*/ 819 h 1098"/>
                <a:gd name="T56" fmla="*/ 711 w 2101"/>
                <a:gd name="T57" fmla="*/ 985 h 1098"/>
                <a:gd name="T58" fmla="*/ 607 w 2101"/>
                <a:gd name="T59" fmla="*/ 980 h 1098"/>
                <a:gd name="T60" fmla="*/ 324 w 2101"/>
                <a:gd name="T61" fmla="*/ 977 h 1098"/>
                <a:gd name="T62" fmla="*/ 304 w 2101"/>
                <a:gd name="T63" fmla="*/ 974 h 1098"/>
                <a:gd name="T64" fmla="*/ 241 w 2101"/>
                <a:gd name="T65" fmla="*/ 1029 h 1098"/>
                <a:gd name="T66" fmla="*/ 109 w 2101"/>
                <a:gd name="T67" fmla="*/ 1097 h 1098"/>
                <a:gd name="T68" fmla="*/ 23 w 2101"/>
                <a:gd name="T69" fmla="*/ 1044 h 1098"/>
                <a:gd name="T70" fmla="*/ 31 w 2101"/>
                <a:gd name="T71" fmla="*/ 878 h 1098"/>
                <a:gd name="T72" fmla="*/ 159 w 2101"/>
                <a:gd name="T73" fmla="*/ 837 h 1098"/>
                <a:gd name="T74" fmla="*/ 254 w 2101"/>
                <a:gd name="T75" fmla="*/ 964 h 1098"/>
                <a:gd name="T76" fmla="*/ 442 w 2101"/>
                <a:gd name="T77" fmla="*/ 970 h 1098"/>
                <a:gd name="T78" fmla="*/ 565 w 2101"/>
                <a:gd name="T79" fmla="*/ 974 h 1098"/>
                <a:gd name="T80" fmla="*/ 958 w 2101"/>
                <a:gd name="T81" fmla="*/ 843 h 1098"/>
                <a:gd name="T82" fmla="*/ 961 w 2101"/>
                <a:gd name="T83" fmla="*/ 819 h 1098"/>
                <a:gd name="T84" fmla="*/ 1021 w 2101"/>
                <a:gd name="T85" fmla="*/ 796 h 1098"/>
                <a:gd name="T86" fmla="*/ 1035 w 2101"/>
                <a:gd name="T87" fmla="*/ 749 h 1098"/>
                <a:gd name="T88" fmla="*/ 1058 w 2101"/>
                <a:gd name="T89" fmla="*/ 659 h 1098"/>
                <a:gd name="T90" fmla="*/ 1042 w 2101"/>
                <a:gd name="T91" fmla="*/ 603 h 1098"/>
                <a:gd name="T92" fmla="*/ 1076 w 2101"/>
                <a:gd name="T93" fmla="*/ 384 h 1098"/>
                <a:gd name="T94" fmla="*/ 1064 w 2101"/>
                <a:gd name="T95" fmla="*/ 343 h 1098"/>
                <a:gd name="T96" fmla="*/ 1035 w 2101"/>
                <a:gd name="T97" fmla="*/ 327 h 1098"/>
                <a:gd name="T98" fmla="*/ 995 w 2101"/>
                <a:gd name="T99" fmla="*/ 260 h 1098"/>
                <a:gd name="T100" fmla="*/ 662 w 2101"/>
                <a:gd name="T101" fmla="*/ 145 h 1098"/>
                <a:gd name="T102" fmla="*/ 656 w 2101"/>
                <a:gd name="T103" fmla="*/ 142 h 1098"/>
                <a:gd name="T104" fmla="*/ 567 w 2101"/>
                <a:gd name="T105" fmla="*/ 140 h 1098"/>
                <a:gd name="T106" fmla="*/ 558 w 2101"/>
                <a:gd name="T107" fmla="*/ 140 h 1098"/>
                <a:gd name="T108" fmla="*/ 489 w 2101"/>
                <a:gd name="T109" fmla="*/ 161 h 1098"/>
                <a:gd name="T110" fmla="*/ 466 w 2101"/>
                <a:gd name="T111" fmla="*/ 140 h 1098"/>
                <a:gd name="T112" fmla="*/ 392 w 2101"/>
                <a:gd name="T113" fmla="*/ 159 h 1098"/>
                <a:gd name="T114" fmla="*/ 278 w 2101"/>
                <a:gd name="T115" fmla="*/ 131 h 1098"/>
                <a:gd name="T116" fmla="*/ 238 w 2101"/>
                <a:gd name="T117" fmla="*/ 212 h 1098"/>
                <a:gd name="T118" fmla="*/ 138 w 2101"/>
                <a:gd name="T119" fmla="*/ 265 h 1098"/>
                <a:gd name="T120" fmla="*/ 52 w 2101"/>
                <a:gd name="T121" fmla="*/ 230 h 1098"/>
                <a:gd name="T122" fmla="*/ 8 w 2101"/>
                <a:gd name="T123" fmla="*/ 105 h 10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01"/>
                <a:gd name="T187" fmla="*/ 0 h 1098"/>
                <a:gd name="T188" fmla="*/ 2101 w 2101"/>
                <a:gd name="T189" fmla="*/ 1098 h 109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01" h="1098">
                  <a:moveTo>
                    <a:pt x="112" y="0"/>
                  </a:moveTo>
                  <a:lnTo>
                    <a:pt x="154" y="0"/>
                  </a:lnTo>
                  <a:lnTo>
                    <a:pt x="167" y="3"/>
                  </a:lnTo>
                  <a:lnTo>
                    <a:pt x="209" y="24"/>
                  </a:lnTo>
                  <a:lnTo>
                    <a:pt x="241" y="60"/>
                  </a:lnTo>
                  <a:lnTo>
                    <a:pt x="258" y="105"/>
                  </a:lnTo>
                  <a:lnTo>
                    <a:pt x="261" y="124"/>
                  </a:lnTo>
                  <a:lnTo>
                    <a:pt x="272" y="124"/>
                  </a:lnTo>
                  <a:lnTo>
                    <a:pt x="278" y="127"/>
                  </a:lnTo>
                  <a:lnTo>
                    <a:pt x="286" y="124"/>
                  </a:lnTo>
                  <a:lnTo>
                    <a:pt x="287" y="127"/>
                  </a:lnTo>
                  <a:lnTo>
                    <a:pt x="387" y="128"/>
                  </a:lnTo>
                  <a:lnTo>
                    <a:pt x="395" y="116"/>
                  </a:lnTo>
                  <a:lnTo>
                    <a:pt x="398" y="116"/>
                  </a:lnTo>
                  <a:lnTo>
                    <a:pt x="398" y="124"/>
                  </a:lnTo>
                  <a:lnTo>
                    <a:pt x="405" y="128"/>
                  </a:lnTo>
                  <a:lnTo>
                    <a:pt x="484" y="131"/>
                  </a:lnTo>
                  <a:lnTo>
                    <a:pt x="484" y="121"/>
                  </a:lnTo>
                  <a:lnTo>
                    <a:pt x="487" y="116"/>
                  </a:lnTo>
                  <a:lnTo>
                    <a:pt x="489" y="121"/>
                  </a:lnTo>
                  <a:lnTo>
                    <a:pt x="489" y="131"/>
                  </a:lnTo>
                  <a:lnTo>
                    <a:pt x="558" y="131"/>
                  </a:lnTo>
                  <a:lnTo>
                    <a:pt x="558" y="119"/>
                  </a:lnTo>
                  <a:lnTo>
                    <a:pt x="561" y="116"/>
                  </a:lnTo>
                  <a:lnTo>
                    <a:pt x="562" y="121"/>
                  </a:lnTo>
                  <a:lnTo>
                    <a:pt x="562" y="131"/>
                  </a:lnTo>
                  <a:lnTo>
                    <a:pt x="607" y="131"/>
                  </a:lnTo>
                  <a:lnTo>
                    <a:pt x="610" y="134"/>
                  </a:lnTo>
                  <a:lnTo>
                    <a:pt x="613" y="131"/>
                  </a:lnTo>
                  <a:lnTo>
                    <a:pt x="621" y="134"/>
                  </a:lnTo>
                  <a:lnTo>
                    <a:pt x="651" y="134"/>
                  </a:lnTo>
                  <a:lnTo>
                    <a:pt x="656" y="127"/>
                  </a:lnTo>
                  <a:lnTo>
                    <a:pt x="656" y="113"/>
                  </a:lnTo>
                  <a:lnTo>
                    <a:pt x="659" y="113"/>
                  </a:lnTo>
                  <a:lnTo>
                    <a:pt x="662" y="119"/>
                  </a:lnTo>
                  <a:lnTo>
                    <a:pt x="662" y="128"/>
                  </a:lnTo>
                  <a:lnTo>
                    <a:pt x="667" y="134"/>
                  </a:lnTo>
                  <a:lnTo>
                    <a:pt x="719" y="134"/>
                  </a:lnTo>
                  <a:lnTo>
                    <a:pt x="744" y="148"/>
                  </a:lnTo>
                  <a:lnTo>
                    <a:pt x="1006" y="257"/>
                  </a:lnTo>
                  <a:lnTo>
                    <a:pt x="1045" y="257"/>
                  </a:lnTo>
                  <a:lnTo>
                    <a:pt x="1050" y="260"/>
                  </a:lnTo>
                  <a:lnTo>
                    <a:pt x="1055" y="257"/>
                  </a:lnTo>
                  <a:lnTo>
                    <a:pt x="1066" y="257"/>
                  </a:lnTo>
                  <a:lnTo>
                    <a:pt x="1071" y="260"/>
                  </a:lnTo>
                  <a:lnTo>
                    <a:pt x="1073" y="279"/>
                  </a:lnTo>
                  <a:lnTo>
                    <a:pt x="1071" y="286"/>
                  </a:lnTo>
                  <a:lnTo>
                    <a:pt x="1073" y="315"/>
                  </a:lnTo>
                  <a:lnTo>
                    <a:pt x="1071" y="324"/>
                  </a:lnTo>
                  <a:lnTo>
                    <a:pt x="1073" y="335"/>
                  </a:lnTo>
                  <a:lnTo>
                    <a:pt x="1095" y="370"/>
                  </a:lnTo>
                  <a:lnTo>
                    <a:pt x="1095" y="375"/>
                  </a:lnTo>
                  <a:lnTo>
                    <a:pt x="1081" y="373"/>
                  </a:lnTo>
                  <a:lnTo>
                    <a:pt x="1095" y="420"/>
                  </a:lnTo>
                  <a:lnTo>
                    <a:pt x="1095" y="428"/>
                  </a:lnTo>
                  <a:lnTo>
                    <a:pt x="1102" y="445"/>
                  </a:lnTo>
                  <a:lnTo>
                    <a:pt x="1105" y="472"/>
                  </a:lnTo>
                  <a:lnTo>
                    <a:pt x="1110" y="482"/>
                  </a:lnTo>
                  <a:lnTo>
                    <a:pt x="1110" y="490"/>
                  </a:lnTo>
                  <a:lnTo>
                    <a:pt x="1128" y="554"/>
                  </a:lnTo>
                  <a:lnTo>
                    <a:pt x="1128" y="562"/>
                  </a:lnTo>
                  <a:lnTo>
                    <a:pt x="1139" y="586"/>
                  </a:lnTo>
                  <a:lnTo>
                    <a:pt x="1296" y="586"/>
                  </a:lnTo>
                  <a:lnTo>
                    <a:pt x="1299" y="589"/>
                  </a:lnTo>
                  <a:lnTo>
                    <a:pt x="1348" y="589"/>
                  </a:lnTo>
                  <a:lnTo>
                    <a:pt x="1354" y="586"/>
                  </a:lnTo>
                  <a:lnTo>
                    <a:pt x="1362" y="589"/>
                  </a:lnTo>
                  <a:lnTo>
                    <a:pt x="1370" y="586"/>
                  </a:lnTo>
                  <a:lnTo>
                    <a:pt x="1371" y="589"/>
                  </a:lnTo>
                  <a:lnTo>
                    <a:pt x="1377" y="586"/>
                  </a:lnTo>
                  <a:lnTo>
                    <a:pt x="1403" y="586"/>
                  </a:lnTo>
                  <a:lnTo>
                    <a:pt x="1405" y="589"/>
                  </a:lnTo>
                  <a:lnTo>
                    <a:pt x="1948" y="589"/>
                  </a:lnTo>
                  <a:lnTo>
                    <a:pt x="1950" y="592"/>
                  </a:lnTo>
                  <a:lnTo>
                    <a:pt x="1955" y="589"/>
                  </a:lnTo>
                  <a:lnTo>
                    <a:pt x="1992" y="589"/>
                  </a:lnTo>
                  <a:lnTo>
                    <a:pt x="2000" y="592"/>
                  </a:lnTo>
                  <a:lnTo>
                    <a:pt x="2023" y="592"/>
                  </a:lnTo>
                  <a:lnTo>
                    <a:pt x="2021" y="581"/>
                  </a:lnTo>
                  <a:lnTo>
                    <a:pt x="2029" y="581"/>
                  </a:lnTo>
                  <a:lnTo>
                    <a:pt x="2044" y="586"/>
                  </a:lnTo>
                  <a:lnTo>
                    <a:pt x="2058" y="586"/>
                  </a:lnTo>
                  <a:lnTo>
                    <a:pt x="2100" y="595"/>
                  </a:lnTo>
                  <a:lnTo>
                    <a:pt x="2100" y="597"/>
                  </a:lnTo>
                  <a:lnTo>
                    <a:pt x="2086" y="603"/>
                  </a:lnTo>
                  <a:lnTo>
                    <a:pt x="2060" y="606"/>
                  </a:lnTo>
                  <a:lnTo>
                    <a:pt x="2055" y="609"/>
                  </a:lnTo>
                  <a:lnTo>
                    <a:pt x="2023" y="610"/>
                  </a:lnTo>
                  <a:lnTo>
                    <a:pt x="2023" y="609"/>
                  </a:lnTo>
                  <a:lnTo>
                    <a:pt x="2026" y="606"/>
                  </a:lnTo>
                  <a:lnTo>
                    <a:pt x="2023" y="603"/>
                  </a:lnTo>
                  <a:lnTo>
                    <a:pt x="1963" y="603"/>
                  </a:lnTo>
                  <a:lnTo>
                    <a:pt x="1961" y="600"/>
                  </a:lnTo>
                  <a:lnTo>
                    <a:pt x="1955" y="603"/>
                  </a:lnTo>
                  <a:lnTo>
                    <a:pt x="1935" y="603"/>
                  </a:lnTo>
                  <a:lnTo>
                    <a:pt x="1932" y="600"/>
                  </a:lnTo>
                  <a:lnTo>
                    <a:pt x="1929" y="603"/>
                  </a:lnTo>
                  <a:lnTo>
                    <a:pt x="1926" y="600"/>
                  </a:lnTo>
                  <a:lnTo>
                    <a:pt x="1281" y="600"/>
                  </a:lnTo>
                  <a:lnTo>
                    <a:pt x="1276" y="597"/>
                  </a:lnTo>
                  <a:lnTo>
                    <a:pt x="1270" y="600"/>
                  </a:lnTo>
                  <a:lnTo>
                    <a:pt x="1248" y="600"/>
                  </a:lnTo>
                  <a:lnTo>
                    <a:pt x="1246" y="597"/>
                  </a:lnTo>
                  <a:lnTo>
                    <a:pt x="1241" y="600"/>
                  </a:lnTo>
                  <a:lnTo>
                    <a:pt x="1199" y="597"/>
                  </a:lnTo>
                  <a:lnTo>
                    <a:pt x="1196" y="600"/>
                  </a:lnTo>
                  <a:lnTo>
                    <a:pt x="1188" y="597"/>
                  </a:lnTo>
                  <a:lnTo>
                    <a:pt x="1168" y="597"/>
                  </a:lnTo>
                  <a:lnTo>
                    <a:pt x="1162" y="600"/>
                  </a:lnTo>
                  <a:lnTo>
                    <a:pt x="1159" y="597"/>
                  </a:lnTo>
                  <a:lnTo>
                    <a:pt x="1154" y="600"/>
                  </a:lnTo>
                  <a:lnTo>
                    <a:pt x="1133" y="600"/>
                  </a:lnTo>
                  <a:lnTo>
                    <a:pt x="1087" y="685"/>
                  </a:lnTo>
                  <a:lnTo>
                    <a:pt x="1087" y="694"/>
                  </a:lnTo>
                  <a:lnTo>
                    <a:pt x="1124" y="726"/>
                  </a:lnTo>
                  <a:lnTo>
                    <a:pt x="1150" y="742"/>
                  </a:lnTo>
                  <a:lnTo>
                    <a:pt x="1154" y="734"/>
                  </a:lnTo>
                  <a:lnTo>
                    <a:pt x="1153" y="729"/>
                  </a:lnTo>
                  <a:lnTo>
                    <a:pt x="1157" y="729"/>
                  </a:lnTo>
                  <a:lnTo>
                    <a:pt x="1176" y="742"/>
                  </a:lnTo>
                  <a:lnTo>
                    <a:pt x="1176" y="747"/>
                  </a:lnTo>
                  <a:lnTo>
                    <a:pt x="1181" y="747"/>
                  </a:lnTo>
                  <a:lnTo>
                    <a:pt x="1196" y="761"/>
                  </a:lnTo>
                  <a:lnTo>
                    <a:pt x="1196" y="763"/>
                  </a:lnTo>
                  <a:lnTo>
                    <a:pt x="1144" y="763"/>
                  </a:lnTo>
                  <a:lnTo>
                    <a:pt x="1142" y="761"/>
                  </a:lnTo>
                  <a:lnTo>
                    <a:pt x="1150" y="747"/>
                  </a:lnTo>
                  <a:lnTo>
                    <a:pt x="1144" y="747"/>
                  </a:lnTo>
                  <a:lnTo>
                    <a:pt x="1079" y="699"/>
                  </a:lnTo>
                  <a:lnTo>
                    <a:pt x="1079" y="705"/>
                  </a:lnTo>
                  <a:lnTo>
                    <a:pt x="1073" y="705"/>
                  </a:lnTo>
                  <a:lnTo>
                    <a:pt x="1073" y="713"/>
                  </a:lnTo>
                  <a:lnTo>
                    <a:pt x="1053" y="755"/>
                  </a:lnTo>
                  <a:lnTo>
                    <a:pt x="1053" y="758"/>
                  </a:lnTo>
                  <a:lnTo>
                    <a:pt x="1066" y="758"/>
                  </a:lnTo>
                  <a:lnTo>
                    <a:pt x="1035" y="784"/>
                  </a:lnTo>
                  <a:lnTo>
                    <a:pt x="1035" y="790"/>
                  </a:lnTo>
                  <a:lnTo>
                    <a:pt x="1027" y="804"/>
                  </a:lnTo>
                  <a:lnTo>
                    <a:pt x="1029" y="808"/>
                  </a:lnTo>
                  <a:lnTo>
                    <a:pt x="1029" y="819"/>
                  </a:lnTo>
                  <a:lnTo>
                    <a:pt x="1027" y="828"/>
                  </a:lnTo>
                  <a:lnTo>
                    <a:pt x="1027" y="860"/>
                  </a:lnTo>
                  <a:lnTo>
                    <a:pt x="1024" y="863"/>
                  </a:lnTo>
                  <a:lnTo>
                    <a:pt x="964" y="863"/>
                  </a:lnTo>
                  <a:lnTo>
                    <a:pt x="711" y="985"/>
                  </a:lnTo>
                  <a:lnTo>
                    <a:pt x="707" y="983"/>
                  </a:lnTo>
                  <a:lnTo>
                    <a:pt x="699" y="985"/>
                  </a:lnTo>
                  <a:lnTo>
                    <a:pt x="696" y="983"/>
                  </a:lnTo>
                  <a:lnTo>
                    <a:pt x="610" y="983"/>
                  </a:lnTo>
                  <a:lnTo>
                    <a:pt x="607" y="980"/>
                  </a:lnTo>
                  <a:lnTo>
                    <a:pt x="489" y="980"/>
                  </a:lnTo>
                  <a:lnTo>
                    <a:pt x="487" y="977"/>
                  </a:lnTo>
                  <a:lnTo>
                    <a:pt x="335" y="977"/>
                  </a:lnTo>
                  <a:lnTo>
                    <a:pt x="329" y="974"/>
                  </a:lnTo>
                  <a:lnTo>
                    <a:pt x="324" y="977"/>
                  </a:lnTo>
                  <a:lnTo>
                    <a:pt x="321" y="974"/>
                  </a:lnTo>
                  <a:lnTo>
                    <a:pt x="319" y="977"/>
                  </a:lnTo>
                  <a:lnTo>
                    <a:pt x="317" y="974"/>
                  </a:lnTo>
                  <a:lnTo>
                    <a:pt x="312" y="977"/>
                  </a:lnTo>
                  <a:lnTo>
                    <a:pt x="304" y="974"/>
                  </a:lnTo>
                  <a:lnTo>
                    <a:pt x="267" y="974"/>
                  </a:lnTo>
                  <a:lnTo>
                    <a:pt x="261" y="977"/>
                  </a:lnTo>
                  <a:lnTo>
                    <a:pt x="254" y="977"/>
                  </a:lnTo>
                  <a:lnTo>
                    <a:pt x="254" y="991"/>
                  </a:lnTo>
                  <a:lnTo>
                    <a:pt x="241" y="1029"/>
                  </a:lnTo>
                  <a:lnTo>
                    <a:pt x="226" y="1052"/>
                  </a:lnTo>
                  <a:lnTo>
                    <a:pt x="200" y="1076"/>
                  </a:lnTo>
                  <a:lnTo>
                    <a:pt x="172" y="1090"/>
                  </a:lnTo>
                  <a:lnTo>
                    <a:pt x="138" y="1097"/>
                  </a:lnTo>
                  <a:lnTo>
                    <a:pt x="109" y="1097"/>
                  </a:lnTo>
                  <a:lnTo>
                    <a:pt x="89" y="1091"/>
                  </a:lnTo>
                  <a:lnTo>
                    <a:pt x="57" y="1076"/>
                  </a:lnTo>
                  <a:lnTo>
                    <a:pt x="29" y="1050"/>
                  </a:lnTo>
                  <a:lnTo>
                    <a:pt x="29" y="1044"/>
                  </a:lnTo>
                  <a:lnTo>
                    <a:pt x="23" y="1044"/>
                  </a:lnTo>
                  <a:lnTo>
                    <a:pt x="11" y="1020"/>
                  </a:lnTo>
                  <a:lnTo>
                    <a:pt x="0" y="983"/>
                  </a:lnTo>
                  <a:lnTo>
                    <a:pt x="0" y="945"/>
                  </a:lnTo>
                  <a:lnTo>
                    <a:pt x="15" y="900"/>
                  </a:lnTo>
                  <a:lnTo>
                    <a:pt x="31" y="878"/>
                  </a:lnTo>
                  <a:lnTo>
                    <a:pt x="60" y="851"/>
                  </a:lnTo>
                  <a:lnTo>
                    <a:pt x="101" y="836"/>
                  </a:lnTo>
                  <a:lnTo>
                    <a:pt x="118" y="836"/>
                  </a:lnTo>
                  <a:lnTo>
                    <a:pt x="123" y="833"/>
                  </a:lnTo>
                  <a:lnTo>
                    <a:pt x="159" y="837"/>
                  </a:lnTo>
                  <a:lnTo>
                    <a:pt x="201" y="860"/>
                  </a:lnTo>
                  <a:lnTo>
                    <a:pt x="223" y="878"/>
                  </a:lnTo>
                  <a:lnTo>
                    <a:pt x="241" y="909"/>
                  </a:lnTo>
                  <a:lnTo>
                    <a:pt x="254" y="950"/>
                  </a:lnTo>
                  <a:lnTo>
                    <a:pt x="254" y="964"/>
                  </a:lnTo>
                  <a:lnTo>
                    <a:pt x="258" y="964"/>
                  </a:lnTo>
                  <a:lnTo>
                    <a:pt x="261" y="967"/>
                  </a:lnTo>
                  <a:lnTo>
                    <a:pt x="340" y="967"/>
                  </a:lnTo>
                  <a:lnTo>
                    <a:pt x="343" y="970"/>
                  </a:lnTo>
                  <a:lnTo>
                    <a:pt x="442" y="970"/>
                  </a:lnTo>
                  <a:lnTo>
                    <a:pt x="447" y="971"/>
                  </a:lnTo>
                  <a:lnTo>
                    <a:pt x="450" y="970"/>
                  </a:lnTo>
                  <a:lnTo>
                    <a:pt x="453" y="971"/>
                  </a:lnTo>
                  <a:lnTo>
                    <a:pt x="562" y="971"/>
                  </a:lnTo>
                  <a:lnTo>
                    <a:pt x="565" y="974"/>
                  </a:lnTo>
                  <a:lnTo>
                    <a:pt x="714" y="974"/>
                  </a:lnTo>
                  <a:lnTo>
                    <a:pt x="958" y="854"/>
                  </a:lnTo>
                  <a:lnTo>
                    <a:pt x="958" y="849"/>
                  </a:lnTo>
                  <a:lnTo>
                    <a:pt x="961" y="846"/>
                  </a:lnTo>
                  <a:lnTo>
                    <a:pt x="958" y="843"/>
                  </a:lnTo>
                  <a:lnTo>
                    <a:pt x="961" y="837"/>
                  </a:lnTo>
                  <a:lnTo>
                    <a:pt x="958" y="836"/>
                  </a:lnTo>
                  <a:lnTo>
                    <a:pt x="961" y="828"/>
                  </a:lnTo>
                  <a:lnTo>
                    <a:pt x="958" y="825"/>
                  </a:lnTo>
                  <a:lnTo>
                    <a:pt x="961" y="819"/>
                  </a:lnTo>
                  <a:lnTo>
                    <a:pt x="958" y="814"/>
                  </a:lnTo>
                  <a:lnTo>
                    <a:pt x="958" y="801"/>
                  </a:lnTo>
                  <a:lnTo>
                    <a:pt x="964" y="798"/>
                  </a:lnTo>
                  <a:lnTo>
                    <a:pt x="1013" y="798"/>
                  </a:lnTo>
                  <a:lnTo>
                    <a:pt x="1021" y="796"/>
                  </a:lnTo>
                  <a:lnTo>
                    <a:pt x="1021" y="787"/>
                  </a:lnTo>
                  <a:lnTo>
                    <a:pt x="1029" y="752"/>
                  </a:lnTo>
                  <a:lnTo>
                    <a:pt x="1029" y="744"/>
                  </a:lnTo>
                  <a:lnTo>
                    <a:pt x="1032" y="742"/>
                  </a:lnTo>
                  <a:lnTo>
                    <a:pt x="1035" y="749"/>
                  </a:lnTo>
                  <a:lnTo>
                    <a:pt x="1045" y="749"/>
                  </a:lnTo>
                  <a:lnTo>
                    <a:pt x="1045" y="744"/>
                  </a:lnTo>
                  <a:lnTo>
                    <a:pt x="1073" y="691"/>
                  </a:lnTo>
                  <a:lnTo>
                    <a:pt x="1073" y="682"/>
                  </a:lnTo>
                  <a:lnTo>
                    <a:pt x="1058" y="659"/>
                  </a:lnTo>
                  <a:lnTo>
                    <a:pt x="1050" y="635"/>
                  </a:lnTo>
                  <a:lnTo>
                    <a:pt x="1050" y="627"/>
                  </a:lnTo>
                  <a:lnTo>
                    <a:pt x="1045" y="617"/>
                  </a:lnTo>
                  <a:lnTo>
                    <a:pt x="1045" y="606"/>
                  </a:lnTo>
                  <a:lnTo>
                    <a:pt x="1042" y="603"/>
                  </a:lnTo>
                  <a:lnTo>
                    <a:pt x="1042" y="551"/>
                  </a:lnTo>
                  <a:lnTo>
                    <a:pt x="1045" y="536"/>
                  </a:lnTo>
                  <a:lnTo>
                    <a:pt x="1058" y="498"/>
                  </a:lnTo>
                  <a:lnTo>
                    <a:pt x="1092" y="445"/>
                  </a:lnTo>
                  <a:lnTo>
                    <a:pt x="1076" y="384"/>
                  </a:lnTo>
                  <a:lnTo>
                    <a:pt x="1068" y="378"/>
                  </a:lnTo>
                  <a:lnTo>
                    <a:pt x="1061" y="384"/>
                  </a:lnTo>
                  <a:lnTo>
                    <a:pt x="1064" y="349"/>
                  </a:lnTo>
                  <a:lnTo>
                    <a:pt x="1066" y="346"/>
                  </a:lnTo>
                  <a:lnTo>
                    <a:pt x="1064" y="343"/>
                  </a:lnTo>
                  <a:lnTo>
                    <a:pt x="1066" y="341"/>
                  </a:lnTo>
                  <a:lnTo>
                    <a:pt x="1064" y="335"/>
                  </a:lnTo>
                  <a:lnTo>
                    <a:pt x="1066" y="327"/>
                  </a:lnTo>
                  <a:lnTo>
                    <a:pt x="1036" y="324"/>
                  </a:lnTo>
                  <a:lnTo>
                    <a:pt x="1035" y="327"/>
                  </a:lnTo>
                  <a:lnTo>
                    <a:pt x="1032" y="324"/>
                  </a:lnTo>
                  <a:lnTo>
                    <a:pt x="1027" y="327"/>
                  </a:lnTo>
                  <a:lnTo>
                    <a:pt x="1001" y="327"/>
                  </a:lnTo>
                  <a:lnTo>
                    <a:pt x="995" y="321"/>
                  </a:lnTo>
                  <a:lnTo>
                    <a:pt x="995" y="260"/>
                  </a:lnTo>
                  <a:lnTo>
                    <a:pt x="987" y="260"/>
                  </a:lnTo>
                  <a:lnTo>
                    <a:pt x="911" y="225"/>
                  </a:lnTo>
                  <a:lnTo>
                    <a:pt x="719" y="145"/>
                  </a:lnTo>
                  <a:lnTo>
                    <a:pt x="670" y="142"/>
                  </a:lnTo>
                  <a:lnTo>
                    <a:pt x="662" y="145"/>
                  </a:lnTo>
                  <a:lnTo>
                    <a:pt x="662" y="172"/>
                  </a:lnTo>
                  <a:lnTo>
                    <a:pt x="656" y="172"/>
                  </a:lnTo>
                  <a:lnTo>
                    <a:pt x="656" y="154"/>
                  </a:lnTo>
                  <a:lnTo>
                    <a:pt x="659" y="151"/>
                  </a:lnTo>
                  <a:lnTo>
                    <a:pt x="656" y="142"/>
                  </a:lnTo>
                  <a:lnTo>
                    <a:pt x="607" y="142"/>
                  </a:lnTo>
                  <a:lnTo>
                    <a:pt x="602" y="140"/>
                  </a:lnTo>
                  <a:lnTo>
                    <a:pt x="599" y="142"/>
                  </a:lnTo>
                  <a:lnTo>
                    <a:pt x="592" y="140"/>
                  </a:lnTo>
                  <a:lnTo>
                    <a:pt x="567" y="140"/>
                  </a:lnTo>
                  <a:lnTo>
                    <a:pt x="562" y="148"/>
                  </a:lnTo>
                  <a:lnTo>
                    <a:pt x="562" y="161"/>
                  </a:lnTo>
                  <a:lnTo>
                    <a:pt x="561" y="166"/>
                  </a:lnTo>
                  <a:lnTo>
                    <a:pt x="558" y="161"/>
                  </a:lnTo>
                  <a:lnTo>
                    <a:pt x="558" y="140"/>
                  </a:lnTo>
                  <a:lnTo>
                    <a:pt x="504" y="140"/>
                  </a:lnTo>
                  <a:lnTo>
                    <a:pt x="503" y="137"/>
                  </a:lnTo>
                  <a:lnTo>
                    <a:pt x="498" y="140"/>
                  </a:lnTo>
                  <a:lnTo>
                    <a:pt x="489" y="140"/>
                  </a:lnTo>
                  <a:lnTo>
                    <a:pt x="489" y="161"/>
                  </a:lnTo>
                  <a:lnTo>
                    <a:pt x="487" y="163"/>
                  </a:lnTo>
                  <a:lnTo>
                    <a:pt x="484" y="151"/>
                  </a:lnTo>
                  <a:lnTo>
                    <a:pt x="487" y="148"/>
                  </a:lnTo>
                  <a:lnTo>
                    <a:pt x="476" y="137"/>
                  </a:lnTo>
                  <a:lnTo>
                    <a:pt x="466" y="140"/>
                  </a:lnTo>
                  <a:lnTo>
                    <a:pt x="463" y="137"/>
                  </a:lnTo>
                  <a:lnTo>
                    <a:pt x="403" y="137"/>
                  </a:lnTo>
                  <a:lnTo>
                    <a:pt x="398" y="145"/>
                  </a:lnTo>
                  <a:lnTo>
                    <a:pt x="398" y="159"/>
                  </a:lnTo>
                  <a:lnTo>
                    <a:pt x="392" y="159"/>
                  </a:lnTo>
                  <a:lnTo>
                    <a:pt x="392" y="137"/>
                  </a:lnTo>
                  <a:lnTo>
                    <a:pt x="387" y="137"/>
                  </a:lnTo>
                  <a:lnTo>
                    <a:pt x="384" y="134"/>
                  </a:lnTo>
                  <a:lnTo>
                    <a:pt x="293" y="134"/>
                  </a:lnTo>
                  <a:lnTo>
                    <a:pt x="278" y="131"/>
                  </a:lnTo>
                  <a:lnTo>
                    <a:pt x="272" y="134"/>
                  </a:lnTo>
                  <a:lnTo>
                    <a:pt x="261" y="134"/>
                  </a:lnTo>
                  <a:lnTo>
                    <a:pt x="261" y="156"/>
                  </a:lnTo>
                  <a:lnTo>
                    <a:pt x="252" y="186"/>
                  </a:lnTo>
                  <a:lnTo>
                    <a:pt x="238" y="212"/>
                  </a:lnTo>
                  <a:lnTo>
                    <a:pt x="232" y="212"/>
                  </a:lnTo>
                  <a:lnTo>
                    <a:pt x="232" y="218"/>
                  </a:lnTo>
                  <a:lnTo>
                    <a:pt x="206" y="241"/>
                  </a:lnTo>
                  <a:lnTo>
                    <a:pt x="175" y="257"/>
                  </a:lnTo>
                  <a:lnTo>
                    <a:pt x="138" y="265"/>
                  </a:lnTo>
                  <a:lnTo>
                    <a:pt x="120" y="265"/>
                  </a:lnTo>
                  <a:lnTo>
                    <a:pt x="104" y="262"/>
                  </a:lnTo>
                  <a:lnTo>
                    <a:pt x="71" y="250"/>
                  </a:lnTo>
                  <a:lnTo>
                    <a:pt x="52" y="236"/>
                  </a:lnTo>
                  <a:lnTo>
                    <a:pt x="52" y="230"/>
                  </a:lnTo>
                  <a:lnTo>
                    <a:pt x="46" y="230"/>
                  </a:lnTo>
                  <a:lnTo>
                    <a:pt x="29" y="209"/>
                  </a:lnTo>
                  <a:lnTo>
                    <a:pt x="8" y="161"/>
                  </a:lnTo>
                  <a:lnTo>
                    <a:pt x="5" y="124"/>
                  </a:lnTo>
                  <a:lnTo>
                    <a:pt x="8" y="105"/>
                  </a:lnTo>
                  <a:lnTo>
                    <a:pt x="18" y="75"/>
                  </a:lnTo>
                  <a:lnTo>
                    <a:pt x="49" y="29"/>
                  </a:lnTo>
                  <a:lnTo>
                    <a:pt x="72" y="14"/>
                  </a:lnTo>
                  <a:lnTo>
                    <a:pt x="1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>
              <a:off x="1617" y="1405"/>
              <a:ext cx="243" cy="250"/>
            </a:xfrm>
            <a:custGeom>
              <a:avLst/>
              <a:gdLst>
                <a:gd name="T0" fmla="*/ 101 w 243"/>
                <a:gd name="T1" fmla="*/ 3 h 250"/>
                <a:gd name="T2" fmla="*/ 90 w 243"/>
                <a:gd name="T3" fmla="*/ 3 h 250"/>
                <a:gd name="T4" fmla="*/ 57 w 243"/>
                <a:gd name="T5" fmla="*/ 18 h 250"/>
                <a:gd name="T6" fmla="*/ 23 w 243"/>
                <a:gd name="T7" fmla="*/ 57 h 250"/>
                <a:gd name="T8" fmla="*/ 7 w 243"/>
                <a:gd name="T9" fmla="*/ 84 h 250"/>
                <a:gd name="T10" fmla="*/ 7 w 243"/>
                <a:gd name="T11" fmla="*/ 91 h 250"/>
                <a:gd name="T12" fmla="*/ 1 w 243"/>
                <a:gd name="T13" fmla="*/ 102 h 250"/>
                <a:gd name="T14" fmla="*/ 0 w 243"/>
                <a:gd name="T15" fmla="*/ 134 h 250"/>
                <a:gd name="T16" fmla="*/ 1 w 243"/>
                <a:gd name="T17" fmla="*/ 137 h 250"/>
                <a:gd name="T18" fmla="*/ 0 w 243"/>
                <a:gd name="T19" fmla="*/ 140 h 250"/>
                <a:gd name="T20" fmla="*/ 1 w 243"/>
                <a:gd name="T21" fmla="*/ 145 h 250"/>
                <a:gd name="T22" fmla="*/ 1 w 243"/>
                <a:gd name="T23" fmla="*/ 155 h 250"/>
                <a:gd name="T24" fmla="*/ 18 w 243"/>
                <a:gd name="T25" fmla="*/ 196 h 250"/>
                <a:gd name="T26" fmla="*/ 23 w 243"/>
                <a:gd name="T27" fmla="*/ 196 h 250"/>
                <a:gd name="T28" fmla="*/ 29 w 243"/>
                <a:gd name="T29" fmla="*/ 207 h 250"/>
                <a:gd name="T30" fmla="*/ 60 w 243"/>
                <a:gd name="T31" fmla="*/ 234 h 250"/>
                <a:gd name="T32" fmla="*/ 90 w 243"/>
                <a:gd name="T33" fmla="*/ 246 h 250"/>
                <a:gd name="T34" fmla="*/ 98 w 243"/>
                <a:gd name="T35" fmla="*/ 246 h 250"/>
                <a:gd name="T36" fmla="*/ 106 w 243"/>
                <a:gd name="T37" fmla="*/ 249 h 250"/>
                <a:gd name="T38" fmla="*/ 137 w 243"/>
                <a:gd name="T39" fmla="*/ 249 h 250"/>
                <a:gd name="T40" fmla="*/ 143 w 243"/>
                <a:gd name="T41" fmla="*/ 246 h 250"/>
                <a:gd name="T42" fmla="*/ 150 w 243"/>
                <a:gd name="T43" fmla="*/ 246 h 250"/>
                <a:gd name="T44" fmla="*/ 205 w 243"/>
                <a:gd name="T45" fmla="*/ 217 h 250"/>
                <a:gd name="T46" fmla="*/ 205 w 243"/>
                <a:gd name="T47" fmla="*/ 211 h 250"/>
                <a:gd name="T48" fmla="*/ 223 w 243"/>
                <a:gd name="T49" fmla="*/ 190 h 250"/>
                <a:gd name="T50" fmla="*/ 237 w 243"/>
                <a:gd name="T51" fmla="*/ 161 h 250"/>
                <a:gd name="T52" fmla="*/ 242 w 243"/>
                <a:gd name="T53" fmla="*/ 120 h 250"/>
                <a:gd name="T54" fmla="*/ 239 w 243"/>
                <a:gd name="T55" fmla="*/ 116 h 250"/>
                <a:gd name="T56" fmla="*/ 237 w 243"/>
                <a:gd name="T57" fmla="*/ 84 h 250"/>
                <a:gd name="T58" fmla="*/ 223 w 243"/>
                <a:gd name="T59" fmla="*/ 59 h 250"/>
                <a:gd name="T60" fmla="*/ 185 w 243"/>
                <a:gd name="T61" fmla="*/ 18 h 250"/>
                <a:gd name="T62" fmla="*/ 147 w 243"/>
                <a:gd name="T63" fmla="*/ 3 h 250"/>
                <a:gd name="T64" fmla="*/ 103 w 243"/>
                <a:gd name="T65" fmla="*/ 0 h 250"/>
                <a:gd name="T66" fmla="*/ 101 w 243"/>
                <a:gd name="T67" fmla="*/ 3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3"/>
                <a:gd name="T103" fmla="*/ 0 h 250"/>
                <a:gd name="T104" fmla="*/ 243 w 243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3" h="250">
                  <a:moveTo>
                    <a:pt x="101" y="3"/>
                  </a:moveTo>
                  <a:lnTo>
                    <a:pt x="90" y="3"/>
                  </a:lnTo>
                  <a:lnTo>
                    <a:pt x="57" y="18"/>
                  </a:lnTo>
                  <a:lnTo>
                    <a:pt x="23" y="57"/>
                  </a:lnTo>
                  <a:lnTo>
                    <a:pt x="7" y="84"/>
                  </a:lnTo>
                  <a:lnTo>
                    <a:pt x="7" y="91"/>
                  </a:lnTo>
                  <a:lnTo>
                    <a:pt x="1" y="102"/>
                  </a:lnTo>
                  <a:lnTo>
                    <a:pt x="0" y="134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5"/>
                  </a:lnTo>
                  <a:lnTo>
                    <a:pt x="1" y="155"/>
                  </a:lnTo>
                  <a:lnTo>
                    <a:pt x="18" y="196"/>
                  </a:lnTo>
                  <a:lnTo>
                    <a:pt x="23" y="196"/>
                  </a:lnTo>
                  <a:lnTo>
                    <a:pt x="29" y="207"/>
                  </a:lnTo>
                  <a:lnTo>
                    <a:pt x="60" y="234"/>
                  </a:lnTo>
                  <a:lnTo>
                    <a:pt x="90" y="246"/>
                  </a:lnTo>
                  <a:lnTo>
                    <a:pt x="98" y="246"/>
                  </a:lnTo>
                  <a:lnTo>
                    <a:pt x="106" y="249"/>
                  </a:lnTo>
                  <a:lnTo>
                    <a:pt x="137" y="249"/>
                  </a:lnTo>
                  <a:lnTo>
                    <a:pt x="143" y="246"/>
                  </a:lnTo>
                  <a:lnTo>
                    <a:pt x="150" y="246"/>
                  </a:lnTo>
                  <a:lnTo>
                    <a:pt x="205" y="217"/>
                  </a:lnTo>
                  <a:lnTo>
                    <a:pt x="205" y="211"/>
                  </a:lnTo>
                  <a:lnTo>
                    <a:pt x="223" y="190"/>
                  </a:lnTo>
                  <a:lnTo>
                    <a:pt x="237" y="161"/>
                  </a:lnTo>
                  <a:lnTo>
                    <a:pt x="242" y="120"/>
                  </a:lnTo>
                  <a:lnTo>
                    <a:pt x="239" y="116"/>
                  </a:lnTo>
                  <a:lnTo>
                    <a:pt x="237" y="84"/>
                  </a:lnTo>
                  <a:lnTo>
                    <a:pt x="223" y="59"/>
                  </a:lnTo>
                  <a:lnTo>
                    <a:pt x="185" y="18"/>
                  </a:lnTo>
                  <a:lnTo>
                    <a:pt x="147" y="3"/>
                  </a:lnTo>
                  <a:lnTo>
                    <a:pt x="103" y="0"/>
                  </a:lnTo>
                  <a:lnTo>
                    <a:pt x="101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35"/>
            <p:cNvSpPr>
              <a:spLocks/>
            </p:cNvSpPr>
            <p:nvPr/>
          </p:nvSpPr>
          <p:spPr bwMode="auto">
            <a:xfrm>
              <a:off x="1723" y="1501"/>
              <a:ext cx="33" cy="56"/>
            </a:xfrm>
            <a:custGeom>
              <a:avLst/>
              <a:gdLst>
                <a:gd name="T0" fmla="*/ 24 w 33"/>
                <a:gd name="T1" fmla="*/ 0 h 56"/>
                <a:gd name="T2" fmla="*/ 26 w 33"/>
                <a:gd name="T3" fmla="*/ 0 h 56"/>
                <a:gd name="T4" fmla="*/ 26 w 33"/>
                <a:gd name="T5" fmla="*/ 47 h 56"/>
                <a:gd name="T6" fmla="*/ 32 w 33"/>
                <a:gd name="T7" fmla="*/ 52 h 56"/>
                <a:gd name="T8" fmla="*/ 26 w 33"/>
                <a:gd name="T9" fmla="*/ 55 h 56"/>
                <a:gd name="T10" fmla="*/ 18 w 33"/>
                <a:gd name="T11" fmla="*/ 55 h 56"/>
                <a:gd name="T12" fmla="*/ 15 w 33"/>
                <a:gd name="T13" fmla="*/ 52 h 56"/>
                <a:gd name="T14" fmla="*/ 21 w 33"/>
                <a:gd name="T15" fmla="*/ 52 h 56"/>
                <a:gd name="T16" fmla="*/ 21 w 33"/>
                <a:gd name="T17" fmla="*/ 35 h 56"/>
                <a:gd name="T18" fmla="*/ 0 w 33"/>
                <a:gd name="T19" fmla="*/ 35 h 56"/>
                <a:gd name="T20" fmla="*/ 24 w 33"/>
                <a:gd name="T21" fmla="*/ 0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56"/>
                <a:gd name="T35" fmla="*/ 33 w 33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56">
                  <a:moveTo>
                    <a:pt x="24" y="0"/>
                  </a:moveTo>
                  <a:lnTo>
                    <a:pt x="26" y="0"/>
                  </a:lnTo>
                  <a:lnTo>
                    <a:pt x="26" y="47"/>
                  </a:lnTo>
                  <a:lnTo>
                    <a:pt x="32" y="52"/>
                  </a:lnTo>
                  <a:lnTo>
                    <a:pt x="26" y="55"/>
                  </a:lnTo>
                  <a:lnTo>
                    <a:pt x="18" y="55"/>
                  </a:lnTo>
                  <a:lnTo>
                    <a:pt x="15" y="52"/>
                  </a:lnTo>
                  <a:lnTo>
                    <a:pt x="21" y="52"/>
                  </a:lnTo>
                  <a:lnTo>
                    <a:pt x="21" y="35"/>
                  </a:lnTo>
                  <a:lnTo>
                    <a:pt x="0" y="35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1729" y="1518"/>
              <a:ext cx="15" cy="16"/>
            </a:xfrm>
            <a:custGeom>
              <a:avLst/>
              <a:gdLst>
                <a:gd name="T0" fmla="*/ 6 w 15"/>
                <a:gd name="T1" fmla="*/ 3 h 16"/>
                <a:gd name="T2" fmla="*/ 0 w 15"/>
                <a:gd name="T3" fmla="*/ 12 h 16"/>
                <a:gd name="T4" fmla="*/ 14 w 15"/>
                <a:gd name="T5" fmla="*/ 15 h 16"/>
                <a:gd name="T6" fmla="*/ 14 w 15"/>
                <a:gd name="T7" fmla="*/ 7 h 16"/>
                <a:gd name="T8" fmla="*/ 9 w 15"/>
                <a:gd name="T9" fmla="*/ 0 h 16"/>
                <a:gd name="T10" fmla="*/ 6 w 15"/>
                <a:gd name="T11" fmla="*/ 3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6"/>
                <a:gd name="T20" fmla="*/ 15 w 15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6">
                  <a:moveTo>
                    <a:pt x="6" y="3"/>
                  </a:moveTo>
                  <a:lnTo>
                    <a:pt x="0" y="12"/>
                  </a:lnTo>
                  <a:lnTo>
                    <a:pt x="14" y="15"/>
                  </a:lnTo>
                  <a:lnTo>
                    <a:pt x="14" y="7"/>
                  </a:lnTo>
                  <a:lnTo>
                    <a:pt x="9" y="0"/>
                  </a:lnTo>
                  <a:lnTo>
                    <a:pt x="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37"/>
            <p:cNvSpPr>
              <a:spLocks/>
            </p:cNvSpPr>
            <p:nvPr/>
          </p:nvSpPr>
          <p:spPr bwMode="auto">
            <a:xfrm>
              <a:off x="1710" y="1542"/>
              <a:ext cx="11" cy="15"/>
            </a:xfrm>
            <a:custGeom>
              <a:avLst/>
              <a:gdLst>
                <a:gd name="T0" fmla="*/ 10 w 11"/>
                <a:gd name="T1" fmla="*/ 0 h 15"/>
                <a:gd name="T2" fmla="*/ 8 w 11"/>
                <a:gd name="T3" fmla="*/ 14 h 15"/>
                <a:gd name="T4" fmla="*/ 0 w 11"/>
                <a:gd name="T5" fmla="*/ 14 h 15"/>
                <a:gd name="T6" fmla="*/ 0 w 11"/>
                <a:gd name="T7" fmla="*/ 11 h 15"/>
                <a:gd name="T8" fmla="*/ 10 w 11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5"/>
                <a:gd name="T17" fmla="*/ 11 w 11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5">
                  <a:moveTo>
                    <a:pt x="10" y="0"/>
                  </a:moveTo>
                  <a:lnTo>
                    <a:pt x="8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38"/>
            <p:cNvSpPr>
              <a:spLocks/>
            </p:cNvSpPr>
            <p:nvPr/>
          </p:nvSpPr>
          <p:spPr bwMode="auto">
            <a:xfrm>
              <a:off x="2612" y="1665"/>
              <a:ext cx="59" cy="46"/>
            </a:xfrm>
            <a:custGeom>
              <a:avLst/>
              <a:gdLst>
                <a:gd name="T0" fmla="*/ 4 w 59"/>
                <a:gd name="T1" fmla="*/ 3 h 46"/>
                <a:gd name="T2" fmla="*/ 0 w 59"/>
                <a:gd name="T3" fmla="*/ 3 h 46"/>
                <a:gd name="T4" fmla="*/ 0 w 59"/>
                <a:gd name="T5" fmla="*/ 41 h 46"/>
                <a:gd name="T6" fmla="*/ 4 w 59"/>
                <a:gd name="T7" fmla="*/ 45 h 46"/>
                <a:gd name="T8" fmla="*/ 52 w 59"/>
                <a:gd name="T9" fmla="*/ 45 h 46"/>
                <a:gd name="T10" fmla="*/ 58 w 59"/>
                <a:gd name="T11" fmla="*/ 38 h 46"/>
                <a:gd name="T12" fmla="*/ 58 w 59"/>
                <a:gd name="T13" fmla="*/ 6 h 46"/>
                <a:gd name="T14" fmla="*/ 50 w 59"/>
                <a:gd name="T15" fmla="*/ 0 h 46"/>
                <a:gd name="T16" fmla="*/ 15 w 59"/>
                <a:gd name="T17" fmla="*/ 0 h 46"/>
                <a:gd name="T18" fmla="*/ 12 w 59"/>
                <a:gd name="T19" fmla="*/ 3 h 46"/>
                <a:gd name="T20" fmla="*/ 7 w 59"/>
                <a:gd name="T21" fmla="*/ 0 h 46"/>
                <a:gd name="T22" fmla="*/ 4 w 59"/>
                <a:gd name="T23" fmla="*/ 3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46"/>
                <a:gd name="T38" fmla="*/ 59 w 59"/>
                <a:gd name="T39" fmla="*/ 46 h 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46">
                  <a:moveTo>
                    <a:pt x="4" y="3"/>
                  </a:moveTo>
                  <a:lnTo>
                    <a:pt x="0" y="3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52" y="45"/>
                  </a:lnTo>
                  <a:lnTo>
                    <a:pt x="58" y="38"/>
                  </a:lnTo>
                  <a:lnTo>
                    <a:pt x="58" y="6"/>
                  </a:lnTo>
                  <a:lnTo>
                    <a:pt x="50" y="0"/>
                  </a:lnTo>
                  <a:lnTo>
                    <a:pt x="15" y="0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39"/>
            <p:cNvSpPr>
              <a:spLocks/>
            </p:cNvSpPr>
            <p:nvPr/>
          </p:nvSpPr>
          <p:spPr bwMode="auto">
            <a:xfrm>
              <a:off x="2650" y="1855"/>
              <a:ext cx="82" cy="221"/>
            </a:xfrm>
            <a:custGeom>
              <a:avLst/>
              <a:gdLst>
                <a:gd name="T0" fmla="*/ 45 w 82"/>
                <a:gd name="T1" fmla="*/ 3 h 221"/>
                <a:gd name="T2" fmla="*/ 26 w 82"/>
                <a:gd name="T3" fmla="*/ 29 h 221"/>
                <a:gd name="T4" fmla="*/ 11 w 82"/>
                <a:gd name="T5" fmla="*/ 58 h 221"/>
                <a:gd name="T6" fmla="*/ 3 w 82"/>
                <a:gd name="T7" fmla="*/ 93 h 221"/>
                <a:gd name="T8" fmla="*/ 3 w 82"/>
                <a:gd name="T9" fmla="*/ 107 h 221"/>
                <a:gd name="T10" fmla="*/ 0 w 82"/>
                <a:gd name="T11" fmla="*/ 110 h 221"/>
                <a:gd name="T12" fmla="*/ 3 w 82"/>
                <a:gd name="T13" fmla="*/ 116 h 221"/>
                <a:gd name="T14" fmla="*/ 3 w 82"/>
                <a:gd name="T15" fmla="*/ 152 h 221"/>
                <a:gd name="T16" fmla="*/ 19 w 82"/>
                <a:gd name="T17" fmla="*/ 198 h 221"/>
                <a:gd name="T18" fmla="*/ 26 w 82"/>
                <a:gd name="T19" fmla="*/ 214 h 221"/>
                <a:gd name="T20" fmla="*/ 34 w 82"/>
                <a:gd name="T21" fmla="*/ 220 h 221"/>
                <a:gd name="T22" fmla="*/ 80 w 82"/>
                <a:gd name="T23" fmla="*/ 136 h 221"/>
                <a:gd name="T24" fmla="*/ 81 w 82"/>
                <a:gd name="T25" fmla="*/ 123 h 221"/>
                <a:gd name="T26" fmla="*/ 52 w 82"/>
                <a:gd name="T27" fmla="*/ 6 h 221"/>
                <a:gd name="T28" fmla="*/ 48 w 82"/>
                <a:gd name="T29" fmla="*/ 0 h 221"/>
                <a:gd name="T30" fmla="*/ 45 w 82"/>
                <a:gd name="T31" fmla="*/ 3 h 2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2"/>
                <a:gd name="T49" fmla="*/ 0 h 221"/>
                <a:gd name="T50" fmla="*/ 82 w 82"/>
                <a:gd name="T51" fmla="*/ 221 h 2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2" h="221">
                  <a:moveTo>
                    <a:pt x="45" y="3"/>
                  </a:moveTo>
                  <a:lnTo>
                    <a:pt x="26" y="29"/>
                  </a:lnTo>
                  <a:lnTo>
                    <a:pt x="11" y="58"/>
                  </a:lnTo>
                  <a:lnTo>
                    <a:pt x="3" y="93"/>
                  </a:lnTo>
                  <a:lnTo>
                    <a:pt x="3" y="107"/>
                  </a:lnTo>
                  <a:lnTo>
                    <a:pt x="0" y="110"/>
                  </a:lnTo>
                  <a:lnTo>
                    <a:pt x="3" y="116"/>
                  </a:lnTo>
                  <a:lnTo>
                    <a:pt x="3" y="152"/>
                  </a:lnTo>
                  <a:lnTo>
                    <a:pt x="19" y="198"/>
                  </a:lnTo>
                  <a:lnTo>
                    <a:pt x="26" y="214"/>
                  </a:lnTo>
                  <a:lnTo>
                    <a:pt x="34" y="220"/>
                  </a:lnTo>
                  <a:lnTo>
                    <a:pt x="80" y="136"/>
                  </a:lnTo>
                  <a:lnTo>
                    <a:pt x="81" y="123"/>
                  </a:lnTo>
                  <a:lnTo>
                    <a:pt x="52" y="6"/>
                  </a:lnTo>
                  <a:lnTo>
                    <a:pt x="48" y="0"/>
                  </a:lnTo>
                  <a:lnTo>
                    <a:pt x="4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40"/>
            <p:cNvSpPr>
              <a:spLocks/>
            </p:cNvSpPr>
            <p:nvPr/>
          </p:nvSpPr>
          <p:spPr bwMode="auto">
            <a:xfrm>
              <a:off x="2574" y="2202"/>
              <a:ext cx="51" cy="48"/>
            </a:xfrm>
            <a:custGeom>
              <a:avLst/>
              <a:gdLst>
                <a:gd name="T0" fmla="*/ 8 w 51"/>
                <a:gd name="T1" fmla="*/ 3 h 48"/>
                <a:gd name="T2" fmla="*/ 3 w 51"/>
                <a:gd name="T3" fmla="*/ 6 h 48"/>
                <a:gd name="T4" fmla="*/ 0 w 51"/>
                <a:gd name="T5" fmla="*/ 14 h 48"/>
                <a:gd name="T6" fmla="*/ 0 w 51"/>
                <a:gd name="T7" fmla="*/ 41 h 48"/>
                <a:gd name="T8" fmla="*/ 8 w 51"/>
                <a:gd name="T9" fmla="*/ 47 h 48"/>
                <a:gd name="T10" fmla="*/ 45 w 51"/>
                <a:gd name="T11" fmla="*/ 47 h 48"/>
                <a:gd name="T12" fmla="*/ 50 w 51"/>
                <a:gd name="T13" fmla="*/ 38 h 48"/>
                <a:gd name="T14" fmla="*/ 50 w 51"/>
                <a:gd name="T15" fmla="*/ 9 h 48"/>
                <a:gd name="T16" fmla="*/ 39 w 51"/>
                <a:gd name="T17" fmla="*/ 0 h 48"/>
                <a:gd name="T18" fmla="*/ 11 w 51"/>
                <a:gd name="T19" fmla="*/ 0 h 48"/>
                <a:gd name="T20" fmla="*/ 8 w 51"/>
                <a:gd name="T21" fmla="*/ 3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48"/>
                <a:gd name="T35" fmla="*/ 51 w 51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48">
                  <a:moveTo>
                    <a:pt x="8" y="3"/>
                  </a:moveTo>
                  <a:lnTo>
                    <a:pt x="3" y="6"/>
                  </a:lnTo>
                  <a:lnTo>
                    <a:pt x="0" y="14"/>
                  </a:lnTo>
                  <a:lnTo>
                    <a:pt x="0" y="41"/>
                  </a:lnTo>
                  <a:lnTo>
                    <a:pt x="8" y="47"/>
                  </a:lnTo>
                  <a:lnTo>
                    <a:pt x="45" y="47"/>
                  </a:lnTo>
                  <a:lnTo>
                    <a:pt x="50" y="38"/>
                  </a:lnTo>
                  <a:lnTo>
                    <a:pt x="50" y="9"/>
                  </a:lnTo>
                  <a:lnTo>
                    <a:pt x="39" y="0"/>
                  </a:lnTo>
                  <a:lnTo>
                    <a:pt x="11" y="0"/>
                  </a:lnTo>
                  <a:lnTo>
                    <a:pt x="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41"/>
            <p:cNvSpPr>
              <a:spLocks/>
            </p:cNvSpPr>
            <p:nvPr/>
          </p:nvSpPr>
          <p:spPr bwMode="auto">
            <a:xfrm>
              <a:off x="1611" y="2237"/>
              <a:ext cx="242" cy="252"/>
            </a:xfrm>
            <a:custGeom>
              <a:avLst/>
              <a:gdLst>
                <a:gd name="T0" fmla="*/ 101 w 242"/>
                <a:gd name="T1" fmla="*/ 3 h 252"/>
                <a:gd name="T2" fmla="*/ 89 w 242"/>
                <a:gd name="T3" fmla="*/ 3 h 252"/>
                <a:gd name="T4" fmla="*/ 55 w 242"/>
                <a:gd name="T5" fmla="*/ 20 h 252"/>
                <a:gd name="T6" fmla="*/ 31 w 242"/>
                <a:gd name="T7" fmla="*/ 38 h 252"/>
                <a:gd name="T8" fmla="*/ 31 w 242"/>
                <a:gd name="T9" fmla="*/ 43 h 252"/>
                <a:gd name="T10" fmla="*/ 15 w 242"/>
                <a:gd name="T11" fmla="*/ 66 h 252"/>
                <a:gd name="T12" fmla="*/ 3 w 242"/>
                <a:gd name="T13" fmla="*/ 99 h 252"/>
                <a:gd name="T14" fmla="*/ 3 w 242"/>
                <a:gd name="T15" fmla="*/ 107 h 252"/>
                <a:gd name="T16" fmla="*/ 0 w 242"/>
                <a:gd name="T17" fmla="*/ 116 h 252"/>
                <a:gd name="T18" fmla="*/ 0 w 242"/>
                <a:gd name="T19" fmla="*/ 145 h 252"/>
                <a:gd name="T20" fmla="*/ 5 w 242"/>
                <a:gd name="T21" fmla="*/ 159 h 252"/>
                <a:gd name="T22" fmla="*/ 7 w 242"/>
                <a:gd name="T23" fmla="*/ 174 h 252"/>
                <a:gd name="T24" fmla="*/ 29 w 242"/>
                <a:gd name="T25" fmla="*/ 206 h 252"/>
                <a:gd name="T26" fmla="*/ 58 w 242"/>
                <a:gd name="T27" fmla="*/ 230 h 252"/>
                <a:gd name="T28" fmla="*/ 78 w 242"/>
                <a:gd name="T29" fmla="*/ 244 h 252"/>
                <a:gd name="T30" fmla="*/ 115 w 242"/>
                <a:gd name="T31" fmla="*/ 250 h 252"/>
                <a:gd name="T32" fmla="*/ 121 w 242"/>
                <a:gd name="T33" fmla="*/ 251 h 252"/>
                <a:gd name="T34" fmla="*/ 125 w 242"/>
                <a:gd name="T35" fmla="*/ 250 h 252"/>
                <a:gd name="T36" fmla="*/ 127 w 242"/>
                <a:gd name="T37" fmla="*/ 251 h 252"/>
                <a:gd name="T38" fmla="*/ 147 w 242"/>
                <a:gd name="T39" fmla="*/ 247 h 252"/>
                <a:gd name="T40" fmla="*/ 153 w 242"/>
                <a:gd name="T41" fmla="*/ 247 h 252"/>
                <a:gd name="T42" fmla="*/ 192 w 242"/>
                <a:gd name="T43" fmla="*/ 227 h 252"/>
                <a:gd name="T44" fmla="*/ 212 w 242"/>
                <a:gd name="T45" fmla="*/ 212 h 252"/>
                <a:gd name="T46" fmla="*/ 212 w 242"/>
                <a:gd name="T47" fmla="*/ 206 h 252"/>
                <a:gd name="T48" fmla="*/ 236 w 242"/>
                <a:gd name="T49" fmla="*/ 169 h 252"/>
                <a:gd name="T50" fmla="*/ 238 w 242"/>
                <a:gd name="T51" fmla="*/ 148 h 252"/>
                <a:gd name="T52" fmla="*/ 241 w 242"/>
                <a:gd name="T53" fmla="*/ 139 h 252"/>
                <a:gd name="T54" fmla="*/ 241 w 242"/>
                <a:gd name="T55" fmla="*/ 107 h 252"/>
                <a:gd name="T56" fmla="*/ 238 w 242"/>
                <a:gd name="T57" fmla="*/ 102 h 252"/>
                <a:gd name="T58" fmla="*/ 238 w 242"/>
                <a:gd name="T59" fmla="*/ 95 h 252"/>
                <a:gd name="T60" fmla="*/ 220 w 242"/>
                <a:gd name="T61" fmla="*/ 57 h 252"/>
                <a:gd name="T62" fmla="*/ 182 w 242"/>
                <a:gd name="T63" fmla="*/ 20 h 252"/>
                <a:gd name="T64" fmla="*/ 162 w 242"/>
                <a:gd name="T65" fmla="*/ 8 h 252"/>
                <a:gd name="T66" fmla="*/ 125 w 242"/>
                <a:gd name="T67" fmla="*/ 0 h 252"/>
                <a:gd name="T68" fmla="*/ 104 w 242"/>
                <a:gd name="T69" fmla="*/ 0 h 252"/>
                <a:gd name="T70" fmla="*/ 101 w 242"/>
                <a:gd name="T71" fmla="*/ 3 h 2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252"/>
                <a:gd name="T110" fmla="*/ 242 w 242"/>
                <a:gd name="T111" fmla="*/ 252 h 25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252">
                  <a:moveTo>
                    <a:pt x="101" y="3"/>
                  </a:moveTo>
                  <a:lnTo>
                    <a:pt x="89" y="3"/>
                  </a:lnTo>
                  <a:lnTo>
                    <a:pt x="55" y="20"/>
                  </a:lnTo>
                  <a:lnTo>
                    <a:pt x="31" y="38"/>
                  </a:lnTo>
                  <a:lnTo>
                    <a:pt x="31" y="43"/>
                  </a:lnTo>
                  <a:lnTo>
                    <a:pt x="15" y="66"/>
                  </a:lnTo>
                  <a:lnTo>
                    <a:pt x="3" y="99"/>
                  </a:lnTo>
                  <a:lnTo>
                    <a:pt x="3" y="107"/>
                  </a:lnTo>
                  <a:lnTo>
                    <a:pt x="0" y="116"/>
                  </a:lnTo>
                  <a:lnTo>
                    <a:pt x="0" y="145"/>
                  </a:lnTo>
                  <a:lnTo>
                    <a:pt x="5" y="159"/>
                  </a:lnTo>
                  <a:lnTo>
                    <a:pt x="7" y="174"/>
                  </a:lnTo>
                  <a:lnTo>
                    <a:pt x="29" y="206"/>
                  </a:lnTo>
                  <a:lnTo>
                    <a:pt x="58" y="230"/>
                  </a:lnTo>
                  <a:lnTo>
                    <a:pt x="78" y="244"/>
                  </a:lnTo>
                  <a:lnTo>
                    <a:pt x="115" y="250"/>
                  </a:lnTo>
                  <a:lnTo>
                    <a:pt x="121" y="251"/>
                  </a:lnTo>
                  <a:lnTo>
                    <a:pt x="125" y="250"/>
                  </a:lnTo>
                  <a:lnTo>
                    <a:pt x="127" y="251"/>
                  </a:lnTo>
                  <a:lnTo>
                    <a:pt x="147" y="247"/>
                  </a:lnTo>
                  <a:lnTo>
                    <a:pt x="153" y="247"/>
                  </a:lnTo>
                  <a:lnTo>
                    <a:pt x="192" y="227"/>
                  </a:lnTo>
                  <a:lnTo>
                    <a:pt x="212" y="212"/>
                  </a:lnTo>
                  <a:lnTo>
                    <a:pt x="212" y="206"/>
                  </a:lnTo>
                  <a:lnTo>
                    <a:pt x="236" y="169"/>
                  </a:lnTo>
                  <a:lnTo>
                    <a:pt x="238" y="148"/>
                  </a:lnTo>
                  <a:lnTo>
                    <a:pt x="241" y="139"/>
                  </a:lnTo>
                  <a:lnTo>
                    <a:pt x="241" y="107"/>
                  </a:lnTo>
                  <a:lnTo>
                    <a:pt x="238" y="102"/>
                  </a:lnTo>
                  <a:lnTo>
                    <a:pt x="238" y="95"/>
                  </a:lnTo>
                  <a:lnTo>
                    <a:pt x="220" y="57"/>
                  </a:lnTo>
                  <a:lnTo>
                    <a:pt x="182" y="20"/>
                  </a:lnTo>
                  <a:lnTo>
                    <a:pt x="162" y="8"/>
                  </a:lnTo>
                  <a:lnTo>
                    <a:pt x="125" y="0"/>
                  </a:lnTo>
                  <a:lnTo>
                    <a:pt x="104" y="0"/>
                  </a:lnTo>
                  <a:lnTo>
                    <a:pt x="101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42"/>
            <p:cNvSpPr>
              <a:spLocks/>
            </p:cNvSpPr>
            <p:nvPr/>
          </p:nvSpPr>
          <p:spPr bwMode="auto">
            <a:xfrm>
              <a:off x="1703" y="2342"/>
              <a:ext cx="53" cy="55"/>
            </a:xfrm>
            <a:custGeom>
              <a:avLst/>
              <a:gdLst>
                <a:gd name="T0" fmla="*/ 12 w 53"/>
                <a:gd name="T1" fmla="*/ 0 h 55"/>
                <a:gd name="T2" fmla="*/ 38 w 53"/>
                <a:gd name="T3" fmla="*/ 0 h 55"/>
                <a:gd name="T4" fmla="*/ 47 w 53"/>
                <a:gd name="T5" fmla="*/ 6 h 55"/>
                <a:gd name="T6" fmla="*/ 52 w 53"/>
                <a:gd name="T7" fmla="*/ 25 h 55"/>
                <a:gd name="T8" fmla="*/ 47 w 53"/>
                <a:gd name="T9" fmla="*/ 40 h 55"/>
                <a:gd name="T10" fmla="*/ 33 w 53"/>
                <a:gd name="T11" fmla="*/ 51 h 55"/>
                <a:gd name="T12" fmla="*/ 23 w 53"/>
                <a:gd name="T13" fmla="*/ 54 h 55"/>
                <a:gd name="T14" fmla="*/ 0 w 53"/>
                <a:gd name="T15" fmla="*/ 54 h 55"/>
                <a:gd name="T16" fmla="*/ 10 w 53"/>
                <a:gd name="T17" fmla="*/ 32 h 55"/>
                <a:gd name="T18" fmla="*/ 10 w 53"/>
                <a:gd name="T19" fmla="*/ 26 h 55"/>
                <a:gd name="T20" fmla="*/ 18 w 53"/>
                <a:gd name="T21" fmla="*/ 6 h 55"/>
                <a:gd name="T22" fmla="*/ 12 w 53"/>
                <a:gd name="T23" fmla="*/ 0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55"/>
                <a:gd name="T38" fmla="*/ 53 w 53"/>
                <a:gd name="T39" fmla="*/ 55 h 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55">
                  <a:moveTo>
                    <a:pt x="12" y="0"/>
                  </a:moveTo>
                  <a:lnTo>
                    <a:pt x="38" y="0"/>
                  </a:lnTo>
                  <a:lnTo>
                    <a:pt x="47" y="6"/>
                  </a:lnTo>
                  <a:lnTo>
                    <a:pt x="52" y="25"/>
                  </a:lnTo>
                  <a:lnTo>
                    <a:pt x="47" y="40"/>
                  </a:lnTo>
                  <a:lnTo>
                    <a:pt x="33" y="51"/>
                  </a:lnTo>
                  <a:lnTo>
                    <a:pt x="23" y="54"/>
                  </a:lnTo>
                  <a:lnTo>
                    <a:pt x="0" y="54"/>
                  </a:lnTo>
                  <a:lnTo>
                    <a:pt x="10" y="32"/>
                  </a:lnTo>
                  <a:lnTo>
                    <a:pt x="10" y="26"/>
                  </a:lnTo>
                  <a:lnTo>
                    <a:pt x="18" y="6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Freeform 43"/>
            <p:cNvSpPr>
              <a:spLocks/>
            </p:cNvSpPr>
            <p:nvPr/>
          </p:nvSpPr>
          <p:spPr bwMode="auto">
            <a:xfrm>
              <a:off x="1712" y="2342"/>
              <a:ext cx="36" cy="55"/>
            </a:xfrm>
            <a:custGeom>
              <a:avLst/>
              <a:gdLst>
                <a:gd name="T0" fmla="*/ 14 w 36"/>
                <a:gd name="T1" fmla="*/ 3 h 55"/>
                <a:gd name="T2" fmla="*/ 0 w 36"/>
                <a:gd name="T3" fmla="*/ 48 h 55"/>
                <a:gd name="T4" fmla="*/ 8 w 36"/>
                <a:gd name="T5" fmla="*/ 54 h 55"/>
                <a:gd name="T6" fmla="*/ 24 w 36"/>
                <a:gd name="T7" fmla="*/ 48 h 55"/>
                <a:gd name="T8" fmla="*/ 32 w 36"/>
                <a:gd name="T9" fmla="*/ 37 h 55"/>
                <a:gd name="T10" fmla="*/ 35 w 36"/>
                <a:gd name="T11" fmla="*/ 11 h 55"/>
                <a:gd name="T12" fmla="*/ 22 w 36"/>
                <a:gd name="T13" fmla="*/ 0 h 55"/>
                <a:gd name="T14" fmla="*/ 17 w 36"/>
                <a:gd name="T15" fmla="*/ 0 h 55"/>
                <a:gd name="T16" fmla="*/ 14 w 36"/>
                <a:gd name="T17" fmla="*/ 3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55"/>
                <a:gd name="T29" fmla="*/ 36 w 36"/>
                <a:gd name="T30" fmla="*/ 55 h 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55">
                  <a:moveTo>
                    <a:pt x="14" y="3"/>
                  </a:moveTo>
                  <a:lnTo>
                    <a:pt x="0" y="48"/>
                  </a:lnTo>
                  <a:lnTo>
                    <a:pt x="8" y="54"/>
                  </a:lnTo>
                  <a:lnTo>
                    <a:pt x="24" y="48"/>
                  </a:lnTo>
                  <a:lnTo>
                    <a:pt x="32" y="37"/>
                  </a:lnTo>
                  <a:lnTo>
                    <a:pt x="35" y="11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44"/>
            <p:cNvSpPr>
              <a:spLocks/>
            </p:cNvSpPr>
            <p:nvPr/>
          </p:nvSpPr>
          <p:spPr bwMode="auto">
            <a:xfrm>
              <a:off x="1917" y="1424"/>
              <a:ext cx="396" cy="81"/>
            </a:xfrm>
            <a:custGeom>
              <a:avLst/>
              <a:gdLst>
                <a:gd name="T0" fmla="*/ 86 w 396"/>
                <a:gd name="T1" fmla="*/ 0 h 81"/>
                <a:gd name="T2" fmla="*/ 89 w 396"/>
                <a:gd name="T3" fmla="*/ 30 h 81"/>
                <a:gd name="T4" fmla="*/ 86 w 396"/>
                <a:gd name="T5" fmla="*/ 51 h 81"/>
                <a:gd name="T6" fmla="*/ 112 w 396"/>
                <a:gd name="T7" fmla="*/ 57 h 81"/>
                <a:gd name="T8" fmla="*/ 172 w 396"/>
                <a:gd name="T9" fmla="*/ 59 h 81"/>
                <a:gd name="T10" fmla="*/ 178 w 396"/>
                <a:gd name="T11" fmla="*/ 48 h 81"/>
                <a:gd name="T12" fmla="*/ 183 w 396"/>
                <a:gd name="T13" fmla="*/ 59 h 81"/>
                <a:gd name="T14" fmla="*/ 246 w 396"/>
                <a:gd name="T15" fmla="*/ 3 h 81"/>
                <a:gd name="T16" fmla="*/ 250 w 396"/>
                <a:gd name="T17" fmla="*/ 25 h 81"/>
                <a:gd name="T18" fmla="*/ 261 w 396"/>
                <a:gd name="T19" fmla="*/ 28 h 81"/>
                <a:gd name="T20" fmla="*/ 344 w 396"/>
                <a:gd name="T21" fmla="*/ 19 h 81"/>
                <a:gd name="T22" fmla="*/ 350 w 396"/>
                <a:gd name="T23" fmla="*/ 11 h 81"/>
                <a:gd name="T24" fmla="*/ 358 w 396"/>
                <a:gd name="T25" fmla="*/ 65 h 81"/>
                <a:gd name="T26" fmla="*/ 395 w 396"/>
                <a:gd name="T27" fmla="*/ 72 h 81"/>
                <a:gd name="T28" fmla="*/ 373 w 396"/>
                <a:gd name="T29" fmla="*/ 74 h 81"/>
                <a:gd name="T30" fmla="*/ 366 w 396"/>
                <a:gd name="T31" fmla="*/ 74 h 81"/>
                <a:gd name="T32" fmla="*/ 344 w 396"/>
                <a:gd name="T33" fmla="*/ 74 h 81"/>
                <a:gd name="T34" fmla="*/ 277 w 396"/>
                <a:gd name="T35" fmla="*/ 72 h 81"/>
                <a:gd name="T36" fmla="*/ 250 w 396"/>
                <a:gd name="T37" fmla="*/ 70 h 81"/>
                <a:gd name="T38" fmla="*/ 249 w 396"/>
                <a:gd name="T39" fmla="*/ 80 h 81"/>
                <a:gd name="T40" fmla="*/ 241 w 396"/>
                <a:gd name="T41" fmla="*/ 70 h 81"/>
                <a:gd name="T42" fmla="*/ 224 w 396"/>
                <a:gd name="T43" fmla="*/ 70 h 81"/>
                <a:gd name="T44" fmla="*/ 183 w 396"/>
                <a:gd name="T45" fmla="*/ 68 h 81"/>
                <a:gd name="T46" fmla="*/ 169 w 396"/>
                <a:gd name="T47" fmla="*/ 68 h 81"/>
                <a:gd name="T48" fmla="*/ 83 w 396"/>
                <a:gd name="T49" fmla="*/ 72 h 81"/>
                <a:gd name="T50" fmla="*/ 63 w 396"/>
                <a:gd name="T51" fmla="*/ 68 h 81"/>
                <a:gd name="T52" fmla="*/ 55 w 396"/>
                <a:gd name="T53" fmla="*/ 68 h 81"/>
                <a:gd name="T54" fmla="*/ 23 w 396"/>
                <a:gd name="T55" fmla="*/ 65 h 81"/>
                <a:gd name="T56" fmla="*/ 3 w 396"/>
                <a:gd name="T57" fmla="*/ 65 h 81"/>
                <a:gd name="T58" fmla="*/ 0 w 396"/>
                <a:gd name="T59" fmla="*/ 40 h 81"/>
                <a:gd name="T60" fmla="*/ 0 w 396"/>
                <a:gd name="T61" fmla="*/ 28 h 81"/>
                <a:gd name="T62" fmla="*/ 12 w 396"/>
                <a:gd name="T63" fmla="*/ 19 h 81"/>
                <a:gd name="T64" fmla="*/ 60 w 396"/>
                <a:gd name="T65" fmla="*/ 22 h 81"/>
                <a:gd name="T66" fmla="*/ 81 w 396"/>
                <a:gd name="T67" fmla="*/ 19 h 81"/>
                <a:gd name="T68" fmla="*/ 83 w 396"/>
                <a:gd name="T69" fmla="*/ 0 h 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6"/>
                <a:gd name="T106" fmla="*/ 0 h 81"/>
                <a:gd name="T107" fmla="*/ 396 w 396"/>
                <a:gd name="T108" fmla="*/ 81 h 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6" h="81">
                  <a:moveTo>
                    <a:pt x="83" y="0"/>
                  </a:moveTo>
                  <a:lnTo>
                    <a:pt x="86" y="0"/>
                  </a:lnTo>
                  <a:lnTo>
                    <a:pt x="86" y="25"/>
                  </a:lnTo>
                  <a:lnTo>
                    <a:pt x="89" y="30"/>
                  </a:lnTo>
                  <a:lnTo>
                    <a:pt x="86" y="39"/>
                  </a:lnTo>
                  <a:lnTo>
                    <a:pt x="86" y="51"/>
                  </a:lnTo>
                  <a:lnTo>
                    <a:pt x="93" y="57"/>
                  </a:lnTo>
                  <a:lnTo>
                    <a:pt x="112" y="57"/>
                  </a:lnTo>
                  <a:lnTo>
                    <a:pt x="115" y="59"/>
                  </a:lnTo>
                  <a:lnTo>
                    <a:pt x="172" y="59"/>
                  </a:lnTo>
                  <a:lnTo>
                    <a:pt x="172" y="51"/>
                  </a:lnTo>
                  <a:lnTo>
                    <a:pt x="178" y="48"/>
                  </a:lnTo>
                  <a:lnTo>
                    <a:pt x="178" y="54"/>
                  </a:lnTo>
                  <a:lnTo>
                    <a:pt x="183" y="59"/>
                  </a:lnTo>
                  <a:lnTo>
                    <a:pt x="246" y="59"/>
                  </a:lnTo>
                  <a:lnTo>
                    <a:pt x="246" y="3"/>
                  </a:lnTo>
                  <a:lnTo>
                    <a:pt x="250" y="3"/>
                  </a:lnTo>
                  <a:lnTo>
                    <a:pt x="250" y="25"/>
                  </a:lnTo>
                  <a:lnTo>
                    <a:pt x="258" y="25"/>
                  </a:lnTo>
                  <a:lnTo>
                    <a:pt x="261" y="28"/>
                  </a:lnTo>
                  <a:lnTo>
                    <a:pt x="344" y="28"/>
                  </a:lnTo>
                  <a:lnTo>
                    <a:pt x="344" y="19"/>
                  </a:lnTo>
                  <a:lnTo>
                    <a:pt x="347" y="11"/>
                  </a:lnTo>
                  <a:lnTo>
                    <a:pt x="350" y="11"/>
                  </a:lnTo>
                  <a:lnTo>
                    <a:pt x="350" y="59"/>
                  </a:lnTo>
                  <a:lnTo>
                    <a:pt x="358" y="65"/>
                  </a:lnTo>
                  <a:lnTo>
                    <a:pt x="395" y="65"/>
                  </a:lnTo>
                  <a:lnTo>
                    <a:pt x="395" y="72"/>
                  </a:lnTo>
                  <a:lnTo>
                    <a:pt x="390" y="74"/>
                  </a:lnTo>
                  <a:lnTo>
                    <a:pt x="373" y="74"/>
                  </a:lnTo>
                  <a:lnTo>
                    <a:pt x="370" y="72"/>
                  </a:lnTo>
                  <a:lnTo>
                    <a:pt x="366" y="74"/>
                  </a:lnTo>
                  <a:lnTo>
                    <a:pt x="358" y="72"/>
                  </a:lnTo>
                  <a:lnTo>
                    <a:pt x="344" y="74"/>
                  </a:lnTo>
                  <a:lnTo>
                    <a:pt x="342" y="72"/>
                  </a:lnTo>
                  <a:lnTo>
                    <a:pt x="277" y="72"/>
                  </a:lnTo>
                  <a:lnTo>
                    <a:pt x="269" y="70"/>
                  </a:lnTo>
                  <a:lnTo>
                    <a:pt x="250" y="70"/>
                  </a:lnTo>
                  <a:lnTo>
                    <a:pt x="250" y="77"/>
                  </a:lnTo>
                  <a:lnTo>
                    <a:pt x="249" y="80"/>
                  </a:lnTo>
                  <a:lnTo>
                    <a:pt x="246" y="70"/>
                  </a:lnTo>
                  <a:lnTo>
                    <a:pt x="241" y="70"/>
                  </a:lnTo>
                  <a:lnTo>
                    <a:pt x="235" y="68"/>
                  </a:lnTo>
                  <a:lnTo>
                    <a:pt x="224" y="70"/>
                  </a:lnTo>
                  <a:lnTo>
                    <a:pt x="217" y="68"/>
                  </a:lnTo>
                  <a:lnTo>
                    <a:pt x="183" y="68"/>
                  </a:lnTo>
                  <a:lnTo>
                    <a:pt x="175" y="72"/>
                  </a:lnTo>
                  <a:lnTo>
                    <a:pt x="169" y="68"/>
                  </a:lnTo>
                  <a:lnTo>
                    <a:pt x="92" y="68"/>
                  </a:lnTo>
                  <a:lnTo>
                    <a:pt x="83" y="72"/>
                  </a:lnTo>
                  <a:lnTo>
                    <a:pt x="72" y="65"/>
                  </a:lnTo>
                  <a:lnTo>
                    <a:pt x="63" y="68"/>
                  </a:lnTo>
                  <a:lnTo>
                    <a:pt x="60" y="65"/>
                  </a:lnTo>
                  <a:lnTo>
                    <a:pt x="55" y="68"/>
                  </a:lnTo>
                  <a:lnTo>
                    <a:pt x="46" y="65"/>
                  </a:lnTo>
                  <a:lnTo>
                    <a:pt x="23" y="65"/>
                  </a:lnTo>
                  <a:lnTo>
                    <a:pt x="21" y="68"/>
                  </a:lnTo>
                  <a:lnTo>
                    <a:pt x="3" y="65"/>
                  </a:lnTo>
                  <a:lnTo>
                    <a:pt x="0" y="59"/>
                  </a:lnTo>
                  <a:lnTo>
                    <a:pt x="0" y="40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22"/>
                  </a:lnTo>
                  <a:lnTo>
                    <a:pt x="12" y="19"/>
                  </a:lnTo>
                  <a:lnTo>
                    <a:pt x="52" y="19"/>
                  </a:lnTo>
                  <a:lnTo>
                    <a:pt x="60" y="22"/>
                  </a:lnTo>
                  <a:lnTo>
                    <a:pt x="72" y="22"/>
                  </a:lnTo>
                  <a:lnTo>
                    <a:pt x="81" y="19"/>
                  </a:lnTo>
                  <a:lnTo>
                    <a:pt x="81" y="8"/>
                  </a:lnTo>
                  <a:lnTo>
                    <a:pt x="8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45"/>
            <p:cNvSpPr>
              <a:spLocks/>
            </p:cNvSpPr>
            <p:nvPr/>
          </p:nvSpPr>
          <p:spPr bwMode="auto">
            <a:xfrm>
              <a:off x="1925" y="1457"/>
              <a:ext cx="22" cy="21"/>
            </a:xfrm>
            <a:custGeom>
              <a:avLst/>
              <a:gdLst>
                <a:gd name="T0" fmla="*/ 3 w 22"/>
                <a:gd name="T1" fmla="*/ 3 h 21"/>
                <a:gd name="T2" fmla="*/ 0 w 22"/>
                <a:gd name="T3" fmla="*/ 15 h 21"/>
                <a:gd name="T4" fmla="*/ 8 w 22"/>
                <a:gd name="T5" fmla="*/ 20 h 21"/>
                <a:gd name="T6" fmla="*/ 21 w 22"/>
                <a:gd name="T7" fmla="*/ 20 h 21"/>
                <a:gd name="T8" fmla="*/ 21 w 22"/>
                <a:gd name="T9" fmla="*/ 0 h 21"/>
                <a:gd name="T10" fmla="*/ 5 w 22"/>
                <a:gd name="T11" fmla="*/ 0 h 21"/>
                <a:gd name="T12" fmla="*/ 3 w 22"/>
                <a:gd name="T13" fmla="*/ 3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21"/>
                <a:gd name="T23" fmla="*/ 22 w 22"/>
                <a:gd name="T24" fmla="*/ 21 h 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21">
                  <a:moveTo>
                    <a:pt x="3" y="3"/>
                  </a:moveTo>
                  <a:lnTo>
                    <a:pt x="0" y="15"/>
                  </a:lnTo>
                  <a:lnTo>
                    <a:pt x="8" y="20"/>
                  </a:lnTo>
                  <a:lnTo>
                    <a:pt x="21" y="20"/>
                  </a:lnTo>
                  <a:lnTo>
                    <a:pt x="21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46"/>
            <p:cNvSpPr>
              <a:spLocks/>
            </p:cNvSpPr>
            <p:nvPr/>
          </p:nvSpPr>
          <p:spPr bwMode="auto">
            <a:xfrm>
              <a:off x="1952" y="1457"/>
              <a:ext cx="23" cy="25"/>
            </a:xfrm>
            <a:custGeom>
              <a:avLst/>
              <a:gdLst>
                <a:gd name="T0" fmla="*/ 1 w 23"/>
                <a:gd name="T1" fmla="*/ 3 h 25"/>
                <a:gd name="T2" fmla="*/ 0 w 23"/>
                <a:gd name="T3" fmla="*/ 18 h 25"/>
                <a:gd name="T4" fmla="*/ 6 w 23"/>
                <a:gd name="T5" fmla="*/ 24 h 25"/>
                <a:gd name="T6" fmla="*/ 19 w 23"/>
                <a:gd name="T7" fmla="*/ 24 h 25"/>
                <a:gd name="T8" fmla="*/ 22 w 23"/>
                <a:gd name="T9" fmla="*/ 0 h 25"/>
                <a:gd name="T10" fmla="*/ 4 w 23"/>
                <a:gd name="T11" fmla="*/ 0 h 25"/>
                <a:gd name="T12" fmla="*/ 1 w 23"/>
                <a:gd name="T13" fmla="*/ 3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25"/>
                <a:gd name="T23" fmla="*/ 23 w 23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25">
                  <a:moveTo>
                    <a:pt x="1" y="3"/>
                  </a:moveTo>
                  <a:lnTo>
                    <a:pt x="0" y="18"/>
                  </a:lnTo>
                  <a:lnTo>
                    <a:pt x="6" y="24"/>
                  </a:lnTo>
                  <a:lnTo>
                    <a:pt x="19" y="24"/>
                  </a:lnTo>
                  <a:lnTo>
                    <a:pt x="22" y="0"/>
                  </a:lnTo>
                  <a:lnTo>
                    <a:pt x="4" y="0"/>
                  </a:lnTo>
                  <a:lnTo>
                    <a:pt x="1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47"/>
            <p:cNvSpPr>
              <a:spLocks/>
            </p:cNvSpPr>
            <p:nvPr/>
          </p:nvSpPr>
          <p:spPr bwMode="auto">
            <a:xfrm>
              <a:off x="1977" y="1457"/>
              <a:ext cx="19" cy="25"/>
            </a:xfrm>
            <a:custGeom>
              <a:avLst/>
              <a:gdLst>
                <a:gd name="T0" fmla="*/ 3 w 19"/>
                <a:gd name="T1" fmla="*/ 3 h 25"/>
                <a:gd name="T2" fmla="*/ 0 w 19"/>
                <a:gd name="T3" fmla="*/ 10 h 25"/>
                <a:gd name="T4" fmla="*/ 3 w 19"/>
                <a:gd name="T5" fmla="*/ 24 h 25"/>
                <a:gd name="T6" fmla="*/ 18 w 19"/>
                <a:gd name="T7" fmla="*/ 24 h 25"/>
                <a:gd name="T8" fmla="*/ 18 w 19"/>
                <a:gd name="T9" fmla="*/ 0 h 25"/>
                <a:gd name="T10" fmla="*/ 4 w 19"/>
                <a:gd name="T11" fmla="*/ 0 h 25"/>
                <a:gd name="T12" fmla="*/ 3 w 19"/>
                <a:gd name="T13" fmla="*/ 3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5"/>
                <a:gd name="T23" fmla="*/ 19 w 19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5">
                  <a:moveTo>
                    <a:pt x="3" y="3"/>
                  </a:moveTo>
                  <a:lnTo>
                    <a:pt x="0" y="10"/>
                  </a:lnTo>
                  <a:lnTo>
                    <a:pt x="3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4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auto">
            <a:xfrm>
              <a:off x="2167" y="1462"/>
              <a:ext cx="33" cy="25"/>
            </a:xfrm>
            <a:custGeom>
              <a:avLst/>
              <a:gdLst>
                <a:gd name="T0" fmla="*/ 0 w 33"/>
                <a:gd name="T1" fmla="*/ 1 h 25"/>
                <a:gd name="T2" fmla="*/ 0 w 33"/>
                <a:gd name="T3" fmla="*/ 21 h 25"/>
                <a:gd name="T4" fmla="*/ 26 w 33"/>
                <a:gd name="T5" fmla="*/ 24 h 25"/>
                <a:gd name="T6" fmla="*/ 32 w 33"/>
                <a:gd name="T7" fmla="*/ 16 h 25"/>
                <a:gd name="T8" fmla="*/ 32 w 33"/>
                <a:gd name="T9" fmla="*/ 0 h 25"/>
                <a:gd name="T10" fmla="*/ 0 w 33"/>
                <a:gd name="T11" fmla="*/ 0 h 25"/>
                <a:gd name="T12" fmla="*/ 0 w 33"/>
                <a:gd name="T13" fmla="*/ 1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25"/>
                <a:gd name="T23" fmla="*/ 33 w 33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25">
                  <a:moveTo>
                    <a:pt x="0" y="1"/>
                  </a:moveTo>
                  <a:lnTo>
                    <a:pt x="0" y="21"/>
                  </a:lnTo>
                  <a:lnTo>
                    <a:pt x="26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>
              <a:off x="2202" y="1462"/>
              <a:ext cx="27" cy="25"/>
            </a:xfrm>
            <a:custGeom>
              <a:avLst/>
              <a:gdLst>
                <a:gd name="T0" fmla="*/ 3 w 27"/>
                <a:gd name="T1" fmla="*/ 1 h 25"/>
                <a:gd name="T2" fmla="*/ 0 w 27"/>
                <a:gd name="T3" fmla="*/ 18 h 25"/>
                <a:gd name="T4" fmla="*/ 8 w 27"/>
                <a:gd name="T5" fmla="*/ 24 h 25"/>
                <a:gd name="T6" fmla="*/ 25 w 27"/>
                <a:gd name="T7" fmla="*/ 24 h 25"/>
                <a:gd name="T8" fmla="*/ 26 w 27"/>
                <a:gd name="T9" fmla="*/ 4 h 25"/>
                <a:gd name="T10" fmla="*/ 19 w 27"/>
                <a:gd name="T11" fmla="*/ 0 h 25"/>
                <a:gd name="T12" fmla="*/ 5 w 27"/>
                <a:gd name="T13" fmla="*/ 0 h 25"/>
                <a:gd name="T14" fmla="*/ 3 w 27"/>
                <a:gd name="T15" fmla="*/ 1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"/>
                <a:gd name="T25" fmla="*/ 0 h 25"/>
                <a:gd name="T26" fmla="*/ 27 w 27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" h="25">
                  <a:moveTo>
                    <a:pt x="3" y="1"/>
                  </a:moveTo>
                  <a:lnTo>
                    <a:pt x="0" y="18"/>
                  </a:lnTo>
                  <a:lnTo>
                    <a:pt x="8" y="24"/>
                  </a:lnTo>
                  <a:lnTo>
                    <a:pt x="25" y="24"/>
                  </a:lnTo>
                  <a:lnTo>
                    <a:pt x="26" y="4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>
              <a:off x="2233" y="1462"/>
              <a:ext cx="23" cy="28"/>
            </a:xfrm>
            <a:custGeom>
              <a:avLst/>
              <a:gdLst>
                <a:gd name="T0" fmla="*/ 3 w 23"/>
                <a:gd name="T1" fmla="*/ 1 h 28"/>
                <a:gd name="T2" fmla="*/ 3 w 23"/>
                <a:gd name="T3" fmla="*/ 4 h 28"/>
                <a:gd name="T4" fmla="*/ 0 w 23"/>
                <a:gd name="T5" fmla="*/ 7 h 28"/>
                <a:gd name="T6" fmla="*/ 3 w 23"/>
                <a:gd name="T7" fmla="*/ 10 h 28"/>
                <a:gd name="T8" fmla="*/ 0 w 23"/>
                <a:gd name="T9" fmla="*/ 13 h 28"/>
                <a:gd name="T10" fmla="*/ 3 w 23"/>
                <a:gd name="T11" fmla="*/ 24 h 28"/>
                <a:gd name="T12" fmla="*/ 11 w 23"/>
                <a:gd name="T13" fmla="*/ 24 h 28"/>
                <a:gd name="T14" fmla="*/ 14 w 23"/>
                <a:gd name="T15" fmla="*/ 27 h 28"/>
                <a:gd name="T16" fmla="*/ 22 w 23"/>
                <a:gd name="T17" fmla="*/ 24 h 28"/>
                <a:gd name="T18" fmla="*/ 22 w 23"/>
                <a:gd name="T19" fmla="*/ 0 h 28"/>
                <a:gd name="T20" fmla="*/ 3 w 23"/>
                <a:gd name="T21" fmla="*/ 0 h 28"/>
                <a:gd name="T22" fmla="*/ 3 w 23"/>
                <a:gd name="T23" fmla="*/ 1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"/>
                <a:gd name="T37" fmla="*/ 0 h 28"/>
                <a:gd name="T38" fmla="*/ 23 w 23"/>
                <a:gd name="T39" fmla="*/ 28 h 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" h="28">
                  <a:moveTo>
                    <a:pt x="3" y="1"/>
                  </a:moveTo>
                  <a:lnTo>
                    <a:pt x="3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3" y="24"/>
                  </a:lnTo>
                  <a:lnTo>
                    <a:pt x="11" y="24"/>
                  </a:lnTo>
                  <a:lnTo>
                    <a:pt x="14" y="27"/>
                  </a:lnTo>
                  <a:lnTo>
                    <a:pt x="22" y="24"/>
                  </a:lnTo>
                  <a:lnTo>
                    <a:pt x="22" y="0"/>
                  </a:lnTo>
                  <a:lnTo>
                    <a:pt x="3" y="0"/>
                  </a:lnTo>
                  <a:lnTo>
                    <a:pt x="3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51"/>
            <p:cNvSpPr>
              <a:spLocks/>
            </p:cNvSpPr>
            <p:nvPr/>
          </p:nvSpPr>
          <p:spPr bwMode="auto">
            <a:xfrm>
              <a:off x="2089" y="1431"/>
              <a:ext cx="6" cy="27"/>
            </a:xfrm>
            <a:custGeom>
              <a:avLst/>
              <a:gdLst>
                <a:gd name="T0" fmla="*/ 3 w 6"/>
                <a:gd name="T1" fmla="*/ 0 h 27"/>
                <a:gd name="T2" fmla="*/ 5 w 6"/>
                <a:gd name="T3" fmla="*/ 0 h 27"/>
                <a:gd name="T4" fmla="*/ 5 w 6"/>
                <a:gd name="T5" fmla="*/ 26 h 27"/>
                <a:gd name="T6" fmla="*/ 0 w 6"/>
                <a:gd name="T7" fmla="*/ 26 h 27"/>
                <a:gd name="T8" fmla="*/ 0 w 6"/>
                <a:gd name="T9" fmla="*/ 3 h 27"/>
                <a:gd name="T10" fmla="*/ 3 w 6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27"/>
                <a:gd name="T20" fmla="*/ 6 w 6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27">
                  <a:moveTo>
                    <a:pt x="3" y="0"/>
                  </a:moveTo>
                  <a:lnTo>
                    <a:pt x="5" y="0"/>
                  </a:lnTo>
                  <a:lnTo>
                    <a:pt x="5" y="26"/>
                  </a:lnTo>
                  <a:lnTo>
                    <a:pt x="0" y="2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52"/>
            <p:cNvSpPr>
              <a:spLocks/>
            </p:cNvSpPr>
            <p:nvPr/>
          </p:nvSpPr>
          <p:spPr bwMode="auto">
            <a:xfrm>
              <a:off x="1998" y="1569"/>
              <a:ext cx="7" cy="30"/>
            </a:xfrm>
            <a:custGeom>
              <a:avLst/>
              <a:gdLst>
                <a:gd name="T0" fmla="*/ 0 w 7"/>
                <a:gd name="T1" fmla="*/ 0 h 30"/>
                <a:gd name="T2" fmla="*/ 6 w 7"/>
                <a:gd name="T3" fmla="*/ 0 h 30"/>
                <a:gd name="T4" fmla="*/ 6 w 7"/>
                <a:gd name="T5" fmla="*/ 26 h 30"/>
                <a:gd name="T6" fmla="*/ 0 w 7"/>
                <a:gd name="T7" fmla="*/ 29 h 30"/>
                <a:gd name="T8" fmla="*/ 0 w 7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0"/>
                <a:gd name="T17" fmla="*/ 7 w 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0">
                  <a:moveTo>
                    <a:pt x="0" y="0"/>
                  </a:moveTo>
                  <a:lnTo>
                    <a:pt x="6" y="0"/>
                  </a:lnTo>
                  <a:lnTo>
                    <a:pt x="6" y="26"/>
                  </a:ln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53"/>
            <p:cNvSpPr>
              <a:spLocks/>
            </p:cNvSpPr>
            <p:nvPr/>
          </p:nvSpPr>
          <p:spPr bwMode="auto">
            <a:xfrm>
              <a:off x="2089" y="1569"/>
              <a:ext cx="6" cy="39"/>
            </a:xfrm>
            <a:custGeom>
              <a:avLst/>
              <a:gdLst>
                <a:gd name="T0" fmla="*/ 3 w 6"/>
                <a:gd name="T1" fmla="*/ 0 h 39"/>
                <a:gd name="T2" fmla="*/ 5 w 6"/>
                <a:gd name="T3" fmla="*/ 6 h 39"/>
                <a:gd name="T4" fmla="*/ 5 w 6"/>
                <a:gd name="T5" fmla="*/ 35 h 39"/>
                <a:gd name="T6" fmla="*/ 0 w 6"/>
                <a:gd name="T7" fmla="*/ 38 h 39"/>
                <a:gd name="T8" fmla="*/ 0 w 6"/>
                <a:gd name="T9" fmla="*/ 3 h 39"/>
                <a:gd name="T10" fmla="*/ 3 w 6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39"/>
                <a:gd name="T20" fmla="*/ 6 w 6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39">
                  <a:moveTo>
                    <a:pt x="3" y="0"/>
                  </a:moveTo>
                  <a:lnTo>
                    <a:pt x="5" y="6"/>
                  </a:lnTo>
                  <a:lnTo>
                    <a:pt x="5" y="35"/>
                  </a:lnTo>
                  <a:lnTo>
                    <a:pt x="0" y="38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54"/>
            <p:cNvSpPr>
              <a:spLocks/>
            </p:cNvSpPr>
            <p:nvPr/>
          </p:nvSpPr>
          <p:spPr bwMode="auto">
            <a:xfrm>
              <a:off x="2163" y="1576"/>
              <a:ext cx="5" cy="32"/>
            </a:xfrm>
            <a:custGeom>
              <a:avLst/>
              <a:gdLst>
                <a:gd name="T0" fmla="*/ 0 w 5"/>
                <a:gd name="T1" fmla="*/ 0 h 32"/>
                <a:gd name="T2" fmla="*/ 4 w 5"/>
                <a:gd name="T3" fmla="*/ 0 h 32"/>
                <a:gd name="T4" fmla="*/ 4 w 5"/>
                <a:gd name="T5" fmla="*/ 25 h 32"/>
                <a:gd name="T6" fmla="*/ 3 w 5"/>
                <a:gd name="T7" fmla="*/ 31 h 32"/>
                <a:gd name="T8" fmla="*/ 0 w 5"/>
                <a:gd name="T9" fmla="*/ 25 h 32"/>
                <a:gd name="T10" fmla="*/ 0 w 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32"/>
                <a:gd name="T20" fmla="*/ 5 w 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32">
                  <a:moveTo>
                    <a:pt x="0" y="0"/>
                  </a:moveTo>
                  <a:lnTo>
                    <a:pt x="4" y="0"/>
                  </a:lnTo>
                  <a:lnTo>
                    <a:pt x="4" y="25"/>
                  </a:lnTo>
                  <a:lnTo>
                    <a:pt x="3" y="31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55"/>
            <p:cNvSpPr>
              <a:spLocks/>
            </p:cNvSpPr>
            <p:nvPr/>
          </p:nvSpPr>
          <p:spPr bwMode="auto">
            <a:xfrm>
              <a:off x="2262" y="1580"/>
              <a:ext cx="6" cy="24"/>
            </a:xfrm>
            <a:custGeom>
              <a:avLst/>
              <a:gdLst>
                <a:gd name="T0" fmla="*/ 3 w 6"/>
                <a:gd name="T1" fmla="*/ 0 h 24"/>
                <a:gd name="T2" fmla="*/ 5 w 6"/>
                <a:gd name="T3" fmla="*/ 5 h 24"/>
                <a:gd name="T4" fmla="*/ 5 w 6"/>
                <a:gd name="T5" fmla="*/ 23 h 24"/>
                <a:gd name="T6" fmla="*/ 0 w 6"/>
                <a:gd name="T7" fmla="*/ 23 h 24"/>
                <a:gd name="T8" fmla="*/ 0 w 6"/>
                <a:gd name="T9" fmla="*/ 3 h 24"/>
                <a:gd name="T10" fmla="*/ 3 w 6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24"/>
                <a:gd name="T20" fmla="*/ 6 w 6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24">
                  <a:moveTo>
                    <a:pt x="3" y="0"/>
                  </a:moveTo>
                  <a:lnTo>
                    <a:pt x="5" y="5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56"/>
            <p:cNvSpPr>
              <a:spLocks/>
            </p:cNvSpPr>
            <p:nvPr/>
          </p:nvSpPr>
          <p:spPr bwMode="auto">
            <a:xfrm>
              <a:off x="1998" y="1612"/>
              <a:ext cx="7" cy="30"/>
            </a:xfrm>
            <a:custGeom>
              <a:avLst/>
              <a:gdLst>
                <a:gd name="T0" fmla="*/ 0 w 7"/>
                <a:gd name="T1" fmla="*/ 0 h 30"/>
                <a:gd name="T2" fmla="*/ 3 w 7"/>
                <a:gd name="T3" fmla="*/ 0 h 30"/>
                <a:gd name="T4" fmla="*/ 6 w 7"/>
                <a:gd name="T5" fmla="*/ 4 h 30"/>
                <a:gd name="T6" fmla="*/ 6 w 7"/>
                <a:gd name="T7" fmla="*/ 23 h 30"/>
                <a:gd name="T8" fmla="*/ 3 w 7"/>
                <a:gd name="T9" fmla="*/ 29 h 30"/>
                <a:gd name="T10" fmla="*/ 0 w 7"/>
                <a:gd name="T11" fmla="*/ 29 h 30"/>
                <a:gd name="T12" fmla="*/ 0 w 7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30"/>
                <a:gd name="T23" fmla="*/ 7 w 7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30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6" y="23"/>
                  </a:lnTo>
                  <a:lnTo>
                    <a:pt x="3" y="29"/>
                  </a:ln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57"/>
            <p:cNvSpPr>
              <a:spLocks/>
            </p:cNvSpPr>
            <p:nvPr/>
          </p:nvSpPr>
          <p:spPr bwMode="auto">
            <a:xfrm>
              <a:off x="2089" y="1614"/>
              <a:ext cx="6" cy="28"/>
            </a:xfrm>
            <a:custGeom>
              <a:avLst/>
              <a:gdLst>
                <a:gd name="T0" fmla="*/ 3 w 6"/>
                <a:gd name="T1" fmla="*/ 0 h 28"/>
                <a:gd name="T2" fmla="*/ 5 w 6"/>
                <a:gd name="T3" fmla="*/ 4 h 28"/>
                <a:gd name="T4" fmla="*/ 5 w 6"/>
                <a:gd name="T5" fmla="*/ 27 h 28"/>
                <a:gd name="T6" fmla="*/ 0 w 6"/>
                <a:gd name="T7" fmla="*/ 27 h 28"/>
                <a:gd name="T8" fmla="*/ 0 w 6"/>
                <a:gd name="T9" fmla="*/ 1 h 28"/>
                <a:gd name="T10" fmla="*/ 3 w 6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28"/>
                <a:gd name="T20" fmla="*/ 6 w 6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28">
                  <a:moveTo>
                    <a:pt x="3" y="0"/>
                  </a:moveTo>
                  <a:lnTo>
                    <a:pt x="5" y="4"/>
                  </a:lnTo>
                  <a:lnTo>
                    <a:pt x="5" y="27"/>
                  </a:lnTo>
                  <a:lnTo>
                    <a:pt x="0" y="27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58"/>
            <p:cNvSpPr>
              <a:spLocks/>
            </p:cNvSpPr>
            <p:nvPr/>
          </p:nvSpPr>
          <p:spPr bwMode="auto">
            <a:xfrm>
              <a:off x="2163" y="1614"/>
              <a:ext cx="5" cy="28"/>
            </a:xfrm>
            <a:custGeom>
              <a:avLst/>
              <a:gdLst>
                <a:gd name="T0" fmla="*/ 3 w 5"/>
                <a:gd name="T1" fmla="*/ 0 h 28"/>
                <a:gd name="T2" fmla="*/ 4 w 5"/>
                <a:gd name="T3" fmla="*/ 10 h 28"/>
                <a:gd name="T4" fmla="*/ 3 w 5"/>
                <a:gd name="T5" fmla="*/ 27 h 28"/>
                <a:gd name="T6" fmla="*/ 0 w 5"/>
                <a:gd name="T7" fmla="*/ 27 h 28"/>
                <a:gd name="T8" fmla="*/ 0 w 5"/>
                <a:gd name="T9" fmla="*/ 1 h 28"/>
                <a:gd name="T10" fmla="*/ 3 w 5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28"/>
                <a:gd name="T20" fmla="*/ 5 w 5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28">
                  <a:moveTo>
                    <a:pt x="3" y="0"/>
                  </a:moveTo>
                  <a:lnTo>
                    <a:pt x="4" y="10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59"/>
            <p:cNvSpPr>
              <a:spLocks/>
            </p:cNvSpPr>
            <p:nvPr/>
          </p:nvSpPr>
          <p:spPr bwMode="auto">
            <a:xfrm>
              <a:off x="2260" y="1614"/>
              <a:ext cx="8" cy="26"/>
            </a:xfrm>
            <a:custGeom>
              <a:avLst/>
              <a:gdLst>
                <a:gd name="T0" fmla="*/ 5 w 8"/>
                <a:gd name="T1" fmla="*/ 0 h 26"/>
                <a:gd name="T2" fmla="*/ 7 w 8"/>
                <a:gd name="T3" fmla="*/ 4 h 26"/>
                <a:gd name="T4" fmla="*/ 7 w 8"/>
                <a:gd name="T5" fmla="*/ 25 h 26"/>
                <a:gd name="T6" fmla="*/ 2 w 8"/>
                <a:gd name="T7" fmla="*/ 25 h 26"/>
                <a:gd name="T8" fmla="*/ 0 w 8"/>
                <a:gd name="T9" fmla="*/ 7 h 26"/>
                <a:gd name="T10" fmla="*/ 5 w 8"/>
                <a:gd name="T11" fmla="*/ 0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26"/>
                <a:gd name="T20" fmla="*/ 8 w 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26">
                  <a:moveTo>
                    <a:pt x="5" y="0"/>
                  </a:moveTo>
                  <a:lnTo>
                    <a:pt x="7" y="4"/>
                  </a:lnTo>
                  <a:lnTo>
                    <a:pt x="7" y="25"/>
                  </a:lnTo>
                  <a:lnTo>
                    <a:pt x="2" y="25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60"/>
            <p:cNvSpPr>
              <a:spLocks/>
            </p:cNvSpPr>
            <p:nvPr/>
          </p:nvSpPr>
          <p:spPr bwMode="auto">
            <a:xfrm>
              <a:off x="2163" y="1651"/>
              <a:ext cx="4" cy="36"/>
            </a:xfrm>
            <a:custGeom>
              <a:avLst/>
              <a:gdLst>
                <a:gd name="T0" fmla="*/ 0 w 4"/>
                <a:gd name="T1" fmla="*/ 0 h 36"/>
                <a:gd name="T2" fmla="*/ 3 w 4"/>
                <a:gd name="T3" fmla="*/ 0 h 36"/>
                <a:gd name="T4" fmla="*/ 3 w 4"/>
                <a:gd name="T5" fmla="*/ 35 h 36"/>
                <a:gd name="T6" fmla="*/ 0 w 4"/>
                <a:gd name="T7" fmla="*/ 35 h 36"/>
                <a:gd name="T8" fmla="*/ 0 w 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36"/>
                <a:gd name="T17" fmla="*/ 4 w 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36">
                  <a:moveTo>
                    <a:pt x="0" y="0"/>
                  </a:moveTo>
                  <a:lnTo>
                    <a:pt x="3" y="0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61"/>
            <p:cNvSpPr>
              <a:spLocks/>
            </p:cNvSpPr>
            <p:nvPr/>
          </p:nvSpPr>
          <p:spPr bwMode="auto">
            <a:xfrm>
              <a:off x="2262" y="1651"/>
              <a:ext cx="6" cy="30"/>
            </a:xfrm>
            <a:custGeom>
              <a:avLst/>
              <a:gdLst>
                <a:gd name="T0" fmla="*/ 0 w 6"/>
                <a:gd name="T1" fmla="*/ 0 h 30"/>
                <a:gd name="T2" fmla="*/ 3 w 6"/>
                <a:gd name="T3" fmla="*/ 0 h 30"/>
                <a:gd name="T4" fmla="*/ 5 w 6"/>
                <a:gd name="T5" fmla="*/ 6 h 30"/>
                <a:gd name="T6" fmla="*/ 5 w 6"/>
                <a:gd name="T7" fmla="*/ 26 h 30"/>
                <a:gd name="T8" fmla="*/ 3 w 6"/>
                <a:gd name="T9" fmla="*/ 29 h 30"/>
                <a:gd name="T10" fmla="*/ 0 w 6"/>
                <a:gd name="T11" fmla="*/ 25 h 30"/>
                <a:gd name="T12" fmla="*/ 0 w 6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30"/>
                <a:gd name="T23" fmla="*/ 6 w 6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30">
                  <a:moveTo>
                    <a:pt x="0" y="0"/>
                  </a:moveTo>
                  <a:lnTo>
                    <a:pt x="3" y="0"/>
                  </a:lnTo>
                  <a:lnTo>
                    <a:pt x="5" y="6"/>
                  </a:lnTo>
                  <a:lnTo>
                    <a:pt x="5" y="26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62"/>
            <p:cNvSpPr>
              <a:spLocks/>
            </p:cNvSpPr>
            <p:nvPr/>
          </p:nvSpPr>
          <p:spPr bwMode="auto">
            <a:xfrm>
              <a:off x="2089" y="1654"/>
              <a:ext cx="6" cy="33"/>
            </a:xfrm>
            <a:custGeom>
              <a:avLst/>
              <a:gdLst>
                <a:gd name="T0" fmla="*/ 0 w 6"/>
                <a:gd name="T1" fmla="*/ 0 h 33"/>
                <a:gd name="T2" fmla="*/ 3 w 6"/>
                <a:gd name="T3" fmla="*/ 0 h 33"/>
                <a:gd name="T4" fmla="*/ 5 w 6"/>
                <a:gd name="T5" fmla="*/ 6 h 33"/>
                <a:gd name="T6" fmla="*/ 5 w 6"/>
                <a:gd name="T7" fmla="*/ 19 h 33"/>
                <a:gd name="T8" fmla="*/ 3 w 6"/>
                <a:gd name="T9" fmla="*/ 22 h 33"/>
                <a:gd name="T10" fmla="*/ 5 w 6"/>
                <a:gd name="T11" fmla="*/ 26 h 33"/>
                <a:gd name="T12" fmla="*/ 3 w 6"/>
                <a:gd name="T13" fmla="*/ 32 h 33"/>
                <a:gd name="T14" fmla="*/ 0 w 6"/>
                <a:gd name="T15" fmla="*/ 32 h 33"/>
                <a:gd name="T16" fmla="*/ 0 w 6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33"/>
                <a:gd name="T29" fmla="*/ 6 w 6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33">
                  <a:moveTo>
                    <a:pt x="0" y="0"/>
                  </a:moveTo>
                  <a:lnTo>
                    <a:pt x="3" y="0"/>
                  </a:lnTo>
                  <a:lnTo>
                    <a:pt x="5" y="6"/>
                  </a:lnTo>
                  <a:lnTo>
                    <a:pt x="5" y="19"/>
                  </a:lnTo>
                  <a:lnTo>
                    <a:pt x="3" y="22"/>
                  </a:lnTo>
                  <a:lnTo>
                    <a:pt x="5" y="26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63"/>
            <p:cNvSpPr>
              <a:spLocks/>
            </p:cNvSpPr>
            <p:nvPr/>
          </p:nvSpPr>
          <p:spPr bwMode="auto">
            <a:xfrm>
              <a:off x="1995" y="1656"/>
              <a:ext cx="10" cy="37"/>
            </a:xfrm>
            <a:custGeom>
              <a:avLst/>
              <a:gdLst>
                <a:gd name="T0" fmla="*/ 3 w 10"/>
                <a:gd name="T1" fmla="*/ 0 h 37"/>
                <a:gd name="T2" fmla="*/ 6 w 10"/>
                <a:gd name="T3" fmla="*/ 0 h 37"/>
                <a:gd name="T4" fmla="*/ 9 w 10"/>
                <a:gd name="T5" fmla="*/ 12 h 37"/>
                <a:gd name="T6" fmla="*/ 6 w 10"/>
                <a:gd name="T7" fmla="*/ 14 h 37"/>
                <a:gd name="T8" fmla="*/ 9 w 10"/>
                <a:gd name="T9" fmla="*/ 17 h 37"/>
                <a:gd name="T10" fmla="*/ 6 w 10"/>
                <a:gd name="T11" fmla="*/ 22 h 37"/>
                <a:gd name="T12" fmla="*/ 9 w 10"/>
                <a:gd name="T13" fmla="*/ 27 h 37"/>
                <a:gd name="T14" fmla="*/ 6 w 10"/>
                <a:gd name="T15" fmla="*/ 36 h 37"/>
                <a:gd name="T16" fmla="*/ 3 w 10"/>
                <a:gd name="T17" fmla="*/ 36 h 37"/>
                <a:gd name="T18" fmla="*/ 0 w 10"/>
                <a:gd name="T19" fmla="*/ 30 h 37"/>
                <a:gd name="T20" fmla="*/ 3 w 10"/>
                <a:gd name="T21" fmla="*/ 0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37"/>
                <a:gd name="T35" fmla="*/ 10 w 10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37">
                  <a:moveTo>
                    <a:pt x="3" y="0"/>
                  </a:moveTo>
                  <a:lnTo>
                    <a:pt x="6" y="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9" y="27"/>
                  </a:lnTo>
                  <a:lnTo>
                    <a:pt x="6" y="36"/>
                  </a:lnTo>
                  <a:lnTo>
                    <a:pt x="3" y="36"/>
                  </a:lnTo>
                  <a:lnTo>
                    <a:pt x="0" y="3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64"/>
            <p:cNvSpPr>
              <a:spLocks/>
            </p:cNvSpPr>
            <p:nvPr/>
          </p:nvSpPr>
          <p:spPr bwMode="auto">
            <a:xfrm>
              <a:off x="1608" y="1680"/>
              <a:ext cx="794" cy="266"/>
            </a:xfrm>
            <a:custGeom>
              <a:avLst/>
              <a:gdLst>
                <a:gd name="T0" fmla="*/ 138 w 794"/>
                <a:gd name="T1" fmla="*/ 0 h 266"/>
                <a:gd name="T2" fmla="*/ 187 w 794"/>
                <a:gd name="T3" fmla="*/ 17 h 266"/>
                <a:gd name="T4" fmla="*/ 235 w 794"/>
                <a:gd name="T5" fmla="*/ 63 h 266"/>
                <a:gd name="T6" fmla="*/ 254 w 794"/>
                <a:gd name="T7" fmla="*/ 124 h 266"/>
                <a:gd name="T8" fmla="*/ 293 w 794"/>
                <a:gd name="T9" fmla="*/ 130 h 266"/>
                <a:gd name="T10" fmla="*/ 387 w 794"/>
                <a:gd name="T11" fmla="*/ 131 h 266"/>
                <a:gd name="T12" fmla="*/ 390 w 794"/>
                <a:gd name="T13" fmla="*/ 110 h 266"/>
                <a:gd name="T14" fmla="*/ 398 w 794"/>
                <a:gd name="T15" fmla="*/ 131 h 266"/>
                <a:gd name="T16" fmla="*/ 410 w 794"/>
                <a:gd name="T17" fmla="*/ 134 h 266"/>
                <a:gd name="T18" fmla="*/ 479 w 794"/>
                <a:gd name="T19" fmla="*/ 116 h 266"/>
                <a:gd name="T20" fmla="*/ 484 w 794"/>
                <a:gd name="T21" fmla="*/ 116 h 266"/>
                <a:gd name="T22" fmla="*/ 489 w 794"/>
                <a:gd name="T23" fmla="*/ 134 h 266"/>
                <a:gd name="T24" fmla="*/ 541 w 794"/>
                <a:gd name="T25" fmla="*/ 137 h 266"/>
                <a:gd name="T26" fmla="*/ 552 w 794"/>
                <a:gd name="T27" fmla="*/ 121 h 266"/>
                <a:gd name="T28" fmla="*/ 558 w 794"/>
                <a:gd name="T29" fmla="*/ 113 h 266"/>
                <a:gd name="T30" fmla="*/ 562 w 794"/>
                <a:gd name="T31" fmla="*/ 137 h 266"/>
                <a:gd name="T32" fmla="*/ 644 w 794"/>
                <a:gd name="T33" fmla="*/ 139 h 266"/>
                <a:gd name="T34" fmla="*/ 654 w 794"/>
                <a:gd name="T35" fmla="*/ 121 h 266"/>
                <a:gd name="T36" fmla="*/ 656 w 794"/>
                <a:gd name="T37" fmla="*/ 119 h 266"/>
                <a:gd name="T38" fmla="*/ 662 w 794"/>
                <a:gd name="T39" fmla="*/ 139 h 266"/>
                <a:gd name="T40" fmla="*/ 716 w 794"/>
                <a:gd name="T41" fmla="*/ 110 h 266"/>
                <a:gd name="T42" fmla="*/ 793 w 794"/>
                <a:gd name="T43" fmla="*/ 116 h 266"/>
                <a:gd name="T44" fmla="*/ 793 w 794"/>
                <a:gd name="T45" fmla="*/ 162 h 266"/>
                <a:gd name="T46" fmla="*/ 782 w 794"/>
                <a:gd name="T47" fmla="*/ 177 h 266"/>
                <a:gd name="T48" fmla="*/ 727 w 794"/>
                <a:gd name="T49" fmla="*/ 174 h 266"/>
                <a:gd name="T50" fmla="*/ 716 w 794"/>
                <a:gd name="T51" fmla="*/ 172 h 266"/>
                <a:gd name="T52" fmla="*/ 711 w 794"/>
                <a:gd name="T53" fmla="*/ 148 h 266"/>
                <a:gd name="T54" fmla="*/ 656 w 794"/>
                <a:gd name="T55" fmla="*/ 156 h 266"/>
                <a:gd name="T56" fmla="*/ 651 w 794"/>
                <a:gd name="T57" fmla="*/ 163 h 266"/>
                <a:gd name="T58" fmla="*/ 647 w 794"/>
                <a:gd name="T59" fmla="*/ 145 h 266"/>
                <a:gd name="T60" fmla="*/ 641 w 794"/>
                <a:gd name="T61" fmla="*/ 145 h 266"/>
                <a:gd name="T62" fmla="*/ 558 w 794"/>
                <a:gd name="T63" fmla="*/ 163 h 266"/>
                <a:gd name="T64" fmla="*/ 552 w 794"/>
                <a:gd name="T65" fmla="*/ 159 h 266"/>
                <a:gd name="T66" fmla="*/ 552 w 794"/>
                <a:gd name="T67" fmla="*/ 145 h 266"/>
                <a:gd name="T68" fmla="*/ 521 w 794"/>
                <a:gd name="T69" fmla="*/ 142 h 266"/>
                <a:gd name="T70" fmla="*/ 510 w 794"/>
                <a:gd name="T71" fmla="*/ 142 h 266"/>
                <a:gd name="T72" fmla="*/ 484 w 794"/>
                <a:gd name="T73" fmla="*/ 151 h 266"/>
                <a:gd name="T74" fmla="*/ 481 w 794"/>
                <a:gd name="T75" fmla="*/ 163 h 266"/>
                <a:gd name="T76" fmla="*/ 479 w 794"/>
                <a:gd name="T77" fmla="*/ 142 h 266"/>
                <a:gd name="T78" fmla="*/ 390 w 794"/>
                <a:gd name="T79" fmla="*/ 151 h 266"/>
                <a:gd name="T80" fmla="*/ 387 w 794"/>
                <a:gd name="T81" fmla="*/ 156 h 266"/>
                <a:gd name="T82" fmla="*/ 387 w 794"/>
                <a:gd name="T83" fmla="*/ 145 h 266"/>
                <a:gd name="T84" fmla="*/ 372 w 794"/>
                <a:gd name="T85" fmla="*/ 142 h 266"/>
                <a:gd name="T86" fmla="*/ 258 w 794"/>
                <a:gd name="T87" fmla="*/ 139 h 266"/>
                <a:gd name="T88" fmla="*/ 254 w 794"/>
                <a:gd name="T89" fmla="*/ 162 h 266"/>
                <a:gd name="T90" fmla="*/ 223 w 794"/>
                <a:gd name="T91" fmla="*/ 223 h 266"/>
                <a:gd name="T92" fmla="*/ 178 w 794"/>
                <a:gd name="T93" fmla="*/ 254 h 266"/>
                <a:gd name="T94" fmla="*/ 144 w 794"/>
                <a:gd name="T95" fmla="*/ 262 h 266"/>
                <a:gd name="T96" fmla="*/ 118 w 794"/>
                <a:gd name="T97" fmla="*/ 265 h 266"/>
                <a:gd name="T98" fmla="*/ 70 w 794"/>
                <a:gd name="T99" fmla="*/ 252 h 266"/>
                <a:gd name="T100" fmla="*/ 18 w 794"/>
                <a:gd name="T101" fmla="*/ 204 h 266"/>
                <a:gd name="T102" fmla="*/ 10 w 794"/>
                <a:gd name="T103" fmla="*/ 188 h 266"/>
                <a:gd name="T104" fmla="*/ 0 w 794"/>
                <a:gd name="T105" fmla="*/ 119 h 266"/>
                <a:gd name="T106" fmla="*/ 26 w 794"/>
                <a:gd name="T107" fmla="*/ 52 h 266"/>
                <a:gd name="T108" fmla="*/ 97 w 794"/>
                <a:gd name="T109" fmla="*/ 3 h 266"/>
                <a:gd name="T110" fmla="*/ 115 w 794"/>
                <a:gd name="T111" fmla="*/ 0 h 26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94"/>
                <a:gd name="T169" fmla="*/ 0 h 266"/>
                <a:gd name="T170" fmla="*/ 794 w 794"/>
                <a:gd name="T171" fmla="*/ 266 h 26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94" h="266">
                  <a:moveTo>
                    <a:pt x="115" y="0"/>
                  </a:moveTo>
                  <a:lnTo>
                    <a:pt x="138" y="0"/>
                  </a:lnTo>
                  <a:lnTo>
                    <a:pt x="154" y="3"/>
                  </a:lnTo>
                  <a:lnTo>
                    <a:pt x="187" y="17"/>
                  </a:lnTo>
                  <a:lnTo>
                    <a:pt x="215" y="38"/>
                  </a:lnTo>
                  <a:lnTo>
                    <a:pt x="235" y="63"/>
                  </a:lnTo>
                  <a:lnTo>
                    <a:pt x="252" y="100"/>
                  </a:lnTo>
                  <a:lnTo>
                    <a:pt x="254" y="124"/>
                  </a:lnTo>
                  <a:lnTo>
                    <a:pt x="261" y="130"/>
                  </a:lnTo>
                  <a:lnTo>
                    <a:pt x="293" y="130"/>
                  </a:lnTo>
                  <a:lnTo>
                    <a:pt x="295" y="131"/>
                  </a:lnTo>
                  <a:lnTo>
                    <a:pt x="387" y="131"/>
                  </a:lnTo>
                  <a:lnTo>
                    <a:pt x="387" y="110"/>
                  </a:lnTo>
                  <a:lnTo>
                    <a:pt x="390" y="110"/>
                  </a:lnTo>
                  <a:lnTo>
                    <a:pt x="390" y="127"/>
                  </a:lnTo>
                  <a:lnTo>
                    <a:pt x="398" y="131"/>
                  </a:lnTo>
                  <a:lnTo>
                    <a:pt x="407" y="131"/>
                  </a:lnTo>
                  <a:lnTo>
                    <a:pt x="410" y="134"/>
                  </a:lnTo>
                  <a:lnTo>
                    <a:pt x="479" y="134"/>
                  </a:lnTo>
                  <a:lnTo>
                    <a:pt x="479" y="116"/>
                  </a:lnTo>
                  <a:lnTo>
                    <a:pt x="481" y="110"/>
                  </a:lnTo>
                  <a:lnTo>
                    <a:pt x="484" y="116"/>
                  </a:lnTo>
                  <a:lnTo>
                    <a:pt x="484" y="130"/>
                  </a:lnTo>
                  <a:lnTo>
                    <a:pt x="489" y="134"/>
                  </a:lnTo>
                  <a:lnTo>
                    <a:pt x="539" y="134"/>
                  </a:lnTo>
                  <a:lnTo>
                    <a:pt x="541" y="137"/>
                  </a:lnTo>
                  <a:lnTo>
                    <a:pt x="555" y="130"/>
                  </a:lnTo>
                  <a:lnTo>
                    <a:pt x="552" y="121"/>
                  </a:lnTo>
                  <a:lnTo>
                    <a:pt x="555" y="113"/>
                  </a:lnTo>
                  <a:lnTo>
                    <a:pt x="558" y="113"/>
                  </a:lnTo>
                  <a:lnTo>
                    <a:pt x="558" y="131"/>
                  </a:lnTo>
                  <a:lnTo>
                    <a:pt x="562" y="137"/>
                  </a:lnTo>
                  <a:lnTo>
                    <a:pt x="636" y="137"/>
                  </a:lnTo>
                  <a:lnTo>
                    <a:pt x="644" y="139"/>
                  </a:lnTo>
                  <a:lnTo>
                    <a:pt x="648" y="137"/>
                  </a:lnTo>
                  <a:lnTo>
                    <a:pt x="654" y="121"/>
                  </a:lnTo>
                  <a:lnTo>
                    <a:pt x="654" y="113"/>
                  </a:lnTo>
                  <a:lnTo>
                    <a:pt x="656" y="119"/>
                  </a:lnTo>
                  <a:lnTo>
                    <a:pt x="656" y="134"/>
                  </a:lnTo>
                  <a:lnTo>
                    <a:pt x="662" y="139"/>
                  </a:lnTo>
                  <a:lnTo>
                    <a:pt x="716" y="139"/>
                  </a:lnTo>
                  <a:lnTo>
                    <a:pt x="716" y="110"/>
                  </a:lnTo>
                  <a:lnTo>
                    <a:pt x="790" y="110"/>
                  </a:lnTo>
                  <a:lnTo>
                    <a:pt x="793" y="116"/>
                  </a:lnTo>
                  <a:lnTo>
                    <a:pt x="790" y="156"/>
                  </a:lnTo>
                  <a:lnTo>
                    <a:pt x="793" y="162"/>
                  </a:lnTo>
                  <a:lnTo>
                    <a:pt x="793" y="169"/>
                  </a:lnTo>
                  <a:lnTo>
                    <a:pt x="782" y="177"/>
                  </a:lnTo>
                  <a:lnTo>
                    <a:pt x="779" y="174"/>
                  </a:lnTo>
                  <a:lnTo>
                    <a:pt x="727" y="174"/>
                  </a:lnTo>
                  <a:lnTo>
                    <a:pt x="725" y="177"/>
                  </a:lnTo>
                  <a:lnTo>
                    <a:pt x="716" y="172"/>
                  </a:lnTo>
                  <a:lnTo>
                    <a:pt x="716" y="153"/>
                  </a:lnTo>
                  <a:lnTo>
                    <a:pt x="711" y="148"/>
                  </a:lnTo>
                  <a:lnTo>
                    <a:pt x="662" y="148"/>
                  </a:lnTo>
                  <a:lnTo>
                    <a:pt x="656" y="156"/>
                  </a:lnTo>
                  <a:lnTo>
                    <a:pt x="656" y="163"/>
                  </a:lnTo>
                  <a:lnTo>
                    <a:pt x="651" y="163"/>
                  </a:lnTo>
                  <a:lnTo>
                    <a:pt x="651" y="151"/>
                  </a:lnTo>
                  <a:lnTo>
                    <a:pt x="647" y="145"/>
                  </a:lnTo>
                  <a:lnTo>
                    <a:pt x="644" y="148"/>
                  </a:lnTo>
                  <a:lnTo>
                    <a:pt x="641" y="145"/>
                  </a:lnTo>
                  <a:lnTo>
                    <a:pt x="558" y="145"/>
                  </a:lnTo>
                  <a:lnTo>
                    <a:pt x="558" y="163"/>
                  </a:lnTo>
                  <a:lnTo>
                    <a:pt x="555" y="166"/>
                  </a:lnTo>
                  <a:lnTo>
                    <a:pt x="552" y="159"/>
                  </a:lnTo>
                  <a:lnTo>
                    <a:pt x="555" y="153"/>
                  </a:lnTo>
                  <a:lnTo>
                    <a:pt x="552" y="145"/>
                  </a:lnTo>
                  <a:lnTo>
                    <a:pt x="536" y="145"/>
                  </a:lnTo>
                  <a:lnTo>
                    <a:pt x="521" y="142"/>
                  </a:lnTo>
                  <a:lnTo>
                    <a:pt x="518" y="145"/>
                  </a:lnTo>
                  <a:lnTo>
                    <a:pt x="510" y="142"/>
                  </a:lnTo>
                  <a:lnTo>
                    <a:pt x="489" y="142"/>
                  </a:lnTo>
                  <a:lnTo>
                    <a:pt x="484" y="151"/>
                  </a:lnTo>
                  <a:lnTo>
                    <a:pt x="484" y="163"/>
                  </a:lnTo>
                  <a:lnTo>
                    <a:pt x="481" y="163"/>
                  </a:lnTo>
                  <a:lnTo>
                    <a:pt x="479" y="159"/>
                  </a:lnTo>
                  <a:lnTo>
                    <a:pt x="479" y="142"/>
                  </a:lnTo>
                  <a:lnTo>
                    <a:pt x="395" y="142"/>
                  </a:lnTo>
                  <a:lnTo>
                    <a:pt x="390" y="151"/>
                  </a:lnTo>
                  <a:lnTo>
                    <a:pt x="390" y="156"/>
                  </a:lnTo>
                  <a:lnTo>
                    <a:pt x="387" y="156"/>
                  </a:lnTo>
                  <a:lnTo>
                    <a:pt x="384" y="148"/>
                  </a:lnTo>
                  <a:lnTo>
                    <a:pt x="387" y="145"/>
                  </a:lnTo>
                  <a:lnTo>
                    <a:pt x="373" y="139"/>
                  </a:lnTo>
                  <a:lnTo>
                    <a:pt x="372" y="142"/>
                  </a:lnTo>
                  <a:lnTo>
                    <a:pt x="369" y="139"/>
                  </a:lnTo>
                  <a:lnTo>
                    <a:pt x="258" y="139"/>
                  </a:lnTo>
                  <a:lnTo>
                    <a:pt x="254" y="148"/>
                  </a:lnTo>
                  <a:lnTo>
                    <a:pt x="254" y="162"/>
                  </a:lnTo>
                  <a:lnTo>
                    <a:pt x="243" y="192"/>
                  </a:lnTo>
                  <a:lnTo>
                    <a:pt x="223" y="223"/>
                  </a:lnTo>
                  <a:lnTo>
                    <a:pt x="201" y="241"/>
                  </a:lnTo>
                  <a:lnTo>
                    <a:pt x="178" y="254"/>
                  </a:lnTo>
                  <a:lnTo>
                    <a:pt x="156" y="262"/>
                  </a:lnTo>
                  <a:lnTo>
                    <a:pt x="144" y="262"/>
                  </a:lnTo>
                  <a:lnTo>
                    <a:pt x="138" y="265"/>
                  </a:lnTo>
                  <a:lnTo>
                    <a:pt x="118" y="265"/>
                  </a:lnTo>
                  <a:lnTo>
                    <a:pt x="98" y="262"/>
                  </a:lnTo>
                  <a:lnTo>
                    <a:pt x="70" y="252"/>
                  </a:lnTo>
                  <a:lnTo>
                    <a:pt x="41" y="230"/>
                  </a:lnTo>
                  <a:lnTo>
                    <a:pt x="18" y="204"/>
                  </a:lnTo>
                  <a:lnTo>
                    <a:pt x="18" y="198"/>
                  </a:lnTo>
                  <a:lnTo>
                    <a:pt x="10" y="188"/>
                  </a:lnTo>
                  <a:lnTo>
                    <a:pt x="0" y="151"/>
                  </a:lnTo>
                  <a:lnTo>
                    <a:pt x="0" y="119"/>
                  </a:lnTo>
                  <a:lnTo>
                    <a:pt x="5" y="92"/>
                  </a:lnTo>
                  <a:lnTo>
                    <a:pt x="26" y="52"/>
                  </a:lnTo>
                  <a:lnTo>
                    <a:pt x="60" y="20"/>
                  </a:lnTo>
                  <a:lnTo>
                    <a:pt x="97" y="3"/>
                  </a:lnTo>
                  <a:lnTo>
                    <a:pt x="112" y="3"/>
                  </a:lnTo>
                  <a:lnTo>
                    <a:pt x="1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65"/>
            <p:cNvSpPr>
              <a:spLocks/>
            </p:cNvSpPr>
            <p:nvPr/>
          </p:nvSpPr>
          <p:spPr bwMode="auto">
            <a:xfrm>
              <a:off x="1615" y="1688"/>
              <a:ext cx="243" cy="250"/>
            </a:xfrm>
            <a:custGeom>
              <a:avLst/>
              <a:gdLst>
                <a:gd name="T0" fmla="*/ 103 w 243"/>
                <a:gd name="T1" fmla="*/ 3 h 250"/>
                <a:gd name="T2" fmla="*/ 92 w 243"/>
                <a:gd name="T3" fmla="*/ 3 h 250"/>
                <a:gd name="T4" fmla="*/ 63 w 243"/>
                <a:gd name="T5" fmla="*/ 17 h 250"/>
                <a:gd name="T6" fmla="*/ 33 w 243"/>
                <a:gd name="T7" fmla="*/ 41 h 250"/>
                <a:gd name="T8" fmla="*/ 12 w 243"/>
                <a:gd name="T9" fmla="*/ 70 h 250"/>
                <a:gd name="T10" fmla="*/ 3 w 243"/>
                <a:gd name="T11" fmla="*/ 102 h 250"/>
                <a:gd name="T12" fmla="*/ 3 w 243"/>
                <a:gd name="T13" fmla="*/ 119 h 250"/>
                <a:gd name="T14" fmla="*/ 0 w 243"/>
                <a:gd name="T15" fmla="*/ 134 h 250"/>
                <a:gd name="T16" fmla="*/ 4 w 243"/>
                <a:gd name="T17" fmla="*/ 155 h 250"/>
                <a:gd name="T18" fmla="*/ 4 w 243"/>
                <a:gd name="T19" fmla="*/ 164 h 250"/>
                <a:gd name="T20" fmla="*/ 20 w 243"/>
                <a:gd name="T21" fmla="*/ 199 h 250"/>
                <a:gd name="T22" fmla="*/ 26 w 243"/>
                <a:gd name="T23" fmla="*/ 199 h 250"/>
                <a:gd name="T24" fmla="*/ 54 w 243"/>
                <a:gd name="T25" fmla="*/ 228 h 250"/>
                <a:gd name="T26" fmla="*/ 57 w 243"/>
                <a:gd name="T27" fmla="*/ 228 h 250"/>
                <a:gd name="T28" fmla="*/ 72 w 243"/>
                <a:gd name="T29" fmla="*/ 239 h 250"/>
                <a:gd name="T30" fmla="*/ 77 w 243"/>
                <a:gd name="T31" fmla="*/ 239 h 250"/>
                <a:gd name="T32" fmla="*/ 101 w 243"/>
                <a:gd name="T33" fmla="*/ 246 h 250"/>
                <a:gd name="T34" fmla="*/ 111 w 243"/>
                <a:gd name="T35" fmla="*/ 246 h 250"/>
                <a:gd name="T36" fmla="*/ 114 w 243"/>
                <a:gd name="T37" fmla="*/ 249 h 250"/>
                <a:gd name="T38" fmla="*/ 120 w 243"/>
                <a:gd name="T39" fmla="*/ 246 h 250"/>
                <a:gd name="T40" fmla="*/ 140 w 243"/>
                <a:gd name="T41" fmla="*/ 246 h 250"/>
                <a:gd name="T42" fmla="*/ 145 w 243"/>
                <a:gd name="T43" fmla="*/ 245 h 250"/>
                <a:gd name="T44" fmla="*/ 152 w 243"/>
                <a:gd name="T45" fmla="*/ 245 h 250"/>
                <a:gd name="T46" fmla="*/ 181 w 243"/>
                <a:gd name="T47" fmla="*/ 231 h 250"/>
                <a:gd name="T48" fmla="*/ 211 w 243"/>
                <a:gd name="T49" fmla="*/ 207 h 250"/>
                <a:gd name="T50" fmla="*/ 211 w 243"/>
                <a:gd name="T51" fmla="*/ 204 h 250"/>
                <a:gd name="T52" fmla="*/ 226 w 243"/>
                <a:gd name="T53" fmla="*/ 185 h 250"/>
                <a:gd name="T54" fmla="*/ 226 w 243"/>
                <a:gd name="T55" fmla="*/ 180 h 250"/>
                <a:gd name="T56" fmla="*/ 234 w 243"/>
                <a:gd name="T57" fmla="*/ 166 h 250"/>
                <a:gd name="T58" fmla="*/ 234 w 243"/>
                <a:gd name="T59" fmla="*/ 161 h 250"/>
                <a:gd name="T60" fmla="*/ 239 w 243"/>
                <a:gd name="T61" fmla="*/ 145 h 250"/>
                <a:gd name="T62" fmla="*/ 239 w 243"/>
                <a:gd name="T63" fmla="*/ 129 h 250"/>
                <a:gd name="T64" fmla="*/ 242 w 243"/>
                <a:gd name="T65" fmla="*/ 126 h 250"/>
                <a:gd name="T66" fmla="*/ 239 w 243"/>
                <a:gd name="T67" fmla="*/ 122 h 250"/>
                <a:gd name="T68" fmla="*/ 239 w 243"/>
                <a:gd name="T69" fmla="*/ 99 h 250"/>
                <a:gd name="T70" fmla="*/ 228 w 243"/>
                <a:gd name="T71" fmla="*/ 70 h 250"/>
                <a:gd name="T72" fmla="*/ 211 w 243"/>
                <a:gd name="T73" fmla="*/ 43 h 250"/>
                <a:gd name="T74" fmla="*/ 192 w 243"/>
                <a:gd name="T75" fmla="*/ 27 h 250"/>
                <a:gd name="T76" fmla="*/ 188 w 243"/>
                <a:gd name="T77" fmla="*/ 27 h 250"/>
                <a:gd name="T78" fmla="*/ 184 w 243"/>
                <a:gd name="T79" fmla="*/ 21 h 250"/>
                <a:gd name="T80" fmla="*/ 163 w 243"/>
                <a:gd name="T81" fmla="*/ 8 h 250"/>
                <a:gd name="T82" fmla="*/ 124 w 243"/>
                <a:gd name="T83" fmla="*/ 0 h 250"/>
                <a:gd name="T84" fmla="*/ 106 w 243"/>
                <a:gd name="T85" fmla="*/ 0 h 250"/>
                <a:gd name="T86" fmla="*/ 103 w 243"/>
                <a:gd name="T87" fmla="*/ 3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3"/>
                <a:gd name="T133" fmla="*/ 0 h 250"/>
                <a:gd name="T134" fmla="*/ 243 w 243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3" h="250">
                  <a:moveTo>
                    <a:pt x="103" y="3"/>
                  </a:moveTo>
                  <a:lnTo>
                    <a:pt x="92" y="3"/>
                  </a:lnTo>
                  <a:lnTo>
                    <a:pt x="63" y="17"/>
                  </a:lnTo>
                  <a:lnTo>
                    <a:pt x="33" y="41"/>
                  </a:lnTo>
                  <a:lnTo>
                    <a:pt x="12" y="70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0" y="134"/>
                  </a:lnTo>
                  <a:lnTo>
                    <a:pt x="4" y="155"/>
                  </a:lnTo>
                  <a:lnTo>
                    <a:pt x="4" y="164"/>
                  </a:lnTo>
                  <a:lnTo>
                    <a:pt x="20" y="199"/>
                  </a:lnTo>
                  <a:lnTo>
                    <a:pt x="26" y="199"/>
                  </a:lnTo>
                  <a:lnTo>
                    <a:pt x="54" y="228"/>
                  </a:lnTo>
                  <a:lnTo>
                    <a:pt x="57" y="228"/>
                  </a:lnTo>
                  <a:lnTo>
                    <a:pt x="72" y="239"/>
                  </a:lnTo>
                  <a:lnTo>
                    <a:pt x="77" y="239"/>
                  </a:lnTo>
                  <a:lnTo>
                    <a:pt x="101" y="246"/>
                  </a:lnTo>
                  <a:lnTo>
                    <a:pt x="111" y="246"/>
                  </a:lnTo>
                  <a:lnTo>
                    <a:pt x="114" y="249"/>
                  </a:lnTo>
                  <a:lnTo>
                    <a:pt x="120" y="246"/>
                  </a:lnTo>
                  <a:lnTo>
                    <a:pt x="140" y="246"/>
                  </a:lnTo>
                  <a:lnTo>
                    <a:pt x="145" y="245"/>
                  </a:lnTo>
                  <a:lnTo>
                    <a:pt x="152" y="245"/>
                  </a:lnTo>
                  <a:lnTo>
                    <a:pt x="181" y="231"/>
                  </a:lnTo>
                  <a:lnTo>
                    <a:pt x="211" y="207"/>
                  </a:lnTo>
                  <a:lnTo>
                    <a:pt x="211" y="204"/>
                  </a:lnTo>
                  <a:lnTo>
                    <a:pt x="226" y="185"/>
                  </a:lnTo>
                  <a:lnTo>
                    <a:pt x="226" y="180"/>
                  </a:lnTo>
                  <a:lnTo>
                    <a:pt x="234" y="166"/>
                  </a:lnTo>
                  <a:lnTo>
                    <a:pt x="234" y="161"/>
                  </a:lnTo>
                  <a:lnTo>
                    <a:pt x="239" y="145"/>
                  </a:lnTo>
                  <a:lnTo>
                    <a:pt x="239" y="129"/>
                  </a:lnTo>
                  <a:lnTo>
                    <a:pt x="242" y="126"/>
                  </a:lnTo>
                  <a:lnTo>
                    <a:pt x="239" y="122"/>
                  </a:lnTo>
                  <a:lnTo>
                    <a:pt x="239" y="99"/>
                  </a:lnTo>
                  <a:lnTo>
                    <a:pt x="228" y="70"/>
                  </a:lnTo>
                  <a:lnTo>
                    <a:pt x="211" y="43"/>
                  </a:lnTo>
                  <a:lnTo>
                    <a:pt x="192" y="27"/>
                  </a:lnTo>
                  <a:lnTo>
                    <a:pt x="188" y="27"/>
                  </a:lnTo>
                  <a:lnTo>
                    <a:pt x="184" y="21"/>
                  </a:lnTo>
                  <a:lnTo>
                    <a:pt x="163" y="8"/>
                  </a:lnTo>
                  <a:lnTo>
                    <a:pt x="124" y="0"/>
                  </a:lnTo>
                  <a:lnTo>
                    <a:pt x="106" y="0"/>
                  </a:lnTo>
                  <a:lnTo>
                    <a:pt x="10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66"/>
            <p:cNvSpPr>
              <a:spLocks/>
            </p:cNvSpPr>
            <p:nvPr/>
          </p:nvSpPr>
          <p:spPr bwMode="auto">
            <a:xfrm>
              <a:off x="1710" y="1787"/>
              <a:ext cx="43" cy="56"/>
            </a:xfrm>
            <a:custGeom>
              <a:avLst/>
              <a:gdLst>
                <a:gd name="T0" fmla="*/ 14 w 43"/>
                <a:gd name="T1" fmla="*/ 0 h 56"/>
                <a:gd name="T2" fmla="*/ 37 w 43"/>
                <a:gd name="T3" fmla="*/ 0 h 56"/>
                <a:gd name="T4" fmla="*/ 42 w 43"/>
                <a:gd name="T5" fmla="*/ 8 h 56"/>
                <a:gd name="T6" fmla="*/ 42 w 43"/>
                <a:gd name="T7" fmla="*/ 17 h 56"/>
                <a:gd name="T8" fmla="*/ 34 w 43"/>
                <a:gd name="T9" fmla="*/ 27 h 56"/>
                <a:gd name="T10" fmla="*/ 37 w 43"/>
                <a:gd name="T11" fmla="*/ 44 h 56"/>
                <a:gd name="T12" fmla="*/ 31 w 43"/>
                <a:gd name="T13" fmla="*/ 52 h 56"/>
                <a:gd name="T14" fmla="*/ 5 w 43"/>
                <a:gd name="T15" fmla="*/ 55 h 56"/>
                <a:gd name="T16" fmla="*/ 0 w 43"/>
                <a:gd name="T17" fmla="*/ 52 h 56"/>
                <a:gd name="T18" fmla="*/ 14 w 43"/>
                <a:gd name="T19" fmla="*/ 23 h 56"/>
                <a:gd name="T20" fmla="*/ 14 w 43"/>
                <a:gd name="T21" fmla="*/ 11 h 56"/>
                <a:gd name="T22" fmla="*/ 16 w 43"/>
                <a:gd name="T23" fmla="*/ 3 h 56"/>
                <a:gd name="T24" fmla="*/ 14 w 43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"/>
                <a:gd name="T40" fmla="*/ 0 h 56"/>
                <a:gd name="T41" fmla="*/ 43 w 43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" h="56">
                  <a:moveTo>
                    <a:pt x="14" y="0"/>
                  </a:moveTo>
                  <a:lnTo>
                    <a:pt x="37" y="0"/>
                  </a:lnTo>
                  <a:lnTo>
                    <a:pt x="42" y="8"/>
                  </a:lnTo>
                  <a:lnTo>
                    <a:pt x="42" y="17"/>
                  </a:lnTo>
                  <a:lnTo>
                    <a:pt x="34" y="27"/>
                  </a:lnTo>
                  <a:lnTo>
                    <a:pt x="37" y="44"/>
                  </a:lnTo>
                  <a:lnTo>
                    <a:pt x="31" y="52"/>
                  </a:lnTo>
                  <a:lnTo>
                    <a:pt x="5" y="55"/>
                  </a:lnTo>
                  <a:lnTo>
                    <a:pt x="0" y="52"/>
                  </a:lnTo>
                  <a:lnTo>
                    <a:pt x="14" y="23"/>
                  </a:lnTo>
                  <a:lnTo>
                    <a:pt x="14" y="11"/>
                  </a:lnTo>
                  <a:lnTo>
                    <a:pt x="16" y="3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67"/>
            <p:cNvSpPr>
              <a:spLocks/>
            </p:cNvSpPr>
            <p:nvPr/>
          </p:nvSpPr>
          <p:spPr bwMode="auto">
            <a:xfrm>
              <a:off x="1729" y="1787"/>
              <a:ext cx="19" cy="25"/>
            </a:xfrm>
            <a:custGeom>
              <a:avLst/>
              <a:gdLst>
                <a:gd name="T0" fmla="*/ 6 w 19"/>
                <a:gd name="T1" fmla="*/ 3 h 25"/>
                <a:gd name="T2" fmla="*/ 0 w 19"/>
                <a:gd name="T3" fmla="*/ 11 h 25"/>
                <a:gd name="T4" fmla="*/ 0 w 19"/>
                <a:gd name="T5" fmla="*/ 24 h 25"/>
                <a:gd name="T6" fmla="*/ 7 w 19"/>
                <a:gd name="T7" fmla="*/ 24 h 25"/>
                <a:gd name="T8" fmla="*/ 18 w 19"/>
                <a:gd name="T9" fmla="*/ 14 h 25"/>
                <a:gd name="T10" fmla="*/ 15 w 19"/>
                <a:gd name="T11" fmla="*/ 0 h 25"/>
                <a:gd name="T12" fmla="*/ 7 w 19"/>
                <a:gd name="T13" fmla="*/ 0 h 25"/>
                <a:gd name="T14" fmla="*/ 6 w 19"/>
                <a:gd name="T15" fmla="*/ 3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25"/>
                <a:gd name="T26" fmla="*/ 19 w 19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25">
                  <a:moveTo>
                    <a:pt x="6" y="3"/>
                  </a:moveTo>
                  <a:lnTo>
                    <a:pt x="0" y="11"/>
                  </a:lnTo>
                  <a:lnTo>
                    <a:pt x="0" y="24"/>
                  </a:lnTo>
                  <a:lnTo>
                    <a:pt x="7" y="24"/>
                  </a:lnTo>
                  <a:lnTo>
                    <a:pt x="18" y="14"/>
                  </a:lnTo>
                  <a:lnTo>
                    <a:pt x="15" y="0"/>
                  </a:lnTo>
                  <a:lnTo>
                    <a:pt x="7" y="0"/>
                  </a:lnTo>
                  <a:lnTo>
                    <a:pt x="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68"/>
            <p:cNvSpPr>
              <a:spLocks/>
            </p:cNvSpPr>
            <p:nvPr/>
          </p:nvSpPr>
          <p:spPr bwMode="auto">
            <a:xfrm>
              <a:off x="1720" y="1811"/>
              <a:ext cx="21" cy="29"/>
            </a:xfrm>
            <a:custGeom>
              <a:avLst/>
              <a:gdLst>
                <a:gd name="T0" fmla="*/ 8 w 21"/>
                <a:gd name="T1" fmla="*/ 3 h 29"/>
                <a:gd name="T2" fmla="*/ 3 w 21"/>
                <a:gd name="T3" fmla="*/ 3 h 29"/>
                <a:gd name="T4" fmla="*/ 0 w 21"/>
                <a:gd name="T5" fmla="*/ 28 h 29"/>
                <a:gd name="T6" fmla="*/ 11 w 21"/>
                <a:gd name="T7" fmla="*/ 28 h 29"/>
                <a:gd name="T8" fmla="*/ 17 w 21"/>
                <a:gd name="T9" fmla="*/ 25 h 29"/>
                <a:gd name="T10" fmla="*/ 20 w 21"/>
                <a:gd name="T11" fmla="*/ 11 h 29"/>
                <a:gd name="T12" fmla="*/ 11 w 21"/>
                <a:gd name="T13" fmla="*/ 0 h 29"/>
                <a:gd name="T14" fmla="*/ 8 w 21"/>
                <a:gd name="T15" fmla="*/ 3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29"/>
                <a:gd name="T26" fmla="*/ 21 w 21"/>
                <a:gd name="T27" fmla="*/ 29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29">
                  <a:moveTo>
                    <a:pt x="8" y="3"/>
                  </a:moveTo>
                  <a:lnTo>
                    <a:pt x="3" y="3"/>
                  </a:lnTo>
                  <a:lnTo>
                    <a:pt x="0" y="28"/>
                  </a:lnTo>
                  <a:lnTo>
                    <a:pt x="11" y="28"/>
                  </a:lnTo>
                  <a:lnTo>
                    <a:pt x="17" y="25"/>
                  </a:lnTo>
                  <a:lnTo>
                    <a:pt x="20" y="11"/>
                  </a:lnTo>
                  <a:lnTo>
                    <a:pt x="11" y="0"/>
                  </a:lnTo>
                  <a:lnTo>
                    <a:pt x="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69"/>
            <p:cNvSpPr>
              <a:spLocks/>
            </p:cNvSpPr>
            <p:nvPr/>
          </p:nvSpPr>
          <p:spPr bwMode="auto">
            <a:xfrm>
              <a:off x="2330" y="1799"/>
              <a:ext cx="61" cy="48"/>
            </a:xfrm>
            <a:custGeom>
              <a:avLst/>
              <a:gdLst>
                <a:gd name="T0" fmla="*/ 5 w 61"/>
                <a:gd name="T1" fmla="*/ 3 h 48"/>
                <a:gd name="T2" fmla="*/ 0 w 61"/>
                <a:gd name="T3" fmla="*/ 12 h 48"/>
                <a:gd name="T4" fmla="*/ 0 w 61"/>
                <a:gd name="T5" fmla="*/ 40 h 48"/>
                <a:gd name="T6" fmla="*/ 14 w 61"/>
                <a:gd name="T7" fmla="*/ 47 h 48"/>
                <a:gd name="T8" fmla="*/ 55 w 61"/>
                <a:gd name="T9" fmla="*/ 47 h 48"/>
                <a:gd name="T10" fmla="*/ 60 w 61"/>
                <a:gd name="T11" fmla="*/ 40 h 48"/>
                <a:gd name="T12" fmla="*/ 60 w 61"/>
                <a:gd name="T13" fmla="*/ 3 h 48"/>
                <a:gd name="T14" fmla="*/ 50 w 61"/>
                <a:gd name="T15" fmla="*/ 3 h 48"/>
                <a:gd name="T16" fmla="*/ 42 w 61"/>
                <a:gd name="T17" fmla="*/ 0 h 48"/>
                <a:gd name="T18" fmla="*/ 8 w 61"/>
                <a:gd name="T19" fmla="*/ 0 h 48"/>
                <a:gd name="T20" fmla="*/ 5 w 61"/>
                <a:gd name="T21" fmla="*/ 3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8"/>
                <a:gd name="T35" fmla="*/ 61 w 61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8">
                  <a:moveTo>
                    <a:pt x="5" y="3"/>
                  </a:moveTo>
                  <a:lnTo>
                    <a:pt x="0" y="12"/>
                  </a:lnTo>
                  <a:lnTo>
                    <a:pt x="0" y="40"/>
                  </a:lnTo>
                  <a:lnTo>
                    <a:pt x="14" y="47"/>
                  </a:lnTo>
                  <a:lnTo>
                    <a:pt x="55" y="47"/>
                  </a:lnTo>
                  <a:lnTo>
                    <a:pt x="60" y="40"/>
                  </a:lnTo>
                  <a:lnTo>
                    <a:pt x="60" y="3"/>
                  </a:lnTo>
                  <a:lnTo>
                    <a:pt x="50" y="3"/>
                  </a:lnTo>
                  <a:lnTo>
                    <a:pt x="42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70"/>
            <p:cNvSpPr>
              <a:spLocks/>
            </p:cNvSpPr>
            <p:nvPr/>
          </p:nvSpPr>
          <p:spPr bwMode="auto">
            <a:xfrm>
              <a:off x="2262" y="1694"/>
              <a:ext cx="6" cy="28"/>
            </a:xfrm>
            <a:custGeom>
              <a:avLst/>
              <a:gdLst>
                <a:gd name="T0" fmla="*/ 0 w 6"/>
                <a:gd name="T1" fmla="*/ 0 h 28"/>
                <a:gd name="T2" fmla="*/ 3 w 6"/>
                <a:gd name="T3" fmla="*/ 0 h 28"/>
                <a:gd name="T4" fmla="*/ 5 w 6"/>
                <a:gd name="T5" fmla="*/ 14 h 28"/>
                <a:gd name="T6" fmla="*/ 3 w 6"/>
                <a:gd name="T7" fmla="*/ 16 h 28"/>
                <a:gd name="T8" fmla="*/ 5 w 6"/>
                <a:gd name="T9" fmla="*/ 21 h 28"/>
                <a:gd name="T10" fmla="*/ 3 w 6"/>
                <a:gd name="T11" fmla="*/ 27 h 28"/>
                <a:gd name="T12" fmla="*/ 0 w 6"/>
                <a:gd name="T13" fmla="*/ 27 h 28"/>
                <a:gd name="T14" fmla="*/ 0 w 6"/>
                <a:gd name="T15" fmla="*/ 0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28"/>
                <a:gd name="T26" fmla="*/ 6 w 6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28">
                  <a:moveTo>
                    <a:pt x="0" y="0"/>
                  </a:moveTo>
                  <a:lnTo>
                    <a:pt x="3" y="0"/>
                  </a:lnTo>
                  <a:lnTo>
                    <a:pt x="5" y="14"/>
                  </a:lnTo>
                  <a:lnTo>
                    <a:pt x="3" y="16"/>
                  </a:lnTo>
                  <a:lnTo>
                    <a:pt x="5" y="21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71"/>
            <p:cNvSpPr>
              <a:spLocks/>
            </p:cNvSpPr>
            <p:nvPr/>
          </p:nvSpPr>
          <p:spPr bwMode="auto">
            <a:xfrm>
              <a:off x="1917" y="1697"/>
              <a:ext cx="404" cy="86"/>
            </a:xfrm>
            <a:custGeom>
              <a:avLst/>
              <a:gdLst>
                <a:gd name="T0" fmla="*/ 175 w 404"/>
                <a:gd name="T1" fmla="*/ 0 h 86"/>
                <a:gd name="T2" fmla="*/ 178 w 404"/>
                <a:gd name="T3" fmla="*/ 32 h 86"/>
                <a:gd name="T4" fmla="*/ 175 w 404"/>
                <a:gd name="T5" fmla="*/ 59 h 86"/>
                <a:gd name="T6" fmla="*/ 233 w 404"/>
                <a:gd name="T7" fmla="*/ 64 h 86"/>
                <a:gd name="T8" fmla="*/ 247 w 404"/>
                <a:gd name="T9" fmla="*/ 64 h 86"/>
                <a:gd name="T10" fmla="*/ 249 w 404"/>
                <a:gd name="T11" fmla="*/ 40 h 86"/>
                <a:gd name="T12" fmla="*/ 254 w 404"/>
                <a:gd name="T13" fmla="*/ 67 h 86"/>
                <a:gd name="T14" fmla="*/ 345 w 404"/>
                <a:gd name="T15" fmla="*/ 59 h 86"/>
                <a:gd name="T16" fmla="*/ 348 w 404"/>
                <a:gd name="T17" fmla="*/ 40 h 86"/>
                <a:gd name="T18" fmla="*/ 354 w 404"/>
                <a:gd name="T19" fmla="*/ 67 h 86"/>
                <a:gd name="T20" fmla="*/ 403 w 404"/>
                <a:gd name="T21" fmla="*/ 72 h 86"/>
                <a:gd name="T22" fmla="*/ 354 w 404"/>
                <a:gd name="T23" fmla="*/ 75 h 86"/>
                <a:gd name="T24" fmla="*/ 339 w 404"/>
                <a:gd name="T25" fmla="*/ 75 h 86"/>
                <a:gd name="T26" fmla="*/ 291 w 404"/>
                <a:gd name="T27" fmla="*/ 72 h 86"/>
                <a:gd name="T28" fmla="*/ 273 w 404"/>
                <a:gd name="T29" fmla="*/ 72 h 86"/>
                <a:gd name="T30" fmla="*/ 249 w 404"/>
                <a:gd name="T31" fmla="*/ 81 h 86"/>
                <a:gd name="T32" fmla="*/ 247 w 404"/>
                <a:gd name="T33" fmla="*/ 85 h 86"/>
                <a:gd name="T34" fmla="*/ 239 w 404"/>
                <a:gd name="T35" fmla="*/ 72 h 86"/>
                <a:gd name="T36" fmla="*/ 193 w 404"/>
                <a:gd name="T37" fmla="*/ 70 h 86"/>
                <a:gd name="T38" fmla="*/ 175 w 404"/>
                <a:gd name="T39" fmla="*/ 72 h 86"/>
                <a:gd name="T40" fmla="*/ 173 w 404"/>
                <a:gd name="T41" fmla="*/ 81 h 86"/>
                <a:gd name="T42" fmla="*/ 84 w 404"/>
                <a:gd name="T43" fmla="*/ 70 h 86"/>
                <a:gd name="T44" fmla="*/ 78 w 404"/>
                <a:gd name="T45" fmla="*/ 84 h 86"/>
                <a:gd name="T46" fmla="*/ 64 w 404"/>
                <a:gd name="T47" fmla="*/ 70 h 86"/>
                <a:gd name="T48" fmla="*/ 55 w 404"/>
                <a:gd name="T49" fmla="*/ 70 h 86"/>
                <a:gd name="T50" fmla="*/ 0 w 404"/>
                <a:gd name="T51" fmla="*/ 67 h 86"/>
                <a:gd name="T52" fmla="*/ 5 w 404"/>
                <a:gd name="T53" fmla="*/ 24 h 86"/>
                <a:gd name="T54" fmla="*/ 81 w 404"/>
                <a:gd name="T55" fmla="*/ 15 h 86"/>
                <a:gd name="T56" fmla="*/ 81 w 404"/>
                <a:gd name="T57" fmla="*/ 3 h 86"/>
                <a:gd name="T58" fmla="*/ 84 w 404"/>
                <a:gd name="T59" fmla="*/ 18 h 86"/>
                <a:gd name="T60" fmla="*/ 167 w 404"/>
                <a:gd name="T61" fmla="*/ 26 h 86"/>
                <a:gd name="T62" fmla="*/ 173 w 404"/>
                <a:gd name="T63" fmla="*/ 0 h 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04"/>
                <a:gd name="T97" fmla="*/ 0 h 86"/>
                <a:gd name="T98" fmla="*/ 404 w 404"/>
                <a:gd name="T99" fmla="*/ 86 h 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04" h="86">
                  <a:moveTo>
                    <a:pt x="173" y="0"/>
                  </a:moveTo>
                  <a:lnTo>
                    <a:pt x="175" y="0"/>
                  </a:lnTo>
                  <a:lnTo>
                    <a:pt x="175" y="26"/>
                  </a:lnTo>
                  <a:lnTo>
                    <a:pt x="178" y="32"/>
                  </a:lnTo>
                  <a:lnTo>
                    <a:pt x="175" y="40"/>
                  </a:lnTo>
                  <a:lnTo>
                    <a:pt x="175" y="59"/>
                  </a:lnTo>
                  <a:lnTo>
                    <a:pt x="181" y="64"/>
                  </a:lnTo>
                  <a:lnTo>
                    <a:pt x="233" y="64"/>
                  </a:lnTo>
                  <a:lnTo>
                    <a:pt x="239" y="67"/>
                  </a:lnTo>
                  <a:lnTo>
                    <a:pt x="247" y="64"/>
                  </a:lnTo>
                  <a:lnTo>
                    <a:pt x="247" y="40"/>
                  </a:lnTo>
                  <a:lnTo>
                    <a:pt x="249" y="40"/>
                  </a:lnTo>
                  <a:lnTo>
                    <a:pt x="249" y="61"/>
                  </a:lnTo>
                  <a:lnTo>
                    <a:pt x="254" y="67"/>
                  </a:lnTo>
                  <a:lnTo>
                    <a:pt x="340" y="67"/>
                  </a:lnTo>
                  <a:lnTo>
                    <a:pt x="345" y="59"/>
                  </a:lnTo>
                  <a:lnTo>
                    <a:pt x="345" y="40"/>
                  </a:lnTo>
                  <a:lnTo>
                    <a:pt x="348" y="40"/>
                  </a:lnTo>
                  <a:lnTo>
                    <a:pt x="348" y="61"/>
                  </a:lnTo>
                  <a:lnTo>
                    <a:pt x="354" y="67"/>
                  </a:lnTo>
                  <a:lnTo>
                    <a:pt x="400" y="67"/>
                  </a:lnTo>
                  <a:lnTo>
                    <a:pt x="403" y="72"/>
                  </a:lnTo>
                  <a:lnTo>
                    <a:pt x="400" y="75"/>
                  </a:lnTo>
                  <a:lnTo>
                    <a:pt x="354" y="75"/>
                  </a:lnTo>
                  <a:lnTo>
                    <a:pt x="345" y="81"/>
                  </a:lnTo>
                  <a:lnTo>
                    <a:pt x="339" y="75"/>
                  </a:lnTo>
                  <a:lnTo>
                    <a:pt x="299" y="75"/>
                  </a:lnTo>
                  <a:lnTo>
                    <a:pt x="291" y="72"/>
                  </a:lnTo>
                  <a:lnTo>
                    <a:pt x="281" y="75"/>
                  </a:lnTo>
                  <a:lnTo>
                    <a:pt x="273" y="72"/>
                  </a:lnTo>
                  <a:lnTo>
                    <a:pt x="254" y="72"/>
                  </a:lnTo>
                  <a:lnTo>
                    <a:pt x="249" y="81"/>
                  </a:lnTo>
                  <a:lnTo>
                    <a:pt x="249" y="85"/>
                  </a:lnTo>
                  <a:lnTo>
                    <a:pt x="247" y="85"/>
                  </a:lnTo>
                  <a:lnTo>
                    <a:pt x="247" y="78"/>
                  </a:lnTo>
                  <a:lnTo>
                    <a:pt x="239" y="72"/>
                  </a:lnTo>
                  <a:lnTo>
                    <a:pt x="196" y="72"/>
                  </a:lnTo>
                  <a:lnTo>
                    <a:pt x="193" y="70"/>
                  </a:lnTo>
                  <a:lnTo>
                    <a:pt x="189" y="72"/>
                  </a:lnTo>
                  <a:lnTo>
                    <a:pt x="175" y="72"/>
                  </a:lnTo>
                  <a:lnTo>
                    <a:pt x="175" y="81"/>
                  </a:lnTo>
                  <a:lnTo>
                    <a:pt x="173" y="81"/>
                  </a:lnTo>
                  <a:lnTo>
                    <a:pt x="163" y="70"/>
                  </a:lnTo>
                  <a:lnTo>
                    <a:pt x="84" y="70"/>
                  </a:lnTo>
                  <a:lnTo>
                    <a:pt x="84" y="81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64" y="70"/>
                  </a:lnTo>
                  <a:lnTo>
                    <a:pt x="63" y="67"/>
                  </a:lnTo>
                  <a:lnTo>
                    <a:pt x="55" y="70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3" y="26"/>
                  </a:lnTo>
                  <a:lnTo>
                    <a:pt x="5" y="24"/>
                  </a:lnTo>
                  <a:lnTo>
                    <a:pt x="75" y="24"/>
                  </a:lnTo>
                  <a:lnTo>
                    <a:pt x="81" y="15"/>
                  </a:lnTo>
                  <a:lnTo>
                    <a:pt x="78" y="6"/>
                  </a:lnTo>
                  <a:lnTo>
                    <a:pt x="81" y="3"/>
                  </a:lnTo>
                  <a:lnTo>
                    <a:pt x="84" y="8"/>
                  </a:lnTo>
                  <a:lnTo>
                    <a:pt x="84" y="18"/>
                  </a:lnTo>
                  <a:lnTo>
                    <a:pt x="101" y="26"/>
                  </a:lnTo>
                  <a:lnTo>
                    <a:pt x="167" y="26"/>
                  </a:lnTo>
                  <a:lnTo>
                    <a:pt x="173" y="18"/>
                  </a:lnTo>
                  <a:lnTo>
                    <a:pt x="17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72"/>
            <p:cNvSpPr>
              <a:spLocks/>
            </p:cNvSpPr>
            <p:nvPr/>
          </p:nvSpPr>
          <p:spPr bwMode="auto">
            <a:xfrm>
              <a:off x="1925" y="1731"/>
              <a:ext cx="20" cy="26"/>
            </a:xfrm>
            <a:custGeom>
              <a:avLst/>
              <a:gdLst>
                <a:gd name="T0" fmla="*/ 0 w 20"/>
                <a:gd name="T1" fmla="*/ 3 h 26"/>
                <a:gd name="T2" fmla="*/ 0 w 20"/>
                <a:gd name="T3" fmla="*/ 25 h 26"/>
                <a:gd name="T4" fmla="*/ 19 w 20"/>
                <a:gd name="T5" fmla="*/ 25 h 26"/>
                <a:gd name="T6" fmla="*/ 19 w 20"/>
                <a:gd name="T7" fmla="*/ 6 h 26"/>
                <a:gd name="T8" fmla="*/ 11 w 20"/>
                <a:gd name="T9" fmla="*/ 0 h 26"/>
                <a:gd name="T10" fmla="*/ 0 w 20"/>
                <a:gd name="T11" fmla="*/ 0 h 26"/>
                <a:gd name="T12" fmla="*/ 0 w 20"/>
                <a:gd name="T13" fmla="*/ 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6"/>
                <a:gd name="T23" fmla="*/ 20 w 20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6">
                  <a:moveTo>
                    <a:pt x="0" y="3"/>
                  </a:moveTo>
                  <a:lnTo>
                    <a:pt x="0" y="25"/>
                  </a:lnTo>
                  <a:lnTo>
                    <a:pt x="19" y="25"/>
                  </a:lnTo>
                  <a:lnTo>
                    <a:pt x="19" y="6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73"/>
            <p:cNvSpPr>
              <a:spLocks/>
            </p:cNvSpPr>
            <p:nvPr/>
          </p:nvSpPr>
          <p:spPr bwMode="auto">
            <a:xfrm>
              <a:off x="1948" y="1731"/>
              <a:ext cx="25" cy="26"/>
            </a:xfrm>
            <a:custGeom>
              <a:avLst/>
              <a:gdLst>
                <a:gd name="T0" fmla="*/ 0 w 25"/>
                <a:gd name="T1" fmla="*/ 3 h 26"/>
                <a:gd name="T2" fmla="*/ 0 w 25"/>
                <a:gd name="T3" fmla="*/ 25 h 26"/>
                <a:gd name="T4" fmla="*/ 24 w 25"/>
                <a:gd name="T5" fmla="*/ 25 h 26"/>
                <a:gd name="T6" fmla="*/ 24 w 25"/>
                <a:gd name="T7" fmla="*/ 6 h 26"/>
                <a:gd name="T8" fmla="*/ 16 w 25"/>
                <a:gd name="T9" fmla="*/ 0 h 26"/>
                <a:gd name="T10" fmla="*/ 0 w 25"/>
                <a:gd name="T11" fmla="*/ 0 h 26"/>
                <a:gd name="T12" fmla="*/ 0 w 25"/>
                <a:gd name="T13" fmla="*/ 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26"/>
                <a:gd name="T23" fmla="*/ 25 w 25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26">
                  <a:moveTo>
                    <a:pt x="0" y="3"/>
                  </a:moveTo>
                  <a:lnTo>
                    <a:pt x="0" y="25"/>
                  </a:lnTo>
                  <a:lnTo>
                    <a:pt x="24" y="25"/>
                  </a:lnTo>
                  <a:lnTo>
                    <a:pt x="24" y="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74"/>
            <p:cNvSpPr>
              <a:spLocks/>
            </p:cNvSpPr>
            <p:nvPr/>
          </p:nvSpPr>
          <p:spPr bwMode="auto">
            <a:xfrm>
              <a:off x="1977" y="1731"/>
              <a:ext cx="22" cy="26"/>
            </a:xfrm>
            <a:custGeom>
              <a:avLst/>
              <a:gdLst>
                <a:gd name="T0" fmla="*/ 0 w 22"/>
                <a:gd name="T1" fmla="*/ 3 h 26"/>
                <a:gd name="T2" fmla="*/ 0 w 22"/>
                <a:gd name="T3" fmla="*/ 25 h 26"/>
                <a:gd name="T4" fmla="*/ 15 w 22"/>
                <a:gd name="T5" fmla="*/ 25 h 26"/>
                <a:gd name="T6" fmla="*/ 21 w 22"/>
                <a:gd name="T7" fmla="*/ 18 h 26"/>
                <a:gd name="T8" fmla="*/ 21 w 22"/>
                <a:gd name="T9" fmla="*/ 6 h 26"/>
                <a:gd name="T10" fmla="*/ 13 w 22"/>
                <a:gd name="T11" fmla="*/ 0 h 26"/>
                <a:gd name="T12" fmla="*/ 0 w 22"/>
                <a:gd name="T13" fmla="*/ 0 h 26"/>
                <a:gd name="T14" fmla="*/ 0 w 22"/>
                <a:gd name="T15" fmla="*/ 3 h 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26"/>
                <a:gd name="T26" fmla="*/ 22 w 22"/>
                <a:gd name="T27" fmla="*/ 26 h 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26">
                  <a:moveTo>
                    <a:pt x="0" y="3"/>
                  </a:moveTo>
                  <a:lnTo>
                    <a:pt x="0" y="25"/>
                  </a:lnTo>
                  <a:lnTo>
                    <a:pt x="15" y="25"/>
                  </a:lnTo>
                  <a:lnTo>
                    <a:pt x="21" y="18"/>
                  </a:lnTo>
                  <a:lnTo>
                    <a:pt x="21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75"/>
            <p:cNvSpPr>
              <a:spLocks/>
            </p:cNvSpPr>
            <p:nvPr/>
          </p:nvSpPr>
          <p:spPr bwMode="auto">
            <a:xfrm>
              <a:off x="2004" y="1731"/>
              <a:ext cx="26" cy="28"/>
            </a:xfrm>
            <a:custGeom>
              <a:avLst/>
              <a:gdLst>
                <a:gd name="T0" fmla="*/ 0 w 26"/>
                <a:gd name="T1" fmla="*/ 3 h 28"/>
                <a:gd name="T2" fmla="*/ 0 w 26"/>
                <a:gd name="T3" fmla="*/ 21 h 28"/>
                <a:gd name="T4" fmla="*/ 7 w 26"/>
                <a:gd name="T5" fmla="*/ 27 h 28"/>
                <a:gd name="T6" fmla="*/ 25 w 26"/>
                <a:gd name="T7" fmla="*/ 27 h 28"/>
                <a:gd name="T8" fmla="*/ 25 w 26"/>
                <a:gd name="T9" fmla="*/ 0 h 28"/>
                <a:gd name="T10" fmla="*/ 0 w 26"/>
                <a:gd name="T11" fmla="*/ 0 h 28"/>
                <a:gd name="T12" fmla="*/ 0 w 26"/>
                <a:gd name="T13" fmla="*/ 3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8"/>
                <a:gd name="T23" fmla="*/ 26 w 26"/>
                <a:gd name="T24" fmla="*/ 28 h 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8">
                  <a:moveTo>
                    <a:pt x="0" y="3"/>
                  </a:moveTo>
                  <a:lnTo>
                    <a:pt x="0" y="21"/>
                  </a:lnTo>
                  <a:lnTo>
                    <a:pt x="7" y="27"/>
                  </a:lnTo>
                  <a:lnTo>
                    <a:pt x="25" y="27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76"/>
            <p:cNvSpPr>
              <a:spLocks/>
            </p:cNvSpPr>
            <p:nvPr/>
          </p:nvSpPr>
          <p:spPr bwMode="auto">
            <a:xfrm>
              <a:off x="2034" y="1731"/>
              <a:ext cx="20" cy="28"/>
            </a:xfrm>
            <a:custGeom>
              <a:avLst/>
              <a:gdLst>
                <a:gd name="T0" fmla="*/ 3 w 20"/>
                <a:gd name="T1" fmla="*/ 3 h 28"/>
                <a:gd name="T2" fmla="*/ 0 w 20"/>
                <a:gd name="T3" fmla="*/ 11 h 28"/>
                <a:gd name="T4" fmla="*/ 0 w 20"/>
                <a:gd name="T5" fmla="*/ 27 h 28"/>
                <a:gd name="T6" fmla="*/ 16 w 20"/>
                <a:gd name="T7" fmla="*/ 27 h 28"/>
                <a:gd name="T8" fmla="*/ 16 w 20"/>
                <a:gd name="T9" fmla="*/ 17 h 28"/>
                <a:gd name="T10" fmla="*/ 19 w 20"/>
                <a:gd name="T11" fmla="*/ 11 h 28"/>
                <a:gd name="T12" fmla="*/ 16 w 20"/>
                <a:gd name="T13" fmla="*/ 0 h 28"/>
                <a:gd name="T14" fmla="*/ 4 w 20"/>
                <a:gd name="T15" fmla="*/ 0 h 28"/>
                <a:gd name="T16" fmla="*/ 3 w 20"/>
                <a:gd name="T17" fmla="*/ 3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28"/>
                <a:gd name="T29" fmla="*/ 20 w 20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28">
                  <a:moveTo>
                    <a:pt x="3" y="3"/>
                  </a:moveTo>
                  <a:lnTo>
                    <a:pt x="0" y="11"/>
                  </a:lnTo>
                  <a:lnTo>
                    <a:pt x="0" y="27"/>
                  </a:lnTo>
                  <a:lnTo>
                    <a:pt x="16" y="27"/>
                  </a:lnTo>
                  <a:lnTo>
                    <a:pt x="16" y="17"/>
                  </a:lnTo>
                  <a:lnTo>
                    <a:pt x="19" y="11"/>
                  </a:lnTo>
                  <a:lnTo>
                    <a:pt x="16" y="0"/>
                  </a:lnTo>
                  <a:lnTo>
                    <a:pt x="4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77"/>
            <p:cNvSpPr>
              <a:spLocks/>
            </p:cNvSpPr>
            <p:nvPr/>
          </p:nvSpPr>
          <p:spPr bwMode="auto">
            <a:xfrm>
              <a:off x="2055" y="1731"/>
              <a:ext cx="28" cy="31"/>
            </a:xfrm>
            <a:custGeom>
              <a:avLst/>
              <a:gdLst>
                <a:gd name="T0" fmla="*/ 6 w 28"/>
                <a:gd name="T1" fmla="*/ 3 h 31"/>
                <a:gd name="T2" fmla="*/ 0 w 28"/>
                <a:gd name="T3" fmla="*/ 14 h 31"/>
                <a:gd name="T4" fmla="*/ 3 w 28"/>
                <a:gd name="T5" fmla="*/ 27 h 31"/>
                <a:gd name="T6" fmla="*/ 17 w 28"/>
                <a:gd name="T7" fmla="*/ 27 h 31"/>
                <a:gd name="T8" fmla="*/ 20 w 28"/>
                <a:gd name="T9" fmla="*/ 30 h 31"/>
                <a:gd name="T10" fmla="*/ 27 w 28"/>
                <a:gd name="T11" fmla="*/ 27 h 31"/>
                <a:gd name="T12" fmla="*/ 27 w 28"/>
                <a:gd name="T13" fmla="*/ 6 h 31"/>
                <a:gd name="T14" fmla="*/ 20 w 28"/>
                <a:gd name="T15" fmla="*/ 0 h 31"/>
                <a:gd name="T16" fmla="*/ 17 w 28"/>
                <a:gd name="T17" fmla="*/ 3 h 31"/>
                <a:gd name="T18" fmla="*/ 9 w 28"/>
                <a:gd name="T19" fmla="*/ 0 h 31"/>
                <a:gd name="T20" fmla="*/ 6 w 28"/>
                <a:gd name="T21" fmla="*/ 3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31"/>
                <a:gd name="T35" fmla="*/ 28 w 28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31">
                  <a:moveTo>
                    <a:pt x="6" y="3"/>
                  </a:moveTo>
                  <a:lnTo>
                    <a:pt x="0" y="14"/>
                  </a:lnTo>
                  <a:lnTo>
                    <a:pt x="3" y="27"/>
                  </a:lnTo>
                  <a:lnTo>
                    <a:pt x="17" y="27"/>
                  </a:lnTo>
                  <a:lnTo>
                    <a:pt x="20" y="30"/>
                  </a:lnTo>
                  <a:lnTo>
                    <a:pt x="27" y="27"/>
                  </a:lnTo>
                  <a:lnTo>
                    <a:pt x="27" y="6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9" y="0"/>
                  </a:lnTo>
                  <a:lnTo>
                    <a:pt x="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>
              <a:off x="2163" y="1700"/>
              <a:ext cx="4" cy="22"/>
            </a:xfrm>
            <a:custGeom>
              <a:avLst/>
              <a:gdLst>
                <a:gd name="T0" fmla="*/ 0 w 4"/>
                <a:gd name="T1" fmla="*/ 0 h 22"/>
                <a:gd name="T2" fmla="*/ 3 w 4"/>
                <a:gd name="T3" fmla="*/ 0 h 22"/>
                <a:gd name="T4" fmla="*/ 3 w 4"/>
                <a:gd name="T5" fmla="*/ 21 h 22"/>
                <a:gd name="T6" fmla="*/ 0 w 4"/>
                <a:gd name="T7" fmla="*/ 21 h 22"/>
                <a:gd name="T8" fmla="*/ 0 w 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2"/>
                <a:gd name="T17" fmla="*/ 4 w 4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2">
                  <a:moveTo>
                    <a:pt x="0" y="0"/>
                  </a:moveTo>
                  <a:lnTo>
                    <a:pt x="3" y="0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>
              <a:off x="1992" y="1846"/>
              <a:ext cx="7" cy="36"/>
            </a:xfrm>
            <a:custGeom>
              <a:avLst/>
              <a:gdLst>
                <a:gd name="T0" fmla="*/ 3 w 7"/>
                <a:gd name="T1" fmla="*/ 0 h 36"/>
                <a:gd name="T2" fmla="*/ 6 w 7"/>
                <a:gd name="T3" fmla="*/ 0 h 36"/>
                <a:gd name="T4" fmla="*/ 6 w 7"/>
                <a:gd name="T5" fmla="*/ 32 h 36"/>
                <a:gd name="T6" fmla="*/ 3 w 7"/>
                <a:gd name="T7" fmla="*/ 35 h 36"/>
                <a:gd name="T8" fmla="*/ 0 w 7"/>
                <a:gd name="T9" fmla="*/ 29 h 36"/>
                <a:gd name="T10" fmla="*/ 0 w 7"/>
                <a:gd name="T11" fmla="*/ 3 h 36"/>
                <a:gd name="T12" fmla="*/ 3 w 7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36"/>
                <a:gd name="T23" fmla="*/ 7 w 7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36">
                  <a:moveTo>
                    <a:pt x="3" y="0"/>
                  </a:moveTo>
                  <a:lnTo>
                    <a:pt x="6" y="0"/>
                  </a:lnTo>
                  <a:lnTo>
                    <a:pt x="6" y="32"/>
                  </a:lnTo>
                  <a:lnTo>
                    <a:pt x="3" y="35"/>
                  </a:lnTo>
                  <a:lnTo>
                    <a:pt x="0" y="29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>
              <a:off x="2087" y="1855"/>
              <a:ext cx="6" cy="27"/>
            </a:xfrm>
            <a:custGeom>
              <a:avLst/>
              <a:gdLst>
                <a:gd name="T0" fmla="*/ 0 w 6"/>
                <a:gd name="T1" fmla="*/ 0 h 27"/>
                <a:gd name="T2" fmla="*/ 5 w 6"/>
                <a:gd name="T3" fmla="*/ 0 h 27"/>
                <a:gd name="T4" fmla="*/ 5 w 6"/>
                <a:gd name="T5" fmla="*/ 23 h 27"/>
                <a:gd name="T6" fmla="*/ 3 w 6"/>
                <a:gd name="T7" fmla="*/ 26 h 27"/>
                <a:gd name="T8" fmla="*/ 0 w 6"/>
                <a:gd name="T9" fmla="*/ 21 h 27"/>
                <a:gd name="T10" fmla="*/ 0 w 6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27"/>
                <a:gd name="T20" fmla="*/ 6 w 6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27">
                  <a:moveTo>
                    <a:pt x="0" y="0"/>
                  </a:moveTo>
                  <a:lnTo>
                    <a:pt x="5" y="0"/>
                  </a:lnTo>
                  <a:lnTo>
                    <a:pt x="5" y="23"/>
                  </a:lnTo>
                  <a:lnTo>
                    <a:pt x="3" y="26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>
              <a:off x="2161" y="1855"/>
              <a:ext cx="6" cy="30"/>
            </a:xfrm>
            <a:custGeom>
              <a:avLst/>
              <a:gdLst>
                <a:gd name="T0" fmla="*/ 3 w 6"/>
                <a:gd name="T1" fmla="*/ 0 h 30"/>
                <a:gd name="T2" fmla="*/ 5 w 6"/>
                <a:gd name="T3" fmla="*/ 6 h 30"/>
                <a:gd name="T4" fmla="*/ 5 w 6"/>
                <a:gd name="T5" fmla="*/ 26 h 30"/>
                <a:gd name="T6" fmla="*/ 3 w 6"/>
                <a:gd name="T7" fmla="*/ 29 h 30"/>
                <a:gd name="T8" fmla="*/ 0 w 6"/>
                <a:gd name="T9" fmla="*/ 23 h 30"/>
                <a:gd name="T10" fmla="*/ 0 w 6"/>
                <a:gd name="T11" fmla="*/ 6 h 30"/>
                <a:gd name="T12" fmla="*/ 3 w 6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30"/>
                <a:gd name="T23" fmla="*/ 6 w 6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30">
                  <a:moveTo>
                    <a:pt x="3" y="0"/>
                  </a:moveTo>
                  <a:lnTo>
                    <a:pt x="5" y="6"/>
                  </a:lnTo>
                  <a:lnTo>
                    <a:pt x="5" y="26"/>
                  </a:lnTo>
                  <a:lnTo>
                    <a:pt x="3" y="29"/>
                  </a:lnTo>
                  <a:lnTo>
                    <a:pt x="0" y="23"/>
                  </a:lnTo>
                  <a:lnTo>
                    <a:pt x="0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>
              <a:off x="2260" y="1855"/>
              <a:ext cx="5" cy="30"/>
            </a:xfrm>
            <a:custGeom>
              <a:avLst/>
              <a:gdLst>
                <a:gd name="T0" fmla="*/ 2 w 5"/>
                <a:gd name="T1" fmla="*/ 0 h 30"/>
                <a:gd name="T2" fmla="*/ 4 w 5"/>
                <a:gd name="T3" fmla="*/ 21 h 30"/>
                <a:gd name="T4" fmla="*/ 2 w 5"/>
                <a:gd name="T5" fmla="*/ 29 h 30"/>
                <a:gd name="T6" fmla="*/ 0 w 5"/>
                <a:gd name="T7" fmla="*/ 23 h 30"/>
                <a:gd name="T8" fmla="*/ 0 w 5"/>
                <a:gd name="T9" fmla="*/ 3 h 30"/>
                <a:gd name="T10" fmla="*/ 2 w 5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30"/>
                <a:gd name="T20" fmla="*/ 5 w 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30">
                  <a:moveTo>
                    <a:pt x="2" y="0"/>
                  </a:moveTo>
                  <a:lnTo>
                    <a:pt x="4" y="21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>
              <a:off x="1992" y="1895"/>
              <a:ext cx="7" cy="33"/>
            </a:xfrm>
            <a:custGeom>
              <a:avLst/>
              <a:gdLst>
                <a:gd name="T0" fmla="*/ 0 w 7"/>
                <a:gd name="T1" fmla="*/ 0 h 33"/>
                <a:gd name="T2" fmla="*/ 3 w 7"/>
                <a:gd name="T3" fmla="*/ 0 h 33"/>
                <a:gd name="T4" fmla="*/ 6 w 7"/>
                <a:gd name="T5" fmla="*/ 6 h 33"/>
                <a:gd name="T6" fmla="*/ 6 w 7"/>
                <a:gd name="T7" fmla="*/ 15 h 33"/>
                <a:gd name="T8" fmla="*/ 3 w 7"/>
                <a:gd name="T9" fmla="*/ 21 h 33"/>
                <a:gd name="T10" fmla="*/ 6 w 7"/>
                <a:gd name="T11" fmla="*/ 26 h 33"/>
                <a:gd name="T12" fmla="*/ 3 w 7"/>
                <a:gd name="T13" fmla="*/ 32 h 33"/>
                <a:gd name="T14" fmla="*/ 0 w 7"/>
                <a:gd name="T15" fmla="*/ 32 h 33"/>
                <a:gd name="T16" fmla="*/ 0 w 7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33"/>
                <a:gd name="T29" fmla="*/ 7 w 7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33">
                  <a:moveTo>
                    <a:pt x="0" y="0"/>
                  </a:moveTo>
                  <a:lnTo>
                    <a:pt x="3" y="0"/>
                  </a:lnTo>
                  <a:lnTo>
                    <a:pt x="6" y="6"/>
                  </a:lnTo>
                  <a:lnTo>
                    <a:pt x="6" y="15"/>
                  </a:lnTo>
                  <a:lnTo>
                    <a:pt x="3" y="21"/>
                  </a:lnTo>
                  <a:lnTo>
                    <a:pt x="6" y="26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84"/>
            <p:cNvSpPr>
              <a:spLocks/>
            </p:cNvSpPr>
            <p:nvPr/>
          </p:nvSpPr>
          <p:spPr bwMode="auto">
            <a:xfrm>
              <a:off x="2260" y="1895"/>
              <a:ext cx="3" cy="31"/>
            </a:xfrm>
            <a:custGeom>
              <a:avLst/>
              <a:gdLst>
                <a:gd name="T0" fmla="*/ 0 w 3"/>
                <a:gd name="T1" fmla="*/ 0 h 31"/>
                <a:gd name="T2" fmla="*/ 2 w 3"/>
                <a:gd name="T3" fmla="*/ 0 h 31"/>
                <a:gd name="T4" fmla="*/ 2 w 3"/>
                <a:gd name="T5" fmla="*/ 30 h 31"/>
                <a:gd name="T6" fmla="*/ 0 w 3"/>
                <a:gd name="T7" fmla="*/ 24 h 31"/>
                <a:gd name="T8" fmla="*/ 0 w 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31"/>
                <a:gd name="T17" fmla="*/ 3 w 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31">
                  <a:moveTo>
                    <a:pt x="0" y="0"/>
                  </a:moveTo>
                  <a:lnTo>
                    <a:pt x="2" y="0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85"/>
            <p:cNvSpPr>
              <a:spLocks/>
            </p:cNvSpPr>
            <p:nvPr/>
          </p:nvSpPr>
          <p:spPr bwMode="auto">
            <a:xfrm>
              <a:off x="2087" y="1898"/>
              <a:ext cx="6" cy="30"/>
            </a:xfrm>
            <a:custGeom>
              <a:avLst/>
              <a:gdLst>
                <a:gd name="T0" fmla="*/ 0 w 6"/>
                <a:gd name="T1" fmla="*/ 0 h 30"/>
                <a:gd name="T2" fmla="*/ 3 w 6"/>
                <a:gd name="T3" fmla="*/ 0 h 30"/>
                <a:gd name="T4" fmla="*/ 5 w 6"/>
                <a:gd name="T5" fmla="*/ 26 h 30"/>
                <a:gd name="T6" fmla="*/ 3 w 6"/>
                <a:gd name="T7" fmla="*/ 29 h 30"/>
                <a:gd name="T8" fmla="*/ 0 w 6"/>
                <a:gd name="T9" fmla="*/ 23 h 30"/>
                <a:gd name="T10" fmla="*/ 0 w 6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30"/>
                <a:gd name="T20" fmla="*/ 6 w 6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30">
                  <a:moveTo>
                    <a:pt x="0" y="0"/>
                  </a:moveTo>
                  <a:lnTo>
                    <a:pt x="3" y="0"/>
                  </a:lnTo>
                  <a:lnTo>
                    <a:pt x="5" y="26"/>
                  </a:lnTo>
                  <a:lnTo>
                    <a:pt x="3" y="2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86"/>
            <p:cNvSpPr>
              <a:spLocks/>
            </p:cNvSpPr>
            <p:nvPr/>
          </p:nvSpPr>
          <p:spPr bwMode="auto">
            <a:xfrm>
              <a:off x="2161" y="1898"/>
              <a:ext cx="6" cy="25"/>
            </a:xfrm>
            <a:custGeom>
              <a:avLst/>
              <a:gdLst>
                <a:gd name="T0" fmla="*/ 3 w 6"/>
                <a:gd name="T1" fmla="*/ 0 h 25"/>
                <a:gd name="T2" fmla="*/ 5 w 6"/>
                <a:gd name="T3" fmla="*/ 6 h 25"/>
                <a:gd name="T4" fmla="*/ 5 w 6"/>
                <a:gd name="T5" fmla="*/ 18 h 25"/>
                <a:gd name="T6" fmla="*/ 3 w 6"/>
                <a:gd name="T7" fmla="*/ 24 h 25"/>
                <a:gd name="T8" fmla="*/ 0 w 6"/>
                <a:gd name="T9" fmla="*/ 24 h 25"/>
                <a:gd name="T10" fmla="*/ 0 w 6"/>
                <a:gd name="T11" fmla="*/ 3 h 25"/>
                <a:gd name="T12" fmla="*/ 3 w 6"/>
                <a:gd name="T13" fmla="*/ 0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25"/>
                <a:gd name="T23" fmla="*/ 6 w 6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25">
                  <a:moveTo>
                    <a:pt x="3" y="0"/>
                  </a:moveTo>
                  <a:lnTo>
                    <a:pt x="5" y="6"/>
                  </a:lnTo>
                  <a:lnTo>
                    <a:pt x="5" y="18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87"/>
            <p:cNvSpPr>
              <a:spLocks/>
            </p:cNvSpPr>
            <p:nvPr/>
          </p:nvSpPr>
          <p:spPr bwMode="auto">
            <a:xfrm>
              <a:off x="2812" y="1900"/>
              <a:ext cx="45" cy="57"/>
            </a:xfrm>
            <a:custGeom>
              <a:avLst/>
              <a:gdLst>
                <a:gd name="T0" fmla="*/ 3 w 45"/>
                <a:gd name="T1" fmla="*/ 0 h 57"/>
                <a:gd name="T2" fmla="*/ 41 w 45"/>
                <a:gd name="T3" fmla="*/ 0 h 57"/>
                <a:gd name="T4" fmla="*/ 44 w 45"/>
                <a:gd name="T5" fmla="*/ 7 h 57"/>
                <a:gd name="T6" fmla="*/ 36 w 45"/>
                <a:gd name="T7" fmla="*/ 3 h 57"/>
                <a:gd name="T8" fmla="*/ 29 w 45"/>
                <a:gd name="T9" fmla="*/ 3 h 57"/>
                <a:gd name="T10" fmla="*/ 23 w 45"/>
                <a:gd name="T11" fmla="*/ 10 h 57"/>
                <a:gd name="T12" fmla="*/ 23 w 45"/>
                <a:gd name="T13" fmla="*/ 18 h 57"/>
                <a:gd name="T14" fmla="*/ 26 w 45"/>
                <a:gd name="T15" fmla="*/ 21 h 57"/>
                <a:gd name="T16" fmla="*/ 23 w 45"/>
                <a:gd name="T17" fmla="*/ 29 h 57"/>
                <a:gd name="T18" fmla="*/ 23 w 45"/>
                <a:gd name="T19" fmla="*/ 45 h 57"/>
                <a:gd name="T20" fmla="*/ 29 w 45"/>
                <a:gd name="T21" fmla="*/ 53 h 57"/>
                <a:gd name="T22" fmla="*/ 18 w 45"/>
                <a:gd name="T23" fmla="*/ 56 h 57"/>
                <a:gd name="T24" fmla="*/ 15 w 45"/>
                <a:gd name="T25" fmla="*/ 53 h 57"/>
                <a:gd name="T26" fmla="*/ 18 w 45"/>
                <a:gd name="T27" fmla="*/ 50 h 57"/>
                <a:gd name="T28" fmla="*/ 18 w 45"/>
                <a:gd name="T29" fmla="*/ 3 h 57"/>
                <a:gd name="T30" fmla="*/ 0 w 45"/>
                <a:gd name="T31" fmla="*/ 3 h 57"/>
                <a:gd name="T32" fmla="*/ 3 w 45"/>
                <a:gd name="T33" fmla="*/ 0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57"/>
                <a:gd name="T53" fmla="*/ 45 w 45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57">
                  <a:moveTo>
                    <a:pt x="3" y="0"/>
                  </a:moveTo>
                  <a:lnTo>
                    <a:pt x="41" y="0"/>
                  </a:lnTo>
                  <a:lnTo>
                    <a:pt x="44" y="7"/>
                  </a:lnTo>
                  <a:lnTo>
                    <a:pt x="36" y="3"/>
                  </a:lnTo>
                  <a:lnTo>
                    <a:pt x="29" y="3"/>
                  </a:lnTo>
                  <a:lnTo>
                    <a:pt x="23" y="10"/>
                  </a:lnTo>
                  <a:lnTo>
                    <a:pt x="23" y="18"/>
                  </a:lnTo>
                  <a:lnTo>
                    <a:pt x="26" y="21"/>
                  </a:lnTo>
                  <a:lnTo>
                    <a:pt x="23" y="29"/>
                  </a:lnTo>
                  <a:lnTo>
                    <a:pt x="23" y="45"/>
                  </a:lnTo>
                  <a:lnTo>
                    <a:pt x="29" y="53"/>
                  </a:lnTo>
                  <a:lnTo>
                    <a:pt x="18" y="56"/>
                  </a:lnTo>
                  <a:lnTo>
                    <a:pt x="15" y="53"/>
                  </a:lnTo>
                  <a:lnTo>
                    <a:pt x="18" y="50"/>
                  </a:lnTo>
                  <a:lnTo>
                    <a:pt x="18" y="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88"/>
            <p:cNvSpPr>
              <a:spLocks/>
            </p:cNvSpPr>
            <p:nvPr/>
          </p:nvSpPr>
          <p:spPr bwMode="auto">
            <a:xfrm>
              <a:off x="2933" y="1900"/>
              <a:ext cx="46" cy="57"/>
            </a:xfrm>
            <a:custGeom>
              <a:avLst/>
              <a:gdLst>
                <a:gd name="T0" fmla="*/ 3 w 46"/>
                <a:gd name="T1" fmla="*/ 0 h 57"/>
                <a:gd name="T2" fmla="*/ 18 w 46"/>
                <a:gd name="T3" fmla="*/ 0 h 57"/>
                <a:gd name="T4" fmla="*/ 35 w 46"/>
                <a:gd name="T5" fmla="*/ 3 h 57"/>
                <a:gd name="T6" fmla="*/ 38 w 46"/>
                <a:gd name="T7" fmla="*/ 7 h 57"/>
                <a:gd name="T8" fmla="*/ 38 w 46"/>
                <a:gd name="T9" fmla="*/ 21 h 57"/>
                <a:gd name="T10" fmla="*/ 30 w 46"/>
                <a:gd name="T11" fmla="*/ 32 h 57"/>
                <a:gd name="T12" fmla="*/ 45 w 46"/>
                <a:gd name="T13" fmla="*/ 56 h 57"/>
                <a:gd name="T14" fmla="*/ 41 w 46"/>
                <a:gd name="T15" fmla="*/ 56 h 57"/>
                <a:gd name="T16" fmla="*/ 21 w 46"/>
                <a:gd name="T17" fmla="*/ 34 h 57"/>
                <a:gd name="T18" fmla="*/ 21 w 46"/>
                <a:gd name="T19" fmla="*/ 29 h 57"/>
                <a:gd name="T20" fmla="*/ 11 w 46"/>
                <a:gd name="T21" fmla="*/ 29 h 57"/>
                <a:gd name="T22" fmla="*/ 11 w 46"/>
                <a:gd name="T23" fmla="*/ 48 h 57"/>
                <a:gd name="T24" fmla="*/ 14 w 46"/>
                <a:gd name="T25" fmla="*/ 56 h 57"/>
                <a:gd name="T26" fmla="*/ 3 w 46"/>
                <a:gd name="T27" fmla="*/ 56 h 57"/>
                <a:gd name="T28" fmla="*/ 0 w 46"/>
                <a:gd name="T29" fmla="*/ 53 h 57"/>
                <a:gd name="T30" fmla="*/ 6 w 46"/>
                <a:gd name="T31" fmla="*/ 53 h 57"/>
                <a:gd name="T32" fmla="*/ 6 w 46"/>
                <a:gd name="T33" fmla="*/ 4 h 57"/>
                <a:gd name="T34" fmla="*/ 3 w 46"/>
                <a:gd name="T35" fmla="*/ 0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57"/>
                <a:gd name="T56" fmla="*/ 46 w 46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57">
                  <a:moveTo>
                    <a:pt x="3" y="0"/>
                  </a:moveTo>
                  <a:lnTo>
                    <a:pt x="18" y="0"/>
                  </a:lnTo>
                  <a:lnTo>
                    <a:pt x="35" y="3"/>
                  </a:lnTo>
                  <a:lnTo>
                    <a:pt x="38" y="7"/>
                  </a:lnTo>
                  <a:lnTo>
                    <a:pt x="38" y="21"/>
                  </a:lnTo>
                  <a:lnTo>
                    <a:pt x="30" y="32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21" y="34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11" y="48"/>
                  </a:lnTo>
                  <a:lnTo>
                    <a:pt x="14" y="56"/>
                  </a:lnTo>
                  <a:lnTo>
                    <a:pt x="3" y="56"/>
                  </a:lnTo>
                  <a:lnTo>
                    <a:pt x="0" y="53"/>
                  </a:lnTo>
                  <a:lnTo>
                    <a:pt x="6" y="53"/>
                  </a:lnTo>
                  <a:lnTo>
                    <a:pt x="6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89"/>
            <p:cNvSpPr>
              <a:spLocks/>
            </p:cNvSpPr>
            <p:nvPr/>
          </p:nvSpPr>
          <p:spPr bwMode="auto">
            <a:xfrm>
              <a:off x="2944" y="1903"/>
              <a:ext cx="22" cy="25"/>
            </a:xfrm>
            <a:custGeom>
              <a:avLst/>
              <a:gdLst>
                <a:gd name="T0" fmla="*/ 3 w 22"/>
                <a:gd name="T1" fmla="*/ 1 h 25"/>
                <a:gd name="T2" fmla="*/ 0 w 22"/>
                <a:gd name="T3" fmla="*/ 18 h 25"/>
                <a:gd name="T4" fmla="*/ 7 w 22"/>
                <a:gd name="T5" fmla="*/ 24 h 25"/>
                <a:gd name="T6" fmla="*/ 13 w 22"/>
                <a:gd name="T7" fmla="*/ 24 h 25"/>
                <a:gd name="T8" fmla="*/ 21 w 22"/>
                <a:gd name="T9" fmla="*/ 13 h 25"/>
                <a:gd name="T10" fmla="*/ 21 w 22"/>
                <a:gd name="T11" fmla="*/ 7 h 25"/>
                <a:gd name="T12" fmla="*/ 10 w 22"/>
                <a:gd name="T13" fmla="*/ 0 h 25"/>
                <a:gd name="T14" fmla="*/ 4 w 22"/>
                <a:gd name="T15" fmla="*/ 0 h 25"/>
                <a:gd name="T16" fmla="*/ 3 w 22"/>
                <a:gd name="T17" fmla="*/ 1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5"/>
                <a:gd name="T29" fmla="*/ 22 w 22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5">
                  <a:moveTo>
                    <a:pt x="3" y="1"/>
                  </a:moveTo>
                  <a:lnTo>
                    <a:pt x="0" y="18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1" y="13"/>
                  </a:lnTo>
                  <a:lnTo>
                    <a:pt x="21" y="7"/>
                  </a:lnTo>
                  <a:lnTo>
                    <a:pt x="10" y="0"/>
                  </a:lnTo>
                  <a:lnTo>
                    <a:pt x="4" y="0"/>
                  </a:lnTo>
                  <a:lnTo>
                    <a:pt x="3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90"/>
            <p:cNvSpPr>
              <a:spLocks/>
            </p:cNvSpPr>
            <p:nvPr/>
          </p:nvSpPr>
          <p:spPr bwMode="auto">
            <a:xfrm>
              <a:off x="3222" y="1903"/>
              <a:ext cx="44" cy="54"/>
            </a:xfrm>
            <a:custGeom>
              <a:avLst/>
              <a:gdLst>
                <a:gd name="T0" fmla="*/ 17 w 44"/>
                <a:gd name="T1" fmla="*/ 0 h 54"/>
                <a:gd name="T2" fmla="*/ 43 w 44"/>
                <a:gd name="T3" fmla="*/ 0 h 54"/>
                <a:gd name="T4" fmla="*/ 43 w 44"/>
                <a:gd name="T5" fmla="*/ 10 h 54"/>
                <a:gd name="T6" fmla="*/ 29 w 44"/>
                <a:gd name="T7" fmla="*/ 0 h 54"/>
                <a:gd name="T8" fmla="*/ 22 w 44"/>
                <a:gd name="T9" fmla="*/ 0 h 54"/>
                <a:gd name="T10" fmla="*/ 8 w 44"/>
                <a:gd name="T11" fmla="*/ 13 h 54"/>
                <a:gd name="T12" fmla="*/ 6 w 44"/>
                <a:gd name="T13" fmla="*/ 33 h 54"/>
                <a:gd name="T14" fmla="*/ 25 w 44"/>
                <a:gd name="T15" fmla="*/ 53 h 54"/>
                <a:gd name="T16" fmla="*/ 29 w 44"/>
                <a:gd name="T17" fmla="*/ 53 h 54"/>
                <a:gd name="T18" fmla="*/ 17 w 44"/>
                <a:gd name="T19" fmla="*/ 53 h 54"/>
                <a:gd name="T20" fmla="*/ 6 w 44"/>
                <a:gd name="T21" fmla="*/ 45 h 54"/>
                <a:gd name="T22" fmla="*/ 0 w 44"/>
                <a:gd name="T23" fmla="*/ 33 h 54"/>
                <a:gd name="T24" fmla="*/ 0 w 44"/>
                <a:gd name="T25" fmla="*/ 15 h 54"/>
                <a:gd name="T26" fmla="*/ 11 w 44"/>
                <a:gd name="T27" fmla="*/ 1 h 54"/>
                <a:gd name="T28" fmla="*/ 17 w 44"/>
                <a:gd name="T29" fmla="*/ 0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54"/>
                <a:gd name="T47" fmla="*/ 44 w 44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54">
                  <a:moveTo>
                    <a:pt x="17" y="0"/>
                  </a:moveTo>
                  <a:lnTo>
                    <a:pt x="43" y="0"/>
                  </a:lnTo>
                  <a:lnTo>
                    <a:pt x="43" y="1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8" y="13"/>
                  </a:lnTo>
                  <a:lnTo>
                    <a:pt x="6" y="33"/>
                  </a:lnTo>
                  <a:lnTo>
                    <a:pt x="25" y="53"/>
                  </a:lnTo>
                  <a:lnTo>
                    <a:pt x="29" y="53"/>
                  </a:lnTo>
                  <a:lnTo>
                    <a:pt x="17" y="53"/>
                  </a:lnTo>
                  <a:lnTo>
                    <a:pt x="6" y="45"/>
                  </a:lnTo>
                  <a:lnTo>
                    <a:pt x="0" y="33"/>
                  </a:lnTo>
                  <a:lnTo>
                    <a:pt x="0" y="15"/>
                  </a:lnTo>
                  <a:lnTo>
                    <a:pt x="11" y="1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91"/>
            <p:cNvSpPr>
              <a:spLocks/>
            </p:cNvSpPr>
            <p:nvPr/>
          </p:nvSpPr>
          <p:spPr bwMode="auto">
            <a:xfrm>
              <a:off x="3475" y="1908"/>
              <a:ext cx="20" cy="49"/>
            </a:xfrm>
            <a:custGeom>
              <a:avLst/>
              <a:gdLst>
                <a:gd name="T0" fmla="*/ 11 w 20"/>
                <a:gd name="T1" fmla="*/ 0 h 49"/>
                <a:gd name="T2" fmla="*/ 11 w 20"/>
                <a:gd name="T3" fmla="*/ 11 h 49"/>
                <a:gd name="T4" fmla="*/ 19 w 20"/>
                <a:gd name="T5" fmla="*/ 11 h 49"/>
                <a:gd name="T6" fmla="*/ 19 w 20"/>
                <a:gd name="T7" fmla="*/ 14 h 49"/>
                <a:gd name="T8" fmla="*/ 14 w 20"/>
                <a:gd name="T9" fmla="*/ 16 h 49"/>
                <a:gd name="T10" fmla="*/ 11 w 20"/>
                <a:gd name="T11" fmla="*/ 25 h 49"/>
                <a:gd name="T12" fmla="*/ 11 w 20"/>
                <a:gd name="T13" fmla="*/ 40 h 49"/>
                <a:gd name="T14" fmla="*/ 19 w 20"/>
                <a:gd name="T15" fmla="*/ 45 h 49"/>
                <a:gd name="T16" fmla="*/ 8 w 20"/>
                <a:gd name="T17" fmla="*/ 48 h 49"/>
                <a:gd name="T18" fmla="*/ 5 w 20"/>
                <a:gd name="T19" fmla="*/ 43 h 49"/>
                <a:gd name="T20" fmla="*/ 5 w 20"/>
                <a:gd name="T21" fmla="*/ 14 h 49"/>
                <a:gd name="T22" fmla="*/ 0 w 20"/>
                <a:gd name="T23" fmla="*/ 14 h 49"/>
                <a:gd name="T24" fmla="*/ 11 w 20"/>
                <a:gd name="T25" fmla="*/ 0 h 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9"/>
                <a:gd name="T41" fmla="*/ 20 w 20"/>
                <a:gd name="T42" fmla="*/ 49 h 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9">
                  <a:moveTo>
                    <a:pt x="11" y="0"/>
                  </a:moveTo>
                  <a:lnTo>
                    <a:pt x="11" y="11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6"/>
                  </a:lnTo>
                  <a:lnTo>
                    <a:pt x="11" y="25"/>
                  </a:lnTo>
                  <a:lnTo>
                    <a:pt x="11" y="40"/>
                  </a:lnTo>
                  <a:lnTo>
                    <a:pt x="19" y="45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5" y="14"/>
                  </a:lnTo>
                  <a:lnTo>
                    <a:pt x="0" y="14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92"/>
            <p:cNvSpPr>
              <a:spLocks/>
            </p:cNvSpPr>
            <p:nvPr/>
          </p:nvSpPr>
          <p:spPr bwMode="auto">
            <a:xfrm>
              <a:off x="3137" y="1911"/>
              <a:ext cx="20" cy="46"/>
            </a:xfrm>
            <a:custGeom>
              <a:avLst/>
              <a:gdLst>
                <a:gd name="T0" fmla="*/ 8 w 20"/>
                <a:gd name="T1" fmla="*/ 0 h 46"/>
                <a:gd name="T2" fmla="*/ 11 w 20"/>
                <a:gd name="T3" fmla="*/ 0 h 46"/>
                <a:gd name="T4" fmla="*/ 11 w 20"/>
                <a:gd name="T5" fmla="*/ 8 h 46"/>
                <a:gd name="T6" fmla="*/ 19 w 20"/>
                <a:gd name="T7" fmla="*/ 8 h 46"/>
                <a:gd name="T8" fmla="*/ 14 w 20"/>
                <a:gd name="T9" fmla="*/ 11 h 46"/>
                <a:gd name="T10" fmla="*/ 11 w 20"/>
                <a:gd name="T11" fmla="*/ 19 h 46"/>
                <a:gd name="T12" fmla="*/ 11 w 20"/>
                <a:gd name="T13" fmla="*/ 40 h 46"/>
                <a:gd name="T14" fmla="*/ 14 w 20"/>
                <a:gd name="T15" fmla="*/ 42 h 46"/>
                <a:gd name="T16" fmla="*/ 19 w 20"/>
                <a:gd name="T17" fmla="*/ 40 h 46"/>
                <a:gd name="T18" fmla="*/ 19 w 20"/>
                <a:gd name="T19" fmla="*/ 42 h 46"/>
                <a:gd name="T20" fmla="*/ 8 w 20"/>
                <a:gd name="T21" fmla="*/ 45 h 46"/>
                <a:gd name="T22" fmla="*/ 5 w 20"/>
                <a:gd name="T23" fmla="*/ 40 h 46"/>
                <a:gd name="T24" fmla="*/ 5 w 20"/>
                <a:gd name="T25" fmla="*/ 14 h 46"/>
                <a:gd name="T26" fmla="*/ 0 w 20"/>
                <a:gd name="T27" fmla="*/ 8 h 46"/>
                <a:gd name="T28" fmla="*/ 8 w 20"/>
                <a:gd name="T29" fmla="*/ 0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46"/>
                <a:gd name="T47" fmla="*/ 20 w 20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46">
                  <a:moveTo>
                    <a:pt x="8" y="0"/>
                  </a:moveTo>
                  <a:lnTo>
                    <a:pt x="11" y="0"/>
                  </a:lnTo>
                  <a:lnTo>
                    <a:pt x="11" y="8"/>
                  </a:lnTo>
                  <a:lnTo>
                    <a:pt x="19" y="8"/>
                  </a:lnTo>
                  <a:lnTo>
                    <a:pt x="14" y="11"/>
                  </a:lnTo>
                  <a:lnTo>
                    <a:pt x="11" y="19"/>
                  </a:lnTo>
                  <a:lnTo>
                    <a:pt x="11" y="40"/>
                  </a:lnTo>
                  <a:lnTo>
                    <a:pt x="14" y="42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5" y="14"/>
                  </a:lnTo>
                  <a:lnTo>
                    <a:pt x="0" y="8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93"/>
            <p:cNvSpPr>
              <a:spLocks/>
            </p:cNvSpPr>
            <p:nvPr/>
          </p:nvSpPr>
          <p:spPr bwMode="auto">
            <a:xfrm>
              <a:off x="2865" y="1918"/>
              <a:ext cx="34" cy="39"/>
            </a:xfrm>
            <a:custGeom>
              <a:avLst/>
              <a:gdLst>
                <a:gd name="T0" fmla="*/ 11 w 34"/>
                <a:gd name="T1" fmla="*/ 0 h 39"/>
                <a:gd name="T2" fmla="*/ 25 w 34"/>
                <a:gd name="T3" fmla="*/ 0 h 39"/>
                <a:gd name="T4" fmla="*/ 33 w 34"/>
                <a:gd name="T5" fmla="*/ 11 h 39"/>
                <a:gd name="T6" fmla="*/ 33 w 34"/>
                <a:gd name="T7" fmla="*/ 24 h 39"/>
                <a:gd name="T8" fmla="*/ 22 w 34"/>
                <a:gd name="T9" fmla="*/ 38 h 39"/>
                <a:gd name="T10" fmla="*/ 16 w 34"/>
                <a:gd name="T11" fmla="*/ 38 h 39"/>
                <a:gd name="T12" fmla="*/ 5 w 34"/>
                <a:gd name="T13" fmla="*/ 32 h 39"/>
                <a:gd name="T14" fmla="*/ 0 w 34"/>
                <a:gd name="T15" fmla="*/ 21 h 39"/>
                <a:gd name="T16" fmla="*/ 0 w 34"/>
                <a:gd name="T17" fmla="*/ 11 h 39"/>
                <a:gd name="T18" fmla="*/ 5 w 34"/>
                <a:gd name="T19" fmla="*/ 3 h 39"/>
                <a:gd name="T20" fmla="*/ 11 w 34"/>
                <a:gd name="T21" fmla="*/ 0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39"/>
                <a:gd name="T35" fmla="*/ 34 w 34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39">
                  <a:moveTo>
                    <a:pt x="11" y="0"/>
                  </a:moveTo>
                  <a:lnTo>
                    <a:pt x="25" y="0"/>
                  </a:lnTo>
                  <a:lnTo>
                    <a:pt x="33" y="11"/>
                  </a:lnTo>
                  <a:lnTo>
                    <a:pt x="33" y="24"/>
                  </a:lnTo>
                  <a:lnTo>
                    <a:pt x="22" y="38"/>
                  </a:lnTo>
                  <a:lnTo>
                    <a:pt x="16" y="38"/>
                  </a:lnTo>
                  <a:lnTo>
                    <a:pt x="5" y="32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5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94"/>
            <p:cNvSpPr>
              <a:spLocks/>
            </p:cNvSpPr>
            <p:nvPr/>
          </p:nvSpPr>
          <p:spPr bwMode="auto">
            <a:xfrm>
              <a:off x="2870" y="1918"/>
              <a:ext cx="24" cy="37"/>
            </a:xfrm>
            <a:custGeom>
              <a:avLst/>
              <a:gdLst>
                <a:gd name="T0" fmla="*/ 8 w 24"/>
                <a:gd name="T1" fmla="*/ 3 h 37"/>
                <a:gd name="T2" fmla="*/ 3 w 24"/>
                <a:gd name="T3" fmla="*/ 3 h 37"/>
                <a:gd name="T4" fmla="*/ 0 w 24"/>
                <a:gd name="T5" fmla="*/ 24 h 37"/>
                <a:gd name="T6" fmla="*/ 11 w 24"/>
                <a:gd name="T7" fmla="*/ 36 h 37"/>
                <a:gd name="T8" fmla="*/ 16 w 24"/>
                <a:gd name="T9" fmla="*/ 36 h 37"/>
                <a:gd name="T10" fmla="*/ 23 w 24"/>
                <a:gd name="T11" fmla="*/ 22 h 37"/>
                <a:gd name="T12" fmla="*/ 23 w 24"/>
                <a:gd name="T13" fmla="*/ 14 h 37"/>
                <a:gd name="T14" fmla="*/ 11 w 24"/>
                <a:gd name="T15" fmla="*/ 0 h 37"/>
                <a:gd name="T16" fmla="*/ 8 w 24"/>
                <a:gd name="T17" fmla="*/ 3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37"/>
                <a:gd name="T29" fmla="*/ 24 w 24"/>
                <a:gd name="T30" fmla="*/ 37 h 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37">
                  <a:moveTo>
                    <a:pt x="8" y="3"/>
                  </a:moveTo>
                  <a:lnTo>
                    <a:pt x="3" y="3"/>
                  </a:lnTo>
                  <a:lnTo>
                    <a:pt x="0" y="24"/>
                  </a:lnTo>
                  <a:lnTo>
                    <a:pt x="11" y="36"/>
                  </a:lnTo>
                  <a:lnTo>
                    <a:pt x="16" y="36"/>
                  </a:lnTo>
                  <a:lnTo>
                    <a:pt x="23" y="22"/>
                  </a:lnTo>
                  <a:lnTo>
                    <a:pt x="23" y="14"/>
                  </a:lnTo>
                  <a:lnTo>
                    <a:pt x="11" y="0"/>
                  </a:lnTo>
                  <a:lnTo>
                    <a:pt x="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95"/>
            <p:cNvSpPr>
              <a:spLocks/>
            </p:cNvSpPr>
            <p:nvPr/>
          </p:nvSpPr>
          <p:spPr bwMode="auto">
            <a:xfrm>
              <a:off x="2987" y="1918"/>
              <a:ext cx="27" cy="39"/>
            </a:xfrm>
            <a:custGeom>
              <a:avLst/>
              <a:gdLst>
                <a:gd name="T0" fmla="*/ 8 w 27"/>
                <a:gd name="T1" fmla="*/ 0 h 39"/>
                <a:gd name="T2" fmla="*/ 18 w 27"/>
                <a:gd name="T3" fmla="*/ 0 h 39"/>
                <a:gd name="T4" fmla="*/ 26 w 27"/>
                <a:gd name="T5" fmla="*/ 6 h 39"/>
                <a:gd name="T6" fmla="*/ 26 w 27"/>
                <a:gd name="T7" fmla="*/ 14 h 39"/>
                <a:gd name="T8" fmla="*/ 5 w 27"/>
                <a:gd name="T9" fmla="*/ 14 h 39"/>
                <a:gd name="T10" fmla="*/ 5 w 27"/>
                <a:gd name="T11" fmla="*/ 24 h 39"/>
                <a:gd name="T12" fmla="*/ 16 w 27"/>
                <a:gd name="T13" fmla="*/ 32 h 39"/>
                <a:gd name="T14" fmla="*/ 23 w 27"/>
                <a:gd name="T15" fmla="*/ 32 h 39"/>
                <a:gd name="T16" fmla="*/ 26 w 27"/>
                <a:gd name="T17" fmla="*/ 30 h 39"/>
                <a:gd name="T18" fmla="*/ 16 w 27"/>
                <a:gd name="T19" fmla="*/ 38 h 39"/>
                <a:gd name="T20" fmla="*/ 8 w 27"/>
                <a:gd name="T21" fmla="*/ 38 h 39"/>
                <a:gd name="T22" fmla="*/ 0 w 27"/>
                <a:gd name="T23" fmla="*/ 27 h 39"/>
                <a:gd name="T24" fmla="*/ 0 w 27"/>
                <a:gd name="T25" fmla="*/ 11 h 39"/>
                <a:gd name="T26" fmla="*/ 8 w 27"/>
                <a:gd name="T27" fmla="*/ 0 h 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39"/>
                <a:gd name="T44" fmla="*/ 27 w 27"/>
                <a:gd name="T45" fmla="*/ 39 h 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39">
                  <a:moveTo>
                    <a:pt x="8" y="0"/>
                  </a:moveTo>
                  <a:lnTo>
                    <a:pt x="18" y="0"/>
                  </a:lnTo>
                  <a:lnTo>
                    <a:pt x="26" y="6"/>
                  </a:lnTo>
                  <a:lnTo>
                    <a:pt x="26" y="14"/>
                  </a:lnTo>
                  <a:lnTo>
                    <a:pt x="5" y="14"/>
                  </a:lnTo>
                  <a:lnTo>
                    <a:pt x="5" y="24"/>
                  </a:lnTo>
                  <a:lnTo>
                    <a:pt x="16" y="32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16" y="38"/>
                  </a:lnTo>
                  <a:lnTo>
                    <a:pt x="8" y="38"/>
                  </a:lnTo>
                  <a:lnTo>
                    <a:pt x="0" y="27"/>
                  </a:lnTo>
                  <a:lnTo>
                    <a:pt x="0" y="11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96"/>
            <p:cNvSpPr>
              <a:spLocks/>
            </p:cNvSpPr>
            <p:nvPr/>
          </p:nvSpPr>
          <p:spPr bwMode="auto">
            <a:xfrm>
              <a:off x="2993" y="1918"/>
              <a:ext cx="16" cy="15"/>
            </a:xfrm>
            <a:custGeom>
              <a:avLst/>
              <a:gdLst>
                <a:gd name="T0" fmla="*/ 3 w 16"/>
                <a:gd name="T1" fmla="*/ 3 h 15"/>
                <a:gd name="T2" fmla="*/ 0 w 16"/>
                <a:gd name="T3" fmla="*/ 14 h 15"/>
                <a:gd name="T4" fmla="*/ 15 w 16"/>
                <a:gd name="T5" fmla="*/ 14 h 15"/>
                <a:gd name="T6" fmla="*/ 15 w 16"/>
                <a:gd name="T7" fmla="*/ 3 h 15"/>
                <a:gd name="T8" fmla="*/ 11 w 16"/>
                <a:gd name="T9" fmla="*/ 3 h 15"/>
                <a:gd name="T10" fmla="*/ 5 w 16"/>
                <a:gd name="T11" fmla="*/ 0 h 15"/>
                <a:gd name="T12" fmla="*/ 3 w 16"/>
                <a:gd name="T13" fmla="*/ 3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15"/>
                <a:gd name="T23" fmla="*/ 16 w 16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15">
                  <a:moveTo>
                    <a:pt x="3" y="3"/>
                  </a:moveTo>
                  <a:lnTo>
                    <a:pt x="0" y="14"/>
                  </a:lnTo>
                  <a:lnTo>
                    <a:pt x="15" y="14"/>
                  </a:lnTo>
                  <a:lnTo>
                    <a:pt x="15" y="3"/>
                  </a:lnTo>
                  <a:lnTo>
                    <a:pt x="11" y="3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97"/>
            <p:cNvSpPr>
              <a:spLocks/>
            </p:cNvSpPr>
            <p:nvPr/>
          </p:nvSpPr>
          <p:spPr bwMode="auto">
            <a:xfrm>
              <a:off x="3027" y="1918"/>
              <a:ext cx="50" cy="39"/>
            </a:xfrm>
            <a:custGeom>
              <a:avLst/>
              <a:gdLst>
                <a:gd name="T0" fmla="*/ 3 w 50"/>
                <a:gd name="T1" fmla="*/ 0 h 39"/>
                <a:gd name="T2" fmla="*/ 10 w 50"/>
                <a:gd name="T3" fmla="*/ 3 h 39"/>
                <a:gd name="T4" fmla="*/ 20 w 50"/>
                <a:gd name="T5" fmla="*/ 0 h 39"/>
                <a:gd name="T6" fmla="*/ 29 w 50"/>
                <a:gd name="T7" fmla="*/ 6 h 39"/>
                <a:gd name="T8" fmla="*/ 41 w 50"/>
                <a:gd name="T9" fmla="*/ 0 h 39"/>
                <a:gd name="T10" fmla="*/ 49 w 50"/>
                <a:gd name="T11" fmla="*/ 6 h 39"/>
                <a:gd name="T12" fmla="*/ 49 w 50"/>
                <a:gd name="T13" fmla="*/ 38 h 39"/>
                <a:gd name="T14" fmla="*/ 44 w 50"/>
                <a:gd name="T15" fmla="*/ 38 h 39"/>
                <a:gd name="T16" fmla="*/ 44 w 50"/>
                <a:gd name="T17" fmla="*/ 6 h 39"/>
                <a:gd name="T18" fmla="*/ 29 w 50"/>
                <a:gd name="T19" fmla="*/ 6 h 39"/>
                <a:gd name="T20" fmla="*/ 26 w 50"/>
                <a:gd name="T21" fmla="*/ 30 h 39"/>
                <a:gd name="T22" fmla="*/ 29 w 50"/>
                <a:gd name="T23" fmla="*/ 38 h 39"/>
                <a:gd name="T24" fmla="*/ 23 w 50"/>
                <a:gd name="T25" fmla="*/ 38 h 39"/>
                <a:gd name="T26" fmla="*/ 20 w 50"/>
                <a:gd name="T27" fmla="*/ 35 h 39"/>
                <a:gd name="T28" fmla="*/ 23 w 50"/>
                <a:gd name="T29" fmla="*/ 27 h 39"/>
                <a:gd name="T30" fmla="*/ 23 w 50"/>
                <a:gd name="T31" fmla="*/ 8 h 39"/>
                <a:gd name="T32" fmla="*/ 15 w 50"/>
                <a:gd name="T33" fmla="*/ 3 h 39"/>
                <a:gd name="T34" fmla="*/ 5 w 50"/>
                <a:gd name="T35" fmla="*/ 14 h 39"/>
                <a:gd name="T36" fmla="*/ 5 w 50"/>
                <a:gd name="T37" fmla="*/ 38 h 39"/>
                <a:gd name="T38" fmla="*/ 0 w 50"/>
                <a:gd name="T39" fmla="*/ 38 h 39"/>
                <a:gd name="T40" fmla="*/ 0 w 50"/>
                <a:gd name="T41" fmla="*/ 15 h 39"/>
                <a:gd name="T42" fmla="*/ 3 w 50"/>
                <a:gd name="T43" fmla="*/ 11 h 39"/>
                <a:gd name="T44" fmla="*/ 0 w 50"/>
                <a:gd name="T45" fmla="*/ 3 h 39"/>
                <a:gd name="T46" fmla="*/ 3 w 50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0"/>
                <a:gd name="T73" fmla="*/ 0 h 39"/>
                <a:gd name="T74" fmla="*/ 50 w 50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0" h="39">
                  <a:moveTo>
                    <a:pt x="3" y="0"/>
                  </a:moveTo>
                  <a:lnTo>
                    <a:pt x="10" y="3"/>
                  </a:lnTo>
                  <a:lnTo>
                    <a:pt x="20" y="0"/>
                  </a:lnTo>
                  <a:lnTo>
                    <a:pt x="29" y="6"/>
                  </a:lnTo>
                  <a:lnTo>
                    <a:pt x="41" y="0"/>
                  </a:lnTo>
                  <a:lnTo>
                    <a:pt x="49" y="6"/>
                  </a:lnTo>
                  <a:lnTo>
                    <a:pt x="49" y="38"/>
                  </a:lnTo>
                  <a:lnTo>
                    <a:pt x="44" y="38"/>
                  </a:lnTo>
                  <a:lnTo>
                    <a:pt x="44" y="6"/>
                  </a:lnTo>
                  <a:lnTo>
                    <a:pt x="29" y="6"/>
                  </a:lnTo>
                  <a:lnTo>
                    <a:pt x="26" y="30"/>
                  </a:lnTo>
                  <a:lnTo>
                    <a:pt x="29" y="38"/>
                  </a:lnTo>
                  <a:lnTo>
                    <a:pt x="23" y="38"/>
                  </a:lnTo>
                  <a:lnTo>
                    <a:pt x="20" y="35"/>
                  </a:lnTo>
                  <a:lnTo>
                    <a:pt x="23" y="27"/>
                  </a:lnTo>
                  <a:lnTo>
                    <a:pt x="23" y="8"/>
                  </a:lnTo>
                  <a:lnTo>
                    <a:pt x="15" y="3"/>
                  </a:lnTo>
                  <a:lnTo>
                    <a:pt x="5" y="14"/>
                  </a:lnTo>
                  <a:lnTo>
                    <a:pt x="5" y="38"/>
                  </a:lnTo>
                  <a:lnTo>
                    <a:pt x="0" y="38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98"/>
            <p:cNvSpPr>
              <a:spLocks/>
            </p:cNvSpPr>
            <p:nvPr/>
          </p:nvSpPr>
          <p:spPr bwMode="auto">
            <a:xfrm>
              <a:off x="3090" y="1918"/>
              <a:ext cx="34" cy="39"/>
            </a:xfrm>
            <a:custGeom>
              <a:avLst/>
              <a:gdLst>
                <a:gd name="T0" fmla="*/ 15 w 34"/>
                <a:gd name="T1" fmla="*/ 0 h 39"/>
                <a:gd name="T2" fmla="*/ 23 w 34"/>
                <a:gd name="T3" fmla="*/ 0 h 39"/>
                <a:gd name="T4" fmla="*/ 33 w 34"/>
                <a:gd name="T5" fmla="*/ 8 h 39"/>
                <a:gd name="T6" fmla="*/ 33 w 34"/>
                <a:gd name="T7" fmla="*/ 27 h 39"/>
                <a:gd name="T8" fmla="*/ 26 w 34"/>
                <a:gd name="T9" fmla="*/ 38 h 39"/>
                <a:gd name="T10" fmla="*/ 10 w 34"/>
                <a:gd name="T11" fmla="*/ 38 h 39"/>
                <a:gd name="T12" fmla="*/ 0 w 34"/>
                <a:gd name="T13" fmla="*/ 24 h 39"/>
                <a:gd name="T14" fmla="*/ 0 w 34"/>
                <a:gd name="T15" fmla="*/ 11 h 39"/>
                <a:gd name="T16" fmla="*/ 15 w 34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39"/>
                <a:gd name="T29" fmla="*/ 34 w 34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39">
                  <a:moveTo>
                    <a:pt x="15" y="0"/>
                  </a:moveTo>
                  <a:lnTo>
                    <a:pt x="23" y="0"/>
                  </a:lnTo>
                  <a:lnTo>
                    <a:pt x="33" y="8"/>
                  </a:lnTo>
                  <a:lnTo>
                    <a:pt x="33" y="27"/>
                  </a:lnTo>
                  <a:lnTo>
                    <a:pt x="26" y="38"/>
                  </a:lnTo>
                  <a:lnTo>
                    <a:pt x="10" y="38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99"/>
            <p:cNvSpPr>
              <a:spLocks/>
            </p:cNvSpPr>
            <p:nvPr/>
          </p:nvSpPr>
          <p:spPr bwMode="auto">
            <a:xfrm>
              <a:off x="3095" y="1922"/>
              <a:ext cx="25" cy="33"/>
            </a:xfrm>
            <a:custGeom>
              <a:avLst/>
              <a:gdLst>
                <a:gd name="T0" fmla="*/ 5 w 25"/>
                <a:gd name="T1" fmla="*/ 3 h 33"/>
                <a:gd name="T2" fmla="*/ 0 w 25"/>
                <a:gd name="T3" fmla="*/ 11 h 33"/>
                <a:gd name="T4" fmla="*/ 0 w 25"/>
                <a:gd name="T5" fmla="*/ 21 h 33"/>
                <a:gd name="T6" fmla="*/ 11 w 25"/>
                <a:gd name="T7" fmla="*/ 32 h 33"/>
                <a:gd name="T8" fmla="*/ 19 w 25"/>
                <a:gd name="T9" fmla="*/ 32 h 33"/>
                <a:gd name="T10" fmla="*/ 24 w 25"/>
                <a:gd name="T11" fmla="*/ 24 h 33"/>
                <a:gd name="T12" fmla="*/ 24 w 25"/>
                <a:gd name="T13" fmla="*/ 8 h 33"/>
                <a:gd name="T14" fmla="*/ 13 w 25"/>
                <a:gd name="T15" fmla="*/ 0 h 33"/>
                <a:gd name="T16" fmla="*/ 8 w 25"/>
                <a:gd name="T17" fmla="*/ 0 h 33"/>
                <a:gd name="T18" fmla="*/ 5 w 25"/>
                <a:gd name="T19" fmla="*/ 3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33"/>
                <a:gd name="T32" fmla="*/ 25 w 25"/>
                <a:gd name="T33" fmla="*/ 33 h 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33">
                  <a:moveTo>
                    <a:pt x="5" y="3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11" y="32"/>
                  </a:lnTo>
                  <a:lnTo>
                    <a:pt x="19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100"/>
            <p:cNvSpPr>
              <a:spLocks/>
            </p:cNvSpPr>
            <p:nvPr/>
          </p:nvSpPr>
          <p:spPr bwMode="auto">
            <a:xfrm>
              <a:off x="3162" y="1918"/>
              <a:ext cx="28" cy="39"/>
            </a:xfrm>
            <a:custGeom>
              <a:avLst/>
              <a:gdLst>
                <a:gd name="T0" fmla="*/ 11 w 28"/>
                <a:gd name="T1" fmla="*/ 0 h 39"/>
                <a:gd name="T2" fmla="*/ 19 w 28"/>
                <a:gd name="T3" fmla="*/ 0 h 39"/>
                <a:gd name="T4" fmla="*/ 24 w 28"/>
                <a:gd name="T5" fmla="*/ 3 h 39"/>
                <a:gd name="T6" fmla="*/ 27 w 28"/>
                <a:gd name="T7" fmla="*/ 14 h 39"/>
                <a:gd name="T8" fmla="*/ 16 w 28"/>
                <a:gd name="T9" fmla="*/ 15 h 39"/>
                <a:gd name="T10" fmla="*/ 11 w 28"/>
                <a:gd name="T11" fmla="*/ 14 h 39"/>
                <a:gd name="T12" fmla="*/ 3 w 28"/>
                <a:gd name="T13" fmla="*/ 15 h 39"/>
                <a:gd name="T14" fmla="*/ 3 w 28"/>
                <a:gd name="T15" fmla="*/ 21 h 39"/>
                <a:gd name="T16" fmla="*/ 8 w 28"/>
                <a:gd name="T17" fmla="*/ 32 h 39"/>
                <a:gd name="T18" fmla="*/ 24 w 28"/>
                <a:gd name="T19" fmla="*/ 32 h 39"/>
                <a:gd name="T20" fmla="*/ 27 w 28"/>
                <a:gd name="T21" fmla="*/ 30 h 39"/>
                <a:gd name="T22" fmla="*/ 24 w 28"/>
                <a:gd name="T23" fmla="*/ 35 h 39"/>
                <a:gd name="T24" fmla="*/ 8 w 28"/>
                <a:gd name="T25" fmla="*/ 38 h 39"/>
                <a:gd name="T26" fmla="*/ 3 w 28"/>
                <a:gd name="T27" fmla="*/ 30 h 39"/>
                <a:gd name="T28" fmla="*/ 0 w 28"/>
                <a:gd name="T29" fmla="*/ 14 h 39"/>
                <a:gd name="T30" fmla="*/ 5 w 28"/>
                <a:gd name="T31" fmla="*/ 3 h 39"/>
                <a:gd name="T32" fmla="*/ 11 w 28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9"/>
                <a:gd name="T53" fmla="*/ 28 w 28"/>
                <a:gd name="T54" fmla="*/ 39 h 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9">
                  <a:moveTo>
                    <a:pt x="11" y="0"/>
                  </a:moveTo>
                  <a:lnTo>
                    <a:pt x="19" y="0"/>
                  </a:lnTo>
                  <a:lnTo>
                    <a:pt x="24" y="3"/>
                  </a:lnTo>
                  <a:lnTo>
                    <a:pt x="27" y="14"/>
                  </a:lnTo>
                  <a:lnTo>
                    <a:pt x="16" y="15"/>
                  </a:lnTo>
                  <a:lnTo>
                    <a:pt x="11" y="14"/>
                  </a:lnTo>
                  <a:lnTo>
                    <a:pt x="3" y="15"/>
                  </a:lnTo>
                  <a:lnTo>
                    <a:pt x="3" y="21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7" y="30"/>
                  </a:lnTo>
                  <a:lnTo>
                    <a:pt x="24" y="35"/>
                  </a:lnTo>
                  <a:lnTo>
                    <a:pt x="8" y="38"/>
                  </a:lnTo>
                  <a:lnTo>
                    <a:pt x="3" y="30"/>
                  </a:lnTo>
                  <a:lnTo>
                    <a:pt x="0" y="14"/>
                  </a:lnTo>
                  <a:lnTo>
                    <a:pt x="5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101"/>
            <p:cNvSpPr>
              <a:spLocks/>
            </p:cNvSpPr>
            <p:nvPr/>
          </p:nvSpPr>
          <p:spPr bwMode="auto">
            <a:xfrm>
              <a:off x="3168" y="1922"/>
              <a:ext cx="18" cy="11"/>
            </a:xfrm>
            <a:custGeom>
              <a:avLst/>
              <a:gdLst>
                <a:gd name="T0" fmla="*/ 3 w 18"/>
                <a:gd name="T1" fmla="*/ 3 h 11"/>
                <a:gd name="T2" fmla="*/ 0 w 18"/>
                <a:gd name="T3" fmla="*/ 10 h 11"/>
                <a:gd name="T4" fmla="*/ 17 w 18"/>
                <a:gd name="T5" fmla="*/ 10 h 11"/>
                <a:gd name="T6" fmla="*/ 17 w 18"/>
                <a:gd name="T7" fmla="*/ 5 h 11"/>
                <a:gd name="T8" fmla="*/ 9 w 18"/>
                <a:gd name="T9" fmla="*/ 0 h 11"/>
                <a:gd name="T10" fmla="*/ 3 w 18"/>
                <a:gd name="T11" fmla="*/ 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1"/>
                <a:gd name="T20" fmla="*/ 18 w 18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1">
                  <a:moveTo>
                    <a:pt x="3" y="3"/>
                  </a:moveTo>
                  <a:lnTo>
                    <a:pt x="0" y="10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9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102"/>
            <p:cNvSpPr>
              <a:spLocks/>
            </p:cNvSpPr>
            <p:nvPr/>
          </p:nvSpPr>
          <p:spPr bwMode="auto">
            <a:xfrm>
              <a:off x="3274" y="1918"/>
              <a:ext cx="35" cy="39"/>
            </a:xfrm>
            <a:custGeom>
              <a:avLst/>
              <a:gdLst>
                <a:gd name="T0" fmla="*/ 14 w 35"/>
                <a:gd name="T1" fmla="*/ 0 h 39"/>
                <a:gd name="T2" fmla="*/ 22 w 35"/>
                <a:gd name="T3" fmla="*/ 0 h 39"/>
                <a:gd name="T4" fmla="*/ 33 w 35"/>
                <a:gd name="T5" fmla="*/ 8 h 39"/>
                <a:gd name="T6" fmla="*/ 34 w 35"/>
                <a:gd name="T7" fmla="*/ 18 h 39"/>
                <a:gd name="T8" fmla="*/ 27 w 35"/>
                <a:gd name="T9" fmla="*/ 35 h 39"/>
                <a:gd name="T10" fmla="*/ 9 w 35"/>
                <a:gd name="T11" fmla="*/ 38 h 39"/>
                <a:gd name="T12" fmla="*/ 3 w 35"/>
                <a:gd name="T13" fmla="*/ 27 h 39"/>
                <a:gd name="T14" fmla="*/ 0 w 35"/>
                <a:gd name="T15" fmla="*/ 15 h 39"/>
                <a:gd name="T16" fmla="*/ 5 w 35"/>
                <a:gd name="T17" fmla="*/ 6 h 39"/>
                <a:gd name="T18" fmla="*/ 14 w 35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39"/>
                <a:gd name="T32" fmla="*/ 35 w 35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39">
                  <a:moveTo>
                    <a:pt x="14" y="0"/>
                  </a:moveTo>
                  <a:lnTo>
                    <a:pt x="22" y="0"/>
                  </a:lnTo>
                  <a:lnTo>
                    <a:pt x="33" y="8"/>
                  </a:lnTo>
                  <a:lnTo>
                    <a:pt x="34" y="18"/>
                  </a:lnTo>
                  <a:lnTo>
                    <a:pt x="27" y="35"/>
                  </a:lnTo>
                  <a:lnTo>
                    <a:pt x="9" y="38"/>
                  </a:lnTo>
                  <a:lnTo>
                    <a:pt x="3" y="27"/>
                  </a:lnTo>
                  <a:lnTo>
                    <a:pt x="0" y="15"/>
                  </a:lnTo>
                  <a:lnTo>
                    <a:pt x="5" y="6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103"/>
            <p:cNvSpPr>
              <a:spLocks/>
            </p:cNvSpPr>
            <p:nvPr/>
          </p:nvSpPr>
          <p:spPr bwMode="auto">
            <a:xfrm>
              <a:off x="3279" y="1922"/>
              <a:ext cx="24" cy="35"/>
            </a:xfrm>
            <a:custGeom>
              <a:avLst/>
              <a:gdLst>
                <a:gd name="T0" fmla="*/ 4 w 24"/>
                <a:gd name="T1" fmla="*/ 3 h 35"/>
                <a:gd name="T2" fmla="*/ 0 w 24"/>
                <a:gd name="T3" fmla="*/ 15 h 35"/>
                <a:gd name="T4" fmla="*/ 4 w 24"/>
                <a:gd name="T5" fmla="*/ 29 h 35"/>
                <a:gd name="T6" fmla="*/ 15 w 24"/>
                <a:gd name="T7" fmla="*/ 34 h 35"/>
                <a:gd name="T8" fmla="*/ 23 w 24"/>
                <a:gd name="T9" fmla="*/ 23 h 35"/>
                <a:gd name="T10" fmla="*/ 23 w 24"/>
                <a:gd name="T11" fmla="*/ 8 h 35"/>
                <a:gd name="T12" fmla="*/ 12 w 24"/>
                <a:gd name="T13" fmla="*/ 0 h 35"/>
                <a:gd name="T14" fmla="*/ 7 w 24"/>
                <a:gd name="T15" fmla="*/ 0 h 35"/>
                <a:gd name="T16" fmla="*/ 4 w 24"/>
                <a:gd name="T17" fmla="*/ 3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35"/>
                <a:gd name="T29" fmla="*/ 24 w 24"/>
                <a:gd name="T30" fmla="*/ 35 h 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35">
                  <a:moveTo>
                    <a:pt x="4" y="3"/>
                  </a:moveTo>
                  <a:lnTo>
                    <a:pt x="0" y="15"/>
                  </a:lnTo>
                  <a:lnTo>
                    <a:pt x="4" y="29"/>
                  </a:lnTo>
                  <a:lnTo>
                    <a:pt x="15" y="34"/>
                  </a:lnTo>
                  <a:lnTo>
                    <a:pt x="23" y="23"/>
                  </a:lnTo>
                  <a:lnTo>
                    <a:pt x="23" y="8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104"/>
            <p:cNvSpPr>
              <a:spLocks/>
            </p:cNvSpPr>
            <p:nvPr/>
          </p:nvSpPr>
          <p:spPr bwMode="auto">
            <a:xfrm>
              <a:off x="3317" y="1918"/>
              <a:ext cx="53" cy="39"/>
            </a:xfrm>
            <a:custGeom>
              <a:avLst/>
              <a:gdLst>
                <a:gd name="T0" fmla="*/ 19 w 53"/>
                <a:gd name="T1" fmla="*/ 0 h 39"/>
                <a:gd name="T2" fmla="*/ 23 w 53"/>
                <a:gd name="T3" fmla="*/ 0 h 39"/>
                <a:gd name="T4" fmla="*/ 31 w 53"/>
                <a:gd name="T5" fmla="*/ 6 h 39"/>
                <a:gd name="T6" fmla="*/ 45 w 53"/>
                <a:gd name="T7" fmla="*/ 0 h 39"/>
                <a:gd name="T8" fmla="*/ 51 w 53"/>
                <a:gd name="T9" fmla="*/ 3 h 39"/>
                <a:gd name="T10" fmla="*/ 51 w 53"/>
                <a:gd name="T11" fmla="*/ 21 h 39"/>
                <a:gd name="T12" fmla="*/ 52 w 53"/>
                <a:gd name="T13" fmla="*/ 24 h 39"/>
                <a:gd name="T14" fmla="*/ 51 w 53"/>
                <a:gd name="T15" fmla="*/ 32 h 39"/>
                <a:gd name="T16" fmla="*/ 52 w 53"/>
                <a:gd name="T17" fmla="*/ 38 h 39"/>
                <a:gd name="T18" fmla="*/ 45 w 53"/>
                <a:gd name="T19" fmla="*/ 38 h 39"/>
                <a:gd name="T20" fmla="*/ 48 w 53"/>
                <a:gd name="T21" fmla="*/ 11 h 39"/>
                <a:gd name="T22" fmla="*/ 40 w 53"/>
                <a:gd name="T23" fmla="*/ 6 h 39"/>
                <a:gd name="T24" fmla="*/ 34 w 53"/>
                <a:gd name="T25" fmla="*/ 6 h 39"/>
                <a:gd name="T26" fmla="*/ 29 w 53"/>
                <a:gd name="T27" fmla="*/ 14 h 39"/>
                <a:gd name="T28" fmla="*/ 29 w 53"/>
                <a:gd name="T29" fmla="*/ 38 h 39"/>
                <a:gd name="T30" fmla="*/ 23 w 53"/>
                <a:gd name="T31" fmla="*/ 38 h 39"/>
                <a:gd name="T32" fmla="*/ 23 w 53"/>
                <a:gd name="T33" fmla="*/ 6 h 39"/>
                <a:gd name="T34" fmla="*/ 14 w 53"/>
                <a:gd name="T35" fmla="*/ 6 h 39"/>
                <a:gd name="T36" fmla="*/ 8 w 53"/>
                <a:gd name="T37" fmla="*/ 14 h 39"/>
                <a:gd name="T38" fmla="*/ 8 w 53"/>
                <a:gd name="T39" fmla="*/ 35 h 39"/>
                <a:gd name="T40" fmla="*/ 11 w 53"/>
                <a:gd name="T41" fmla="*/ 38 h 39"/>
                <a:gd name="T42" fmla="*/ 0 w 53"/>
                <a:gd name="T43" fmla="*/ 38 h 39"/>
                <a:gd name="T44" fmla="*/ 3 w 53"/>
                <a:gd name="T45" fmla="*/ 8 h 39"/>
                <a:gd name="T46" fmla="*/ 0 w 53"/>
                <a:gd name="T47" fmla="*/ 3 h 39"/>
                <a:gd name="T48" fmla="*/ 8 w 53"/>
                <a:gd name="T49" fmla="*/ 3 h 39"/>
                <a:gd name="T50" fmla="*/ 11 w 53"/>
                <a:gd name="T51" fmla="*/ 6 h 39"/>
                <a:gd name="T52" fmla="*/ 19 w 53"/>
                <a:gd name="T53" fmla="*/ 0 h 3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3"/>
                <a:gd name="T82" fmla="*/ 0 h 39"/>
                <a:gd name="T83" fmla="*/ 53 w 53"/>
                <a:gd name="T84" fmla="*/ 39 h 3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3" h="39">
                  <a:moveTo>
                    <a:pt x="19" y="0"/>
                  </a:moveTo>
                  <a:lnTo>
                    <a:pt x="23" y="0"/>
                  </a:lnTo>
                  <a:lnTo>
                    <a:pt x="31" y="6"/>
                  </a:lnTo>
                  <a:lnTo>
                    <a:pt x="45" y="0"/>
                  </a:lnTo>
                  <a:lnTo>
                    <a:pt x="51" y="3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1" y="32"/>
                  </a:lnTo>
                  <a:lnTo>
                    <a:pt x="52" y="38"/>
                  </a:lnTo>
                  <a:lnTo>
                    <a:pt x="45" y="38"/>
                  </a:lnTo>
                  <a:lnTo>
                    <a:pt x="48" y="11"/>
                  </a:lnTo>
                  <a:lnTo>
                    <a:pt x="40" y="6"/>
                  </a:lnTo>
                  <a:lnTo>
                    <a:pt x="34" y="6"/>
                  </a:lnTo>
                  <a:lnTo>
                    <a:pt x="29" y="14"/>
                  </a:lnTo>
                  <a:lnTo>
                    <a:pt x="29" y="38"/>
                  </a:lnTo>
                  <a:lnTo>
                    <a:pt x="23" y="38"/>
                  </a:lnTo>
                  <a:lnTo>
                    <a:pt x="23" y="6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8" y="35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3" y="8"/>
                  </a:lnTo>
                  <a:lnTo>
                    <a:pt x="0" y="3"/>
                  </a:lnTo>
                  <a:lnTo>
                    <a:pt x="8" y="3"/>
                  </a:lnTo>
                  <a:lnTo>
                    <a:pt x="11" y="6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105"/>
            <p:cNvSpPr>
              <a:spLocks/>
            </p:cNvSpPr>
            <p:nvPr/>
          </p:nvSpPr>
          <p:spPr bwMode="auto">
            <a:xfrm>
              <a:off x="3386" y="1918"/>
              <a:ext cx="32" cy="53"/>
            </a:xfrm>
            <a:custGeom>
              <a:avLst/>
              <a:gdLst>
                <a:gd name="T0" fmla="*/ 5 w 32"/>
                <a:gd name="T1" fmla="*/ 0 h 53"/>
                <a:gd name="T2" fmla="*/ 11 w 32"/>
                <a:gd name="T3" fmla="*/ 6 h 53"/>
                <a:gd name="T4" fmla="*/ 22 w 32"/>
                <a:gd name="T5" fmla="*/ 0 h 53"/>
                <a:gd name="T6" fmla="*/ 26 w 32"/>
                <a:gd name="T7" fmla="*/ 0 h 53"/>
                <a:gd name="T8" fmla="*/ 31 w 32"/>
                <a:gd name="T9" fmla="*/ 11 h 53"/>
                <a:gd name="T10" fmla="*/ 31 w 32"/>
                <a:gd name="T11" fmla="*/ 27 h 53"/>
                <a:gd name="T12" fmla="*/ 28 w 32"/>
                <a:gd name="T13" fmla="*/ 32 h 53"/>
                <a:gd name="T14" fmla="*/ 15 w 32"/>
                <a:gd name="T15" fmla="*/ 38 h 53"/>
                <a:gd name="T16" fmla="*/ 12 w 32"/>
                <a:gd name="T17" fmla="*/ 35 h 53"/>
                <a:gd name="T18" fmla="*/ 8 w 32"/>
                <a:gd name="T19" fmla="*/ 44 h 53"/>
                <a:gd name="T20" fmla="*/ 8 w 32"/>
                <a:gd name="T21" fmla="*/ 52 h 53"/>
                <a:gd name="T22" fmla="*/ 3 w 32"/>
                <a:gd name="T23" fmla="*/ 52 h 53"/>
                <a:gd name="T24" fmla="*/ 3 w 32"/>
                <a:gd name="T25" fmla="*/ 8 h 53"/>
                <a:gd name="T26" fmla="*/ 0 w 32"/>
                <a:gd name="T27" fmla="*/ 3 h 53"/>
                <a:gd name="T28" fmla="*/ 5 w 32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53"/>
                <a:gd name="T47" fmla="*/ 32 w 32"/>
                <a:gd name="T48" fmla="*/ 53 h 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53">
                  <a:moveTo>
                    <a:pt x="5" y="0"/>
                  </a:moveTo>
                  <a:lnTo>
                    <a:pt x="11" y="6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1" y="11"/>
                  </a:lnTo>
                  <a:lnTo>
                    <a:pt x="31" y="27"/>
                  </a:lnTo>
                  <a:lnTo>
                    <a:pt x="28" y="32"/>
                  </a:lnTo>
                  <a:lnTo>
                    <a:pt x="15" y="38"/>
                  </a:lnTo>
                  <a:lnTo>
                    <a:pt x="12" y="35"/>
                  </a:lnTo>
                  <a:lnTo>
                    <a:pt x="8" y="44"/>
                  </a:lnTo>
                  <a:lnTo>
                    <a:pt x="8" y="52"/>
                  </a:lnTo>
                  <a:lnTo>
                    <a:pt x="3" y="52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106"/>
            <p:cNvSpPr>
              <a:spLocks/>
            </p:cNvSpPr>
            <p:nvPr/>
          </p:nvSpPr>
          <p:spPr bwMode="auto">
            <a:xfrm>
              <a:off x="3394" y="1922"/>
              <a:ext cx="22" cy="33"/>
            </a:xfrm>
            <a:custGeom>
              <a:avLst/>
              <a:gdLst>
                <a:gd name="T0" fmla="*/ 7 w 22"/>
                <a:gd name="T1" fmla="*/ 3 h 33"/>
                <a:gd name="T2" fmla="*/ 3 w 22"/>
                <a:gd name="T3" fmla="*/ 6 h 33"/>
                <a:gd name="T4" fmla="*/ 0 w 22"/>
                <a:gd name="T5" fmla="*/ 13 h 33"/>
                <a:gd name="T6" fmla="*/ 0 w 22"/>
                <a:gd name="T7" fmla="*/ 26 h 33"/>
                <a:gd name="T8" fmla="*/ 7 w 22"/>
                <a:gd name="T9" fmla="*/ 32 h 33"/>
                <a:gd name="T10" fmla="*/ 14 w 22"/>
                <a:gd name="T11" fmla="*/ 32 h 33"/>
                <a:gd name="T12" fmla="*/ 21 w 22"/>
                <a:gd name="T13" fmla="*/ 18 h 33"/>
                <a:gd name="T14" fmla="*/ 18 w 22"/>
                <a:gd name="T15" fmla="*/ 8 h 33"/>
                <a:gd name="T16" fmla="*/ 10 w 22"/>
                <a:gd name="T17" fmla="*/ 0 h 33"/>
                <a:gd name="T18" fmla="*/ 7 w 22"/>
                <a:gd name="T19" fmla="*/ 3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33"/>
                <a:gd name="T32" fmla="*/ 22 w 22"/>
                <a:gd name="T33" fmla="*/ 33 h 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33">
                  <a:moveTo>
                    <a:pt x="7" y="3"/>
                  </a:moveTo>
                  <a:lnTo>
                    <a:pt x="3" y="6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7" y="32"/>
                  </a:lnTo>
                  <a:lnTo>
                    <a:pt x="14" y="32"/>
                  </a:lnTo>
                  <a:lnTo>
                    <a:pt x="21" y="18"/>
                  </a:lnTo>
                  <a:lnTo>
                    <a:pt x="18" y="8"/>
                  </a:lnTo>
                  <a:lnTo>
                    <a:pt x="10" y="0"/>
                  </a:lnTo>
                  <a:lnTo>
                    <a:pt x="7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107"/>
            <p:cNvSpPr>
              <a:spLocks/>
            </p:cNvSpPr>
            <p:nvPr/>
          </p:nvSpPr>
          <p:spPr bwMode="auto">
            <a:xfrm>
              <a:off x="3434" y="1918"/>
              <a:ext cx="16" cy="39"/>
            </a:xfrm>
            <a:custGeom>
              <a:avLst/>
              <a:gdLst>
                <a:gd name="T0" fmla="*/ 0 w 16"/>
                <a:gd name="T1" fmla="*/ 0 h 39"/>
                <a:gd name="T2" fmla="*/ 3 w 16"/>
                <a:gd name="T3" fmla="*/ 0 h 39"/>
                <a:gd name="T4" fmla="*/ 4 w 16"/>
                <a:gd name="T5" fmla="*/ 6 h 39"/>
                <a:gd name="T6" fmla="*/ 4 w 16"/>
                <a:gd name="T7" fmla="*/ 30 h 39"/>
                <a:gd name="T8" fmla="*/ 15 w 16"/>
                <a:gd name="T9" fmla="*/ 35 h 39"/>
                <a:gd name="T10" fmla="*/ 4 w 16"/>
                <a:gd name="T11" fmla="*/ 38 h 39"/>
                <a:gd name="T12" fmla="*/ 0 w 16"/>
                <a:gd name="T13" fmla="*/ 27 h 39"/>
                <a:gd name="T14" fmla="*/ 0 w 16"/>
                <a:gd name="T15" fmla="*/ 0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39"/>
                <a:gd name="T26" fmla="*/ 16 w 16"/>
                <a:gd name="T27" fmla="*/ 39 h 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39">
                  <a:moveTo>
                    <a:pt x="0" y="0"/>
                  </a:moveTo>
                  <a:lnTo>
                    <a:pt x="3" y="0"/>
                  </a:lnTo>
                  <a:lnTo>
                    <a:pt x="4" y="6"/>
                  </a:lnTo>
                  <a:lnTo>
                    <a:pt x="4" y="30"/>
                  </a:lnTo>
                  <a:lnTo>
                    <a:pt x="15" y="35"/>
                  </a:lnTo>
                  <a:lnTo>
                    <a:pt x="4" y="38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108"/>
            <p:cNvSpPr>
              <a:spLocks/>
            </p:cNvSpPr>
            <p:nvPr/>
          </p:nvSpPr>
          <p:spPr bwMode="auto">
            <a:xfrm>
              <a:off x="3454" y="1922"/>
              <a:ext cx="9" cy="35"/>
            </a:xfrm>
            <a:custGeom>
              <a:avLst/>
              <a:gdLst>
                <a:gd name="T0" fmla="*/ 0 w 9"/>
                <a:gd name="T1" fmla="*/ 0 h 35"/>
                <a:gd name="T2" fmla="*/ 5 w 9"/>
                <a:gd name="T3" fmla="*/ 0 h 35"/>
                <a:gd name="T4" fmla="*/ 8 w 9"/>
                <a:gd name="T5" fmla="*/ 5 h 35"/>
                <a:gd name="T6" fmla="*/ 8 w 9"/>
                <a:gd name="T7" fmla="*/ 18 h 35"/>
                <a:gd name="T8" fmla="*/ 5 w 9"/>
                <a:gd name="T9" fmla="*/ 20 h 35"/>
                <a:gd name="T10" fmla="*/ 8 w 9"/>
                <a:gd name="T11" fmla="*/ 31 h 35"/>
                <a:gd name="T12" fmla="*/ 5 w 9"/>
                <a:gd name="T13" fmla="*/ 34 h 35"/>
                <a:gd name="T14" fmla="*/ 0 w 9"/>
                <a:gd name="T15" fmla="*/ 26 h 35"/>
                <a:gd name="T16" fmla="*/ 3 w 9"/>
                <a:gd name="T17" fmla="*/ 18 h 35"/>
                <a:gd name="T18" fmla="*/ 3 w 9"/>
                <a:gd name="T19" fmla="*/ 3 h 35"/>
                <a:gd name="T20" fmla="*/ 0 w 9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35"/>
                <a:gd name="T35" fmla="*/ 9 w 9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35">
                  <a:moveTo>
                    <a:pt x="0" y="0"/>
                  </a:moveTo>
                  <a:lnTo>
                    <a:pt x="5" y="0"/>
                  </a:lnTo>
                  <a:lnTo>
                    <a:pt x="8" y="5"/>
                  </a:lnTo>
                  <a:lnTo>
                    <a:pt x="8" y="18"/>
                  </a:lnTo>
                  <a:lnTo>
                    <a:pt x="5" y="20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0" y="26"/>
                  </a:lnTo>
                  <a:lnTo>
                    <a:pt x="3" y="18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109"/>
            <p:cNvSpPr>
              <a:spLocks/>
            </p:cNvSpPr>
            <p:nvPr/>
          </p:nvSpPr>
          <p:spPr bwMode="auto">
            <a:xfrm>
              <a:off x="3500" y="1922"/>
              <a:ext cx="28" cy="38"/>
            </a:xfrm>
            <a:custGeom>
              <a:avLst/>
              <a:gdLst>
                <a:gd name="T0" fmla="*/ 6 w 28"/>
                <a:gd name="T1" fmla="*/ 0 h 38"/>
                <a:gd name="T2" fmla="*/ 23 w 28"/>
                <a:gd name="T3" fmla="*/ 0 h 38"/>
                <a:gd name="T4" fmla="*/ 27 w 28"/>
                <a:gd name="T5" fmla="*/ 8 h 38"/>
                <a:gd name="T6" fmla="*/ 27 w 28"/>
                <a:gd name="T7" fmla="*/ 12 h 38"/>
                <a:gd name="T8" fmla="*/ 6 w 28"/>
                <a:gd name="T9" fmla="*/ 12 h 38"/>
                <a:gd name="T10" fmla="*/ 9 w 28"/>
                <a:gd name="T11" fmla="*/ 29 h 38"/>
                <a:gd name="T12" fmla="*/ 23 w 28"/>
                <a:gd name="T13" fmla="*/ 32 h 38"/>
                <a:gd name="T14" fmla="*/ 27 w 28"/>
                <a:gd name="T15" fmla="*/ 29 h 38"/>
                <a:gd name="T16" fmla="*/ 26 w 28"/>
                <a:gd name="T17" fmla="*/ 34 h 38"/>
                <a:gd name="T18" fmla="*/ 14 w 28"/>
                <a:gd name="T19" fmla="*/ 37 h 38"/>
                <a:gd name="T20" fmla="*/ 6 w 28"/>
                <a:gd name="T21" fmla="*/ 34 h 38"/>
                <a:gd name="T22" fmla="*/ 0 w 28"/>
                <a:gd name="T23" fmla="*/ 21 h 38"/>
                <a:gd name="T24" fmla="*/ 0 w 28"/>
                <a:gd name="T25" fmla="*/ 12 h 38"/>
                <a:gd name="T26" fmla="*/ 6 w 28"/>
                <a:gd name="T27" fmla="*/ 0 h 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8"/>
                <a:gd name="T44" fmla="*/ 28 w 28"/>
                <a:gd name="T45" fmla="*/ 38 h 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8">
                  <a:moveTo>
                    <a:pt x="6" y="0"/>
                  </a:moveTo>
                  <a:lnTo>
                    <a:pt x="23" y="0"/>
                  </a:lnTo>
                  <a:lnTo>
                    <a:pt x="27" y="8"/>
                  </a:lnTo>
                  <a:lnTo>
                    <a:pt x="27" y="12"/>
                  </a:lnTo>
                  <a:lnTo>
                    <a:pt x="6" y="12"/>
                  </a:lnTo>
                  <a:lnTo>
                    <a:pt x="9" y="29"/>
                  </a:lnTo>
                  <a:lnTo>
                    <a:pt x="23" y="32"/>
                  </a:lnTo>
                  <a:lnTo>
                    <a:pt x="27" y="29"/>
                  </a:lnTo>
                  <a:lnTo>
                    <a:pt x="26" y="34"/>
                  </a:lnTo>
                  <a:lnTo>
                    <a:pt x="14" y="37"/>
                  </a:lnTo>
                  <a:lnTo>
                    <a:pt x="6" y="34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110"/>
            <p:cNvSpPr>
              <a:spLocks/>
            </p:cNvSpPr>
            <p:nvPr/>
          </p:nvSpPr>
          <p:spPr bwMode="auto">
            <a:xfrm>
              <a:off x="3506" y="1922"/>
              <a:ext cx="17" cy="14"/>
            </a:xfrm>
            <a:custGeom>
              <a:avLst/>
              <a:gdLst>
                <a:gd name="T0" fmla="*/ 3 w 17"/>
                <a:gd name="T1" fmla="*/ 3 h 14"/>
                <a:gd name="T2" fmla="*/ 0 w 17"/>
                <a:gd name="T3" fmla="*/ 12 h 14"/>
                <a:gd name="T4" fmla="*/ 8 w 17"/>
                <a:gd name="T5" fmla="*/ 12 h 14"/>
                <a:gd name="T6" fmla="*/ 11 w 17"/>
                <a:gd name="T7" fmla="*/ 13 h 14"/>
                <a:gd name="T8" fmla="*/ 16 w 17"/>
                <a:gd name="T9" fmla="*/ 6 h 14"/>
                <a:gd name="T10" fmla="*/ 8 w 17"/>
                <a:gd name="T11" fmla="*/ 0 h 14"/>
                <a:gd name="T12" fmla="*/ 3 w 17"/>
                <a:gd name="T13" fmla="*/ 3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4"/>
                <a:gd name="T23" fmla="*/ 17 w 17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4">
                  <a:moveTo>
                    <a:pt x="3" y="3"/>
                  </a:moveTo>
                  <a:lnTo>
                    <a:pt x="0" y="12"/>
                  </a:lnTo>
                  <a:lnTo>
                    <a:pt x="8" y="12"/>
                  </a:lnTo>
                  <a:lnTo>
                    <a:pt x="11" y="13"/>
                  </a:lnTo>
                  <a:lnTo>
                    <a:pt x="16" y="6"/>
                  </a:lnTo>
                  <a:lnTo>
                    <a:pt x="8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111"/>
            <p:cNvSpPr>
              <a:spLocks/>
            </p:cNvSpPr>
            <p:nvPr/>
          </p:nvSpPr>
          <p:spPr bwMode="auto">
            <a:xfrm>
              <a:off x="3537" y="1922"/>
              <a:ext cx="28" cy="38"/>
            </a:xfrm>
            <a:custGeom>
              <a:avLst/>
              <a:gdLst>
                <a:gd name="T0" fmla="*/ 6 w 28"/>
                <a:gd name="T1" fmla="*/ 0 h 38"/>
                <a:gd name="T2" fmla="*/ 24 w 28"/>
                <a:gd name="T3" fmla="*/ 0 h 38"/>
                <a:gd name="T4" fmla="*/ 27 w 28"/>
                <a:gd name="T5" fmla="*/ 3 h 38"/>
                <a:gd name="T6" fmla="*/ 14 w 28"/>
                <a:gd name="T7" fmla="*/ 8 h 38"/>
                <a:gd name="T8" fmla="*/ 11 w 28"/>
                <a:gd name="T9" fmla="*/ 15 h 38"/>
                <a:gd name="T10" fmla="*/ 11 w 28"/>
                <a:gd name="T11" fmla="*/ 32 h 38"/>
                <a:gd name="T12" fmla="*/ 14 w 28"/>
                <a:gd name="T13" fmla="*/ 37 h 38"/>
                <a:gd name="T14" fmla="*/ 0 w 28"/>
                <a:gd name="T15" fmla="*/ 34 h 38"/>
                <a:gd name="T16" fmla="*/ 6 w 28"/>
                <a:gd name="T17" fmla="*/ 34 h 38"/>
                <a:gd name="T18" fmla="*/ 6 w 28"/>
                <a:gd name="T19" fmla="*/ 3 h 38"/>
                <a:gd name="T20" fmla="*/ 0 w 28"/>
                <a:gd name="T21" fmla="*/ 3 h 38"/>
                <a:gd name="T22" fmla="*/ 6 w 28"/>
                <a:gd name="T23" fmla="*/ 0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8"/>
                <a:gd name="T38" fmla="*/ 28 w 28"/>
                <a:gd name="T39" fmla="*/ 38 h 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8">
                  <a:moveTo>
                    <a:pt x="6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14" y="8"/>
                  </a:lnTo>
                  <a:lnTo>
                    <a:pt x="11" y="15"/>
                  </a:lnTo>
                  <a:lnTo>
                    <a:pt x="11" y="32"/>
                  </a:lnTo>
                  <a:lnTo>
                    <a:pt x="14" y="37"/>
                  </a:lnTo>
                  <a:lnTo>
                    <a:pt x="0" y="34"/>
                  </a:lnTo>
                  <a:lnTo>
                    <a:pt x="6" y="34"/>
                  </a:lnTo>
                  <a:lnTo>
                    <a:pt x="6" y="3"/>
                  </a:lnTo>
                  <a:lnTo>
                    <a:pt x="0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112"/>
            <p:cNvSpPr>
              <a:spLocks/>
            </p:cNvSpPr>
            <p:nvPr/>
          </p:nvSpPr>
          <p:spPr bwMode="auto">
            <a:xfrm>
              <a:off x="2256" y="1935"/>
              <a:ext cx="7" cy="31"/>
            </a:xfrm>
            <a:custGeom>
              <a:avLst/>
              <a:gdLst>
                <a:gd name="T0" fmla="*/ 6 w 7"/>
                <a:gd name="T1" fmla="*/ 0 h 31"/>
                <a:gd name="T2" fmla="*/ 6 w 7"/>
                <a:gd name="T3" fmla="*/ 30 h 31"/>
                <a:gd name="T4" fmla="*/ 3 w 7"/>
                <a:gd name="T5" fmla="*/ 30 h 31"/>
                <a:gd name="T6" fmla="*/ 0 w 7"/>
                <a:gd name="T7" fmla="*/ 25 h 31"/>
                <a:gd name="T8" fmla="*/ 3 w 7"/>
                <a:gd name="T9" fmla="*/ 16 h 31"/>
                <a:gd name="T10" fmla="*/ 0 w 7"/>
                <a:gd name="T11" fmla="*/ 14 h 31"/>
                <a:gd name="T12" fmla="*/ 6 w 7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31"/>
                <a:gd name="T23" fmla="*/ 7 w 7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31">
                  <a:moveTo>
                    <a:pt x="6" y="0"/>
                  </a:moveTo>
                  <a:lnTo>
                    <a:pt x="6" y="30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113"/>
            <p:cNvSpPr>
              <a:spLocks/>
            </p:cNvSpPr>
            <p:nvPr/>
          </p:nvSpPr>
          <p:spPr bwMode="auto">
            <a:xfrm>
              <a:off x="1992" y="1940"/>
              <a:ext cx="4" cy="26"/>
            </a:xfrm>
            <a:custGeom>
              <a:avLst/>
              <a:gdLst>
                <a:gd name="T0" fmla="*/ 0 w 4"/>
                <a:gd name="T1" fmla="*/ 0 h 26"/>
                <a:gd name="T2" fmla="*/ 3 w 4"/>
                <a:gd name="T3" fmla="*/ 0 h 26"/>
                <a:gd name="T4" fmla="*/ 3 w 4"/>
                <a:gd name="T5" fmla="*/ 25 h 26"/>
                <a:gd name="T6" fmla="*/ 0 w 4"/>
                <a:gd name="T7" fmla="*/ 25 h 26"/>
                <a:gd name="T8" fmla="*/ 0 w 4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6"/>
                <a:gd name="T17" fmla="*/ 4 w 4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6">
                  <a:moveTo>
                    <a:pt x="0" y="0"/>
                  </a:moveTo>
                  <a:lnTo>
                    <a:pt x="3" y="0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114"/>
            <p:cNvSpPr>
              <a:spLocks/>
            </p:cNvSpPr>
            <p:nvPr/>
          </p:nvSpPr>
          <p:spPr bwMode="auto">
            <a:xfrm>
              <a:off x="2085" y="1940"/>
              <a:ext cx="5" cy="26"/>
            </a:xfrm>
            <a:custGeom>
              <a:avLst/>
              <a:gdLst>
                <a:gd name="T0" fmla="*/ 2 w 5"/>
                <a:gd name="T1" fmla="*/ 0 h 26"/>
                <a:gd name="T2" fmla="*/ 4 w 5"/>
                <a:gd name="T3" fmla="*/ 0 h 26"/>
                <a:gd name="T4" fmla="*/ 4 w 5"/>
                <a:gd name="T5" fmla="*/ 22 h 26"/>
                <a:gd name="T6" fmla="*/ 2 w 5"/>
                <a:gd name="T7" fmla="*/ 25 h 26"/>
                <a:gd name="T8" fmla="*/ 0 w 5"/>
                <a:gd name="T9" fmla="*/ 19 h 26"/>
                <a:gd name="T10" fmla="*/ 0 w 5"/>
                <a:gd name="T11" fmla="*/ 3 h 26"/>
                <a:gd name="T12" fmla="*/ 2 w 5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26"/>
                <a:gd name="T23" fmla="*/ 5 w 5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26">
                  <a:moveTo>
                    <a:pt x="2" y="0"/>
                  </a:moveTo>
                  <a:lnTo>
                    <a:pt x="4" y="0"/>
                  </a:lnTo>
                  <a:lnTo>
                    <a:pt x="4" y="22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115"/>
            <p:cNvSpPr>
              <a:spLocks/>
            </p:cNvSpPr>
            <p:nvPr/>
          </p:nvSpPr>
          <p:spPr bwMode="auto">
            <a:xfrm>
              <a:off x="2161" y="1942"/>
              <a:ext cx="3" cy="24"/>
            </a:xfrm>
            <a:custGeom>
              <a:avLst/>
              <a:gdLst>
                <a:gd name="T0" fmla="*/ 0 w 3"/>
                <a:gd name="T1" fmla="*/ 0 h 24"/>
                <a:gd name="T2" fmla="*/ 2 w 3"/>
                <a:gd name="T3" fmla="*/ 0 h 24"/>
                <a:gd name="T4" fmla="*/ 2 w 3"/>
                <a:gd name="T5" fmla="*/ 23 h 24"/>
                <a:gd name="T6" fmla="*/ 0 w 3"/>
                <a:gd name="T7" fmla="*/ 23 h 24"/>
                <a:gd name="T8" fmla="*/ 0 w 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24"/>
                <a:gd name="T17" fmla="*/ 3 w 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24">
                  <a:moveTo>
                    <a:pt x="0" y="0"/>
                  </a:moveTo>
                  <a:lnTo>
                    <a:pt x="2" y="0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Line 116"/>
            <p:cNvSpPr>
              <a:spLocks noChangeShapeType="1"/>
            </p:cNvSpPr>
            <p:nvPr/>
          </p:nvSpPr>
          <p:spPr bwMode="auto">
            <a:xfrm flipH="1">
              <a:off x="3253" y="1951"/>
              <a:ext cx="1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" name="Freeform 117"/>
            <p:cNvSpPr>
              <a:spLocks/>
            </p:cNvSpPr>
            <p:nvPr/>
          </p:nvSpPr>
          <p:spPr bwMode="auto">
            <a:xfrm>
              <a:off x="1611" y="1956"/>
              <a:ext cx="788" cy="264"/>
            </a:xfrm>
            <a:custGeom>
              <a:avLst/>
              <a:gdLst>
                <a:gd name="T0" fmla="*/ 141 w 788"/>
                <a:gd name="T1" fmla="*/ 0 h 264"/>
                <a:gd name="T2" fmla="*/ 184 w 788"/>
                <a:gd name="T3" fmla="*/ 17 h 264"/>
                <a:gd name="T4" fmla="*/ 232 w 788"/>
                <a:gd name="T5" fmla="*/ 63 h 264"/>
                <a:gd name="T6" fmla="*/ 251 w 788"/>
                <a:gd name="T7" fmla="*/ 123 h 264"/>
                <a:gd name="T8" fmla="*/ 281 w 788"/>
                <a:gd name="T9" fmla="*/ 129 h 264"/>
                <a:gd name="T10" fmla="*/ 366 w 788"/>
                <a:gd name="T11" fmla="*/ 132 h 264"/>
                <a:gd name="T12" fmla="*/ 378 w 788"/>
                <a:gd name="T13" fmla="*/ 132 h 264"/>
                <a:gd name="T14" fmla="*/ 381 w 788"/>
                <a:gd name="T15" fmla="*/ 116 h 264"/>
                <a:gd name="T16" fmla="*/ 384 w 788"/>
                <a:gd name="T17" fmla="*/ 129 h 264"/>
                <a:gd name="T18" fmla="*/ 469 w 788"/>
                <a:gd name="T19" fmla="*/ 134 h 264"/>
                <a:gd name="T20" fmla="*/ 473 w 788"/>
                <a:gd name="T21" fmla="*/ 119 h 264"/>
                <a:gd name="T22" fmla="*/ 478 w 788"/>
                <a:gd name="T23" fmla="*/ 134 h 264"/>
                <a:gd name="T24" fmla="*/ 497 w 788"/>
                <a:gd name="T25" fmla="*/ 137 h 264"/>
                <a:gd name="T26" fmla="*/ 541 w 788"/>
                <a:gd name="T27" fmla="*/ 137 h 264"/>
                <a:gd name="T28" fmla="*/ 552 w 788"/>
                <a:gd name="T29" fmla="*/ 123 h 264"/>
                <a:gd name="T30" fmla="*/ 622 w 788"/>
                <a:gd name="T31" fmla="*/ 137 h 264"/>
                <a:gd name="T32" fmla="*/ 645 w 788"/>
                <a:gd name="T33" fmla="*/ 137 h 264"/>
                <a:gd name="T34" fmla="*/ 648 w 788"/>
                <a:gd name="T35" fmla="*/ 119 h 264"/>
                <a:gd name="T36" fmla="*/ 648 w 788"/>
                <a:gd name="T37" fmla="*/ 132 h 264"/>
                <a:gd name="T38" fmla="*/ 705 w 788"/>
                <a:gd name="T39" fmla="*/ 140 h 264"/>
                <a:gd name="T40" fmla="*/ 710 w 788"/>
                <a:gd name="T41" fmla="*/ 105 h 264"/>
                <a:gd name="T42" fmla="*/ 779 w 788"/>
                <a:gd name="T43" fmla="*/ 108 h 264"/>
                <a:gd name="T44" fmla="*/ 787 w 788"/>
                <a:gd name="T45" fmla="*/ 134 h 264"/>
                <a:gd name="T46" fmla="*/ 787 w 788"/>
                <a:gd name="T47" fmla="*/ 148 h 264"/>
                <a:gd name="T48" fmla="*/ 787 w 788"/>
                <a:gd name="T49" fmla="*/ 161 h 264"/>
                <a:gd name="T50" fmla="*/ 782 w 788"/>
                <a:gd name="T51" fmla="*/ 180 h 264"/>
                <a:gd name="T52" fmla="*/ 772 w 788"/>
                <a:gd name="T53" fmla="*/ 178 h 264"/>
                <a:gd name="T54" fmla="*/ 705 w 788"/>
                <a:gd name="T55" fmla="*/ 172 h 264"/>
                <a:gd name="T56" fmla="*/ 698 w 788"/>
                <a:gd name="T57" fmla="*/ 148 h 264"/>
                <a:gd name="T58" fmla="*/ 682 w 788"/>
                <a:gd name="T59" fmla="*/ 151 h 264"/>
                <a:gd name="T60" fmla="*/ 650 w 788"/>
                <a:gd name="T61" fmla="*/ 148 h 264"/>
                <a:gd name="T62" fmla="*/ 645 w 788"/>
                <a:gd name="T63" fmla="*/ 178 h 264"/>
                <a:gd name="T64" fmla="*/ 607 w 788"/>
                <a:gd name="T65" fmla="*/ 148 h 264"/>
                <a:gd name="T66" fmla="*/ 556 w 788"/>
                <a:gd name="T67" fmla="*/ 145 h 264"/>
                <a:gd name="T68" fmla="*/ 549 w 788"/>
                <a:gd name="T69" fmla="*/ 178 h 264"/>
                <a:gd name="T70" fmla="*/ 544 w 788"/>
                <a:gd name="T71" fmla="*/ 169 h 264"/>
                <a:gd name="T72" fmla="*/ 544 w 788"/>
                <a:gd name="T73" fmla="*/ 158 h 264"/>
                <a:gd name="T74" fmla="*/ 541 w 788"/>
                <a:gd name="T75" fmla="*/ 145 h 264"/>
                <a:gd name="T76" fmla="*/ 478 w 788"/>
                <a:gd name="T77" fmla="*/ 178 h 264"/>
                <a:gd name="T78" fmla="*/ 473 w 788"/>
                <a:gd name="T79" fmla="*/ 175 h 264"/>
                <a:gd name="T80" fmla="*/ 469 w 788"/>
                <a:gd name="T81" fmla="*/ 143 h 264"/>
                <a:gd name="T82" fmla="*/ 384 w 788"/>
                <a:gd name="T83" fmla="*/ 175 h 264"/>
                <a:gd name="T84" fmla="*/ 378 w 788"/>
                <a:gd name="T85" fmla="*/ 143 h 264"/>
                <a:gd name="T86" fmla="*/ 353 w 788"/>
                <a:gd name="T87" fmla="*/ 140 h 264"/>
                <a:gd name="T88" fmla="*/ 347 w 788"/>
                <a:gd name="T89" fmla="*/ 140 h 264"/>
                <a:gd name="T90" fmla="*/ 251 w 788"/>
                <a:gd name="T91" fmla="*/ 148 h 264"/>
                <a:gd name="T92" fmla="*/ 227 w 788"/>
                <a:gd name="T93" fmla="*/ 213 h 264"/>
                <a:gd name="T94" fmla="*/ 187 w 788"/>
                <a:gd name="T95" fmla="*/ 246 h 264"/>
                <a:gd name="T96" fmla="*/ 149 w 788"/>
                <a:gd name="T97" fmla="*/ 260 h 264"/>
                <a:gd name="T98" fmla="*/ 104 w 788"/>
                <a:gd name="T99" fmla="*/ 263 h 264"/>
                <a:gd name="T100" fmla="*/ 41 w 788"/>
                <a:gd name="T101" fmla="*/ 231 h 264"/>
                <a:gd name="T102" fmla="*/ 0 w 788"/>
                <a:gd name="T103" fmla="*/ 158 h 264"/>
                <a:gd name="T104" fmla="*/ 3 w 788"/>
                <a:gd name="T105" fmla="*/ 94 h 264"/>
                <a:gd name="T106" fmla="*/ 34 w 788"/>
                <a:gd name="T107" fmla="*/ 38 h 264"/>
                <a:gd name="T108" fmla="*/ 92 w 788"/>
                <a:gd name="T109" fmla="*/ 3 h 264"/>
                <a:gd name="T110" fmla="*/ 104 w 788"/>
                <a:gd name="T111" fmla="*/ 0 h 26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88"/>
                <a:gd name="T169" fmla="*/ 0 h 264"/>
                <a:gd name="T170" fmla="*/ 788 w 788"/>
                <a:gd name="T171" fmla="*/ 264 h 26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88" h="264">
                  <a:moveTo>
                    <a:pt x="104" y="0"/>
                  </a:moveTo>
                  <a:lnTo>
                    <a:pt x="141" y="0"/>
                  </a:lnTo>
                  <a:lnTo>
                    <a:pt x="153" y="3"/>
                  </a:lnTo>
                  <a:lnTo>
                    <a:pt x="184" y="17"/>
                  </a:lnTo>
                  <a:lnTo>
                    <a:pt x="212" y="38"/>
                  </a:lnTo>
                  <a:lnTo>
                    <a:pt x="232" y="63"/>
                  </a:lnTo>
                  <a:lnTo>
                    <a:pt x="249" y="99"/>
                  </a:lnTo>
                  <a:lnTo>
                    <a:pt x="251" y="123"/>
                  </a:lnTo>
                  <a:lnTo>
                    <a:pt x="258" y="129"/>
                  </a:lnTo>
                  <a:lnTo>
                    <a:pt x="281" y="129"/>
                  </a:lnTo>
                  <a:lnTo>
                    <a:pt x="284" y="132"/>
                  </a:lnTo>
                  <a:lnTo>
                    <a:pt x="366" y="132"/>
                  </a:lnTo>
                  <a:lnTo>
                    <a:pt x="370" y="134"/>
                  </a:lnTo>
                  <a:lnTo>
                    <a:pt x="378" y="132"/>
                  </a:lnTo>
                  <a:lnTo>
                    <a:pt x="378" y="116"/>
                  </a:lnTo>
                  <a:lnTo>
                    <a:pt x="381" y="116"/>
                  </a:lnTo>
                  <a:lnTo>
                    <a:pt x="384" y="122"/>
                  </a:lnTo>
                  <a:lnTo>
                    <a:pt x="384" y="129"/>
                  </a:lnTo>
                  <a:lnTo>
                    <a:pt x="389" y="134"/>
                  </a:lnTo>
                  <a:lnTo>
                    <a:pt x="469" y="134"/>
                  </a:lnTo>
                  <a:lnTo>
                    <a:pt x="473" y="126"/>
                  </a:lnTo>
                  <a:lnTo>
                    <a:pt x="473" y="119"/>
                  </a:lnTo>
                  <a:lnTo>
                    <a:pt x="478" y="119"/>
                  </a:lnTo>
                  <a:lnTo>
                    <a:pt x="478" y="134"/>
                  </a:lnTo>
                  <a:lnTo>
                    <a:pt x="495" y="134"/>
                  </a:lnTo>
                  <a:lnTo>
                    <a:pt x="497" y="137"/>
                  </a:lnTo>
                  <a:lnTo>
                    <a:pt x="501" y="134"/>
                  </a:lnTo>
                  <a:lnTo>
                    <a:pt x="541" y="137"/>
                  </a:lnTo>
                  <a:lnTo>
                    <a:pt x="549" y="119"/>
                  </a:lnTo>
                  <a:lnTo>
                    <a:pt x="552" y="123"/>
                  </a:lnTo>
                  <a:lnTo>
                    <a:pt x="552" y="137"/>
                  </a:lnTo>
                  <a:lnTo>
                    <a:pt x="622" y="137"/>
                  </a:lnTo>
                  <a:lnTo>
                    <a:pt x="638" y="140"/>
                  </a:lnTo>
                  <a:lnTo>
                    <a:pt x="645" y="137"/>
                  </a:lnTo>
                  <a:lnTo>
                    <a:pt x="645" y="122"/>
                  </a:lnTo>
                  <a:lnTo>
                    <a:pt x="648" y="119"/>
                  </a:lnTo>
                  <a:lnTo>
                    <a:pt x="650" y="123"/>
                  </a:lnTo>
                  <a:lnTo>
                    <a:pt x="648" y="132"/>
                  </a:lnTo>
                  <a:lnTo>
                    <a:pt x="656" y="140"/>
                  </a:lnTo>
                  <a:lnTo>
                    <a:pt x="705" y="140"/>
                  </a:lnTo>
                  <a:lnTo>
                    <a:pt x="705" y="108"/>
                  </a:lnTo>
                  <a:lnTo>
                    <a:pt x="710" y="105"/>
                  </a:lnTo>
                  <a:lnTo>
                    <a:pt x="713" y="108"/>
                  </a:lnTo>
                  <a:lnTo>
                    <a:pt x="779" y="108"/>
                  </a:lnTo>
                  <a:lnTo>
                    <a:pt x="787" y="113"/>
                  </a:lnTo>
                  <a:lnTo>
                    <a:pt x="787" y="134"/>
                  </a:lnTo>
                  <a:lnTo>
                    <a:pt x="784" y="143"/>
                  </a:lnTo>
                  <a:lnTo>
                    <a:pt x="787" y="148"/>
                  </a:lnTo>
                  <a:lnTo>
                    <a:pt x="784" y="155"/>
                  </a:lnTo>
                  <a:lnTo>
                    <a:pt x="787" y="161"/>
                  </a:lnTo>
                  <a:lnTo>
                    <a:pt x="787" y="172"/>
                  </a:lnTo>
                  <a:lnTo>
                    <a:pt x="782" y="180"/>
                  </a:lnTo>
                  <a:lnTo>
                    <a:pt x="773" y="180"/>
                  </a:lnTo>
                  <a:lnTo>
                    <a:pt x="772" y="178"/>
                  </a:lnTo>
                  <a:lnTo>
                    <a:pt x="708" y="178"/>
                  </a:lnTo>
                  <a:lnTo>
                    <a:pt x="705" y="172"/>
                  </a:lnTo>
                  <a:lnTo>
                    <a:pt x="705" y="154"/>
                  </a:lnTo>
                  <a:lnTo>
                    <a:pt x="698" y="148"/>
                  </a:lnTo>
                  <a:lnTo>
                    <a:pt x="693" y="151"/>
                  </a:lnTo>
                  <a:lnTo>
                    <a:pt x="682" y="151"/>
                  </a:lnTo>
                  <a:lnTo>
                    <a:pt x="674" y="148"/>
                  </a:lnTo>
                  <a:lnTo>
                    <a:pt x="650" y="148"/>
                  </a:lnTo>
                  <a:lnTo>
                    <a:pt x="648" y="178"/>
                  </a:lnTo>
                  <a:lnTo>
                    <a:pt x="645" y="178"/>
                  </a:lnTo>
                  <a:lnTo>
                    <a:pt x="645" y="148"/>
                  </a:lnTo>
                  <a:lnTo>
                    <a:pt x="607" y="148"/>
                  </a:lnTo>
                  <a:lnTo>
                    <a:pt x="604" y="145"/>
                  </a:lnTo>
                  <a:lnTo>
                    <a:pt x="556" y="145"/>
                  </a:lnTo>
                  <a:lnTo>
                    <a:pt x="552" y="154"/>
                  </a:lnTo>
                  <a:lnTo>
                    <a:pt x="549" y="178"/>
                  </a:lnTo>
                  <a:lnTo>
                    <a:pt x="547" y="178"/>
                  </a:lnTo>
                  <a:lnTo>
                    <a:pt x="544" y="169"/>
                  </a:lnTo>
                  <a:lnTo>
                    <a:pt x="547" y="164"/>
                  </a:lnTo>
                  <a:lnTo>
                    <a:pt x="544" y="158"/>
                  </a:lnTo>
                  <a:lnTo>
                    <a:pt x="547" y="151"/>
                  </a:lnTo>
                  <a:lnTo>
                    <a:pt x="541" y="145"/>
                  </a:lnTo>
                  <a:lnTo>
                    <a:pt x="478" y="145"/>
                  </a:lnTo>
                  <a:lnTo>
                    <a:pt x="478" y="178"/>
                  </a:lnTo>
                  <a:lnTo>
                    <a:pt x="475" y="180"/>
                  </a:lnTo>
                  <a:lnTo>
                    <a:pt x="473" y="175"/>
                  </a:lnTo>
                  <a:lnTo>
                    <a:pt x="473" y="148"/>
                  </a:lnTo>
                  <a:lnTo>
                    <a:pt x="469" y="143"/>
                  </a:lnTo>
                  <a:lnTo>
                    <a:pt x="384" y="143"/>
                  </a:lnTo>
                  <a:lnTo>
                    <a:pt x="384" y="175"/>
                  </a:lnTo>
                  <a:lnTo>
                    <a:pt x="378" y="178"/>
                  </a:lnTo>
                  <a:lnTo>
                    <a:pt x="378" y="143"/>
                  </a:lnTo>
                  <a:lnTo>
                    <a:pt x="355" y="143"/>
                  </a:lnTo>
                  <a:lnTo>
                    <a:pt x="353" y="140"/>
                  </a:lnTo>
                  <a:lnTo>
                    <a:pt x="350" y="143"/>
                  </a:lnTo>
                  <a:lnTo>
                    <a:pt x="347" y="140"/>
                  </a:lnTo>
                  <a:lnTo>
                    <a:pt x="256" y="140"/>
                  </a:lnTo>
                  <a:lnTo>
                    <a:pt x="251" y="148"/>
                  </a:lnTo>
                  <a:lnTo>
                    <a:pt x="249" y="172"/>
                  </a:lnTo>
                  <a:lnTo>
                    <a:pt x="227" y="213"/>
                  </a:lnTo>
                  <a:lnTo>
                    <a:pt x="215" y="228"/>
                  </a:lnTo>
                  <a:lnTo>
                    <a:pt x="187" y="246"/>
                  </a:lnTo>
                  <a:lnTo>
                    <a:pt x="156" y="260"/>
                  </a:lnTo>
                  <a:lnTo>
                    <a:pt x="149" y="260"/>
                  </a:lnTo>
                  <a:lnTo>
                    <a:pt x="143" y="263"/>
                  </a:lnTo>
                  <a:lnTo>
                    <a:pt x="104" y="263"/>
                  </a:lnTo>
                  <a:lnTo>
                    <a:pt x="67" y="249"/>
                  </a:lnTo>
                  <a:lnTo>
                    <a:pt x="41" y="231"/>
                  </a:lnTo>
                  <a:lnTo>
                    <a:pt x="18" y="204"/>
                  </a:lnTo>
                  <a:lnTo>
                    <a:pt x="0" y="158"/>
                  </a:lnTo>
                  <a:lnTo>
                    <a:pt x="0" y="108"/>
                  </a:lnTo>
                  <a:lnTo>
                    <a:pt x="3" y="94"/>
                  </a:lnTo>
                  <a:lnTo>
                    <a:pt x="18" y="60"/>
                  </a:lnTo>
                  <a:lnTo>
                    <a:pt x="34" y="38"/>
                  </a:lnTo>
                  <a:lnTo>
                    <a:pt x="57" y="20"/>
                  </a:lnTo>
                  <a:lnTo>
                    <a:pt x="92" y="3"/>
                  </a:lnTo>
                  <a:lnTo>
                    <a:pt x="101" y="3"/>
                  </a:lnTo>
                  <a:lnTo>
                    <a:pt x="10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118"/>
            <p:cNvSpPr>
              <a:spLocks/>
            </p:cNvSpPr>
            <p:nvPr/>
          </p:nvSpPr>
          <p:spPr bwMode="auto">
            <a:xfrm>
              <a:off x="1617" y="1965"/>
              <a:ext cx="241" cy="247"/>
            </a:xfrm>
            <a:custGeom>
              <a:avLst/>
              <a:gdLst>
                <a:gd name="T0" fmla="*/ 101 w 241"/>
                <a:gd name="T1" fmla="*/ 3 h 247"/>
                <a:gd name="T2" fmla="*/ 89 w 241"/>
                <a:gd name="T3" fmla="*/ 3 h 247"/>
                <a:gd name="T4" fmla="*/ 55 w 241"/>
                <a:gd name="T5" fmla="*/ 18 h 247"/>
                <a:gd name="T6" fmla="*/ 33 w 241"/>
                <a:gd name="T7" fmla="*/ 32 h 247"/>
                <a:gd name="T8" fmla="*/ 33 w 241"/>
                <a:gd name="T9" fmla="*/ 38 h 247"/>
                <a:gd name="T10" fmla="*/ 26 w 241"/>
                <a:gd name="T11" fmla="*/ 41 h 247"/>
                <a:gd name="T12" fmla="*/ 26 w 241"/>
                <a:gd name="T13" fmla="*/ 46 h 247"/>
                <a:gd name="T14" fmla="*/ 7 w 241"/>
                <a:gd name="T15" fmla="*/ 75 h 247"/>
                <a:gd name="T16" fmla="*/ 0 w 241"/>
                <a:gd name="T17" fmla="*/ 96 h 247"/>
                <a:gd name="T18" fmla="*/ 0 w 241"/>
                <a:gd name="T19" fmla="*/ 147 h 247"/>
                <a:gd name="T20" fmla="*/ 7 w 241"/>
                <a:gd name="T21" fmla="*/ 172 h 247"/>
                <a:gd name="T22" fmla="*/ 33 w 241"/>
                <a:gd name="T23" fmla="*/ 214 h 247"/>
                <a:gd name="T24" fmla="*/ 38 w 241"/>
                <a:gd name="T25" fmla="*/ 214 h 247"/>
                <a:gd name="T26" fmla="*/ 57 w 241"/>
                <a:gd name="T27" fmla="*/ 231 h 247"/>
                <a:gd name="T28" fmla="*/ 90 w 241"/>
                <a:gd name="T29" fmla="*/ 243 h 247"/>
                <a:gd name="T30" fmla="*/ 98 w 241"/>
                <a:gd name="T31" fmla="*/ 243 h 247"/>
                <a:gd name="T32" fmla="*/ 106 w 241"/>
                <a:gd name="T33" fmla="*/ 246 h 247"/>
                <a:gd name="T34" fmla="*/ 135 w 241"/>
                <a:gd name="T35" fmla="*/ 246 h 247"/>
                <a:gd name="T36" fmla="*/ 140 w 241"/>
                <a:gd name="T37" fmla="*/ 243 h 247"/>
                <a:gd name="T38" fmla="*/ 150 w 241"/>
                <a:gd name="T39" fmla="*/ 243 h 247"/>
                <a:gd name="T40" fmla="*/ 185 w 241"/>
                <a:gd name="T41" fmla="*/ 228 h 247"/>
                <a:gd name="T42" fmla="*/ 221 w 241"/>
                <a:gd name="T43" fmla="*/ 190 h 247"/>
                <a:gd name="T44" fmla="*/ 237 w 241"/>
                <a:gd name="T45" fmla="*/ 152 h 247"/>
                <a:gd name="T46" fmla="*/ 240 w 241"/>
                <a:gd name="T47" fmla="*/ 123 h 247"/>
                <a:gd name="T48" fmla="*/ 237 w 241"/>
                <a:gd name="T49" fmla="*/ 117 h 247"/>
                <a:gd name="T50" fmla="*/ 237 w 241"/>
                <a:gd name="T51" fmla="*/ 94 h 247"/>
                <a:gd name="T52" fmla="*/ 221 w 241"/>
                <a:gd name="T53" fmla="*/ 59 h 247"/>
                <a:gd name="T54" fmla="*/ 179 w 241"/>
                <a:gd name="T55" fmla="*/ 15 h 247"/>
                <a:gd name="T56" fmla="*/ 175 w 241"/>
                <a:gd name="T57" fmla="*/ 15 h 247"/>
                <a:gd name="T58" fmla="*/ 146 w 241"/>
                <a:gd name="T59" fmla="*/ 3 h 247"/>
                <a:gd name="T60" fmla="*/ 104 w 241"/>
                <a:gd name="T61" fmla="*/ 0 h 247"/>
                <a:gd name="T62" fmla="*/ 101 w 241"/>
                <a:gd name="T63" fmla="*/ 3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1"/>
                <a:gd name="T97" fmla="*/ 0 h 247"/>
                <a:gd name="T98" fmla="*/ 241 w 241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1" h="247">
                  <a:moveTo>
                    <a:pt x="101" y="3"/>
                  </a:moveTo>
                  <a:lnTo>
                    <a:pt x="89" y="3"/>
                  </a:lnTo>
                  <a:lnTo>
                    <a:pt x="55" y="18"/>
                  </a:lnTo>
                  <a:lnTo>
                    <a:pt x="33" y="32"/>
                  </a:lnTo>
                  <a:lnTo>
                    <a:pt x="33" y="38"/>
                  </a:lnTo>
                  <a:lnTo>
                    <a:pt x="26" y="41"/>
                  </a:lnTo>
                  <a:lnTo>
                    <a:pt x="26" y="46"/>
                  </a:lnTo>
                  <a:lnTo>
                    <a:pt x="7" y="75"/>
                  </a:lnTo>
                  <a:lnTo>
                    <a:pt x="0" y="96"/>
                  </a:lnTo>
                  <a:lnTo>
                    <a:pt x="0" y="147"/>
                  </a:lnTo>
                  <a:lnTo>
                    <a:pt x="7" y="172"/>
                  </a:lnTo>
                  <a:lnTo>
                    <a:pt x="33" y="214"/>
                  </a:lnTo>
                  <a:lnTo>
                    <a:pt x="38" y="214"/>
                  </a:lnTo>
                  <a:lnTo>
                    <a:pt x="57" y="231"/>
                  </a:lnTo>
                  <a:lnTo>
                    <a:pt x="90" y="243"/>
                  </a:lnTo>
                  <a:lnTo>
                    <a:pt x="98" y="243"/>
                  </a:lnTo>
                  <a:lnTo>
                    <a:pt x="106" y="246"/>
                  </a:lnTo>
                  <a:lnTo>
                    <a:pt x="135" y="246"/>
                  </a:lnTo>
                  <a:lnTo>
                    <a:pt x="140" y="243"/>
                  </a:lnTo>
                  <a:lnTo>
                    <a:pt x="150" y="243"/>
                  </a:lnTo>
                  <a:lnTo>
                    <a:pt x="185" y="228"/>
                  </a:lnTo>
                  <a:lnTo>
                    <a:pt x="221" y="190"/>
                  </a:lnTo>
                  <a:lnTo>
                    <a:pt x="237" y="152"/>
                  </a:lnTo>
                  <a:lnTo>
                    <a:pt x="240" y="123"/>
                  </a:lnTo>
                  <a:lnTo>
                    <a:pt x="237" y="117"/>
                  </a:lnTo>
                  <a:lnTo>
                    <a:pt x="237" y="94"/>
                  </a:lnTo>
                  <a:lnTo>
                    <a:pt x="221" y="59"/>
                  </a:lnTo>
                  <a:lnTo>
                    <a:pt x="179" y="15"/>
                  </a:lnTo>
                  <a:lnTo>
                    <a:pt x="175" y="15"/>
                  </a:lnTo>
                  <a:lnTo>
                    <a:pt x="146" y="3"/>
                  </a:lnTo>
                  <a:lnTo>
                    <a:pt x="104" y="0"/>
                  </a:lnTo>
                  <a:lnTo>
                    <a:pt x="101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119"/>
            <p:cNvSpPr>
              <a:spLocks/>
            </p:cNvSpPr>
            <p:nvPr/>
          </p:nvSpPr>
          <p:spPr bwMode="auto">
            <a:xfrm>
              <a:off x="1705" y="2061"/>
              <a:ext cx="48" cy="54"/>
            </a:xfrm>
            <a:custGeom>
              <a:avLst/>
              <a:gdLst>
                <a:gd name="T0" fmla="*/ 26 w 48"/>
                <a:gd name="T1" fmla="*/ 0 h 54"/>
                <a:gd name="T2" fmla="*/ 41 w 48"/>
                <a:gd name="T3" fmla="*/ 0 h 54"/>
                <a:gd name="T4" fmla="*/ 47 w 48"/>
                <a:gd name="T5" fmla="*/ 3 h 54"/>
                <a:gd name="T6" fmla="*/ 47 w 48"/>
                <a:gd name="T7" fmla="*/ 11 h 54"/>
                <a:gd name="T8" fmla="*/ 33 w 48"/>
                <a:gd name="T9" fmla="*/ 0 h 54"/>
                <a:gd name="T10" fmla="*/ 21 w 48"/>
                <a:gd name="T11" fmla="*/ 6 h 54"/>
                <a:gd name="T12" fmla="*/ 7 w 48"/>
                <a:gd name="T13" fmla="*/ 24 h 54"/>
                <a:gd name="T14" fmla="*/ 7 w 48"/>
                <a:gd name="T15" fmla="*/ 29 h 54"/>
                <a:gd name="T16" fmla="*/ 4 w 48"/>
                <a:gd name="T17" fmla="*/ 35 h 54"/>
                <a:gd name="T18" fmla="*/ 12 w 48"/>
                <a:gd name="T19" fmla="*/ 49 h 54"/>
                <a:gd name="T20" fmla="*/ 21 w 48"/>
                <a:gd name="T21" fmla="*/ 53 h 54"/>
                <a:gd name="T22" fmla="*/ 33 w 48"/>
                <a:gd name="T23" fmla="*/ 49 h 54"/>
                <a:gd name="T24" fmla="*/ 24 w 48"/>
                <a:gd name="T25" fmla="*/ 53 h 54"/>
                <a:gd name="T26" fmla="*/ 12 w 48"/>
                <a:gd name="T27" fmla="*/ 53 h 54"/>
                <a:gd name="T28" fmla="*/ 1 w 48"/>
                <a:gd name="T29" fmla="*/ 46 h 54"/>
                <a:gd name="T30" fmla="*/ 1 w 48"/>
                <a:gd name="T31" fmla="*/ 38 h 54"/>
                <a:gd name="T32" fmla="*/ 0 w 48"/>
                <a:gd name="T33" fmla="*/ 32 h 54"/>
                <a:gd name="T34" fmla="*/ 4 w 48"/>
                <a:gd name="T35" fmla="*/ 18 h 54"/>
                <a:gd name="T36" fmla="*/ 15 w 48"/>
                <a:gd name="T37" fmla="*/ 6 h 54"/>
                <a:gd name="T38" fmla="*/ 26 w 48"/>
                <a:gd name="T39" fmla="*/ 0 h 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54"/>
                <a:gd name="T62" fmla="*/ 48 w 48"/>
                <a:gd name="T63" fmla="*/ 54 h 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54">
                  <a:moveTo>
                    <a:pt x="26" y="0"/>
                  </a:moveTo>
                  <a:lnTo>
                    <a:pt x="41" y="0"/>
                  </a:lnTo>
                  <a:lnTo>
                    <a:pt x="47" y="3"/>
                  </a:lnTo>
                  <a:lnTo>
                    <a:pt x="47" y="11"/>
                  </a:lnTo>
                  <a:lnTo>
                    <a:pt x="33" y="0"/>
                  </a:lnTo>
                  <a:lnTo>
                    <a:pt x="21" y="6"/>
                  </a:lnTo>
                  <a:lnTo>
                    <a:pt x="7" y="24"/>
                  </a:lnTo>
                  <a:lnTo>
                    <a:pt x="7" y="29"/>
                  </a:lnTo>
                  <a:lnTo>
                    <a:pt x="4" y="35"/>
                  </a:lnTo>
                  <a:lnTo>
                    <a:pt x="12" y="49"/>
                  </a:lnTo>
                  <a:lnTo>
                    <a:pt x="21" y="53"/>
                  </a:lnTo>
                  <a:lnTo>
                    <a:pt x="33" y="49"/>
                  </a:lnTo>
                  <a:lnTo>
                    <a:pt x="24" y="53"/>
                  </a:lnTo>
                  <a:lnTo>
                    <a:pt x="12" y="53"/>
                  </a:lnTo>
                  <a:lnTo>
                    <a:pt x="1" y="46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4" y="18"/>
                  </a:lnTo>
                  <a:lnTo>
                    <a:pt x="15" y="6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120"/>
            <p:cNvSpPr>
              <a:spLocks/>
            </p:cNvSpPr>
            <p:nvPr/>
          </p:nvSpPr>
          <p:spPr bwMode="auto">
            <a:xfrm>
              <a:off x="2324" y="2072"/>
              <a:ext cx="67" cy="54"/>
            </a:xfrm>
            <a:custGeom>
              <a:avLst/>
              <a:gdLst>
                <a:gd name="T0" fmla="*/ 6 w 67"/>
                <a:gd name="T1" fmla="*/ 3 h 54"/>
                <a:gd name="T2" fmla="*/ 0 w 67"/>
                <a:gd name="T3" fmla="*/ 3 h 54"/>
                <a:gd name="T4" fmla="*/ 0 w 67"/>
                <a:gd name="T5" fmla="*/ 50 h 54"/>
                <a:gd name="T6" fmla="*/ 6 w 67"/>
                <a:gd name="T7" fmla="*/ 50 h 54"/>
                <a:gd name="T8" fmla="*/ 8 w 67"/>
                <a:gd name="T9" fmla="*/ 53 h 54"/>
                <a:gd name="T10" fmla="*/ 63 w 67"/>
                <a:gd name="T11" fmla="*/ 53 h 54"/>
                <a:gd name="T12" fmla="*/ 66 w 67"/>
                <a:gd name="T13" fmla="*/ 10 h 54"/>
                <a:gd name="T14" fmla="*/ 63 w 67"/>
                <a:gd name="T15" fmla="*/ 3 h 54"/>
                <a:gd name="T16" fmla="*/ 51 w 67"/>
                <a:gd name="T17" fmla="*/ 3 h 54"/>
                <a:gd name="T18" fmla="*/ 43 w 67"/>
                <a:gd name="T19" fmla="*/ 0 h 54"/>
                <a:gd name="T20" fmla="*/ 8 w 67"/>
                <a:gd name="T21" fmla="*/ 0 h 54"/>
                <a:gd name="T22" fmla="*/ 6 w 67"/>
                <a:gd name="T23" fmla="*/ 3 h 5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7"/>
                <a:gd name="T37" fmla="*/ 0 h 54"/>
                <a:gd name="T38" fmla="*/ 67 w 67"/>
                <a:gd name="T39" fmla="*/ 54 h 5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7" h="54">
                  <a:moveTo>
                    <a:pt x="6" y="3"/>
                  </a:moveTo>
                  <a:lnTo>
                    <a:pt x="0" y="3"/>
                  </a:lnTo>
                  <a:lnTo>
                    <a:pt x="0" y="50"/>
                  </a:lnTo>
                  <a:lnTo>
                    <a:pt x="6" y="50"/>
                  </a:lnTo>
                  <a:lnTo>
                    <a:pt x="8" y="53"/>
                  </a:lnTo>
                  <a:lnTo>
                    <a:pt x="63" y="53"/>
                  </a:lnTo>
                  <a:lnTo>
                    <a:pt x="66" y="10"/>
                  </a:lnTo>
                  <a:lnTo>
                    <a:pt x="63" y="3"/>
                  </a:lnTo>
                  <a:lnTo>
                    <a:pt x="51" y="3"/>
                  </a:lnTo>
                  <a:lnTo>
                    <a:pt x="43" y="0"/>
                  </a:lnTo>
                  <a:lnTo>
                    <a:pt x="8" y="0"/>
                  </a:lnTo>
                  <a:lnTo>
                    <a:pt x="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121"/>
            <p:cNvSpPr>
              <a:spLocks/>
            </p:cNvSpPr>
            <p:nvPr/>
          </p:nvSpPr>
          <p:spPr bwMode="auto">
            <a:xfrm>
              <a:off x="1912" y="1978"/>
              <a:ext cx="388" cy="87"/>
            </a:xfrm>
            <a:custGeom>
              <a:avLst/>
              <a:gdLst>
                <a:gd name="T0" fmla="*/ 178 w 388"/>
                <a:gd name="T1" fmla="*/ 0 h 87"/>
                <a:gd name="T2" fmla="*/ 191 w 388"/>
                <a:gd name="T3" fmla="*/ 57 h 87"/>
                <a:gd name="T4" fmla="*/ 201 w 388"/>
                <a:gd name="T5" fmla="*/ 57 h 87"/>
                <a:gd name="T6" fmla="*/ 246 w 388"/>
                <a:gd name="T7" fmla="*/ 60 h 87"/>
                <a:gd name="T8" fmla="*/ 249 w 388"/>
                <a:gd name="T9" fmla="*/ 51 h 87"/>
                <a:gd name="T10" fmla="*/ 252 w 388"/>
                <a:gd name="T11" fmla="*/ 3 h 87"/>
                <a:gd name="T12" fmla="*/ 278 w 388"/>
                <a:gd name="T13" fmla="*/ 25 h 87"/>
                <a:gd name="T14" fmla="*/ 290 w 388"/>
                <a:gd name="T15" fmla="*/ 25 h 87"/>
                <a:gd name="T16" fmla="*/ 315 w 388"/>
                <a:gd name="T17" fmla="*/ 22 h 87"/>
                <a:gd name="T18" fmla="*/ 345 w 388"/>
                <a:gd name="T19" fmla="*/ 25 h 87"/>
                <a:gd name="T20" fmla="*/ 350 w 388"/>
                <a:gd name="T21" fmla="*/ 0 h 87"/>
                <a:gd name="T22" fmla="*/ 384 w 388"/>
                <a:gd name="T23" fmla="*/ 62 h 87"/>
                <a:gd name="T24" fmla="*/ 350 w 388"/>
                <a:gd name="T25" fmla="*/ 71 h 87"/>
                <a:gd name="T26" fmla="*/ 347 w 388"/>
                <a:gd name="T27" fmla="*/ 86 h 87"/>
                <a:gd name="T28" fmla="*/ 345 w 388"/>
                <a:gd name="T29" fmla="*/ 71 h 87"/>
                <a:gd name="T30" fmla="*/ 332 w 388"/>
                <a:gd name="T31" fmla="*/ 68 h 87"/>
                <a:gd name="T32" fmla="*/ 252 w 388"/>
                <a:gd name="T33" fmla="*/ 75 h 87"/>
                <a:gd name="T34" fmla="*/ 249 w 388"/>
                <a:gd name="T35" fmla="*/ 83 h 87"/>
                <a:gd name="T36" fmla="*/ 246 w 388"/>
                <a:gd name="T37" fmla="*/ 68 h 87"/>
                <a:gd name="T38" fmla="*/ 191 w 388"/>
                <a:gd name="T39" fmla="*/ 65 h 87"/>
                <a:gd name="T40" fmla="*/ 178 w 388"/>
                <a:gd name="T41" fmla="*/ 68 h 87"/>
                <a:gd name="T42" fmla="*/ 172 w 388"/>
                <a:gd name="T43" fmla="*/ 83 h 87"/>
                <a:gd name="T44" fmla="*/ 168 w 388"/>
                <a:gd name="T45" fmla="*/ 68 h 87"/>
                <a:gd name="T46" fmla="*/ 83 w 388"/>
                <a:gd name="T47" fmla="*/ 65 h 87"/>
                <a:gd name="T48" fmla="*/ 81 w 388"/>
                <a:gd name="T49" fmla="*/ 83 h 87"/>
                <a:gd name="T50" fmla="*/ 78 w 388"/>
                <a:gd name="T51" fmla="*/ 65 h 87"/>
                <a:gd name="T52" fmla="*/ 63 w 388"/>
                <a:gd name="T53" fmla="*/ 62 h 87"/>
                <a:gd name="T54" fmla="*/ 0 w 388"/>
                <a:gd name="T55" fmla="*/ 62 h 87"/>
                <a:gd name="T56" fmla="*/ 8 w 388"/>
                <a:gd name="T57" fmla="*/ 51 h 87"/>
                <a:gd name="T58" fmla="*/ 78 w 388"/>
                <a:gd name="T59" fmla="*/ 54 h 87"/>
                <a:gd name="T60" fmla="*/ 81 w 388"/>
                <a:gd name="T61" fmla="*/ 3 h 87"/>
                <a:gd name="T62" fmla="*/ 83 w 388"/>
                <a:gd name="T63" fmla="*/ 17 h 87"/>
                <a:gd name="T64" fmla="*/ 163 w 388"/>
                <a:gd name="T65" fmla="*/ 22 h 87"/>
                <a:gd name="T66" fmla="*/ 172 w 388"/>
                <a:gd name="T67" fmla="*/ 22 h 8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8"/>
                <a:gd name="T103" fmla="*/ 0 h 87"/>
                <a:gd name="T104" fmla="*/ 388 w 388"/>
                <a:gd name="T105" fmla="*/ 87 h 8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8" h="87">
                  <a:moveTo>
                    <a:pt x="172" y="0"/>
                  </a:moveTo>
                  <a:lnTo>
                    <a:pt x="178" y="0"/>
                  </a:lnTo>
                  <a:lnTo>
                    <a:pt x="178" y="57"/>
                  </a:lnTo>
                  <a:lnTo>
                    <a:pt x="191" y="57"/>
                  </a:lnTo>
                  <a:lnTo>
                    <a:pt x="198" y="60"/>
                  </a:lnTo>
                  <a:lnTo>
                    <a:pt x="201" y="57"/>
                  </a:lnTo>
                  <a:lnTo>
                    <a:pt x="209" y="60"/>
                  </a:lnTo>
                  <a:lnTo>
                    <a:pt x="246" y="60"/>
                  </a:lnTo>
                  <a:lnTo>
                    <a:pt x="246" y="54"/>
                  </a:lnTo>
                  <a:lnTo>
                    <a:pt x="249" y="51"/>
                  </a:lnTo>
                  <a:lnTo>
                    <a:pt x="249" y="3"/>
                  </a:lnTo>
                  <a:lnTo>
                    <a:pt x="252" y="3"/>
                  </a:lnTo>
                  <a:lnTo>
                    <a:pt x="252" y="22"/>
                  </a:lnTo>
                  <a:lnTo>
                    <a:pt x="278" y="25"/>
                  </a:lnTo>
                  <a:lnTo>
                    <a:pt x="283" y="22"/>
                  </a:lnTo>
                  <a:lnTo>
                    <a:pt x="290" y="25"/>
                  </a:lnTo>
                  <a:lnTo>
                    <a:pt x="312" y="25"/>
                  </a:lnTo>
                  <a:lnTo>
                    <a:pt x="315" y="22"/>
                  </a:lnTo>
                  <a:lnTo>
                    <a:pt x="321" y="25"/>
                  </a:lnTo>
                  <a:lnTo>
                    <a:pt x="345" y="25"/>
                  </a:lnTo>
                  <a:lnTo>
                    <a:pt x="345" y="3"/>
                  </a:lnTo>
                  <a:lnTo>
                    <a:pt x="350" y="0"/>
                  </a:lnTo>
                  <a:lnTo>
                    <a:pt x="350" y="62"/>
                  </a:lnTo>
                  <a:lnTo>
                    <a:pt x="384" y="62"/>
                  </a:lnTo>
                  <a:lnTo>
                    <a:pt x="387" y="71"/>
                  </a:lnTo>
                  <a:lnTo>
                    <a:pt x="350" y="71"/>
                  </a:lnTo>
                  <a:lnTo>
                    <a:pt x="350" y="83"/>
                  </a:lnTo>
                  <a:lnTo>
                    <a:pt x="347" y="86"/>
                  </a:lnTo>
                  <a:lnTo>
                    <a:pt x="345" y="80"/>
                  </a:lnTo>
                  <a:lnTo>
                    <a:pt x="345" y="71"/>
                  </a:lnTo>
                  <a:lnTo>
                    <a:pt x="335" y="71"/>
                  </a:lnTo>
                  <a:lnTo>
                    <a:pt x="332" y="68"/>
                  </a:lnTo>
                  <a:lnTo>
                    <a:pt x="256" y="68"/>
                  </a:lnTo>
                  <a:lnTo>
                    <a:pt x="252" y="75"/>
                  </a:lnTo>
                  <a:lnTo>
                    <a:pt x="252" y="83"/>
                  </a:lnTo>
                  <a:lnTo>
                    <a:pt x="249" y="83"/>
                  </a:lnTo>
                  <a:lnTo>
                    <a:pt x="246" y="78"/>
                  </a:lnTo>
                  <a:lnTo>
                    <a:pt x="246" y="68"/>
                  </a:lnTo>
                  <a:lnTo>
                    <a:pt x="194" y="68"/>
                  </a:lnTo>
                  <a:lnTo>
                    <a:pt x="191" y="65"/>
                  </a:lnTo>
                  <a:lnTo>
                    <a:pt x="186" y="68"/>
                  </a:lnTo>
                  <a:lnTo>
                    <a:pt x="178" y="68"/>
                  </a:lnTo>
                  <a:lnTo>
                    <a:pt x="178" y="83"/>
                  </a:lnTo>
                  <a:lnTo>
                    <a:pt x="172" y="83"/>
                  </a:lnTo>
                  <a:lnTo>
                    <a:pt x="172" y="68"/>
                  </a:lnTo>
                  <a:lnTo>
                    <a:pt x="168" y="68"/>
                  </a:lnTo>
                  <a:lnTo>
                    <a:pt x="165" y="65"/>
                  </a:lnTo>
                  <a:lnTo>
                    <a:pt x="83" y="65"/>
                  </a:lnTo>
                  <a:lnTo>
                    <a:pt x="83" y="80"/>
                  </a:lnTo>
                  <a:lnTo>
                    <a:pt x="81" y="83"/>
                  </a:lnTo>
                  <a:lnTo>
                    <a:pt x="78" y="78"/>
                  </a:lnTo>
                  <a:lnTo>
                    <a:pt x="78" y="65"/>
                  </a:lnTo>
                  <a:lnTo>
                    <a:pt x="70" y="65"/>
                  </a:lnTo>
                  <a:lnTo>
                    <a:pt x="63" y="62"/>
                  </a:lnTo>
                  <a:lnTo>
                    <a:pt x="57" y="65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8" y="51"/>
                  </a:lnTo>
                  <a:lnTo>
                    <a:pt x="11" y="54"/>
                  </a:lnTo>
                  <a:lnTo>
                    <a:pt x="78" y="54"/>
                  </a:lnTo>
                  <a:lnTo>
                    <a:pt x="78" y="11"/>
                  </a:lnTo>
                  <a:lnTo>
                    <a:pt x="81" y="3"/>
                  </a:lnTo>
                  <a:lnTo>
                    <a:pt x="83" y="3"/>
                  </a:lnTo>
                  <a:lnTo>
                    <a:pt x="83" y="17"/>
                  </a:lnTo>
                  <a:lnTo>
                    <a:pt x="89" y="22"/>
                  </a:lnTo>
                  <a:lnTo>
                    <a:pt x="163" y="22"/>
                  </a:lnTo>
                  <a:lnTo>
                    <a:pt x="165" y="25"/>
                  </a:lnTo>
                  <a:lnTo>
                    <a:pt x="172" y="22"/>
                  </a:lnTo>
                  <a:lnTo>
                    <a:pt x="17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Freeform 122"/>
            <p:cNvSpPr>
              <a:spLocks/>
            </p:cNvSpPr>
            <p:nvPr/>
          </p:nvSpPr>
          <p:spPr bwMode="auto">
            <a:xfrm>
              <a:off x="2001" y="2006"/>
              <a:ext cx="21" cy="30"/>
            </a:xfrm>
            <a:custGeom>
              <a:avLst/>
              <a:gdLst>
                <a:gd name="T0" fmla="*/ 8 w 21"/>
                <a:gd name="T1" fmla="*/ 1 h 30"/>
                <a:gd name="T2" fmla="*/ 3 w 21"/>
                <a:gd name="T3" fmla="*/ 6 h 30"/>
                <a:gd name="T4" fmla="*/ 0 w 21"/>
                <a:gd name="T5" fmla="*/ 14 h 30"/>
                <a:gd name="T6" fmla="*/ 0 w 21"/>
                <a:gd name="T7" fmla="*/ 26 h 30"/>
                <a:gd name="T8" fmla="*/ 17 w 21"/>
                <a:gd name="T9" fmla="*/ 29 h 30"/>
                <a:gd name="T10" fmla="*/ 20 w 21"/>
                <a:gd name="T11" fmla="*/ 6 h 30"/>
                <a:gd name="T12" fmla="*/ 12 w 21"/>
                <a:gd name="T13" fmla="*/ 0 h 30"/>
                <a:gd name="T14" fmla="*/ 8 w 21"/>
                <a:gd name="T15" fmla="*/ 1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30"/>
                <a:gd name="T26" fmla="*/ 21 w 21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30">
                  <a:moveTo>
                    <a:pt x="8" y="1"/>
                  </a:moveTo>
                  <a:lnTo>
                    <a:pt x="3" y="6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17" y="29"/>
                  </a:lnTo>
                  <a:lnTo>
                    <a:pt x="20" y="6"/>
                  </a:lnTo>
                  <a:lnTo>
                    <a:pt x="12" y="0"/>
                  </a:lnTo>
                  <a:lnTo>
                    <a:pt x="8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Freeform 123"/>
            <p:cNvSpPr>
              <a:spLocks/>
            </p:cNvSpPr>
            <p:nvPr/>
          </p:nvSpPr>
          <p:spPr bwMode="auto">
            <a:xfrm>
              <a:off x="2025" y="2006"/>
              <a:ext cx="23" cy="30"/>
            </a:xfrm>
            <a:custGeom>
              <a:avLst/>
              <a:gdLst>
                <a:gd name="T0" fmla="*/ 3 w 23"/>
                <a:gd name="T1" fmla="*/ 1 h 30"/>
                <a:gd name="T2" fmla="*/ 0 w 23"/>
                <a:gd name="T3" fmla="*/ 8 h 30"/>
                <a:gd name="T4" fmla="*/ 3 w 23"/>
                <a:gd name="T5" fmla="*/ 11 h 30"/>
                <a:gd name="T6" fmla="*/ 0 w 23"/>
                <a:gd name="T7" fmla="*/ 23 h 30"/>
                <a:gd name="T8" fmla="*/ 8 w 23"/>
                <a:gd name="T9" fmla="*/ 29 h 30"/>
                <a:gd name="T10" fmla="*/ 17 w 23"/>
                <a:gd name="T11" fmla="*/ 29 h 30"/>
                <a:gd name="T12" fmla="*/ 22 w 23"/>
                <a:gd name="T13" fmla="*/ 21 h 30"/>
                <a:gd name="T14" fmla="*/ 22 w 23"/>
                <a:gd name="T15" fmla="*/ 8 h 30"/>
                <a:gd name="T16" fmla="*/ 5 w 23"/>
                <a:gd name="T17" fmla="*/ 0 h 30"/>
                <a:gd name="T18" fmla="*/ 3 w 23"/>
                <a:gd name="T19" fmla="*/ 1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0"/>
                <a:gd name="T32" fmla="*/ 23 w 23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0">
                  <a:moveTo>
                    <a:pt x="3" y="1"/>
                  </a:moveTo>
                  <a:lnTo>
                    <a:pt x="0" y="8"/>
                  </a:lnTo>
                  <a:lnTo>
                    <a:pt x="3" y="11"/>
                  </a:lnTo>
                  <a:lnTo>
                    <a:pt x="0" y="23"/>
                  </a:lnTo>
                  <a:lnTo>
                    <a:pt x="8" y="29"/>
                  </a:lnTo>
                  <a:lnTo>
                    <a:pt x="17" y="29"/>
                  </a:lnTo>
                  <a:lnTo>
                    <a:pt x="22" y="21"/>
                  </a:lnTo>
                  <a:lnTo>
                    <a:pt x="22" y="8"/>
                  </a:lnTo>
                  <a:lnTo>
                    <a:pt x="5" y="0"/>
                  </a:lnTo>
                  <a:lnTo>
                    <a:pt x="3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124"/>
            <p:cNvSpPr>
              <a:spLocks/>
            </p:cNvSpPr>
            <p:nvPr/>
          </p:nvSpPr>
          <p:spPr bwMode="auto">
            <a:xfrm>
              <a:off x="2053" y="2007"/>
              <a:ext cx="28" cy="29"/>
            </a:xfrm>
            <a:custGeom>
              <a:avLst/>
              <a:gdLst>
                <a:gd name="T0" fmla="*/ 0 w 28"/>
                <a:gd name="T1" fmla="*/ 4 h 29"/>
                <a:gd name="T2" fmla="*/ 0 w 28"/>
                <a:gd name="T3" fmla="*/ 28 h 29"/>
                <a:gd name="T4" fmla="*/ 22 w 28"/>
                <a:gd name="T5" fmla="*/ 28 h 29"/>
                <a:gd name="T6" fmla="*/ 27 w 28"/>
                <a:gd name="T7" fmla="*/ 20 h 29"/>
                <a:gd name="T8" fmla="*/ 27 w 28"/>
                <a:gd name="T9" fmla="*/ 10 h 29"/>
                <a:gd name="T10" fmla="*/ 24 w 28"/>
                <a:gd name="T11" fmla="*/ 0 h 29"/>
                <a:gd name="T12" fmla="*/ 0 w 28"/>
                <a:gd name="T13" fmla="*/ 0 h 29"/>
                <a:gd name="T14" fmla="*/ 0 w 28"/>
                <a:gd name="T15" fmla="*/ 4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9"/>
                <a:gd name="T26" fmla="*/ 28 w 28"/>
                <a:gd name="T27" fmla="*/ 29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9">
                  <a:moveTo>
                    <a:pt x="0" y="4"/>
                  </a:moveTo>
                  <a:lnTo>
                    <a:pt x="0" y="28"/>
                  </a:lnTo>
                  <a:lnTo>
                    <a:pt x="22" y="28"/>
                  </a:lnTo>
                  <a:lnTo>
                    <a:pt x="27" y="20"/>
                  </a:lnTo>
                  <a:lnTo>
                    <a:pt x="27" y="1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Freeform 125"/>
            <p:cNvSpPr>
              <a:spLocks/>
            </p:cNvSpPr>
            <p:nvPr/>
          </p:nvSpPr>
          <p:spPr bwMode="auto">
            <a:xfrm>
              <a:off x="2167" y="2011"/>
              <a:ext cx="26" cy="28"/>
            </a:xfrm>
            <a:custGeom>
              <a:avLst/>
              <a:gdLst>
                <a:gd name="T0" fmla="*/ 0 w 26"/>
                <a:gd name="T1" fmla="*/ 3 h 28"/>
                <a:gd name="T2" fmla="*/ 0 w 26"/>
                <a:gd name="T3" fmla="*/ 27 h 28"/>
                <a:gd name="T4" fmla="*/ 22 w 26"/>
                <a:gd name="T5" fmla="*/ 27 h 28"/>
                <a:gd name="T6" fmla="*/ 25 w 26"/>
                <a:gd name="T7" fmla="*/ 0 h 28"/>
                <a:gd name="T8" fmla="*/ 0 w 26"/>
                <a:gd name="T9" fmla="*/ 0 h 28"/>
                <a:gd name="T10" fmla="*/ 0 w 26"/>
                <a:gd name="T11" fmla="*/ 3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28"/>
                <a:gd name="T20" fmla="*/ 26 w 26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28">
                  <a:moveTo>
                    <a:pt x="0" y="3"/>
                  </a:moveTo>
                  <a:lnTo>
                    <a:pt x="0" y="27"/>
                  </a:lnTo>
                  <a:lnTo>
                    <a:pt x="22" y="27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126"/>
            <p:cNvSpPr>
              <a:spLocks/>
            </p:cNvSpPr>
            <p:nvPr/>
          </p:nvSpPr>
          <p:spPr bwMode="auto">
            <a:xfrm>
              <a:off x="2194" y="2011"/>
              <a:ext cx="30" cy="28"/>
            </a:xfrm>
            <a:custGeom>
              <a:avLst/>
              <a:gdLst>
                <a:gd name="T0" fmla="*/ 3 w 30"/>
                <a:gd name="T1" fmla="*/ 3 h 28"/>
                <a:gd name="T2" fmla="*/ 0 w 30"/>
                <a:gd name="T3" fmla="*/ 16 h 28"/>
                <a:gd name="T4" fmla="*/ 3 w 30"/>
                <a:gd name="T5" fmla="*/ 27 h 28"/>
                <a:gd name="T6" fmla="*/ 23 w 30"/>
                <a:gd name="T7" fmla="*/ 27 h 28"/>
                <a:gd name="T8" fmla="*/ 29 w 30"/>
                <a:gd name="T9" fmla="*/ 18 h 28"/>
                <a:gd name="T10" fmla="*/ 29 w 30"/>
                <a:gd name="T11" fmla="*/ 6 h 28"/>
                <a:gd name="T12" fmla="*/ 21 w 30"/>
                <a:gd name="T13" fmla="*/ 0 h 28"/>
                <a:gd name="T14" fmla="*/ 3 w 30"/>
                <a:gd name="T15" fmla="*/ 0 h 28"/>
                <a:gd name="T16" fmla="*/ 3 w 30"/>
                <a:gd name="T17" fmla="*/ 3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28"/>
                <a:gd name="T29" fmla="*/ 30 w 30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28">
                  <a:moveTo>
                    <a:pt x="3" y="3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23" y="27"/>
                  </a:lnTo>
                  <a:lnTo>
                    <a:pt x="29" y="18"/>
                  </a:lnTo>
                  <a:lnTo>
                    <a:pt x="29" y="6"/>
                  </a:lnTo>
                  <a:lnTo>
                    <a:pt x="21" y="0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2228" y="2011"/>
              <a:ext cx="25" cy="30"/>
            </a:xfrm>
            <a:custGeom>
              <a:avLst/>
              <a:gdLst>
                <a:gd name="T0" fmla="*/ 3 w 25"/>
                <a:gd name="T1" fmla="*/ 3 h 30"/>
                <a:gd name="T2" fmla="*/ 0 w 25"/>
                <a:gd name="T3" fmla="*/ 10 h 30"/>
                <a:gd name="T4" fmla="*/ 0 w 25"/>
                <a:gd name="T5" fmla="*/ 23 h 30"/>
                <a:gd name="T6" fmla="*/ 8 w 25"/>
                <a:gd name="T7" fmla="*/ 29 h 30"/>
                <a:gd name="T8" fmla="*/ 21 w 25"/>
                <a:gd name="T9" fmla="*/ 29 h 30"/>
                <a:gd name="T10" fmla="*/ 21 w 25"/>
                <a:gd name="T11" fmla="*/ 15 h 30"/>
                <a:gd name="T12" fmla="*/ 24 w 25"/>
                <a:gd name="T13" fmla="*/ 8 h 30"/>
                <a:gd name="T14" fmla="*/ 11 w 25"/>
                <a:gd name="T15" fmla="*/ 0 h 30"/>
                <a:gd name="T16" fmla="*/ 5 w 25"/>
                <a:gd name="T17" fmla="*/ 0 h 30"/>
                <a:gd name="T18" fmla="*/ 3 w 25"/>
                <a:gd name="T19" fmla="*/ 3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30"/>
                <a:gd name="T32" fmla="*/ 25 w 25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30">
                  <a:moveTo>
                    <a:pt x="3" y="3"/>
                  </a:moveTo>
                  <a:lnTo>
                    <a:pt x="0" y="10"/>
                  </a:lnTo>
                  <a:lnTo>
                    <a:pt x="0" y="23"/>
                  </a:lnTo>
                  <a:lnTo>
                    <a:pt x="8" y="29"/>
                  </a:lnTo>
                  <a:lnTo>
                    <a:pt x="21" y="29"/>
                  </a:lnTo>
                  <a:lnTo>
                    <a:pt x="21" y="15"/>
                  </a:lnTo>
                  <a:lnTo>
                    <a:pt x="24" y="8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Freeform 128"/>
            <p:cNvSpPr>
              <a:spLocks/>
            </p:cNvSpPr>
            <p:nvPr/>
          </p:nvSpPr>
          <p:spPr bwMode="auto">
            <a:xfrm>
              <a:off x="1990" y="2143"/>
              <a:ext cx="6" cy="39"/>
            </a:xfrm>
            <a:custGeom>
              <a:avLst/>
              <a:gdLst>
                <a:gd name="T0" fmla="*/ 3 w 6"/>
                <a:gd name="T1" fmla="*/ 0 h 39"/>
                <a:gd name="T2" fmla="*/ 5 w 6"/>
                <a:gd name="T3" fmla="*/ 11 h 39"/>
                <a:gd name="T4" fmla="*/ 5 w 6"/>
                <a:gd name="T5" fmla="*/ 25 h 39"/>
                <a:gd name="T6" fmla="*/ 3 w 6"/>
                <a:gd name="T7" fmla="*/ 38 h 39"/>
                <a:gd name="T8" fmla="*/ 0 w 6"/>
                <a:gd name="T9" fmla="*/ 38 h 39"/>
                <a:gd name="T10" fmla="*/ 0 w 6"/>
                <a:gd name="T11" fmla="*/ 3 h 39"/>
                <a:gd name="T12" fmla="*/ 3 w 6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39"/>
                <a:gd name="T23" fmla="*/ 6 w 6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39">
                  <a:moveTo>
                    <a:pt x="3" y="0"/>
                  </a:moveTo>
                  <a:lnTo>
                    <a:pt x="5" y="11"/>
                  </a:lnTo>
                  <a:lnTo>
                    <a:pt x="5" y="25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Freeform 129"/>
            <p:cNvSpPr>
              <a:spLocks/>
            </p:cNvSpPr>
            <p:nvPr/>
          </p:nvSpPr>
          <p:spPr bwMode="auto">
            <a:xfrm>
              <a:off x="2082" y="2146"/>
              <a:ext cx="8" cy="39"/>
            </a:xfrm>
            <a:custGeom>
              <a:avLst/>
              <a:gdLst>
                <a:gd name="T0" fmla="*/ 2 w 8"/>
                <a:gd name="T1" fmla="*/ 0 h 39"/>
                <a:gd name="T2" fmla="*/ 5 w 8"/>
                <a:gd name="T3" fmla="*/ 0 h 39"/>
                <a:gd name="T4" fmla="*/ 7 w 8"/>
                <a:gd name="T5" fmla="*/ 6 h 39"/>
                <a:gd name="T6" fmla="*/ 7 w 8"/>
                <a:gd name="T7" fmla="*/ 30 h 39"/>
                <a:gd name="T8" fmla="*/ 5 w 8"/>
                <a:gd name="T9" fmla="*/ 38 h 39"/>
                <a:gd name="T10" fmla="*/ 2 w 8"/>
                <a:gd name="T11" fmla="*/ 38 h 39"/>
                <a:gd name="T12" fmla="*/ 0 w 8"/>
                <a:gd name="T13" fmla="*/ 27 h 39"/>
                <a:gd name="T14" fmla="*/ 2 w 8"/>
                <a:gd name="T15" fmla="*/ 14 h 39"/>
                <a:gd name="T16" fmla="*/ 0 w 8"/>
                <a:gd name="T17" fmla="*/ 11 h 39"/>
                <a:gd name="T18" fmla="*/ 2 w 8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39"/>
                <a:gd name="T32" fmla="*/ 8 w 8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39">
                  <a:moveTo>
                    <a:pt x="2" y="0"/>
                  </a:moveTo>
                  <a:lnTo>
                    <a:pt x="5" y="0"/>
                  </a:lnTo>
                  <a:lnTo>
                    <a:pt x="7" y="6"/>
                  </a:lnTo>
                  <a:lnTo>
                    <a:pt x="7" y="30"/>
                  </a:lnTo>
                  <a:lnTo>
                    <a:pt x="5" y="38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Freeform 130"/>
            <p:cNvSpPr>
              <a:spLocks/>
            </p:cNvSpPr>
            <p:nvPr/>
          </p:nvSpPr>
          <p:spPr bwMode="auto">
            <a:xfrm>
              <a:off x="2155" y="2146"/>
              <a:ext cx="7" cy="36"/>
            </a:xfrm>
            <a:custGeom>
              <a:avLst/>
              <a:gdLst>
                <a:gd name="T0" fmla="*/ 6 w 7"/>
                <a:gd name="T1" fmla="*/ 0 h 36"/>
                <a:gd name="T2" fmla="*/ 6 w 7"/>
                <a:gd name="T3" fmla="*/ 35 h 36"/>
                <a:gd name="T4" fmla="*/ 0 w 7"/>
                <a:gd name="T5" fmla="*/ 35 h 36"/>
                <a:gd name="T6" fmla="*/ 0 w 7"/>
                <a:gd name="T7" fmla="*/ 6 h 36"/>
                <a:gd name="T8" fmla="*/ 6 w 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6"/>
                <a:gd name="T17" fmla="*/ 7 w 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6">
                  <a:moveTo>
                    <a:pt x="6" y="0"/>
                  </a:moveTo>
                  <a:lnTo>
                    <a:pt x="6" y="35"/>
                  </a:lnTo>
                  <a:lnTo>
                    <a:pt x="0" y="35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" name="Freeform 131"/>
            <p:cNvSpPr>
              <a:spLocks/>
            </p:cNvSpPr>
            <p:nvPr/>
          </p:nvSpPr>
          <p:spPr bwMode="auto">
            <a:xfrm>
              <a:off x="2256" y="2149"/>
              <a:ext cx="7" cy="33"/>
            </a:xfrm>
            <a:custGeom>
              <a:avLst/>
              <a:gdLst>
                <a:gd name="T0" fmla="*/ 0 w 7"/>
                <a:gd name="T1" fmla="*/ 0 h 33"/>
                <a:gd name="T2" fmla="*/ 3 w 7"/>
                <a:gd name="T3" fmla="*/ 0 h 33"/>
                <a:gd name="T4" fmla="*/ 6 w 7"/>
                <a:gd name="T5" fmla="*/ 8 h 33"/>
                <a:gd name="T6" fmla="*/ 3 w 7"/>
                <a:gd name="T7" fmla="*/ 17 h 33"/>
                <a:gd name="T8" fmla="*/ 6 w 7"/>
                <a:gd name="T9" fmla="*/ 19 h 33"/>
                <a:gd name="T10" fmla="*/ 3 w 7"/>
                <a:gd name="T11" fmla="*/ 32 h 33"/>
                <a:gd name="T12" fmla="*/ 0 w 7"/>
                <a:gd name="T13" fmla="*/ 32 h 33"/>
                <a:gd name="T14" fmla="*/ 0 w 7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33"/>
                <a:gd name="T26" fmla="*/ 7 w 7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33">
                  <a:moveTo>
                    <a:pt x="0" y="0"/>
                  </a:moveTo>
                  <a:lnTo>
                    <a:pt x="3" y="0"/>
                  </a:lnTo>
                  <a:lnTo>
                    <a:pt x="6" y="8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Freeform 132"/>
            <p:cNvSpPr>
              <a:spLocks/>
            </p:cNvSpPr>
            <p:nvPr/>
          </p:nvSpPr>
          <p:spPr bwMode="auto">
            <a:xfrm>
              <a:off x="2255" y="2193"/>
              <a:ext cx="6" cy="38"/>
            </a:xfrm>
            <a:custGeom>
              <a:avLst/>
              <a:gdLst>
                <a:gd name="T0" fmla="*/ 2 w 6"/>
                <a:gd name="T1" fmla="*/ 0 h 38"/>
                <a:gd name="T2" fmla="*/ 5 w 6"/>
                <a:gd name="T3" fmla="*/ 0 h 38"/>
                <a:gd name="T4" fmla="*/ 5 w 6"/>
                <a:gd name="T5" fmla="*/ 34 h 38"/>
                <a:gd name="T6" fmla="*/ 2 w 6"/>
                <a:gd name="T7" fmla="*/ 37 h 38"/>
                <a:gd name="T8" fmla="*/ 2 w 6"/>
                <a:gd name="T9" fmla="*/ 23 h 38"/>
                <a:gd name="T10" fmla="*/ 0 w 6"/>
                <a:gd name="T11" fmla="*/ 12 h 38"/>
                <a:gd name="T12" fmla="*/ 2 w 6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38"/>
                <a:gd name="T23" fmla="*/ 6 w 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38">
                  <a:moveTo>
                    <a:pt x="2" y="0"/>
                  </a:moveTo>
                  <a:lnTo>
                    <a:pt x="5" y="0"/>
                  </a:lnTo>
                  <a:lnTo>
                    <a:pt x="5" y="34"/>
                  </a:lnTo>
                  <a:lnTo>
                    <a:pt x="2" y="37"/>
                  </a:lnTo>
                  <a:lnTo>
                    <a:pt x="2" y="23"/>
                  </a:lnTo>
                  <a:lnTo>
                    <a:pt x="0" y="12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Freeform 133"/>
            <p:cNvSpPr>
              <a:spLocks/>
            </p:cNvSpPr>
            <p:nvPr/>
          </p:nvSpPr>
          <p:spPr bwMode="auto">
            <a:xfrm>
              <a:off x="1990" y="2195"/>
              <a:ext cx="6" cy="38"/>
            </a:xfrm>
            <a:custGeom>
              <a:avLst/>
              <a:gdLst>
                <a:gd name="T0" fmla="*/ 3 w 6"/>
                <a:gd name="T1" fmla="*/ 0 h 38"/>
                <a:gd name="T2" fmla="*/ 3 w 6"/>
                <a:gd name="T3" fmla="*/ 10 h 38"/>
                <a:gd name="T4" fmla="*/ 5 w 6"/>
                <a:gd name="T5" fmla="*/ 12 h 38"/>
                <a:gd name="T6" fmla="*/ 3 w 6"/>
                <a:gd name="T7" fmla="*/ 21 h 38"/>
                <a:gd name="T8" fmla="*/ 3 w 6"/>
                <a:gd name="T9" fmla="*/ 37 h 38"/>
                <a:gd name="T10" fmla="*/ 0 w 6"/>
                <a:gd name="T11" fmla="*/ 32 h 38"/>
                <a:gd name="T12" fmla="*/ 0 w 6"/>
                <a:gd name="T13" fmla="*/ 3 h 38"/>
                <a:gd name="T14" fmla="*/ 3 w 6"/>
                <a:gd name="T15" fmla="*/ 0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38"/>
                <a:gd name="T26" fmla="*/ 6 w 6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38">
                  <a:moveTo>
                    <a:pt x="3" y="0"/>
                  </a:moveTo>
                  <a:lnTo>
                    <a:pt x="3" y="10"/>
                  </a:lnTo>
                  <a:lnTo>
                    <a:pt x="5" y="12"/>
                  </a:lnTo>
                  <a:lnTo>
                    <a:pt x="3" y="21"/>
                  </a:lnTo>
                  <a:lnTo>
                    <a:pt x="3" y="37"/>
                  </a:lnTo>
                  <a:lnTo>
                    <a:pt x="0" y="32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Freeform 134"/>
            <p:cNvSpPr>
              <a:spLocks/>
            </p:cNvSpPr>
            <p:nvPr/>
          </p:nvSpPr>
          <p:spPr bwMode="auto">
            <a:xfrm>
              <a:off x="2082" y="2195"/>
              <a:ext cx="8" cy="33"/>
            </a:xfrm>
            <a:custGeom>
              <a:avLst/>
              <a:gdLst>
                <a:gd name="T0" fmla="*/ 2 w 8"/>
                <a:gd name="T1" fmla="*/ 0 h 33"/>
                <a:gd name="T2" fmla="*/ 5 w 8"/>
                <a:gd name="T3" fmla="*/ 0 h 33"/>
                <a:gd name="T4" fmla="*/ 5 w 8"/>
                <a:gd name="T5" fmla="*/ 13 h 33"/>
                <a:gd name="T6" fmla="*/ 7 w 8"/>
                <a:gd name="T7" fmla="*/ 15 h 33"/>
                <a:gd name="T8" fmla="*/ 5 w 8"/>
                <a:gd name="T9" fmla="*/ 32 h 33"/>
                <a:gd name="T10" fmla="*/ 2 w 8"/>
                <a:gd name="T11" fmla="*/ 32 h 33"/>
                <a:gd name="T12" fmla="*/ 0 w 8"/>
                <a:gd name="T13" fmla="*/ 26 h 33"/>
                <a:gd name="T14" fmla="*/ 0 w 8"/>
                <a:gd name="T15" fmla="*/ 3 h 33"/>
                <a:gd name="T16" fmla="*/ 2 w 8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"/>
                <a:gd name="T28" fmla="*/ 0 h 33"/>
                <a:gd name="T29" fmla="*/ 8 w 8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" h="33">
                  <a:moveTo>
                    <a:pt x="2" y="0"/>
                  </a:moveTo>
                  <a:lnTo>
                    <a:pt x="5" y="0"/>
                  </a:lnTo>
                  <a:lnTo>
                    <a:pt x="5" y="13"/>
                  </a:lnTo>
                  <a:lnTo>
                    <a:pt x="7" y="15"/>
                  </a:lnTo>
                  <a:lnTo>
                    <a:pt x="5" y="32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135"/>
            <p:cNvSpPr>
              <a:spLocks/>
            </p:cNvSpPr>
            <p:nvPr/>
          </p:nvSpPr>
          <p:spPr bwMode="auto">
            <a:xfrm>
              <a:off x="2155" y="2195"/>
              <a:ext cx="7" cy="36"/>
            </a:xfrm>
            <a:custGeom>
              <a:avLst/>
              <a:gdLst>
                <a:gd name="T0" fmla="*/ 3 w 7"/>
                <a:gd name="T1" fmla="*/ 0 h 36"/>
                <a:gd name="T2" fmla="*/ 6 w 7"/>
                <a:gd name="T3" fmla="*/ 0 h 36"/>
                <a:gd name="T4" fmla="*/ 6 w 7"/>
                <a:gd name="T5" fmla="*/ 32 h 36"/>
                <a:gd name="T6" fmla="*/ 3 w 7"/>
                <a:gd name="T7" fmla="*/ 35 h 36"/>
                <a:gd name="T8" fmla="*/ 0 w 7"/>
                <a:gd name="T9" fmla="*/ 29 h 36"/>
                <a:gd name="T10" fmla="*/ 0 w 7"/>
                <a:gd name="T11" fmla="*/ 3 h 36"/>
                <a:gd name="T12" fmla="*/ 3 w 7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36"/>
                <a:gd name="T23" fmla="*/ 7 w 7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36">
                  <a:moveTo>
                    <a:pt x="3" y="0"/>
                  </a:moveTo>
                  <a:lnTo>
                    <a:pt x="6" y="0"/>
                  </a:lnTo>
                  <a:lnTo>
                    <a:pt x="6" y="32"/>
                  </a:lnTo>
                  <a:lnTo>
                    <a:pt x="3" y="35"/>
                  </a:lnTo>
                  <a:lnTo>
                    <a:pt x="0" y="29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Freeform 136"/>
            <p:cNvSpPr>
              <a:spLocks/>
            </p:cNvSpPr>
            <p:nvPr/>
          </p:nvSpPr>
          <p:spPr bwMode="auto">
            <a:xfrm>
              <a:off x="2082" y="2237"/>
              <a:ext cx="6" cy="36"/>
            </a:xfrm>
            <a:custGeom>
              <a:avLst/>
              <a:gdLst>
                <a:gd name="T0" fmla="*/ 3 w 6"/>
                <a:gd name="T1" fmla="*/ 0 h 36"/>
                <a:gd name="T2" fmla="*/ 5 w 6"/>
                <a:gd name="T3" fmla="*/ 0 h 36"/>
                <a:gd name="T4" fmla="*/ 5 w 6"/>
                <a:gd name="T5" fmla="*/ 35 h 36"/>
                <a:gd name="T6" fmla="*/ 0 w 6"/>
                <a:gd name="T7" fmla="*/ 35 h 36"/>
                <a:gd name="T8" fmla="*/ 0 w 6"/>
                <a:gd name="T9" fmla="*/ 3 h 36"/>
                <a:gd name="T10" fmla="*/ 3 w 6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36"/>
                <a:gd name="T20" fmla="*/ 6 w 6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36">
                  <a:moveTo>
                    <a:pt x="3" y="0"/>
                  </a:moveTo>
                  <a:lnTo>
                    <a:pt x="5" y="0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Freeform 137"/>
            <p:cNvSpPr>
              <a:spLocks/>
            </p:cNvSpPr>
            <p:nvPr/>
          </p:nvSpPr>
          <p:spPr bwMode="auto">
            <a:xfrm>
              <a:off x="1990" y="2242"/>
              <a:ext cx="3" cy="28"/>
            </a:xfrm>
            <a:custGeom>
              <a:avLst/>
              <a:gdLst>
                <a:gd name="T0" fmla="*/ 0 w 3"/>
                <a:gd name="T1" fmla="*/ 0 h 28"/>
                <a:gd name="T2" fmla="*/ 2 w 3"/>
                <a:gd name="T3" fmla="*/ 0 h 28"/>
                <a:gd name="T4" fmla="*/ 2 w 3"/>
                <a:gd name="T5" fmla="*/ 27 h 28"/>
                <a:gd name="T6" fmla="*/ 0 w 3"/>
                <a:gd name="T7" fmla="*/ 27 h 28"/>
                <a:gd name="T8" fmla="*/ 0 w 3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28"/>
                <a:gd name="T17" fmla="*/ 3 w 3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28">
                  <a:moveTo>
                    <a:pt x="0" y="0"/>
                  </a:moveTo>
                  <a:lnTo>
                    <a:pt x="2" y="0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Freeform 138"/>
            <p:cNvSpPr>
              <a:spLocks/>
            </p:cNvSpPr>
            <p:nvPr/>
          </p:nvSpPr>
          <p:spPr bwMode="auto">
            <a:xfrm>
              <a:off x="1925" y="2242"/>
              <a:ext cx="375" cy="94"/>
            </a:xfrm>
            <a:custGeom>
              <a:avLst/>
              <a:gdLst>
                <a:gd name="T0" fmla="*/ 231 w 375"/>
                <a:gd name="T1" fmla="*/ 0 h 94"/>
                <a:gd name="T2" fmla="*/ 236 w 375"/>
                <a:gd name="T3" fmla="*/ 0 h 94"/>
                <a:gd name="T4" fmla="*/ 236 w 375"/>
                <a:gd name="T5" fmla="*/ 38 h 94"/>
                <a:gd name="T6" fmla="*/ 248 w 375"/>
                <a:gd name="T7" fmla="*/ 38 h 94"/>
                <a:gd name="T8" fmla="*/ 251 w 375"/>
                <a:gd name="T9" fmla="*/ 41 h 94"/>
                <a:gd name="T10" fmla="*/ 330 w 375"/>
                <a:gd name="T11" fmla="*/ 41 h 94"/>
                <a:gd name="T12" fmla="*/ 330 w 375"/>
                <a:gd name="T13" fmla="*/ 0 h 94"/>
                <a:gd name="T14" fmla="*/ 334 w 375"/>
                <a:gd name="T15" fmla="*/ 0 h 94"/>
                <a:gd name="T16" fmla="*/ 334 w 375"/>
                <a:gd name="T17" fmla="*/ 44 h 94"/>
                <a:gd name="T18" fmla="*/ 337 w 375"/>
                <a:gd name="T19" fmla="*/ 55 h 94"/>
                <a:gd name="T20" fmla="*/ 334 w 375"/>
                <a:gd name="T21" fmla="*/ 63 h 94"/>
                <a:gd name="T22" fmla="*/ 334 w 375"/>
                <a:gd name="T23" fmla="*/ 79 h 94"/>
                <a:gd name="T24" fmla="*/ 343 w 375"/>
                <a:gd name="T25" fmla="*/ 85 h 94"/>
                <a:gd name="T26" fmla="*/ 374 w 375"/>
                <a:gd name="T27" fmla="*/ 85 h 94"/>
                <a:gd name="T28" fmla="*/ 374 w 375"/>
                <a:gd name="T29" fmla="*/ 93 h 94"/>
                <a:gd name="T30" fmla="*/ 351 w 375"/>
                <a:gd name="T31" fmla="*/ 93 h 94"/>
                <a:gd name="T32" fmla="*/ 343 w 375"/>
                <a:gd name="T33" fmla="*/ 90 h 94"/>
                <a:gd name="T34" fmla="*/ 328 w 375"/>
                <a:gd name="T35" fmla="*/ 93 h 94"/>
                <a:gd name="T36" fmla="*/ 303 w 375"/>
                <a:gd name="T37" fmla="*/ 90 h 94"/>
                <a:gd name="T38" fmla="*/ 293 w 375"/>
                <a:gd name="T39" fmla="*/ 93 h 94"/>
                <a:gd name="T40" fmla="*/ 291 w 375"/>
                <a:gd name="T41" fmla="*/ 90 h 94"/>
                <a:gd name="T42" fmla="*/ 222 w 375"/>
                <a:gd name="T43" fmla="*/ 90 h 94"/>
                <a:gd name="T44" fmla="*/ 220 w 375"/>
                <a:gd name="T45" fmla="*/ 87 h 94"/>
                <a:gd name="T46" fmla="*/ 214 w 375"/>
                <a:gd name="T47" fmla="*/ 90 h 94"/>
                <a:gd name="T48" fmla="*/ 207 w 375"/>
                <a:gd name="T49" fmla="*/ 90 h 94"/>
                <a:gd name="T50" fmla="*/ 205 w 375"/>
                <a:gd name="T51" fmla="*/ 87 h 94"/>
                <a:gd name="T52" fmla="*/ 202 w 375"/>
                <a:gd name="T53" fmla="*/ 90 h 94"/>
                <a:gd name="T54" fmla="*/ 199 w 375"/>
                <a:gd name="T55" fmla="*/ 87 h 94"/>
                <a:gd name="T56" fmla="*/ 117 w 375"/>
                <a:gd name="T57" fmla="*/ 87 h 94"/>
                <a:gd name="T58" fmla="*/ 115 w 375"/>
                <a:gd name="T59" fmla="*/ 85 h 94"/>
                <a:gd name="T60" fmla="*/ 3 w 375"/>
                <a:gd name="T61" fmla="*/ 85 h 94"/>
                <a:gd name="T62" fmla="*/ 0 w 375"/>
                <a:gd name="T63" fmla="*/ 76 h 94"/>
                <a:gd name="T64" fmla="*/ 51 w 375"/>
                <a:gd name="T65" fmla="*/ 76 h 94"/>
                <a:gd name="T66" fmla="*/ 56 w 375"/>
                <a:gd name="T67" fmla="*/ 79 h 94"/>
                <a:gd name="T68" fmla="*/ 63 w 375"/>
                <a:gd name="T69" fmla="*/ 76 h 94"/>
                <a:gd name="T70" fmla="*/ 63 w 375"/>
                <a:gd name="T71" fmla="*/ 52 h 94"/>
                <a:gd name="T72" fmla="*/ 66 w 375"/>
                <a:gd name="T73" fmla="*/ 44 h 94"/>
                <a:gd name="T74" fmla="*/ 68 w 375"/>
                <a:gd name="T75" fmla="*/ 44 h 94"/>
                <a:gd name="T76" fmla="*/ 68 w 375"/>
                <a:gd name="T77" fmla="*/ 73 h 94"/>
                <a:gd name="T78" fmla="*/ 74 w 375"/>
                <a:gd name="T79" fmla="*/ 79 h 94"/>
                <a:gd name="T80" fmla="*/ 157 w 375"/>
                <a:gd name="T81" fmla="*/ 79 h 94"/>
                <a:gd name="T82" fmla="*/ 157 w 375"/>
                <a:gd name="T83" fmla="*/ 44 h 94"/>
                <a:gd name="T84" fmla="*/ 162 w 375"/>
                <a:gd name="T85" fmla="*/ 44 h 94"/>
                <a:gd name="T86" fmla="*/ 162 w 375"/>
                <a:gd name="T87" fmla="*/ 79 h 94"/>
                <a:gd name="T88" fmla="*/ 197 w 375"/>
                <a:gd name="T89" fmla="*/ 79 h 94"/>
                <a:gd name="T90" fmla="*/ 202 w 375"/>
                <a:gd name="T91" fmla="*/ 82 h 94"/>
                <a:gd name="T92" fmla="*/ 207 w 375"/>
                <a:gd name="T93" fmla="*/ 79 h 94"/>
                <a:gd name="T94" fmla="*/ 225 w 375"/>
                <a:gd name="T95" fmla="*/ 82 h 94"/>
                <a:gd name="T96" fmla="*/ 231 w 375"/>
                <a:gd name="T97" fmla="*/ 73 h 94"/>
                <a:gd name="T98" fmla="*/ 231 w 375"/>
                <a:gd name="T99" fmla="*/ 47 h 94"/>
                <a:gd name="T100" fmla="*/ 228 w 375"/>
                <a:gd name="T101" fmla="*/ 41 h 94"/>
                <a:gd name="T102" fmla="*/ 231 w 375"/>
                <a:gd name="T103" fmla="*/ 32 h 94"/>
                <a:gd name="T104" fmla="*/ 231 w 375"/>
                <a:gd name="T105" fmla="*/ 0 h 9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5"/>
                <a:gd name="T160" fmla="*/ 0 h 94"/>
                <a:gd name="T161" fmla="*/ 375 w 375"/>
                <a:gd name="T162" fmla="*/ 94 h 9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5" h="94">
                  <a:moveTo>
                    <a:pt x="231" y="0"/>
                  </a:moveTo>
                  <a:lnTo>
                    <a:pt x="236" y="0"/>
                  </a:lnTo>
                  <a:lnTo>
                    <a:pt x="236" y="38"/>
                  </a:lnTo>
                  <a:lnTo>
                    <a:pt x="248" y="38"/>
                  </a:lnTo>
                  <a:lnTo>
                    <a:pt x="251" y="41"/>
                  </a:lnTo>
                  <a:lnTo>
                    <a:pt x="330" y="41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34" y="44"/>
                  </a:lnTo>
                  <a:lnTo>
                    <a:pt x="337" y="55"/>
                  </a:lnTo>
                  <a:lnTo>
                    <a:pt x="334" y="63"/>
                  </a:lnTo>
                  <a:lnTo>
                    <a:pt x="334" y="79"/>
                  </a:lnTo>
                  <a:lnTo>
                    <a:pt x="343" y="85"/>
                  </a:lnTo>
                  <a:lnTo>
                    <a:pt x="374" y="85"/>
                  </a:lnTo>
                  <a:lnTo>
                    <a:pt x="374" y="93"/>
                  </a:lnTo>
                  <a:lnTo>
                    <a:pt x="351" y="93"/>
                  </a:lnTo>
                  <a:lnTo>
                    <a:pt x="343" y="90"/>
                  </a:lnTo>
                  <a:lnTo>
                    <a:pt x="328" y="93"/>
                  </a:lnTo>
                  <a:lnTo>
                    <a:pt x="303" y="90"/>
                  </a:lnTo>
                  <a:lnTo>
                    <a:pt x="293" y="93"/>
                  </a:lnTo>
                  <a:lnTo>
                    <a:pt x="291" y="90"/>
                  </a:lnTo>
                  <a:lnTo>
                    <a:pt x="222" y="90"/>
                  </a:lnTo>
                  <a:lnTo>
                    <a:pt x="220" y="87"/>
                  </a:lnTo>
                  <a:lnTo>
                    <a:pt x="214" y="90"/>
                  </a:lnTo>
                  <a:lnTo>
                    <a:pt x="207" y="90"/>
                  </a:lnTo>
                  <a:lnTo>
                    <a:pt x="205" y="87"/>
                  </a:lnTo>
                  <a:lnTo>
                    <a:pt x="202" y="90"/>
                  </a:lnTo>
                  <a:lnTo>
                    <a:pt x="199" y="87"/>
                  </a:lnTo>
                  <a:lnTo>
                    <a:pt x="117" y="87"/>
                  </a:lnTo>
                  <a:lnTo>
                    <a:pt x="115" y="85"/>
                  </a:lnTo>
                  <a:lnTo>
                    <a:pt x="3" y="85"/>
                  </a:lnTo>
                  <a:lnTo>
                    <a:pt x="0" y="76"/>
                  </a:lnTo>
                  <a:lnTo>
                    <a:pt x="51" y="76"/>
                  </a:lnTo>
                  <a:lnTo>
                    <a:pt x="56" y="79"/>
                  </a:lnTo>
                  <a:lnTo>
                    <a:pt x="63" y="76"/>
                  </a:lnTo>
                  <a:lnTo>
                    <a:pt x="63" y="52"/>
                  </a:lnTo>
                  <a:lnTo>
                    <a:pt x="66" y="44"/>
                  </a:lnTo>
                  <a:lnTo>
                    <a:pt x="68" y="44"/>
                  </a:lnTo>
                  <a:lnTo>
                    <a:pt x="68" y="73"/>
                  </a:lnTo>
                  <a:lnTo>
                    <a:pt x="74" y="79"/>
                  </a:lnTo>
                  <a:lnTo>
                    <a:pt x="157" y="79"/>
                  </a:lnTo>
                  <a:lnTo>
                    <a:pt x="157" y="44"/>
                  </a:lnTo>
                  <a:lnTo>
                    <a:pt x="162" y="44"/>
                  </a:lnTo>
                  <a:lnTo>
                    <a:pt x="162" y="79"/>
                  </a:lnTo>
                  <a:lnTo>
                    <a:pt x="197" y="79"/>
                  </a:lnTo>
                  <a:lnTo>
                    <a:pt x="202" y="82"/>
                  </a:lnTo>
                  <a:lnTo>
                    <a:pt x="207" y="79"/>
                  </a:lnTo>
                  <a:lnTo>
                    <a:pt x="225" y="82"/>
                  </a:lnTo>
                  <a:lnTo>
                    <a:pt x="231" y="73"/>
                  </a:lnTo>
                  <a:lnTo>
                    <a:pt x="231" y="47"/>
                  </a:lnTo>
                  <a:lnTo>
                    <a:pt x="228" y="41"/>
                  </a:lnTo>
                  <a:lnTo>
                    <a:pt x="231" y="32"/>
                  </a:lnTo>
                  <a:lnTo>
                    <a:pt x="23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Freeform 139"/>
            <p:cNvSpPr>
              <a:spLocks/>
            </p:cNvSpPr>
            <p:nvPr/>
          </p:nvSpPr>
          <p:spPr bwMode="auto">
            <a:xfrm>
              <a:off x="2163" y="2292"/>
              <a:ext cx="25" cy="33"/>
            </a:xfrm>
            <a:custGeom>
              <a:avLst/>
              <a:gdLst>
                <a:gd name="T0" fmla="*/ 10 w 25"/>
                <a:gd name="T1" fmla="*/ 3 h 33"/>
                <a:gd name="T2" fmla="*/ 3 w 25"/>
                <a:gd name="T3" fmla="*/ 3 h 33"/>
                <a:gd name="T4" fmla="*/ 0 w 25"/>
                <a:gd name="T5" fmla="*/ 26 h 33"/>
                <a:gd name="T6" fmla="*/ 7 w 25"/>
                <a:gd name="T7" fmla="*/ 32 h 33"/>
                <a:gd name="T8" fmla="*/ 24 w 25"/>
                <a:gd name="T9" fmla="*/ 32 h 33"/>
                <a:gd name="T10" fmla="*/ 24 w 25"/>
                <a:gd name="T11" fmla="*/ 0 h 33"/>
                <a:gd name="T12" fmla="*/ 13 w 25"/>
                <a:gd name="T13" fmla="*/ 0 h 33"/>
                <a:gd name="T14" fmla="*/ 10 w 25"/>
                <a:gd name="T15" fmla="*/ 3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33"/>
                <a:gd name="T26" fmla="*/ 25 w 25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33">
                  <a:moveTo>
                    <a:pt x="10" y="3"/>
                  </a:moveTo>
                  <a:lnTo>
                    <a:pt x="3" y="3"/>
                  </a:lnTo>
                  <a:lnTo>
                    <a:pt x="0" y="26"/>
                  </a:lnTo>
                  <a:lnTo>
                    <a:pt x="7" y="32"/>
                  </a:lnTo>
                  <a:lnTo>
                    <a:pt x="24" y="32"/>
                  </a:lnTo>
                  <a:lnTo>
                    <a:pt x="24" y="0"/>
                  </a:lnTo>
                  <a:lnTo>
                    <a:pt x="13" y="0"/>
                  </a:lnTo>
                  <a:lnTo>
                    <a:pt x="1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Freeform 140"/>
            <p:cNvSpPr>
              <a:spLocks/>
            </p:cNvSpPr>
            <p:nvPr/>
          </p:nvSpPr>
          <p:spPr bwMode="auto">
            <a:xfrm>
              <a:off x="2192" y="2292"/>
              <a:ext cx="30" cy="35"/>
            </a:xfrm>
            <a:custGeom>
              <a:avLst/>
              <a:gdLst>
                <a:gd name="T0" fmla="*/ 3 w 30"/>
                <a:gd name="T1" fmla="*/ 3 h 35"/>
                <a:gd name="T2" fmla="*/ 0 w 30"/>
                <a:gd name="T3" fmla="*/ 11 h 35"/>
                <a:gd name="T4" fmla="*/ 0 w 30"/>
                <a:gd name="T5" fmla="*/ 31 h 35"/>
                <a:gd name="T6" fmla="*/ 10 w 30"/>
                <a:gd name="T7" fmla="*/ 31 h 35"/>
                <a:gd name="T8" fmla="*/ 12 w 30"/>
                <a:gd name="T9" fmla="*/ 34 h 35"/>
                <a:gd name="T10" fmla="*/ 26 w 30"/>
                <a:gd name="T11" fmla="*/ 29 h 35"/>
                <a:gd name="T12" fmla="*/ 29 w 30"/>
                <a:gd name="T13" fmla="*/ 15 h 35"/>
                <a:gd name="T14" fmla="*/ 26 w 30"/>
                <a:gd name="T15" fmla="*/ 14 h 35"/>
                <a:gd name="T16" fmla="*/ 29 w 30"/>
                <a:gd name="T17" fmla="*/ 8 h 35"/>
                <a:gd name="T18" fmla="*/ 26 w 30"/>
                <a:gd name="T19" fmla="*/ 0 h 35"/>
                <a:gd name="T20" fmla="*/ 6 w 30"/>
                <a:gd name="T21" fmla="*/ 0 h 35"/>
                <a:gd name="T22" fmla="*/ 3 w 30"/>
                <a:gd name="T23" fmla="*/ 3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35"/>
                <a:gd name="T38" fmla="*/ 30 w 30"/>
                <a:gd name="T39" fmla="*/ 35 h 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35">
                  <a:moveTo>
                    <a:pt x="3" y="3"/>
                  </a:moveTo>
                  <a:lnTo>
                    <a:pt x="0" y="11"/>
                  </a:lnTo>
                  <a:lnTo>
                    <a:pt x="0" y="31"/>
                  </a:lnTo>
                  <a:lnTo>
                    <a:pt x="10" y="31"/>
                  </a:lnTo>
                  <a:lnTo>
                    <a:pt x="12" y="34"/>
                  </a:lnTo>
                  <a:lnTo>
                    <a:pt x="26" y="29"/>
                  </a:lnTo>
                  <a:lnTo>
                    <a:pt x="29" y="15"/>
                  </a:lnTo>
                  <a:lnTo>
                    <a:pt x="26" y="14"/>
                  </a:lnTo>
                  <a:lnTo>
                    <a:pt x="29" y="8"/>
                  </a:lnTo>
                  <a:lnTo>
                    <a:pt x="26" y="0"/>
                  </a:lnTo>
                  <a:lnTo>
                    <a:pt x="6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Freeform 141"/>
            <p:cNvSpPr>
              <a:spLocks/>
            </p:cNvSpPr>
            <p:nvPr/>
          </p:nvSpPr>
          <p:spPr bwMode="auto">
            <a:xfrm>
              <a:off x="2223" y="2292"/>
              <a:ext cx="33" cy="35"/>
            </a:xfrm>
            <a:custGeom>
              <a:avLst/>
              <a:gdLst>
                <a:gd name="T0" fmla="*/ 7 w 33"/>
                <a:gd name="T1" fmla="*/ 3 h 35"/>
                <a:gd name="T2" fmla="*/ 3 w 33"/>
                <a:gd name="T3" fmla="*/ 3 h 35"/>
                <a:gd name="T4" fmla="*/ 0 w 33"/>
                <a:gd name="T5" fmla="*/ 26 h 35"/>
                <a:gd name="T6" fmla="*/ 10 w 33"/>
                <a:gd name="T7" fmla="*/ 34 h 35"/>
                <a:gd name="T8" fmla="*/ 24 w 33"/>
                <a:gd name="T9" fmla="*/ 34 h 35"/>
                <a:gd name="T10" fmla="*/ 32 w 33"/>
                <a:gd name="T11" fmla="*/ 20 h 35"/>
                <a:gd name="T12" fmla="*/ 29 w 33"/>
                <a:gd name="T13" fmla="*/ 3 h 35"/>
                <a:gd name="T14" fmla="*/ 18 w 33"/>
                <a:gd name="T15" fmla="*/ 3 h 35"/>
                <a:gd name="T16" fmla="*/ 15 w 33"/>
                <a:gd name="T17" fmla="*/ 0 h 35"/>
                <a:gd name="T18" fmla="*/ 13 w 33"/>
                <a:gd name="T19" fmla="*/ 3 h 35"/>
                <a:gd name="T20" fmla="*/ 10 w 33"/>
                <a:gd name="T21" fmla="*/ 0 h 35"/>
                <a:gd name="T22" fmla="*/ 7 w 33"/>
                <a:gd name="T23" fmla="*/ 3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"/>
                <a:gd name="T37" fmla="*/ 0 h 35"/>
                <a:gd name="T38" fmla="*/ 33 w 33"/>
                <a:gd name="T39" fmla="*/ 35 h 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" h="35">
                  <a:moveTo>
                    <a:pt x="7" y="3"/>
                  </a:moveTo>
                  <a:lnTo>
                    <a:pt x="3" y="3"/>
                  </a:lnTo>
                  <a:lnTo>
                    <a:pt x="0" y="26"/>
                  </a:lnTo>
                  <a:lnTo>
                    <a:pt x="10" y="34"/>
                  </a:lnTo>
                  <a:lnTo>
                    <a:pt x="24" y="34"/>
                  </a:lnTo>
                  <a:lnTo>
                    <a:pt x="32" y="20"/>
                  </a:lnTo>
                  <a:lnTo>
                    <a:pt x="29" y="3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13" y="3"/>
                  </a:lnTo>
                  <a:lnTo>
                    <a:pt x="10" y="0"/>
                  </a:lnTo>
                  <a:lnTo>
                    <a:pt x="7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Freeform 142"/>
            <p:cNvSpPr>
              <a:spLocks/>
            </p:cNvSpPr>
            <p:nvPr/>
          </p:nvSpPr>
          <p:spPr bwMode="auto">
            <a:xfrm>
              <a:off x="2731" y="2479"/>
              <a:ext cx="57" cy="53"/>
            </a:xfrm>
            <a:custGeom>
              <a:avLst/>
              <a:gdLst>
                <a:gd name="T0" fmla="*/ 0 w 57"/>
                <a:gd name="T1" fmla="*/ 0 h 53"/>
                <a:gd name="T2" fmla="*/ 8 w 57"/>
                <a:gd name="T3" fmla="*/ 0 h 53"/>
                <a:gd name="T4" fmla="*/ 8 w 57"/>
                <a:gd name="T5" fmla="*/ 10 h 53"/>
                <a:gd name="T6" fmla="*/ 14 w 57"/>
                <a:gd name="T7" fmla="*/ 23 h 53"/>
                <a:gd name="T8" fmla="*/ 14 w 57"/>
                <a:gd name="T9" fmla="*/ 31 h 53"/>
                <a:gd name="T10" fmla="*/ 22 w 57"/>
                <a:gd name="T11" fmla="*/ 31 h 53"/>
                <a:gd name="T12" fmla="*/ 22 w 57"/>
                <a:gd name="T13" fmla="*/ 26 h 53"/>
                <a:gd name="T14" fmla="*/ 27 w 57"/>
                <a:gd name="T15" fmla="*/ 15 h 53"/>
                <a:gd name="T16" fmla="*/ 22 w 57"/>
                <a:gd name="T17" fmla="*/ 0 h 53"/>
                <a:gd name="T18" fmla="*/ 31 w 57"/>
                <a:gd name="T19" fmla="*/ 0 h 53"/>
                <a:gd name="T20" fmla="*/ 31 w 57"/>
                <a:gd name="T21" fmla="*/ 15 h 53"/>
                <a:gd name="T22" fmla="*/ 40 w 57"/>
                <a:gd name="T23" fmla="*/ 31 h 53"/>
                <a:gd name="T24" fmla="*/ 48 w 57"/>
                <a:gd name="T25" fmla="*/ 18 h 53"/>
                <a:gd name="T26" fmla="*/ 51 w 57"/>
                <a:gd name="T27" fmla="*/ 0 h 53"/>
                <a:gd name="T28" fmla="*/ 56 w 57"/>
                <a:gd name="T29" fmla="*/ 0 h 53"/>
                <a:gd name="T30" fmla="*/ 42 w 57"/>
                <a:gd name="T31" fmla="*/ 44 h 53"/>
                <a:gd name="T32" fmla="*/ 37 w 57"/>
                <a:gd name="T33" fmla="*/ 52 h 53"/>
                <a:gd name="T34" fmla="*/ 27 w 57"/>
                <a:gd name="T35" fmla="*/ 26 h 53"/>
                <a:gd name="T36" fmla="*/ 16 w 57"/>
                <a:gd name="T37" fmla="*/ 49 h 53"/>
                <a:gd name="T38" fmla="*/ 14 w 57"/>
                <a:gd name="T39" fmla="*/ 49 h 53"/>
                <a:gd name="T40" fmla="*/ 0 w 57"/>
                <a:gd name="T41" fmla="*/ 0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53"/>
                <a:gd name="T65" fmla="*/ 57 w 57"/>
                <a:gd name="T66" fmla="*/ 53 h 5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53">
                  <a:moveTo>
                    <a:pt x="0" y="0"/>
                  </a:moveTo>
                  <a:lnTo>
                    <a:pt x="8" y="0"/>
                  </a:lnTo>
                  <a:lnTo>
                    <a:pt x="8" y="10"/>
                  </a:lnTo>
                  <a:lnTo>
                    <a:pt x="14" y="23"/>
                  </a:lnTo>
                  <a:lnTo>
                    <a:pt x="14" y="31"/>
                  </a:lnTo>
                  <a:lnTo>
                    <a:pt x="22" y="31"/>
                  </a:lnTo>
                  <a:lnTo>
                    <a:pt x="22" y="26"/>
                  </a:lnTo>
                  <a:lnTo>
                    <a:pt x="27" y="15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31" y="15"/>
                  </a:lnTo>
                  <a:lnTo>
                    <a:pt x="40" y="31"/>
                  </a:lnTo>
                  <a:lnTo>
                    <a:pt x="48" y="18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42" y="44"/>
                  </a:lnTo>
                  <a:lnTo>
                    <a:pt x="37" y="52"/>
                  </a:lnTo>
                  <a:lnTo>
                    <a:pt x="27" y="26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" name="Freeform 143"/>
            <p:cNvSpPr>
              <a:spLocks/>
            </p:cNvSpPr>
            <p:nvPr/>
          </p:nvSpPr>
          <p:spPr bwMode="auto">
            <a:xfrm>
              <a:off x="2995" y="2479"/>
              <a:ext cx="39" cy="57"/>
            </a:xfrm>
            <a:custGeom>
              <a:avLst/>
              <a:gdLst>
                <a:gd name="T0" fmla="*/ 3 w 39"/>
                <a:gd name="T1" fmla="*/ 0 h 57"/>
                <a:gd name="T2" fmla="*/ 21 w 39"/>
                <a:gd name="T3" fmla="*/ 0 h 57"/>
                <a:gd name="T4" fmla="*/ 35 w 39"/>
                <a:gd name="T5" fmla="*/ 6 h 57"/>
                <a:gd name="T6" fmla="*/ 38 w 39"/>
                <a:gd name="T7" fmla="*/ 15 h 57"/>
                <a:gd name="T8" fmla="*/ 32 w 39"/>
                <a:gd name="T9" fmla="*/ 27 h 57"/>
                <a:gd name="T10" fmla="*/ 38 w 39"/>
                <a:gd name="T11" fmla="*/ 38 h 57"/>
                <a:gd name="T12" fmla="*/ 38 w 39"/>
                <a:gd name="T13" fmla="*/ 48 h 57"/>
                <a:gd name="T14" fmla="*/ 21 w 39"/>
                <a:gd name="T15" fmla="*/ 56 h 57"/>
                <a:gd name="T16" fmla="*/ 18 w 39"/>
                <a:gd name="T17" fmla="*/ 53 h 57"/>
                <a:gd name="T18" fmla="*/ 13 w 39"/>
                <a:gd name="T19" fmla="*/ 56 h 57"/>
                <a:gd name="T20" fmla="*/ 10 w 39"/>
                <a:gd name="T21" fmla="*/ 53 h 57"/>
                <a:gd name="T22" fmla="*/ 6 w 39"/>
                <a:gd name="T23" fmla="*/ 56 h 57"/>
                <a:gd name="T24" fmla="*/ 0 w 39"/>
                <a:gd name="T25" fmla="*/ 53 h 57"/>
                <a:gd name="T26" fmla="*/ 6 w 39"/>
                <a:gd name="T27" fmla="*/ 42 h 57"/>
                <a:gd name="T28" fmla="*/ 6 w 39"/>
                <a:gd name="T29" fmla="*/ 8 h 57"/>
                <a:gd name="T30" fmla="*/ 3 w 39"/>
                <a:gd name="T31" fmla="*/ 0 h 5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"/>
                <a:gd name="T49" fmla="*/ 0 h 57"/>
                <a:gd name="T50" fmla="*/ 39 w 39"/>
                <a:gd name="T51" fmla="*/ 57 h 5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" h="57">
                  <a:moveTo>
                    <a:pt x="3" y="0"/>
                  </a:moveTo>
                  <a:lnTo>
                    <a:pt x="21" y="0"/>
                  </a:lnTo>
                  <a:lnTo>
                    <a:pt x="35" y="6"/>
                  </a:lnTo>
                  <a:lnTo>
                    <a:pt x="38" y="15"/>
                  </a:lnTo>
                  <a:lnTo>
                    <a:pt x="32" y="27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21" y="56"/>
                  </a:lnTo>
                  <a:lnTo>
                    <a:pt x="18" y="53"/>
                  </a:lnTo>
                  <a:lnTo>
                    <a:pt x="13" y="56"/>
                  </a:lnTo>
                  <a:lnTo>
                    <a:pt x="10" y="53"/>
                  </a:lnTo>
                  <a:lnTo>
                    <a:pt x="6" y="56"/>
                  </a:lnTo>
                  <a:lnTo>
                    <a:pt x="0" y="53"/>
                  </a:lnTo>
                  <a:lnTo>
                    <a:pt x="6" y="42"/>
                  </a:lnTo>
                  <a:lnTo>
                    <a:pt x="6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1" name="Freeform 144"/>
            <p:cNvSpPr>
              <a:spLocks/>
            </p:cNvSpPr>
            <p:nvPr/>
          </p:nvSpPr>
          <p:spPr bwMode="auto">
            <a:xfrm>
              <a:off x="3006" y="2481"/>
              <a:ext cx="20" cy="25"/>
            </a:xfrm>
            <a:custGeom>
              <a:avLst/>
              <a:gdLst>
                <a:gd name="T0" fmla="*/ 0 w 20"/>
                <a:gd name="T1" fmla="*/ 3 h 25"/>
                <a:gd name="T2" fmla="*/ 0 w 20"/>
                <a:gd name="T3" fmla="*/ 18 h 25"/>
                <a:gd name="T4" fmla="*/ 5 w 20"/>
                <a:gd name="T5" fmla="*/ 24 h 25"/>
                <a:gd name="T6" fmla="*/ 19 w 20"/>
                <a:gd name="T7" fmla="*/ 16 h 25"/>
                <a:gd name="T8" fmla="*/ 19 w 20"/>
                <a:gd name="T9" fmla="*/ 3 h 25"/>
                <a:gd name="T10" fmla="*/ 0 w 20"/>
                <a:gd name="T11" fmla="*/ 0 h 25"/>
                <a:gd name="T12" fmla="*/ 0 w 20"/>
                <a:gd name="T13" fmla="*/ 3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5"/>
                <a:gd name="T23" fmla="*/ 20 w 20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5">
                  <a:moveTo>
                    <a:pt x="0" y="3"/>
                  </a:moveTo>
                  <a:lnTo>
                    <a:pt x="0" y="18"/>
                  </a:lnTo>
                  <a:lnTo>
                    <a:pt x="5" y="24"/>
                  </a:lnTo>
                  <a:lnTo>
                    <a:pt x="19" y="16"/>
                  </a:lnTo>
                  <a:lnTo>
                    <a:pt x="19" y="3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2" name="Freeform 145"/>
            <p:cNvSpPr>
              <a:spLocks/>
            </p:cNvSpPr>
            <p:nvPr/>
          </p:nvSpPr>
          <p:spPr bwMode="auto">
            <a:xfrm>
              <a:off x="3006" y="2505"/>
              <a:ext cx="22" cy="27"/>
            </a:xfrm>
            <a:custGeom>
              <a:avLst/>
              <a:gdLst>
                <a:gd name="T0" fmla="*/ 0 w 22"/>
                <a:gd name="T1" fmla="*/ 3 h 27"/>
                <a:gd name="T2" fmla="*/ 0 w 22"/>
                <a:gd name="T3" fmla="*/ 21 h 27"/>
                <a:gd name="T4" fmla="*/ 8 w 22"/>
                <a:gd name="T5" fmla="*/ 26 h 27"/>
                <a:gd name="T6" fmla="*/ 18 w 22"/>
                <a:gd name="T7" fmla="*/ 23 h 27"/>
                <a:gd name="T8" fmla="*/ 21 w 22"/>
                <a:gd name="T9" fmla="*/ 11 h 27"/>
                <a:gd name="T10" fmla="*/ 8 w 22"/>
                <a:gd name="T11" fmla="*/ 0 h 27"/>
                <a:gd name="T12" fmla="*/ 0 w 22"/>
                <a:gd name="T13" fmla="*/ 0 h 27"/>
                <a:gd name="T14" fmla="*/ 0 w 22"/>
                <a:gd name="T15" fmla="*/ 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27"/>
                <a:gd name="T26" fmla="*/ 22 w 22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27">
                  <a:moveTo>
                    <a:pt x="0" y="3"/>
                  </a:moveTo>
                  <a:lnTo>
                    <a:pt x="0" y="21"/>
                  </a:lnTo>
                  <a:lnTo>
                    <a:pt x="8" y="26"/>
                  </a:lnTo>
                  <a:lnTo>
                    <a:pt x="18" y="23"/>
                  </a:lnTo>
                  <a:lnTo>
                    <a:pt x="21" y="1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" name="Freeform 146"/>
            <p:cNvSpPr>
              <a:spLocks/>
            </p:cNvSpPr>
            <p:nvPr/>
          </p:nvSpPr>
          <p:spPr bwMode="auto">
            <a:xfrm>
              <a:off x="3126" y="2479"/>
              <a:ext cx="34" cy="53"/>
            </a:xfrm>
            <a:custGeom>
              <a:avLst/>
              <a:gdLst>
                <a:gd name="T0" fmla="*/ 28 w 34"/>
                <a:gd name="T1" fmla="*/ 0 h 53"/>
                <a:gd name="T2" fmla="*/ 30 w 34"/>
                <a:gd name="T3" fmla="*/ 0 h 53"/>
                <a:gd name="T4" fmla="*/ 30 w 34"/>
                <a:gd name="T5" fmla="*/ 47 h 53"/>
                <a:gd name="T6" fmla="*/ 33 w 34"/>
                <a:gd name="T7" fmla="*/ 49 h 53"/>
                <a:gd name="T8" fmla="*/ 28 w 34"/>
                <a:gd name="T9" fmla="*/ 52 h 53"/>
                <a:gd name="T10" fmla="*/ 6 w 34"/>
                <a:gd name="T11" fmla="*/ 52 h 53"/>
                <a:gd name="T12" fmla="*/ 0 w 34"/>
                <a:gd name="T13" fmla="*/ 44 h 53"/>
                <a:gd name="T14" fmla="*/ 0 w 34"/>
                <a:gd name="T15" fmla="*/ 26 h 53"/>
                <a:gd name="T16" fmla="*/ 3 w 34"/>
                <a:gd name="T17" fmla="*/ 21 h 53"/>
                <a:gd name="T18" fmla="*/ 25 w 34"/>
                <a:gd name="T19" fmla="*/ 18 h 53"/>
                <a:gd name="T20" fmla="*/ 25 w 34"/>
                <a:gd name="T21" fmla="*/ 5 h 53"/>
                <a:gd name="T22" fmla="*/ 22 w 34"/>
                <a:gd name="T23" fmla="*/ 3 h 53"/>
                <a:gd name="T24" fmla="*/ 28 w 34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53"/>
                <a:gd name="T41" fmla="*/ 34 w 34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53">
                  <a:moveTo>
                    <a:pt x="28" y="0"/>
                  </a:moveTo>
                  <a:lnTo>
                    <a:pt x="30" y="0"/>
                  </a:lnTo>
                  <a:lnTo>
                    <a:pt x="30" y="47"/>
                  </a:lnTo>
                  <a:lnTo>
                    <a:pt x="33" y="49"/>
                  </a:lnTo>
                  <a:lnTo>
                    <a:pt x="28" y="52"/>
                  </a:lnTo>
                  <a:lnTo>
                    <a:pt x="6" y="52"/>
                  </a:lnTo>
                  <a:lnTo>
                    <a:pt x="0" y="44"/>
                  </a:lnTo>
                  <a:lnTo>
                    <a:pt x="0" y="26"/>
                  </a:lnTo>
                  <a:lnTo>
                    <a:pt x="3" y="21"/>
                  </a:lnTo>
                  <a:lnTo>
                    <a:pt x="25" y="18"/>
                  </a:lnTo>
                  <a:lnTo>
                    <a:pt x="25" y="5"/>
                  </a:lnTo>
                  <a:lnTo>
                    <a:pt x="22" y="3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" name="Freeform 147"/>
            <p:cNvSpPr>
              <a:spLocks/>
            </p:cNvSpPr>
            <p:nvPr/>
          </p:nvSpPr>
          <p:spPr bwMode="auto">
            <a:xfrm>
              <a:off x="3128" y="2497"/>
              <a:ext cx="22" cy="32"/>
            </a:xfrm>
            <a:custGeom>
              <a:avLst/>
              <a:gdLst>
                <a:gd name="T0" fmla="*/ 5 w 22"/>
                <a:gd name="T1" fmla="*/ 3 h 32"/>
                <a:gd name="T2" fmla="*/ 0 w 22"/>
                <a:gd name="T3" fmla="*/ 19 h 32"/>
                <a:gd name="T4" fmla="*/ 8 w 22"/>
                <a:gd name="T5" fmla="*/ 31 h 32"/>
                <a:gd name="T6" fmla="*/ 16 w 22"/>
                <a:gd name="T7" fmla="*/ 31 h 32"/>
                <a:gd name="T8" fmla="*/ 21 w 22"/>
                <a:gd name="T9" fmla="*/ 23 h 32"/>
                <a:gd name="T10" fmla="*/ 21 w 22"/>
                <a:gd name="T11" fmla="*/ 5 h 32"/>
                <a:gd name="T12" fmla="*/ 13 w 22"/>
                <a:gd name="T13" fmla="*/ 0 h 32"/>
                <a:gd name="T14" fmla="*/ 8 w 22"/>
                <a:gd name="T15" fmla="*/ 0 h 32"/>
                <a:gd name="T16" fmla="*/ 5 w 22"/>
                <a:gd name="T17" fmla="*/ 3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32"/>
                <a:gd name="T29" fmla="*/ 22 w 22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32">
                  <a:moveTo>
                    <a:pt x="5" y="3"/>
                  </a:moveTo>
                  <a:lnTo>
                    <a:pt x="0" y="19"/>
                  </a:lnTo>
                  <a:lnTo>
                    <a:pt x="8" y="31"/>
                  </a:lnTo>
                  <a:lnTo>
                    <a:pt x="16" y="31"/>
                  </a:lnTo>
                  <a:lnTo>
                    <a:pt x="21" y="23"/>
                  </a:lnTo>
                  <a:lnTo>
                    <a:pt x="21" y="5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" name="Freeform 148"/>
            <p:cNvSpPr>
              <a:spLocks/>
            </p:cNvSpPr>
            <p:nvPr/>
          </p:nvSpPr>
          <p:spPr bwMode="auto">
            <a:xfrm>
              <a:off x="3232" y="2479"/>
              <a:ext cx="3" cy="6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0 h 6"/>
                <a:gd name="T4" fmla="*/ 2 w 3"/>
                <a:gd name="T5" fmla="*/ 5 h 6"/>
                <a:gd name="T6" fmla="*/ 0 w 3"/>
                <a:gd name="T7" fmla="*/ 5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" name="Freeform 149"/>
            <p:cNvSpPr>
              <a:spLocks/>
            </p:cNvSpPr>
            <p:nvPr/>
          </p:nvSpPr>
          <p:spPr bwMode="auto">
            <a:xfrm>
              <a:off x="3247" y="2479"/>
              <a:ext cx="34" cy="53"/>
            </a:xfrm>
            <a:custGeom>
              <a:avLst/>
              <a:gdLst>
                <a:gd name="T0" fmla="*/ 26 w 34"/>
                <a:gd name="T1" fmla="*/ 0 h 53"/>
                <a:gd name="T2" fmla="*/ 32 w 34"/>
                <a:gd name="T3" fmla="*/ 0 h 53"/>
                <a:gd name="T4" fmla="*/ 32 w 34"/>
                <a:gd name="T5" fmla="*/ 44 h 53"/>
                <a:gd name="T6" fmla="*/ 33 w 34"/>
                <a:gd name="T7" fmla="*/ 49 h 53"/>
                <a:gd name="T8" fmla="*/ 26 w 34"/>
                <a:gd name="T9" fmla="*/ 52 h 53"/>
                <a:gd name="T10" fmla="*/ 23 w 34"/>
                <a:gd name="T11" fmla="*/ 49 h 53"/>
                <a:gd name="T12" fmla="*/ 18 w 34"/>
                <a:gd name="T13" fmla="*/ 52 h 53"/>
                <a:gd name="T14" fmla="*/ 7 w 34"/>
                <a:gd name="T15" fmla="*/ 52 h 53"/>
                <a:gd name="T16" fmla="*/ 0 w 34"/>
                <a:gd name="T17" fmla="*/ 37 h 53"/>
                <a:gd name="T18" fmla="*/ 7 w 34"/>
                <a:gd name="T19" fmla="*/ 21 h 53"/>
                <a:gd name="T20" fmla="*/ 12 w 34"/>
                <a:gd name="T21" fmla="*/ 18 h 53"/>
                <a:gd name="T22" fmla="*/ 7 w 34"/>
                <a:gd name="T23" fmla="*/ 29 h 53"/>
                <a:gd name="T24" fmla="*/ 7 w 34"/>
                <a:gd name="T25" fmla="*/ 40 h 53"/>
                <a:gd name="T26" fmla="*/ 18 w 34"/>
                <a:gd name="T27" fmla="*/ 49 h 53"/>
                <a:gd name="T28" fmla="*/ 23 w 34"/>
                <a:gd name="T29" fmla="*/ 47 h 53"/>
                <a:gd name="T30" fmla="*/ 26 w 34"/>
                <a:gd name="T31" fmla="*/ 40 h 53"/>
                <a:gd name="T32" fmla="*/ 26 w 34"/>
                <a:gd name="T33" fmla="*/ 23 h 53"/>
                <a:gd name="T34" fmla="*/ 21 w 34"/>
                <a:gd name="T35" fmla="*/ 18 h 53"/>
                <a:gd name="T36" fmla="*/ 29 w 34"/>
                <a:gd name="T37" fmla="*/ 10 h 53"/>
                <a:gd name="T38" fmla="*/ 23 w 34"/>
                <a:gd name="T39" fmla="*/ 3 h 53"/>
                <a:gd name="T40" fmla="*/ 26 w 34"/>
                <a:gd name="T41" fmla="*/ 0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53"/>
                <a:gd name="T65" fmla="*/ 34 w 34"/>
                <a:gd name="T66" fmla="*/ 53 h 5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53">
                  <a:moveTo>
                    <a:pt x="26" y="0"/>
                  </a:moveTo>
                  <a:lnTo>
                    <a:pt x="32" y="0"/>
                  </a:lnTo>
                  <a:lnTo>
                    <a:pt x="32" y="44"/>
                  </a:lnTo>
                  <a:lnTo>
                    <a:pt x="33" y="49"/>
                  </a:lnTo>
                  <a:lnTo>
                    <a:pt x="26" y="52"/>
                  </a:lnTo>
                  <a:lnTo>
                    <a:pt x="23" y="49"/>
                  </a:lnTo>
                  <a:lnTo>
                    <a:pt x="18" y="52"/>
                  </a:lnTo>
                  <a:lnTo>
                    <a:pt x="7" y="52"/>
                  </a:lnTo>
                  <a:lnTo>
                    <a:pt x="0" y="37"/>
                  </a:lnTo>
                  <a:lnTo>
                    <a:pt x="7" y="21"/>
                  </a:lnTo>
                  <a:lnTo>
                    <a:pt x="12" y="18"/>
                  </a:lnTo>
                  <a:lnTo>
                    <a:pt x="7" y="29"/>
                  </a:lnTo>
                  <a:lnTo>
                    <a:pt x="7" y="40"/>
                  </a:lnTo>
                  <a:lnTo>
                    <a:pt x="18" y="49"/>
                  </a:lnTo>
                  <a:lnTo>
                    <a:pt x="23" y="47"/>
                  </a:lnTo>
                  <a:lnTo>
                    <a:pt x="26" y="40"/>
                  </a:lnTo>
                  <a:lnTo>
                    <a:pt x="26" y="23"/>
                  </a:lnTo>
                  <a:lnTo>
                    <a:pt x="21" y="18"/>
                  </a:lnTo>
                  <a:lnTo>
                    <a:pt x="29" y="10"/>
                  </a:lnTo>
                  <a:lnTo>
                    <a:pt x="23" y="3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" name="Freeform 150"/>
            <p:cNvSpPr>
              <a:spLocks/>
            </p:cNvSpPr>
            <p:nvPr/>
          </p:nvSpPr>
          <p:spPr bwMode="auto">
            <a:xfrm>
              <a:off x="3320" y="2479"/>
              <a:ext cx="12" cy="53"/>
            </a:xfrm>
            <a:custGeom>
              <a:avLst/>
              <a:gdLst>
                <a:gd name="T0" fmla="*/ 3 w 12"/>
                <a:gd name="T1" fmla="*/ 0 h 53"/>
                <a:gd name="T2" fmla="*/ 8 w 12"/>
                <a:gd name="T3" fmla="*/ 0 h 53"/>
                <a:gd name="T4" fmla="*/ 8 w 12"/>
                <a:gd name="T5" fmla="*/ 15 h 53"/>
                <a:gd name="T6" fmla="*/ 11 w 12"/>
                <a:gd name="T7" fmla="*/ 26 h 53"/>
                <a:gd name="T8" fmla="*/ 8 w 12"/>
                <a:gd name="T9" fmla="*/ 40 h 53"/>
                <a:gd name="T10" fmla="*/ 11 w 12"/>
                <a:gd name="T11" fmla="*/ 41 h 53"/>
                <a:gd name="T12" fmla="*/ 8 w 12"/>
                <a:gd name="T13" fmla="*/ 44 h 53"/>
                <a:gd name="T14" fmla="*/ 11 w 12"/>
                <a:gd name="T15" fmla="*/ 52 h 53"/>
                <a:gd name="T16" fmla="*/ 0 w 12"/>
                <a:gd name="T17" fmla="*/ 52 h 53"/>
                <a:gd name="T18" fmla="*/ 3 w 12"/>
                <a:gd name="T19" fmla="*/ 37 h 53"/>
                <a:gd name="T20" fmla="*/ 6 w 12"/>
                <a:gd name="T21" fmla="*/ 34 h 53"/>
                <a:gd name="T22" fmla="*/ 3 w 12"/>
                <a:gd name="T23" fmla="*/ 31 h 53"/>
                <a:gd name="T24" fmla="*/ 6 w 12"/>
                <a:gd name="T25" fmla="*/ 18 h 53"/>
                <a:gd name="T26" fmla="*/ 3 w 12"/>
                <a:gd name="T27" fmla="*/ 15 h 53"/>
                <a:gd name="T28" fmla="*/ 6 w 12"/>
                <a:gd name="T29" fmla="*/ 8 h 53"/>
                <a:gd name="T30" fmla="*/ 3 w 12"/>
                <a:gd name="T31" fmla="*/ 0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"/>
                <a:gd name="T49" fmla="*/ 0 h 53"/>
                <a:gd name="T50" fmla="*/ 12 w 12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" h="53">
                  <a:moveTo>
                    <a:pt x="3" y="0"/>
                  </a:moveTo>
                  <a:lnTo>
                    <a:pt x="8" y="0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8" y="40"/>
                  </a:lnTo>
                  <a:lnTo>
                    <a:pt x="11" y="41"/>
                  </a:lnTo>
                  <a:lnTo>
                    <a:pt x="8" y="44"/>
                  </a:lnTo>
                  <a:lnTo>
                    <a:pt x="11" y="52"/>
                  </a:lnTo>
                  <a:lnTo>
                    <a:pt x="0" y="52"/>
                  </a:lnTo>
                  <a:lnTo>
                    <a:pt x="3" y="37"/>
                  </a:lnTo>
                  <a:lnTo>
                    <a:pt x="6" y="34"/>
                  </a:lnTo>
                  <a:lnTo>
                    <a:pt x="3" y="31"/>
                  </a:lnTo>
                  <a:lnTo>
                    <a:pt x="6" y="18"/>
                  </a:lnTo>
                  <a:lnTo>
                    <a:pt x="3" y="15"/>
                  </a:lnTo>
                  <a:lnTo>
                    <a:pt x="6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8" name="Freeform 151"/>
            <p:cNvSpPr>
              <a:spLocks/>
            </p:cNvSpPr>
            <p:nvPr/>
          </p:nvSpPr>
          <p:spPr bwMode="auto">
            <a:xfrm>
              <a:off x="2927" y="2481"/>
              <a:ext cx="36" cy="55"/>
            </a:xfrm>
            <a:custGeom>
              <a:avLst/>
              <a:gdLst>
                <a:gd name="T0" fmla="*/ 21 w 36"/>
                <a:gd name="T1" fmla="*/ 0 h 55"/>
                <a:gd name="T2" fmla="*/ 29 w 36"/>
                <a:gd name="T3" fmla="*/ 0 h 55"/>
                <a:gd name="T4" fmla="*/ 32 w 36"/>
                <a:gd name="T5" fmla="*/ 3 h 55"/>
                <a:gd name="T6" fmla="*/ 29 w 36"/>
                <a:gd name="T7" fmla="*/ 7 h 55"/>
                <a:gd name="T8" fmla="*/ 32 w 36"/>
                <a:gd name="T9" fmla="*/ 13 h 55"/>
                <a:gd name="T10" fmla="*/ 32 w 36"/>
                <a:gd name="T11" fmla="*/ 45 h 55"/>
                <a:gd name="T12" fmla="*/ 35 w 36"/>
                <a:gd name="T13" fmla="*/ 51 h 55"/>
                <a:gd name="T14" fmla="*/ 29 w 36"/>
                <a:gd name="T15" fmla="*/ 51 h 55"/>
                <a:gd name="T16" fmla="*/ 27 w 36"/>
                <a:gd name="T17" fmla="*/ 54 h 55"/>
                <a:gd name="T18" fmla="*/ 21 w 36"/>
                <a:gd name="T19" fmla="*/ 51 h 55"/>
                <a:gd name="T20" fmla="*/ 11 w 36"/>
                <a:gd name="T21" fmla="*/ 54 h 55"/>
                <a:gd name="T22" fmla="*/ 3 w 36"/>
                <a:gd name="T23" fmla="*/ 48 h 55"/>
                <a:gd name="T24" fmla="*/ 0 w 36"/>
                <a:gd name="T25" fmla="*/ 33 h 55"/>
                <a:gd name="T26" fmla="*/ 6 w 36"/>
                <a:gd name="T27" fmla="*/ 18 h 55"/>
                <a:gd name="T28" fmla="*/ 27 w 36"/>
                <a:gd name="T29" fmla="*/ 16 h 55"/>
                <a:gd name="T30" fmla="*/ 27 w 36"/>
                <a:gd name="T31" fmla="*/ 6 h 55"/>
                <a:gd name="T32" fmla="*/ 21 w 36"/>
                <a:gd name="T33" fmla="*/ 0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"/>
                <a:gd name="T52" fmla="*/ 0 h 55"/>
                <a:gd name="T53" fmla="*/ 36 w 36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" h="55">
                  <a:moveTo>
                    <a:pt x="21" y="0"/>
                  </a:moveTo>
                  <a:lnTo>
                    <a:pt x="29" y="0"/>
                  </a:lnTo>
                  <a:lnTo>
                    <a:pt x="32" y="3"/>
                  </a:lnTo>
                  <a:lnTo>
                    <a:pt x="29" y="7"/>
                  </a:lnTo>
                  <a:lnTo>
                    <a:pt x="32" y="13"/>
                  </a:lnTo>
                  <a:lnTo>
                    <a:pt x="32" y="45"/>
                  </a:lnTo>
                  <a:lnTo>
                    <a:pt x="35" y="51"/>
                  </a:lnTo>
                  <a:lnTo>
                    <a:pt x="29" y="51"/>
                  </a:lnTo>
                  <a:lnTo>
                    <a:pt x="27" y="54"/>
                  </a:lnTo>
                  <a:lnTo>
                    <a:pt x="21" y="51"/>
                  </a:lnTo>
                  <a:lnTo>
                    <a:pt x="11" y="54"/>
                  </a:lnTo>
                  <a:lnTo>
                    <a:pt x="3" y="48"/>
                  </a:lnTo>
                  <a:lnTo>
                    <a:pt x="0" y="33"/>
                  </a:lnTo>
                  <a:lnTo>
                    <a:pt x="6" y="18"/>
                  </a:lnTo>
                  <a:lnTo>
                    <a:pt x="27" y="16"/>
                  </a:lnTo>
                  <a:lnTo>
                    <a:pt x="27" y="6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9" name="Freeform 152"/>
            <p:cNvSpPr>
              <a:spLocks/>
            </p:cNvSpPr>
            <p:nvPr/>
          </p:nvSpPr>
          <p:spPr bwMode="auto">
            <a:xfrm>
              <a:off x="2933" y="2497"/>
              <a:ext cx="21" cy="32"/>
            </a:xfrm>
            <a:custGeom>
              <a:avLst/>
              <a:gdLst>
                <a:gd name="T0" fmla="*/ 5 w 21"/>
                <a:gd name="T1" fmla="*/ 3 h 32"/>
                <a:gd name="T2" fmla="*/ 0 w 21"/>
                <a:gd name="T3" fmla="*/ 13 h 32"/>
                <a:gd name="T4" fmla="*/ 0 w 21"/>
                <a:gd name="T5" fmla="*/ 22 h 32"/>
                <a:gd name="T6" fmla="*/ 11 w 21"/>
                <a:gd name="T7" fmla="*/ 31 h 32"/>
                <a:gd name="T8" fmla="*/ 15 w 21"/>
                <a:gd name="T9" fmla="*/ 31 h 32"/>
                <a:gd name="T10" fmla="*/ 20 w 21"/>
                <a:gd name="T11" fmla="*/ 23 h 32"/>
                <a:gd name="T12" fmla="*/ 20 w 21"/>
                <a:gd name="T13" fmla="*/ 8 h 32"/>
                <a:gd name="T14" fmla="*/ 11 w 21"/>
                <a:gd name="T15" fmla="*/ 0 h 32"/>
                <a:gd name="T16" fmla="*/ 5 w 21"/>
                <a:gd name="T17" fmla="*/ 3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32"/>
                <a:gd name="T29" fmla="*/ 21 w 2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32">
                  <a:moveTo>
                    <a:pt x="5" y="3"/>
                  </a:moveTo>
                  <a:lnTo>
                    <a:pt x="0" y="13"/>
                  </a:lnTo>
                  <a:lnTo>
                    <a:pt x="0" y="22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20" y="23"/>
                  </a:lnTo>
                  <a:lnTo>
                    <a:pt x="20" y="8"/>
                  </a:lnTo>
                  <a:lnTo>
                    <a:pt x="11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0" name="Freeform 153"/>
            <p:cNvSpPr>
              <a:spLocks/>
            </p:cNvSpPr>
            <p:nvPr/>
          </p:nvSpPr>
          <p:spPr bwMode="auto">
            <a:xfrm>
              <a:off x="3294" y="2484"/>
              <a:ext cx="15" cy="48"/>
            </a:xfrm>
            <a:custGeom>
              <a:avLst/>
              <a:gdLst>
                <a:gd name="T0" fmla="*/ 8 w 15"/>
                <a:gd name="T1" fmla="*/ 0 h 48"/>
                <a:gd name="T2" fmla="*/ 8 w 15"/>
                <a:gd name="T3" fmla="*/ 4 h 48"/>
                <a:gd name="T4" fmla="*/ 14 w 15"/>
                <a:gd name="T5" fmla="*/ 10 h 48"/>
                <a:gd name="T6" fmla="*/ 14 w 15"/>
                <a:gd name="T7" fmla="*/ 12 h 48"/>
                <a:gd name="T8" fmla="*/ 10 w 15"/>
                <a:gd name="T9" fmla="*/ 15 h 48"/>
                <a:gd name="T10" fmla="*/ 8 w 15"/>
                <a:gd name="T11" fmla="*/ 24 h 48"/>
                <a:gd name="T12" fmla="*/ 8 w 15"/>
                <a:gd name="T13" fmla="*/ 39 h 48"/>
                <a:gd name="T14" fmla="*/ 14 w 15"/>
                <a:gd name="T15" fmla="*/ 44 h 48"/>
                <a:gd name="T16" fmla="*/ 5 w 15"/>
                <a:gd name="T17" fmla="*/ 47 h 48"/>
                <a:gd name="T18" fmla="*/ 3 w 15"/>
                <a:gd name="T19" fmla="*/ 41 h 48"/>
                <a:gd name="T20" fmla="*/ 3 w 15"/>
                <a:gd name="T21" fmla="*/ 15 h 48"/>
                <a:gd name="T22" fmla="*/ 0 w 15"/>
                <a:gd name="T23" fmla="*/ 10 h 48"/>
                <a:gd name="T24" fmla="*/ 8 w 15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"/>
                <a:gd name="T40" fmla="*/ 0 h 48"/>
                <a:gd name="T41" fmla="*/ 15 w 15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" h="48">
                  <a:moveTo>
                    <a:pt x="8" y="0"/>
                  </a:moveTo>
                  <a:lnTo>
                    <a:pt x="8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0" y="15"/>
                  </a:lnTo>
                  <a:lnTo>
                    <a:pt x="8" y="24"/>
                  </a:lnTo>
                  <a:lnTo>
                    <a:pt x="8" y="39"/>
                  </a:lnTo>
                  <a:lnTo>
                    <a:pt x="14" y="44"/>
                  </a:lnTo>
                  <a:lnTo>
                    <a:pt x="5" y="47"/>
                  </a:lnTo>
                  <a:lnTo>
                    <a:pt x="3" y="41"/>
                  </a:lnTo>
                  <a:lnTo>
                    <a:pt x="3" y="15"/>
                  </a:lnTo>
                  <a:lnTo>
                    <a:pt x="0" y="1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" name="Freeform 154"/>
            <p:cNvSpPr>
              <a:spLocks/>
            </p:cNvSpPr>
            <p:nvPr/>
          </p:nvSpPr>
          <p:spPr bwMode="auto">
            <a:xfrm>
              <a:off x="2863" y="2487"/>
              <a:ext cx="19" cy="49"/>
            </a:xfrm>
            <a:custGeom>
              <a:avLst/>
              <a:gdLst>
                <a:gd name="T0" fmla="*/ 8 w 19"/>
                <a:gd name="T1" fmla="*/ 0 h 49"/>
                <a:gd name="T2" fmla="*/ 10 w 19"/>
                <a:gd name="T3" fmla="*/ 0 h 49"/>
                <a:gd name="T4" fmla="*/ 10 w 19"/>
                <a:gd name="T5" fmla="*/ 4 h 49"/>
                <a:gd name="T6" fmla="*/ 18 w 19"/>
                <a:gd name="T7" fmla="*/ 10 h 49"/>
                <a:gd name="T8" fmla="*/ 10 w 19"/>
                <a:gd name="T9" fmla="*/ 13 h 49"/>
                <a:gd name="T10" fmla="*/ 10 w 19"/>
                <a:gd name="T11" fmla="*/ 42 h 49"/>
                <a:gd name="T12" fmla="*/ 18 w 19"/>
                <a:gd name="T13" fmla="*/ 42 h 49"/>
                <a:gd name="T14" fmla="*/ 18 w 19"/>
                <a:gd name="T15" fmla="*/ 45 h 49"/>
                <a:gd name="T16" fmla="*/ 8 w 19"/>
                <a:gd name="T17" fmla="*/ 48 h 49"/>
                <a:gd name="T18" fmla="*/ 5 w 19"/>
                <a:gd name="T19" fmla="*/ 42 h 49"/>
                <a:gd name="T20" fmla="*/ 5 w 19"/>
                <a:gd name="T21" fmla="*/ 16 h 49"/>
                <a:gd name="T22" fmla="*/ 0 w 19"/>
                <a:gd name="T23" fmla="*/ 10 h 49"/>
                <a:gd name="T24" fmla="*/ 8 w 19"/>
                <a:gd name="T25" fmla="*/ 0 h 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"/>
                <a:gd name="T40" fmla="*/ 0 h 49"/>
                <a:gd name="T41" fmla="*/ 19 w 19"/>
                <a:gd name="T42" fmla="*/ 49 h 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" h="49">
                  <a:moveTo>
                    <a:pt x="8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18" y="10"/>
                  </a:lnTo>
                  <a:lnTo>
                    <a:pt x="10" y="13"/>
                  </a:lnTo>
                  <a:lnTo>
                    <a:pt x="10" y="42"/>
                  </a:lnTo>
                  <a:lnTo>
                    <a:pt x="18" y="42"/>
                  </a:lnTo>
                  <a:lnTo>
                    <a:pt x="18" y="45"/>
                  </a:lnTo>
                  <a:lnTo>
                    <a:pt x="8" y="48"/>
                  </a:lnTo>
                  <a:lnTo>
                    <a:pt x="5" y="42"/>
                  </a:lnTo>
                  <a:lnTo>
                    <a:pt x="5" y="16"/>
                  </a:lnTo>
                  <a:lnTo>
                    <a:pt x="0" y="1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2" name="Freeform 155"/>
            <p:cNvSpPr>
              <a:spLocks/>
            </p:cNvSpPr>
            <p:nvPr/>
          </p:nvSpPr>
          <p:spPr bwMode="auto">
            <a:xfrm>
              <a:off x="3168" y="2494"/>
              <a:ext cx="52" cy="38"/>
            </a:xfrm>
            <a:custGeom>
              <a:avLst/>
              <a:gdLst>
                <a:gd name="T0" fmla="*/ 0 w 52"/>
                <a:gd name="T1" fmla="*/ 0 h 38"/>
                <a:gd name="T2" fmla="*/ 6 w 52"/>
                <a:gd name="T3" fmla="*/ 0 h 38"/>
                <a:gd name="T4" fmla="*/ 14 w 52"/>
                <a:gd name="T5" fmla="*/ 25 h 38"/>
                <a:gd name="T6" fmla="*/ 22 w 52"/>
                <a:gd name="T7" fmla="*/ 25 h 38"/>
                <a:gd name="T8" fmla="*/ 22 w 52"/>
                <a:gd name="T9" fmla="*/ 14 h 38"/>
                <a:gd name="T10" fmla="*/ 23 w 52"/>
                <a:gd name="T11" fmla="*/ 11 h 38"/>
                <a:gd name="T12" fmla="*/ 22 w 52"/>
                <a:gd name="T13" fmla="*/ 3 h 38"/>
                <a:gd name="T14" fmla="*/ 26 w 52"/>
                <a:gd name="T15" fmla="*/ 0 h 38"/>
                <a:gd name="T16" fmla="*/ 29 w 52"/>
                <a:gd name="T17" fmla="*/ 5 h 38"/>
                <a:gd name="T18" fmla="*/ 29 w 52"/>
                <a:gd name="T19" fmla="*/ 16 h 38"/>
                <a:gd name="T20" fmla="*/ 40 w 52"/>
                <a:gd name="T21" fmla="*/ 22 h 38"/>
                <a:gd name="T22" fmla="*/ 40 w 52"/>
                <a:gd name="T23" fmla="*/ 16 h 38"/>
                <a:gd name="T24" fmla="*/ 45 w 52"/>
                <a:gd name="T25" fmla="*/ 5 h 38"/>
                <a:gd name="T26" fmla="*/ 43 w 52"/>
                <a:gd name="T27" fmla="*/ 3 h 38"/>
                <a:gd name="T28" fmla="*/ 45 w 52"/>
                <a:gd name="T29" fmla="*/ 0 h 38"/>
                <a:gd name="T30" fmla="*/ 51 w 52"/>
                <a:gd name="T31" fmla="*/ 3 h 38"/>
                <a:gd name="T32" fmla="*/ 34 w 52"/>
                <a:gd name="T33" fmla="*/ 37 h 38"/>
                <a:gd name="T34" fmla="*/ 23 w 52"/>
                <a:gd name="T35" fmla="*/ 19 h 38"/>
                <a:gd name="T36" fmla="*/ 17 w 52"/>
                <a:gd name="T37" fmla="*/ 34 h 38"/>
                <a:gd name="T38" fmla="*/ 14 w 52"/>
                <a:gd name="T39" fmla="*/ 34 h 38"/>
                <a:gd name="T40" fmla="*/ 0 w 52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38"/>
                <a:gd name="T65" fmla="*/ 52 w 52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38">
                  <a:moveTo>
                    <a:pt x="0" y="0"/>
                  </a:moveTo>
                  <a:lnTo>
                    <a:pt x="6" y="0"/>
                  </a:lnTo>
                  <a:lnTo>
                    <a:pt x="14" y="25"/>
                  </a:lnTo>
                  <a:lnTo>
                    <a:pt x="22" y="25"/>
                  </a:lnTo>
                  <a:lnTo>
                    <a:pt x="22" y="14"/>
                  </a:lnTo>
                  <a:lnTo>
                    <a:pt x="23" y="11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29" y="5"/>
                  </a:lnTo>
                  <a:lnTo>
                    <a:pt x="29" y="16"/>
                  </a:lnTo>
                  <a:lnTo>
                    <a:pt x="40" y="22"/>
                  </a:lnTo>
                  <a:lnTo>
                    <a:pt x="40" y="16"/>
                  </a:lnTo>
                  <a:lnTo>
                    <a:pt x="45" y="5"/>
                  </a:lnTo>
                  <a:lnTo>
                    <a:pt x="43" y="3"/>
                  </a:lnTo>
                  <a:lnTo>
                    <a:pt x="45" y="0"/>
                  </a:lnTo>
                  <a:lnTo>
                    <a:pt x="51" y="3"/>
                  </a:lnTo>
                  <a:lnTo>
                    <a:pt x="34" y="37"/>
                  </a:lnTo>
                  <a:lnTo>
                    <a:pt x="23" y="19"/>
                  </a:lnTo>
                  <a:lnTo>
                    <a:pt x="17" y="34"/>
                  </a:lnTo>
                  <a:lnTo>
                    <a:pt x="14" y="3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3" name="Freeform 156"/>
            <p:cNvSpPr>
              <a:spLocks/>
            </p:cNvSpPr>
            <p:nvPr/>
          </p:nvSpPr>
          <p:spPr bwMode="auto">
            <a:xfrm>
              <a:off x="3341" y="2494"/>
              <a:ext cx="14" cy="38"/>
            </a:xfrm>
            <a:custGeom>
              <a:avLst/>
              <a:gdLst>
                <a:gd name="T0" fmla="*/ 3 w 14"/>
                <a:gd name="T1" fmla="*/ 0 h 38"/>
                <a:gd name="T2" fmla="*/ 5 w 14"/>
                <a:gd name="T3" fmla="*/ 0 h 38"/>
                <a:gd name="T4" fmla="*/ 10 w 14"/>
                <a:gd name="T5" fmla="*/ 8 h 38"/>
                <a:gd name="T6" fmla="*/ 10 w 14"/>
                <a:gd name="T7" fmla="*/ 32 h 38"/>
                <a:gd name="T8" fmla="*/ 13 w 14"/>
                <a:gd name="T9" fmla="*/ 37 h 38"/>
                <a:gd name="T10" fmla="*/ 3 w 14"/>
                <a:gd name="T11" fmla="*/ 37 h 38"/>
                <a:gd name="T12" fmla="*/ 5 w 14"/>
                <a:gd name="T13" fmla="*/ 8 h 38"/>
                <a:gd name="T14" fmla="*/ 0 w 14"/>
                <a:gd name="T15" fmla="*/ 3 h 38"/>
                <a:gd name="T16" fmla="*/ 3 w 14"/>
                <a:gd name="T17" fmla="*/ 0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38"/>
                <a:gd name="T29" fmla="*/ 14 w 14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38">
                  <a:moveTo>
                    <a:pt x="3" y="0"/>
                  </a:moveTo>
                  <a:lnTo>
                    <a:pt x="5" y="0"/>
                  </a:lnTo>
                  <a:lnTo>
                    <a:pt x="10" y="8"/>
                  </a:lnTo>
                  <a:lnTo>
                    <a:pt x="10" y="32"/>
                  </a:lnTo>
                  <a:lnTo>
                    <a:pt x="13" y="37"/>
                  </a:lnTo>
                  <a:lnTo>
                    <a:pt x="3" y="37"/>
                  </a:lnTo>
                  <a:lnTo>
                    <a:pt x="5" y="8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4" name="Freeform 157"/>
            <p:cNvSpPr>
              <a:spLocks/>
            </p:cNvSpPr>
            <p:nvPr/>
          </p:nvSpPr>
          <p:spPr bwMode="auto">
            <a:xfrm>
              <a:off x="2793" y="2497"/>
              <a:ext cx="31" cy="39"/>
            </a:xfrm>
            <a:custGeom>
              <a:avLst/>
              <a:gdLst>
                <a:gd name="T0" fmla="*/ 9 w 31"/>
                <a:gd name="T1" fmla="*/ 0 h 39"/>
                <a:gd name="T2" fmla="*/ 23 w 31"/>
                <a:gd name="T3" fmla="*/ 0 h 39"/>
                <a:gd name="T4" fmla="*/ 27 w 31"/>
                <a:gd name="T5" fmla="*/ 14 h 39"/>
                <a:gd name="T6" fmla="*/ 27 w 31"/>
                <a:gd name="T7" fmla="*/ 32 h 39"/>
                <a:gd name="T8" fmla="*/ 30 w 31"/>
                <a:gd name="T9" fmla="*/ 35 h 39"/>
                <a:gd name="T10" fmla="*/ 26 w 31"/>
                <a:gd name="T11" fmla="*/ 38 h 39"/>
                <a:gd name="T12" fmla="*/ 17 w 31"/>
                <a:gd name="T13" fmla="*/ 35 h 39"/>
                <a:gd name="T14" fmla="*/ 6 w 31"/>
                <a:gd name="T15" fmla="*/ 38 h 39"/>
                <a:gd name="T16" fmla="*/ 0 w 31"/>
                <a:gd name="T17" fmla="*/ 30 h 39"/>
                <a:gd name="T18" fmla="*/ 9 w 31"/>
                <a:gd name="T19" fmla="*/ 20 h 39"/>
                <a:gd name="T20" fmla="*/ 20 w 31"/>
                <a:gd name="T21" fmla="*/ 17 h 39"/>
                <a:gd name="T22" fmla="*/ 20 w 31"/>
                <a:gd name="T23" fmla="*/ 11 h 39"/>
                <a:gd name="T24" fmla="*/ 23 w 31"/>
                <a:gd name="T25" fmla="*/ 8 h 39"/>
                <a:gd name="T26" fmla="*/ 20 w 31"/>
                <a:gd name="T27" fmla="*/ 0 h 39"/>
                <a:gd name="T28" fmla="*/ 14 w 31"/>
                <a:gd name="T29" fmla="*/ 0 h 39"/>
                <a:gd name="T30" fmla="*/ 6 w 31"/>
                <a:gd name="T31" fmla="*/ 11 h 39"/>
                <a:gd name="T32" fmla="*/ 3 w 31"/>
                <a:gd name="T33" fmla="*/ 6 h 39"/>
                <a:gd name="T34" fmla="*/ 9 w 3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1"/>
                <a:gd name="T55" fmla="*/ 0 h 39"/>
                <a:gd name="T56" fmla="*/ 31 w 31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1" h="39">
                  <a:moveTo>
                    <a:pt x="9" y="0"/>
                  </a:moveTo>
                  <a:lnTo>
                    <a:pt x="23" y="0"/>
                  </a:lnTo>
                  <a:lnTo>
                    <a:pt x="27" y="14"/>
                  </a:lnTo>
                  <a:lnTo>
                    <a:pt x="27" y="32"/>
                  </a:lnTo>
                  <a:lnTo>
                    <a:pt x="30" y="35"/>
                  </a:lnTo>
                  <a:lnTo>
                    <a:pt x="26" y="38"/>
                  </a:lnTo>
                  <a:lnTo>
                    <a:pt x="17" y="3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9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3" y="8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6" y="11"/>
                  </a:lnTo>
                  <a:lnTo>
                    <a:pt x="3" y="6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" name="Freeform 158"/>
            <p:cNvSpPr>
              <a:spLocks/>
            </p:cNvSpPr>
            <p:nvPr/>
          </p:nvSpPr>
          <p:spPr bwMode="auto">
            <a:xfrm>
              <a:off x="2803" y="2513"/>
              <a:ext cx="10" cy="16"/>
            </a:xfrm>
            <a:custGeom>
              <a:avLst/>
              <a:gdLst>
                <a:gd name="T0" fmla="*/ 5 w 10"/>
                <a:gd name="T1" fmla="*/ 3 h 16"/>
                <a:gd name="T2" fmla="*/ 0 w 10"/>
                <a:gd name="T3" fmla="*/ 10 h 16"/>
                <a:gd name="T4" fmla="*/ 0 w 10"/>
                <a:gd name="T5" fmla="*/ 15 h 16"/>
                <a:gd name="T6" fmla="*/ 9 w 10"/>
                <a:gd name="T7" fmla="*/ 15 h 16"/>
                <a:gd name="T8" fmla="*/ 9 w 10"/>
                <a:gd name="T9" fmla="*/ 3 h 16"/>
                <a:gd name="T10" fmla="*/ 7 w 10"/>
                <a:gd name="T11" fmla="*/ 0 h 16"/>
                <a:gd name="T12" fmla="*/ 5 w 10"/>
                <a:gd name="T13" fmla="*/ 3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6"/>
                <a:gd name="T23" fmla="*/ 10 w 1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6">
                  <a:moveTo>
                    <a:pt x="5" y="3"/>
                  </a:moveTo>
                  <a:lnTo>
                    <a:pt x="0" y="10"/>
                  </a:lnTo>
                  <a:lnTo>
                    <a:pt x="0" y="15"/>
                  </a:lnTo>
                  <a:lnTo>
                    <a:pt x="9" y="15"/>
                  </a:lnTo>
                  <a:lnTo>
                    <a:pt x="9" y="3"/>
                  </a:lnTo>
                  <a:lnTo>
                    <a:pt x="7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" name="Freeform 159"/>
            <p:cNvSpPr>
              <a:spLocks/>
            </p:cNvSpPr>
            <p:nvPr/>
          </p:nvSpPr>
          <p:spPr bwMode="auto">
            <a:xfrm>
              <a:off x="2831" y="2497"/>
              <a:ext cx="21" cy="39"/>
            </a:xfrm>
            <a:custGeom>
              <a:avLst/>
              <a:gdLst>
                <a:gd name="T0" fmla="*/ 5 w 21"/>
                <a:gd name="T1" fmla="*/ 0 h 39"/>
                <a:gd name="T2" fmla="*/ 17 w 21"/>
                <a:gd name="T3" fmla="*/ 0 h 39"/>
                <a:gd name="T4" fmla="*/ 17 w 21"/>
                <a:gd name="T5" fmla="*/ 8 h 39"/>
                <a:gd name="T6" fmla="*/ 8 w 21"/>
                <a:gd name="T7" fmla="*/ 0 h 39"/>
                <a:gd name="T8" fmla="*/ 3 w 21"/>
                <a:gd name="T9" fmla="*/ 6 h 39"/>
                <a:gd name="T10" fmla="*/ 5 w 21"/>
                <a:gd name="T11" fmla="*/ 14 h 39"/>
                <a:gd name="T12" fmla="*/ 11 w 21"/>
                <a:gd name="T13" fmla="*/ 14 h 39"/>
                <a:gd name="T14" fmla="*/ 17 w 21"/>
                <a:gd name="T15" fmla="*/ 20 h 39"/>
                <a:gd name="T16" fmla="*/ 20 w 21"/>
                <a:gd name="T17" fmla="*/ 32 h 39"/>
                <a:gd name="T18" fmla="*/ 13 w 21"/>
                <a:gd name="T19" fmla="*/ 38 h 39"/>
                <a:gd name="T20" fmla="*/ 3 w 21"/>
                <a:gd name="T21" fmla="*/ 38 h 39"/>
                <a:gd name="T22" fmla="*/ 0 w 21"/>
                <a:gd name="T23" fmla="*/ 27 h 39"/>
                <a:gd name="T24" fmla="*/ 3 w 21"/>
                <a:gd name="T25" fmla="*/ 35 h 39"/>
                <a:gd name="T26" fmla="*/ 16 w 21"/>
                <a:gd name="T27" fmla="*/ 35 h 39"/>
                <a:gd name="T28" fmla="*/ 16 w 21"/>
                <a:gd name="T29" fmla="*/ 27 h 39"/>
                <a:gd name="T30" fmla="*/ 0 w 21"/>
                <a:gd name="T31" fmla="*/ 14 h 39"/>
                <a:gd name="T32" fmla="*/ 0 w 21"/>
                <a:gd name="T33" fmla="*/ 6 h 39"/>
                <a:gd name="T34" fmla="*/ 5 w 2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9"/>
                <a:gd name="T56" fmla="*/ 21 w 21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9">
                  <a:moveTo>
                    <a:pt x="5" y="0"/>
                  </a:moveTo>
                  <a:lnTo>
                    <a:pt x="17" y="0"/>
                  </a:lnTo>
                  <a:lnTo>
                    <a:pt x="17" y="8"/>
                  </a:lnTo>
                  <a:lnTo>
                    <a:pt x="8" y="0"/>
                  </a:lnTo>
                  <a:lnTo>
                    <a:pt x="3" y="6"/>
                  </a:lnTo>
                  <a:lnTo>
                    <a:pt x="5" y="14"/>
                  </a:lnTo>
                  <a:lnTo>
                    <a:pt x="11" y="14"/>
                  </a:lnTo>
                  <a:lnTo>
                    <a:pt x="17" y="20"/>
                  </a:lnTo>
                  <a:lnTo>
                    <a:pt x="20" y="32"/>
                  </a:lnTo>
                  <a:lnTo>
                    <a:pt x="13" y="38"/>
                  </a:lnTo>
                  <a:lnTo>
                    <a:pt x="3" y="38"/>
                  </a:lnTo>
                  <a:lnTo>
                    <a:pt x="0" y="27"/>
                  </a:lnTo>
                  <a:lnTo>
                    <a:pt x="3" y="35"/>
                  </a:lnTo>
                  <a:lnTo>
                    <a:pt x="16" y="35"/>
                  </a:lnTo>
                  <a:lnTo>
                    <a:pt x="16" y="27"/>
                  </a:lnTo>
                  <a:lnTo>
                    <a:pt x="0" y="14"/>
                  </a:lnTo>
                  <a:lnTo>
                    <a:pt x="0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7" name="Freeform 160"/>
            <p:cNvSpPr>
              <a:spLocks/>
            </p:cNvSpPr>
            <p:nvPr/>
          </p:nvSpPr>
          <p:spPr bwMode="auto">
            <a:xfrm>
              <a:off x="2888" y="2497"/>
              <a:ext cx="30" cy="39"/>
            </a:xfrm>
            <a:custGeom>
              <a:avLst/>
              <a:gdLst>
                <a:gd name="T0" fmla="*/ 8 w 30"/>
                <a:gd name="T1" fmla="*/ 0 h 39"/>
                <a:gd name="T2" fmla="*/ 25 w 30"/>
                <a:gd name="T3" fmla="*/ 0 h 39"/>
                <a:gd name="T4" fmla="*/ 29 w 30"/>
                <a:gd name="T5" fmla="*/ 11 h 39"/>
                <a:gd name="T6" fmla="*/ 25 w 30"/>
                <a:gd name="T7" fmla="*/ 14 h 39"/>
                <a:gd name="T8" fmla="*/ 11 w 30"/>
                <a:gd name="T9" fmla="*/ 14 h 39"/>
                <a:gd name="T10" fmla="*/ 6 w 30"/>
                <a:gd name="T11" fmla="*/ 23 h 39"/>
                <a:gd name="T12" fmla="*/ 17 w 30"/>
                <a:gd name="T13" fmla="*/ 32 h 39"/>
                <a:gd name="T14" fmla="*/ 25 w 30"/>
                <a:gd name="T15" fmla="*/ 32 h 39"/>
                <a:gd name="T16" fmla="*/ 29 w 30"/>
                <a:gd name="T17" fmla="*/ 27 h 39"/>
                <a:gd name="T18" fmla="*/ 25 w 30"/>
                <a:gd name="T19" fmla="*/ 35 h 39"/>
                <a:gd name="T20" fmla="*/ 11 w 30"/>
                <a:gd name="T21" fmla="*/ 38 h 39"/>
                <a:gd name="T22" fmla="*/ 3 w 30"/>
                <a:gd name="T23" fmla="*/ 27 h 39"/>
                <a:gd name="T24" fmla="*/ 3 w 30"/>
                <a:gd name="T25" fmla="*/ 20 h 39"/>
                <a:gd name="T26" fmla="*/ 0 w 30"/>
                <a:gd name="T27" fmla="*/ 17 h 39"/>
                <a:gd name="T28" fmla="*/ 8 w 30"/>
                <a:gd name="T29" fmla="*/ 0 h 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"/>
                <a:gd name="T46" fmla="*/ 0 h 39"/>
                <a:gd name="T47" fmla="*/ 30 w 30"/>
                <a:gd name="T48" fmla="*/ 39 h 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" h="39">
                  <a:moveTo>
                    <a:pt x="8" y="0"/>
                  </a:moveTo>
                  <a:lnTo>
                    <a:pt x="25" y="0"/>
                  </a:lnTo>
                  <a:lnTo>
                    <a:pt x="29" y="11"/>
                  </a:lnTo>
                  <a:lnTo>
                    <a:pt x="25" y="14"/>
                  </a:lnTo>
                  <a:lnTo>
                    <a:pt x="11" y="14"/>
                  </a:lnTo>
                  <a:lnTo>
                    <a:pt x="6" y="23"/>
                  </a:lnTo>
                  <a:lnTo>
                    <a:pt x="17" y="32"/>
                  </a:lnTo>
                  <a:lnTo>
                    <a:pt x="25" y="32"/>
                  </a:lnTo>
                  <a:lnTo>
                    <a:pt x="29" y="27"/>
                  </a:lnTo>
                  <a:lnTo>
                    <a:pt x="25" y="35"/>
                  </a:lnTo>
                  <a:lnTo>
                    <a:pt x="11" y="38"/>
                  </a:lnTo>
                  <a:lnTo>
                    <a:pt x="3" y="27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8" name="Freeform 161"/>
            <p:cNvSpPr>
              <a:spLocks/>
            </p:cNvSpPr>
            <p:nvPr/>
          </p:nvSpPr>
          <p:spPr bwMode="auto">
            <a:xfrm>
              <a:off x="2893" y="2497"/>
              <a:ext cx="18" cy="15"/>
            </a:xfrm>
            <a:custGeom>
              <a:avLst/>
              <a:gdLst>
                <a:gd name="T0" fmla="*/ 6 w 18"/>
                <a:gd name="T1" fmla="*/ 3 h 15"/>
                <a:gd name="T2" fmla="*/ 0 w 18"/>
                <a:gd name="T3" fmla="*/ 8 h 15"/>
                <a:gd name="T4" fmla="*/ 9 w 18"/>
                <a:gd name="T5" fmla="*/ 14 h 15"/>
                <a:gd name="T6" fmla="*/ 17 w 18"/>
                <a:gd name="T7" fmla="*/ 14 h 15"/>
                <a:gd name="T8" fmla="*/ 17 w 18"/>
                <a:gd name="T9" fmla="*/ 6 h 15"/>
                <a:gd name="T10" fmla="*/ 9 w 18"/>
                <a:gd name="T11" fmla="*/ 0 h 15"/>
                <a:gd name="T12" fmla="*/ 6 w 18"/>
                <a:gd name="T13" fmla="*/ 3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5"/>
                <a:gd name="T23" fmla="*/ 18 w 18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5">
                  <a:moveTo>
                    <a:pt x="6" y="3"/>
                  </a:moveTo>
                  <a:lnTo>
                    <a:pt x="0" y="8"/>
                  </a:lnTo>
                  <a:lnTo>
                    <a:pt x="9" y="14"/>
                  </a:lnTo>
                  <a:lnTo>
                    <a:pt x="17" y="14"/>
                  </a:lnTo>
                  <a:lnTo>
                    <a:pt x="17" y="6"/>
                  </a:lnTo>
                  <a:lnTo>
                    <a:pt x="9" y="0"/>
                  </a:lnTo>
                  <a:lnTo>
                    <a:pt x="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" name="Freeform 162"/>
            <p:cNvSpPr>
              <a:spLocks/>
            </p:cNvSpPr>
            <p:nvPr/>
          </p:nvSpPr>
          <p:spPr bwMode="auto">
            <a:xfrm>
              <a:off x="3042" y="2497"/>
              <a:ext cx="30" cy="39"/>
            </a:xfrm>
            <a:custGeom>
              <a:avLst/>
              <a:gdLst>
                <a:gd name="T0" fmla="*/ 8 w 30"/>
                <a:gd name="T1" fmla="*/ 0 h 39"/>
                <a:gd name="T2" fmla="*/ 21 w 30"/>
                <a:gd name="T3" fmla="*/ 0 h 39"/>
                <a:gd name="T4" fmla="*/ 26 w 30"/>
                <a:gd name="T5" fmla="*/ 11 h 39"/>
                <a:gd name="T6" fmla="*/ 26 w 30"/>
                <a:gd name="T7" fmla="*/ 17 h 39"/>
                <a:gd name="T8" fmla="*/ 23 w 30"/>
                <a:gd name="T9" fmla="*/ 23 h 39"/>
                <a:gd name="T10" fmla="*/ 29 w 30"/>
                <a:gd name="T11" fmla="*/ 35 h 39"/>
                <a:gd name="T12" fmla="*/ 23 w 30"/>
                <a:gd name="T13" fmla="*/ 38 h 39"/>
                <a:gd name="T14" fmla="*/ 14 w 30"/>
                <a:gd name="T15" fmla="*/ 35 h 39"/>
                <a:gd name="T16" fmla="*/ 8 w 30"/>
                <a:gd name="T17" fmla="*/ 38 h 39"/>
                <a:gd name="T18" fmla="*/ 0 w 30"/>
                <a:gd name="T19" fmla="*/ 32 h 39"/>
                <a:gd name="T20" fmla="*/ 0 w 30"/>
                <a:gd name="T21" fmla="*/ 27 h 39"/>
                <a:gd name="T22" fmla="*/ 19 w 30"/>
                <a:gd name="T23" fmla="*/ 14 h 39"/>
                <a:gd name="T24" fmla="*/ 21 w 30"/>
                <a:gd name="T25" fmla="*/ 3 h 39"/>
                <a:gd name="T26" fmla="*/ 17 w 30"/>
                <a:gd name="T27" fmla="*/ 3 h 39"/>
                <a:gd name="T28" fmla="*/ 14 w 30"/>
                <a:gd name="T29" fmla="*/ 0 h 39"/>
                <a:gd name="T30" fmla="*/ 6 w 30"/>
                <a:gd name="T31" fmla="*/ 11 h 39"/>
                <a:gd name="T32" fmla="*/ 3 w 30"/>
                <a:gd name="T33" fmla="*/ 3 h 39"/>
                <a:gd name="T34" fmla="*/ 8 w 30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9"/>
                <a:gd name="T56" fmla="*/ 30 w 30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9">
                  <a:moveTo>
                    <a:pt x="8" y="0"/>
                  </a:moveTo>
                  <a:lnTo>
                    <a:pt x="21" y="0"/>
                  </a:lnTo>
                  <a:lnTo>
                    <a:pt x="26" y="11"/>
                  </a:lnTo>
                  <a:lnTo>
                    <a:pt x="26" y="17"/>
                  </a:lnTo>
                  <a:lnTo>
                    <a:pt x="23" y="23"/>
                  </a:lnTo>
                  <a:lnTo>
                    <a:pt x="29" y="35"/>
                  </a:lnTo>
                  <a:lnTo>
                    <a:pt x="23" y="38"/>
                  </a:lnTo>
                  <a:lnTo>
                    <a:pt x="14" y="35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9" y="14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6" y="11"/>
                  </a:lnTo>
                  <a:lnTo>
                    <a:pt x="3" y="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0" name="Freeform 163"/>
            <p:cNvSpPr>
              <a:spLocks/>
            </p:cNvSpPr>
            <p:nvPr/>
          </p:nvSpPr>
          <p:spPr bwMode="auto">
            <a:xfrm>
              <a:off x="3048" y="2513"/>
              <a:ext cx="16" cy="16"/>
            </a:xfrm>
            <a:custGeom>
              <a:avLst/>
              <a:gdLst>
                <a:gd name="T0" fmla="*/ 14 w 16"/>
                <a:gd name="T1" fmla="*/ 3 h 16"/>
                <a:gd name="T2" fmla="*/ 11 w 16"/>
                <a:gd name="T3" fmla="*/ 0 h 16"/>
                <a:gd name="T4" fmla="*/ 0 w 16"/>
                <a:gd name="T5" fmla="*/ 10 h 16"/>
                <a:gd name="T6" fmla="*/ 0 w 16"/>
                <a:gd name="T7" fmla="*/ 15 h 16"/>
                <a:gd name="T8" fmla="*/ 14 w 16"/>
                <a:gd name="T9" fmla="*/ 15 h 16"/>
                <a:gd name="T10" fmla="*/ 14 w 16"/>
                <a:gd name="T11" fmla="*/ 10 h 16"/>
                <a:gd name="T12" fmla="*/ 15 w 16"/>
                <a:gd name="T13" fmla="*/ 5 h 16"/>
                <a:gd name="T14" fmla="*/ 14 w 16"/>
                <a:gd name="T15" fmla="*/ 3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16"/>
                <a:gd name="T26" fmla="*/ 16 w 16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16">
                  <a:moveTo>
                    <a:pt x="14" y="3"/>
                  </a:moveTo>
                  <a:lnTo>
                    <a:pt x="11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4" y="15"/>
                  </a:lnTo>
                  <a:lnTo>
                    <a:pt x="14" y="10"/>
                  </a:lnTo>
                  <a:lnTo>
                    <a:pt x="15" y="5"/>
                  </a:lnTo>
                  <a:lnTo>
                    <a:pt x="1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1" name="Freeform 164"/>
            <p:cNvSpPr>
              <a:spLocks/>
            </p:cNvSpPr>
            <p:nvPr/>
          </p:nvSpPr>
          <p:spPr bwMode="auto">
            <a:xfrm>
              <a:off x="3082" y="2497"/>
              <a:ext cx="33" cy="39"/>
            </a:xfrm>
            <a:custGeom>
              <a:avLst/>
              <a:gdLst>
                <a:gd name="T0" fmla="*/ 3 w 33"/>
                <a:gd name="T1" fmla="*/ 0 h 39"/>
                <a:gd name="T2" fmla="*/ 13 w 33"/>
                <a:gd name="T3" fmla="*/ 3 h 39"/>
                <a:gd name="T4" fmla="*/ 18 w 33"/>
                <a:gd name="T5" fmla="*/ 0 h 39"/>
                <a:gd name="T6" fmla="*/ 26 w 33"/>
                <a:gd name="T7" fmla="*/ 0 h 39"/>
                <a:gd name="T8" fmla="*/ 29 w 33"/>
                <a:gd name="T9" fmla="*/ 11 h 39"/>
                <a:gd name="T10" fmla="*/ 29 w 33"/>
                <a:gd name="T11" fmla="*/ 32 h 39"/>
                <a:gd name="T12" fmla="*/ 32 w 33"/>
                <a:gd name="T13" fmla="*/ 35 h 39"/>
                <a:gd name="T14" fmla="*/ 24 w 33"/>
                <a:gd name="T15" fmla="*/ 38 h 39"/>
                <a:gd name="T16" fmla="*/ 21 w 33"/>
                <a:gd name="T17" fmla="*/ 35 h 39"/>
                <a:gd name="T18" fmla="*/ 24 w 33"/>
                <a:gd name="T19" fmla="*/ 27 h 39"/>
                <a:gd name="T20" fmla="*/ 24 w 33"/>
                <a:gd name="T21" fmla="*/ 8 h 39"/>
                <a:gd name="T22" fmla="*/ 15 w 33"/>
                <a:gd name="T23" fmla="*/ 3 h 39"/>
                <a:gd name="T24" fmla="*/ 8 w 33"/>
                <a:gd name="T25" fmla="*/ 6 h 39"/>
                <a:gd name="T26" fmla="*/ 8 w 33"/>
                <a:gd name="T27" fmla="*/ 11 h 39"/>
                <a:gd name="T28" fmla="*/ 6 w 33"/>
                <a:gd name="T29" fmla="*/ 17 h 39"/>
                <a:gd name="T30" fmla="*/ 8 w 33"/>
                <a:gd name="T31" fmla="*/ 20 h 39"/>
                <a:gd name="T32" fmla="*/ 6 w 33"/>
                <a:gd name="T33" fmla="*/ 27 h 39"/>
                <a:gd name="T34" fmla="*/ 11 w 33"/>
                <a:gd name="T35" fmla="*/ 35 h 39"/>
                <a:gd name="T36" fmla="*/ 0 w 33"/>
                <a:gd name="T37" fmla="*/ 38 h 39"/>
                <a:gd name="T38" fmla="*/ 3 w 33"/>
                <a:gd name="T39" fmla="*/ 8 h 39"/>
                <a:gd name="T40" fmla="*/ 0 w 33"/>
                <a:gd name="T41" fmla="*/ 3 h 39"/>
                <a:gd name="T42" fmla="*/ 3 w 33"/>
                <a:gd name="T43" fmla="*/ 0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"/>
                <a:gd name="T67" fmla="*/ 0 h 39"/>
                <a:gd name="T68" fmla="*/ 33 w 33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" h="39">
                  <a:moveTo>
                    <a:pt x="3" y="0"/>
                  </a:moveTo>
                  <a:lnTo>
                    <a:pt x="13" y="3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9" y="11"/>
                  </a:lnTo>
                  <a:lnTo>
                    <a:pt x="29" y="32"/>
                  </a:lnTo>
                  <a:lnTo>
                    <a:pt x="32" y="35"/>
                  </a:lnTo>
                  <a:lnTo>
                    <a:pt x="24" y="38"/>
                  </a:lnTo>
                  <a:lnTo>
                    <a:pt x="21" y="35"/>
                  </a:lnTo>
                  <a:lnTo>
                    <a:pt x="24" y="27"/>
                  </a:lnTo>
                  <a:lnTo>
                    <a:pt x="24" y="8"/>
                  </a:lnTo>
                  <a:lnTo>
                    <a:pt x="15" y="3"/>
                  </a:lnTo>
                  <a:lnTo>
                    <a:pt x="8" y="6"/>
                  </a:lnTo>
                  <a:lnTo>
                    <a:pt x="8" y="11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6" y="27"/>
                  </a:lnTo>
                  <a:lnTo>
                    <a:pt x="11" y="35"/>
                  </a:lnTo>
                  <a:lnTo>
                    <a:pt x="0" y="38"/>
                  </a:lnTo>
                  <a:lnTo>
                    <a:pt x="3" y="8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2" name="Freeform 165"/>
            <p:cNvSpPr>
              <a:spLocks/>
            </p:cNvSpPr>
            <p:nvPr/>
          </p:nvSpPr>
          <p:spPr bwMode="auto">
            <a:xfrm>
              <a:off x="3226" y="2497"/>
              <a:ext cx="11" cy="35"/>
            </a:xfrm>
            <a:custGeom>
              <a:avLst/>
              <a:gdLst>
                <a:gd name="T0" fmla="*/ 3 w 11"/>
                <a:gd name="T1" fmla="*/ 0 h 35"/>
                <a:gd name="T2" fmla="*/ 8 w 11"/>
                <a:gd name="T3" fmla="*/ 0 h 35"/>
                <a:gd name="T4" fmla="*/ 8 w 11"/>
                <a:gd name="T5" fmla="*/ 29 h 35"/>
                <a:gd name="T6" fmla="*/ 10 w 11"/>
                <a:gd name="T7" fmla="*/ 34 h 35"/>
                <a:gd name="T8" fmla="*/ 0 w 11"/>
                <a:gd name="T9" fmla="*/ 34 h 35"/>
                <a:gd name="T10" fmla="*/ 3 w 11"/>
                <a:gd name="T11" fmla="*/ 26 h 35"/>
                <a:gd name="T12" fmla="*/ 3 w 11"/>
                <a:gd name="T13" fmla="*/ 5 h 35"/>
                <a:gd name="T14" fmla="*/ 0 w 11"/>
                <a:gd name="T15" fmla="*/ 3 h 35"/>
                <a:gd name="T16" fmla="*/ 3 w 11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35"/>
                <a:gd name="T29" fmla="*/ 11 w 11"/>
                <a:gd name="T30" fmla="*/ 35 h 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35">
                  <a:moveTo>
                    <a:pt x="3" y="0"/>
                  </a:moveTo>
                  <a:lnTo>
                    <a:pt x="8" y="0"/>
                  </a:lnTo>
                  <a:lnTo>
                    <a:pt x="8" y="29"/>
                  </a:lnTo>
                  <a:lnTo>
                    <a:pt x="10" y="34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3" name="Freeform 166"/>
            <p:cNvSpPr>
              <a:spLocks/>
            </p:cNvSpPr>
            <p:nvPr/>
          </p:nvSpPr>
          <p:spPr bwMode="auto">
            <a:xfrm>
              <a:off x="1535" y="2553"/>
              <a:ext cx="29" cy="53"/>
            </a:xfrm>
            <a:custGeom>
              <a:avLst/>
              <a:gdLst>
                <a:gd name="T0" fmla="*/ 5 w 29"/>
                <a:gd name="T1" fmla="*/ 0 h 53"/>
                <a:gd name="T2" fmla="*/ 8 w 29"/>
                <a:gd name="T3" fmla="*/ 0 h 53"/>
                <a:gd name="T4" fmla="*/ 3 w 29"/>
                <a:gd name="T5" fmla="*/ 8 h 53"/>
                <a:gd name="T6" fmla="*/ 5 w 29"/>
                <a:gd name="T7" fmla="*/ 14 h 53"/>
                <a:gd name="T8" fmla="*/ 25 w 29"/>
                <a:gd name="T9" fmla="*/ 31 h 53"/>
                <a:gd name="T10" fmla="*/ 28 w 29"/>
                <a:gd name="T11" fmla="*/ 41 h 53"/>
                <a:gd name="T12" fmla="*/ 25 w 29"/>
                <a:gd name="T13" fmla="*/ 49 h 53"/>
                <a:gd name="T14" fmla="*/ 16 w 29"/>
                <a:gd name="T15" fmla="*/ 52 h 53"/>
                <a:gd name="T16" fmla="*/ 21 w 29"/>
                <a:gd name="T17" fmla="*/ 49 h 53"/>
                <a:gd name="T18" fmla="*/ 24 w 29"/>
                <a:gd name="T19" fmla="*/ 37 h 53"/>
                <a:gd name="T20" fmla="*/ 3 w 29"/>
                <a:gd name="T21" fmla="*/ 20 h 53"/>
                <a:gd name="T22" fmla="*/ 0 w 29"/>
                <a:gd name="T23" fmla="*/ 14 h 53"/>
                <a:gd name="T24" fmla="*/ 0 w 29"/>
                <a:gd name="T25" fmla="*/ 3 h 53"/>
                <a:gd name="T26" fmla="*/ 5 w 29"/>
                <a:gd name="T27" fmla="*/ 0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3"/>
                <a:gd name="T44" fmla="*/ 29 w 29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3">
                  <a:moveTo>
                    <a:pt x="5" y="0"/>
                  </a:moveTo>
                  <a:lnTo>
                    <a:pt x="8" y="0"/>
                  </a:lnTo>
                  <a:lnTo>
                    <a:pt x="3" y="8"/>
                  </a:lnTo>
                  <a:lnTo>
                    <a:pt x="5" y="14"/>
                  </a:lnTo>
                  <a:lnTo>
                    <a:pt x="25" y="31"/>
                  </a:lnTo>
                  <a:lnTo>
                    <a:pt x="28" y="41"/>
                  </a:lnTo>
                  <a:lnTo>
                    <a:pt x="25" y="49"/>
                  </a:lnTo>
                  <a:lnTo>
                    <a:pt x="16" y="52"/>
                  </a:lnTo>
                  <a:lnTo>
                    <a:pt x="21" y="49"/>
                  </a:lnTo>
                  <a:lnTo>
                    <a:pt x="24" y="37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4" name="Freeform 167"/>
            <p:cNvSpPr>
              <a:spLocks/>
            </p:cNvSpPr>
            <p:nvPr/>
          </p:nvSpPr>
          <p:spPr bwMode="auto">
            <a:xfrm>
              <a:off x="1555" y="2553"/>
              <a:ext cx="7" cy="6"/>
            </a:xfrm>
            <a:custGeom>
              <a:avLst/>
              <a:gdLst>
                <a:gd name="T0" fmla="*/ 0 w 7"/>
                <a:gd name="T1" fmla="*/ 0 h 6"/>
                <a:gd name="T2" fmla="*/ 6 w 7"/>
                <a:gd name="T3" fmla="*/ 0 h 6"/>
                <a:gd name="T4" fmla="*/ 6 w 7"/>
                <a:gd name="T5" fmla="*/ 5 h 6"/>
                <a:gd name="T6" fmla="*/ 5 w 7"/>
                <a:gd name="T7" fmla="*/ 5 h 6"/>
                <a:gd name="T8" fmla="*/ 0 w 7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0" y="0"/>
                  </a:moveTo>
                  <a:lnTo>
                    <a:pt x="6" y="0"/>
                  </a:lnTo>
                  <a:lnTo>
                    <a:pt x="6" y="5"/>
                  </a:lnTo>
                  <a:lnTo>
                    <a:pt x="5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" name="Freeform 168"/>
            <p:cNvSpPr>
              <a:spLocks/>
            </p:cNvSpPr>
            <p:nvPr/>
          </p:nvSpPr>
          <p:spPr bwMode="auto">
            <a:xfrm>
              <a:off x="1699" y="2553"/>
              <a:ext cx="12" cy="55"/>
            </a:xfrm>
            <a:custGeom>
              <a:avLst/>
              <a:gdLst>
                <a:gd name="T0" fmla="*/ 3 w 12"/>
                <a:gd name="T1" fmla="*/ 0 h 55"/>
                <a:gd name="T2" fmla="*/ 6 w 12"/>
                <a:gd name="T3" fmla="*/ 6 h 55"/>
                <a:gd name="T4" fmla="*/ 6 w 12"/>
                <a:gd name="T5" fmla="*/ 22 h 55"/>
                <a:gd name="T6" fmla="*/ 11 w 12"/>
                <a:gd name="T7" fmla="*/ 22 h 55"/>
                <a:gd name="T8" fmla="*/ 6 w 12"/>
                <a:gd name="T9" fmla="*/ 30 h 55"/>
                <a:gd name="T10" fmla="*/ 6 w 12"/>
                <a:gd name="T11" fmla="*/ 48 h 55"/>
                <a:gd name="T12" fmla="*/ 8 w 12"/>
                <a:gd name="T13" fmla="*/ 54 h 55"/>
                <a:gd name="T14" fmla="*/ 0 w 12"/>
                <a:gd name="T15" fmla="*/ 54 h 55"/>
                <a:gd name="T16" fmla="*/ 3 w 12"/>
                <a:gd name="T17" fmla="*/ 28 h 55"/>
                <a:gd name="T18" fmla="*/ 0 w 12"/>
                <a:gd name="T19" fmla="*/ 22 h 55"/>
                <a:gd name="T20" fmla="*/ 3 w 12"/>
                <a:gd name="T21" fmla="*/ 14 h 55"/>
                <a:gd name="T22" fmla="*/ 0 w 12"/>
                <a:gd name="T23" fmla="*/ 3 h 55"/>
                <a:gd name="T24" fmla="*/ 3 w 12"/>
                <a:gd name="T25" fmla="*/ 0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"/>
                <a:gd name="T40" fmla="*/ 0 h 55"/>
                <a:gd name="T41" fmla="*/ 12 w 12"/>
                <a:gd name="T42" fmla="*/ 55 h 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" h="55">
                  <a:moveTo>
                    <a:pt x="3" y="0"/>
                  </a:moveTo>
                  <a:lnTo>
                    <a:pt x="6" y="6"/>
                  </a:lnTo>
                  <a:lnTo>
                    <a:pt x="6" y="22"/>
                  </a:lnTo>
                  <a:lnTo>
                    <a:pt x="11" y="22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0" y="54"/>
                  </a:lnTo>
                  <a:lnTo>
                    <a:pt x="3" y="28"/>
                  </a:lnTo>
                  <a:lnTo>
                    <a:pt x="0" y="22"/>
                  </a:lnTo>
                  <a:lnTo>
                    <a:pt x="3" y="14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" name="Freeform 169"/>
            <p:cNvSpPr>
              <a:spLocks/>
            </p:cNvSpPr>
            <p:nvPr/>
          </p:nvSpPr>
          <p:spPr bwMode="auto">
            <a:xfrm>
              <a:off x="2244" y="2561"/>
              <a:ext cx="1837" cy="207"/>
            </a:xfrm>
            <a:custGeom>
              <a:avLst/>
              <a:gdLst>
                <a:gd name="T0" fmla="*/ 63 w 1837"/>
                <a:gd name="T1" fmla="*/ 0 h 207"/>
                <a:gd name="T2" fmla="*/ 144 w 1837"/>
                <a:gd name="T3" fmla="*/ 3 h 207"/>
                <a:gd name="T4" fmla="*/ 252 w 1837"/>
                <a:gd name="T5" fmla="*/ 6 h 207"/>
                <a:gd name="T6" fmla="*/ 329 w 1837"/>
                <a:gd name="T7" fmla="*/ 8 h 207"/>
                <a:gd name="T8" fmla="*/ 343 w 1837"/>
                <a:gd name="T9" fmla="*/ 8 h 207"/>
                <a:gd name="T10" fmla="*/ 357 w 1837"/>
                <a:gd name="T11" fmla="*/ 8 h 207"/>
                <a:gd name="T12" fmla="*/ 362 w 1837"/>
                <a:gd name="T13" fmla="*/ 8 h 207"/>
                <a:gd name="T14" fmla="*/ 615 w 1837"/>
                <a:gd name="T15" fmla="*/ 11 h 207"/>
                <a:gd name="T16" fmla="*/ 655 w 1837"/>
                <a:gd name="T17" fmla="*/ 14 h 207"/>
                <a:gd name="T18" fmla="*/ 660 w 1837"/>
                <a:gd name="T19" fmla="*/ 14 h 207"/>
                <a:gd name="T20" fmla="*/ 1131 w 1837"/>
                <a:gd name="T21" fmla="*/ 17 h 207"/>
                <a:gd name="T22" fmla="*/ 1152 w 1837"/>
                <a:gd name="T23" fmla="*/ 14 h 207"/>
                <a:gd name="T24" fmla="*/ 1157 w 1837"/>
                <a:gd name="T25" fmla="*/ 14 h 207"/>
                <a:gd name="T26" fmla="*/ 1317 w 1837"/>
                <a:gd name="T27" fmla="*/ 17 h 207"/>
                <a:gd name="T28" fmla="*/ 1330 w 1837"/>
                <a:gd name="T29" fmla="*/ 17 h 207"/>
                <a:gd name="T30" fmla="*/ 1359 w 1837"/>
                <a:gd name="T31" fmla="*/ 14 h 207"/>
                <a:gd name="T32" fmla="*/ 1364 w 1837"/>
                <a:gd name="T33" fmla="*/ 14 h 207"/>
                <a:gd name="T34" fmla="*/ 1528 w 1837"/>
                <a:gd name="T35" fmla="*/ 17 h 207"/>
                <a:gd name="T36" fmla="*/ 1539 w 1837"/>
                <a:gd name="T37" fmla="*/ 17 h 207"/>
                <a:gd name="T38" fmla="*/ 1716 w 1837"/>
                <a:gd name="T39" fmla="*/ 19 h 207"/>
                <a:gd name="T40" fmla="*/ 1724 w 1837"/>
                <a:gd name="T41" fmla="*/ 19 h 207"/>
                <a:gd name="T42" fmla="*/ 1733 w 1837"/>
                <a:gd name="T43" fmla="*/ 22 h 207"/>
                <a:gd name="T44" fmla="*/ 1836 w 1837"/>
                <a:gd name="T45" fmla="*/ 28 h 207"/>
                <a:gd name="T46" fmla="*/ 1836 w 1837"/>
                <a:gd name="T47" fmla="*/ 70 h 207"/>
                <a:gd name="T48" fmla="*/ 1833 w 1837"/>
                <a:gd name="T49" fmla="*/ 203 h 207"/>
                <a:gd name="T50" fmla="*/ 1788 w 1837"/>
                <a:gd name="T51" fmla="*/ 206 h 207"/>
                <a:gd name="T52" fmla="*/ 1713 w 1837"/>
                <a:gd name="T53" fmla="*/ 203 h 207"/>
                <a:gd name="T54" fmla="*/ 1584 w 1837"/>
                <a:gd name="T55" fmla="*/ 200 h 207"/>
                <a:gd name="T56" fmla="*/ 1579 w 1837"/>
                <a:gd name="T57" fmla="*/ 200 h 207"/>
                <a:gd name="T58" fmla="*/ 1393 w 1837"/>
                <a:gd name="T59" fmla="*/ 198 h 207"/>
                <a:gd name="T60" fmla="*/ 1385 w 1837"/>
                <a:gd name="T61" fmla="*/ 198 h 207"/>
                <a:gd name="T62" fmla="*/ 1370 w 1837"/>
                <a:gd name="T63" fmla="*/ 195 h 207"/>
                <a:gd name="T64" fmla="*/ 1353 w 1837"/>
                <a:gd name="T65" fmla="*/ 195 h 207"/>
                <a:gd name="T66" fmla="*/ 1342 w 1837"/>
                <a:gd name="T67" fmla="*/ 195 h 207"/>
                <a:gd name="T68" fmla="*/ 1319 w 1837"/>
                <a:gd name="T69" fmla="*/ 198 h 207"/>
                <a:gd name="T70" fmla="*/ 1314 w 1837"/>
                <a:gd name="T71" fmla="*/ 198 h 207"/>
                <a:gd name="T72" fmla="*/ 1167 w 1837"/>
                <a:gd name="T73" fmla="*/ 195 h 207"/>
                <a:gd name="T74" fmla="*/ 1163 w 1837"/>
                <a:gd name="T75" fmla="*/ 195 h 207"/>
                <a:gd name="T76" fmla="*/ 1154 w 1837"/>
                <a:gd name="T77" fmla="*/ 195 h 207"/>
                <a:gd name="T78" fmla="*/ 1128 w 1837"/>
                <a:gd name="T79" fmla="*/ 192 h 207"/>
                <a:gd name="T80" fmla="*/ 1118 w 1837"/>
                <a:gd name="T81" fmla="*/ 192 h 207"/>
                <a:gd name="T82" fmla="*/ 1105 w 1837"/>
                <a:gd name="T83" fmla="*/ 192 h 207"/>
                <a:gd name="T84" fmla="*/ 1094 w 1837"/>
                <a:gd name="T85" fmla="*/ 192 h 207"/>
                <a:gd name="T86" fmla="*/ 731 w 1837"/>
                <a:gd name="T87" fmla="*/ 189 h 207"/>
                <a:gd name="T88" fmla="*/ 723 w 1837"/>
                <a:gd name="T89" fmla="*/ 189 h 207"/>
                <a:gd name="T90" fmla="*/ 704 w 1837"/>
                <a:gd name="T91" fmla="*/ 189 h 207"/>
                <a:gd name="T92" fmla="*/ 689 w 1837"/>
                <a:gd name="T93" fmla="*/ 189 h 207"/>
                <a:gd name="T94" fmla="*/ 669 w 1837"/>
                <a:gd name="T95" fmla="*/ 189 h 207"/>
                <a:gd name="T96" fmla="*/ 658 w 1837"/>
                <a:gd name="T97" fmla="*/ 189 h 207"/>
                <a:gd name="T98" fmla="*/ 437 w 1837"/>
                <a:gd name="T99" fmla="*/ 187 h 207"/>
                <a:gd name="T100" fmla="*/ 409 w 1837"/>
                <a:gd name="T101" fmla="*/ 189 h 207"/>
                <a:gd name="T102" fmla="*/ 403 w 1837"/>
                <a:gd name="T103" fmla="*/ 189 h 207"/>
                <a:gd name="T104" fmla="*/ 252 w 1837"/>
                <a:gd name="T105" fmla="*/ 187 h 207"/>
                <a:gd name="T106" fmla="*/ 243 w 1837"/>
                <a:gd name="T107" fmla="*/ 187 h 207"/>
                <a:gd name="T108" fmla="*/ 223 w 1837"/>
                <a:gd name="T109" fmla="*/ 184 h 207"/>
                <a:gd name="T110" fmla="*/ 81 w 1837"/>
                <a:gd name="T111" fmla="*/ 182 h 207"/>
                <a:gd name="T112" fmla="*/ 75 w 1837"/>
                <a:gd name="T113" fmla="*/ 182 h 207"/>
                <a:gd name="T114" fmla="*/ 3 w 1837"/>
                <a:gd name="T115" fmla="*/ 180 h 207"/>
                <a:gd name="T116" fmla="*/ 5 w 1837"/>
                <a:gd name="T117" fmla="*/ 128 h 207"/>
                <a:gd name="T118" fmla="*/ 5 w 1837"/>
                <a:gd name="T119" fmla="*/ 113 h 207"/>
                <a:gd name="T120" fmla="*/ 8 w 1837"/>
                <a:gd name="T121" fmla="*/ 0 h 2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37"/>
                <a:gd name="T184" fmla="*/ 0 h 207"/>
                <a:gd name="T185" fmla="*/ 1837 w 1837"/>
                <a:gd name="T186" fmla="*/ 207 h 2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37" h="207">
                  <a:moveTo>
                    <a:pt x="8" y="0"/>
                  </a:moveTo>
                  <a:lnTo>
                    <a:pt x="63" y="0"/>
                  </a:lnTo>
                  <a:lnTo>
                    <a:pt x="66" y="3"/>
                  </a:lnTo>
                  <a:lnTo>
                    <a:pt x="144" y="3"/>
                  </a:lnTo>
                  <a:lnTo>
                    <a:pt x="146" y="6"/>
                  </a:lnTo>
                  <a:lnTo>
                    <a:pt x="252" y="6"/>
                  </a:lnTo>
                  <a:lnTo>
                    <a:pt x="254" y="8"/>
                  </a:lnTo>
                  <a:lnTo>
                    <a:pt x="329" y="8"/>
                  </a:lnTo>
                  <a:lnTo>
                    <a:pt x="338" y="11"/>
                  </a:lnTo>
                  <a:lnTo>
                    <a:pt x="343" y="8"/>
                  </a:lnTo>
                  <a:lnTo>
                    <a:pt x="351" y="11"/>
                  </a:lnTo>
                  <a:lnTo>
                    <a:pt x="357" y="8"/>
                  </a:lnTo>
                  <a:lnTo>
                    <a:pt x="358" y="11"/>
                  </a:lnTo>
                  <a:lnTo>
                    <a:pt x="362" y="8"/>
                  </a:lnTo>
                  <a:lnTo>
                    <a:pt x="365" y="11"/>
                  </a:lnTo>
                  <a:lnTo>
                    <a:pt x="615" y="11"/>
                  </a:lnTo>
                  <a:lnTo>
                    <a:pt x="623" y="14"/>
                  </a:lnTo>
                  <a:lnTo>
                    <a:pt x="655" y="14"/>
                  </a:lnTo>
                  <a:lnTo>
                    <a:pt x="658" y="11"/>
                  </a:lnTo>
                  <a:lnTo>
                    <a:pt x="660" y="14"/>
                  </a:lnTo>
                  <a:lnTo>
                    <a:pt x="1128" y="14"/>
                  </a:lnTo>
                  <a:lnTo>
                    <a:pt x="1131" y="17"/>
                  </a:lnTo>
                  <a:lnTo>
                    <a:pt x="1136" y="14"/>
                  </a:lnTo>
                  <a:lnTo>
                    <a:pt x="1152" y="14"/>
                  </a:lnTo>
                  <a:lnTo>
                    <a:pt x="1154" y="17"/>
                  </a:lnTo>
                  <a:lnTo>
                    <a:pt x="1157" y="14"/>
                  </a:lnTo>
                  <a:lnTo>
                    <a:pt x="1310" y="14"/>
                  </a:lnTo>
                  <a:lnTo>
                    <a:pt x="1317" y="17"/>
                  </a:lnTo>
                  <a:lnTo>
                    <a:pt x="1322" y="14"/>
                  </a:lnTo>
                  <a:lnTo>
                    <a:pt x="1330" y="17"/>
                  </a:lnTo>
                  <a:lnTo>
                    <a:pt x="1356" y="17"/>
                  </a:lnTo>
                  <a:lnTo>
                    <a:pt x="1359" y="14"/>
                  </a:lnTo>
                  <a:lnTo>
                    <a:pt x="1362" y="17"/>
                  </a:lnTo>
                  <a:lnTo>
                    <a:pt x="1364" y="14"/>
                  </a:lnTo>
                  <a:lnTo>
                    <a:pt x="1367" y="17"/>
                  </a:lnTo>
                  <a:lnTo>
                    <a:pt x="1528" y="17"/>
                  </a:lnTo>
                  <a:lnTo>
                    <a:pt x="1534" y="19"/>
                  </a:lnTo>
                  <a:lnTo>
                    <a:pt x="1539" y="17"/>
                  </a:lnTo>
                  <a:lnTo>
                    <a:pt x="1542" y="19"/>
                  </a:lnTo>
                  <a:lnTo>
                    <a:pt x="1716" y="19"/>
                  </a:lnTo>
                  <a:lnTo>
                    <a:pt x="1718" y="22"/>
                  </a:lnTo>
                  <a:lnTo>
                    <a:pt x="1724" y="19"/>
                  </a:lnTo>
                  <a:lnTo>
                    <a:pt x="1731" y="19"/>
                  </a:lnTo>
                  <a:lnTo>
                    <a:pt x="1733" y="22"/>
                  </a:lnTo>
                  <a:lnTo>
                    <a:pt x="1833" y="22"/>
                  </a:lnTo>
                  <a:lnTo>
                    <a:pt x="1836" y="28"/>
                  </a:lnTo>
                  <a:lnTo>
                    <a:pt x="1833" y="61"/>
                  </a:lnTo>
                  <a:lnTo>
                    <a:pt x="1836" y="70"/>
                  </a:lnTo>
                  <a:lnTo>
                    <a:pt x="1833" y="72"/>
                  </a:lnTo>
                  <a:lnTo>
                    <a:pt x="1833" y="203"/>
                  </a:lnTo>
                  <a:lnTo>
                    <a:pt x="1822" y="206"/>
                  </a:lnTo>
                  <a:lnTo>
                    <a:pt x="1788" y="206"/>
                  </a:lnTo>
                  <a:lnTo>
                    <a:pt x="1785" y="203"/>
                  </a:lnTo>
                  <a:lnTo>
                    <a:pt x="1713" y="203"/>
                  </a:lnTo>
                  <a:lnTo>
                    <a:pt x="1710" y="200"/>
                  </a:lnTo>
                  <a:lnTo>
                    <a:pt x="1584" y="200"/>
                  </a:lnTo>
                  <a:lnTo>
                    <a:pt x="1582" y="198"/>
                  </a:lnTo>
                  <a:lnTo>
                    <a:pt x="1579" y="200"/>
                  </a:lnTo>
                  <a:lnTo>
                    <a:pt x="1576" y="198"/>
                  </a:lnTo>
                  <a:lnTo>
                    <a:pt x="1393" y="198"/>
                  </a:lnTo>
                  <a:lnTo>
                    <a:pt x="1390" y="195"/>
                  </a:lnTo>
                  <a:lnTo>
                    <a:pt x="1385" y="198"/>
                  </a:lnTo>
                  <a:lnTo>
                    <a:pt x="1371" y="198"/>
                  </a:lnTo>
                  <a:lnTo>
                    <a:pt x="1370" y="195"/>
                  </a:lnTo>
                  <a:lnTo>
                    <a:pt x="1364" y="198"/>
                  </a:lnTo>
                  <a:lnTo>
                    <a:pt x="1353" y="195"/>
                  </a:lnTo>
                  <a:lnTo>
                    <a:pt x="1348" y="198"/>
                  </a:lnTo>
                  <a:lnTo>
                    <a:pt x="1342" y="195"/>
                  </a:lnTo>
                  <a:lnTo>
                    <a:pt x="1338" y="198"/>
                  </a:lnTo>
                  <a:lnTo>
                    <a:pt x="1319" y="198"/>
                  </a:lnTo>
                  <a:lnTo>
                    <a:pt x="1317" y="195"/>
                  </a:lnTo>
                  <a:lnTo>
                    <a:pt x="1314" y="198"/>
                  </a:lnTo>
                  <a:lnTo>
                    <a:pt x="1311" y="195"/>
                  </a:lnTo>
                  <a:lnTo>
                    <a:pt x="1167" y="195"/>
                  </a:lnTo>
                  <a:lnTo>
                    <a:pt x="1165" y="192"/>
                  </a:lnTo>
                  <a:lnTo>
                    <a:pt x="1163" y="195"/>
                  </a:lnTo>
                  <a:lnTo>
                    <a:pt x="1159" y="192"/>
                  </a:lnTo>
                  <a:lnTo>
                    <a:pt x="1154" y="195"/>
                  </a:lnTo>
                  <a:lnTo>
                    <a:pt x="1133" y="195"/>
                  </a:lnTo>
                  <a:lnTo>
                    <a:pt x="1128" y="192"/>
                  </a:lnTo>
                  <a:lnTo>
                    <a:pt x="1124" y="195"/>
                  </a:lnTo>
                  <a:lnTo>
                    <a:pt x="1118" y="192"/>
                  </a:lnTo>
                  <a:lnTo>
                    <a:pt x="1113" y="195"/>
                  </a:lnTo>
                  <a:lnTo>
                    <a:pt x="1105" y="192"/>
                  </a:lnTo>
                  <a:lnTo>
                    <a:pt x="1096" y="195"/>
                  </a:lnTo>
                  <a:lnTo>
                    <a:pt x="1094" y="192"/>
                  </a:lnTo>
                  <a:lnTo>
                    <a:pt x="733" y="192"/>
                  </a:lnTo>
                  <a:lnTo>
                    <a:pt x="731" y="189"/>
                  </a:lnTo>
                  <a:lnTo>
                    <a:pt x="726" y="192"/>
                  </a:lnTo>
                  <a:lnTo>
                    <a:pt x="723" y="189"/>
                  </a:lnTo>
                  <a:lnTo>
                    <a:pt x="718" y="192"/>
                  </a:lnTo>
                  <a:lnTo>
                    <a:pt x="704" y="189"/>
                  </a:lnTo>
                  <a:lnTo>
                    <a:pt x="703" y="192"/>
                  </a:lnTo>
                  <a:lnTo>
                    <a:pt x="689" y="189"/>
                  </a:lnTo>
                  <a:lnTo>
                    <a:pt x="686" y="192"/>
                  </a:lnTo>
                  <a:lnTo>
                    <a:pt x="669" y="189"/>
                  </a:lnTo>
                  <a:lnTo>
                    <a:pt x="660" y="192"/>
                  </a:lnTo>
                  <a:lnTo>
                    <a:pt x="658" y="189"/>
                  </a:lnTo>
                  <a:lnTo>
                    <a:pt x="440" y="189"/>
                  </a:lnTo>
                  <a:lnTo>
                    <a:pt x="437" y="187"/>
                  </a:lnTo>
                  <a:lnTo>
                    <a:pt x="432" y="189"/>
                  </a:lnTo>
                  <a:lnTo>
                    <a:pt x="409" y="189"/>
                  </a:lnTo>
                  <a:lnTo>
                    <a:pt x="406" y="187"/>
                  </a:lnTo>
                  <a:lnTo>
                    <a:pt x="403" y="189"/>
                  </a:lnTo>
                  <a:lnTo>
                    <a:pt x="401" y="187"/>
                  </a:lnTo>
                  <a:lnTo>
                    <a:pt x="252" y="187"/>
                  </a:lnTo>
                  <a:lnTo>
                    <a:pt x="249" y="184"/>
                  </a:lnTo>
                  <a:lnTo>
                    <a:pt x="243" y="187"/>
                  </a:lnTo>
                  <a:lnTo>
                    <a:pt x="226" y="187"/>
                  </a:lnTo>
                  <a:lnTo>
                    <a:pt x="223" y="184"/>
                  </a:lnTo>
                  <a:lnTo>
                    <a:pt x="83" y="184"/>
                  </a:lnTo>
                  <a:lnTo>
                    <a:pt x="81" y="182"/>
                  </a:lnTo>
                  <a:lnTo>
                    <a:pt x="78" y="184"/>
                  </a:lnTo>
                  <a:lnTo>
                    <a:pt x="75" y="182"/>
                  </a:lnTo>
                  <a:lnTo>
                    <a:pt x="5" y="182"/>
                  </a:lnTo>
                  <a:lnTo>
                    <a:pt x="3" y="180"/>
                  </a:lnTo>
                  <a:lnTo>
                    <a:pt x="5" y="177"/>
                  </a:lnTo>
                  <a:lnTo>
                    <a:pt x="5" y="128"/>
                  </a:lnTo>
                  <a:lnTo>
                    <a:pt x="0" y="118"/>
                  </a:lnTo>
                  <a:lnTo>
                    <a:pt x="5" y="113"/>
                  </a:lnTo>
                  <a:lnTo>
                    <a:pt x="5" y="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" name="Freeform 170"/>
            <p:cNvSpPr>
              <a:spLocks/>
            </p:cNvSpPr>
            <p:nvPr/>
          </p:nvSpPr>
          <p:spPr bwMode="auto">
            <a:xfrm>
              <a:off x="2255" y="2569"/>
              <a:ext cx="220" cy="144"/>
            </a:xfrm>
            <a:custGeom>
              <a:avLst/>
              <a:gdLst>
                <a:gd name="T0" fmla="*/ 4 w 220"/>
                <a:gd name="T1" fmla="*/ 20 h 144"/>
                <a:gd name="T2" fmla="*/ 49 w 220"/>
                <a:gd name="T3" fmla="*/ 22 h 144"/>
                <a:gd name="T4" fmla="*/ 21 w 220"/>
                <a:gd name="T5" fmla="*/ 27 h 144"/>
                <a:gd name="T6" fmla="*/ 1 w 220"/>
                <a:gd name="T7" fmla="*/ 27 h 144"/>
                <a:gd name="T8" fmla="*/ 47 w 220"/>
                <a:gd name="T9" fmla="*/ 52 h 144"/>
                <a:gd name="T10" fmla="*/ 7 w 220"/>
                <a:gd name="T11" fmla="*/ 56 h 144"/>
                <a:gd name="T12" fmla="*/ 1 w 220"/>
                <a:gd name="T13" fmla="*/ 67 h 144"/>
                <a:gd name="T14" fmla="*/ 7 w 220"/>
                <a:gd name="T15" fmla="*/ 81 h 144"/>
                <a:gd name="T16" fmla="*/ 23 w 220"/>
                <a:gd name="T17" fmla="*/ 84 h 144"/>
                <a:gd name="T18" fmla="*/ 49 w 220"/>
                <a:gd name="T19" fmla="*/ 88 h 144"/>
                <a:gd name="T20" fmla="*/ 0 w 220"/>
                <a:gd name="T21" fmla="*/ 97 h 144"/>
                <a:gd name="T22" fmla="*/ 12 w 220"/>
                <a:gd name="T23" fmla="*/ 111 h 144"/>
                <a:gd name="T24" fmla="*/ 49 w 220"/>
                <a:gd name="T25" fmla="*/ 115 h 144"/>
                <a:gd name="T26" fmla="*/ 0 w 220"/>
                <a:gd name="T27" fmla="*/ 129 h 144"/>
                <a:gd name="T28" fmla="*/ 10 w 220"/>
                <a:gd name="T29" fmla="*/ 137 h 144"/>
                <a:gd name="T30" fmla="*/ 49 w 220"/>
                <a:gd name="T31" fmla="*/ 140 h 144"/>
                <a:gd name="T32" fmla="*/ 149 w 220"/>
                <a:gd name="T33" fmla="*/ 143 h 144"/>
                <a:gd name="T34" fmla="*/ 219 w 220"/>
                <a:gd name="T35" fmla="*/ 137 h 144"/>
                <a:gd name="T36" fmla="*/ 219 w 220"/>
                <a:gd name="T37" fmla="*/ 129 h 144"/>
                <a:gd name="T38" fmla="*/ 201 w 220"/>
                <a:gd name="T39" fmla="*/ 118 h 144"/>
                <a:gd name="T40" fmla="*/ 175 w 220"/>
                <a:gd name="T41" fmla="*/ 118 h 144"/>
                <a:gd name="T42" fmla="*/ 201 w 220"/>
                <a:gd name="T43" fmla="*/ 114 h 144"/>
                <a:gd name="T44" fmla="*/ 219 w 220"/>
                <a:gd name="T45" fmla="*/ 114 h 144"/>
                <a:gd name="T46" fmla="*/ 212 w 220"/>
                <a:gd name="T47" fmla="*/ 91 h 144"/>
                <a:gd name="T48" fmla="*/ 175 w 220"/>
                <a:gd name="T49" fmla="*/ 86 h 144"/>
                <a:gd name="T50" fmla="*/ 181 w 220"/>
                <a:gd name="T51" fmla="*/ 88 h 144"/>
                <a:gd name="T52" fmla="*/ 219 w 220"/>
                <a:gd name="T53" fmla="*/ 86 h 144"/>
                <a:gd name="T54" fmla="*/ 181 w 220"/>
                <a:gd name="T55" fmla="*/ 62 h 144"/>
                <a:gd name="T56" fmla="*/ 175 w 220"/>
                <a:gd name="T57" fmla="*/ 56 h 144"/>
                <a:gd name="T58" fmla="*/ 219 w 220"/>
                <a:gd name="T59" fmla="*/ 35 h 144"/>
                <a:gd name="T60" fmla="*/ 178 w 220"/>
                <a:gd name="T61" fmla="*/ 29 h 144"/>
                <a:gd name="T62" fmla="*/ 219 w 220"/>
                <a:gd name="T63" fmla="*/ 24 h 144"/>
                <a:gd name="T64" fmla="*/ 212 w 220"/>
                <a:gd name="T65" fmla="*/ 6 h 144"/>
                <a:gd name="T66" fmla="*/ 190 w 220"/>
                <a:gd name="T67" fmla="*/ 3 h 144"/>
                <a:gd name="T68" fmla="*/ 178 w 220"/>
                <a:gd name="T69" fmla="*/ 3 h 144"/>
                <a:gd name="T70" fmla="*/ 172 w 220"/>
                <a:gd name="T71" fmla="*/ 3 h 144"/>
                <a:gd name="T72" fmla="*/ 64 w 220"/>
                <a:gd name="T73" fmla="*/ 0 h 144"/>
                <a:gd name="T74" fmla="*/ 52 w 220"/>
                <a:gd name="T75" fmla="*/ 3 h 144"/>
                <a:gd name="T76" fmla="*/ 41 w 220"/>
                <a:gd name="T77" fmla="*/ 3 h 144"/>
                <a:gd name="T78" fmla="*/ 33 w 220"/>
                <a:gd name="T79" fmla="*/ 3 h 144"/>
                <a:gd name="T80" fmla="*/ 7 w 220"/>
                <a:gd name="T81" fmla="*/ 3 h 14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0"/>
                <a:gd name="T124" fmla="*/ 0 h 144"/>
                <a:gd name="T125" fmla="*/ 220 w 220"/>
                <a:gd name="T126" fmla="*/ 144 h 14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0" h="144">
                  <a:moveTo>
                    <a:pt x="7" y="3"/>
                  </a:moveTo>
                  <a:lnTo>
                    <a:pt x="4" y="20"/>
                  </a:lnTo>
                  <a:lnTo>
                    <a:pt x="18" y="22"/>
                  </a:lnTo>
                  <a:lnTo>
                    <a:pt x="49" y="22"/>
                  </a:lnTo>
                  <a:lnTo>
                    <a:pt x="49" y="27"/>
                  </a:lnTo>
                  <a:lnTo>
                    <a:pt x="21" y="27"/>
                  </a:lnTo>
                  <a:lnTo>
                    <a:pt x="12" y="24"/>
                  </a:lnTo>
                  <a:lnTo>
                    <a:pt x="1" y="27"/>
                  </a:lnTo>
                  <a:lnTo>
                    <a:pt x="1" y="52"/>
                  </a:lnTo>
                  <a:lnTo>
                    <a:pt x="47" y="52"/>
                  </a:lnTo>
                  <a:lnTo>
                    <a:pt x="49" y="56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0" y="76"/>
                  </a:lnTo>
                  <a:lnTo>
                    <a:pt x="7" y="81"/>
                  </a:lnTo>
                  <a:lnTo>
                    <a:pt x="15" y="81"/>
                  </a:lnTo>
                  <a:lnTo>
                    <a:pt x="23" y="84"/>
                  </a:lnTo>
                  <a:lnTo>
                    <a:pt x="49" y="84"/>
                  </a:lnTo>
                  <a:lnTo>
                    <a:pt x="49" y="88"/>
                  </a:lnTo>
                  <a:lnTo>
                    <a:pt x="4" y="88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12" y="111"/>
                  </a:lnTo>
                  <a:lnTo>
                    <a:pt x="47" y="111"/>
                  </a:lnTo>
                  <a:lnTo>
                    <a:pt x="49" y="115"/>
                  </a:lnTo>
                  <a:lnTo>
                    <a:pt x="1" y="115"/>
                  </a:lnTo>
                  <a:lnTo>
                    <a:pt x="0" y="129"/>
                  </a:lnTo>
                  <a:lnTo>
                    <a:pt x="1" y="135"/>
                  </a:lnTo>
                  <a:lnTo>
                    <a:pt x="10" y="137"/>
                  </a:lnTo>
                  <a:lnTo>
                    <a:pt x="47" y="137"/>
                  </a:lnTo>
                  <a:lnTo>
                    <a:pt x="49" y="140"/>
                  </a:lnTo>
                  <a:lnTo>
                    <a:pt x="146" y="140"/>
                  </a:lnTo>
                  <a:lnTo>
                    <a:pt x="149" y="143"/>
                  </a:lnTo>
                  <a:lnTo>
                    <a:pt x="215" y="143"/>
                  </a:lnTo>
                  <a:lnTo>
                    <a:pt x="219" y="137"/>
                  </a:lnTo>
                  <a:lnTo>
                    <a:pt x="218" y="135"/>
                  </a:lnTo>
                  <a:lnTo>
                    <a:pt x="219" y="129"/>
                  </a:lnTo>
                  <a:lnTo>
                    <a:pt x="209" y="118"/>
                  </a:lnTo>
                  <a:lnTo>
                    <a:pt x="201" y="118"/>
                  </a:lnTo>
                  <a:lnTo>
                    <a:pt x="196" y="121"/>
                  </a:lnTo>
                  <a:lnTo>
                    <a:pt x="175" y="118"/>
                  </a:lnTo>
                  <a:lnTo>
                    <a:pt x="175" y="114"/>
                  </a:lnTo>
                  <a:lnTo>
                    <a:pt x="201" y="114"/>
                  </a:lnTo>
                  <a:lnTo>
                    <a:pt x="209" y="115"/>
                  </a:lnTo>
                  <a:lnTo>
                    <a:pt x="219" y="114"/>
                  </a:lnTo>
                  <a:lnTo>
                    <a:pt x="219" y="97"/>
                  </a:lnTo>
                  <a:lnTo>
                    <a:pt x="212" y="91"/>
                  </a:lnTo>
                  <a:lnTo>
                    <a:pt x="175" y="91"/>
                  </a:lnTo>
                  <a:lnTo>
                    <a:pt x="175" y="86"/>
                  </a:lnTo>
                  <a:lnTo>
                    <a:pt x="178" y="86"/>
                  </a:lnTo>
                  <a:lnTo>
                    <a:pt x="181" y="88"/>
                  </a:lnTo>
                  <a:lnTo>
                    <a:pt x="186" y="86"/>
                  </a:lnTo>
                  <a:lnTo>
                    <a:pt x="219" y="86"/>
                  </a:lnTo>
                  <a:lnTo>
                    <a:pt x="219" y="62"/>
                  </a:lnTo>
                  <a:lnTo>
                    <a:pt x="181" y="62"/>
                  </a:lnTo>
                  <a:lnTo>
                    <a:pt x="175" y="59"/>
                  </a:lnTo>
                  <a:lnTo>
                    <a:pt x="175" y="56"/>
                  </a:lnTo>
                  <a:lnTo>
                    <a:pt x="219" y="56"/>
                  </a:lnTo>
                  <a:lnTo>
                    <a:pt x="219" y="35"/>
                  </a:lnTo>
                  <a:lnTo>
                    <a:pt x="212" y="29"/>
                  </a:lnTo>
                  <a:lnTo>
                    <a:pt x="178" y="29"/>
                  </a:lnTo>
                  <a:lnTo>
                    <a:pt x="175" y="24"/>
                  </a:lnTo>
                  <a:lnTo>
                    <a:pt x="219" y="24"/>
                  </a:lnTo>
                  <a:lnTo>
                    <a:pt x="219" y="11"/>
                  </a:lnTo>
                  <a:lnTo>
                    <a:pt x="212" y="6"/>
                  </a:lnTo>
                  <a:lnTo>
                    <a:pt x="198" y="6"/>
                  </a:lnTo>
                  <a:lnTo>
                    <a:pt x="190" y="3"/>
                  </a:lnTo>
                  <a:lnTo>
                    <a:pt x="186" y="6"/>
                  </a:lnTo>
                  <a:lnTo>
                    <a:pt x="178" y="3"/>
                  </a:lnTo>
                  <a:lnTo>
                    <a:pt x="175" y="6"/>
                  </a:lnTo>
                  <a:lnTo>
                    <a:pt x="172" y="3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9" y="3"/>
                  </a:lnTo>
                  <a:lnTo>
                    <a:pt x="52" y="3"/>
                  </a:lnTo>
                  <a:lnTo>
                    <a:pt x="47" y="0"/>
                  </a:lnTo>
                  <a:lnTo>
                    <a:pt x="41" y="3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10" y="0"/>
                  </a:lnTo>
                  <a:lnTo>
                    <a:pt x="7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8" name="Freeform 171"/>
            <p:cNvSpPr>
              <a:spLocks/>
            </p:cNvSpPr>
            <p:nvPr/>
          </p:nvSpPr>
          <p:spPr bwMode="auto">
            <a:xfrm>
              <a:off x="2322" y="2622"/>
              <a:ext cx="48" cy="56"/>
            </a:xfrm>
            <a:custGeom>
              <a:avLst/>
              <a:gdLst>
                <a:gd name="T0" fmla="*/ 42 w 48"/>
                <a:gd name="T1" fmla="*/ 0 h 56"/>
                <a:gd name="T2" fmla="*/ 42 w 48"/>
                <a:gd name="T3" fmla="*/ 52 h 56"/>
                <a:gd name="T4" fmla="*/ 47 w 48"/>
                <a:gd name="T5" fmla="*/ 52 h 56"/>
                <a:gd name="T6" fmla="*/ 47 w 48"/>
                <a:gd name="T7" fmla="*/ 55 h 56"/>
                <a:gd name="T8" fmla="*/ 36 w 48"/>
                <a:gd name="T9" fmla="*/ 55 h 56"/>
                <a:gd name="T10" fmla="*/ 32 w 48"/>
                <a:gd name="T11" fmla="*/ 52 h 56"/>
                <a:gd name="T12" fmla="*/ 36 w 48"/>
                <a:gd name="T13" fmla="*/ 44 h 56"/>
                <a:gd name="T14" fmla="*/ 34 w 48"/>
                <a:gd name="T15" fmla="*/ 38 h 56"/>
                <a:gd name="T16" fmla="*/ 19 w 48"/>
                <a:gd name="T17" fmla="*/ 35 h 56"/>
                <a:gd name="T18" fmla="*/ 8 w 48"/>
                <a:gd name="T19" fmla="*/ 49 h 56"/>
                <a:gd name="T20" fmla="*/ 11 w 48"/>
                <a:gd name="T21" fmla="*/ 52 h 56"/>
                <a:gd name="T22" fmla="*/ 0 w 48"/>
                <a:gd name="T23" fmla="*/ 52 h 56"/>
                <a:gd name="T24" fmla="*/ 13 w 48"/>
                <a:gd name="T25" fmla="*/ 35 h 56"/>
                <a:gd name="T26" fmla="*/ 19 w 48"/>
                <a:gd name="T27" fmla="*/ 35 h 56"/>
                <a:gd name="T28" fmla="*/ 19 w 48"/>
                <a:gd name="T29" fmla="*/ 31 h 56"/>
                <a:gd name="T30" fmla="*/ 36 w 48"/>
                <a:gd name="T31" fmla="*/ 3 h 56"/>
                <a:gd name="T32" fmla="*/ 42 w 48"/>
                <a:gd name="T33" fmla="*/ 0 h 5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56"/>
                <a:gd name="T53" fmla="*/ 48 w 48"/>
                <a:gd name="T54" fmla="*/ 56 h 5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56">
                  <a:moveTo>
                    <a:pt x="42" y="0"/>
                  </a:moveTo>
                  <a:lnTo>
                    <a:pt x="42" y="52"/>
                  </a:lnTo>
                  <a:lnTo>
                    <a:pt x="47" y="52"/>
                  </a:lnTo>
                  <a:lnTo>
                    <a:pt x="47" y="55"/>
                  </a:lnTo>
                  <a:lnTo>
                    <a:pt x="36" y="55"/>
                  </a:lnTo>
                  <a:lnTo>
                    <a:pt x="32" y="52"/>
                  </a:lnTo>
                  <a:lnTo>
                    <a:pt x="36" y="44"/>
                  </a:lnTo>
                  <a:lnTo>
                    <a:pt x="34" y="38"/>
                  </a:lnTo>
                  <a:lnTo>
                    <a:pt x="19" y="35"/>
                  </a:lnTo>
                  <a:lnTo>
                    <a:pt x="8" y="49"/>
                  </a:lnTo>
                  <a:lnTo>
                    <a:pt x="11" y="52"/>
                  </a:lnTo>
                  <a:lnTo>
                    <a:pt x="0" y="52"/>
                  </a:lnTo>
                  <a:lnTo>
                    <a:pt x="13" y="35"/>
                  </a:lnTo>
                  <a:lnTo>
                    <a:pt x="19" y="35"/>
                  </a:lnTo>
                  <a:lnTo>
                    <a:pt x="19" y="31"/>
                  </a:lnTo>
                  <a:lnTo>
                    <a:pt x="36" y="3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9" name="Freeform 172"/>
            <p:cNvSpPr>
              <a:spLocks/>
            </p:cNvSpPr>
            <p:nvPr/>
          </p:nvSpPr>
          <p:spPr bwMode="auto">
            <a:xfrm>
              <a:off x="2343" y="2642"/>
              <a:ext cx="14" cy="13"/>
            </a:xfrm>
            <a:custGeom>
              <a:avLst/>
              <a:gdLst>
                <a:gd name="T0" fmla="*/ 12 w 14"/>
                <a:gd name="T1" fmla="*/ 3 h 13"/>
                <a:gd name="T2" fmla="*/ 9 w 14"/>
                <a:gd name="T3" fmla="*/ 0 h 13"/>
                <a:gd name="T4" fmla="*/ 0 w 14"/>
                <a:gd name="T5" fmla="*/ 11 h 13"/>
                <a:gd name="T6" fmla="*/ 13 w 14"/>
                <a:gd name="T7" fmla="*/ 12 h 13"/>
                <a:gd name="T8" fmla="*/ 13 w 14"/>
                <a:gd name="T9" fmla="*/ 5 h 13"/>
                <a:gd name="T10" fmla="*/ 12 w 14"/>
                <a:gd name="T11" fmla="*/ 3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3"/>
                <a:gd name="T20" fmla="*/ 14 w 1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3">
                  <a:moveTo>
                    <a:pt x="12" y="3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3" y="12"/>
                  </a:lnTo>
                  <a:lnTo>
                    <a:pt x="13" y="5"/>
                  </a:lnTo>
                  <a:lnTo>
                    <a:pt x="12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0" name="Freeform 173"/>
            <p:cNvSpPr>
              <a:spLocks/>
            </p:cNvSpPr>
            <p:nvPr/>
          </p:nvSpPr>
          <p:spPr bwMode="auto">
            <a:xfrm>
              <a:off x="2390" y="2659"/>
              <a:ext cx="15" cy="42"/>
            </a:xfrm>
            <a:custGeom>
              <a:avLst/>
              <a:gdLst>
                <a:gd name="T0" fmla="*/ 6 w 15"/>
                <a:gd name="T1" fmla="*/ 0 h 42"/>
                <a:gd name="T2" fmla="*/ 11 w 15"/>
                <a:gd name="T3" fmla="*/ 0 h 42"/>
                <a:gd name="T4" fmla="*/ 11 w 15"/>
                <a:gd name="T5" fmla="*/ 35 h 42"/>
                <a:gd name="T6" fmla="*/ 14 w 15"/>
                <a:gd name="T7" fmla="*/ 41 h 42"/>
                <a:gd name="T8" fmla="*/ 0 w 15"/>
                <a:gd name="T9" fmla="*/ 41 h 42"/>
                <a:gd name="T10" fmla="*/ 6 w 15"/>
                <a:gd name="T11" fmla="*/ 33 h 42"/>
                <a:gd name="T12" fmla="*/ 6 w 15"/>
                <a:gd name="T13" fmla="*/ 3 h 42"/>
                <a:gd name="T14" fmla="*/ 0 w 15"/>
                <a:gd name="T15" fmla="*/ 3 h 42"/>
                <a:gd name="T16" fmla="*/ 6 w 15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42"/>
                <a:gd name="T29" fmla="*/ 15 w 15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42">
                  <a:moveTo>
                    <a:pt x="6" y="0"/>
                  </a:moveTo>
                  <a:lnTo>
                    <a:pt x="11" y="0"/>
                  </a:lnTo>
                  <a:lnTo>
                    <a:pt x="11" y="35"/>
                  </a:lnTo>
                  <a:lnTo>
                    <a:pt x="14" y="41"/>
                  </a:lnTo>
                  <a:lnTo>
                    <a:pt x="0" y="41"/>
                  </a:lnTo>
                  <a:lnTo>
                    <a:pt x="6" y="33"/>
                  </a:lnTo>
                  <a:lnTo>
                    <a:pt x="6" y="3"/>
                  </a:lnTo>
                  <a:lnTo>
                    <a:pt x="0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" name="Freeform 174"/>
            <p:cNvSpPr>
              <a:spLocks/>
            </p:cNvSpPr>
            <p:nvPr/>
          </p:nvSpPr>
          <p:spPr bwMode="auto">
            <a:xfrm>
              <a:off x="2479" y="2575"/>
              <a:ext cx="229" cy="140"/>
            </a:xfrm>
            <a:custGeom>
              <a:avLst/>
              <a:gdLst>
                <a:gd name="T0" fmla="*/ 0 w 229"/>
                <a:gd name="T1" fmla="*/ 18 h 140"/>
                <a:gd name="T2" fmla="*/ 22 w 229"/>
                <a:gd name="T3" fmla="*/ 21 h 140"/>
                <a:gd name="T4" fmla="*/ 61 w 229"/>
                <a:gd name="T5" fmla="*/ 24 h 140"/>
                <a:gd name="T6" fmla="*/ 0 w 229"/>
                <a:gd name="T7" fmla="*/ 32 h 140"/>
                <a:gd name="T8" fmla="*/ 34 w 229"/>
                <a:gd name="T9" fmla="*/ 50 h 140"/>
                <a:gd name="T10" fmla="*/ 63 w 229"/>
                <a:gd name="T11" fmla="*/ 53 h 140"/>
                <a:gd name="T12" fmla="*/ 0 w 229"/>
                <a:gd name="T13" fmla="*/ 56 h 140"/>
                <a:gd name="T14" fmla="*/ 5 w 229"/>
                <a:gd name="T15" fmla="*/ 79 h 140"/>
                <a:gd name="T16" fmla="*/ 61 w 229"/>
                <a:gd name="T17" fmla="*/ 82 h 140"/>
                <a:gd name="T18" fmla="*/ 53 w 229"/>
                <a:gd name="T19" fmla="*/ 88 h 140"/>
                <a:gd name="T20" fmla="*/ 48 w 229"/>
                <a:gd name="T21" fmla="*/ 88 h 140"/>
                <a:gd name="T22" fmla="*/ 40 w 229"/>
                <a:gd name="T23" fmla="*/ 88 h 140"/>
                <a:gd name="T24" fmla="*/ 27 w 229"/>
                <a:gd name="T25" fmla="*/ 88 h 140"/>
                <a:gd name="T26" fmla="*/ 14 w 229"/>
                <a:gd name="T27" fmla="*/ 88 h 140"/>
                <a:gd name="T28" fmla="*/ 0 w 229"/>
                <a:gd name="T29" fmla="*/ 93 h 140"/>
                <a:gd name="T30" fmla="*/ 5 w 229"/>
                <a:gd name="T31" fmla="*/ 108 h 140"/>
                <a:gd name="T32" fmla="*/ 61 w 229"/>
                <a:gd name="T33" fmla="*/ 114 h 140"/>
                <a:gd name="T34" fmla="*/ 0 w 229"/>
                <a:gd name="T35" fmla="*/ 136 h 140"/>
                <a:gd name="T36" fmla="*/ 22 w 229"/>
                <a:gd name="T37" fmla="*/ 139 h 140"/>
                <a:gd name="T38" fmla="*/ 33 w 229"/>
                <a:gd name="T39" fmla="*/ 139 h 140"/>
                <a:gd name="T40" fmla="*/ 45 w 229"/>
                <a:gd name="T41" fmla="*/ 139 h 140"/>
                <a:gd name="T42" fmla="*/ 61 w 229"/>
                <a:gd name="T43" fmla="*/ 136 h 140"/>
                <a:gd name="T44" fmla="*/ 79 w 229"/>
                <a:gd name="T45" fmla="*/ 136 h 140"/>
                <a:gd name="T46" fmla="*/ 221 w 229"/>
                <a:gd name="T47" fmla="*/ 139 h 140"/>
                <a:gd name="T48" fmla="*/ 225 w 229"/>
                <a:gd name="T49" fmla="*/ 122 h 140"/>
                <a:gd name="T50" fmla="*/ 187 w 229"/>
                <a:gd name="T51" fmla="*/ 117 h 140"/>
                <a:gd name="T52" fmla="*/ 187 w 229"/>
                <a:gd name="T53" fmla="*/ 108 h 140"/>
                <a:gd name="T54" fmla="*/ 218 w 229"/>
                <a:gd name="T55" fmla="*/ 111 h 140"/>
                <a:gd name="T56" fmla="*/ 225 w 229"/>
                <a:gd name="T57" fmla="*/ 90 h 140"/>
                <a:gd name="T58" fmla="*/ 194 w 229"/>
                <a:gd name="T59" fmla="*/ 88 h 140"/>
                <a:gd name="T60" fmla="*/ 187 w 229"/>
                <a:gd name="T61" fmla="*/ 85 h 140"/>
                <a:gd name="T62" fmla="*/ 228 w 229"/>
                <a:gd name="T63" fmla="*/ 78 h 140"/>
                <a:gd name="T64" fmla="*/ 225 w 229"/>
                <a:gd name="T65" fmla="*/ 61 h 140"/>
                <a:gd name="T66" fmla="*/ 210 w 229"/>
                <a:gd name="T67" fmla="*/ 58 h 140"/>
                <a:gd name="T68" fmla="*/ 187 w 229"/>
                <a:gd name="T69" fmla="*/ 53 h 140"/>
                <a:gd name="T70" fmla="*/ 225 w 229"/>
                <a:gd name="T71" fmla="*/ 47 h 140"/>
                <a:gd name="T72" fmla="*/ 225 w 229"/>
                <a:gd name="T73" fmla="*/ 40 h 140"/>
                <a:gd name="T74" fmla="*/ 225 w 229"/>
                <a:gd name="T75" fmla="*/ 29 h 140"/>
                <a:gd name="T76" fmla="*/ 187 w 229"/>
                <a:gd name="T77" fmla="*/ 26 h 140"/>
                <a:gd name="T78" fmla="*/ 182 w 229"/>
                <a:gd name="T79" fmla="*/ 21 h 140"/>
                <a:gd name="T80" fmla="*/ 225 w 229"/>
                <a:gd name="T81" fmla="*/ 3 h 140"/>
                <a:gd name="T82" fmla="*/ 182 w 229"/>
                <a:gd name="T83" fmla="*/ 0 h 140"/>
                <a:gd name="T84" fmla="*/ 165 w 229"/>
                <a:gd name="T85" fmla="*/ 3 h 140"/>
                <a:gd name="T86" fmla="*/ 5 w 229"/>
                <a:gd name="T87" fmla="*/ 0 h 1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29"/>
                <a:gd name="T133" fmla="*/ 0 h 140"/>
                <a:gd name="T134" fmla="*/ 229 w 229"/>
                <a:gd name="T135" fmla="*/ 140 h 14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29" h="140">
                  <a:moveTo>
                    <a:pt x="3" y="3"/>
                  </a:moveTo>
                  <a:lnTo>
                    <a:pt x="0" y="18"/>
                  </a:lnTo>
                  <a:lnTo>
                    <a:pt x="14" y="18"/>
                  </a:lnTo>
                  <a:lnTo>
                    <a:pt x="22" y="21"/>
                  </a:lnTo>
                  <a:lnTo>
                    <a:pt x="61" y="21"/>
                  </a:lnTo>
                  <a:lnTo>
                    <a:pt x="61" y="24"/>
                  </a:lnTo>
                  <a:lnTo>
                    <a:pt x="5" y="24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34" y="50"/>
                  </a:lnTo>
                  <a:lnTo>
                    <a:pt x="42" y="53"/>
                  </a:lnTo>
                  <a:lnTo>
                    <a:pt x="63" y="53"/>
                  </a:lnTo>
                  <a:lnTo>
                    <a:pt x="61" y="56"/>
                  </a:lnTo>
                  <a:lnTo>
                    <a:pt x="0" y="56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8" y="82"/>
                  </a:lnTo>
                  <a:lnTo>
                    <a:pt x="61" y="82"/>
                  </a:lnTo>
                  <a:lnTo>
                    <a:pt x="63" y="85"/>
                  </a:lnTo>
                  <a:lnTo>
                    <a:pt x="53" y="88"/>
                  </a:lnTo>
                  <a:lnTo>
                    <a:pt x="51" y="85"/>
                  </a:lnTo>
                  <a:lnTo>
                    <a:pt x="48" y="88"/>
                  </a:lnTo>
                  <a:lnTo>
                    <a:pt x="42" y="85"/>
                  </a:lnTo>
                  <a:lnTo>
                    <a:pt x="40" y="88"/>
                  </a:lnTo>
                  <a:lnTo>
                    <a:pt x="33" y="85"/>
                  </a:lnTo>
                  <a:lnTo>
                    <a:pt x="27" y="88"/>
                  </a:lnTo>
                  <a:lnTo>
                    <a:pt x="19" y="85"/>
                  </a:lnTo>
                  <a:lnTo>
                    <a:pt x="14" y="88"/>
                  </a:lnTo>
                  <a:lnTo>
                    <a:pt x="5" y="85"/>
                  </a:lnTo>
                  <a:lnTo>
                    <a:pt x="0" y="93"/>
                  </a:lnTo>
                  <a:lnTo>
                    <a:pt x="0" y="104"/>
                  </a:lnTo>
                  <a:lnTo>
                    <a:pt x="5" y="108"/>
                  </a:lnTo>
                  <a:lnTo>
                    <a:pt x="61" y="108"/>
                  </a:lnTo>
                  <a:lnTo>
                    <a:pt x="61" y="114"/>
                  </a:lnTo>
                  <a:lnTo>
                    <a:pt x="0" y="114"/>
                  </a:lnTo>
                  <a:lnTo>
                    <a:pt x="0" y="136"/>
                  </a:lnTo>
                  <a:lnTo>
                    <a:pt x="16" y="136"/>
                  </a:lnTo>
                  <a:lnTo>
                    <a:pt x="22" y="139"/>
                  </a:lnTo>
                  <a:lnTo>
                    <a:pt x="27" y="136"/>
                  </a:lnTo>
                  <a:lnTo>
                    <a:pt x="33" y="139"/>
                  </a:lnTo>
                  <a:lnTo>
                    <a:pt x="37" y="136"/>
                  </a:lnTo>
                  <a:lnTo>
                    <a:pt x="45" y="139"/>
                  </a:lnTo>
                  <a:lnTo>
                    <a:pt x="59" y="139"/>
                  </a:lnTo>
                  <a:lnTo>
                    <a:pt x="61" y="136"/>
                  </a:lnTo>
                  <a:lnTo>
                    <a:pt x="76" y="139"/>
                  </a:lnTo>
                  <a:lnTo>
                    <a:pt x="79" y="136"/>
                  </a:lnTo>
                  <a:lnTo>
                    <a:pt x="82" y="139"/>
                  </a:lnTo>
                  <a:lnTo>
                    <a:pt x="221" y="139"/>
                  </a:lnTo>
                  <a:lnTo>
                    <a:pt x="225" y="131"/>
                  </a:lnTo>
                  <a:lnTo>
                    <a:pt x="225" y="122"/>
                  </a:lnTo>
                  <a:lnTo>
                    <a:pt x="218" y="117"/>
                  </a:lnTo>
                  <a:lnTo>
                    <a:pt x="187" y="117"/>
                  </a:lnTo>
                  <a:lnTo>
                    <a:pt x="184" y="114"/>
                  </a:lnTo>
                  <a:lnTo>
                    <a:pt x="187" y="108"/>
                  </a:lnTo>
                  <a:lnTo>
                    <a:pt x="199" y="111"/>
                  </a:lnTo>
                  <a:lnTo>
                    <a:pt x="218" y="111"/>
                  </a:lnTo>
                  <a:lnTo>
                    <a:pt x="225" y="108"/>
                  </a:lnTo>
                  <a:lnTo>
                    <a:pt x="225" y="90"/>
                  </a:lnTo>
                  <a:lnTo>
                    <a:pt x="197" y="90"/>
                  </a:lnTo>
                  <a:lnTo>
                    <a:pt x="194" y="88"/>
                  </a:lnTo>
                  <a:lnTo>
                    <a:pt x="187" y="90"/>
                  </a:lnTo>
                  <a:lnTo>
                    <a:pt x="187" y="85"/>
                  </a:lnTo>
                  <a:lnTo>
                    <a:pt x="223" y="85"/>
                  </a:lnTo>
                  <a:lnTo>
                    <a:pt x="228" y="78"/>
                  </a:lnTo>
                  <a:lnTo>
                    <a:pt x="225" y="72"/>
                  </a:lnTo>
                  <a:lnTo>
                    <a:pt x="225" y="61"/>
                  </a:lnTo>
                  <a:lnTo>
                    <a:pt x="218" y="61"/>
                  </a:lnTo>
                  <a:lnTo>
                    <a:pt x="210" y="58"/>
                  </a:lnTo>
                  <a:lnTo>
                    <a:pt x="187" y="58"/>
                  </a:lnTo>
                  <a:lnTo>
                    <a:pt x="187" y="53"/>
                  </a:lnTo>
                  <a:lnTo>
                    <a:pt x="225" y="53"/>
                  </a:lnTo>
                  <a:lnTo>
                    <a:pt x="225" y="47"/>
                  </a:lnTo>
                  <a:lnTo>
                    <a:pt x="228" y="43"/>
                  </a:lnTo>
                  <a:lnTo>
                    <a:pt x="225" y="40"/>
                  </a:lnTo>
                  <a:lnTo>
                    <a:pt x="228" y="38"/>
                  </a:lnTo>
                  <a:lnTo>
                    <a:pt x="225" y="29"/>
                  </a:lnTo>
                  <a:lnTo>
                    <a:pt x="213" y="26"/>
                  </a:lnTo>
                  <a:lnTo>
                    <a:pt x="187" y="26"/>
                  </a:lnTo>
                  <a:lnTo>
                    <a:pt x="182" y="24"/>
                  </a:lnTo>
                  <a:lnTo>
                    <a:pt x="182" y="21"/>
                  </a:lnTo>
                  <a:lnTo>
                    <a:pt x="225" y="21"/>
                  </a:lnTo>
                  <a:lnTo>
                    <a:pt x="225" y="3"/>
                  </a:lnTo>
                  <a:lnTo>
                    <a:pt x="184" y="3"/>
                  </a:lnTo>
                  <a:lnTo>
                    <a:pt x="182" y="0"/>
                  </a:lnTo>
                  <a:lnTo>
                    <a:pt x="176" y="3"/>
                  </a:lnTo>
                  <a:lnTo>
                    <a:pt x="165" y="3"/>
                  </a:lnTo>
                  <a:lnTo>
                    <a:pt x="162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2" name="Freeform 175"/>
            <p:cNvSpPr>
              <a:spLocks/>
            </p:cNvSpPr>
            <p:nvPr/>
          </p:nvSpPr>
          <p:spPr bwMode="auto">
            <a:xfrm>
              <a:off x="2563" y="2625"/>
              <a:ext cx="43" cy="56"/>
            </a:xfrm>
            <a:custGeom>
              <a:avLst/>
              <a:gdLst>
                <a:gd name="T0" fmla="*/ 12 w 43"/>
                <a:gd name="T1" fmla="*/ 0 h 56"/>
                <a:gd name="T2" fmla="*/ 37 w 43"/>
                <a:gd name="T3" fmla="*/ 0 h 56"/>
                <a:gd name="T4" fmla="*/ 42 w 43"/>
                <a:gd name="T5" fmla="*/ 3 h 56"/>
                <a:gd name="T6" fmla="*/ 42 w 43"/>
                <a:gd name="T7" fmla="*/ 20 h 56"/>
                <a:gd name="T8" fmla="*/ 34 w 43"/>
                <a:gd name="T9" fmla="*/ 23 h 56"/>
                <a:gd name="T10" fmla="*/ 37 w 43"/>
                <a:gd name="T11" fmla="*/ 47 h 56"/>
                <a:gd name="T12" fmla="*/ 26 w 43"/>
                <a:gd name="T13" fmla="*/ 55 h 56"/>
                <a:gd name="T14" fmla="*/ 0 w 43"/>
                <a:gd name="T15" fmla="*/ 55 h 56"/>
                <a:gd name="T16" fmla="*/ 0 w 43"/>
                <a:gd name="T17" fmla="*/ 52 h 56"/>
                <a:gd name="T18" fmla="*/ 8 w 43"/>
                <a:gd name="T19" fmla="*/ 38 h 56"/>
                <a:gd name="T20" fmla="*/ 15 w 43"/>
                <a:gd name="T21" fmla="*/ 3 h 56"/>
                <a:gd name="T22" fmla="*/ 12 w 43"/>
                <a:gd name="T23" fmla="*/ 0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"/>
                <a:gd name="T37" fmla="*/ 0 h 56"/>
                <a:gd name="T38" fmla="*/ 43 w 43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" h="56">
                  <a:moveTo>
                    <a:pt x="12" y="0"/>
                  </a:moveTo>
                  <a:lnTo>
                    <a:pt x="37" y="0"/>
                  </a:lnTo>
                  <a:lnTo>
                    <a:pt x="42" y="3"/>
                  </a:lnTo>
                  <a:lnTo>
                    <a:pt x="42" y="20"/>
                  </a:lnTo>
                  <a:lnTo>
                    <a:pt x="34" y="23"/>
                  </a:lnTo>
                  <a:lnTo>
                    <a:pt x="37" y="47"/>
                  </a:lnTo>
                  <a:lnTo>
                    <a:pt x="26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8" y="38"/>
                  </a:lnTo>
                  <a:lnTo>
                    <a:pt x="15" y="3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3" name="Freeform 176"/>
            <p:cNvSpPr>
              <a:spLocks/>
            </p:cNvSpPr>
            <p:nvPr/>
          </p:nvSpPr>
          <p:spPr bwMode="auto">
            <a:xfrm>
              <a:off x="2582" y="2625"/>
              <a:ext cx="20" cy="26"/>
            </a:xfrm>
            <a:custGeom>
              <a:avLst/>
              <a:gdLst>
                <a:gd name="T0" fmla="*/ 5 w 20"/>
                <a:gd name="T1" fmla="*/ 3 h 26"/>
                <a:gd name="T2" fmla="*/ 0 w 20"/>
                <a:gd name="T3" fmla="*/ 25 h 26"/>
                <a:gd name="T4" fmla="*/ 8 w 20"/>
                <a:gd name="T5" fmla="*/ 25 h 26"/>
                <a:gd name="T6" fmla="*/ 19 w 20"/>
                <a:gd name="T7" fmla="*/ 14 h 26"/>
                <a:gd name="T8" fmla="*/ 19 w 20"/>
                <a:gd name="T9" fmla="*/ 3 h 26"/>
                <a:gd name="T10" fmla="*/ 14 w 20"/>
                <a:gd name="T11" fmla="*/ 3 h 26"/>
                <a:gd name="T12" fmla="*/ 8 w 20"/>
                <a:gd name="T13" fmla="*/ 0 h 26"/>
                <a:gd name="T14" fmla="*/ 5 w 20"/>
                <a:gd name="T15" fmla="*/ 3 h 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26"/>
                <a:gd name="T26" fmla="*/ 20 w 20"/>
                <a:gd name="T27" fmla="*/ 26 h 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26">
                  <a:moveTo>
                    <a:pt x="5" y="3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19" y="14"/>
                  </a:lnTo>
                  <a:lnTo>
                    <a:pt x="19" y="3"/>
                  </a:lnTo>
                  <a:lnTo>
                    <a:pt x="14" y="3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" name="Freeform 177"/>
            <p:cNvSpPr>
              <a:spLocks/>
            </p:cNvSpPr>
            <p:nvPr/>
          </p:nvSpPr>
          <p:spPr bwMode="auto">
            <a:xfrm>
              <a:off x="2574" y="2653"/>
              <a:ext cx="23" cy="25"/>
            </a:xfrm>
            <a:custGeom>
              <a:avLst/>
              <a:gdLst>
                <a:gd name="T0" fmla="*/ 6 w 23"/>
                <a:gd name="T1" fmla="*/ 1 h 25"/>
                <a:gd name="T2" fmla="*/ 0 w 23"/>
                <a:gd name="T3" fmla="*/ 24 h 25"/>
                <a:gd name="T4" fmla="*/ 11 w 23"/>
                <a:gd name="T5" fmla="*/ 24 h 25"/>
                <a:gd name="T6" fmla="*/ 22 w 23"/>
                <a:gd name="T7" fmla="*/ 13 h 25"/>
                <a:gd name="T8" fmla="*/ 22 w 23"/>
                <a:gd name="T9" fmla="*/ 4 h 25"/>
                <a:gd name="T10" fmla="*/ 14 w 23"/>
                <a:gd name="T11" fmla="*/ 0 h 25"/>
                <a:gd name="T12" fmla="*/ 8 w 23"/>
                <a:gd name="T13" fmla="*/ 0 h 25"/>
                <a:gd name="T14" fmla="*/ 6 w 23"/>
                <a:gd name="T15" fmla="*/ 1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25"/>
                <a:gd name="T26" fmla="*/ 23 w 23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25">
                  <a:moveTo>
                    <a:pt x="6" y="1"/>
                  </a:moveTo>
                  <a:lnTo>
                    <a:pt x="0" y="24"/>
                  </a:lnTo>
                  <a:lnTo>
                    <a:pt x="11" y="24"/>
                  </a:lnTo>
                  <a:lnTo>
                    <a:pt x="22" y="13"/>
                  </a:lnTo>
                  <a:lnTo>
                    <a:pt x="22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6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" name="Freeform 178"/>
            <p:cNvSpPr>
              <a:spLocks/>
            </p:cNvSpPr>
            <p:nvPr/>
          </p:nvSpPr>
          <p:spPr bwMode="auto">
            <a:xfrm>
              <a:off x="2621" y="2659"/>
              <a:ext cx="12" cy="42"/>
            </a:xfrm>
            <a:custGeom>
              <a:avLst/>
              <a:gdLst>
                <a:gd name="T0" fmla="*/ 6 w 12"/>
                <a:gd name="T1" fmla="*/ 0 h 42"/>
                <a:gd name="T2" fmla="*/ 8 w 12"/>
                <a:gd name="T3" fmla="*/ 0 h 42"/>
                <a:gd name="T4" fmla="*/ 8 w 12"/>
                <a:gd name="T5" fmla="*/ 38 h 42"/>
                <a:gd name="T6" fmla="*/ 11 w 12"/>
                <a:gd name="T7" fmla="*/ 41 h 42"/>
                <a:gd name="T8" fmla="*/ 3 w 12"/>
                <a:gd name="T9" fmla="*/ 41 h 42"/>
                <a:gd name="T10" fmla="*/ 6 w 12"/>
                <a:gd name="T11" fmla="*/ 17 h 42"/>
                <a:gd name="T12" fmla="*/ 0 w 12"/>
                <a:gd name="T13" fmla="*/ 6 h 42"/>
                <a:gd name="T14" fmla="*/ 6 w 12"/>
                <a:gd name="T15" fmla="*/ 0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42"/>
                <a:gd name="T26" fmla="*/ 12 w 1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42">
                  <a:moveTo>
                    <a:pt x="6" y="0"/>
                  </a:moveTo>
                  <a:lnTo>
                    <a:pt x="8" y="0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3" y="41"/>
                  </a:lnTo>
                  <a:lnTo>
                    <a:pt x="6" y="17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" name="Freeform 179"/>
            <p:cNvSpPr>
              <a:spLocks/>
            </p:cNvSpPr>
            <p:nvPr/>
          </p:nvSpPr>
          <p:spPr bwMode="auto">
            <a:xfrm>
              <a:off x="2710" y="2578"/>
              <a:ext cx="224" cy="169"/>
            </a:xfrm>
            <a:custGeom>
              <a:avLst/>
              <a:gdLst>
                <a:gd name="T0" fmla="*/ 5 w 224"/>
                <a:gd name="T1" fmla="*/ 3 h 169"/>
                <a:gd name="T2" fmla="*/ 5 w 224"/>
                <a:gd name="T3" fmla="*/ 6 h 169"/>
                <a:gd name="T4" fmla="*/ 3 w 224"/>
                <a:gd name="T5" fmla="*/ 8 h 169"/>
                <a:gd name="T6" fmla="*/ 3 w 224"/>
                <a:gd name="T7" fmla="*/ 91 h 169"/>
                <a:gd name="T8" fmla="*/ 0 w 224"/>
                <a:gd name="T9" fmla="*/ 109 h 169"/>
                <a:gd name="T10" fmla="*/ 3 w 224"/>
                <a:gd name="T11" fmla="*/ 112 h 169"/>
                <a:gd name="T12" fmla="*/ 0 w 224"/>
                <a:gd name="T13" fmla="*/ 120 h 169"/>
                <a:gd name="T14" fmla="*/ 0 w 224"/>
                <a:gd name="T15" fmla="*/ 134 h 169"/>
                <a:gd name="T16" fmla="*/ 3 w 224"/>
                <a:gd name="T17" fmla="*/ 139 h 169"/>
                <a:gd name="T18" fmla="*/ 0 w 224"/>
                <a:gd name="T19" fmla="*/ 147 h 169"/>
                <a:gd name="T20" fmla="*/ 3 w 224"/>
                <a:gd name="T21" fmla="*/ 153 h 169"/>
                <a:gd name="T22" fmla="*/ 3 w 224"/>
                <a:gd name="T23" fmla="*/ 164 h 169"/>
                <a:gd name="T24" fmla="*/ 8 w 224"/>
                <a:gd name="T25" fmla="*/ 168 h 169"/>
                <a:gd name="T26" fmla="*/ 218 w 224"/>
                <a:gd name="T27" fmla="*/ 168 h 169"/>
                <a:gd name="T28" fmla="*/ 223 w 224"/>
                <a:gd name="T29" fmla="*/ 164 h 169"/>
                <a:gd name="T30" fmla="*/ 223 w 224"/>
                <a:gd name="T31" fmla="*/ 8 h 169"/>
                <a:gd name="T32" fmla="*/ 218 w 224"/>
                <a:gd name="T33" fmla="*/ 3 h 169"/>
                <a:gd name="T34" fmla="*/ 149 w 224"/>
                <a:gd name="T35" fmla="*/ 3 h 169"/>
                <a:gd name="T36" fmla="*/ 141 w 224"/>
                <a:gd name="T37" fmla="*/ 0 h 169"/>
                <a:gd name="T38" fmla="*/ 137 w 224"/>
                <a:gd name="T39" fmla="*/ 3 h 169"/>
                <a:gd name="T40" fmla="*/ 131 w 224"/>
                <a:gd name="T41" fmla="*/ 0 h 169"/>
                <a:gd name="T42" fmla="*/ 129 w 224"/>
                <a:gd name="T43" fmla="*/ 3 h 169"/>
                <a:gd name="T44" fmla="*/ 126 w 224"/>
                <a:gd name="T45" fmla="*/ 0 h 169"/>
                <a:gd name="T46" fmla="*/ 5 w 224"/>
                <a:gd name="T47" fmla="*/ 0 h 169"/>
                <a:gd name="T48" fmla="*/ 5 w 224"/>
                <a:gd name="T49" fmla="*/ 3 h 16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4"/>
                <a:gd name="T76" fmla="*/ 0 h 169"/>
                <a:gd name="T77" fmla="*/ 224 w 224"/>
                <a:gd name="T78" fmla="*/ 169 h 16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4" h="169">
                  <a:moveTo>
                    <a:pt x="5" y="3"/>
                  </a:moveTo>
                  <a:lnTo>
                    <a:pt x="5" y="6"/>
                  </a:lnTo>
                  <a:lnTo>
                    <a:pt x="3" y="8"/>
                  </a:lnTo>
                  <a:lnTo>
                    <a:pt x="3" y="91"/>
                  </a:lnTo>
                  <a:lnTo>
                    <a:pt x="0" y="109"/>
                  </a:lnTo>
                  <a:lnTo>
                    <a:pt x="3" y="112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3" y="139"/>
                  </a:lnTo>
                  <a:lnTo>
                    <a:pt x="0" y="147"/>
                  </a:lnTo>
                  <a:lnTo>
                    <a:pt x="3" y="153"/>
                  </a:lnTo>
                  <a:lnTo>
                    <a:pt x="3" y="164"/>
                  </a:lnTo>
                  <a:lnTo>
                    <a:pt x="8" y="168"/>
                  </a:lnTo>
                  <a:lnTo>
                    <a:pt x="218" y="168"/>
                  </a:lnTo>
                  <a:lnTo>
                    <a:pt x="223" y="164"/>
                  </a:lnTo>
                  <a:lnTo>
                    <a:pt x="223" y="8"/>
                  </a:lnTo>
                  <a:lnTo>
                    <a:pt x="218" y="3"/>
                  </a:lnTo>
                  <a:lnTo>
                    <a:pt x="149" y="3"/>
                  </a:lnTo>
                  <a:lnTo>
                    <a:pt x="141" y="0"/>
                  </a:lnTo>
                  <a:lnTo>
                    <a:pt x="137" y="3"/>
                  </a:lnTo>
                  <a:lnTo>
                    <a:pt x="131" y="0"/>
                  </a:lnTo>
                  <a:lnTo>
                    <a:pt x="129" y="3"/>
                  </a:lnTo>
                  <a:lnTo>
                    <a:pt x="126" y="0"/>
                  </a:lnTo>
                  <a:lnTo>
                    <a:pt x="5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7" name="Freeform 180"/>
            <p:cNvSpPr>
              <a:spLocks/>
            </p:cNvSpPr>
            <p:nvPr/>
          </p:nvSpPr>
          <p:spPr bwMode="auto">
            <a:xfrm>
              <a:off x="2796" y="2622"/>
              <a:ext cx="46" cy="56"/>
            </a:xfrm>
            <a:custGeom>
              <a:avLst/>
              <a:gdLst>
                <a:gd name="T0" fmla="*/ 23 w 46"/>
                <a:gd name="T1" fmla="*/ 0 h 56"/>
                <a:gd name="T2" fmla="*/ 40 w 46"/>
                <a:gd name="T3" fmla="*/ 0 h 56"/>
                <a:gd name="T4" fmla="*/ 45 w 46"/>
                <a:gd name="T5" fmla="*/ 3 h 56"/>
                <a:gd name="T6" fmla="*/ 45 w 46"/>
                <a:gd name="T7" fmla="*/ 11 h 56"/>
                <a:gd name="T8" fmla="*/ 31 w 46"/>
                <a:gd name="T9" fmla="*/ 0 h 56"/>
                <a:gd name="T10" fmla="*/ 22 w 46"/>
                <a:gd name="T11" fmla="*/ 3 h 56"/>
                <a:gd name="T12" fmla="*/ 8 w 46"/>
                <a:gd name="T13" fmla="*/ 20 h 56"/>
                <a:gd name="T14" fmla="*/ 5 w 46"/>
                <a:gd name="T15" fmla="*/ 44 h 56"/>
                <a:gd name="T16" fmla="*/ 16 w 46"/>
                <a:gd name="T17" fmla="*/ 52 h 56"/>
                <a:gd name="T18" fmla="*/ 29 w 46"/>
                <a:gd name="T19" fmla="*/ 52 h 56"/>
                <a:gd name="T20" fmla="*/ 34 w 46"/>
                <a:gd name="T21" fmla="*/ 47 h 56"/>
                <a:gd name="T22" fmla="*/ 23 w 46"/>
                <a:gd name="T23" fmla="*/ 55 h 56"/>
                <a:gd name="T24" fmla="*/ 11 w 46"/>
                <a:gd name="T25" fmla="*/ 55 h 56"/>
                <a:gd name="T26" fmla="*/ 3 w 46"/>
                <a:gd name="T27" fmla="*/ 49 h 56"/>
                <a:gd name="T28" fmla="*/ 0 w 46"/>
                <a:gd name="T29" fmla="*/ 38 h 56"/>
                <a:gd name="T30" fmla="*/ 0 w 46"/>
                <a:gd name="T31" fmla="*/ 25 h 56"/>
                <a:gd name="T32" fmla="*/ 5 w 46"/>
                <a:gd name="T33" fmla="*/ 14 h 56"/>
                <a:gd name="T34" fmla="*/ 23 w 46"/>
                <a:gd name="T35" fmla="*/ 0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56"/>
                <a:gd name="T56" fmla="*/ 46 w 46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56">
                  <a:moveTo>
                    <a:pt x="23" y="0"/>
                  </a:moveTo>
                  <a:lnTo>
                    <a:pt x="40" y="0"/>
                  </a:lnTo>
                  <a:lnTo>
                    <a:pt x="45" y="3"/>
                  </a:lnTo>
                  <a:lnTo>
                    <a:pt x="45" y="11"/>
                  </a:lnTo>
                  <a:lnTo>
                    <a:pt x="31" y="0"/>
                  </a:lnTo>
                  <a:lnTo>
                    <a:pt x="22" y="3"/>
                  </a:lnTo>
                  <a:lnTo>
                    <a:pt x="8" y="20"/>
                  </a:lnTo>
                  <a:lnTo>
                    <a:pt x="5" y="44"/>
                  </a:lnTo>
                  <a:lnTo>
                    <a:pt x="16" y="52"/>
                  </a:lnTo>
                  <a:lnTo>
                    <a:pt x="29" y="52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1" y="55"/>
                  </a:lnTo>
                  <a:lnTo>
                    <a:pt x="3" y="49"/>
                  </a:lnTo>
                  <a:lnTo>
                    <a:pt x="0" y="38"/>
                  </a:lnTo>
                  <a:lnTo>
                    <a:pt x="0" y="25"/>
                  </a:lnTo>
                  <a:lnTo>
                    <a:pt x="5" y="14"/>
                  </a:lnTo>
                  <a:lnTo>
                    <a:pt x="2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8" name="Freeform 181"/>
            <p:cNvSpPr>
              <a:spLocks/>
            </p:cNvSpPr>
            <p:nvPr/>
          </p:nvSpPr>
          <p:spPr bwMode="auto">
            <a:xfrm>
              <a:off x="2848" y="2659"/>
              <a:ext cx="18" cy="42"/>
            </a:xfrm>
            <a:custGeom>
              <a:avLst/>
              <a:gdLst>
                <a:gd name="T0" fmla="*/ 6 w 18"/>
                <a:gd name="T1" fmla="*/ 0 h 42"/>
                <a:gd name="T2" fmla="*/ 11 w 18"/>
                <a:gd name="T3" fmla="*/ 0 h 42"/>
                <a:gd name="T4" fmla="*/ 11 w 18"/>
                <a:gd name="T5" fmla="*/ 35 h 42"/>
                <a:gd name="T6" fmla="*/ 17 w 18"/>
                <a:gd name="T7" fmla="*/ 41 h 42"/>
                <a:gd name="T8" fmla="*/ 0 w 18"/>
                <a:gd name="T9" fmla="*/ 41 h 42"/>
                <a:gd name="T10" fmla="*/ 0 w 18"/>
                <a:gd name="T11" fmla="*/ 38 h 42"/>
                <a:gd name="T12" fmla="*/ 6 w 18"/>
                <a:gd name="T13" fmla="*/ 30 h 42"/>
                <a:gd name="T14" fmla="*/ 6 w 18"/>
                <a:gd name="T15" fmla="*/ 6 h 42"/>
                <a:gd name="T16" fmla="*/ 3 w 18"/>
                <a:gd name="T17" fmla="*/ 3 h 42"/>
                <a:gd name="T18" fmla="*/ 6 w 18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42"/>
                <a:gd name="T32" fmla="*/ 18 w 18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42">
                  <a:moveTo>
                    <a:pt x="6" y="0"/>
                  </a:moveTo>
                  <a:lnTo>
                    <a:pt x="11" y="0"/>
                  </a:lnTo>
                  <a:lnTo>
                    <a:pt x="11" y="35"/>
                  </a:lnTo>
                  <a:lnTo>
                    <a:pt x="17" y="41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6" y="30"/>
                  </a:lnTo>
                  <a:lnTo>
                    <a:pt x="6" y="6"/>
                  </a:lnTo>
                  <a:lnTo>
                    <a:pt x="3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9" name="Freeform 182"/>
            <p:cNvSpPr>
              <a:spLocks/>
            </p:cNvSpPr>
            <p:nvPr/>
          </p:nvSpPr>
          <p:spPr bwMode="auto">
            <a:xfrm>
              <a:off x="2939" y="2581"/>
              <a:ext cx="228" cy="168"/>
            </a:xfrm>
            <a:custGeom>
              <a:avLst/>
              <a:gdLst>
                <a:gd name="T0" fmla="*/ 3 w 228"/>
                <a:gd name="T1" fmla="*/ 3 h 168"/>
                <a:gd name="T2" fmla="*/ 3 w 228"/>
                <a:gd name="T3" fmla="*/ 6 h 168"/>
                <a:gd name="T4" fmla="*/ 0 w 228"/>
                <a:gd name="T5" fmla="*/ 8 h 168"/>
                <a:gd name="T6" fmla="*/ 0 w 228"/>
                <a:gd name="T7" fmla="*/ 164 h 168"/>
                <a:gd name="T8" fmla="*/ 12 w 228"/>
                <a:gd name="T9" fmla="*/ 164 h 168"/>
                <a:gd name="T10" fmla="*/ 15 w 228"/>
                <a:gd name="T11" fmla="*/ 167 h 168"/>
                <a:gd name="T12" fmla="*/ 18 w 228"/>
                <a:gd name="T13" fmla="*/ 164 h 168"/>
                <a:gd name="T14" fmla="*/ 26 w 228"/>
                <a:gd name="T15" fmla="*/ 167 h 168"/>
                <a:gd name="T16" fmla="*/ 49 w 228"/>
                <a:gd name="T17" fmla="*/ 164 h 168"/>
                <a:gd name="T18" fmla="*/ 55 w 228"/>
                <a:gd name="T19" fmla="*/ 167 h 168"/>
                <a:gd name="T20" fmla="*/ 57 w 228"/>
                <a:gd name="T21" fmla="*/ 164 h 168"/>
                <a:gd name="T22" fmla="*/ 60 w 228"/>
                <a:gd name="T23" fmla="*/ 167 h 168"/>
                <a:gd name="T24" fmla="*/ 220 w 228"/>
                <a:gd name="T25" fmla="*/ 167 h 168"/>
                <a:gd name="T26" fmla="*/ 224 w 228"/>
                <a:gd name="T27" fmla="*/ 160 h 168"/>
                <a:gd name="T28" fmla="*/ 224 w 228"/>
                <a:gd name="T29" fmla="*/ 131 h 168"/>
                <a:gd name="T30" fmla="*/ 223 w 228"/>
                <a:gd name="T31" fmla="*/ 120 h 168"/>
                <a:gd name="T32" fmla="*/ 224 w 228"/>
                <a:gd name="T33" fmla="*/ 111 h 168"/>
                <a:gd name="T34" fmla="*/ 224 w 228"/>
                <a:gd name="T35" fmla="*/ 79 h 168"/>
                <a:gd name="T36" fmla="*/ 227 w 228"/>
                <a:gd name="T37" fmla="*/ 77 h 168"/>
                <a:gd name="T38" fmla="*/ 224 w 228"/>
                <a:gd name="T39" fmla="*/ 74 h 168"/>
                <a:gd name="T40" fmla="*/ 227 w 228"/>
                <a:gd name="T41" fmla="*/ 70 h 168"/>
                <a:gd name="T42" fmla="*/ 224 w 228"/>
                <a:gd name="T43" fmla="*/ 64 h 168"/>
                <a:gd name="T44" fmla="*/ 227 w 228"/>
                <a:gd name="T45" fmla="*/ 53 h 168"/>
                <a:gd name="T46" fmla="*/ 224 w 228"/>
                <a:gd name="T47" fmla="*/ 47 h 168"/>
                <a:gd name="T48" fmla="*/ 227 w 228"/>
                <a:gd name="T49" fmla="*/ 40 h 168"/>
                <a:gd name="T50" fmla="*/ 224 w 228"/>
                <a:gd name="T51" fmla="*/ 29 h 168"/>
                <a:gd name="T52" fmla="*/ 224 w 228"/>
                <a:gd name="T53" fmla="*/ 3 h 168"/>
                <a:gd name="T54" fmla="*/ 220 w 228"/>
                <a:gd name="T55" fmla="*/ 3 h 168"/>
                <a:gd name="T56" fmla="*/ 217 w 228"/>
                <a:gd name="T57" fmla="*/ 0 h 168"/>
                <a:gd name="T58" fmla="*/ 215 w 228"/>
                <a:gd name="T59" fmla="*/ 3 h 168"/>
                <a:gd name="T60" fmla="*/ 206 w 228"/>
                <a:gd name="T61" fmla="*/ 0 h 168"/>
                <a:gd name="T62" fmla="*/ 196 w 228"/>
                <a:gd name="T63" fmla="*/ 3 h 168"/>
                <a:gd name="T64" fmla="*/ 193 w 228"/>
                <a:gd name="T65" fmla="*/ 0 h 168"/>
                <a:gd name="T66" fmla="*/ 3 w 228"/>
                <a:gd name="T67" fmla="*/ 0 h 168"/>
                <a:gd name="T68" fmla="*/ 3 w 228"/>
                <a:gd name="T69" fmla="*/ 3 h 1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"/>
                <a:gd name="T106" fmla="*/ 0 h 168"/>
                <a:gd name="T107" fmla="*/ 228 w 228"/>
                <a:gd name="T108" fmla="*/ 168 h 1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" h="168">
                  <a:moveTo>
                    <a:pt x="3" y="3"/>
                  </a:moveTo>
                  <a:lnTo>
                    <a:pt x="3" y="6"/>
                  </a:lnTo>
                  <a:lnTo>
                    <a:pt x="0" y="8"/>
                  </a:lnTo>
                  <a:lnTo>
                    <a:pt x="0" y="164"/>
                  </a:lnTo>
                  <a:lnTo>
                    <a:pt x="12" y="164"/>
                  </a:lnTo>
                  <a:lnTo>
                    <a:pt x="15" y="167"/>
                  </a:lnTo>
                  <a:lnTo>
                    <a:pt x="18" y="164"/>
                  </a:lnTo>
                  <a:lnTo>
                    <a:pt x="26" y="167"/>
                  </a:lnTo>
                  <a:lnTo>
                    <a:pt x="49" y="164"/>
                  </a:lnTo>
                  <a:lnTo>
                    <a:pt x="55" y="167"/>
                  </a:lnTo>
                  <a:lnTo>
                    <a:pt x="57" y="164"/>
                  </a:lnTo>
                  <a:lnTo>
                    <a:pt x="60" y="167"/>
                  </a:lnTo>
                  <a:lnTo>
                    <a:pt x="220" y="167"/>
                  </a:lnTo>
                  <a:lnTo>
                    <a:pt x="224" y="160"/>
                  </a:lnTo>
                  <a:lnTo>
                    <a:pt x="224" y="131"/>
                  </a:lnTo>
                  <a:lnTo>
                    <a:pt x="223" y="120"/>
                  </a:lnTo>
                  <a:lnTo>
                    <a:pt x="224" y="111"/>
                  </a:lnTo>
                  <a:lnTo>
                    <a:pt x="224" y="79"/>
                  </a:lnTo>
                  <a:lnTo>
                    <a:pt x="227" y="77"/>
                  </a:lnTo>
                  <a:lnTo>
                    <a:pt x="224" y="74"/>
                  </a:lnTo>
                  <a:lnTo>
                    <a:pt x="227" y="70"/>
                  </a:lnTo>
                  <a:lnTo>
                    <a:pt x="224" y="64"/>
                  </a:lnTo>
                  <a:lnTo>
                    <a:pt x="227" y="53"/>
                  </a:lnTo>
                  <a:lnTo>
                    <a:pt x="224" y="47"/>
                  </a:lnTo>
                  <a:lnTo>
                    <a:pt x="227" y="40"/>
                  </a:lnTo>
                  <a:lnTo>
                    <a:pt x="224" y="29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0"/>
                  </a:lnTo>
                  <a:lnTo>
                    <a:pt x="215" y="3"/>
                  </a:lnTo>
                  <a:lnTo>
                    <a:pt x="206" y="0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0" name="Freeform 183"/>
            <p:cNvSpPr>
              <a:spLocks/>
            </p:cNvSpPr>
            <p:nvPr/>
          </p:nvSpPr>
          <p:spPr bwMode="auto">
            <a:xfrm>
              <a:off x="3020" y="2625"/>
              <a:ext cx="54" cy="56"/>
            </a:xfrm>
            <a:custGeom>
              <a:avLst/>
              <a:gdLst>
                <a:gd name="T0" fmla="*/ 17 w 54"/>
                <a:gd name="T1" fmla="*/ 0 h 56"/>
                <a:gd name="T2" fmla="*/ 41 w 54"/>
                <a:gd name="T3" fmla="*/ 0 h 56"/>
                <a:gd name="T4" fmla="*/ 50 w 54"/>
                <a:gd name="T5" fmla="*/ 8 h 56"/>
                <a:gd name="T6" fmla="*/ 53 w 54"/>
                <a:gd name="T7" fmla="*/ 30 h 56"/>
                <a:gd name="T8" fmla="*/ 48 w 54"/>
                <a:gd name="T9" fmla="*/ 41 h 56"/>
                <a:gd name="T10" fmla="*/ 33 w 54"/>
                <a:gd name="T11" fmla="*/ 55 h 56"/>
                <a:gd name="T12" fmla="*/ 0 w 54"/>
                <a:gd name="T13" fmla="*/ 55 h 56"/>
                <a:gd name="T14" fmla="*/ 5 w 54"/>
                <a:gd name="T15" fmla="*/ 55 h 56"/>
                <a:gd name="T16" fmla="*/ 5 w 54"/>
                <a:gd name="T17" fmla="*/ 49 h 56"/>
                <a:gd name="T18" fmla="*/ 17 w 54"/>
                <a:gd name="T19" fmla="*/ 8 h 56"/>
                <a:gd name="T20" fmla="*/ 17 w 54"/>
                <a:gd name="T21" fmla="*/ 0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4"/>
                <a:gd name="T34" fmla="*/ 0 h 56"/>
                <a:gd name="T35" fmla="*/ 54 w 54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4" h="56">
                  <a:moveTo>
                    <a:pt x="17" y="0"/>
                  </a:moveTo>
                  <a:lnTo>
                    <a:pt x="41" y="0"/>
                  </a:lnTo>
                  <a:lnTo>
                    <a:pt x="50" y="8"/>
                  </a:lnTo>
                  <a:lnTo>
                    <a:pt x="53" y="30"/>
                  </a:lnTo>
                  <a:lnTo>
                    <a:pt x="48" y="41"/>
                  </a:lnTo>
                  <a:lnTo>
                    <a:pt x="33" y="55"/>
                  </a:lnTo>
                  <a:lnTo>
                    <a:pt x="0" y="55"/>
                  </a:lnTo>
                  <a:lnTo>
                    <a:pt x="5" y="55"/>
                  </a:lnTo>
                  <a:lnTo>
                    <a:pt x="5" y="49"/>
                  </a:lnTo>
                  <a:lnTo>
                    <a:pt x="17" y="8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1" name="Freeform 184"/>
            <p:cNvSpPr>
              <a:spLocks/>
            </p:cNvSpPr>
            <p:nvPr/>
          </p:nvSpPr>
          <p:spPr bwMode="auto">
            <a:xfrm>
              <a:off x="3033" y="2628"/>
              <a:ext cx="34" cy="50"/>
            </a:xfrm>
            <a:custGeom>
              <a:avLst/>
              <a:gdLst>
                <a:gd name="T0" fmla="*/ 12 w 34"/>
                <a:gd name="T1" fmla="*/ 3 h 50"/>
                <a:gd name="T2" fmla="*/ 0 w 34"/>
                <a:gd name="T3" fmla="*/ 49 h 50"/>
                <a:gd name="T4" fmla="*/ 18 w 34"/>
                <a:gd name="T5" fmla="*/ 49 h 50"/>
                <a:gd name="T6" fmla="*/ 26 w 34"/>
                <a:gd name="T7" fmla="*/ 46 h 50"/>
                <a:gd name="T8" fmla="*/ 26 w 34"/>
                <a:gd name="T9" fmla="*/ 41 h 50"/>
                <a:gd name="T10" fmla="*/ 33 w 34"/>
                <a:gd name="T11" fmla="*/ 27 h 50"/>
                <a:gd name="T12" fmla="*/ 33 w 34"/>
                <a:gd name="T13" fmla="*/ 8 h 50"/>
                <a:gd name="T14" fmla="*/ 23 w 34"/>
                <a:gd name="T15" fmla="*/ 0 h 50"/>
                <a:gd name="T16" fmla="*/ 15 w 34"/>
                <a:gd name="T17" fmla="*/ 0 h 50"/>
                <a:gd name="T18" fmla="*/ 12 w 34"/>
                <a:gd name="T19" fmla="*/ 3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50"/>
                <a:gd name="T32" fmla="*/ 34 w 34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50">
                  <a:moveTo>
                    <a:pt x="12" y="3"/>
                  </a:moveTo>
                  <a:lnTo>
                    <a:pt x="0" y="49"/>
                  </a:lnTo>
                  <a:lnTo>
                    <a:pt x="18" y="49"/>
                  </a:lnTo>
                  <a:lnTo>
                    <a:pt x="26" y="46"/>
                  </a:lnTo>
                  <a:lnTo>
                    <a:pt x="26" y="41"/>
                  </a:lnTo>
                  <a:lnTo>
                    <a:pt x="33" y="27"/>
                  </a:lnTo>
                  <a:lnTo>
                    <a:pt x="33" y="8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2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2" name="Freeform 185"/>
            <p:cNvSpPr>
              <a:spLocks/>
            </p:cNvSpPr>
            <p:nvPr/>
          </p:nvSpPr>
          <p:spPr bwMode="auto">
            <a:xfrm>
              <a:off x="3087" y="2663"/>
              <a:ext cx="14" cy="42"/>
            </a:xfrm>
            <a:custGeom>
              <a:avLst/>
              <a:gdLst>
                <a:gd name="T0" fmla="*/ 3 w 14"/>
                <a:gd name="T1" fmla="*/ 0 h 42"/>
                <a:gd name="T2" fmla="*/ 7 w 14"/>
                <a:gd name="T3" fmla="*/ 0 h 42"/>
                <a:gd name="T4" fmla="*/ 7 w 14"/>
                <a:gd name="T5" fmla="*/ 38 h 42"/>
                <a:gd name="T6" fmla="*/ 13 w 14"/>
                <a:gd name="T7" fmla="*/ 38 h 42"/>
                <a:gd name="T8" fmla="*/ 13 w 14"/>
                <a:gd name="T9" fmla="*/ 41 h 42"/>
                <a:gd name="T10" fmla="*/ 3 w 14"/>
                <a:gd name="T11" fmla="*/ 41 h 42"/>
                <a:gd name="T12" fmla="*/ 3 w 14"/>
                <a:gd name="T13" fmla="*/ 6 h 42"/>
                <a:gd name="T14" fmla="*/ 0 w 14"/>
                <a:gd name="T15" fmla="*/ 3 h 42"/>
                <a:gd name="T16" fmla="*/ 3 w 14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42"/>
                <a:gd name="T29" fmla="*/ 14 w 14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42">
                  <a:moveTo>
                    <a:pt x="3" y="0"/>
                  </a:moveTo>
                  <a:lnTo>
                    <a:pt x="7" y="0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41"/>
                  </a:lnTo>
                  <a:lnTo>
                    <a:pt x="3" y="41"/>
                  </a:lnTo>
                  <a:lnTo>
                    <a:pt x="3" y="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3" name="Freeform 186"/>
            <p:cNvSpPr>
              <a:spLocks/>
            </p:cNvSpPr>
            <p:nvPr/>
          </p:nvSpPr>
          <p:spPr bwMode="auto">
            <a:xfrm>
              <a:off x="3166" y="2581"/>
              <a:ext cx="217" cy="171"/>
            </a:xfrm>
            <a:custGeom>
              <a:avLst/>
              <a:gdLst>
                <a:gd name="T0" fmla="*/ 14 w 217"/>
                <a:gd name="T1" fmla="*/ 3 h 171"/>
                <a:gd name="T2" fmla="*/ 5 w 217"/>
                <a:gd name="T3" fmla="*/ 3 h 171"/>
                <a:gd name="T4" fmla="*/ 5 w 217"/>
                <a:gd name="T5" fmla="*/ 82 h 171"/>
                <a:gd name="T6" fmla="*/ 3 w 217"/>
                <a:gd name="T7" fmla="*/ 91 h 171"/>
                <a:gd name="T8" fmla="*/ 5 w 217"/>
                <a:gd name="T9" fmla="*/ 96 h 171"/>
                <a:gd name="T10" fmla="*/ 3 w 217"/>
                <a:gd name="T11" fmla="*/ 103 h 171"/>
                <a:gd name="T12" fmla="*/ 3 w 217"/>
                <a:gd name="T13" fmla="*/ 144 h 171"/>
                <a:gd name="T14" fmla="*/ 0 w 217"/>
                <a:gd name="T15" fmla="*/ 149 h 171"/>
                <a:gd name="T16" fmla="*/ 3 w 217"/>
                <a:gd name="T17" fmla="*/ 155 h 171"/>
                <a:gd name="T18" fmla="*/ 3 w 217"/>
                <a:gd name="T19" fmla="*/ 167 h 171"/>
                <a:gd name="T20" fmla="*/ 179 w 217"/>
                <a:gd name="T21" fmla="*/ 167 h 171"/>
                <a:gd name="T22" fmla="*/ 182 w 217"/>
                <a:gd name="T23" fmla="*/ 170 h 171"/>
                <a:gd name="T24" fmla="*/ 187 w 217"/>
                <a:gd name="T25" fmla="*/ 167 h 171"/>
                <a:gd name="T26" fmla="*/ 213 w 217"/>
                <a:gd name="T27" fmla="*/ 167 h 171"/>
                <a:gd name="T28" fmla="*/ 213 w 217"/>
                <a:gd name="T29" fmla="*/ 79 h 171"/>
                <a:gd name="T30" fmla="*/ 216 w 217"/>
                <a:gd name="T31" fmla="*/ 77 h 171"/>
                <a:gd name="T32" fmla="*/ 213 w 217"/>
                <a:gd name="T33" fmla="*/ 74 h 171"/>
                <a:gd name="T34" fmla="*/ 213 w 217"/>
                <a:gd name="T35" fmla="*/ 3 h 171"/>
                <a:gd name="T36" fmla="*/ 208 w 217"/>
                <a:gd name="T37" fmla="*/ 3 h 171"/>
                <a:gd name="T38" fmla="*/ 202 w 217"/>
                <a:gd name="T39" fmla="*/ 0 h 171"/>
                <a:gd name="T40" fmla="*/ 201 w 217"/>
                <a:gd name="T41" fmla="*/ 3 h 171"/>
                <a:gd name="T42" fmla="*/ 139 w 217"/>
                <a:gd name="T43" fmla="*/ 3 h 171"/>
                <a:gd name="T44" fmla="*/ 130 w 217"/>
                <a:gd name="T45" fmla="*/ 0 h 171"/>
                <a:gd name="T46" fmla="*/ 120 w 217"/>
                <a:gd name="T47" fmla="*/ 3 h 171"/>
                <a:gd name="T48" fmla="*/ 99 w 217"/>
                <a:gd name="T49" fmla="*/ 3 h 171"/>
                <a:gd name="T50" fmla="*/ 96 w 217"/>
                <a:gd name="T51" fmla="*/ 0 h 171"/>
                <a:gd name="T52" fmla="*/ 94 w 217"/>
                <a:gd name="T53" fmla="*/ 3 h 171"/>
                <a:gd name="T54" fmla="*/ 79 w 217"/>
                <a:gd name="T55" fmla="*/ 0 h 171"/>
                <a:gd name="T56" fmla="*/ 76 w 217"/>
                <a:gd name="T57" fmla="*/ 3 h 171"/>
                <a:gd name="T58" fmla="*/ 73 w 217"/>
                <a:gd name="T59" fmla="*/ 0 h 171"/>
                <a:gd name="T60" fmla="*/ 62 w 217"/>
                <a:gd name="T61" fmla="*/ 3 h 171"/>
                <a:gd name="T62" fmla="*/ 57 w 217"/>
                <a:gd name="T63" fmla="*/ 0 h 171"/>
                <a:gd name="T64" fmla="*/ 53 w 217"/>
                <a:gd name="T65" fmla="*/ 3 h 171"/>
                <a:gd name="T66" fmla="*/ 24 w 217"/>
                <a:gd name="T67" fmla="*/ 3 h 171"/>
                <a:gd name="T68" fmla="*/ 22 w 217"/>
                <a:gd name="T69" fmla="*/ 0 h 171"/>
                <a:gd name="T70" fmla="*/ 19 w 217"/>
                <a:gd name="T71" fmla="*/ 3 h 171"/>
                <a:gd name="T72" fmla="*/ 16 w 217"/>
                <a:gd name="T73" fmla="*/ 0 h 171"/>
                <a:gd name="T74" fmla="*/ 14 w 217"/>
                <a:gd name="T75" fmla="*/ 3 h 17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7"/>
                <a:gd name="T115" fmla="*/ 0 h 171"/>
                <a:gd name="T116" fmla="*/ 217 w 217"/>
                <a:gd name="T117" fmla="*/ 171 h 17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7" h="171">
                  <a:moveTo>
                    <a:pt x="14" y="3"/>
                  </a:moveTo>
                  <a:lnTo>
                    <a:pt x="5" y="3"/>
                  </a:lnTo>
                  <a:lnTo>
                    <a:pt x="5" y="82"/>
                  </a:lnTo>
                  <a:lnTo>
                    <a:pt x="3" y="91"/>
                  </a:lnTo>
                  <a:lnTo>
                    <a:pt x="5" y="96"/>
                  </a:lnTo>
                  <a:lnTo>
                    <a:pt x="3" y="103"/>
                  </a:lnTo>
                  <a:lnTo>
                    <a:pt x="3" y="144"/>
                  </a:lnTo>
                  <a:lnTo>
                    <a:pt x="0" y="149"/>
                  </a:lnTo>
                  <a:lnTo>
                    <a:pt x="3" y="155"/>
                  </a:lnTo>
                  <a:lnTo>
                    <a:pt x="3" y="167"/>
                  </a:lnTo>
                  <a:lnTo>
                    <a:pt x="179" y="167"/>
                  </a:lnTo>
                  <a:lnTo>
                    <a:pt x="182" y="170"/>
                  </a:lnTo>
                  <a:lnTo>
                    <a:pt x="187" y="167"/>
                  </a:lnTo>
                  <a:lnTo>
                    <a:pt x="213" y="167"/>
                  </a:lnTo>
                  <a:lnTo>
                    <a:pt x="213" y="79"/>
                  </a:lnTo>
                  <a:lnTo>
                    <a:pt x="216" y="77"/>
                  </a:lnTo>
                  <a:lnTo>
                    <a:pt x="213" y="74"/>
                  </a:lnTo>
                  <a:lnTo>
                    <a:pt x="213" y="3"/>
                  </a:lnTo>
                  <a:lnTo>
                    <a:pt x="208" y="3"/>
                  </a:lnTo>
                  <a:lnTo>
                    <a:pt x="202" y="0"/>
                  </a:lnTo>
                  <a:lnTo>
                    <a:pt x="201" y="3"/>
                  </a:lnTo>
                  <a:lnTo>
                    <a:pt x="139" y="3"/>
                  </a:lnTo>
                  <a:lnTo>
                    <a:pt x="130" y="0"/>
                  </a:lnTo>
                  <a:lnTo>
                    <a:pt x="120" y="3"/>
                  </a:lnTo>
                  <a:lnTo>
                    <a:pt x="99" y="3"/>
                  </a:lnTo>
                  <a:lnTo>
                    <a:pt x="96" y="0"/>
                  </a:lnTo>
                  <a:lnTo>
                    <a:pt x="94" y="3"/>
                  </a:lnTo>
                  <a:lnTo>
                    <a:pt x="79" y="0"/>
                  </a:lnTo>
                  <a:lnTo>
                    <a:pt x="76" y="3"/>
                  </a:lnTo>
                  <a:lnTo>
                    <a:pt x="73" y="0"/>
                  </a:lnTo>
                  <a:lnTo>
                    <a:pt x="62" y="3"/>
                  </a:lnTo>
                  <a:lnTo>
                    <a:pt x="57" y="0"/>
                  </a:lnTo>
                  <a:lnTo>
                    <a:pt x="53" y="3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19" y="3"/>
                  </a:lnTo>
                  <a:lnTo>
                    <a:pt x="16" y="0"/>
                  </a:lnTo>
                  <a:lnTo>
                    <a:pt x="1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4" name="Freeform 187"/>
            <p:cNvSpPr>
              <a:spLocks/>
            </p:cNvSpPr>
            <p:nvPr/>
          </p:nvSpPr>
          <p:spPr bwMode="auto">
            <a:xfrm>
              <a:off x="3240" y="2625"/>
              <a:ext cx="41" cy="56"/>
            </a:xfrm>
            <a:custGeom>
              <a:avLst/>
              <a:gdLst>
                <a:gd name="T0" fmla="*/ 36 w 41"/>
                <a:gd name="T1" fmla="*/ 0 h 56"/>
                <a:gd name="T2" fmla="*/ 39 w 41"/>
                <a:gd name="T3" fmla="*/ 6 h 56"/>
                <a:gd name="T4" fmla="*/ 39 w 41"/>
                <a:gd name="T5" fmla="*/ 49 h 56"/>
                <a:gd name="T6" fmla="*/ 40 w 41"/>
                <a:gd name="T7" fmla="*/ 55 h 56"/>
                <a:gd name="T8" fmla="*/ 28 w 41"/>
                <a:gd name="T9" fmla="*/ 55 h 56"/>
                <a:gd name="T10" fmla="*/ 31 w 41"/>
                <a:gd name="T11" fmla="*/ 41 h 56"/>
                <a:gd name="T12" fmla="*/ 23 w 41"/>
                <a:gd name="T13" fmla="*/ 35 h 56"/>
                <a:gd name="T14" fmla="*/ 15 w 41"/>
                <a:gd name="T15" fmla="*/ 35 h 56"/>
                <a:gd name="T16" fmla="*/ 5 w 41"/>
                <a:gd name="T17" fmla="*/ 47 h 56"/>
                <a:gd name="T18" fmla="*/ 5 w 41"/>
                <a:gd name="T19" fmla="*/ 55 h 56"/>
                <a:gd name="T20" fmla="*/ 0 w 41"/>
                <a:gd name="T21" fmla="*/ 55 h 56"/>
                <a:gd name="T22" fmla="*/ 0 w 41"/>
                <a:gd name="T23" fmla="*/ 49 h 56"/>
                <a:gd name="T24" fmla="*/ 15 w 41"/>
                <a:gd name="T25" fmla="*/ 32 h 56"/>
                <a:gd name="T26" fmla="*/ 31 w 41"/>
                <a:gd name="T27" fmla="*/ 35 h 56"/>
                <a:gd name="T28" fmla="*/ 31 w 41"/>
                <a:gd name="T29" fmla="*/ 20 h 56"/>
                <a:gd name="T30" fmla="*/ 28 w 41"/>
                <a:gd name="T31" fmla="*/ 17 h 56"/>
                <a:gd name="T32" fmla="*/ 17 w 41"/>
                <a:gd name="T33" fmla="*/ 28 h 56"/>
                <a:gd name="T34" fmla="*/ 36 w 41"/>
                <a:gd name="T35" fmla="*/ 0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56"/>
                <a:gd name="T56" fmla="*/ 41 w 41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56">
                  <a:moveTo>
                    <a:pt x="36" y="0"/>
                  </a:moveTo>
                  <a:lnTo>
                    <a:pt x="39" y="6"/>
                  </a:lnTo>
                  <a:lnTo>
                    <a:pt x="39" y="49"/>
                  </a:lnTo>
                  <a:lnTo>
                    <a:pt x="40" y="55"/>
                  </a:lnTo>
                  <a:lnTo>
                    <a:pt x="28" y="55"/>
                  </a:lnTo>
                  <a:lnTo>
                    <a:pt x="31" y="41"/>
                  </a:lnTo>
                  <a:lnTo>
                    <a:pt x="23" y="35"/>
                  </a:lnTo>
                  <a:lnTo>
                    <a:pt x="15" y="35"/>
                  </a:lnTo>
                  <a:lnTo>
                    <a:pt x="5" y="4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15" y="32"/>
                  </a:lnTo>
                  <a:lnTo>
                    <a:pt x="31" y="35"/>
                  </a:lnTo>
                  <a:lnTo>
                    <a:pt x="31" y="20"/>
                  </a:lnTo>
                  <a:lnTo>
                    <a:pt x="28" y="17"/>
                  </a:lnTo>
                  <a:lnTo>
                    <a:pt x="17" y="28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5" name="Freeform 188"/>
            <p:cNvSpPr>
              <a:spLocks/>
            </p:cNvSpPr>
            <p:nvPr/>
          </p:nvSpPr>
          <p:spPr bwMode="auto">
            <a:xfrm>
              <a:off x="3302" y="2659"/>
              <a:ext cx="25" cy="46"/>
            </a:xfrm>
            <a:custGeom>
              <a:avLst/>
              <a:gdLst>
                <a:gd name="T0" fmla="*/ 7 w 25"/>
                <a:gd name="T1" fmla="*/ 0 h 46"/>
                <a:gd name="T2" fmla="*/ 16 w 25"/>
                <a:gd name="T3" fmla="*/ 0 h 46"/>
                <a:gd name="T4" fmla="*/ 21 w 25"/>
                <a:gd name="T5" fmla="*/ 9 h 46"/>
                <a:gd name="T6" fmla="*/ 21 w 25"/>
                <a:gd name="T7" fmla="*/ 20 h 46"/>
                <a:gd name="T8" fmla="*/ 10 w 25"/>
                <a:gd name="T9" fmla="*/ 39 h 46"/>
                <a:gd name="T10" fmla="*/ 18 w 25"/>
                <a:gd name="T11" fmla="*/ 39 h 46"/>
                <a:gd name="T12" fmla="*/ 24 w 25"/>
                <a:gd name="T13" fmla="*/ 36 h 46"/>
                <a:gd name="T14" fmla="*/ 24 w 25"/>
                <a:gd name="T15" fmla="*/ 39 h 46"/>
                <a:gd name="T16" fmla="*/ 16 w 25"/>
                <a:gd name="T17" fmla="*/ 45 h 46"/>
                <a:gd name="T18" fmla="*/ 3 w 25"/>
                <a:gd name="T19" fmla="*/ 45 h 46"/>
                <a:gd name="T20" fmla="*/ 3 w 25"/>
                <a:gd name="T21" fmla="*/ 39 h 46"/>
                <a:gd name="T22" fmla="*/ 16 w 25"/>
                <a:gd name="T23" fmla="*/ 23 h 46"/>
                <a:gd name="T24" fmla="*/ 16 w 25"/>
                <a:gd name="T25" fmla="*/ 6 h 46"/>
                <a:gd name="T26" fmla="*/ 6 w 25"/>
                <a:gd name="T27" fmla="*/ 6 h 46"/>
                <a:gd name="T28" fmla="*/ 0 w 25"/>
                <a:gd name="T29" fmla="*/ 12 h 46"/>
                <a:gd name="T30" fmla="*/ 0 w 25"/>
                <a:gd name="T31" fmla="*/ 9 h 46"/>
                <a:gd name="T32" fmla="*/ 7 w 25"/>
                <a:gd name="T33" fmla="*/ 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"/>
                <a:gd name="T52" fmla="*/ 0 h 46"/>
                <a:gd name="T53" fmla="*/ 25 w 25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" h="46">
                  <a:moveTo>
                    <a:pt x="7" y="0"/>
                  </a:moveTo>
                  <a:lnTo>
                    <a:pt x="16" y="0"/>
                  </a:lnTo>
                  <a:lnTo>
                    <a:pt x="21" y="9"/>
                  </a:lnTo>
                  <a:lnTo>
                    <a:pt x="21" y="20"/>
                  </a:lnTo>
                  <a:lnTo>
                    <a:pt x="10" y="39"/>
                  </a:lnTo>
                  <a:lnTo>
                    <a:pt x="18" y="39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16" y="45"/>
                  </a:lnTo>
                  <a:lnTo>
                    <a:pt x="3" y="45"/>
                  </a:lnTo>
                  <a:lnTo>
                    <a:pt x="3" y="39"/>
                  </a:lnTo>
                  <a:lnTo>
                    <a:pt x="16" y="23"/>
                  </a:lnTo>
                  <a:lnTo>
                    <a:pt x="16" y="6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" name="Freeform 189"/>
            <p:cNvSpPr>
              <a:spLocks/>
            </p:cNvSpPr>
            <p:nvPr/>
          </p:nvSpPr>
          <p:spPr bwMode="auto">
            <a:xfrm>
              <a:off x="3389" y="2583"/>
              <a:ext cx="227" cy="23"/>
            </a:xfrm>
            <a:custGeom>
              <a:avLst/>
              <a:gdLst>
                <a:gd name="T0" fmla="*/ 3 w 227"/>
                <a:gd name="T1" fmla="*/ 3 h 23"/>
                <a:gd name="T2" fmla="*/ 0 w 227"/>
                <a:gd name="T3" fmla="*/ 19 h 23"/>
                <a:gd name="T4" fmla="*/ 172 w 227"/>
                <a:gd name="T5" fmla="*/ 19 h 23"/>
                <a:gd name="T6" fmla="*/ 177 w 227"/>
                <a:gd name="T7" fmla="*/ 22 h 23"/>
                <a:gd name="T8" fmla="*/ 185 w 227"/>
                <a:gd name="T9" fmla="*/ 19 h 23"/>
                <a:gd name="T10" fmla="*/ 188 w 227"/>
                <a:gd name="T11" fmla="*/ 22 h 23"/>
                <a:gd name="T12" fmla="*/ 193 w 227"/>
                <a:gd name="T13" fmla="*/ 19 h 23"/>
                <a:gd name="T14" fmla="*/ 222 w 227"/>
                <a:gd name="T15" fmla="*/ 19 h 23"/>
                <a:gd name="T16" fmla="*/ 226 w 227"/>
                <a:gd name="T17" fmla="*/ 10 h 23"/>
                <a:gd name="T18" fmla="*/ 225 w 227"/>
                <a:gd name="T19" fmla="*/ 0 h 23"/>
                <a:gd name="T20" fmla="*/ 5 w 227"/>
                <a:gd name="T21" fmla="*/ 0 h 23"/>
                <a:gd name="T22" fmla="*/ 3 w 227"/>
                <a:gd name="T23" fmla="*/ 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7"/>
                <a:gd name="T37" fmla="*/ 0 h 23"/>
                <a:gd name="T38" fmla="*/ 227 w 227"/>
                <a:gd name="T39" fmla="*/ 23 h 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7" h="23">
                  <a:moveTo>
                    <a:pt x="3" y="3"/>
                  </a:moveTo>
                  <a:lnTo>
                    <a:pt x="0" y="19"/>
                  </a:lnTo>
                  <a:lnTo>
                    <a:pt x="172" y="19"/>
                  </a:lnTo>
                  <a:lnTo>
                    <a:pt x="177" y="22"/>
                  </a:lnTo>
                  <a:lnTo>
                    <a:pt x="185" y="19"/>
                  </a:lnTo>
                  <a:lnTo>
                    <a:pt x="188" y="22"/>
                  </a:lnTo>
                  <a:lnTo>
                    <a:pt x="193" y="19"/>
                  </a:lnTo>
                  <a:lnTo>
                    <a:pt x="222" y="19"/>
                  </a:lnTo>
                  <a:lnTo>
                    <a:pt x="226" y="10"/>
                  </a:lnTo>
                  <a:lnTo>
                    <a:pt x="225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" name="Freeform 190"/>
            <p:cNvSpPr>
              <a:spLocks/>
            </p:cNvSpPr>
            <p:nvPr/>
          </p:nvSpPr>
          <p:spPr bwMode="auto">
            <a:xfrm>
              <a:off x="3622" y="2583"/>
              <a:ext cx="216" cy="25"/>
            </a:xfrm>
            <a:custGeom>
              <a:avLst/>
              <a:gdLst>
                <a:gd name="T0" fmla="*/ 5 w 216"/>
                <a:gd name="T1" fmla="*/ 3 h 25"/>
                <a:gd name="T2" fmla="*/ 0 w 216"/>
                <a:gd name="T3" fmla="*/ 10 h 25"/>
                <a:gd name="T4" fmla="*/ 3 w 216"/>
                <a:gd name="T5" fmla="*/ 18 h 25"/>
                <a:gd name="T6" fmla="*/ 23 w 216"/>
                <a:gd name="T7" fmla="*/ 18 h 25"/>
                <a:gd name="T8" fmla="*/ 26 w 216"/>
                <a:gd name="T9" fmla="*/ 21 h 25"/>
                <a:gd name="T10" fmla="*/ 34 w 216"/>
                <a:gd name="T11" fmla="*/ 18 h 25"/>
                <a:gd name="T12" fmla="*/ 37 w 216"/>
                <a:gd name="T13" fmla="*/ 21 h 25"/>
                <a:gd name="T14" fmla="*/ 118 w 216"/>
                <a:gd name="T15" fmla="*/ 21 h 25"/>
                <a:gd name="T16" fmla="*/ 125 w 216"/>
                <a:gd name="T17" fmla="*/ 24 h 25"/>
                <a:gd name="T18" fmla="*/ 139 w 216"/>
                <a:gd name="T19" fmla="*/ 21 h 25"/>
                <a:gd name="T20" fmla="*/ 142 w 216"/>
                <a:gd name="T21" fmla="*/ 24 h 25"/>
                <a:gd name="T22" fmla="*/ 147 w 216"/>
                <a:gd name="T23" fmla="*/ 21 h 25"/>
                <a:gd name="T24" fmla="*/ 150 w 216"/>
                <a:gd name="T25" fmla="*/ 24 h 25"/>
                <a:gd name="T26" fmla="*/ 210 w 216"/>
                <a:gd name="T27" fmla="*/ 24 h 25"/>
                <a:gd name="T28" fmla="*/ 215 w 216"/>
                <a:gd name="T29" fmla="*/ 16 h 25"/>
                <a:gd name="T30" fmla="*/ 215 w 216"/>
                <a:gd name="T31" fmla="*/ 8 h 25"/>
                <a:gd name="T32" fmla="*/ 210 w 216"/>
                <a:gd name="T33" fmla="*/ 3 h 25"/>
                <a:gd name="T34" fmla="*/ 94 w 216"/>
                <a:gd name="T35" fmla="*/ 3 h 25"/>
                <a:gd name="T36" fmla="*/ 90 w 216"/>
                <a:gd name="T37" fmla="*/ 0 h 25"/>
                <a:gd name="T38" fmla="*/ 84 w 216"/>
                <a:gd name="T39" fmla="*/ 3 h 25"/>
                <a:gd name="T40" fmla="*/ 82 w 216"/>
                <a:gd name="T41" fmla="*/ 0 h 25"/>
                <a:gd name="T42" fmla="*/ 8 w 216"/>
                <a:gd name="T43" fmla="*/ 0 h 25"/>
                <a:gd name="T44" fmla="*/ 5 w 216"/>
                <a:gd name="T45" fmla="*/ 3 h 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16"/>
                <a:gd name="T70" fmla="*/ 0 h 25"/>
                <a:gd name="T71" fmla="*/ 216 w 216"/>
                <a:gd name="T72" fmla="*/ 25 h 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16" h="25">
                  <a:moveTo>
                    <a:pt x="5" y="3"/>
                  </a:moveTo>
                  <a:lnTo>
                    <a:pt x="0" y="10"/>
                  </a:lnTo>
                  <a:lnTo>
                    <a:pt x="3" y="18"/>
                  </a:lnTo>
                  <a:lnTo>
                    <a:pt x="23" y="18"/>
                  </a:lnTo>
                  <a:lnTo>
                    <a:pt x="26" y="21"/>
                  </a:lnTo>
                  <a:lnTo>
                    <a:pt x="34" y="18"/>
                  </a:lnTo>
                  <a:lnTo>
                    <a:pt x="37" y="21"/>
                  </a:lnTo>
                  <a:lnTo>
                    <a:pt x="118" y="21"/>
                  </a:lnTo>
                  <a:lnTo>
                    <a:pt x="125" y="24"/>
                  </a:lnTo>
                  <a:lnTo>
                    <a:pt x="139" y="21"/>
                  </a:lnTo>
                  <a:lnTo>
                    <a:pt x="142" y="24"/>
                  </a:lnTo>
                  <a:lnTo>
                    <a:pt x="147" y="21"/>
                  </a:lnTo>
                  <a:lnTo>
                    <a:pt x="150" y="24"/>
                  </a:lnTo>
                  <a:lnTo>
                    <a:pt x="210" y="24"/>
                  </a:lnTo>
                  <a:lnTo>
                    <a:pt x="215" y="16"/>
                  </a:lnTo>
                  <a:lnTo>
                    <a:pt x="215" y="8"/>
                  </a:lnTo>
                  <a:lnTo>
                    <a:pt x="210" y="3"/>
                  </a:lnTo>
                  <a:lnTo>
                    <a:pt x="94" y="3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82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8" name="Freeform 191"/>
            <p:cNvSpPr>
              <a:spLocks/>
            </p:cNvSpPr>
            <p:nvPr/>
          </p:nvSpPr>
          <p:spPr bwMode="auto">
            <a:xfrm>
              <a:off x="3844" y="2588"/>
              <a:ext cx="229" cy="169"/>
            </a:xfrm>
            <a:custGeom>
              <a:avLst/>
              <a:gdLst>
                <a:gd name="T0" fmla="*/ 3 w 229"/>
                <a:gd name="T1" fmla="*/ 3 h 169"/>
                <a:gd name="T2" fmla="*/ 3 w 229"/>
                <a:gd name="T3" fmla="*/ 21 h 169"/>
                <a:gd name="T4" fmla="*/ 0 w 229"/>
                <a:gd name="T5" fmla="*/ 24 h 169"/>
                <a:gd name="T6" fmla="*/ 0 w 229"/>
                <a:gd name="T7" fmla="*/ 104 h 169"/>
                <a:gd name="T8" fmla="*/ 3 w 229"/>
                <a:gd name="T9" fmla="*/ 106 h 169"/>
                <a:gd name="T10" fmla="*/ 0 w 229"/>
                <a:gd name="T11" fmla="*/ 109 h 169"/>
                <a:gd name="T12" fmla="*/ 0 w 229"/>
                <a:gd name="T13" fmla="*/ 165 h 169"/>
                <a:gd name="T14" fmla="*/ 74 w 229"/>
                <a:gd name="T15" fmla="*/ 165 h 169"/>
                <a:gd name="T16" fmla="*/ 76 w 229"/>
                <a:gd name="T17" fmla="*/ 168 h 169"/>
                <a:gd name="T18" fmla="*/ 85 w 229"/>
                <a:gd name="T19" fmla="*/ 165 h 169"/>
                <a:gd name="T20" fmla="*/ 86 w 229"/>
                <a:gd name="T21" fmla="*/ 168 h 169"/>
                <a:gd name="T22" fmla="*/ 89 w 229"/>
                <a:gd name="T23" fmla="*/ 165 h 169"/>
                <a:gd name="T24" fmla="*/ 97 w 229"/>
                <a:gd name="T25" fmla="*/ 168 h 169"/>
                <a:gd name="T26" fmla="*/ 100 w 229"/>
                <a:gd name="T27" fmla="*/ 165 h 169"/>
                <a:gd name="T28" fmla="*/ 102 w 229"/>
                <a:gd name="T29" fmla="*/ 168 h 169"/>
                <a:gd name="T30" fmla="*/ 179 w 229"/>
                <a:gd name="T31" fmla="*/ 168 h 169"/>
                <a:gd name="T32" fmla="*/ 184 w 229"/>
                <a:gd name="T33" fmla="*/ 165 h 169"/>
                <a:gd name="T34" fmla="*/ 197 w 229"/>
                <a:gd name="T35" fmla="*/ 168 h 169"/>
                <a:gd name="T36" fmla="*/ 225 w 229"/>
                <a:gd name="T37" fmla="*/ 168 h 169"/>
                <a:gd name="T38" fmla="*/ 225 w 229"/>
                <a:gd name="T39" fmla="*/ 101 h 169"/>
                <a:gd name="T40" fmla="*/ 228 w 229"/>
                <a:gd name="T41" fmla="*/ 94 h 169"/>
                <a:gd name="T42" fmla="*/ 225 w 229"/>
                <a:gd name="T43" fmla="*/ 91 h 169"/>
                <a:gd name="T44" fmla="*/ 228 w 229"/>
                <a:gd name="T45" fmla="*/ 88 h 169"/>
                <a:gd name="T46" fmla="*/ 228 w 229"/>
                <a:gd name="T47" fmla="*/ 13 h 169"/>
                <a:gd name="T48" fmla="*/ 225 w 229"/>
                <a:gd name="T49" fmla="*/ 3 h 169"/>
                <a:gd name="T50" fmla="*/ 156 w 229"/>
                <a:gd name="T51" fmla="*/ 3 h 169"/>
                <a:gd name="T52" fmla="*/ 153 w 229"/>
                <a:gd name="T53" fmla="*/ 0 h 169"/>
                <a:gd name="T54" fmla="*/ 3 w 229"/>
                <a:gd name="T55" fmla="*/ 0 h 169"/>
                <a:gd name="T56" fmla="*/ 3 w 229"/>
                <a:gd name="T57" fmla="*/ 3 h 16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29"/>
                <a:gd name="T88" fmla="*/ 0 h 169"/>
                <a:gd name="T89" fmla="*/ 229 w 229"/>
                <a:gd name="T90" fmla="*/ 169 h 16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29" h="169">
                  <a:moveTo>
                    <a:pt x="3" y="3"/>
                  </a:moveTo>
                  <a:lnTo>
                    <a:pt x="3" y="21"/>
                  </a:lnTo>
                  <a:lnTo>
                    <a:pt x="0" y="24"/>
                  </a:lnTo>
                  <a:lnTo>
                    <a:pt x="0" y="104"/>
                  </a:lnTo>
                  <a:lnTo>
                    <a:pt x="3" y="106"/>
                  </a:lnTo>
                  <a:lnTo>
                    <a:pt x="0" y="109"/>
                  </a:lnTo>
                  <a:lnTo>
                    <a:pt x="0" y="165"/>
                  </a:lnTo>
                  <a:lnTo>
                    <a:pt x="74" y="165"/>
                  </a:lnTo>
                  <a:lnTo>
                    <a:pt x="76" y="168"/>
                  </a:lnTo>
                  <a:lnTo>
                    <a:pt x="85" y="165"/>
                  </a:lnTo>
                  <a:lnTo>
                    <a:pt x="86" y="168"/>
                  </a:lnTo>
                  <a:lnTo>
                    <a:pt x="89" y="165"/>
                  </a:lnTo>
                  <a:lnTo>
                    <a:pt x="97" y="168"/>
                  </a:lnTo>
                  <a:lnTo>
                    <a:pt x="100" y="165"/>
                  </a:lnTo>
                  <a:lnTo>
                    <a:pt x="102" y="168"/>
                  </a:lnTo>
                  <a:lnTo>
                    <a:pt x="179" y="168"/>
                  </a:lnTo>
                  <a:lnTo>
                    <a:pt x="184" y="165"/>
                  </a:lnTo>
                  <a:lnTo>
                    <a:pt x="197" y="168"/>
                  </a:lnTo>
                  <a:lnTo>
                    <a:pt x="225" y="168"/>
                  </a:lnTo>
                  <a:lnTo>
                    <a:pt x="225" y="101"/>
                  </a:lnTo>
                  <a:lnTo>
                    <a:pt x="228" y="94"/>
                  </a:lnTo>
                  <a:lnTo>
                    <a:pt x="225" y="91"/>
                  </a:lnTo>
                  <a:lnTo>
                    <a:pt x="228" y="88"/>
                  </a:lnTo>
                  <a:lnTo>
                    <a:pt x="228" y="13"/>
                  </a:lnTo>
                  <a:lnTo>
                    <a:pt x="225" y="3"/>
                  </a:lnTo>
                  <a:lnTo>
                    <a:pt x="156" y="3"/>
                  </a:lnTo>
                  <a:lnTo>
                    <a:pt x="153" y="0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" name="Freeform 192"/>
            <p:cNvSpPr>
              <a:spLocks/>
            </p:cNvSpPr>
            <p:nvPr/>
          </p:nvSpPr>
          <p:spPr bwMode="auto">
            <a:xfrm>
              <a:off x="3925" y="2634"/>
              <a:ext cx="56" cy="57"/>
            </a:xfrm>
            <a:custGeom>
              <a:avLst/>
              <a:gdLst>
                <a:gd name="T0" fmla="*/ 18 w 56"/>
                <a:gd name="T1" fmla="*/ 0 h 57"/>
                <a:gd name="T2" fmla="*/ 45 w 56"/>
                <a:gd name="T3" fmla="*/ 3 h 57"/>
                <a:gd name="T4" fmla="*/ 55 w 56"/>
                <a:gd name="T5" fmla="*/ 17 h 57"/>
                <a:gd name="T6" fmla="*/ 55 w 56"/>
                <a:gd name="T7" fmla="*/ 32 h 57"/>
                <a:gd name="T8" fmla="*/ 45 w 56"/>
                <a:gd name="T9" fmla="*/ 49 h 57"/>
                <a:gd name="T10" fmla="*/ 34 w 56"/>
                <a:gd name="T11" fmla="*/ 53 h 57"/>
                <a:gd name="T12" fmla="*/ 4 w 56"/>
                <a:gd name="T13" fmla="*/ 56 h 57"/>
                <a:gd name="T14" fmla="*/ 0 w 56"/>
                <a:gd name="T15" fmla="*/ 53 h 57"/>
                <a:gd name="T16" fmla="*/ 4 w 56"/>
                <a:gd name="T17" fmla="*/ 53 h 57"/>
                <a:gd name="T18" fmla="*/ 4 w 56"/>
                <a:gd name="T19" fmla="*/ 49 h 57"/>
                <a:gd name="T20" fmla="*/ 12 w 56"/>
                <a:gd name="T21" fmla="*/ 24 h 57"/>
                <a:gd name="T22" fmla="*/ 18 w 56"/>
                <a:gd name="T23" fmla="*/ 17 h 57"/>
                <a:gd name="T24" fmla="*/ 18 w 56"/>
                <a:gd name="T25" fmla="*/ 0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57"/>
                <a:gd name="T41" fmla="*/ 56 w 56"/>
                <a:gd name="T42" fmla="*/ 57 h 5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57">
                  <a:moveTo>
                    <a:pt x="18" y="0"/>
                  </a:moveTo>
                  <a:lnTo>
                    <a:pt x="45" y="3"/>
                  </a:lnTo>
                  <a:lnTo>
                    <a:pt x="55" y="17"/>
                  </a:lnTo>
                  <a:lnTo>
                    <a:pt x="55" y="32"/>
                  </a:lnTo>
                  <a:lnTo>
                    <a:pt x="45" y="49"/>
                  </a:lnTo>
                  <a:lnTo>
                    <a:pt x="34" y="53"/>
                  </a:lnTo>
                  <a:lnTo>
                    <a:pt x="4" y="56"/>
                  </a:lnTo>
                  <a:lnTo>
                    <a:pt x="0" y="53"/>
                  </a:lnTo>
                  <a:lnTo>
                    <a:pt x="4" y="53"/>
                  </a:lnTo>
                  <a:lnTo>
                    <a:pt x="4" y="49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" name="Freeform 193"/>
            <p:cNvSpPr>
              <a:spLocks/>
            </p:cNvSpPr>
            <p:nvPr/>
          </p:nvSpPr>
          <p:spPr bwMode="auto">
            <a:xfrm>
              <a:off x="3938" y="2636"/>
              <a:ext cx="38" cy="51"/>
            </a:xfrm>
            <a:custGeom>
              <a:avLst/>
              <a:gdLst>
                <a:gd name="T0" fmla="*/ 14 w 38"/>
                <a:gd name="T1" fmla="*/ 3 h 51"/>
                <a:gd name="T2" fmla="*/ 0 w 38"/>
                <a:gd name="T3" fmla="*/ 50 h 51"/>
                <a:gd name="T4" fmla="*/ 16 w 38"/>
                <a:gd name="T5" fmla="*/ 50 h 51"/>
                <a:gd name="T6" fmla="*/ 33 w 38"/>
                <a:gd name="T7" fmla="*/ 35 h 51"/>
                <a:gd name="T8" fmla="*/ 34 w 38"/>
                <a:gd name="T9" fmla="*/ 21 h 51"/>
                <a:gd name="T10" fmla="*/ 37 w 38"/>
                <a:gd name="T11" fmla="*/ 18 h 51"/>
                <a:gd name="T12" fmla="*/ 30 w 38"/>
                <a:gd name="T13" fmla="*/ 6 h 51"/>
                <a:gd name="T14" fmla="*/ 22 w 38"/>
                <a:gd name="T15" fmla="*/ 0 h 51"/>
                <a:gd name="T16" fmla="*/ 14 w 38"/>
                <a:gd name="T17" fmla="*/ 0 h 51"/>
                <a:gd name="T18" fmla="*/ 14 w 38"/>
                <a:gd name="T19" fmla="*/ 3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1"/>
                <a:gd name="T32" fmla="*/ 38 w 38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1">
                  <a:moveTo>
                    <a:pt x="14" y="3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33" y="35"/>
                  </a:lnTo>
                  <a:lnTo>
                    <a:pt x="34" y="21"/>
                  </a:lnTo>
                  <a:lnTo>
                    <a:pt x="37" y="18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1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1" name="Freeform 194"/>
            <p:cNvSpPr>
              <a:spLocks/>
            </p:cNvSpPr>
            <p:nvPr/>
          </p:nvSpPr>
          <p:spPr bwMode="auto">
            <a:xfrm>
              <a:off x="3983" y="2671"/>
              <a:ext cx="22" cy="44"/>
            </a:xfrm>
            <a:custGeom>
              <a:avLst/>
              <a:gdLst>
                <a:gd name="T0" fmla="*/ 6 w 22"/>
                <a:gd name="T1" fmla="*/ 0 h 44"/>
                <a:gd name="T2" fmla="*/ 14 w 22"/>
                <a:gd name="T3" fmla="*/ 0 h 44"/>
                <a:gd name="T4" fmla="*/ 18 w 22"/>
                <a:gd name="T5" fmla="*/ 3 h 44"/>
                <a:gd name="T6" fmla="*/ 21 w 22"/>
                <a:gd name="T7" fmla="*/ 15 h 44"/>
                <a:gd name="T8" fmla="*/ 8 w 22"/>
                <a:gd name="T9" fmla="*/ 37 h 44"/>
                <a:gd name="T10" fmla="*/ 18 w 22"/>
                <a:gd name="T11" fmla="*/ 37 h 44"/>
                <a:gd name="T12" fmla="*/ 21 w 22"/>
                <a:gd name="T13" fmla="*/ 35 h 44"/>
                <a:gd name="T14" fmla="*/ 21 w 22"/>
                <a:gd name="T15" fmla="*/ 40 h 44"/>
                <a:gd name="T16" fmla="*/ 17 w 22"/>
                <a:gd name="T17" fmla="*/ 43 h 44"/>
                <a:gd name="T18" fmla="*/ 3 w 22"/>
                <a:gd name="T19" fmla="*/ 43 h 44"/>
                <a:gd name="T20" fmla="*/ 0 w 22"/>
                <a:gd name="T21" fmla="*/ 37 h 44"/>
                <a:gd name="T22" fmla="*/ 17 w 22"/>
                <a:gd name="T23" fmla="*/ 18 h 44"/>
                <a:gd name="T24" fmla="*/ 17 w 22"/>
                <a:gd name="T25" fmla="*/ 11 h 44"/>
                <a:gd name="T26" fmla="*/ 8 w 22"/>
                <a:gd name="T27" fmla="*/ 6 h 44"/>
                <a:gd name="T28" fmla="*/ 0 w 22"/>
                <a:gd name="T29" fmla="*/ 8 h 44"/>
                <a:gd name="T30" fmla="*/ 0 w 22"/>
                <a:gd name="T31" fmla="*/ 6 h 44"/>
                <a:gd name="T32" fmla="*/ 6 w 22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4"/>
                <a:gd name="T53" fmla="*/ 22 w 22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4">
                  <a:moveTo>
                    <a:pt x="6" y="0"/>
                  </a:moveTo>
                  <a:lnTo>
                    <a:pt x="14" y="0"/>
                  </a:lnTo>
                  <a:lnTo>
                    <a:pt x="18" y="3"/>
                  </a:lnTo>
                  <a:lnTo>
                    <a:pt x="21" y="15"/>
                  </a:lnTo>
                  <a:lnTo>
                    <a:pt x="8" y="37"/>
                  </a:lnTo>
                  <a:lnTo>
                    <a:pt x="18" y="37"/>
                  </a:lnTo>
                  <a:lnTo>
                    <a:pt x="21" y="35"/>
                  </a:lnTo>
                  <a:lnTo>
                    <a:pt x="21" y="40"/>
                  </a:lnTo>
                  <a:lnTo>
                    <a:pt x="17" y="43"/>
                  </a:lnTo>
                  <a:lnTo>
                    <a:pt x="3" y="43"/>
                  </a:lnTo>
                  <a:lnTo>
                    <a:pt x="0" y="37"/>
                  </a:lnTo>
                  <a:lnTo>
                    <a:pt x="17" y="18"/>
                  </a:lnTo>
                  <a:lnTo>
                    <a:pt x="17" y="11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2" name="Freeform 195"/>
            <p:cNvSpPr>
              <a:spLocks/>
            </p:cNvSpPr>
            <p:nvPr/>
          </p:nvSpPr>
          <p:spPr bwMode="auto">
            <a:xfrm>
              <a:off x="3386" y="2605"/>
              <a:ext cx="230" cy="115"/>
            </a:xfrm>
            <a:custGeom>
              <a:avLst/>
              <a:gdLst>
                <a:gd name="T0" fmla="*/ 8 w 230"/>
                <a:gd name="T1" fmla="*/ 3 h 115"/>
                <a:gd name="T2" fmla="*/ 3 w 230"/>
                <a:gd name="T3" fmla="*/ 26 h 115"/>
                <a:gd name="T4" fmla="*/ 65 w 230"/>
                <a:gd name="T5" fmla="*/ 32 h 115"/>
                <a:gd name="T6" fmla="*/ 23 w 230"/>
                <a:gd name="T7" fmla="*/ 35 h 115"/>
                <a:gd name="T8" fmla="*/ 0 w 230"/>
                <a:gd name="T9" fmla="*/ 43 h 115"/>
                <a:gd name="T10" fmla="*/ 0 w 230"/>
                <a:gd name="T11" fmla="*/ 50 h 115"/>
                <a:gd name="T12" fmla="*/ 65 w 230"/>
                <a:gd name="T13" fmla="*/ 56 h 115"/>
                <a:gd name="T14" fmla="*/ 8 w 230"/>
                <a:gd name="T15" fmla="*/ 61 h 115"/>
                <a:gd name="T16" fmla="*/ 0 w 230"/>
                <a:gd name="T17" fmla="*/ 82 h 115"/>
                <a:gd name="T18" fmla="*/ 8 w 230"/>
                <a:gd name="T19" fmla="*/ 85 h 115"/>
                <a:gd name="T20" fmla="*/ 65 w 230"/>
                <a:gd name="T21" fmla="*/ 90 h 115"/>
                <a:gd name="T22" fmla="*/ 0 w 230"/>
                <a:gd name="T23" fmla="*/ 99 h 115"/>
                <a:gd name="T24" fmla="*/ 8 w 230"/>
                <a:gd name="T25" fmla="*/ 111 h 115"/>
                <a:gd name="T26" fmla="*/ 29 w 230"/>
                <a:gd name="T27" fmla="*/ 114 h 115"/>
                <a:gd name="T28" fmla="*/ 40 w 230"/>
                <a:gd name="T29" fmla="*/ 114 h 115"/>
                <a:gd name="T30" fmla="*/ 229 w 230"/>
                <a:gd name="T31" fmla="*/ 110 h 115"/>
                <a:gd name="T32" fmla="*/ 228 w 230"/>
                <a:gd name="T33" fmla="*/ 96 h 115"/>
                <a:gd name="T34" fmla="*/ 188 w 230"/>
                <a:gd name="T35" fmla="*/ 90 h 115"/>
                <a:gd name="T36" fmla="*/ 194 w 230"/>
                <a:gd name="T37" fmla="*/ 85 h 115"/>
                <a:gd name="T38" fmla="*/ 203 w 230"/>
                <a:gd name="T39" fmla="*/ 88 h 115"/>
                <a:gd name="T40" fmla="*/ 228 w 230"/>
                <a:gd name="T41" fmla="*/ 85 h 115"/>
                <a:gd name="T42" fmla="*/ 219 w 230"/>
                <a:gd name="T43" fmla="*/ 64 h 115"/>
                <a:gd name="T44" fmla="*/ 211 w 230"/>
                <a:gd name="T45" fmla="*/ 64 h 115"/>
                <a:gd name="T46" fmla="*/ 203 w 230"/>
                <a:gd name="T47" fmla="*/ 64 h 115"/>
                <a:gd name="T48" fmla="*/ 194 w 230"/>
                <a:gd name="T49" fmla="*/ 58 h 115"/>
                <a:gd name="T50" fmla="*/ 219 w 230"/>
                <a:gd name="T51" fmla="*/ 56 h 115"/>
                <a:gd name="T52" fmla="*/ 228 w 230"/>
                <a:gd name="T53" fmla="*/ 43 h 115"/>
                <a:gd name="T54" fmla="*/ 217 w 230"/>
                <a:gd name="T55" fmla="*/ 32 h 115"/>
                <a:gd name="T56" fmla="*/ 203 w 230"/>
                <a:gd name="T57" fmla="*/ 35 h 115"/>
                <a:gd name="T58" fmla="*/ 191 w 230"/>
                <a:gd name="T59" fmla="*/ 29 h 115"/>
                <a:gd name="T60" fmla="*/ 228 w 230"/>
                <a:gd name="T61" fmla="*/ 24 h 115"/>
                <a:gd name="T62" fmla="*/ 228 w 230"/>
                <a:gd name="T63" fmla="*/ 17 h 115"/>
                <a:gd name="T64" fmla="*/ 228 w 230"/>
                <a:gd name="T65" fmla="*/ 6 h 115"/>
                <a:gd name="T66" fmla="*/ 188 w 230"/>
                <a:gd name="T67" fmla="*/ 3 h 115"/>
                <a:gd name="T68" fmla="*/ 71 w 230"/>
                <a:gd name="T69" fmla="*/ 0 h 1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"/>
                <a:gd name="T106" fmla="*/ 0 h 115"/>
                <a:gd name="T107" fmla="*/ 230 w 230"/>
                <a:gd name="T108" fmla="*/ 115 h 1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" h="115">
                  <a:moveTo>
                    <a:pt x="68" y="3"/>
                  </a:moveTo>
                  <a:lnTo>
                    <a:pt x="8" y="3"/>
                  </a:lnTo>
                  <a:lnTo>
                    <a:pt x="3" y="11"/>
                  </a:lnTo>
                  <a:lnTo>
                    <a:pt x="3" y="26"/>
                  </a:lnTo>
                  <a:lnTo>
                    <a:pt x="65" y="26"/>
                  </a:lnTo>
                  <a:lnTo>
                    <a:pt x="65" y="32"/>
                  </a:lnTo>
                  <a:lnTo>
                    <a:pt x="29" y="32"/>
                  </a:lnTo>
                  <a:lnTo>
                    <a:pt x="23" y="35"/>
                  </a:lnTo>
                  <a:lnTo>
                    <a:pt x="5" y="35"/>
                  </a:lnTo>
                  <a:lnTo>
                    <a:pt x="0" y="43"/>
                  </a:lnTo>
                  <a:lnTo>
                    <a:pt x="3" y="49"/>
                  </a:lnTo>
                  <a:lnTo>
                    <a:pt x="0" y="50"/>
                  </a:lnTo>
                  <a:lnTo>
                    <a:pt x="8" y="56"/>
                  </a:lnTo>
                  <a:lnTo>
                    <a:pt x="65" y="56"/>
                  </a:lnTo>
                  <a:lnTo>
                    <a:pt x="65" y="61"/>
                  </a:lnTo>
                  <a:lnTo>
                    <a:pt x="8" y="61"/>
                  </a:lnTo>
                  <a:lnTo>
                    <a:pt x="0" y="64"/>
                  </a:lnTo>
                  <a:lnTo>
                    <a:pt x="0" y="82"/>
                  </a:lnTo>
                  <a:lnTo>
                    <a:pt x="5" y="82"/>
                  </a:lnTo>
                  <a:lnTo>
                    <a:pt x="8" y="85"/>
                  </a:lnTo>
                  <a:lnTo>
                    <a:pt x="65" y="85"/>
                  </a:lnTo>
                  <a:lnTo>
                    <a:pt x="65" y="90"/>
                  </a:lnTo>
                  <a:lnTo>
                    <a:pt x="5" y="90"/>
                  </a:lnTo>
                  <a:lnTo>
                    <a:pt x="0" y="99"/>
                  </a:lnTo>
                  <a:lnTo>
                    <a:pt x="0" y="107"/>
                  </a:lnTo>
                  <a:lnTo>
                    <a:pt x="8" y="111"/>
                  </a:lnTo>
                  <a:lnTo>
                    <a:pt x="22" y="111"/>
                  </a:lnTo>
                  <a:lnTo>
                    <a:pt x="29" y="114"/>
                  </a:lnTo>
                  <a:lnTo>
                    <a:pt x="37" y="111"/>
                  </a:lnTo>
                  <a:lnTo>
                    <a:pt x="40" y="114"/>
                  </a:lnTo>
                  <a:lnTo>
                    <a:pt x="225" y="114"/>
                  </a:lnTo>
                  <a:lnTo>
                    <a:pt x="229" y="110"/>
                  </a:lnTo>
                  <a:lnTo>
                    <a:pt x="228" y="104"/>
                  </a:lnTo>
                  <a:lnTo>
                    <a:pt x="228" y="96"/>
                  </a:lnTo>
                  <a:lnTo>
                    <a:pt x="219" y="90"/>
                  </a:lnTo>
                  <a:lnTo>
                    <a:pt x="188" y="90"/>
                  </a:lnTo>
                  <a:lnTo>
                    <a:pt x="188" y="88"/>
                  </a:lnTo>
                  <a:lnTo>
                    <a:pt x="194" y="85"/>
                  </a:lnTo>
                  <a:lnTo>
                    <a:pt x="200" y="85"/>
                  </a:lnTo>
                  <a:lnTo>
                    <a:pt x="203" y="88"/>
                  </a:lnTo>
                  <a:lnTo>
                    <a:pt x="209" y="85"/>
                  </a:lnTo>
                  <a:lnTo>
                    <a:pt x="228" y="85"/>
                  </a:lnTo>
                  <a:lnTo>
                    <a:pt x="228" y="64"/>
                  </a:lnTo>
                  <a:lnTo>
                    <a:pt x="219" y="64"/>
                  </a:lnTo>
                  <a:lnTo>
                    <a:pt x="217" y="61"/>
                  </a:lnTo>
                  <a:lnTo>
                    <a:pt x="211" y="64"/>
                  </a:lnTo>
                  <a:lnTo>
                    <a:pt x="209" y="61"/>
                  </a:lnTo>
                  <a:lnTo>
                    <a:pt x="203" y="64"/>
                  </a:lnTo>
                  <a:lnTo>
                    <a:pt x="188" y="61"/>
                  </a:lnTo>
                  <a:lnTo>
                    <a:pt x="194" y="58"/>
                  </a:lnTo>
                  <a:lnTo>
                    <a:pt x="214" y="58"/>
                  </a:lnTo>
                  <a:lnTo>
                    <a:pt x="219" y="56"/>
                  </a:lnTo>
                  <a:lnTo>
                    <a:pt x="228" y="56"/>
                  </a:lnTo>
                  <a:lnTo>
                    <a:pt x="228" y="43"/>
                  </a:lnTo>
                  <a:lnTo>
                    <a:pt x="229" y="40"/>
                  </a:lnTo>
                  <a:lnTo>
                    <a:pt x="217" y="32"/>
                  </a:lnTo>
                  <a:lnTo>
                    <a:pt x="209" y="32"/>
                  </a:lnTo>
                  <a:lnTo>
                    <a:pt x="203" y="35"/>
                  </a:lnTo>
                  <a:lnTo>
                    <a:pt x="191" y="32"/>
                  </a:lnTo>
                  <a:lnTo>
                    <a:pt x="191" y="29"/>
                  </a:lnTo>
                  <a:lnTo>
                    <a:pt x="228" y="29"/>
                  </a:lnTo>
                  <a:lnTo>
                    <a:pt x="228" y="24"/>
                  </a:lnTo>
                  <a:lnTo>
                    <a:pt x="229" y="21"/>
                  </a:lnTo>
                  <a:lnTo>
                    <a:pt x="228" y="17"/>
                  </a:lnTo>
                  <a:lnTo>
                    <a:pt x="229" y="14"/>
                  </a:lnTo>
                  <a:lnTo>
                    <a:pt x="228" y="6"/>
                  </a:lnTo>
                  <a:lnTo>
                    <a:pt x="214" y="3"/>
                  </a:lnTo>
                  <a:lnTo>
                    <a:pt x="188" y="3"/>
                  </a:lnTo>
                  <a:lnTo>
                    <a:pt x="185" y="0"/>
                  </a:lnTo>
                  <a:lnTo>
                    <a:pt x="71" y="0"/>
                  </a:lnTo>
                  <a:lnTo>
                    <a:pt x="6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3" name="Freeform 196"/>
            <p:cNvSpPr>
              <a:spLocks/>
            </p:cNvSpPr>
            <p:nvPr/>
          </p:nvSpPr>
          <p:spPr bwMode="auto">
            <a:xfrm>
              <a:off x="3471" y="2625"/>
              <a:ext cx="49" cy="58"/>
            </a:xfrm>
            <a:custGeom>
              <a:avLst/>
              <a:gdLst>
                <a:gd name="T0" fmla="*/ 16 w 49"/>
                <a:gd name="T1" fmla="*/ 0 h 58"/>
                <a:gd name="T2" fmla="*/ 26 w 49"/>
                <a:gd name="T3" fmla="*/ 0 h 58"/>
                <a:gd name="T4" fmla="*/ 29 w 49"/>
                <a:gd name="T5" fmla="*/ 3 h 58"/>
                <a:gd name="T6" fmla="*/ 32 w 49"/>
                <a:gd name="T7" fmla="*/ 0 h 58"/>
                <a:gd name="T8" fmla="*/ 45 w 49"/>
                <a:gd name="T9" fmla="*/ 6 h 58"/>
                <a:gd name="T10" fmla="*/ 48 w 49"/>
                <a:gd name="T11" fmla="*/ 14 h 58"/>
                <a:gd name="T12" fmla="*/ 45 w 49"/>
                <a:gd name="T13" fmla="*/ 22 h 58"/>
                <a:gd name="T14" fmla="*/ 37 w 49"/>
                <a:gd name="T15" fmla="*/ 29 h 58"/>
                <a:gd name="T16" fmla="*/ 40 w 49"/>
                <a:gd name="T17" fmla="*/ 35 h 58"/>
                <a:gd name="T18" fmla="*/ 40 w 49"/>
                <a:gd name="T19" fmla="*/ 49 h 58"/>
                <a:gd name="T20" fmla="*/ 29 w 49"/>
                <a:gd name="T21" fmla="*/ 57 h 58"/>
                <a:gd name="T22" fmla="*/ 0 w 49"/>
                <a:gd name="T23" fmla="*/ 57 h 58"/>
                <a:gd name="T24" fmla="*/ 0 w 49"/>
                <a:gd name="T25" fmla="*/ 54 h 58"/>
                <a:gd name="T26" fmla="*/ 8 w 49"/>
                <a:gd name="T27" fmla="*/ 43 h 58"/>
                <a:gd name="T28" fmla="*/ 19 w 49"/>
                <a:gd name="T29" fmla="*/ 6 h 58"/>
                <a:gd name="T30" fmla="*/ 16 w 49"/>
                <a:gd name="T31" fmla="*/ 0 h 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9"/>
                <a:gd name="T49" fmla="*/ 0 h 58"/>
                <a:gd name="T50" fmla="*/ 49 w 49"/>
                <a:gd name="T51" fmla="*/ 58 h 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9" h="58">
                  <a:moveTo>
                    <a:pt x="16" y="0"/>
                  </a:moveTo>
                  <a:lnTo>
                    <a:pt x="26" y="0"/>
                  </a:lnTo>
                  <a:lnTo>
                    <a:pt x="29" y="3"/>
                  </a:lnTo>
                  <a:lnTo>
                    <a:pt x="32" y="0"/>
                  </a:lnTo>
                  <a:lnTo>
                    <a:pt x="45" y="6"/>
                  </a:lnTo>
                  <a:lnTo>
                    <a:pt x="48" y="14"/>
                  </a:lnTo>
                  <a:lnTo>
                    <a:pt x="45" y="22"/>
                  </a:lnTo>
                  <a:lnTo>
                    <a:pt x="37" y="29"/>
                  </a:lnTo>
                  <a:lnTo>
                    <a:pt x="40" y="35"/>
                  </a:lnTo>
                  <a:lnTo>
                    <a:pt x="40" y="49"/>
                  </a:lnTo>
                  <a:lnTo>
                    <a:pt x="29" y="57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8" y="43"/>
                  </a:lnTo>
                  <a:lnTo>
                    <a:pt x="19" y="6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4" name="Freeform 197"/>
            <p:cNvSpPr>
              <a:spLocks/>
            </p:cNvSpPr>
            <p:nvPr/>
          </p:nvSpPr>
          <p:spPr bwMode="auto">
            <a:xfrm>
              <a:off x="3494" y="2628"/>
              <a:ext cx="18" cy="26"/>
            </a:xfrm>
            <a:custGeom>
              <a:avLst/>
              <a:gdLst>
                <a:gd name="T0" fmla="*/ 4 w 18"/>
                <a:gd name="T1" fmla="*/ 3 h 26"/>
                <a:gd name="T2" fmla="*/ 0 w 18"/>
                <a:gd name="T3" fmla="*/ 25 h 26"/>
                <a:gd name="T4" fmla="*/ 7 w 18"/>
                <a:gd name="T5" fmla="*/ 25 h 26"/>
                <a:gd name="T6" fmla="*/ 17 w 18"/>
                <a:gd name="T7" fmla="*/ 14 h 26"/>
                <a:gd name="T8" fmla="*/ 17 w 18"/>
                <a:gd name="T9" fmla="*/ 6 h 26"/>
                <a:gd name="T10" fmla="*/ 9 w 18"/>
                <a:gd name="T11" fmla="*/ 0 h 26"/>
                <a:gd name="T12" fmla="*/ 4 w 18"/>
                <a:gd name="T13" fmla="*/ 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26"/>
                <a:gd name="T23" fmla="*/ 18 w 18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26">
                  <a:moveTo>
                    <a:pt x="4" y="3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17" y="14"/>
                  </a:lnTo>
                  <a:lnTo>
                    <a:pt x="17" y="6"/>
                  </a:lnTo>
                  <a:lnTo>
                    <a:pt x="9" y="0"/>
                  </a:lnTo>
                  <a:lnTo>
                    <a:pt x="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5" name="Freeform 198"/>
            <p:cNvSpPr>
              <a:spLocks/>
            </p:cNvSpPr>
            <p:nvPr/>
          </p:nvSpPr>
          <p:spPr bwMode="auto">
            <a:xfrm>
              <a:off x="3485" y="2654"/>
              <a:ext cx="22" cy="27"/>
            </a:xfrm>
            <a:custGeom>
              <a:avLst/>
              <a:gdLst>
                <a:gd name="T0" fmla="*/ 3 w 22"/>
                <a:gd name="T1" fmla="*/ 3 h 27"/>
                <a:gd name="T2" fmla="*/ 0 w 22"/>
                <a:gd name="T3" fmla="*/ 26 h 27"/>
                <a:gd name="T4" fmla="*/ 11 w 22"/>
                <a:gd name="T5" fmla="*/ 26 h 27"/>
                <a:gd name="T6" fmla="*/ 21 w 22"/>
                <a:gd name="T7" fmla="*/ 12 h 27"/>
                <a:gd name="T8" fmla="*/ 21 w 22"/>
                <a:gd name="T9" fmla="*/ 6 h 27"/>
                <a:gd name="T10" fmla="*/ 13 w 22"/>
                <a:gd name="T11" fmla="*/ 0 h 27"/>
                <a:gd name="T12" fmla="*/ 3 w 22"/>
                <a:gd name="T13" fmla="*/ 0 h 27"/>
                <a:gd name="T14" fmla="*/ 3 w 22"/>
                <a:gd name="T15" fmla="*/ 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27"/>
                <a:gd name="T26" fmla="*/ 22 w 22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27">
                  <a:moveTo>
                    <a:pt x="3" y="3"/>
                  </a:moveTo>
                  <a:lnTo>
                    <a:pt x="0" y="26"/>
                  </a:lnTo>
                  <a:lnTo>
                    <a:pt x="11" y="26"/>
                  </a:lnTo>
                  <a:lnTo>
                    <a:pt x="21" y="12"/>
                  </a:lnTo>
                  <a:lnTo>
                    <a:pt x="21" y="6"/>
                  </a:lnTo>
                  <a:lnTo>
                    <a:pt x="13" y="0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" name="Freeform 199"/>
            <p:cNvSpPr>
              <a:spLocks/>
            </p:cNvSpPr>
            <p:nvPr/>
          </p:nvSpPr>
          <p:spPr bwMode="auto">
            <a:xfrm>
              <a:off x="3529" y="2663"/>
              <a:ext cx="23" cy="44"/>
            </a:xfrm>
            <a:custGeom>
              <a:avLst/>
              <a:gdLst>
                <a:gd name="T0" fmla="*/ 8 w 23"/>
                <a:gd name="T1" fmla="*/ 0 h 44"/>
                <a:gd name="T2" fmla="*/ 17 w 23"/>
                <a:gd name="T3" fmla="*/ 0 h 44"/>
                <a:gd name="T4" fmla="*/ 22 w 23"/>
                <a:gd name="T5" fmla="*/ 8 h 44"/>
                <a:gd name="T6" fmla="*/ 22 w 23"/>
                <a:gd name="T7" fmla="*/ 17 h 44"/>
                <a:gd name="T8" fmla="*/ 8 w 23"/>
                <a:gd name="T9" fmla="*/ 37 h 44"/>
                <a:gd name="T10" fmla="*/ 19 w 23"/>
                <a:gd name="T11" fmla="*/ 37 h 44"/>
                <a:gd name="T12" fmla="*/ 22 w 23"/>
                <a:gd name="T13" fmla="*/ 35 h 44"/>
                <a:gd name="T14" fmla="*/ 22 w 23"/>
                <a:gd name="T15" fmla="*/ 40 h 44"/>
                <a:gd name="T16" fmla="*/ 17 w 23"/>
                <a:gd name="T17" fmla="*/ 43 h 44"/>
                <a:gd name="T18" fmla="*/ 3 w 23"/>
                <a:gd name="T19" fmla="*/ 43 h 44"/>
                <a:gd name="T20" fmla="*/ 0 w 23"/>
                <a:gd name="T21" fmla="*/ 40 h 44"/>
                <a:gd name="T22" fmla="*/ 17 w 23"/>
                <a:gd name="T23" fmla="*/ 21 h 44"/>
                <a:gd name="T24" fmla="*/ 17 w 23"/>
                <a:gd name="T25" fmla="*/ 6 h 44"/>
                <a:gd name="T26" fmla="*/ 11 w 23"/>
                <a:gd name="T27" fmla="*/ 6 h 44"/>
                <a:gd name="T28" fmla="*/ 8 w 23"/>
                <a:gd name="T29" fmla="*/ 3 h 44"/>
                <a:gd name="T30" fmla="*/ 0 w 23"/>
                <a:gd name="T31" fmla="*/ 8 h 44"/>
                <a:gd name="T32" fmla="*/ 8 w 23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44"/>
                <a:gd name="T53" fmla="*/ 23 w 23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44">
                  <a:moveTo>
                    <a:pt x="8" y="0"/>
                  </a:moveTo>
                  <a:lnTo>
                    <a:pt x="17" y="0"/>
                  </a:lnTo>
                  <a:lnTo>
                    <a:pt x="22" y="8"/>
                  </a:lnTo>
                  <a:lnTo>
                    <a:pt x="22" y="17"/>
                  </a:lnTo>
                  <a:lnTo>
                    <a:pt x="8" y="37"/>
                  </a:lnTo>
                  <a:lnTo>
                    <a:pt x="19" y="37"/>
                  </a:lnTo>
                  <a:lnTo>
                    <a:pt x="22" y="35"/>
                  </a:lnTo>
                  <a:lnTo>
                    <a:pt x="22" y="40"/>
                  </a:lnTo>
                  <a:lnTo>
                    <a:pt x="17" y="43"/>
                  </a:lnTo>
                  <a:lnTo>
                    <a:pt x="3" y="43"/>
                  </a:lnTo>
                  <a:lnTo>
                    <a:pt x="0" y="40"/>
                  </a:lnTo>
                  <a:lnTo>
                    <a:pt x="17" y="21"/>
                  </a:lnTo>
                  <a:lnTo>
                    <a:pt x="17" y="6"/>
                  </a:lnTo>
                  <a:lnTo>
                    <a:pt x="11" y="6"/>
                  </a:lnTo>
                  <a:lnTo>
                    <a:pt x="8" y="3"/>
                  </a:lnTo>
                  <a:lnTo>
                    <a:pt x="0" y="8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" name="Freeform 200"/>
            <p:cNvSpPr>
              <a:spLocks/>
            </p:cNvSpPr>
            <p:nvPr/>
          </p:nvSpPr>
          <p:spPr bwMode="auto">
            <a:xfrm>
              <a:off x="3622" y="2607"/>
              <a:ext cx="219" cy="116"/>
            </a:xfrm>
            <a:custGeom>
              <a:avLst/>
              <a:gdLst>
                <a:gd name="T0" fmla="*/ 0 w 219"/>
                <a:gd name="T1" fmla="*/ 3 h 116"/>
                <a:gd name="T2" fmla="*/ 5 w 219"/>
                <a:gd name="T3" fmla="*/ 27 h 116"/>
                <a:gd name="T4" fmla="*/ 59 w 219"/>
                <a:gd name="T5" fmla="*/ 32 h 116"/>
                <a:gd name="T6" fmla="*/ 31 w 219"/>
                <a:gd name="T7" fmla="*/ 29 h 116"/>
                <a:gd name="T8" fmla="*/ 22 w 219"/>
                <a:gd name="T9" fmla="*/ 29 h 116"/>
                <a:gd name="T10" fmla="*/ 11 w 219"/>
                <a:gd name="T11" fmla="*/ 29 h 116"/>
                <a:gd name="T12" fmla="*/ 5 w 219"/>
                <a:gd name="T13" fmla="*/ 29 h 116"/>
                <a:gd name="T14" fmla="*/ 0 w 219"/>
                <a:gd name="T15" fmla="*/ 53 h 116"/>
                <a:gd name="T16" fmla="*/ 23 w 219"/>
                <a:gd name="T17" fmla="*/ 56 h 116"/>
                <a:gd name="T18" fmla="*/ 37 w 219"/>
                <a:gd name="T19" fmla="*/ 56 h 116"/>
                <a:gd name="T20" fmla="*/ 59 w 219"/>
                <a:gd name="T21" fmla="*/ 59 h 116"/>
                <a:gd name="T22" fmla="*/ 48 w 219"/>
                <a:gd name="T23" fmla="*/ 59 h 116"/>
                <a:gd name="T24" fmla="*/ 34 w 219"/>
                <a:gd name="T25" fmla="*/ 59 h 116"/>
                <a:gd name="T26" fmla="*/ 23 w 219"/>
                <a:gd name="T27" fmla="*/ 59 h 116"/>
                <a:gd name="T28" fmla="*/ 0 w 219"/>
                <a:gd name="T29" fmla="*/ 62 h 116"/>
                <a:gd name="T30" fmla="*/ 56 w 219"/>
                <a:gd name="T31" fmla="*/ 83 h 116"/>
                <a:gd name="T32" fmla="*/ 56 w 219"/>
                <a:gd name="T33" fmla="*/ 88 h 116"/>
                <a:gd name="T34" fmla="*/ 0 w 219"/>
                <a:gd name="T35" fmla="*/ 97 h 116"/>
                <a:gd name="T36" fmla="*/ 5 w 219"/>
                <a:gd name="T37" fmla="*/ 112 h 116"/>
                <a:gd name="T38" fmla="*/ 59 w 219"/>
                <a:gd name="T39" fmla="*/ 115 h 116"/>
                <a:gd name="T40" fmla="*/ 215 w 219"/>
                <a:gd name="T41" fmla="*/ 108 h 116"/>
                <a:gd name="T42" fmla="*/ 196 w 219"/>
                <a:gd name="T43" fmla="*/ 94 h 116"/>
                <a:gd name="T44" fmla="*/ 183 w 219"/>
                <a:gd name="T45" fmla="*/ 94 h 116"/>
                <a:gd name="T46" fmla="*/ 168 w 219"/>
                <a:gd name="T47" fmla="*/ 86 h 116"/>
                <a:gd name="T48" fmla="*/ 215 w 219"/>
                <a:gd name="T49" fmla="*/ 65 h 116"/>
                <a:gd name="T50" fmla="*/ 168 w 219"/>
                <a:gd name="T51" fmla="*/ 59 h 116"/>
                <a:gd name="T52" fmla="*/ 218 w 219"/>
                <a:gd name="T53" fmla="*/ 48 h 116"/>
                <a:gd name="T54" fmla="*/ 213 w 219"/>
                <a:gd name="T55" fmla="*/ 32 h 116"/>
                <a:gd name="T56" fmla="*/ 178 w 219"/>
                <a:gd name="T57" fmla="*/ 35 h 116"/>
                <a:gd name="T58" fmla="*/ 168 w 219"/>
                <a:gd name="T59" fmla="*/ 29 h 116"/>
                <a:gd name="T60" fmla="*/ 215 w 219"/>
                <a:gd name="T61" fmla="*/ 24 h 116"/>
                <a:gd name="T62" fmla="*/ 210 w 219"/>
                <a:gd name="T63" fmla="*/ 6 h 116"/>
                <a:gd name="T64" fmla="*/ 165 w 219"/>
                <a:gd name="T65" fmla="*/ 3 h 116"/>
                <a:gd name="T66" fmla="*/ 61 w 219"/>
                <a:gd name="T67" fmla="*/ 0 h 116"/>
                <a:gd name="T68" fmla="*/ 31 w 219"/>
                <a:gd name="T69" fmla="*/ 3 h 116"/>
                <a:gd name="T70" fmla="*/ 23 w 219"/>
                <a:gd name="T71" fmla="*/ 3 h 116"/>
                <a:gd name="T72" fmla="*/ 19 w 219"/>
                <a:gd name="T73" fmla="*/ 3 h 1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19"/>
                <a:gd name="T112" fmla="*/ 0 h 116"/>
                <a:gd name="T113" fmla="*/ 219 w 219"/>
                <a:gd name="T114" fmla="*/ 116 h 11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19" h="116">
                  <a:moveTo>
                    <a:pt x="19" y="3"/>
                  </a:moveTo>
                  <a:lnTo>
                    <a:pt x="0" y="3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9" y="27"/>
                  </a:lnTo>
                  <a:lnTo>
                    <a:pt x="59" y="32"/>
                  </a:lnTo>
                  <a:lnTo>
                    <a:pt x="34" y="32"/>
                  </a:lnTo>
                  <a:lnTo>
                    <a:pt x="31" y="29"/>
                  </a:lnTo>
                  <a:lnTo>
                    <a:pt x="26" y="32"/>
                  </a:lnTo>
                  <a:lnTo>
                    <a:pt x="22" y="29"/>
                  </a:lnTo>
                  <a:lnTo>
                    <a:pt x="19" y="32"/>
                  </a:lnTo>
                  <a:lnTo>
                    <a:pt x="11" y="29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0" y="38"/>
                  </a:lnTo>
                  <a:lnTo>
                    <a:pt x="0" y="53"/>
                  </a:lnTo>
                  <a:lnTo>
                    <a:pt x="16" y="53"/>
                  </a:lnTo>
                  <a:lnTo>
                    <a:pt x="23" y="56"/>
                  </a:lnTo>
                  <a:lnTo>
                    <a:pt x="29" y="53"/>
                  </a:lnTo>
                  <a:lnTo>
                    <a:pt x="37" y="56"/>
                  </a:lnTo>
                  <a:lnTo>
                    <a:pt x="59" y="56"/>
                  </a:lnTo>
                  <a:lnTo>
                    <a:pt x="59" y="59"/>
                  </a:lnTo>
                  <a:lnTo>
                    <a:pt x="53" y="62"/>
                  </a:lnTo>
                  <a:lnTo>
                    <a:pt x="48" y="59"/>
                  </a:lnTo>
                  <a:lnTo>
                    <a:pt x="42" y="62"/>
                  </a:lnTo>
                  <a:lnTo>
                    <a:pt x="34" y="59"/>
                  </a:lnTo>
                  <a:lnTo>
                    <a:pt x="31" y="62"/>
                  </a:lnTo>
                  <a:lnTo>
                    <a:pt x="23" y="59"/>
                  </a:lnTo>
                  <a:lnTo>
                    <a:pt x="8" y="59"/>
                  </a:lnTo>
                  <a:lnTo>
                    <a:pt x="0" y="62"/>
                  </a:lnTo>
                  <a:lnTo>
                    <a:pt x="0" y="83"/>
                  </a:lnTo>
                  <a:lnTo>
                    <a:pt x="56" y="83"/>
                  </a:lnTo>
                  <a:lnTo>
                    <a:pt x="59" y="86"/>
                  </a:lnTo>
                  <a:lnTo>
                    <a:pt x="56" y="88"/>
                  </a:lnTo>
                  <a:lnTo>
                    <a:pt x="5" y="88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5" y="112"/>
                  </a:lnTo>
                  <a:lnTo>
                    <a:pt x="56" y="112"/>
                  </a:lnTo>
                  <a:lnTo>
                    <a:pt x="59" y="115"/>
                  </a:lnTo>
                  <a:lnTo>
                    <a:pt x="210" y="115"/>
                  </a:lnTo>
                  <a:lnTo>
                    <a:pt x="215" y="108"/>
                  </a:lnTo>
                  <a:lnTo>
                    <a:pt x="215" y="94"/>
                  </a:lnTo>
                  <a:lnTo>
                    <a:pt x="196" y="94"/>
                  </a:lnTo>
                  <a:lnTo>
                    <a:pt x="188" y="91"/>
                  </a:lnTo>
                  <a:lnTo>
                    <a:pt x="183" y="94"/>
                  </a:lnTo>
                  <a:lnTo>
                    <a:pt x="168" y="91"/>
                  </a:lnTo>
                  <a:lnTo>
                    <a:pt x="168" y="86"/>
                  </a:lnTo>
                  <a:lnTo>
                    <a:pt x="215" y="86"/>
                  </a:lnTo>
                  <a:lnTo>
                    <a:pt x="215" y="65"/>
                  </a:lnTo>
                  <a:lnTo>
                    <a:pt x="170" y="65"/>
                  </a:lnTo>
                  <a:lnTo>
                    <a:pt x="168" y="59"/>
                  </a:lnTo>
                  <a:lnTo>
                    <a:pt x="210" y="59"/>
                  </a:lnTo>
                  <a:lnTo>
                    <a:pt x="218" y="48"/>
                  </a:lnTo>
                  <a:lnTo>
                    <a:pt x="218" y="41"/>
                  </a:lnTo>
                  <a:lnTo>
                    <a:pt x="213" y="32"/>
                  </a:lnTo>
                  <a:lnTo>
                    <a:pt x="207" y="35"/>
                  </a:lnTo>
                  <a:lnTo>
                    <a:pt x="178" y="35"/>
                  </a:lnTo>
                  <a:lnTo>
                    <a:pt x="168" y="32"/>
                  </a:lnTo>
                  <a:lnTo>
                    <a:pt x="168" y="29"/>
                  </a:lnTo>
                  <a:lnTo>
                    <a:pt x="215" y="29"/>
                  </a:lnTo>
                  <a:lnTo>
                    <a:pt x="215" y="24"/>
                  </a:lnTo>
                  <a:lnTo>
                    <a:pt x="218" y="18"/>
                  </a:lnTo>
                  <a:lnTo>
                    <a:pt x="210" y="6"/>
                  </a:lnTo>
                  <a:lnTo>
                    <a:pt x="202" y="3"/>
                  </a:lnTo>
                  <a:lnTo>
                    <a:pt x="165" y="3"/>
                  </a:lnTo>
                  <a:lnTo>
                    <a:pt x="162" y="0"/>
                  </a:lnTo>
                  <a:lnTo>
                    <a:pt x="61" y="0"/>
                  </a:lnTo>
                  <a:lnTo>
                    <a:pt x="56" y="3"/>
                  </a:lnTo>
                  <a:lnTo>
                    <a:pt x="31" y="3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22" y="0"/>
                  </a:lnTo>
                  <a:lnTo>
                    <a:pt x="19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8" name="Freeform 201"/>
            <p:cNvSpPr>
              <a:spLocks/>
            </p:cNvSpPr>
            <p:nvPr/>
          </p:nvSpPr>
          <p:spPr bwMode="auto">
            <a:xfrm>
              <a:off x="3695" y="2630"/>
              <a:ext cx="50" cy="57"/>
            </a:xfrm>
            <a:custGeom>
              <a:avLst/>
              <a:gdLst>
                <a:gd name="T0" fmla="*/ 29 w 50"/>
                <a:gd name="T1" fmla="*/ 0 h 57"/>
                <a:gd name="T2" fmla="*/ 39 w 50"/>
                <a:gd name="T3" fmla="*/ 0 h 57"/>
                <a:gd name="T4" fmla="*/ 49 w 50"/>
                <a:gd name="T5" fmla="*/ 3 h 57"/>
                <a:gd name="T6" fmla="*/ 48 w 50"/>
                <a:gd name="T7" fmla="*/ 11 h 57"/>
                <a:gd name="T8" fmla="*/ 45 w 50"/>
                <a:gd name="T9" fmla="*/ 11 h 57"/>
                <a:gd name="T10" fmla="*/ 45 w 50"/>
                <a:gd name="T11" fmla="*/ 3 h 57"/>
                <a:gd name="T12" fmla="*/ 37 w 50"/>
                <a:gd name="T13" fmla="*/ 3 h 57"/>
                <a:gd name="T14" fmla="*/ 34 w 50"/>
                <a:gd name="T15" fmla="*/ 0 h 57"/>
                <a:gd name="T16" fmla="*/ 20 w 50"/>
                <a:gd name="T17" fmla="*/ 8 h 57"/>
                <a:gd name="T18" fmla="*/ 14 w 50"/>
                <a:gd name="T19" fmla="*/ 20 h 57"/>
                <a:gd name="T20" fmla="*/ 8 w 50"/>
                <a:gd name="T21" fmla="*/ 38 h 57"/>
                <a:gd name="T22" fmla="*/ 11 w 50"/>
                <a:gd name="T23" fmla="*/ 52 h 57"/>
                <a:gd name="T24" fmla="*/ 23 w 50"/>
                <a:gd name="T25" fmla="*/ 53 h 57"/>
                <a:gd name="T26" fmla="*/ 39 w 50"/>
                <a:gd name="T27" fmla="*/ 46 h 57"/>
                <a:gd name="T28" fmla="*/ 26 w 50"/>
                <a:gd name="T29" fmla="*/ 56 h 57"/>
                <a:gd name="T30" fmla="*/ 16 w 50"/>
                <a:gd name="T31" fmla="*/ 56 h 57"/>
                <a:gd name="T32" fmla="*/ 3 w 50"/>
                <a:gd name="T33" fmla="*/ 46 h 57"/>
                <a:gd name="T34" fmla="*/ 0 w 50"/>
                <a:gd name="T35" fmla="*/ 29 h 57"/>
                <a:gd name="T36" fmla="*/ 16 w 50"/>
                <a:gd name="T37" fmla="*/ 6 h 57"/>
                <a:gd name="T38" fmla="*/ 29 w 50"/>
                <a:gd name="T39" fmla="*/ 0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57"/>
                <a:gd name="T62" fmla="*/ 50 w 50"/>
                <a:gd name="T63" fmla="*/ 57 h 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57">
                  <a:moveTo>
                    <a:pt x="29" y="0"/>
                  </a:moveTo>
                  <a:lnTo>
                    <a:pt x="39" y="0"/>
                  </a:lnTo>
                  <a:lnTo>
                    <a:pt x="49" y="3"/>
                  </a:lnTo>
                  <a:lnTo>
                    <a:pt x="48" y="11"/>
                  </a:lnTo>
                  <a:lnTo>
                    <a:pt x="45" y="11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34" y="0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8"/>
                  </a:lnTo>
                  <a:lnTo>
                    <a:pt x="11" y="52"/>
                  </a:lnTo>
                  <a:lnTo>
                    <a:pt x="23" y="53"/>
                  </a:lnTo>
                  <a:lnTo>
                    <a:pt x="39" y="46"/>
                  </a:lnTo>
                  <a:lnTo>
                    <a:pt x="26" y="56"/>
                  </a:lnTo>
                  <a:lnTo>
                    <a:pt x="16" y="56"/>
                  </a:lnTo>
                  <a:lnTo>
                    <a:pt x="3" y="46"/>
                  </a:lnTo>
                  <a:lnTo>
                    <a:pt x="0" y="29"/>
                  </a:lnTo>
                  <a:lnTo>
                    <a:pt x="16" y="6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9" name="Freeform 202"/>
            <p:cNvSpPr>
              <a:spLocks/>
            </p:cNvSpPr>
            <p:nvPr/>
          </p:nvSpPr>
          <p:spPr bwMode="auto">
            <a:xfrm>
              <a:off x="3749" y="2666"/>
              <a:ext cx="23" cy="44"/>
            </a:xfrm>
            <a:custGeom>
              <a:avLst/>
              <a:gdLst>
                <a:gd name="T0" fmla="*/ 8 w 23"/>
                <a:gd name="T1" fmla="*/ 0 h 44"/>
                <a:gd name="T2" fmla="*/ 14 w 23"/>
                <a:gd name="T3" fmla="*/ 0 h 44"/>
                <a:gd name="T4" fmla="*/ 22 w 23"/>
                <a:gd name="T5" fmla="*/ 11 h 44"/>
                <a:gd name="T6" fmla="*/ 17 w 23"/>
                <a:gd name="T7" fmla="*/ 24 h 44"/>
                <a:gd name="T8" fmla="*/ 6 w 23"/>
                <a:gd name="T9" fmla="*/ 35 h 44"/>
                <a:gd name="T10" fmla="*/ 22 w 23"/>
                <a:gd name="T11" fmla="*/ 37 h 44"/>
                <a:gd name="T12" fmla="*/ 22 w 23"/>
                <a:gd name="T13" fmla="*/ 40 h 44"/>
                <a:gd name="T14" fmla="*/ 17 w 23"/>
                <a:gd name="T15" fmla="*/ 43 h 44"/>
                <a:gd name="T16" fmla="*/ 0 w 23"/>
                <a:gd name="T17" fmla="*/ 43 h 44"/>
                <a:gd name="T18" fmla="*/ 0 w 23"/>
                <a:gd name="T19" fmla="*/ 37 h 44"/>
                <a:gd name="T20" fmla="*/ 14 w 23"/>
                <a:gd name="T21" fmla="*/ 21 h 44"/>
                <a:gd name="T22" fmla="*/ 17 w 23"/>
                <a:gd name="T23" fmla="*/ 14 h 44"/>
                <a:gd name="T24" fmla="*/ 14 w 23"/>
                <a:gd name="T25" fmla="*/ 6 h 44"/>
                <a:gd name="T26" fmla="*/ 6 w 23"/>
                <a:gd name="T27" fmla="*/ 6 h 44"/>
                <a:gd name="T28" fmla="*/ 0 w 23"/>
                <a:gd name="T29" fmla="*/ 8 h 44"/>
                <a:gd name="T30" fmla="*/ 0 w 23"/>
                <a:gd name="T31" fmla="*/ 6 h 44"/>
                <a:gd name="T32" fmla="*/ 8 w 23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44"/>
                <a:gd name="T53" fmla="*/ 23 w 23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44">
                  <a:moveTo>
                    <a:pt x="8" y="0"/>
                  </a:moveTo>
                  <a:lnTo>
                    <a:pt x="14" y="0"/>
                  </a:lnTo>
                  <a:lnTo>
                    <a:pt x="22" y="11"/>
                  </a:lnTo>
                  <a:lnTo>
                    <a:pt x="17" y="24"/>
                  </a:lnTo>
                  <a:lnTo>
                    <a:pt x="6" y="35"/>
                  </a:lnTo>
                  <a:lnTo>
                    <a:pt x="22" y="37"/>
                  </a:lnTo>
                  <a:lnTo>
                    <a:pt x="22" y="40"/>
                  </a:lnTo>
                  <a:lnTo>
                    <a:pt x="17" y="43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4" y="21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6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0" name="Freeform 203"/>
            <p:cNvSpPr>
              <a:spLocks/>
            </p:cNvSpPr>
            <p:nvPr/>
          </p:nvSpPr>
          <p:spPr bwMode="auto">
            <a:xfrm>
              <a:off x="2255" y="2712"/>
              <a:ext cx="218" cy="30"/>
            </a:xfrm>
            <a:custGeom>
              <a:avLst/>
              <a:gdLst>
                <a:gd name="T0" fmla="*/ 1 w 218"/>
                <a:gd name="T1" fmla="*/ 3 h 30"/>
                <a:gd name="T2" fmla="*/ 0 w 218"/>
                <a:gd name="T3" fmla="*/ 21 h 30"/>
                <a:gd name="T4" fmla="*/ 4 w 218"/>
                <a:gd name="T5" fmla="*/ 21 h 30"/>
                <a:gd name="T6" fmla="*/ 7 w 218"/>
                <a:gd name="T7" fmla="*/ 23 h 30"/>
                <a:gd name="T8" fmla="*/ 212 w 218"/>
                <a:gd name="T9" fmla="*/ 29 h 30"/>
                <a:gd name="T10" fmla="*/ 217 w 218"/>
                <a:gd name="T11" fmla="*/ 21 h 30"/>
                <a:gd name="T12" fmla="*/ 217 w 218"/>
                <a:gd name="T13" fmla="*/ 4 h 30"/>
                <a:gd name="T14" fmla="*/ 186 w 218"/>
                <a:gd name="T15" fmla="*/ 4 h 30"/>
                <a:gd name="T16" fmla="*/ 183 w 218"/>
                <a:gd name="T17" fmla="*/ 3 h 30"/>
                <a:gd name="T18" fmla="*/ 78 w 218"/>
                <a:gd name="T19" fmla="*/ 3 h 30"/>
                <a:gd name="T20" fmla="*/ 75 w 218"/>
                <a:gd name="T21" fmla="*/ 0 h 30"/>
                <a:gd name="T22" fmla="*/ 64 w 218"/>
                <a:gd name="T23" fmla="*/ 3 h 30"/>
                <a:gd name="T24" fmla="*/ 57 w 218"/>
                <a:gd name="T25" fmla="*/ 0 h 30"/>
                <a:gd name="T26" fmla="*/ 55 w 218"/>
                <a:gd name="T27" fmla="*/ 3 h 30"/>
                <a:gd name="T28" fmla="*/ 52 w 218"/>
                <a:gd name="T29" fmla="*/ 0 h 30"/>
                <a:gd name="T30" fmla="*/ 4 w 218"/>
                <a:gd name="T31" fmla="*/ 0 h 30"/>
                <a:gd name="T32" fmla="*/ 1 w 218"/>
                <a:gd name="T33" fmla="*/ 3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30"/>
                <a:gd name="T53" fmla="*/ 218 w 218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30">
                  <a:moveTo>
                    <a:pt x="1" y="3"/>
                  </a:moveTo>
                  <a:lnTo>
                    <a:pt x="0" y="21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212" y="29"/>
                  </a:lnTo>
                  <a:lnTo>
                    <a:pt x="217" y="21"/>
                  </a:lnTo>
                  <a:lnTo>
                    <a:pt x="217" y="4"/>
                  </a:lnTo>
                  <a:lnTo>
                    <a:pt x="186" y="4"/>
                  </a:lnTo>
                  <a:lnTo>
                    <a:pt x="183" y="3"/>
                  </a:lnTo>
                  <a:lnTo>
                    <a:pt x="78" y="3"/>
                  </a:lnTo>
                  <a:lnTo>
                    <a:pt x="75" y="0"/>
                  </a:lnTo>
                  <a:lnTo>
                    <a:pt x="64" y="3"/>
                  </a:lnTo>
                  <a:lnTo>
                    <a:pt x="57" y="0"/>
                  </a:lnTo>
                  <a:lnTo>
                    <a:pt x="55" y="3"/>
                  </a:lnTo>
                  <a:lnTo>
                    <a:pt x="52" y="0"/>
                  </a:lnTo>
                  <a:lnTo>
                    <a:pt x="4" y="0"/>
                  </a:lnTo>
                  <a:lnTo>
                    <a:pt x="1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1" name="Freeform 204"/>
            <p:cNvSpPr>
              <a:spLocks/>
            </p:cNvSpPr>
            <p:nvPr/>
          </p:nvSpPr>
          <p:spPr bwMode="auto">
            <a:xfrm>
              <a:off x="2479" y="2715"/>
              <a:ext cx="227" cy="32"/>
            </a:xfrm>
            <a:custGeom>
              <a:avLst/>
              <a:gdLst>
                <a:gd name="T0" fmla="*/ 0 w 227"/>
                <a:gd name="T1" fmla="*/ 3 h 32"/>
                <a:gd name="T2" fmla="*/ 0 w 227"/>
                <a:gd name="T3" fmla="*/ 21 h 32"/>
                <a:gd name="T4" fmla="*/ 5 w 227"/>
                <a:gd name="T5" fmla="*/ 27 h 32"/>
                <a:gd name="T6" fmla="*/ 63 w 227"/>
                <a:gd name="T7" fmla="*/ 27 h 32"/>
                <a:gd name="T8" fmla="*/ 66 w 227"/>
                <a:gd name="T9" fmla="*/ 30 h 32"/>
                <a:gd name="T10" fmla="*/ 77 w 227"/>
                <a:gd name="T11" fmla="*/ 27 h 32"/>
                <a:gd name="T12" fmla="*/ 79 w 227"/>
                <a:gd name="T13" fmla="*/ 30 h 32"/>
                <a:gd name="T14" fmla="*/ 82 w 227"/>
                <a:gd name="T15" fmla="*/ 27 h 32"/>
                <a:gd name="T16" fmla="*/ 85 w 227"/>
                <a:gd name="T17" fmla="*/ 30 h 32"/>
                <a:gd name="T18" fmla="*/ 197 w 227"/>
                <a:gd name="T19" fmla="*/ 30 h 32"/>
                <a:gd name="T20" fmla="*/ 214 w 227"/>
                <a:gd name="T21" fmla="*/ 31 h 32"/>
                <a:gd name="T22" fmla="*/ 219 w 227"/>
                <a:gd name="T23" fmla="*/ 30 h 32"/>
                <a:gd name="T24" fmla="*/ 226 w 227"/>
                <a:gd name="T25" fmla="*/ 30 h 32"/>
                <a:gd name="T26" fmla="*/ 226 w 227"/>
                <a:gd name="T27" fmla="*/ 6 h 32"/>
                <a:gd name="T28" fmla="*/ 219 w 227"/>
                <a:gd name="T29" fmla="*/ 6 h 32"/>
                <a:gd name="T30" fmla="*/ 216 w 227"/>
                <a:gd name="T31" fmla="*/ 3 h 32"/>
                <a:gd name="T32" fmla="*/ 68 w 227"/>
                <a:gd name="T33" fmla="*/ 3 h 32"/>
                <a:gd name="T34" fmla="*/ 66 w 227"/>
                <a:gd name="T35" fmla="*/ 0 h 32"/>
                <a:gd name="T36" fmla="*/ 63 w 227"/>
                <a:gd name="T37" fmla="*/ 3 h 32"/>
                <a:gd name="T38" fmla="*/ 59 w 227"/>
                <a:gd name="T39" fmla="*/ 0 h 32"/>
                <a:gd name="T40" fmla="*/ 56 w 227"/>
                <a:gd name="T41" fmla="*/ 3 h 32"/>
                <a:gd name="T42" fmla="*/ 53 w 227"/>
                <a:gd name="T43" fmla="*/ 0 h 32"/>
                <a:gd name="T44" fmla="*/ 0 w 227"/>
                <a:gd name="T45" fmla="*/ 0 h 32"/>
                <a:gd name="T46" fmla="*/ 0 w 227"/>
                <a:gd name="T47" fmla="*/ 3 h 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7"/>
                <a:gd name="T73" fmla="*/ 0 h 32"/>
                <a:gd name="T74" fmla="*/ 227 w 227"/>
                <a:gd name="T75" fmla="*/ 32 h 3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7" h="32">
                  <a:moveTo>
                    <a:pt x="0" y="3"/>
                  </a:moveTo>
                  <a:lnTo>
                    <a:pt x="0" y="21"/>
                  </a:lnTo>
                  <a:lnTo>
                    <a:pt x="5" y="27"/>
                  </a:lnTo>
                  <a:lnTo>
                    <a:pt x="63" y="27"/>
                  </a:lnTo>
                  <a:lnTo>
                    <a:pt x="66" y="30"/>
                  </a:lnTo>
                  <a:lnTo>
                    <a:pt x="77" y="27"/>
                  </a:lnTo>
                  <a:lnTo>
                    <a:pt x="79" y="30"/>
                  </a:lnTo>
                  <a:lnTo>
                    <a:pt x="82" y="27"/>
                  </a:lnTo>
                  <a:lnTo>
                    <a:pt x="85" y="30"/>
                  </a:lnTo>
                  <a:lnTo>
                    <a:pt x="197" y="30"/>
                  </a:lnTo>
                  <a:lnTo>
                    <a:pt x="214" y="31"/>
                  </a:lnTo>
                  <a:lnTo>
                    <a:pt x="219" y="30"/>
                  </a:lnTo>
                  <a:lnTo>
                    <a:pt x="226" y="30"/>
                  </a:lnTo>
                  <a:lnTo>
                    <a:pt x="226" y="6"/>
                  </a:lnTo>
                  <a:lnTo>
                    <a:pt x="219" y="6"/>
                  </a:lnTo>
                  <a:lnTo>
                    <a:pt x="216" y="3"/>
                  </a:lnTo>
                  <a:lnTo>
                    <a:pt x="68" y="3"/>
                  </a:lnTo>
                  <a:lnTo>
                    <a:pt x="66" y="0"/>
                  </a:lnTo>
                  <a:lnTo>
                    <a:pt x="63" y="3"/>
                  </a:lnTo>
                  <a:lnTo>
                    <a:pt x="59" y="0"/>
                  </a:lnTo>
                  <a:lnTo>
                    <a:pt x="56" y="3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2" name="Freeform 205"/>
            <p:cNvSpPr>
              <a:spLocks/>
            </p:cNvSpPr>
            <p:nvPr/>
          </p:nvSpPr>
          <p:spPr bwMode="auto">
            <a:xfrm>
              <a:off x="3386" y="2724"/>
              <a:ext cx="229" cy="28"/>
            </a:xfrm>
            <a:custGeom>
              <a:avLst/>
              <a:gdLst>
                <a:gd name="T0" fmla="*/ 3 w 229"/>
                <a:gd name="T1" fmla="*/ 3 h 28"/>
                <a:gd name="T2" fmla="*/ 0 w 229"/>
                <a:gd name="T3" fmla="*/ 20 h 28"/>
                <a:gd name="T4" fmla="*/ 5 w 229"/>
                <a:gd name="T5" fmla="*/ 24 h 28"/>
                <a:gd name="T6" fmla="*/ 76 w 229"/>
                <a:gd name="T7" fmla="*/ 24 h 28"/>
                <a:gd name="T8" fmla="*/ 79 w 229"/>
                <a:gd name="T9" fmla="*/ 27 h 28"/>
                <a:gd name="T10" fmla="*/ 83 w 229"/>
                <a:gd name="T11" fmla="*/ 24 h 28"/>
                <a:gd name="T12" fmla="*/ 86 w 229"/>
                <a:gd name="T13" fmla="*/ 27 h 28"/>
                <a:gd name="T14" fmla="*/ 91 w 229"/>
                <a:gd name="T15" fmla="*/ 24 h 28"/>
                <a:gd name="T16" fmla="*/ 108 w 229"/>
                <a:gd name="T17" fmla="*/ 24 h 28"/>
                <a:gd name="T18" fmla="*/ 111 w 229"/>
                <a:gd name="T19" fmla="*/ 27 h 28"/>
                <a:gd name="T20" fmla="*/ 117 w 229"/>
                <a:gd name="T21" fmla="*/ 24 h 28"/>
                <a:gd name="T22" fmla="*/ 120 w 229"/>
                <a:gd name="T23" fmla="*/ 27 h 28"/>
                <a:gd name="T24" fmla="*/ 225 w 229"/>
                <a:gd name="T25" fmla="*/ 27 h 28"/>
                <a:gd name="T26" fmla="*/ 228 w 229"/>
                <a:gd name="T27" fmla="*/ 0 h 28"/>
                <a:gd name="T28" fmla="*/ 5 w 229"/>
                <a:gd name="T29" fmla="*/ 0 h 28"/>
                <a:gd name="T30" fmla="*/ 3 w 229"/>
                <a:gd name="T31" fmla="*/ 3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9"/>
                <a:gd name="T49" fmla="*/ 0 h 28"/>
                <a:gd name="T50" fmla="*/ 229 w 229"/>
                <a:gd name="T51" fmla="*/ 28 h 2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9" h="28">
                  <a:moveTo>
                    <a:pt x="3" y="3"/>
                  </a:moveTo>
                  <a:lnTo>
                    <a:pt x="0" y="20"/>
                  </a:lnTo>
                  <a:lnTo>
                    <a:pt x="5" y="24"/>
                  </a:lnTo>
                  <a:lnTo>
                    <a:pt x="76" y="24"/>
                  </a:lnTo>
                  <a:lnTo>
                    <a:pt x="79" y="27"/>
                  </a:lnTo>
                  <a:lnTo>
                    <a:pt x="83" y="24"/>
                  </a:lnTo>
                  <a:lnTo>
                    <a:pt x="86" y="27"/>
                  </a:lnTo>
                  <a:lnTo>
                    <a:pt x="91" y="24"/>
                  </a:lnTo>
                  <a:lnTo>
                    <a:pt x="108" y="24"/>
                  </a:lnTo>
                  <a:lnTo>
                    <a:pt x="111" y="27"/>
                  </a:lnTo>
                  <a:lnTo>
                    <a:pt x="117" y="24"/>
                  </a:lnTo>
                  <a:lnTo>
                    <a:pt x="120" y="27"/>
                  </a:lnTo>
                  <a:lnTo>
                    <a:pt x="225" y="27"/>
                  </a:lnTo>
                  <a:lnTo>
                    <a:pt x="228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" name="Freeform 206"/>
            <p:cNvSpPr>
              <a:spLocks/>
            </p:cNvSpPr>
            <p:nvPr/>
          </p:nvSpPr>
          <p:spPr bwMode="auto">
            <a:xfrm>
              <a:off x="3622" y="2724"/>
              <a:ext cx="216" cy="30"/>
            </a:xfrm>
            <a:custGeom>
              <a:avLst/>
              <a:gdLst>
                <a:gd name="T0" fmla="*/ 0 w 216"/>
                <a:gd name="T1" fmla="*/ 3 h 30"/>
                <a:gd name="T2" fmla="*/ 0 w 216"/>
                <a:gd name="T3" fmla="*/ 26 h 30"/>
                <a:gd name="T4" fmla="*/ 116 w 216"/>
                <a:gd name="T5" fmla="*/ 26 h 30"/>
                <a:gd name="T6" fmla="*/ 118 w 216"/>
                <a:gd name="T7" fmla="*/ 29 h 30"/>
                <a:gd name="T8" fmla="*/ 212 w 216"/>
                <a:gd name="T9" fmla="*/ 29 h 30"/>
                <a:gd name="T10" fmla="*/ 215 w 216"/>
                <a:gd name="T11" fmla="*/ 8 h 30"/>
                <a:gd name="T12" fmla="*/ 210 w 216"/>
                <a:gd name="T13" fmla="*/ 3 h 30"/>
                <a:gd name="T14" fmla="*/ 207 w 216"/>
                <a:gd name="T15" fmla="*/ 6 h 30"/>
                <a:gd name="T16" fmla="*/ 204 w 216"/>
                <a:gd name="T17" fmla="*/ 3 h 30"/>
                <a:gd name="T18" fmla="*/ 118 w 216"/>
                <a:gd name="T19" fmla="*/ 3 h 30"/>
                <a:gd name="T20" fmla="*/ 116 w 216"/>
                <a:gd name="T21" fmla="*/ 0 h 30"/>
                <a:gd name="T22" fmla="*/ 113 w 216"/>
                <a:gd name="T23" fmla="*/ 3 h 30"/>
                <a:gd name="T24" fmla="*/ 110 w 216"/>
                <a:gd name="T25" fmla="*/ 0 h 30"/>
                <a:gd name="T26" fmla="*/ 0 w 216"/>
                <a:gd name="T27" fmla="*/ 0 h 30"/>
                <a:gd name="T28" fmla="*/ 0 w 216"/>
                <a:gd name="T29" fmla="*/ 3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6"/>
                <a:gd name="T46" fmla="*/ 0 h 30"/>
                <a:gd name="T47" fmla="*/ 216 w 21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6" h="30">
                  <a:moveTo>
                    <a:pt x="0" y="3"/>
                  </a:moveTo>
                  <a:lnTo>
                    <a:pt x="0" y="26"/>
                  </a:lnTo>
                  <a:lnTo>
                    <a:pt x="116" y="26"/>
                  </a:lnTo>
                  <a:lnTo>
                    <a:pt x="118" y="29"/>
                  </a:lnTo>
                  <a:lnTo>
                    <a:pt x="212" y="29"/>
                  </a:lnTo>
                  <a:lnTo>
                    <a:pt x="215" y="8"/>
                  </a:lnTo>
                  <a:lnTo>
                    <a:pt x="210" y="3"/>
                  </a:lnTo>
                  <a:lnTo>
                    <a:pt x="207" y="6"/>
                  </a:lnTo>
                  <a:lnTo>
                    <a:pt x="204" y="3"/>
                  </a:lnTo>
                  <a:lnTo>
                    <a:pt x="118" y="3"/>
                  </a:lnTo>
                  <a:lnTo>
                    <a:pt x="116" y="0"/>
                  </a:lnTo>
                  <a:lnTo>
                    <a:pt x="113" y="3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4" name="Freeform 207"/>
            <p:cNvSpPr>
              <a:spLocks/>
            </p:cNvSpPr>
            <p:nvPr/>
          </p:nvSpPr>
          <p:spPr bwMode="auto">
            <a:xfrm>
              <a:off x="1575" y="2569"/>
              <a:ext cx="29" cy="51"/>
            </a:xfrm>
            <a:custGeom>
              <a:avLst/>
              <a:gdLst>
                <a:gd name="T0" fmla="*/ 0 w 29"/>
                <a:gd name="T1" fmla="*/ 0 h 51"/>
                <a:gd name="T2" fmla="*/ 8 w 29"/>
                <a:gd name="T3" fmla="*/ 0 h 51"/>
                <a:gd name="T4" fmla="*/ 13 w 29"/>
                <a:gd name="T5" fmla="*/ 24 h 51"/>
                <a:gd name="T6" fmla="*/ 17 w 29"/>
                <a:gd name="T7" fmla="*/ 24 h 51"/>
                <a:gd name="T8" fmla="*/ 25 w 29"/>
                <a:gd name="T9" fmla="*/ 11 h 51"/>
                <a:gd name="T10" fmla="*/ 28 w 29"/>
                <a:gd name="T11" fmla="*/ 0 h 51"/>
                <a:gd name="T12" fmla="*/ 28 w 29"/>
                <a:gd name="T13" fmla="*/ 6 h 51"/>
                <a:gd name="T14" fmla="*/ 13 w 29"/>
                <a:gd name="T15" fmla="*/ 47 h 51"/>
                <a:gd name="T16" fmla="*/ 3 w 29"/>
                <a:gd name="T17" fmla="*/ 50 h 51"/>
                <a:gd name="T18" fmla="*/ 3 w 29"/>
                <a:gd name="T19" fmla="*/ 47 h 51"/>
                <a:gd name="T20" fmla="*/ 5 w 29"/>
                <a:gd name="T21" fmla="*/ 44 h 51"/>
                <a:gd name="T22" fmla="*/ 8 w 29"/>
                <a:gd name="T23" fmla="*/ 47 h 51"/>
                <a:gd name="T24" fmla="*/ 15 w 29"/>
                <a:gd name="T25" fmla="*/ 36 h 51"/>
                <a:gd name="T26" fmla="*/ 0 w 29"/>
                <a:gd name="T27" fmla="*/ 0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0" y="0"/>
                  </a:moveTo>
                  <a:lnTo>
                    <a:pt x="8" y="0"/>
                  </a:lnTo>
                  <a:lnTo>
                    <a:pt x="13" y="24"/>
                  </a:lnTo>
                  <a:lnTo>
                    <a:pt x="17" y="24"/>
                  </a:lnTo>
                  <a:lnTo>
                    <a:pt x="25" y="11"/>
                  </a:lnTo>
                  <a:lnTo>
                    <a:pt x="28" y="0"/>
                  </a:lnTo>
                  <a:lnTo>
                    <a:pt x="28" y="6"/>
                  </a:lnTo>
                  <a:lnTo>
                    <a:pt x="13" y="47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5" y="44"/>
                  </a:lnTo>
                  <a:lnTo>
                    <a:pt x="8" y="47"/>
                  </a:lnTo>
                  <a:lnTo>
                    <a:pt x="15" y="3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5" name="Freeform 208"/>
            <p:cNvSpPr>
              <a:spLocks/>
            </p:cNvSpPr>
            <p:nvPr/>
          </p:nvSpPr>
          <p:spPr bwMode="auto">
            <a:xfrm>
              <a:off x="1621" y="2572"/>
              <a:ext cx="30" cy="36"/>
            </a:xfrm>
            <a:custGeom>
              <a:avLst/>
              <a:gdLst>
                <a:gd name="T0" fmla="*/ 0 w 30"/>
                <a:gd name="T1" fmla="*/ 0 h 36"/>
                <a:gd name="T2" fmla="*/ 6 w 30"/>
                <a:gd name="T3" fmla="*/ 0 h 36"/>
                <a:gd name="T4" fmla="*/ 11 w 30"/>
                <a:gd name="T5" fmla="*/ 3 h 36"/>
                <a:gd name="T6" fmla="*/ 17 w 30"/>
                <a:gd name="T7" fmla="*/ 0 h 36"/>
                <a:gd name="T8" fmla="*/ 25 w 30"/>
                <a:gd name="T9" fmla="*/ 0 h 36"/>
                <a:gd name="T10" fmla="*/ 26 w 30"/>
                <a:gd name="T11" fmla="*/ 6 h 36"/>
                <a:gd name="T12" fmla="*/ 26 w 30"/>
                <a:gd name="T13" fmla="*/ 29 h 36"/>
                <a:gd name="T14" fmla="*/ 29 w 30"/>
                <a:gd name="T15" fmla="*/ 32 h 36"/>
                <a:gd name="T16" fmla="*/ 25 w 30"/>
                <a:gd name="T17" fmla="*/ 35 h 36"/>
                <a:gd name="T18" fmla="*/ 22 w 30"/>
                <a:gd name="T19" fmla="*/ 32 h 36"/>
                <a:gd name="T20" fmla="*/ 25 w 30"/>
                <a:gd name="T21" fmla="*/ 24 h 36"/>
                <a:gd name="T22" fmla="*/ 25 w 30"/>
                <a:gd name="T23" fmla="*/ 8 h 36"/>
                <a:gd name="T24" fmla="*/ 14 w 30"/>
                <a:gd name="T25" fmla="*/ 0 h 36"/>
                <a:gd name="T26" fmla="*/ 6 w 30"/>
                <a:gd name="T27" fmla="*/ 11 h 36"/>
                <a:gd name="T28" fmla="*/ 6 w 30"/>
                <a:gd name="T29" fmla="*/ 35 h 36"/>
                <a:gd name="T30" fmla="*/ 3 w 30"/>
                <a:gd name="T31" fmla="*/ 35 h 36"/>
                <a:gd name="T32" fmla="*/ 0 w 30"/>
                <a:gd name="T33" fmla="*/ 29 h 36"/>
                <a:gd name="T34" fmla="*/ 0 w 30"/>
                <a:gd name="T35" fmla="*/ 21 h 36"/>
                <a:gd name="T36" fmla="*/ 3 w 30"/>
                <a:gd name="T37" fmla="*/ 14 h 36"/>
                <a:gd name="T38" fmla="*/ 0 w 30"/>
                <a:gd name="T39" fmla="*/ 0 h 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"/>
                <a:gd name="T61" fmla="*/ 0 h 36"/>
                <a:gd name="T62" fmla="*/ 30 w 30"/>
                <a:gd name="T63" fmla="*/ 36 h 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" h="36">
                  <a:moveTo>
                    <a:pt x="0" y="0"/>
                  </a:moveTo>
                  <a:lnTo>
                    <a:pt x="6" y="0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26" y="6"/>
                  </a:lnTo>
                  <a:lnTo>
                    <a:pt x="26" y="29"/>
                  </a:lnTo>
                  <a:lnTo>
                    <a:pt x="29" y="32"/>
                  </a:lnTo>
                  <a:lnTo>
                    <a:pt x="25" y="35"/>
                  </a:lnTo>
                  <a:lnTo>
                    <a:pt x="22" y="32"/>
                  </a:lnTo>
                  <a:lnTo>
                    <a:pt x="25" y="24"/>
                  </a:lnTo>
                  <a:lnTo>
                    <a:pt x="25" y="8"/>
                  </a:lnTo>
                  <a:lnTo>
                    <a:pt x="14" y="0"/>
                  </a:lnTo>
                  <a:lnTo>
                    <a:pt x="6" y="11"/>
                  </a:lnTo>
                  <a:lnTo>
                    <a:pt x="6" y="35"/>
                  </a:lnTo>
                  <a:lnTo>
                    <a:pt x="3" y="35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" name="Freeform 209"/>
            <p:cNvSpPr>
              <a:spLocks/>
            </p:cNvSpPr>
            <p:nvPr/>
          </p:nvSpPr>
          <p:spPr bwMode="auto">
            <a:xfrm>
              <a:off x="1681" y="2572"/>
              <a:ext cx="6" cy="10"/>
            </a:xfrm>
            <a:custGeom>
              <a:avLst/>
              <a:gdLst>
                <a:gd name="T0" fmla="*/ 0 w 6"/>
                <a:gd name="T1" fmla="*/ 0 h 10"/>
                <a:gd name="T2" fmla="*/ 3 w 6"/>
                <a:gd name="T3" fmla="*/ 0 h 10"/>
                <a:gd name="T4" fmla="*/ 5 w 6"/>
                <a:gd name="T5" fmla="*/ 9 h 10"/>
                <a:gd name="T6" fmla="*/ 0 w 6"/>
                <a:gd name="T7" fmla="*/ 9 h 10"/>
                <a:gd name="T8" fmla="*/ 0 w 6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10"/>
                <a:gd name="T17" fmla="*/ 6 w 6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10">
                  <a:moveTo>
                    <a:pt x="0" y="0"/>
                  </a:moveTo>
                  <a:lnTo>
                    <a:pt x="3" y="0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" name="Freeform 210"/>
            <p:cNvSpPr>
              <a:spLocks/>
            </p:cNvSpPr>
            <p:nvPr/>
          </p:nvSpPr>
          <p:spPr bwMode="auto">
            <a:xfrm>
              <a:off x="1716" y="2572"/>
              <a:ext cx="14" cy="36"/>
            </a:xfrm>
            <a:custGeom>
              <a:avLst/>
              <a:gdLst>
                <a:gd name="T0" fmla="*/ 0 w 14"/>
                <a:gd name="T1" fmla="*/ 0 h 36"/>
                <a:gd name="T2" fmla="*/ 8 w 14"/>
                <a:gd name="T3" fmla="*/ 0 h 36"/>
                <a:gd name="T4" fmla="*/ 10 w 14"/>
                <a:gd name="T5" fmla="*/ 6 h 36"/>
                <a:gd name="T6" fmla="*/ 10 w 14"/>
                <a:gd name="T7" fmla="*/ 29 h 36"/>
                <a:gd name="T8" fmla="*/ 13 w 14"/>
                <a:gd name="T9" fmla="*/ 35 h 36"/>
                <a:gd name="T10" fmla="*/ 5 w 14"/>
                <a:gd name="T11" fmla="*/ 35 h 36"/>
                <a:gd name="T12" fmla="*/ 8 w 14"/>
                <a:gd name="T13" fmla="*/ 27 h 36"/>
                <a:gd name="T14" fmla="*/ 8 w 14"/>
                <a:gd name="T15" fmla="*/ 8 h 36"/>
                <a:gd name="T16" fmla="*/ 0 w 14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36"/>
                <a:gd name="T29" fmla="*/ 14 w 14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36">
                  <a:moveTo>
                    <a:pt x="0" y="0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0" y="29"/>
                  </a:lnTo>
                  <a:lnTo>
                    <a:pt x="13" y="35"/>
                  </a:lnTo>
                  <a:lnTo>
                    <a:pt x="5" y="35"/>
                  </a:lnTo>
                  <a:lnTo>
                    <a:pt x="8" y="27"/>
                  </a:lnTo>
                  <a:lnTo>
                    <a:pt x="8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" name="Freeform 211"/>
            <p:cNvSpPr>
              <a:spLocks/>
            </p:cNvSpPr>
            <p:nvPr/>
          </p:nvSpPr>
          <p:spPr bwMode="auto">
            <a:xfrm>
              <a:off x="1740" y="2572"/>
              <a:ext cx="21" cy="39"/>
            </a:xfrm>
            <a:custGeom>
              <a:avLst/>
              <a:gdLst>
                <a:gd name="T0" fmla="*/ 3 w 21"/>
                <a:gd name="T1" fmla="*/ 0 h 39"/>
                <a:gd name="T2" fmla="*/ 9 w 21"/>
                <a:gd name="T3" fmla="*/ 0 h 39"/>
                <a:gd name="T4" fmla="*/ 14 w 21"/>
                <a:gd name="T5" fmla="*/ 3 h 39"/>
                <a:gd name="T6" fmla="*/ 20 w 21"/>
                <a:gd name="T7" fmla="*/ 0 h 39"/>
                <a:gd name="T8" fmla="*/ 20 w 21"/>
                <a:gd name="T9" fmla="*/ 6 h 39"/>
                <a:gd name="T10" fmla="*/ 9 w 21"/>
                <a:gd name="T11" fmla="*/ 6 h 39"/>
                <a:gd name="T12" fmla="*/ 9 w 21"/>
                <a:gd name="T13" fmla="*/ 32 h 39"/>
                <a:gd name="T14" fmla="*/ 11 w 21"/>
                <a:gd name="T15" fmla="*/ 38 h 39"/>
                <a:gd name="T16" fmla="*/ 3 w 21"/>
                <a:gd name="T17" fmla="*/ 38 h 39"/>
                <a:gd name="T18" fmla="*/ 0 w 21"/>
                <a:gd name="T19" fmla="*/ 35 h 39"/>
                <a:gd name="T20" fmla="*/ 3 w 21"/>
                <a:gd name="T21" fmla="*/ 27 h 39"/>
                <a:gd name="T22" fmla="*/ 3 w 21"/>
                <a:gd name="T23" fmla="*/ 8 h 39"/>
                <a:gd name="T24" fmla="*/ 0 w 21"/>
                <a:gd name="T25" fmla="*/ 3 h 39"/>
                <a:gd name="T26" fmla="*/ 3 w 21"/>
                <a:gd name="T27" fmla="*/ 0 h 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39"/>
                <a:gd name="T44" fmla="*/ 21 w 21"/>
                <a:gd name="T45" fmla="*/ 39 h 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39">
                  <a:moveTo>
                    <a:pt x="3" y="0"/>
                  </a:moveTo>
                  <a:lnTo>
                    <a:pt x="9" y="0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9" y="6"/>
                  </a:lnTo>
                  <a:lnTo>
                    <a:pt x="9" y="32"/>
                  </a:lnTo>
                  <a:lnTo>
                    <a:pt x="11" y="38"/>
                  </a:lnTo>
                  <a:lnTo>
                    <a:pt x="3" y="38"/>
                  </a:lnTo>
                  <a:lnTo>
                    <a:pt x="0" y="35"/>
                  </a:lnTo>
                  <a:lnTo>
                    <a:pt x="3" y="27"/>
                  </a:lnTo>
                  <a:lnTo>
                    <a:pt x="3" y="8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" name="Freeform 212"/>
            <p:cNvSpPr>
              <a:spLocks/>
            </p:cNvSpPr>
            <p:nvPr/>
          </p:nvSpPr>
          <p:spPr bwMode="auto">
            <a:xfrm>
              <a:off x="1772" y="2572"/>
              <a:ext cx="36" cy="39"/>
            </a:xfrm>
            <a:custGeom>
              <a:avLst/>
              <a:gdLst>
                <a:gd name="T0" fmla="*/ 21 w 36"/>
                <a:gd name="T1" fmla="*/ 0 h 39"/>
                <a:gd name="T2" fmla="*/ 34 w 36"/>
                <a:gd name="T3" fmla="*/ 6 h 39"/>
                <a:gd name="T4" fmla="*/ 35 w 36"/>
                <a:gd name="T5" fmla="*/ 21 h 39"/>
                <a:gd name="T6" fmla="*/ 34 w 36"/>
                <a:gd name="T7" fmla="*/ 30 h 39"/>
                <a:gd name="T8" fmla="*/ 21 w 36"/>
                <a:gd name="T9" fmla="*/ 38 h 39"/>
                <a:gd name="T10" fmla="*/ 11 w 36"/>
                <a:gd name="T11" fmla="*/ 38 h 39"/>
                <a:gd name="T12" fmla="*/ 6 w 36"/>
                <a:gd name="T13" fmla="*/ 35 h 39"/>
                <a:gd name="T14" fmla="*/ 0 w 36"/>
                <a:gd name="T15" fmla="*/ 21 h 39"/>
                <a:gd name="T16" fmla="*/ 0 w 36"/>
                <a:gd name="T17" fmla="*/ 14 h 39"/>
                <a:gd name="T18" fmla="*/ 8 w 36"/>
                <a:gd name="T19" fmla="*/ 3 h 39"/>
                <a:gd name="T20" fmla="*/ 20 w 36"/>
                <a:gd name="T21" fmla="*/ 3 h 39"/>
                <a:gd name="T22" fmla="*/ 21 w 36"/>
                <a:gd name="T23" fmla="*/ 0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"/>
                <a:gd name="T38" fmla="*/ 36 w 36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">
                  <a:moveTo>
                    <a:pt x="21" y="0"/>
                  </a:moveTo>
                  <a:lnTo>
                    <a:pt x="34" y="6"/>
                  </a:lnTo>
                  <a:lnTo>
                    <a:pt x="35" y="21"/>
                  </a:lnTo>
                  <a:lnTo>
                    <a:pt x="34" y="30"/>
                  </a:lnTo>
                  <a:lnTo>
                    <a:pt x="21" y="38"/>
                  </a:lnTo>
                  <a:lnTo>
                    <a:pt x="11" y="38"/>
                  </a:lnTo>
                  <a:lnTo>
                    <a:pt x="6" y="35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8" y="3"/>
                  </a:lnTo>
                  <a:lnTo>
                    <a:pt x="20" y="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0" name="Freeform 213"/>
            <p:cNvSpPr>
              <a:spLocks/>
            </p:cNvSpPr>
            <p:nvPr/>
          </p:nvSpPr>
          <p:spPr bwMode="auto">
            <a:xfrm>
              <a:off x="1778" y="2575"/>
              <a:ext cx="26" cy="36"/>
            </a:xfrm>
            <a:custGeom>
              <a:avLst/>
              <a:gdLst>
                <a:gd name="T0" fmla="*/ 3 w 26"/>
                <a:gd name="T1" fmla="*/ 3 h 36"/>
                <a:gd name="T2" fmla="*/ 0 w 26"/>
                <a:gd name="T3" fmla="*/ 17 h 36"/>
                <a:gd name="T4" fmla="*/ 3 w 26"/>
                <a:gd name="T5" fmla="*/ 27 h 36"/>
                <a:gd name="T6" fmla="*/ 14 w 26"/>
                <a:gd name="T7" fmla="*/ 35 h 36"/>
                <a:gd name="T8" fmla="*/ 25 w 26"/>
                <a:gd name="T9" fmla="*/ 24 h 36"/>
                <a:gd name="T10" fmla="*/ 25 w 26"/>
                <a:gd name="T11" fmla="*/ 8 h 36"/>
                <a:gd name="T12" fmla="*/ 14 w 26"/>
                <a:gd name="T13" fmla="*/ 0 h 36"/>
                <a:gd name="T14" fmla="*/ 3 w 26"/>
                <a:gd name="T15" fmla="*/ 0 h 36"/>
                <a:gd name="T16" fmla="*/ 3 w 26"/>
                <a:gd name="T17" fmla="*/ 3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6"/>
                <a:gd name="T29" fmla="*/ 26 w 2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6">
                  <a:moveTo>
                    <a:pt x="3" y="3"/>
                  </a:moveTo>
                  <a:lnTo>
                    <a:pt x="0" y="17"/>
                  </a:lnTo>
                  <a:lnTo>
                    <a:pt x="3" y="27"/>
                  </a:lnTo>
                  <a:lnTo>
                    <a:pt x="14" y="35"/>
                  </a:lnTo>
                  <a:lnTo>
                    <a:pt x="25" y="24"/>
                  </a:lnTo>
                  <a:lnTo>
                    <a:pt x="25" y="8"/>
                  </a:lnTo>
                  <a:lnTo>
                    <a:pt x="14" y="0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1" name="Freeform 214"/>
            <p:cNvSpPr>
              <a:spLocks/>
            </p:cNvSpPr>
            <p:nvPr/>
          </p:nvSpPr>
          <p:spPr bwMode="auto">
            <a:xfrm>
              <a:off x="1814" y="2575"/>
              <a:ext cx="13" cy="36"/>
            </a:xfrm>
            <a:custGeom>
              <a:avLst/>
              <a:gdLst>
                <a:gd name="T0" fmla="*/ 3 w 13"/>
                <a:gd name="T1" fmla="*/ 0 h 36"/>
                <a:gd name="T2" fmla="*/ 6 w 13"/>
                <a:gd name="T3" fmla="*/ 0 h 36"/>
                <a:gd name="T4" fmla="*/ 12 w 13"/>
                <a:gd name="T5" fmla="*/ 6 h 36"/>
                <a:gd name="T6" fmla="*/ 9 w 13"/>
                <a:gd name="T7" fmla="*/ 14 h 36"/>
                <a:gd name="T8" fmla="*/ 9 w 13"/>
                <a:gd name="T9" fmla="*/ 32 h 36"/>
                <a:gd name="T10" fmla="*/ 12 w 13"/>
                <a:gd name="T11" fmla="*/ 35 h 36"/>
                <a:gd name="T12" fmla="*/ 0 w 13"/>
                <a:gd name="T13" fmla="*/ 35 h 36"/>
                <a:gd name="T14" fmla="*/ 3 w 13"/>
                <a:gd name="T15" fmla="*/ 27 h 36"/>
                <a:gd name="T16" fmla="*/ 3 w 13"/>
                <a:gd name="T17" fmla="*/ 6 h 36"/>
                <a:gd name="T18" fmla="*/ 0 w 13"/>
                <a:gd name="T19" fmla="*/ 3 h 36"/>
                <a:gd name="T20" fmla="*/ 3 w 13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36"/>
                <a:gd name="T35" fmla="*/ 13 w 13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36">
                  <a:moveTo>
                    <a:pt x="3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9" y="14"/>
                  </a:lnTo>
                  <a:lnTo>
                    <a:pt x="9" y="32"/>
                  </a:lnTo>
                  <a:lnTo>
                    <a:pt x="12" y="35"/>
                  </a:lnTo>
                  <a:lnTo>
                    <a:pt x="0" y="35"/>
                  </a:lnTo>
                  <a:lnTo>
                    <a:pt x="3" y="27"/>
                  </a:lnTo>
                  <a:lnTo>
                    <a:pt x="3" y="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2" name="Freeform 215"/>
            <p:cNvSpPr>
              <a:spLocks/>
            </p:cNvSpPr>
            <p:nvPr/>
          </p:nvSpPr>
          <p:spPr bwMode="auto">
            <a:xfrm>
              <a:off x="1831" y="2575"/>
              <a:ext cx="16" cy="36"/>
            </a:xfrm>
            <a:custGeom>
              <a:avLst/>
              <a:gdLst>
                <a:gd name="T0" fmla="*/ 3 w 16"/>
                <a:gd name="T1" fmla="*/ 0 h 36"/>
                <a:gd name="T2" fmla="*/ 10 w 16"/>
                <a:gd name="T3" fmla="*/ 0 h 36"/>
                <a:gd name="T4" fmla="*/ 15 w 16"/>
                <a:gd name="T5" fmla="*/ 14 h 36"/>
                <a:gd name="T6" fmla="*/ 12 w 16"/>
                <a:gd name="T7" fmla="*/ 27 h 36"/>
                <a:gd name="T8" fmla="*/ 15 w 16"/>
                <a:gd name="T9" fmla="*/ 35 h 36"/>
                <a:gd name="T10" fmla="*/ 7 w 16"/>
                <a:gd name="T11" fmla="*/ 35 h 36"/>
                <a:gd name="T12" fmla="*/ 10 w 16"/>
                <a:gd name="T13" fmla="*/ 27 h 36"/>
                <a:gd name="T14" fmla="*/ 10 w 16"/>
                <a:gd name="T15" fmla="*/ 8 h 36"/>
                <a:gd name="T16" fmla="*/ 0 w 16"/>
                <a:gd name="T17" fmla="*/ 3 h 36"/>
                <a:gd name="T18" fmla="*/ 3 w 16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36"/>
                <a:gd name="T32" fmla="*/ 16 w 16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36">
                  <a:moveTo>
                    <a:pt x="3" y="0"/>
                  </a:moveTo>
                  <a:lnTo>
                    <a:pt x="10" y="0"/>
                  </a:lnTo>
                  <a:lnTo>
                    <a:pt x="15" y="14"/>
                  </a:lnTo>
                  <a:lnTo>
                    <a:pt x="12" y="27"/>
                  </a:lnTo>
                  <a:lnTo>
                    <a:pt x="15" y="35"/>
                  </a:lnTo>
                  <a:lnTo>
                    <a:pt x="7" y="35"/>
                  </a:lnTo>
                  <a:lnTo>
                    <a:pt x="10" y="27"/>
                  </a:lnTo>
                  <a:lnTo>
                    <a:pt x="10" y="8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3" name="Freeform 216"/>
            <p:cNvSpPr>
              <a:spLocks/>
            </p:cNvSpPr>
            <p:nvPr/>
          </p:nvSpPr>
          <p:spPr bwMode="auto">
            <a:xfrm>
              <a:off x="1859" y="2575"/>
              <a:ext cx="35" cy="38"/>
            </a:xfrm>
            <a:custGeom>
              <a:avLst/>
              <a:gdLst>
                <a:gd name="T0" fmla="*/ 10 w 35"/>
                <a:gd name="T1" fmla="*/ 0 h 38"/>
                <a:gd name="T2" fmla="*/ 27 w 35"/>
                <a:gd name="T3" fmla="*/ 0 h 38"/>
                <a:gd name="T4" fmla="*/ 34 w 35"/>
                <a:gd name="T5" fmla="*/ 11 h 38"/>
                <a:gd name="T6" fmla="*/ 34 w 35"/>
                <a:gd name="T7" fmla="*/ 26 h 38"/>
                <a:gd name="T8" fmla="*/ 16 w 35"/>
                <a:gd name="T9" fmla="*/ 37 h 38"/>
                <a:gd name="T10" fmla="*/ 4 w 35"/>
                <a:gd name="T11" fmla="*/ 32 h 38"/>
                <a:gd name="T12" fmla="*/ 0 w 35"/>
                <a:gd name="T13" fmla="*/ 14 h 38"/>
                <a:gd name="T14" fmla="*/ 4 w 35"/>
                <a:gd name="T15" fmla="*/ 3 h 38"/>
                <a:gd name="T16" fmla="*/ 10 w 35"/>
                <a:gd name="T17" fmla="*/ 0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"/>
                <a:gd name="T28" fmla="*/ 0 h 38"/>
                <a:gd name="T29" fmla="*/ 35 w 35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" h="38">
                  <a:moveTo>
                    <a:pt x="10" y="0"/>
                  </a:moveTo>
                  <a:lnTo>
                    <a:pt x="27" y="0"/>
                  </a:lnTo>
                  <a:lnTo>
                    <a:pt x="34" y="11"/>
                  </a:lnTo>
                  <a:lnTo>
                    <a:pt x="34" y="26"/>
                  </a:lnTo>
                  <a:lnTo>
                    <a:pt x="16" y="37"/>
                  </a:lnTo>
                  <a:lnTo>
                    <a:pt x="4" y="32"/>
                  </a:lnTo>
                  <a:lnTo>
                    <a:pt x="0" y="14"/>
                  </a:lnTo>
                  <a:lnTo>
                    <a:pt x="4" y="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4" name="Freeform 217"/>
            <p:cNvSpPr>
              <a:spLocks/>
            </p:cNvSpPr>
            <p:nvPr/>
          </p:nvSpPr>
          <p:spPr bwMode="auto">
            <a:xfrm>
              <a:off x="1865" y="2575"/>
              <a:ext cx="28" cy="36"/>
            </a:xfrm>
            <a:custGeom>
              <a:avLst/>
              <a:gdLst>
                <a:gd name="T0" fmla="*/ 5 w 28"/>
                <a:gd name="T1" fmla="*/ 3 h 36"/>
                <a:gd name="T2" fmla="*/ 0 w 28"/>
                <a:gd name="T3" fmla="*/ 14 h 36"/>
                <a:gd name="T4" fmla="*/ 0 w 28"/>
                <a:gd name="T5" fmla="*/ 21 h 36"/>
                <a:gd name="T6" fmla="*/ 14 w 28"/>
                <a:gd name="T7" fmla="*/ 35 h 36"/>
                <a:gd name="T8" fmla="*/ 19 w 28"/>
                <a:gd name="T9" fmla="*/ 35 h 36"/>
                <a:gd name="T10" fmla="*/ 27 w 28"/>
                <a:gd name="T11" fmla="*/ 18 h 36"/>
                <a:gd name="T12" fmla="*/ 22 w 28"/>
                <a:gd name="T13" fmla="*/ 6 h 36"/>
                <a:gd name="T14" fmla="*/ 11 w 28"/>
                <a:gd name="T15" fmla="*/ 0 h 36"/>
                <a:gd name="T16" fmla="*/ 5 w 28"/>
                <a:gd name="T17" fmla="*/ 3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"/>
                <a:gd name="T28" fmla="*/ 0 h 36"/>
                <a:gd name="T29" fmla="*/ 28 w 2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" h="36">
                  <a:moveTo>
                    <a:pt x="5" y="3"/>
                  </a:moveTo>
                  <a:lnTo>
                    <a:pt x="0" y="14"/>
                  </a:lnTo>
                  <a:lnTo>
                    <a:pt x="0" y="21"/>
                  </a:lnTo>
                  <a:lnTo>
                    <a:pt x="14" y="35"/>
                  </a:lnTo>
                  <a:lnTo>
                    <a:pt x="19" y="35"/>
                  </a:lnTo>
                  <a:lnTo>
                    <a:pt x="27" y="18"/>
                  </a:lnTo>
                  <a:lnTo>
                    <a:pt x="22" y="6"/>
                  </a:lnTo>
                  <a:lnTo>
                    <a:pt x="11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" name="Freeform 218"/>
            <p:cNvSpPr>
              <a:spLocks/>
            </p:cNvSpPr>
            <p:nvPr/>
          </p:nvSpPr>
          <p:spPr bwMode="auto">
            <a:xfrm>
              <a:off x="1907" y="2575"/>
              <a:ext cx="18" cy="38"/>
            </a:xfrm>
            <a:custGeom>
              <a:avLst/>
              <a:gdLst>
                <a:gd name="T0" fmla="*/ 0 w 18"/>
                <a:gd name="T1" fmla="*/ 0 h 38"/>
                <a:gd name="T2" fmla="*/ 3 w 18"/>
                <a:gd name="T3" fmla="*/ 0 h 38"/>
                <a:gd name="T4" fmla="*/ 6 w 18"/>
                <a:gd name="T5" fmla="*/ 5 h 38"/>
                <a:gd name="T6" fmla="*/ 6 w 18"/>
                <a:gd name="T7" fmla="*/ 26 h 38"/>
                <a:gd name="T8" fmla="*/ 17 w 18"/>
                <a:gd name="T9" fmla="*/ 34 h 38"/>
                <a:gd name="T10" fmla="*/ 9 w 18"/>
                <a:gd name="T11" fmla="*/ 37 h 38"/>
                <a:gd name="T12" fmla="*/ 3 w 18"/>
                <a:gd name="T13" fmla="*/ 29 h 38"/>
                <a:gd name="T14" fmla="*/ 3 w 18"/>
                <a:gd name="T15" fmla="*/ 5 h 38"/>
                <a:gd name="T16" fmla="*/ 0 w 18"/>
                <a:gd name="T17" fmla="*/ 0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38"/>
                <a:gd name="T29" fmla="*/ 18 w 18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38">
                  <a:moveTo>
                    <a:pt x="0" y="0"/>
                  </a:moveTo>
                  <a:lnTo>
                    <a:pt x="3" y="0"/>
                  </a:lnTo>
                  <a:lnTo>
                    <a:pt x="6" y="5"/>
                  </a:lnTo>
                  <a:lnTo>
                    <a:pt x="6" y="26"/>
                  </a:lnTo>
                  <a:lnTo>
                    <a:pt x="17" y="34"/>
                  </a:lnTo>
                  <a:lnTo>
                    <a:pt x="9" y="37"/>
                  </a:lnTo>
                  <a:lnTo>
                    <a:pt x="3" y="29"/>
                  </a:lnTo>
                  <a:lnTo>
                    <a:pt x="3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" name="Freeform 219"/>
            <p:cNvSpPr>
              <a:spLocks/>
            </p:cNvSpPr>
            <p:nvPr/>
          </p:nvSpPr>
          <p:spPr bwMode="auto">
            <a:xfrm>
              <a:off x="1927" y="2575"/>
              <a:ext cx="12" cy="36"/>
            </a:xfrm>
            <a:custGeom>
              <a:avLst/>
              <a:gdLst>
                <a:gd name="T0" fmla="*/ 3 w 12"/>
                <a:gd name="T1" fmla="*/ 0 h 36"/>
                <a:gd name="T2" fmla="*/ 6 w 12"/>
                <a:gd name="T3" fmla="*/ 0 h 36"/>
                <a:gd name="T4" fmla="*/ 8 w 12"/>
                <a:gd name="T5" fmla="*/ 6 h 36"/>
                <a:gd name="T6" fmla="*/ 8 w 12"/>
                <a:gd name="T7" fmla="*/ 29 h 36"/>
                <a:gd name="T8" fmla="*/ 11 w 12"/>
                <a:gd name="T9" fmla="*/ 35 h 36"/>
                <a:gd name="T10" fmla="*/ 6 w 12"/>
                <a:gd name="T11" fmla="*/ 35 h 36"/>
                <a:gd name="T12" fmla="*/ 0 w 12"/>
                <a:gd name="T13" fmla="*/ 32 h 36"/>
                <a:gd name="T14" fmla="*/ 0 w 12"/>
                <a:gd name="T15" fmla="*/ 29 h 36"/>
                <a:gd name="T16" fmla="*/ 6 w 12"/>
                <a:gd name="T17" fmla="*/ 21 h 36"/>
                <a:gd name="T18" fmla="*/ 6 w 12"/>
                <a:gd name="T19" fmla="*/ 6 h 36"/>
                <a:gd name="T20" fmla="*/ 3 w 1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36"/>
                <a:gd name="T35" fmla="*/ 12 w 12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36">
                  <a:moveTo>
                    <a:pt x="3" y="0"/>
                  </a:moveTo>
                  <a:lnTo>
                    <a:pt x="6" y="0"/>
                  </a:lnTo>
                  <a:lnTo>
                    <a:pt x="8" y="6"/>
                  </a:lnTo>
                  <a:lnTo>
                    <a:pt x="8" y="29"/>
                  </a:lnTo>
                  <a:lnTo>
                    <a:pt x="11" y="35"/>
                  </a:lnTo>
                  <a:lnTo>
                    <a:pt x="6" y="35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6" y="21"/>
                  </a:lnTo>
                  <a:lnTo>
                    <a:pt x="6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" name="Freeform 220"/>
            <p:cNvSpPr>
              <a:spLocks/>
            </p:cNvSpPr>
            <p:nvPr/>
          </p:nvSpPr>
          <p:spPr bwMode="auto">
            <a:xfrm>
              <a:off x="1948" y="2575"/>
              <a:ext cx="22" cy="38"/>
            </a:xfrm>
            <a:custGeom>
              <a:avLst/>
              <a:gdLst>
                <a:gd name="T0" fmla="*/ 7 w 22"/>
                <a:gd name="T1" fmla="*/ 0 h 38"/>
                <a:gd name="T2" fmla="*/ 13 w 22"/>
                <a:gd name="T3" fmla="*/ 0 h 38"/>
                <a:gd name="T4" fmla="*/ 18 w 22"/>
                <a:gd name="T5" fmla="*/ 3 h 38"/>
                <a:gd name="T6" fmla="*/ 18 w 22"/>
                <a:gd name="T7" fmla="*/ 5 h 38"/>
                <a:gd name="T8" fmla="*/ 15 w 22"/>
                <a:gd name="T9" fmla="*/ 5 h 38"/>
                <a:gd name="T10" fmla="*/ 7 w 22"/>
                <a:gd name="T11" fmla="*/ 0 h 38"/>
                <a:gd name="T12" fmla="*/ 3 w 22"/>
                <a:gd name="T13" fmla="*/ 8 h 38"/>
                <a:gd name="T14" fmla="*/ 21 w 22"/>
                <a:gd name="T15" fmla="*/ 23 h 38"/>
                <a:gd name="T16" fmla="*/ 21 w 22"/>
                <a:gd name="T17" fmla="*/ 32 h 38"/>
                <a:gd name="T18" fmla="*/ 10 w 22"/>
                <a:gd name="T19" fmla="*/ 37 h 38"/>
                <a:gd name="T20" fmla="*/ 3 w 22"/>
                <a:gd name="T21" fmla="*/ 37 h 38"/>
                <a:gd name="T22" fmla="*/ 0 w 22"/>
                <a:gd name="T23" fmla="*/ 29 h 38"/>
                <a:gd name="T24" fmla="*/ 10 w 22"/>
                <a:gd name="T25" fmla="*/ 37 h 38"/>
                <a:gd name="T26" fmla="*/ 15 w 22"/>
                <a:gd name="T27" fmla="*/ 29 h 38"/>
                <a:gd name="T28" fmla="*/ 0 w 22"/>
                <a:gd name="T29" fmla="*/ 14 h 38"/>
                <a:gd name="T30" fmla="*/ 0 w 22"/>
                <a:gd name="T31" fmla="*/ 5 h 38"/>
                <a:gd name="T32" fmla="*/ 7 w 22"/>
                <a:gd name="T33" fmla="*/ 0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38"/>
                <a:gd name="T53" fmla="*/ 22 w 22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38">
                  <a:moveTo>
                    <a:pt x="7" y="0"/>
                  </a:moveTo>
                  <a:lnTo>
                    <a:pt x="13" y="0"/>
                  </a:lnTo>
                  <a:lnTo>
                    <a:pt x="18" y="3"/>
                  </a:lnTo>
                  <a:lnTo>
                    <a:pt x="18" y="5"/>
                  </a:lnTo>
                  <a:lnTo>
                    <a:pt x="15" y="5"/>
                  </a:lnTo>
                  <a:lnTo>
                    <a:pt x="7" y="0"/>
                  </a:lnTo>
                  <a:lnTo>
                    <a:pt x="3" y="8"/>
                  </a:lnTo>
                  <a:lnTo>
                    <a:pt x="21" y="23"/>
                  </a:lnTo>
                  <a:lnTo>
                    <a:pt x="21" y="32"/>
                  </a:lnTo>
                  <a:lnTo>
                    <a:pt x="10" y="37"/>
                  </a:lnTo>
                  <a:lnTo>
                    <a:pt x="3" y="37"/>
                  </a:lnTo>
                  <a:lnTo>
                    <a:pt x="0" y="29"/>
                  </a:lnTo>
                  <a:lnTo>
                    <a:pt x="10" y="37"/>
                  </a:lnTo>
                  <a:lnTo>
                    <a:pt x="15" y="29"/>
                  </a:lnTo>
                  <a:lnTo>
                    <a:pt x="0" y="14"/>
                  </a:lnTo>
                  <a:lnTo>
                    <a:pt x="0" y="5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8" name="Freeform 221"/>
            <p:cNvSpPr>
              <a:spLocks/>
            </p:cNvSpPr>
            <p:nvPr/>
          </p:nvSpPr>
          <p:spPr bwMode="auto">
            <a:xfrm>
              <a:off x="1660" y="2578"/>
              <a:ext cx="24" cy="30"/>
            </a:xfrm>
            <a:custGeom>
              <a:avLst/>
              <a:gdLst>
                <a:gd name="T0" fmla="*/ 5 w 24"/>
                <a:gd name="T1" fmla="*/ 0 h 30"/>
                <a:gd name="T2" fmla="*/ 5 w 24"/>
                <a:gd name="T3" fmla="*/ 6 h 30"/>
                <a:gd name="T4" fmla="*/ 3 w 24"/>
                <a:gd name="T5" fmla="*/ 8 h 30"/>
                <a:gd name="T6" fmla="*/ 8 w 24"/>
                <a:gd name="T7" fmla="*/ 21 h 30"/>
                <a:gd name="T8" fmla="*/ 16 w 24"/>
                <a:gd name="T9" fmla="*/ 26 h 30"/>
                <a:gd name="T10" fmla="*/ 20 w 24"/>
                <a:gd name="T11" fmla="*/ 26 h 30"/>
                <a:gd name="T12" fmla="*/ 23 w 24"/>
                <a:gd name="T13" fmla="*/ 23 h 30"/>
                <a:gd name="T14" fmla="*/ 23 w 24"/>
                <a:gd name="T15" fmla="*/ 26 h 30"/>
                <a:gd name="T16" fmla="*/ 18 w 24"/>
                <a:gd name="T17" fmla="*/ 29 h 30"/>
                <a:gd name="T18" fmla="*/ 11 w 24"/>
                <a:gd name="T19" fmla="*/ 29 h 30"/>
                <a:gd name="T20" fmla="*/ 0 w 24"/>
                <a:gd name="T21" fmla="*/ 11 h 30"/>
                <a:gd name="T22" fmla="*/ 5 w 24"/>
                <a:gd name="T23" fmla="*/ 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"/>
                <a:gd name="T37" fmla="*/ 0 h 30"/>
                <a:gd name="T38" fmla="*/ 24 w 24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" h="30">
                  <a:moveTo>
                    <a:pt x="5" y="0"/>
                  </a:moveTo>
                  <a:lnTo>
                    <a:pt x="5" y="6"/>
                  </a:lnTo>
                  <a:lnTo>
                    <a:pt x="3" y="8"/>
                  </a:lnTo>
                  <a:lnTo>
                    <a:pt x="8" y="21"/>
                  </a:lnTo>
                  <a:lnTo>
                    <a:pt x="16" y="26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3" y="26"/>
                  </a:lnTo>
                  <a:lnTo>
                    <a:pt x="18" y="29"/>
                  </a:lnTo>
                  <a:lnTo>
                    <a:pt x="11" y="29"/>
                  </a:lnTo>
                  <a:lnTo>
                    <a:pt x="0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9" name="Freeform 222"/>
            <p:cNvSpPr>
              <a:spLocks/>
            </p:cNvSpPr>
            <p:nvPr/>
          </p:nvSpPr>
          <p:spPr bwMode="auto">
            <a:xfrm>
              <a:off x="1535" y="2598"/>
              <a:ext cx="3" cy="8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2 w 3"/>
                <a:gd name="T5" fmla="*/ 4 h 8"/>
                <a:gd name="T6" fmla="*/ 0 w 3"/>
                <a:gd name="T7" fmla="*/ 7 h 8"/>
                <a:gd name="T8" fmla="*/ 0 w 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8"/>
                <a:gd name="T17" fmla="*/ 3 w 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8">
                  <a:moveTo>
                    <a:pt x="0" y="0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0" name="Freeform 223"/>
            <p:cNvSpPr>
              <a:spLocks/>
            </p:cNvSpPr>
            <p:nvPr/>
          </p:nvSpPr>
          <p:spPr bwMode="auto">
            <a:xfrm>
              <a:off x="1273" y="2650"/>
              <a:ext cx="8" cy="46"/>
            </a:xfrm>
            <a:custGeom>
              <a:avLst/>
              <a:gdLst>
                <a:gd name="T0" fmla="*/ 4 w 8"/>
                <a:gd name="T1" fmla="*/ 0 h 46"/>
                <a:gd name="T2" fmla="*/ 7 w 8"/>
                <a:gd name="T3" fmla="*/ 0 h 46"/>
                <a:gd name="T4" fmla="*/ 7 w 8"/>
                <a:gd name="T5" fmla="*/ 45 h 46"/>
                <a:gd name="T6" fmla="*/ 0 w 8"/>
                <a:gd name="T7" fmla="*/ 45 h 46"/>
                <a:gd name="T8" fmla="*/ 4 w 8"/>
                <a:gd name="T9" fmla="*/ 32 h 46"/>
                <a:gd name="T10" fmla="*/ 4 w 8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46"/>
                <a:gd name="T20" fmla="*/ 8 w 8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46">
                  <a:moveTo>
                    <a:pt x="4" y="0"/>
                  </a:moveTo>
                  <a:lnTo>
                    <a:pt x="7" y="0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4" y="3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1" name="Freeform 224"/>
            <p:cNvSpPr>
              <a:spLocks/>
            </p:cNvSpPr>
            <p:nvPr/>
          </p:nvSpPr>
          <p:spPr bwMode="auto">
            <a:xfrm>
              <a:off x="1488" y="2650"/>
              <a:ext cx="9" cy="55"/>
            </a:xfrm>
            <a:custGeom>
              <a:avLst/>
              <a:gdLst>
                <a:gd name="T0" fmla="*/ 0 w 9"/>
                <a:gd name="T1" fmla="*/ 0 h 55"/>
                <a:gd name="T2" fmla="*/ 5 w 9"/>
                <a:gd name="T3" fmla="*/ 0 h 55"/>
                <a:gd name="T4" fmla="*/ 8 w 9"/>
                <a:gd name="T5" fmla="*/ 3 h 55"/>
                <a:gd name="T6" fmla="*/ 5 w 9"/>
                <a:gd name="T7" fmla="*/ 10 h 55"/>
                <a:gd name="T8" fmla="*/ 5 w 9"/>
                <a:gd name="T9" fmla="*/ 48 h 55"/>
                <a:gd name="T10" fmla="*/ 8 w 9"/>
                <a:gd name="T11" fmla="*/ 51 h 55"/>
                <a:gd name="T12" fmla="*/ 0 w 9"/>
                <a:gd name="T13" fmla="*/ 54 h 55"/>
                <a:gd name="T14" fmla="*/ 0 w 9"/>
                <a:gd name="T15" fmla="*/ 45 h 55"/>
                <a:gd name="T16" fmla="*/ 2 w 9"/>
                <a:gd name="T17" fmla="*/ 43 h 55"/>
                <a:gd name="T18" fmla="*/ 0 w 9"/>
                <a:gd name="T19" fmla="*/ 37 h 55"/>
                <a:gd name="T20" fmla="*/ 0 w 9"/>
                <a:gd name="T21" fmla="*/ 21 h 55"/>
                <a:gd name="T22" fmla="*/ 2 w 9"/>
                <a:gd name="T23" fmla="*/ 13 h 55"/>
                <a:gd name="T24" fmla="*/ 0 w 9"/>
                <a:gd name="T25" fmla="*/ 0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55"/>
                <a:gd name="T41" fmla="*/ 9 w 9"/>
                <a:gd name="T42" fmla="*/ 55 h 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55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5" y="10"/>
                  </a:lnTo>
                  <a:lnTo>
                    <a:pt x="5" y="48"/>
                  </a:lnTo>
                  <a:lnTo>
                    <a:pt x="8" y="51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21"/>
                  </a:lnTo>
                  <a:lnTo>
                    <a:pt x="2" y="1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2" name="Freeform 225"/>
            <p:cNvSpPr>
              <a:spLocks/>
            </p:cNvSpPr>
            <p:nvPr/>
          </p:nvSpPr>
          <p:spPr bwMode="auto">
            <a:xfrm>
              <a:off x="1508" y="2653"/>
              <a:ext cx="22" cy="52"/>
            </a:xfrm>
            <a:custGeom>
              <a:avLst/>
              <a:gdLst>
                <a:gd name="T0" fmla="*/ 3 w 22"/>
                <a:gd name="T1" fmla="*/ 0 h 52"/>
                <a:gd name="T2" fmla="*/ 10 w 22"/>
                <a:gd name="T3" fmla="*/ 1 h 52"/>
                <a:gd name="T4" fmla="*/ 21 w 22"/>
                <a:gd name="T5" fmla="*/ 18 h 52"/>
                <a:gd name="T6" fmla="*/ 21 w 22"/>
                <a:gd name="T7" fmla="*/ 34 h 52"/>
                <a:gd name="T8" fmla="*/ 13 w 22"/>
                <a:gd name="T9" fmla="*/ 45 h 52"/>
                <a:gd name="T10" fmla="*/ 0 w 22"/>
                <a:gd name="T11" fmla="*/ 51 h 52"/>
                <a:gd name="T12" fmla="*/ 13 w 22"/>
                <a:gd name="T13" fmla="*/ 37 h 52"/>
                <a:gd name="T14" fmla="*/ 15 w 22"/>
                <a:gd name="T15" fmla="*/ 16 h 52"/>
                <a:gd name="T16" fmla="*/ 10 w 22"/>
                <a:gd name="T17" fmla="*/ 1 h 52"/>
                <a:gd name="T18" fmla="*/ 6 w 22"/>
                <a:gd name="T19" fmla="*/ 1 h 52"/>
                <a:gd name="T20" fmla="*/ 3 w 22"/>
                <a:gd name="T21" fmla="*/ 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52"/>
                <a:gd name="T35" fmla="*/ 22 w 22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52">
                  <a:moveTo>
                    <a:pt x="3" y="0"/>
                  </a:moveTo>
                  <a:lnTo>
                    <a:pt x="10" y="1"/>
                  </a:lnTo>
                  <a:lnTo>
                    <a:pt x="21" y="18"/>
                  </a:lnTo>
                  <a:lnTo>
                    <a:pt x="21" y="34"/>
                  </a:lnTo>
                  <a:lnTo>
                    <a:pt x="13" y="45"/>
                  </a:lnTo>
                  <a:lnTo>
                    <a:pt x="0" y="51"/>
                  </a:lnTo>
                  <a:lnTo>
                    <a:pt x="13" y="37"/>
                  </a:lnTo>
                  <a:lnTo>
                    <a:pt x="15" y="16"/>
                  </a:lnTo>
                  <a:lnTo>
                    <a:pt x="10" y="1"/>
                  </a:lnTo>
                  <a:lnTo>
                    <a:pt x="6" y="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3" name="Freeform 226"/>
            <p:cNvSpPr>
              <a:spLocks/>
            </p:cNvSpPr>
            <p:nvPr/>
          </p:nvSpPr>
          <p:spPr bwMode="auto">
            <a:xfrm>
              <a:off x="1543" y="2653"/>
              <a:ext cx="3" cy="2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0 h 2"/>
                <a:gd name="T4" fmla="*/ 2 w 3"/>
                <a:gd name="T5" fmla="*/ 1 h 2"/>
                <a:gd name="T6" fmla="*/ 0 w 3"/>
                <a:gd name="T7" fmla="*/ 1 h 2"/>
                <a:gd name="T8" fmla="*/ 0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2"/>
                <a:gd name="T17" fmla="*/ 3 w 3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2">
                  <a:moveTo>
                    <a:pt x="0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4" name="Freeform 227"/>
            <p:cNvSpPr>
              <a:spLocks/>
            </p:cNvSpPr>
            <p:nvPr/>
          </p:nvSpPr>
          <p:spPr bwMode="auto">
            <a:xfrm>
              <a:off x="1597" y="2653"/>
              <a:ext cx="7" cy="5"/>
            </a:xfrm>
            <a:custGeom>
              <a:avLst/>
              <a:gdLst>
                <a:gd name="T0" fmla="*/ 3 w 7"/>
                <a:gd name="T1" fmla="*/ 0 h 5"/>
                <a:gd name="T2" fmla="*/ 6 w 7"/>
                <a:gd name="T3" fmla="*/ 1 h 5"/>
                <a:gd name="T4" fmla="*/ 3 w 7"/>
                <a:gd name="T5" fmla="*/ 4 h 5"/>
                <a:gd name="T6" fmla="*/ 0 w 7"/>
                <a:gd name="T7" fmla="*/ 1 h 5"/>
                <a:gd name="T8" fmla="*/ 3 w 7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5"/>
                <a:gd name="T17" fmla="*/ 7 w 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5">
                  <a:moveTo>
                    <a:pt x="3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5" name="Freeform 228"/>
            <p:cNvSpPr>
              <a:spLocks/>
            </p:cNvSpPr>
            <p:nvPr/>
          </p:nvSpPr>
          <p:spPr bwMode="auto">
            <a:xfrm>
              <a:off x="1650" y="2654"/>
              <a:ext cx="3" cy="4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3 h 4"/>
                <a:gd name="T6" fmla="*/ 0 w 3"/>
                <a:gd name="T7" fmla="*/ 3 h 4"/>
                <a:gd name="T8" fmla="*/ 0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6" name="Freeform 229"/>
            <p:cNvSpPr>
              <a:spLocks/>
            </p:cNvSpPr>
            <p:nvPr/>
          </p:nvSpPr>
          <p:spPr bwMode="auto">
            <a:xfrm>
              <a:off x="1780" y="2657"/>
              <a:ext cx="33" cy="50"/>
            </a:xfrm>
            <a:custGeom>
              <a:avLst/>
              <a:gdLst>
                <a:gd name="T0" fmla="*/ 0 w 33"/>
                <a:gd name="T1" fmla="*/ 0 h 50"/>
                <a:gd name="T2" fmla="*/ 8 w 33"/>
                <a:gd name="T3" fmla="*/ 0 h 50"/>
                <a:gd name="T4" fmla="*/ 22 w 33"/>
                <a:gd name="T5" fmla="*/ 32 h 50"/>
                <a:gd name="T6" fmla="*/ 26 w 33"/>
                <a:gd name="T7" fmla="*/ 35 h 50"/>
                <a:gd name="T8" fmla="*/ 32 w 33"/>
                <a:gd name="T9" fmla="*/ 25 h 50"/>
                <a:gd name="T10" fmla="*/ 25 w 33"/>
                <a:gd name="T11" fmla="*/ 49 h 50"/>
                <a:gd name="T12" fmla="*/ 22 w 33"/>
                <a:gd name="T13" fmla="*/ 49 h 50"/>
                <a:gd name="T14" fmla="*/ 11 w 33"/>
                <a:gd name="T15" fmla="*/ 14 h 50"/>
                <a:gd name="T16" fmla="*/ 6 w 33"/>
                <a:gd name="T17" fmla="*/ 14 h 50"/>
                <a:gd name="T18" fmla="*/ 0 w 33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50"/>
                <a:gd name="T32" fmla="*/ 33 w 33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50">
                  <a:moveTo>
                    <a:pt x="0" y="0"/>
                  </a:moveTo>
                  <a:lnTo>
                    <a:pt x="8" y="0"/>
                  </a:lnTo>
                  <a:lnTo>
                    <a:pt x="22" y="32"/>
                  </a:lnTo>
                  <a:lnTo>
                    <a:pt x="26" y="35"/>
                  </a:lnTo>
                  <a:lnTo>
                    <a:pt x="32" y="25"/>
                  </a:lnTo>
                  <a:lnTo>
                    <a:pt x="25" y="49"/>
                  </a:lnTo>
                  <a:lnTo>
                    <a:pt x="22" y="49"/>
                  </a:lnTo>
                  <a:lnTo>
                    <a:pt x="11" y="14"/>
                  </a:lnTo>
                  <a:lnTo>
                    <a:pt x="6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" name="Freeform 230"/>
            <p:cNvSpPr>
              <a:spLocks/>
            </p:cNvSpPr>
            <p:nvPr/>
          </p:nvSpPr>
          <p:spPr bwMode="auto">
            <a:xfrm>
              <a:off x="1814" y="2657"/>
              <a:ext cx="18" cy="53"/>
            </a:xfrm>
            <a:custGeom>
              <a:avLst/>
              <a:gdLst>
                <a:gd name="T0" fmla="*/ 9 w 18"/>
                <a:gd name="T1" fmla="*/ 0 h 53"/>
                <a:gd name="T2" fmla="*/ 17 w 18"/>
                <a:gd name="T3" fmla="*/ 0 h 53"/>
                <a:gd name="T4" fmla="*/ 14 w 18"/>
                <a:gd name="T5" fmla="*/ 8 h 53"/>
                <a:gd name="T6" fmla="*/ 14 w 18"/>
                <a:gd name="T7" fmla="*/ 49 h 53"/>
                <a:gd name="T8" fmla="*/ 17 w 18"/>
                <a:gd name="T9" fmla="*/ 52 h 53"/>
                <a:gd name="T10" fmla="*/ 3 w 18"/>
                <a:gd name="T11" fmla="*/ 52 h 53"/>
                <a:gd name="T12" fmla="*/ 9 w 18"/>
                <a:gd name="T13" fmla="*/ 44 h 53"/>
                <a:gd name="T14" fmla="*/ 9 w 18"/>
                <a:gd name="T15" fmla="*/ 17 h 53"/>
                <a:gd name="T16" fmla="*/ 3 w 18"/>
                <a:gd name="T17" fmla="*/ 17 h 53"/>
                <a:gd name="T18" fmla="*/ 0 w 18"/>
                <a:gd name="T19" fmla="*/ 20 h 53"/>
                <a:gd name="T20" fmla="*/ 3 w 18"/>
                <a:gd name="T21" fmla="*/ 6 h 53"/>
                <a:gd name="T22" fmla="*/ 9 w 18"/>
                <a:gd name="T23" fmla="*/ 6 h 53"/>
                <a:gd name="T24" fmla="*/ 9 w 18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"/>
                <a:gd name="T40" fmla="*/ 0 h 53"/>
                <a:gd name="T41" fmla="*/ 18 w 18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" h="53">
                  <a:moveTo>
                    <a:pt x="9" y="0"/>
                  </a:moveTo>
                  <a:lnTo>
                    <a:pt x="17" y="0"/>
                  </a:lnTo>
                  <a:lnTo>
                    <a:pt x="14" y="8"/>
                  </a:lnTo>
                  <a:lnTo>
                    <a:pt x="14" y="49"/>
                  </a:lnTo>
                  <a:lnTo>
                    <a:pt x="17" y="52"/>
                  </a:lnTo>
                  <a:lnTo>
                    <a:pt x="3" y="52"/>
                  </a:lnTo>
                  <a:lnTo>
                    <a:pt x="9" y="44"/>
                  </a:lnTo>
                  <a:lnTo>
                    <a:pt x="9" y="17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3" y="6"/>
                  </a:lnTo>
                  <a:lnTo>
                    <a:pt x="9" y="6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" name="Freeform 231"/>
            <p:cNvSpPr>
              <a:spLocks/>
            </p:cNvSpPr>
            <p:nvPr/>
          </p:nvSpPr>
          <p:spPr bwMode="auto">
            <a:xfrm>
              <a:off x="1892" y="2657"/>
              <a:ext cx="7" cy="56"/>
            </a:xfrm>
            <a:custGeom>
              <a:avLst/>
              <a:gdLst>
                <a:gd name="T0" fmla="*/ 1 w 7"/>
                <a:gd name="T1" fmla="*/ 0 h 56"/>
                <a:gd name="T2" fmla="*/ 4 w 7"/>
                <a:gd name="T3" fmla="*/ 0 h 56"/>
                <a:gd name="T4" fmla="*/ 4 w 7"/>
                <a:gd name="T5" fmla="*/ 6 h 56"/>
                <a:gd name="T6" fmla="*/ 6 w 7"/>
                <a:gd name="T7" fmla="*/ 8 h 56"/>
                <a:gd name="T8" fmla="*/ 4 w 7"/>
                <a:gd name="T9" fmla="*/ 14 h 56"/>
                <a:gd name="T10" fmla="*/ 6 w 7"/>
                <a:gd name="T11" fmla="*/ 20 h 56"/>
                <a:gd name="T12" fmla="*/ 6 w 7"/>
                <a:gd name="T13" fmla="*/ 30 h 56"/>
                <a:gd name="T14" fmla="*/ 4 w 7"/>
                <a:gd name="T15" fmla="*/ 38 h 56"/>
                <a:gd name="T16" fmla="*/ 6 w 7"/>
                <a:gd name="T17" fmla="*/ 44 h 56"/>
                <a:gd name="T18" fmla="*/ 6 w 7"/>
                <a:gd name="T19" fmla="*/ 55 h 56"/>
                <a:gd name="T20" fmla="*/ 0 w 7"/>
                <a:gd name="T21" fmla="*/ 55 h 56"/>
                <a:gd name="T22" fmla="*/ 1 w 7"/>
                <a:gd name="T23" fmla="*/ 41 h 56"/>
                <a:gd name="T24" fmla="*/ 1 w 7"/>
                <a:gd name="T25" fmla="*/ 6 h 56"/>
                <a:gd name="T26" fmla="*/ 0 w 7"/>
                <a:gd name="T27" fmla="*/ 3 h 56"/>
                <a:gd name="T28" fmla="*/ 1 w 7"/>
                <a:gd name="T29" fmla="*/ 0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"/>
                <a:gd name="T46" fmla="*/ 0 h 56"/>
                <a:gd name="T47" fmla="*/ 7 w 7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" h="56">
                  <a:moveTo>
                    <a:pt x="1" y="0"/>
                  </a:moveTo>
                  <a:lnTo>
                    <a:pt x="4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4" y="14"/>
                  </a:lnTo>
                  <a:lnTo>
                    <a:pt x="6" y="20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6" y="55"/>
                  </a:lnTo>
                  <a:lnTo>
                    <a:pt x="0" y="55"/>
                  </a:lnTo>
                  <a:lnTo>
                    <a:pt x="1" y="41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9" name="Freeform 232"/>
            <p:cNvSpPr>
              <a:spLocks/>
            </p:cNvSpPr>
            <p:nvPr/>
          </p:nvSpPr>
          <p:spPr bwMode="auto">
            <a:xfrm>
              <a:off x="1944" y="2659"/>
              <a:ext cx="5" cy="8"/>
            </a:xfrm>
            <a:custGeom>
              <a:avLst/>
              <a:gdLst>
                <a:gd name="T0" fmla="*/ 0 w 5"/>
                <a:gd name="T1" fmla="*/ 0 h 8"/>
                <a:gd name="T2" fmla="*/ 4 w 5"/>
                <a:gd name="T3" fmla="*/ 0 h 8"/>
                <a:gd name="T4" fmla="*/ 4 w 5"/>
                <a:gd name="T5" fmla="*/ 4 h 8"/>
                <a:gd name="T6" fmla="*/ 2 w 5"/>
                <a:gd name="T7" fmla="*/ 7 h 8"/>
                <a:gd name="T8" fmla="*/ 0 w 5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8"/>
                <a:gd name="T17" fmla="*/ 5 w 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8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0" name="Freeform 233"/>
            <p:cNvSpPr>
              <a:spLocks/>
            </p:cNvSpPr>
            <p:nvPr/>
          </p:nvSpPr>
          <p:spPr bwMode="auto">
            <a:xfrm>
              <a:off x="2006" y="2659"/>
              <a:ext cx="10" cy="56"/>
            </a:xfrm>
            <a:custGeom>
              <a:avLst/>
              <a:gdLst>
                <a:gd name="T0" fmla="*/ 0 w 10"/>
                <a:gd name="T1" fmla="*/ 0 h 56"/>
                <a:gd name="T2" fmla="*/ 6 w 10"/>
                <a:gd name="T3" fmla="*/ 0 h 56"/>
                <a:gd name="T4" fmla="*/ 6 w 10"/>
                <a:gd name="T5" fmla="*/ 49 h 56"/>
                <a:gd name="T6" fmla="*/ 9 w 10"/>
                <a:gd name="T7" fmla="*/ 55 h 56"/>
                <a:gd name="T8" fmla="*/ 0 w 10"/>
                <a:gd name="T9" fmla="*/ 55 h 56"/>
                <a:gd name="T10" fmla="*/ 3 w 10"/>
                <a:gd name="T11" fmla="*/ 24 h 56"/>
                <a:gd name="T12" fmla="*/ 4 w 10"/>
                <a:gd name="T13" fmla="*/ 23 h 56"/>
                <a:gd name="T14" fmla="*/ 3 w 10"/>
                <a:gd name="T15" fmla="*/ 20 h 56"/>
                <a:gd name="T16" fmla="*/ 4 w 10"/>
                <a:gd name="T17" fmla="*/ 11 h 56"/>
                <a:gd name="T18" fmla="*/ 0 w 10"/>
                <a:gd name="T19" fmla="*/ 0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56"/>
                <a:gd name="T32" fmla="*/ 10 w 10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56">
                  <a:moveTo>
                    <a:pt x="0" y="0"/>
                  </a:moveTo>
                  <a:lnTo>
                    <a:pt x="6" y="0"/>
                  </a:lnTo>
                  <a:lnTo>
                    <a:pt x="6" y="49"/>
                  </a:lnTo>
                  <a:lnTo>
                    <a:pt x="9" y="55"/>
                  </a:lnTo>
                  <a:lnTo>
                    <a:pt x="0" y="55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3" y="20"/>
                  </a:lnTo>
                  <a:lnTo>
                    <a:pt x="4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1" name="Freeform 234"/>
            <p:cNvSpPr>
              <a:spLocks/>
            </p:cNvSpPr>
            <p:nvPr/>
          </p:nvSpPr>
          <p:spPr bwMode="auto">
            <a:xfrm>
              <a:off x="2113" y="2663"/>
              <a:ext cx="7" cy="4"/>
            </a:xfrm>
            <a:custGeom>
              <a:avLst/>
              <a:gdLst>
                <a:gd name="T0" fmla="*/ 0 w 7"/>
                <a:gd name="T1" fmla="*/ 0 h 4"/>
                <a:gd name="T2" fmla="*/ 6 w 7"/>
                <a:gd name="T3" fmla="*/ 0 h 4"/>
                <a:gd name="T4" fmla="*/ 6 w 7"/>
                <a:gd name="T5" fmla="*/ 3 h 4"/>
                <a:gd name="T6" fmla="*/ 0 w 7"/>
                <a:gd name="T7" fmla="*/ 3 h 4"/>
                <a:gd name="T8" fmla="*/ 0 w 7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4"/>
                <a:gd name="T17" fmla="*/ 7 w 7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4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2" name="Freeform 235"/>
            <p:cNvSpPr>
              <a:spLocks/>
            </p:cNvSpPr>
            <p:nvPr/>
          </p:nvSpPr>
          <p:spPr bwMode="auto">
            <a:xfrm>
              <a:off x="1308" y="2666"/>
              <a:ext cx="3" cy="33"/>
            </a:xfrm>
            <a:custGeom>
              <a:avLst/>
              <a:gdLst>
                <a:gd name="T0" fmla="*/ 2 w 3"/>
                <a:gd name="T1" fmla="*/ 0 h 33"/>
                <a:gd name="T2" fmla="*/ 2 w 3"/>
                <a:gd name="T3" fmla="*/ 32 h 33"/>
                <a:gd name="T4" fmla="*/ 0 w 3"/>
                <a:gd name="T5" fmla="*/ 26 h 33"/>
                <a:gd name="T6" fmla="*/ 2 w 3"/>
                <a:gd name="T7" fmla="*/ 24 h 33"/>
                <a:gd name="T8" fmla="*/ 0 w 3"/>
                <a:gd name="T9" fmla="*/ 21 h 33"/>
                <a:gd name="T10" fmla="*/ 2 w 3"/>
                <a:gd name="T11" fmla="*/ 14 h 33"/>
                <a:gd name="T12" fmla="*/ 0 w 3"/>
                <a:gd name="T13" fmla="*/ 3 h 33"/>
                <a:gd name="T14" fmla="*/ 2 w 3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33"/>
                <a:gd name="T26" fmla="*/ 3 w 3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33">
                  <a:moveTo>
                    <a:pt x="2" y="0"/>
                  </a:moveTo>
                  <a:lnTo>
                    <a:pt x="2" y="32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3" name="Freeform 236"/>
            <p:cNvSpPr>
              <a:spLocks/>
            </p:cNvSpPr>
            <p:nvPr/>
          </p:nvSpPr>
          <p:spPr bwMode="auto">
            <a:xfrm>
              <a:off x="1330" y="2666"/>
              <a:ext cx="8" cy="33"/>
            </a:xfrm>
            <a:custGeom>
              <a:avLst/>
              <a:gdLst>
                <a:gd name="T0" fmla="*/ 0 w 8"/>
                <a:gd name="T1" fmla="*/ 0 h 33"/>
                <a:gd name="T2" fmla="*/ 4 w 8"/>
                <a:gd name="T3" fmla="*/ 0 h 33"/>
                <a:gd name="T4" fmla="*/ 7 w 8"/>
                <a:gd name="T5" fmla="*/ 3 h 33"/>
                <a:gd name="T6" fmla="*/ 4 w 8"/>
                <a:gd name="T7" fmla="*/ 11 h 33"/>
                <a:gd name="T8" fmla="*/ 4 w 8"/>
                <a:gd name="T9" fmla="*/ 32 h 33"/>
                <a:gd name="T10" fmla="*/ 0 w 8"/>
                <a:gd name="T11" fmla="*/ 32 h 33"/>
                <a:gd name="T12" fmla="*/ 0 w 8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3"/>
                <a:gd name="T23" fmla="*/ 8 w 8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3">
                  <a:moveTo>
                    <a:pt x="0" y="0"/>
                  </a:moveTo>
                  <a:lnTo>
                    <a:pt x="4" y="0"/>
                  </a:lnTo>
                  <a:lnTo>
                    <a:pt x="7" y="3"/>
                  </a:lnTo>
                  <a:lnTo>
                    <a:pt x="4" y="11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" name="Freeform 237"/>
            <p:cNvSpPr>
              <a:spLocks/>
            </p:cNvSpPr>
            <p:nvPr/>
          </p:nvSpPr>
          <p:spPr bwMode="auto">
            <a:xfrm>
              <a:off x="1349" y="2666"/>
              <a:ext cx="6" cy="33"/>
            </a:xfrm>
            <a:custGeom>
              <a:avLst/>
              <a:gdLst>
                <a:gd name="T0" fmla="*/ 0 w 6"/>
                <a:gd name="T1" fmla="*/ 0 h 33"/>
                <a:gd name="T2" fmla="*/ 5 w 6"/>
                <a:gd name="T3" fmla="*/ 8 h 33"/>
                <a:gd name="T4" fmla="*/ 5 w 6"/>
                <a:gd name="T5" fmla="*/ 32 h 33"/>
                <a:gd name="T6" fmla="*/ 3 w 6"/>
                <a:gd name="T7" fmla="*/ 32 h 33"/>
                <a:gd name="T8" fmla="*/ 3 w 6"/>
                <a:gd name="T9" fmla="*/ 6 h 33"/>
                <a:gd name="T10" fmla="*/ 0 w 6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33"/>
                <a:gd name="T20" fmla="*/ 6 w 6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33">
                  <a:moveTo>
                    <a:pt x="0" y="0"/>
                  </a:moveTo>
                  <a:lnTo>
                    <a:pt x="5" y="8"/>
                  </a:lnTo>
                  <a:lnTo>
                    <a:pt x="5" y="32"/>
                  </a:lnTo>
                  <a:lnTo>
                    <a:pt x="3" y="32"/>
                  </a:lnTo>
                  <a:lnTo>
                    <a:pt x="3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5" name="Freeform 238"/>
            <p:cNvSpPr>
              <a:spLocks/>
            </p:cNvSpPr>
            <p:nvPr/>
          </p:nvSpPr>
          <p:spPr bwMode="auto">
            <a:xfrm>
              <a:off x="1912" y="2666"/>
              <a:ext cx="21" cy="49"/>
            </a:xfrm>
            <a:custGeom>
              <a:avLst/>
              <a:gdLst>
                <a:gd name="T0" fmla="*/ 11 w 21"/>
                <a:gd name="T1" fmla="*/ 0 h 49"/>
                <a:gd name="T2" fmla="*/ 11 w 21"/>
                <a:gd name="T3" fmla="*/ 8 h 49"/>
                <a:gd name="T4" fmla="*/ 15 w 21"/>
                <a:gd name="T5" fmla="*/ 8 h 49"/>
                <a:gd name="T6" fmla="*/ 17 w 21"/>
                <a:gd name="T7" fmla="*/ 11 h 49"/>
                <a:gd name="T8" fmla="*/ 12 w 21"/>
                <a:gd name="T9" fmla="*/ 14 h 49"/>
                <a:gd name="T10" fmla="*/ 11 w 21"/>
                <a:gd name="T11" fmla="*/ 21 h 49"/>
                <a:gd name="T12" fmla="*/ 11 w 21"/>
                <a:gd name="T13" fmla="*/ 37 h 49"/>
                <a:gd name="T14" fmla="*/ 20 w 21"/>
                <a:gd name="T15" fmla="*/ 43 h 49"/>
                <a:gd name="T16" fmla="*/ 11 w 21"/>
                <a:gd name="T17" fmla="*/ 48 h 49"/>
                <a:gd name="T18" fmla="*/ 5 w 21"/>
                <a:gd name="T19" fmla="*/ 37 h 49"/>
                <a:gd name="T20" fmla="*/ 5 w 21"/>
                <a:gd name="T21" fmla="*/ 23 h 49"/>
                <a:gd name="T22" fmla="*/ 8 w 21"/>
                <a:gd name="T23" fmla="*/ 18 h 49"/>
                <a:gd name="T24" fmla="*/ 5 w 21"/>
                <a:gd name="T25" fmla="*/ 11 h 49"/>
                <a:gd name="T26" fmla="*/ 0 w 21"/>
                <a:gd name="T27" fmla="*/ 11 h 49"/>
                <a:gd name="T28" fmla="*/ 11 w 21"/>
                <a:gd name="T29" fmla="*/ 0 h 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49"/>
                <a:gd name="T47" fmla="*/ 21 w 21"/>
                <a:gd name="T48" fmla="*/ 49 h 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49">
                  <a:moveTo>
                    <a:pt x="11" y="0"/>
                  </a:moveTo>
                  <a:lnTo>
                    <a:pt x="11" y="8"/>
                  </a:lnTo>
                  <a:lnTo>
                    <a:pt x="15" y="8"/>
                  </a:lnTo>
                  <a:lnTo>
                    <a:pt x="17" y="11"/>
                  </a:lnTo>
                  <a:lnTo>
                    <a:pt x="12" y="14"/>
                  </a:lnTo>
                  <a:lnTo>
                    <a:pt x="11" y="21"/>
                  </a:lnTo>
                  <a:lnTo>
                    <a:pt x="11" y="37"/>
                  </a:lnTo>
                  <a:lnTo>
                    <a:pt x="20" y="43"/>
                  </a:lnTo>
                  <a:lnTo>
                    <a:pt x="11" y="48"/>
                  </a:lnTo>
                  <a:lnTo>
                    <a:pt x="5" y="37"/>
                  </a:lnTo>
                  <a:lnTo>
                    <a:pt x="5" y="23"/>
                  </a:lnTo>
                  <a:lnTo>
                    <a:pt x="8" y="18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6" name="Freeform 239"/>
            <p:cNvSpPr>
              <a:spLocks/>
            </p:cNvSpPr>
            <p:nvPr/>
          </p:nvSpPr>
          <p:spPr bwMode="auto">
            <a:xfrm>
              <a:off x="1370" y="2668"/>
              <a:ext cx="5" cy="31"/>
            </a:xfrm>
            <a:custGeom>
              <a:avLst/>
              <a:gdLst>
                <a:gd name="T0" fmla="*/ 0 w 5"/>
                <a:gd name="T1" fmla="*/ 0 h 31"/>
                <a:gd name="T2" fmla="*/ 1 w 5"/>
                <a:gd name="T3" fmla="*/ 0 h 31"/>
                <a:gd name="T4" fmla="*/ 4 w 5"/>
                <a:gd name="T5" fmla="*/ 6 h 31"/>
                <a:gd name="T6" fmla="*/ 4 w 5"/>
                <a:gd name="T7" fmla="*/ 30 h 31"/>
                <a:gd name="T8" fmla="*/ 1 w 5"/>
                <a:gd name="T9" fmla="*/ 30 h 31"/>
                <a:gd name="T10" fmla="*/ 1 w 5"/>
                <a:gd name="T11" fmla="*/ 6 h 31"/>
                <a:gd name="T12" fmla="*/ 0 w 5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31"/>
                <a:gd name="T23" fmla="*/ 5 w 5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31">
                  <a:moveTo>
                    <a:pt x="0" y="0"/>
                  </a:moveTo>
                  <a:lnTo>
                    <a:pt x="1" y="0"/>
                  </a:lnTo>
                  <a:lnTo>
                    <a:pt x="4" y="6"/>
                  </a:lnTo>
                  <a:lnTo>
                    <a:pt x="4" y="30"/>
                  </a:lnTo>
                  <a:lnTo>
                    <a:pt x="1" y="30"/>
                  </a:lnTo>
                  <a:lnTo>
                    <a:pt x="1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" name="Freeform 240"/>
            <p:cNvSpPr>
              <a:spLocks/>
            </p:cNvSpPr>
            <p:nvPr/>
          </p:nvSpPr>
          <p:spPr bwMode="auto">
            <a:xfrm>
              <a:off x="1406" y="2668"/>
              <a:ext cx="6" cy="13"/>
            </a:xfrm>
            <a:custGeom>
              <a:avLst/>
              <a:gdLst>
                <a:gd name="T0" fmla="*/ 0 w 6"/>
                <a:gd name="T1" fmla="*/ 0 h 13"/>
                <a:gd name="T2" fmla="*/ 5 w 6"/>
                <a:gd name="T3" fmla="*/ 3 h 13"/>
                <a:gd name="T4" fmla="*/ 5 w 6"/>
                <a:gd name="T5" fmla="*/ 12 h 13"/>
                <a:gd name="T6" fmla="*/ 3 w 6"/>
                <a:gd name="T7" fmla="*/ 12 h 13"/>
                <a:gd name="T8" fmla="*/ 0 w 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13"/>
                <a:gd name="T17" fmla="*/ 6 w 6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13">
                  <a:moveTo>
                    <a:pt x="0" y="0"/>
                  </a:moveTo>
                  <a:lnTo>
                    <a:pt x="5" y="3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" name="Freeform 241"/>
            <p:cNvSpPr>
              <a:spLocks/>
            </p:cNvSpPr>
            <p:nvPr/>
          </p:nvSpPr>
          <p:spPr bwMode="auto">
            <a:xfrm>
              <a:off x="1541" y="2671"/>
              <a:ext cx="8" cy="34"/>
            </a:xfrm>
            <a:custGeom>
              <a:avLst/>
              <a:gdLst>
                <a:gd name="T0" fmla="*/ 0 w 8"/>
                <a:gd name="T1" fmla="*/ 0 h 34"/>
                <a:gd name="T2" fmla="*/ 5 w 8"/>
                <a:gd name="T3" fmla="*/ 0 h 34"/>
                <a:gd name="T4" fmla="*/ 5 w 8"/>
                <a:gd name="T5" fmla="*/ 30 h 34"/>
                <a:gd name="T6" fmla="*/ 7 w 8"/>
                <a:gd name="T7" fmla="*/ 33 h 34"/>
                <a:gd name="T8" fmla="*/ 0 w 8"/>
                <a:gd name="T9" fmla="*/ 33 h 34"/>
                <a:gd name="T10" fmla="*/ 2 w 8"/>
                <a:gd name="T11" fmla="*/ 11 h 34"/>
                <a:gd name="T12" fmla="*/ 0 w 8"/>
                <a:gd name="T13" fmla="*/ 9 h 34"/>
                <a:gd name="T14" fmla="*/ 2 w 8"/>
                <a:gd name="T15" fmla="*/ 6 h 34"/>
                <a:gd name="T16" fmla="*/ 0 w 8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"/>
                <a:gd name="T28" fmla="*/ 0 h 34"/>
                <a:gd name="T29" fmla="*/ 8 w 8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" h="34">
                  <a:moveTo>
                    <a:pt x="0" y="0"/>
                  </a:moveTo>
                  <a:lnTo>
                    <a:pt x="5" y="0"/>
                  </a:lnTo>
                  <a:lnTo>
                    <a:pt x="5" y="30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" name="Freeform 242"/>
            <p:cNvSpPr>
              <a:spLocks/>
            </p:cNvSpPr>
            <p:nvPr/>
          </p:nvSpPr>
          <p:spPr bwMode="auto">
            <a:xfrm>
              <a:off x="1559" y="2671"/>
              <a:ext cx="19" cy="34"/>
            </a:xfrm>
            <a:custGeom>
              <a:avLst/>
              <a:gdLst>
                <a:gd name="T0" fmla="*/ 0 w 19"/>
                <a:gd name="T1" fmla="*/ 0 h 34"/>
                <a:gd name="T2" fmla="*/ 7 w 19"/>
                <a:gd name="T3" fmla="*/ 0 h 34"/>
                <a:gd name="T4" fmla="*/ 4 w 19"/>
                <a:gd name="T5" fmla="*/ 3 h 34"/>
                <a:gd name="T6" fmla="*/ 15 w 19"/>
                <a:gd name="T7" fmla="*/ 22 h 34"/>
                <a:gd name="T8" fmla="*/ 18 w 19"/>
                <a:gd name="T9" fmla="*/ 19 h 34"/>
                <a:gd name="T10" fmla="*/ 18 w 19"/>
                <a:gd name="T11" fmla="*/ 24 h 34"/>
                <a:gd name="T12" fmla="*/ 12 w 19"/>
                <a:gd name="T13" fmla="*/ 33 h 34"/>
                <a:gd name="T14" fmla="*/ 0 w 19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34"/>
                <a:gd name="T26" fmla="*/ 19 w 19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34">
                  <a:moveTo>
                    <a:pt x="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15" y="22"/>
                  </a:lnTo>
                  <a:lnTo>
                    <a:pt x="18" y="19"/>
                  </a:lnTo>
                  <a:lnTo>
                    <a:pt x="18" y="24"/>
                  </a:lnTo>
                  <a:lnTo>
                    <a:pt x="12" y="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" name="Freeform 243"/>
            <p:cNvSpPr>
              <a:spLocks/>
            </p:cNvSpPr>
            <p:nvPr/>
          </p:nvSpPr>
          <p:spPr bwMode="auto">
            <a:xfrm>
              <a:off x="1582" y="2671"/>
              <a:ext cx="4" cy="7"/>
            </a:xfrm>
            <a:custGeom>
              <a:avLst/>
              <a:gdLst>
                <a:gd name="T0" fmla="*/ 0 w 4"/>
                <a:gd name="T1" fmla="*/ 0 h 7"/>
                <a:gd name="T2" fmla="*/ 3 w 4"/>
                <a:gd name="T3" fmla="*/ 0 h 7"/>
                <a:gd name="T4" fmla="*/ 3 w 4"/>
                <a:gd name="T5" fmla="*/ 3 h 7"/>
                <a:gd name="T6" fmla="*/ 0 w 4"/>
                <a:gd name="T7" fmla="*/ 6 h 7"/>
                <a:gd name="T8" fmla="*/ 0 w 4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0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" name="Freeform 244"/>
            <p:cNvSpPr>
              <a:spLocks/>
            </p:cNvSpPr>
            <p:nvPr/>
          </p:nvSpPr>
          <p:spPr bwMode="auto">
            <a:xfrm>
              <a:off x="1597" y="2671"/>
              <a:ext cx="7" cy="36"/>
            </a:xfrm>
            <a:custGeom>
              <a:avLst/>
              <a:gdLst>
                <a:gd name="T0" fmla="*/ 0 w 7"/>
                <a:gd name="T1" fmla="*/ 0 h 36"/>
                <a:gd name="T2" fmla="*/ 6 w 7"/>
                <a:gd name="T3" fmla="*/ 0 h 36"/>
                <a:gd name="T4" fmla="*/ 6 w 7"/>
                <a:gd name="T5" fmla="*/ 35 h 36"/>
                <a:gd name="T6" fmla="*/ 3 w 7"/>
                <a:gd name="T7" fmla="*/ 35 h 36"/>
                <a:gd name="T8" fmla="*/ 0 w 7"/>
                <a:gd name="T9" fmla="*/ 29 h 36"/>
                <a:gd name="T10" fmla="*/ 0 w 7"/>
                <a:gd name="T11" fmla="*/ 15 h 36"/>
                <a:gd name="T12" fmla="*/ 3 w 7"/>
                <a:gd name="T13" fmla="*/ 11 h 36"/>
                <a:gd name="T14" fmla="*/ 0 w 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36"/>
                <a:gd name="T26" fmla="*/ 7 w 7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36">
                  <a:moveTo>
                    <a:pt x="0" y="0"/>
                  </a:moveTo>
                  <a:lnTo>
                    <a:pt x="6" y="0"/>
                  </a:lnTo>
                  <a:lnTo>
                    <a:pt x="6" y="35"/>
                  </a:lnTo>
                  <a:lnTo>
                    <a:pt x="3" y="35"/>
                  </a:lnTo>
                  <a:lnTo>
                    <a:pt x="0" y="29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" name="Freeform 245"/>
            <p:cNvSpPr>
              <a:spLocks/>
            </p:cNvSpPr>
            <p:nvPr/>
          </p:nvSpPr>
          <p:spPr bwMode="auto">
            <a:xfrm>
              <a:off x="1630" y="2671"/>
              <a:ext cx="6" cy="3"/>
            </a:xfrm>
            <a:custGeom>
              <a:avLst/>
              <a:gdLst>
                <a:gd name="T0" fmla="*/ 0 w 6"/>
                <a:gd name="T1" fmla="*/ 0 h 3"/>
                <a:gd name="T2" fmla="*/ 3 w 6"/>
                <a:gd name="T3" fmla="*/ 0 h 3"/>
                <a:gd name="T4" fmla="*/ 5 w 6"/>
                <a:gd name="T5" fmla="*/ 2 h 3"/>
                <a:gd name="T6" fmla="*/ 0 w 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3"/>
                <a:gd name="T14" fmla="*/ 6 w 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3">
                  <a:moveTo>
                    <a:pt x="0" y="0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3" name="Freeform 246"/>
            <p:cNvSpPr>
              <a:spLocks/>
            </p:cNvSpPr>
            <p:nvPr/>
          </p:nvSpPr>
          <p:spPr bwMode="auto">
            <a:xfrm>
              <a:off x="1645" y="2671"/>
              <a:ext cx="11" cy="36"/>
            </a:xfrm>
            <a:custGeom>
              <a:avLst/>
              <a:gdLst>
                <a:gd name="T0" fmla="*/ 4 w 11"/>
                <a:gd name="T1" fmla="*/ 0 h 36"/>
                <a:gd name="T2" fmla="*/ 7 w 11"/>
                <a:gd name="T3" fmla="*/ 0 h 36"/>
                <a:gd name="T4" fmla="*/ 7 w 11"/>
                <a:gd name="T5" fmla="*/ 29 h 36"/>
                <a:gd name="T6" fmla="*/ 10 w 11"/>
                <a:gd name="T7" fmla="*/ 35 h 36"/>
                <a:gd name="T8" fmla="*/ 0 w 11"/>
                <a:gd name="T9" fmla="*/ 35 h 36"/>
                <a:gd name="T10" fmla="*/ 4 w 11"/>
                <a:gd name="T11" fmla="*/ 27 h 36"/>
                <a:gd name="T12" fmla="*/ 4 w 11"/>
                <a:gd name="T13" fmla="*/ 8 h 36"/>
                <a:gd name="T14" fmla="*/ 0 w 11"/>
                <a:gd name="T15" fmla="*/ 3 h 36"/>
                <a:gd name="T16" fmla="*/ 4 w 11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36"/>
                <a:gd name="T29" fmla="*/ 11 w 11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36">
                  <a:moveTo>
                    <a:pt x="4" y="0"/>
                  </a:moveTo>
                  <a:lnTo>
                    <a:pt x="7" y="0"/>
                  </a:lnTo>
                  <a:lnTo>
                    <a:pt x="7" y="29"/>
                  </a:lnTo>
                  <a:lnTo>
                    <a:pt x="10" y="35"/>
                  </a:lnTo>
                  <a:lnTo>
                    <a:pt x="0" y="35"/>
                  </a:lnTo>
                  <a:lnTo>
                    <a:pt x="4" y="27"/>
                  </a:lnTo>
                  <a:lnTo>
                    <a:pt x="4" y="8"/>
                  </a:lnTo>
                  <a:lnTo>
                    <a:pt x="0" y="3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4" name="Freeform 247"/>
            <p:cNvSpPr>
              <a:spLocks/>
            </p:cNvSpPr>
            <p:nvPr/>
          </p:nvSpPr>
          <p:spPr bwMode="auto">
            <a:xfrm>
              <a:off x="1669" y="2671"/>
              <a:ext cx="35" cy="39"/>
            </a:xfrm>
            <a:custGeom>
              <a:avLst/>
              <a:gdLst>
                <a:gd name="T0" fmla="*/ 12 w 35"/>
                <a:gd name="T1" fmla="*/ 0 h 39"/>
                <a:gd name="T2" fmla="*/ 23 w 35"/>
                <a:gd name="T3" fmla="*/ 0 h 39"/>
                <a:gd name="T4" fmla="*/ 34 w 35"/>
                <a:gd name="T5" fmla="*/ 13 h 39"/>
                <a:gd name="T6" fmla="*/ 34 w 35"/>
                <a:gd name="T7" fmla="*/ 27 h 39"/>
                <a:gd name="T8" fmla="*/ 20 w 35"/>
                <a:gd name="T9" fmla="*/ 38 h 39"/>
                <a:gd name="T10" fmla="*/ 12 w 35"/>
                <a:gd name="T11" fmla="*/ 38 h 39"/>
                <a:gd name="T12" fmla="*/ 3 w 35"/>
                <a:gd name="T13" fmla="*/ 30 h 39"/>
                <a:gd name="T14" fmla="*/ 0 w 35"/>
                <a:gd name="T15" fmla="*/ 11 h 39"/>
                <a:gd name="T16" fmla="*/ 12 w 35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"/>
                <a:gd name="T28" fmla="*/ 0 h 39"/>
                <a:gd name="T29" fmla="*/ 35 w 35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" h="39">
                  <a:moveTo>
                    <a:pt x="12" y="0"/>
                  </a:moveTo>
                  <a:lnTo>
                    <a:pt x="23" y="0"/>
                  </a:lnTo>
                  <a:lnTo>
                    <a:pt x="34" y="13"/>
                  </a:lnTo>
                  <a:lnTo>
                    <a:pt x="34" y="27"/>
                  </a:lnTo>
                  <a:lnTo>
                    <a:pt x="20" y="38"/>
                  </a:lnTo>
                  <a:lnTo>
                    <a:pt x="12" y="38"/>
                  </a:lnTo>
                  <a:lnTo>
                    <a:pt x="3" y="30"/>
                  </a:lnTo>
                  <a:lnTo>
                    <a:pt x="0" y="11"/>
                  </a:lnTo>
                  <a:lnTo>
                    <a:pt x="12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5" name="Freeform 248"/>
            <p:cNvSpPr>
              <a:spLocks/>
            </p:cNvSpPr>
            <p:nvPr/>
          </p:nvSpPr>
          <p:spPr bwMode="auto">
            <a:xfrm>
              <a:off x="1674" y="2671"/>
              <a:ext cx="24" cy="36"/>
            </a:xfrm>
            <a:custGeom>
              <a:avLst/>
              <a:gdLst>
                <a:gd name="T0" fmla="*/ 15 w 24"/>
                <a:gd name="T1" fmla="*/ 3 h 36"/>
                <a:gd name="T2" fmla="*/ 7 w 24"/>
                <a:gd name="T3" fmla="*/ 0 h 36"/>
                <a:gd name="T4" fmla="*/ 0 w 24"/>
                <a:gd name="T5" fmla="*/ 11 h 36"/>
                <a:gd name="T6" fmla="*/ 0 w 24"/>
                <a:gd name="T7" fmla="*/ 24 h 36"/>
                <a:gd name="T8" fmla="*/ 9 w 24"/>
                <a:gd name="T9" fmla="*/ 35 h 36"/>
                <a:gd name="T10" fmla="*/ 15 w 24"/>
                <a:gd name="T11" fmla="*/ 35 h 36"/>
                <a:gd name="T12" fmla="*/ 23 w 24"/>
                <a:gd name="T13" fmla="*/ 24 h 36"/>
                <a:gd name="T14" fmla="*/ 23 w 24"/>
                <a:gd name="T15" fmla="*/ 11 h 36"/>
                <a:gd name="T16" fmla="*/ 15 w 24"/>
                <a:gd name="T17" fmla="*/ 3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36"/>
                <a:gd name="T29" fmla="*/ 24 w 24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36">
                  <a:moveTo>
                    <a:pt x="15" y="3"/>
                  </a:moveTo>
                  <a:lnTo>
                    <a:pt x="7" y="0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9" y="35"/>
                  </a:lnTo>
                  <a:lnTo>
                    <a:pt x="15" y="35"/>
                  </a:lnTo>
                  <a:lnTo>
                    <a:pt x="23" y="24"/>
                  </a:lnTo>
                  <a:lnTo>
                    <a:pt x="23" y="11"/>
                  </a:lnTo>
                  <a:lnTo>
                    <a:pt x="1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6" name="Freeform 249"/>
            <p:cNvSpPr>
              <a:spLocks/>
            </p:cNvSpPr>
            <p:nvPr/>
          </p:nvSpPr>
          <p:spPr bwMode="auto">
            <a:xfrm>
              <a:off x="1388" y="2673"/>
              <a:ext cx="16" cy="28"/>
            </a:xfrm>
            <a:custGeom>
              <a:avLst/>
              <a:gdLst>
                <a:gd name="T0" fmla="*/ 3 w 16"/>
                <a:gd name="T1" fmla="*/ 0 h 28"/>
                <a:gd name="T2" fmla="*/ 3 w 16"/>
                <a:gd name="T3" fmla="*/ 13 h 28"/>
                <a:gd name="T4" fmla="*/ 8 w 16"/>
                <a:gd name="T5" fmla="*/ 24 h 28"/>
                <a:gd name="T6" fmla="*/ 14 w 16"/>
                <a:gd name="T7" fmla="*/ 24 h 28"/>
                <a:gd name="T8" fmla="*/ 15 w 16"/>
                <a:gd name="T9" fmla="*/ 27 h 28"/>
                <a:gd name="T10" fmla="*/ 8 w 16"/>
                <a:gd name="T11" fmla="*/ 27 h 28"/>
                <a:gd name="T12" fmla="*/ 3 w 16"/>
                <a:gd name="T13" fmla="*/ 18 h 28"/>
                <a:gd name="T14" fmla="*/ 0 w 16"/>
                <a:gd name="T15" fmla="*/ 9 h 28"/>
                <a:gd name="T16" fmla="*/ 3 w 16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28"/>
                <a:gd name="T29" fmla="*/ 16 w 16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28">
                  <a:moveTo>
                    <a:pt x="3" y="0"/>
                  </a:moveTo>
                  <a:lnTo>
                    <a:pt x="3" y="13"/>
                  </a:lnTo>
                  <a:lnTo>
                    <a:pt x="8" y="24"/>
                  </a:lnTo>
                  <a:lnTo>
                    <a:pt x="14" y="24"/>
                  </a:lnTo>
                  <a:lnTo>
                    <a:pt x="15" y="27"/>
                  </a:lnTo>
                  <a:lnTo>
                    <a:pt x="8" y="27"/>
                  </a:lnTo>
                  <a:lnTo>
                    <a:pt x="3" y="18"/>
                  </a:lnTo>
                  <a:lnTo>
                    <a:pt x="0" y="9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" name="Freeform 250"/>
            <p:cNvSpPr>
              <a:spLocks/>
            </p:cNvSpPr>
            <p:nvPr/>
          </p:nvSpPr>
          <p:spPr bwMode="auto">
            <a:xfrm>
              <a:off x="1617" y="2673"/>
              <a:ext cx="21" cy="34"/>
            </a:xfrm>
            <a:custGeom>
              <a:avLst/>
              <a:gdLst>
                <a:gd name="T0" fmla="*/ 1 w 21"/>
                <a:gd name="T1" fmla="*/ 0 h 34"/>
                <a:gd name="T2" fmla="*/ 1 w 21"/>
                <a:gd name="T3" fmla="*/ 9 h 34"/>
                <a:gd name="T4" fmla="*/ 7 w 21"/>
                <a:gd name="T5" fmla="*/ 9 h 34"/>
                <a:gd name="T6" fmla="*/ 17 w 21"/>
                <a:gd name="T7" fmla="*/ 16 h 34"/>
                <a:gd name="T8" fmla="*/ 17 w 21"/>
                <a:gd name="T9" fmla="*/ 22 h 34"/>
                <a:gd name="T10" fmla="*/ 20 w 21"/>
                <a:gd name="T11" fmla="*/ 24 h 34"/>
                <a:gd name="T12" fmla="*/ 15 w 21"/>
                <a:gd name="T13" fmla="*/ 33 h 34"/>
                <a:gd name="T14" fmla="*/ 12 w 21"/>
                <a:gd name="T15" fmla="*/ 33 h 34"/>
                <a:gd name="T16" fmla="*/ 17 w 21"/>
                <a:gd name="T17" fmla="*/ 24 h 34"/>
                <a:gd name="T18" fmla="*/ 1 w 21"/>
                <a:gd name="T19" fmla="*/ 10 h 34"/>
                <a:gd name="T20" fmla="*/ 0 w 21"/>
                <a:gd name="T21" fmla="*/ 3 h 34"/>
                <a:gd name="T22" fmla="*/ 1 w 21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34"/>
                <a:gd name="T38" fmla="*/ 21 w 21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34">
                  <a:moveTo>
                    <a:pt x="1" y="0"/>
                  </a:moveTo>
                  <a:lnTo>
                    <a:pt x="1" y="9"/>
                  </a:lnTo>
                  <a:lnTo>
                    <a:pt x="7" y="9"/>
                  </a:lnTo>
                  <a:lnTo>
                    <a:pt x="17" y="16"/>
                  </a:lnTo>
                  <a:lnTo>
                    <a:pt x="17" y="22"/>
                  </a:lnTo>
                  <a:lnTo>
                    <a:pt x="20" y="24"/>
                  </a:lnTo>
                  <a:lnTo>
                    <a:pt x="15" y="33"/>
                  </a:lnTo>
                  <a:lnTo>
                    <a:pt x="12" y="33"/>
                  </a:lnTo>
                  <a:lnTo>
                    <a:pt x="17" y="24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" name="Freeform 251"/>
            <p:cNvSpPr>
              <a:spLocks/>
            </p:cNvSpPr>
            <p:nvPr/>
          </p:nvSpPr>
          <p:spPr bwMode="auto">
            <a:xfrm>
              <a:off x="1712" y="2673"/>
              <a:ext cx="32" cy="37"/>
            </a:xfrm>
            <a:custGeom>
              <a:avLst/>
              <a:gdLst>
                <a:gd name="T0" fmla="*/ 3 w 32"/>
                <a:gd name="T1" fmla="*/ 0 h 37"/>
                <a:gd name="T2" fmla="*/ 13 w 32"/>
                <a:gd name="T3" fmla="*/ 3 h 37"/>
                <a:gd name="T4" fmla="*/ 19 w 32"/>
                <a:gd name="T5" fmla="*/ 0 h 37"/>
                <a:gd name="T6" fmla="*/ 26 w 32"/>
                <a:gd name="T7" fmla="*/ 0 h 37"/>
                <a:gd name="T8" fmla="*/ 28 w 32"/>
                <a:gd name="T9" fmla="*/ 6 h 37"/>
                <a:gd name="T10" fmla="*/ 28 w 32"/>
                <a:gd name="T11" fmla="*/ 33 h 37"/>
                <a:gd name="T12" fmla="*/ 31 w 32"/>
                <a:gd name="T13" fmla="*/ 36 h 37"/>
                <a:gd name="T14" fmla="*/ 23 w 32"/>
                <a:gd name="T15" fmla="*/ 36 h 37"/>
                <a:gd name="T16" fmla="*/ 23 w 32"/>
                <a:gd name="T17" fmla="*/ 3 h 37"/>
                <a:gd name="T18" fmla="*/ 13 w 32"/>
                <a:gd name="T19" fmla="*/ 3 h 37"/>
                <a:gd name="T20" fmla="*/ 5 w 32"/>
                <a:gd name="T21" fmla="*/ 22 h 37"/>
                <a:gd name="T22" fmla="*/ 8 w 32"/>
                <a:gd name="T23" fmla="*/ 27 h 37"/>
                <a:gd name="T24" fmla="*/ 8 w 32"/>
                <a:gd name="T25" fmla="*/ 36 h 37"/>
                <a:gd name="T26" fmla="*/ 3 w 32"/>
                <a:gd name="T27" fmla="*/ 36 h 37"/>
                <a:gd name="T28" fmla="*/ 0 w 32"/>
                <a:gd name="T29" fmla="*/ 33 h 37"/>
                <a:gd name="T30" fmla="*/ 3 w 32"/>
                <a:gd name="T31" fmla="*/ 24 h 37"/>
                <a:gd name="T32" fmla="*/ 3 w 32"/>
                <a:gd name="T33" fmla="*/ 6 h 37"/>
                <a:gd name="T34" fmla="*/ 0 w 32"/>
                <a:gd name="T35" fmla="*/ 3 h 37"/>
                <a:gd name="T36" fmla="*/ 3 w 32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"/>
                <a:gd name="T58" fmla="*/ 0 h 37"/>
                <a:gd name="T59" fmla="*/ 32 w 32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" h="37">
                  <a:moveTo>
                    <a:pt x="3" y="0"/>
                  </a:moveTo>
                  <a:lnTo>
                    <a:pt x="13" y="3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28" y="6"/>
                  </a:lnTo>
                  <a:lnTo>
                    <a:pt x="28" y="33"/>
                  </a:lnTo>
                  <a:lnTo>
                    <a:pt x="31" y="36"/>
                  </a:lnTo>
                  <a:lnTo>
                    <a:pt x="23" y="36"/>
                  </a:lnTo>
                  <a:lnTo>
                    <a:pt x="23" y="3"/>
                  </a:lnTo>
                  <a:lnTo>
                    <a:pt x="13" y="3"/>
                  </a:lnTo>
                  <a:lnTo>
                    <a:pt x="5" y="22"/>
                  </a:lnTo>
                  <a:lnTo>
                    <a:pt x="8" y="27"/>
                  </a:lnTo>
                  <a:lnTo>
                    <a:pt x="8" y="36"/>
                  </a:lnTo>
                  <a:lnTo>
                    <a:pt x="3" y="36"/>
                  </a:lnTo>
                  <a:lnTo>
                    <a:pt x="0" y="33"/>
                  </a:lnTo>
                  <a:lnTo>
                    <a:pt x="3" y="24"/>
                  </a:lnTo>
                  <a:lnTo>
                    <a:pt x="3" y="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9" name="Freeform 252"/>
            <p:cNvSpPr>
              <a:spLocks/>
            </p:cNvSpPr>
            <p:nvPr/>
          </p:nvSpPr>
          <p:spPr bwMode="auto">
            <a:xfrm>
              <a:off x="1846" y="2673"/>
              <a:ext cx="33" cy="40"/>
            </a:xfrm>
            <a:custGeom>
              <a:avLst/>
              <a:gdLst>
                <a:gd name="T0" fmla="*/ 3 w 33"/>
                <a:gd name="T1" fmla="*/ 0 h 40"/>
                <a:gd name="T2" fmla="*/ 6 w 33"/>
                <a:gd name="T3" fmla="*/ 6 h 40"/>
                <a:gd name="T4" fmla="*/ 6 w 33"/>
                <a:gd name="T5" fmla="*/ 33 h 40"/>
                <a:gd name="T6" fmla="*/ 11 w 33"/>
                <a:gd name="T7" fmla="*/ 33 h 40"/>
                <a:gd name="T8" fmla="*/ 17 w 33"/>
                <a:gd name="T9" fmla="*/ 36 h 40"/>
                <a:gd name="T10" fmla="*/ 24 w 33"/>
                <a:gd name="T11" fmla="*/ 25 h 40"/>
                <a:gd name="T12" fmla="*/ 24 w 33"/>
                <a:gd name="T13" fmla="*/ 3 h 40"/>
                <a:gd name="T14" fmla="*/ 29 w 33"/>
                <a:gd name="T15" fmla="*/ 3 h 40"/>
                <a:gd name="T16" fmla="*/ 29 w 33"/>
                <a:gd name="T17" fmla="*/ 33 h 40"/>
                <a:gd name="T18" fmla="*/ 32 w 33"/>
                <a:gd name="T19" fmla="*/ 36 h 40"/>
                <a:gd name="T20" fmla="*/ 26 w 33"/>
                <a:gd name="T21" fmla="*/ 39 h 40"/>
                <a:gd name="T22" fmla="*/ 18 w 33"/>
                <a:gd name="T23" fmla="*/ 33 h 40"/>
                <a:gd name="T24" fmla="*/ 11 w 33"/>
                <a:gd name="T25" fmla="*/ 39 h 40"/>
                <a:gd name="T26" fmla="*/ 3 w 33"/>
                <a:gd name="T27" fmla="*/ 36 h 40"/>
                <a:gd name="T28" fmla="*/ 3 w 33"/>
                <a:gd name="T29" fmla="*/ 25 h 40"/>
                <a:gd name="T30" fmla="*/ 0 w 33"/>
                <a:gd name="T31" fmla="*/ 22 h 40"/>
                <a:gd name="T32" fmla="*/ 3 w 33"/>
                <a:gd name="T33" fmla="*/ 19 h 40"/>
                <a:gd name="T34" fmla="*/ 0 w 33"/>
                <a:gd name="T35" fmla="*/ 13 h 40"/>
                <a:gd name="T36" fmla="*/ 3 w 33"/>
                <a:gd name="T37" fmla="*/ 9 h 40"/>
                <a:gd name="T38" fmla="*/ 0 w 33"/>
                <a:gd name="T39" fmla="*/ 3 h 40"/>
                <a:gd name="T40" fmla="*/ 3 w 33"/>
                <a:gd name="T41" fmla="*/ 0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40"/>
                <a:gd name="T65" fmla="*/ 33 w 33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40">
                  <a:moveTo>
                    <a:pt x="3" y="0"/>
                  </a:moveTo>
                  <a:lnTo>
                    <a:pt x="6" y="6"/>
                  </a:lnTo>
                  <a:lnTo>
                    <a:pt x="6" y="33"/>
                  </a:lnTo>
                  <a:lnTo>
                    <a:pt x="11" y="33"/>
                  </a:lnTo>
                  <a:lnTo>
                    <a:pt x="17" y="36"/>
                  </a:lnTo>
                  <a:lnTo>
                    <a:pt x="24" y="25"/>
                  </a:lnTo>
                  <a:lnTo>
                    <a:pt x="24" y="3"/>
                  </a:lnTo>
                  <a:lnTo>
                    <a:pt x="29" y="3"/>
                  </a:lnTo>
                  <a:lnTo>
                    <a:pt x="29" y="33"/>
                  </a:lnTo>
                  <a:lnTo>
                    <a:pt x="32" y="36"/>
                  </a:lnTo>
                  <a:lnTo>
                    <a:pt x="26" y="39"/>
                  </a:lnTo>
                  <a:lnTo>
                    <a:pt x="18" y="33"/>
                  </a:lnTo>
                  <a:lnTo>
                    <a:pt x="11" y="39"/>
                  </a:lnTo>
                  <a:lnTo>
                    <a:pt x="3" y="3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0" y="13"/>
                  </a:lnTo>
                  <a:lnTo>
                    <a:pt x="3" y="9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0" name="Freeform 253"/>
            <p:cNvSpPr>
              <a:spLocks/>
            </p:cNvSpPr>
            <p:nvPr/>
          </p:nvSpPr>
          <p:spPr bwMode="auto">
            <a:xfrm>
              <a:off x="1938" y="2677"/>
              <a:ext cx="15" cy="38"/>
            </a:xfrm>
            <a:custGeom>
              <a:avLst/>
              <a:gdLst>
                <a:gd name="T0" fmla="*/ 6 w 15"/>
                <a:gd name="T1" fmla="*/ 0 h 38"/>
                <a:gd name="T2" fmla="*/ 11 w 15"/>
                <a:gd name="T3" fmla="*/ 0 h 38"/>
                <a:gd name="T4" fmla="*/ 11 w 15"/>
                <a:gd name="T5" fmla="*/ 32 h 38"/>
                <a:gd name="T6" fmla="*/ 14 w 15"/>
                <a:gd name="T7" fmla="*/ 34 h 38"/>
                <a:gd name="T8" fmla="*/ 8 w 15"/>
                <a:gd name="T9" fmla="*/ 37 h 38"/>
                <a:gd name="T10" fmla="*/ 0 w 15"/>
                <a:gd name="T11" fmla="*/ 34 h 38"/>
                <a:gd name="T12" fmla="*/ 6 w 15"/>
                <a:gd name="T13" fmla="*/ 34 h 38"/>
                <a:gd name="T14" fmla="*/ 6 w 15"/>
                <a:gd name="T15" fmla="*/ 5 h 38"/>
                <a:gd name="T16" fmla="*/ 3 w 15"/>
                <a:gd name="T17" fmla="*/ 3 h 38"/>
                <a:gd name="T18" fmla="*/ 6 w 15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8"/>
                <a:gd name="T32" fmla="*/ 15 w 15"/>
                <a:gd name="T33" fmla="*/ 38 h 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8">
                  <a:moveTo>
                    <a:pt x="6" y="0"/>
                  </a:moveTo>
                  <a:lnTo>
                    <a:pt x="11" y="0"/>
                  </a:lnTo>
                  <a:lnTo>
                    <a:pt x="11" y="32"/>
                  </a:lnTo>
                  <a:lnTo>
                    <a:pt x="14" y="34"/>
                  </a:lnTo>
                  <a:lnTo>
                    <a:pt x="8" y="37"/>
                  </a:lnTo>
                  <a:lnTo>
                    <a:pt x="0" y="34"/>
                  </a:lnTo>
                  <a:lnTo>
                    <a:pt x="6" y="34"/>
                  </a:lnTo>
                  <a:lnTo>
                    <a:pt x="6" y="5"/>
                  </a:lnTo>
                  <a:lnTo>
                    <a:pt x="3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1" name="Freeform 254"/>
            <p:cNvSpPr>
              <a:spLocks/>
            </p:cNvSpPr>
            <p:nvPr/>
          </p:nvSpPr>
          <p:spPr bwMode="auto">
            <a:xfrm>
              <a:off x="1965" y="2677"/>
              <a:ext cx="31" cy="51"/>
            </a:xfrm>
            <a:custGeom>
              <a:avLst/>
              <a:gdLst>
                <a:gd name="T0" fmla="*/ 3 w 31"/>
                <a:gd name="T1" fmla="*/ 0 h 51"/>
                <a:gd name="T2" fmla="*/ 5 w 31"/>
                <a:gd name="T3" fmla="*/ 0 h 51"/>
                <a:gd name="T4" fmla="*/ 10 w 31"/>
                <a:gd name="T5" fmla="*/ 6 h 51"/>
                <a:gd name="T6" fmla="*/ 20 w 31"/>
                <a:gd name="T7" fmla="*/ 0 h 51"/>
                <a:gd name="T8" fmla="*/ 27 w 31"/>
                <a:gd name="T9" fmla="*/ 3 h 51"/>
                <a:gd name="T10" fmla="*/ 30 w 31"/>
                <a:gd name="T11" fmla="*/ 24 h 51"/>
                <a:gd name="T12" fmla="*/ 22 w 31"/>
                <a:gd name="T13" fmla="*/ 35 h 51"/>
                <a:gd name="T14" fmla="*/ 8 w 31"/>
                <a:gd name="T15" fmla="*/ 35 h 51"/>
                <a:gd name="T16" fmla="*/ 8 w 31"/>
                <a:gd name="T17" fmla="*/ 47 h 51"/>
                <a:gd name="T18" fmla="*/ 10 w 31"/>
                <a:gd name="T19" fmla="*/ 50 h 51"/>
                <a:gd name="T20" fmla="*/ 0 w 31"/>
                <a:gd name="T21" fmla="*/ 50 h 51"/>
                <a:gd name="T22" fmla="*/ 3 w 31"/>
                <a:gd name="T23" fmla="*/ 38 h 51"/>
                <a:gd name="T24" fmla="*/ 3 w 31"/>
                <a:gd name="T25" fmla="*/ 6 h 51"/>
                <a:gd name="T26" fmla="*/ 0 w 31"/>
                <a:gd name="T27" fmla="*/ 3 h 51"/>
                <a:gd name="T28" fmla="*/ 3 w 31"/>
                <a:gd name="T29" fmla="*/ 0 h 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51"/>
                <a:gd name="T47" fmla="*/ 31 w 31"/>
                <a:gd name="T48" fmla="*/ 51 h 5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51">
                  <a:moveTo>
                    <a:pt x="3" y="0"/>
                  </a:moveTo>
                  <a:lnTo>
                    <a:pt x="5" y="0"/>
                  </a:lnTo>
                  <a:lnTo>
                    <a:pt x="10" y="6"/>
                  </a:lnTo>
                  <a:lnTo>
                    <a:pt x="20" y="0"/>
                  </a:lnTo>
                  <a:lnTo>
                    <a:pt x="27" y="3"/>
                  </a:lnTo>
                  <a:lnTo>
                    <a:pt x="30" y="24"/>
                  </a:lnTo>
                  <a:lnTo>
                    <a:pt x="22" y="35"/>
                  </a:lnTo>
                  <a:lnTo>
                    <a:pt x="8" y="35"/>
                  </a:lnTo>
                  <a:lnTo>
                    <a:pt x="8" y="47"/>
                  </a:lnTo>
                  <a:lnTo>
                    <a:pt x="10" y="50"/>
                  </a:lnTo>
                  <a:lnTo>
                    <a:pt x="0" y="50"/>
                  </a:lnTo>
                  <a:lnTo>
                    <a:pt x="3" y="38"/>
                  </a:lnTo>
                  <a:lnTo>
                    <a:pt x="3" y="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2" name="Freeform 255"/>
            <p:cNvSpPr>
              <a:spLocks/>
            </p:cNvSpPr>
            <p:nvPr/>
          </p:nvSpPr>
          <p:spPr bwMode="auto">
            <a:xfrm>
              <a:off x="1972" y="2680"/>
              <a:ext cx="21" cy="33"/>
            </a:xfrm>
            <a:custGeom>
              <a:avLst/>
              <a:gdLst>
                <a:gd name="T0" fmla="*/ 12 w 21"/>
                <a:gd name="T1" fmla="*/ 3 h 33"/>
                <a:gd name="T2" fmla="*/ 8 w 21"/>
                <a:gd name="T3" fmla="*/ 0 h 33"/>
                <a:gd name="T4" fmla="*/ 0 w 21"/>
                <a:gd name="T5" fmla="*/ 3 h 33"/>
                <a:gd name="T6" fmla="*/ 0 w 21"/>
                <a:gd name="T7" fmla="*/ 26 h 33"/>
                <a:gd name="T8" fmla="*/ 8 w 21"/>
                <a:gd name="T9" fmla="*/ 32 h 33"/>
                <a:gd name="T10" fmla="*/ 12 w 21"/>
                <a:gd name="T11" fmla="*/ 32 h 33"/>
                <a:gd name="T12" fmla="*/ 20 w 21"/>
                <a:gd name="T13" fmla="*/ 18 h 33"/>
                <a:gd name="T14" fmla="*/ 17 w 21"/>
                <a:gd name="T15" fmla="*/ 3 h 33"/>
                <a:gd name="T16" fmla="*/ 12 w 21"/>
                <a:gd name="T17" fmla="*/ 3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33"/>
                <a:gd name="T29" fmla="*/ 21 w 2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33">
                  <a:moveTo>
                    <a:pt x="12" y="3"/>
                  </a:moveTo>
                  <a:lnTo>
                    <a:pt x="8" y="0"/>
                  </a:lnTo>
                  <a:lnTo>
                    <a:pt x="0" y="3"/>
                  </a:lnTo>
                  <a:lnTo>
                    <a:pt x="0" y="26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20" y="18"/>
                  </a:lnTo>
                  <a:lnTo>
                    <a:pt x="17" y="3"/>
                  </a:lnTo>
                  <a:lnTo>
                    <a:pt x="12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3" name="Freeform 256"/>
            <p:cNvSpPr>
              <a:spLocks/>
            </p:cNvSpPr>
            <p:nvPr/>
          </p:nvSpPr>
          <p:spPr bwMode="auto">
            <a:xfrm>
              <a:off x="2027" y="2680"/>
              <a:ext cx="29" cy="35"/>
            </a:xfrm>
            <a:custGeom>
              <a:avLst/>
              <a:gdLst>
                <a:gd name="T0" fmla="*/ 8 w 29"/>
                <a:gd name="T1" fmla="*/ 0 h 35"/>
                <a:gd name="T2" fmla="*/ 20 w 29"/>
                <a:gd name="T3" fmla="*/ 0 h 35"/>
                <a:gd name="T4" fmla="*/ 28 w 29"/>
                <a:gd name="T5" fmla="*/ 10 h 35"/>
                <a:gd name="T6" fmla="*/ 23 w 29"/>
                <a:gd name="T7" fmla="*/ 12 h 35"/>
                <a:gd name="T8" fmla="*/ 5 w 29"/>
                <a:gd name="T9" fmla="*/ 12 h 35"/>
                <a:gd name="T10" fmla="*/ 8 w 29"/>
                <a:gd name="T11" fmla="*/ 29 h 35"/>
                <a:gd name="T12" fmla="*/ 20 w 29"/>
                <a:gd name="T13" fmla="*/ 31 h 35"/>
                <a:gd name="T14" fmla="*/ 28 w 29"/>
                <a:gd name="T15" fmla="*/ 26 h 35"/>
                <a:gd name="T16" fmla="*/ 17 w 29"/>
                <a:gd name="T17" fmla="*/ 34 h 35"/>
                <a:gd name="T18" fmla="*/ 11 w 29"/>
                <a:gd name="T19" fmla="*/ 34 h 35"/>
                <a:gd name="T20" fmla="*/ 3 w 29"/>
                <a:gd name="T21" fmla="*/ 29 h 35"/>
                <a:gd name="T22" fmla="*/ 0 w 29"/>
                <a:gd name="T23" fmla="*/ 12 h 35"/>
                <a:gd name="T24" fmla="*/ 8 w 29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"/>
                <a:gd name="T40" fmla="*/ 0 h 35"/>
                <a:gd name="T41" fmla="*/ 29 w 29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" h="35">
                  <a:moveTo>
                    <a:pt x="8" y="0"/>
                  </a:moveTo>
                  <a:lnTo>
                    <a:pt x="20" y="0"/>
                  </a:lnTo>
                  <a:lnTo>
                    <a:pt x="28" y="10"/>
                  </a:lnTo>
                  <a:lnTo>
                    <a:pt x="23" y="12"/>
                  </a:lnTo>
                  <a:lnTo>
                    <a:pt x="5" y="12"/>
                  </a:lnTo>
                  <a:lnTo>
                    <a:pt x="8" y="29"/>
                  </a:lnTo>
                  <a:lnTo>
                    <a:pt x="20" y="31"/>
                  </a:lnTo>
                  <a:lnTo>
                    <a:pt x="28" y="26"/>
                  </a:lnTo>
                  <a:lnTo>
                    <a:pt x="17" y="34"/>
                  </a:lnTo>
                  <a:lnTo>
                    <a:pt x="11" y="34"/>
                  </a:lnTo>
                  <a:lnTo>
                    <a:pt x="3" y="29"/>
                  </a:lnTo>
                  <a:lnTo>
                    <a:pt x="0" y="1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4" name="Freeform 257"/>
            <p:cNvSpPr>
              <a:spLocks/>
            </p:cNvSpPr>
            <p:nvPr/>
          </p:nvSpPr>
          <p:spPr bwMode="auto">
            <a:xfrm>
              <a:off x="2032" y="2680"/>
              <a:ext cx="19" cy="11"/>
            </a:xfrm>
            <a:custGeom>
              <a:avLst/>
              <a:gdLst>
                <a:gd name="T0" fmla="*/ 3 w 19"/>
                <a:gd name="T1" fmla="*/ 3 h 11"/>
                <a:gd name="T2" fmla="*/ 0 w 19"/>
                <a:gd name="T3" fmla="*/ 10 h 11"/>
                <a:gd name="T4" fmla="*/ 15 w 19"/>
                <a:gd name="T5" fmla="*/ 10 h 11"/>
                <a:gd name="T6" fmla="*/ 18 w 19"/>
                <a:gd name="T7" fmla="*/ 7 h 11"/>
                <a:gd name="T8" fmla="*/ 7 w 19"/>
                <a:gd name="T9" fmla="*/ 0 h 11"/>
                <a:gd name="T10" fmla="*/ 3 w 19"/>
                <a:gd name="T11" fmla="*/ 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11"/>
                <a:gd name="T20" fmla="*/ 19 w 19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11">
                  <a:moveTo>
                    <a:pt x="3" y="3"/>
                  </a:moveTo>
                  <a:lnTo>
                    <a:pt x="0" y="10"/>
                  </a:lnTo>
                  <a:lnTo>
                    <a:pt x="15" y="10"/>
                  </a:lnTo>
                  <a:lnTo>
                    <a:pt x="18" y="7"/>
                  </a:lnTo>
                  <a:lnTo>
                    <a:pt x="7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5" name="Freeform 258"/>
            <p:cNvSpPr>
              <a:spLocks/>
            </p:cNvSpPr>
            <p:nvPr/>
          </p:nvSpPr>
          <p:spPr bwMode="auto">
            <a:xfrm>
              <a:off x="2069" y="2680"/>
              <a:ext cx="31" cy="35"/>
            </a:xfrm>
            <a:custGeom>
              <a:avLst/>
              <a:gdLst>
                <a:gd name="T0" fmla="*/ 0 w 31"/>
                <a:gd name="T1" fmla="*/ 0 h 35"/>
                <a:gd name="T2" fmla="*/ 6 w 31"/>
                <a:gd name="T3" fmla="*/ 0 h 35"/>
                <a:gd name="T4" fmla="*/ 19 w 31"/>
                <a:gd name="T5" fmla="*/ 10 h 35"/>
                <a:gd name="T6" fmla="*/ 16 w 31"/>
                <a:gd name="T7" fmla="*/ 15 h 35"/>
                <a:gd name="T8" fmla="*/ 30 w 31"/>
                <a:gd name="T9" fmla="*/ 34 h 35"/>
                <a:gd name="T10" fmla="*/ 21 w 31"/>
                <a:gd name="T11" fmla="*/ 34 h 35"/>
                <a:gd name="T12" fmla="*/ 21 w 31"/>
                <a:gd name="T13" fmla="*/ 29 h 35"/>
                <a:gd name="T14" fmla="*/ 11 w 31"/>
                <a:gd name="T15" fmla="*/ 20 h 35"/>
                <a:gd name="T16" fmla="*/ 3 w 31"/>
                <a:gd name="T17" fmla="*/ 34 h 35"/>
                <a:gd name="T18" fmla="*/ 0 w 31"/>
                <a:gd name="T19" fmla="*/ 34 h 35"/>
                <a:gd name="T20" fmla="*/ 0 w 31"/>
                <a:gd name="T21" fmla="*/ 31 h 35"/>
                <a:gd name="T22" fmla="*/ 11 w 31"/>
                <a:gd name="T23" fmla="*/ 18 h 35"/>
                <a:gd name="T24" fmla="*/ 0 w 31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35"/>
                <a:gd name="T41" fmla="*/ 31 w 31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35">
                  <a:moveTo>
                    <a:pt x="0" y="0"/>
                  </a:moveTo>
                  <a:lnTo>
                    <a:pt x="6" y="0"/>
                  </a:lnTo>
                  <a:lnTo>
                    <a:pt x="19" y="10"/>
                  </a:lnTo>
                  <a:lnTo>
                    <a:pt x="16" y="15"/>
                  </a:lnTo>
                  <a:lnTo>
                    <a:pt x="30" y="34"/>
                  </a:lnTo>
                  <a:lnTo>
                    <a:pt x="21" y="34"/>
                  </a:lnTo>
                  <a:lnTo>
                    <a:pt x="21" y="29"/>
                  </a:lnTo>
                  <a:lnTo>
                    <a:pt x="11" y="20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11" y="1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6" name="Freeform 259"/>
            <p:cNvSpPr>
              <a:spLocks/>
            </p:cNvSpPr>
            <p:nvPr/>
          </p:nvSpPr>
          <p:spPr bwMode="auto">
            <a:xfrm>
              <a:off x="2089" y="2680"/>
              <a:ext cx="6" cy="3"/>
            </a:xfrm>
            <a:custGeom>
              <a:avLst/>
              <a:gdLst>
                <a:gd name="T0" fmla="*/ 3 w 6"/>
                <a:gd name="T1" fmla="*/ 0 h 3"/>
                <a:gd name="T2" fmla="*/ 5 w 6"/>
                <a:gd name="T3" fmla="*/ 0 h 3"/>
                <a:gd name="T4" fmla="*/ 0 w 6"/>
                <a:gd name="T5" fmla="*/ 2 h 3"/>
                <a:gd name="T6" fmla="*/ 3 w 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3"/>
                <a:gd name="T14" fmla="*/ 6 w 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3">
                  <a:moveTo>
                    <a:pt x="3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" name="Freeform 260"/>
            <p:cNvSpPr>
              <a:spLocks/>
            </p:cNvSpPr>
            <p:nvPr/>
          </p:nvSpPr>
          <p:spPr bwMode="auto">
            <a:xfrm>
              <a:off x="2109" y="2680"/>
              <a:ext cx="13" cy="36"/>
            </a:xfrm>
            <a:custGeom>
              <a:avLst/>
              <a:gdLst>
                <a:gd name="T0" fmla="*/ 3 w 13"/>
                <a:gd name="T1" fmla="*/ 0 h 36"/>
                <a:gd name="T2" fmla="*/ 9 w 13"/>
                <a:gd name="T3" fmla="*/ 0 h 36"/>
                <a:gd name="T4" fmla="*/ 9 w 13"/>
                <a:gd name="T5" fmla="*/ 31 h 36"/>
                <a:gd name="T6" fmla="*/ 12 w 13"/>
                <a:gd name="T7" fmla="*/ 34 h 36"/>
                <a:gd name="T8" fmla="*/ 9 w 13"/>
                <a:gd name="T9" fmla="*/ 35 h 36"/>
                <a:gd name="T10" fmla="*/ 0 w 13"/>
                <a:gd name="T11" fmla="*/ 34 h 36"/>
                <a:gd name="T12" fmla="*/ 3 w 13"/>
                <a:gd name="T13" fmla="*/ 26 h 36"/>
                <a:gd name="T14" fmla="*/ 3 w 13"/>
                <a:gd name="T15" fmla="*/ 7 h 36"/>
                <a:gd name="T16" fmla="*/ 0 w 13"/>
                <a:gd name="T17" fmla="*/ 3 h 36"/>
                <a:gd name="T18" fmla="*/ 3 w 13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36"/>
                <a:gd name="T32" fmla="*/ 13 w 13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36">
                  <a:moveTo>
                    <a:pt x="3" y="0"/>
                  </a:moveTo>
                  <a:lnTo>
                    <a:pt x="9" y="0"/>
                  </a:lnTo>
                  <a:lnTo>
                    <a:pt x="9" y="31"/>
                  </a:lnTo>
                  <a:lnTo>
                    <a:pt x="12" y="34"/>
                  </a:lnTo>
                  <a:lnTo>
                    <a:pt x="9" y="35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3" y="7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" name="Freeform 261"/>
            <p:cNvSpPr>
              <a:spLocks/>
            </p:cNvSpPr>
            <p:nvPr/>
          </p:nvSpPr>
          <p:spPr bwMode="auto">
            <a:xfrm>
              <a:off x="2134" y="2680"/>
              <a:ext cx="33" cy="36"/>
            </a:xfrm>
            <a:custGeom>
              <a:avLst/>
              <a:gdLst>
                <a:gd name="T0" fmla="*/ 3 w 33"/>
                <a:gd name="T1" fmla="*/ 0 h 36"/>
                <a:gd name="T2" fmla="*/ 13 w 33"/>
                <a:gd name="T3" fmla="*/ 3 h 36"/>
                <a:gd name="T4" fmla="*/ 24 w 33"/>
                <a:gd name="T5" fmla="*/ 0 h 36"/>
                <a:gd name="T6" fmla="*/ 29 w 33"/>
                <a:gd name="T7" fmla="*/ 9 h 36"/>
                <a:gd name="T8" fmla="*/ 29 w 33"/>
                <a:gd name="T9" fmla="*/ 31 h 36"/>
                <a:gd name="T10" fmla="*/ 32 w 33"/>
                <a:gd name="T11" fmla="*/ 35 h 36"/>
                <a:gd name="T12" fmla="*/ 21 w 33"/>
                <a:gd name="T13" fmla="*/ 35 h 36"/>
                <a:gd name="T14" fmla="*/ 24 w 33"/>
                <a:gd name="T15" fmla="*/ 7 h 36"/>
                <a:gd name="T16" fmla="*/ 15 w 33"/>
                <a:gd name="T17" fmla="*/ 3 h 36"/>
                <a:gd name="T18" fmla="*/ 10 w 33"/>
                <a:gd name="T19" fmla="*/ 4 h 36"/>
                <a:gd name="T20" fmla="*/ 4 w 33"/>
                <a:gd name="T21" fmla="*/ 20 h 36"/>
                <a:gd name="T22" fmla="*/ 7 w 33"/>
                <a:gd name="T23" fmla="*/ 35 h 36"/>
                <a:gd name="T24" fmla="*/ 0 w 33"/>
                <a:gd name="T25" fmla="*/ 35 h 36"/>
                <a:gd name="T26" fmla="*/ 3 w 33"/>
                <a:gd name="T27" fmla="*/ 7 h 36"/>
                <a:gd name="T28" fmla="*/ 0 w 33"/>
                <a:gd name="T29" fmla="*/ 3 h 36"/>
                <a:gd name="T30" fmla="*/ 3 w 33"/>
                <a:gd name="T31" fmla="*/ 0 h 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"/>
                <a:gd name="T49" fmla="*/ 0 h 36"/>
                <a:gd name="T50" fmla="*/ 33 w 33"/>
                <a:gd name="T51" fmla="*/ 36 h 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" h="36">
                  <a:moveTo>
                    <a:pt x="3" y="0"/>
                  </a:moveTo>
                  <a:lnTo>
                    <a:pt x="13" y="3"/>
                  </a:lnTo>
                  <a:lnTo>
                    <a:pt x="24" y="0"/>
                  </a:lnTo>
                  <a:lnTo>
                    <a:pt x="29" y="9"/>
                  </a:lnTo>
                  <a:lnTo>
                    <a:pt x="29" y="31"/>
                  </a:lnTo>
                  <a:lnTo>
                    <a:pt x="32" y="35"/>
                  </a:lnTo>
                  <a:lnTo>
                    <a:pt x="21" y="35"/>
                  </a:lnTo>
                  <a:lnTo>
                    <a:pt x="24" y="7"/>
                  </a:lnTo>
                  <a:lnTo>
                    <a:pt x="15" y="3"/>
                  </a:lnTo>
                  <a:lnTo>
                    <a:pt x="10" y="4"/>
                  </a:lnTo>
                  <a:lnTo>
                    <a:pt x="4" y="20"/>
                  </a:lnTo>
                  <a:lnTo>
                    <a:pt x="7" y="35"/>
                  </a:lnTo>
                  <a:lnTo>
                    <a:pt x="0" y="35"/>
                  </a:lnTo>
                  <a:lnTo>
                    <a:pt x="3" y="7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" name="Freeform 262"/>
            <p:cNvSpPr>
              <a:spLocks/>
            </p:cNvSpPr>
            <p:nvPr/>
          </p:nvSpPr>
          <p:spPr bwMode="auto">
            <a:xfrm>
              <a:off x="2175" y="2680"/>
              <a:ext cx="33" cy="50"/>
            </a:xfrm>
            <a:custGeom>
              <a:avLst/>
              <a:gdLst>
                <a:gd name="T0" fmla="*/ 11 w 33"/>
                <a:gd name="T1" fmla="*/ 0 h 50"/>
                <a:gd name="T2" fmla="*/ 19 w 33"/>
                <a:gd name="T3" fmla="*/ 0 h 50"/>
                <a:gd name="T4" fmla="*/ 32 w 33"/>
                <a:gd name="T5" fmla="*/ 4 h 50"/>
                <a:gd name="T6" fmla="*/ 26 w 33"/>
                <a:gd name="T7" fmla="*/ 12 h 50"/>
                <a:gd name="T8" fmla="*/ 26 w 33"/>
                <a:gd name="T9" fmla="*/ 18 h 50"/>
                <a:gd name="T10" fmla="*/ 8 w 33"/>
                <a:gd name="T11" fmla="*/ 26 h 50"/>
                <a:gd name="T12" fmla="*/ 19 w 33"/>
                <a:gd name="T13" fmla="*/ 31 h 50"/>
                <a:gd name="T14" fmla="*/ 29 w 33"/>
                <a:gd name="T15" fmla="*/ 31 h 50"/>
                <a:gd name="T16" fmla="*/ 32 w 33"/>
                <a:gd name="T17" fmla="*/ 41 h 50"/>
                <a:gd name="T18" fmla="*/ 22 w 33"/>
                <a:gd name="T19" fmla="*/ 49 h 50"/>
                <a:gd name="T20" fmla="*/ 6 w 33"/>
                <a:gd name="T21" fmla="*/ 49 h 50"/>
                <a:gd name="T22" fmla="*/ 0 w 33"/>
                <a:gd name="T23" fmla="*/ 41 h 50"/>
                <a:gd name="T24" fmla="*/ 6 w 33"/>
                <a:gd name="T25" fmla="*/ 20 h 50"/>
                <a:gd name="T26" fmla="*/ 3 w 33"/>
                <a:gd name="T27" fmla="*/ 15 h 50"/>
                <a:gd name="T28" fmla="*/ 3 w 33"/>
                <a:gd name="T29" fmla="*/ 4 h 50"/>
                <a:gd name="T30" fmla="*/ 11 w 33"/>
                <a:gd name="T31" fmla="*/ 0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"/>
                <a:gd name="T49" fmla="*/ 0 h 50"/>
                <a:gd name="T50" fmla="*/ 33 w 33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" h="50">
                  <a:moveTo>
                    <a:pt x="11" y="0"/>
                  </a:moveTo>
                  <a:lnTo>
                    <a:pt x="19" y="0"/>
                  </a:lnTo>
                  <a:lnTo>
                    <a:pt x="32" y="4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8" y="26"/>
                  </a:lnTo>
                  <a:lnTo>
                    <a:pt x="19" y="31"/>
                  </a:lnTo>
                  <a:lnTo>
                    <a:pt x="29" y="31"/>
                  </a:lnTo>
                  <a:lnTo>
                    <a:pt x="32" y="41"/>
                  </a:lnTo>
                  <a:lnTo>
                    <a:pt x="22" y="49"/>
                  </a:lnTo>
                  <a:lnTo>
                    <a:pt x="6" y="49"/>
                  </a:lnTo>
                  <a:lnTo>
                    <a:pt x="0" y="41"/>
                  </a:lnTo>
                  <a:lnTo>
                    <a:pt x="6" y="20"/>
                  </a:lnTo>
                  <a:lnTo>
                    <a:pt x="3" y="15"/>
                  </a:lnTo>
                  <a:lnTo>
                    <a:pt x="3" y="4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0" name="Freeform 263"/>
            <p:cNvSpPr>
              <a:spLocks/>
            </p:cNvSpPr>
            <p:nvPr/>
          </p:nvSpPr>
          <p:spPr bwMode="auto">
            <a:xfrm>
              <a:off x="2184" y="2682"/>
              <a:ext cx="16" cy="19"/>
            </a:xfrm>
            <a:custGeom>
              <a:avLst/>
              <a:gdLst>
                <a:gd name="T0" fmla="*/ 0 w 16"/>
                <a:gd name="T1" fmla="*/ 1 h 19"/>
                <a:gd name="T2" fmla="*/ 0 w 16"/>
                <a:gd name="T3" fmla="*/ 12 h 19"/>
                <a:gd name="T4" fmla="*/ 9 w 16"/>
                <a:gd name="T5" fmla="*/ 18 h 19"/>
                <a:gd name="T6" fmla="*/ 15 w 16"/>
                <a:gd name="T7" fmla="*/ 18 h 19"/>
                <a:gd name="T8" fmla="*/ 15 w 16"/>
                <a:gd name="T9" fmla="*/ 4 h 19"/>
                <a:gd name="T10" fmla="*/ 6 w 16"/>
                <a:gd name="T11" fmla="*/ 0 h 19"/>
                <a:gd name="T12" fmla="*/ 0 w 16"/>
                <a:gd name="T13" fmla="*/ 0 h 19"/>
                <a:gd name="T14" fmla="*/ 0 w 16"/>
                <a:gd name="T15" fmla="*/ 1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19"/>
                <a:gd name="T26" fmla="*/ 16 w 16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19">
                  <a:moveTo>
                    <a:pt x="0" y="1"/>
                  </a:moveTo>
                  <a:lnTo>
                    <a:pt x="0" y="12"/>
                  </a:lnTo>
                  <a:lnTo>
                    <a:pt x="9" y="18"/>
                  </a:lnTo>
                  <a:lnTo>
                    <a:pt x="15" y="18"/>
                  </a:lnTo>
                  <a:lnTo>
                    <a:pt x="15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1" name="Freeform 264"/>
            <p:cNvSpPr>
              <a:spLocks/>
            </p:cNvSpPr>
            <p:nvPr/>
          </p:nvSpPr>
          <p:spPr bwMode="auto">
            <a:xfrm>
              <a:off x="2181" y="2714"/>
              <a:ext cx="25" cy="14"/>
            </a:xfrm>
            <a:custGeom>
              <a:avLst/>
              <a:gdLst>
                <a:gd name="T0" fmla="*/ 3 w 25"/>
                <a:gd name="T1" fmla="*/ 1 h 14"/>
                <a:gd name="T2" fmla="*/ 0 w 25"/>
                <a:gd name="T3" fmla="*/ 7 h 14"/>
                <a:gd name="T4" fmla="*/ 8 w 25"/>
                <a:gd name="T5" fmla="*/ 13 h 14"/>
                <a:gd name="T6" fmla="*/ 18 w 25"/>
                <a:gd name="T7" fmla="*/ 13 h 14"/>
                <a:gd name="T8" fmla="*/ 24 w 25"/>
                <a:gd name="T9" fmla="*/ 1 h 14"/>
                <a:gd name="T10" fmla="*/ 14 w 25"/>
                <a:gd name="T11" fmla="*/ 1 h 14"/>
                <a:gd name="T12" fmla="*/ 6 w 25"/>
                <a:gd name="T13" fmla="*/ 0 h 14"/>
                <a:gd name="T14" fmla="*/ 3 w 25"/>
                <a:gd name="T15" fmla="*/ 1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14"/>
                <a:gd name="T26" fmla="*/ 25 w 25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14">
                  <a:moveTo>
                    <a:pt x="3" y="1"/>
                  </a:moveTo>
                  <a:lnTo>
                    <a:pt x="0" y="7"/>
                  </a:lnTo>
                  <a:lnTo>
                    <a:pt x="8" y="13"/>
                  </a:lnTo>
                  <a:lnTo>
                    <a:pt x="18" y="13"/>
                  </a:lnTo>
                  <a:lnTo>
                    <a:pt x="24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2" name="Freeform 265"/>
            <p:cNvSpPr>
              <a:spLocks/>
            </p:cNvSpPr>
            <p:nvPr/>
          </p:nvSpPr>
          <p:spPr bwMode="auto">
            <a:xfrm>
              <a:off x="1778" y="2698"/>
              <a:ext cx="13" cy="12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6 h 12"/>
                <a:gd name="T4" fmla="*/ 12 w 13"/>
                <a:gd name="T5" fmla="*/ 11 h 12"/>
                <a:gd name="T6" fmla="*/ 0 w 13"/>
                <a:gd name="T7" fmla="*/ 11 h 12"/>
                <a:gd name="T8" fmla="*/ 6 w 13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2"/>
                <a:gd name="T17" fmla="*/ 13 w 13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2">
                  <a:moveTo>
                    <a:pt x="6" y="0"/>
                  </a:moveTo>
                  <a:lnTo>
                    <a:pt x="6" y="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3" name="Freeform 266"/>
            <p:cNvSpPr>
              <a:spLocks/>
            </p:cNvSpPr>
            <p:nvPr/>
          </p:nvSpPr>
          <p:spPr bwMode="auto">
            <a:xfrm>
              <a:off x="2249" y="2760"/>
              <a:ext cx="290" cy="128"/>
            </a:xfrm>
            <a:custGeom>
              <a:avLst/>
              <a:gdLst>
                <a:gd name="T0" fmla="*/ 3 w 290"/>
                <a:gd name="T1" fmla="*/ 0 h 128"/>
                <a:gd name="T2" fmla="*/ 5 w 290"/>
                <a:gd name="T3" fmla="*/ 0 h 128"/>
                <a:gd name="T4" fmla="*/ 7 w 290"/>
                <a:gd name="T5" fmla="*/ 6 h 128"/>
                <a:gd name="T6" fmla="*/ 7 w 290"/>
                <a:gd name="T7" fmla="*/ 17 h 128"/>
                <a:gd name="T8" fmla="*/ 5 w 290"/>
                <a:gd name="T9" fmla="*/ 23 h 128"/>
                <a:gd name="T10" fmla="*/ 7 w 290"/>
                <a:gd name="T11" fmla="*/ 26 h 128"/>
                <a:gd name="T12" fmla="*/ 5 w 290"/>
                <a:gd name="T13" fmla="*/ 35 h 128"/>
                <a:gd name="T14" fmla="*/ 5 w 290"/>
                <a:gd name="T15" fmla="*/ 61 h 128"/>
                <a:gd name="T16" fmla="*/ 12 w 290"/>
                <a:gd name="T17" fmla="*/ 66 h 128"/>
                <a:gd name="T18" fmla="*/ 63 w 290"/>
                <a:gd name="T19" fmla="*/ 52 h 128"/>
                <a:gd name="T20" fmla="*/ 63 w 290"/>
                <a:gd name="T21" fmla="*/ 55 h 128"/>
                <a:gd name="T22" fmla="*/ 58 w 290"/>
                <a:gd name="T23" fmla="*/ 64 h 128"/>
                <a:gd name="T24" fmla="*/ 63 w 290"/>
                <a:gd name="T25" fmla="*/ 72 h 128"/>
                <a:gd name="T26" fmla="*/ 181 w 290"/>
                <a:gd name="T27" fmla="*/ 72 h 128"/>
                <a:gd name="T28" fmla="*/ 184 w 290"/>
                <a:gd name="T29" fmla="*/ 75 h 128"/>
                <a:gd name="T30" fmla="*/ 286 w 290"/>
                <a:gd name="T31" fmla="*/ 75 h 128"/>
                <a:gd name="T32" fmla="*/ 289 w 290"/>
                <a:gd name="T33" fmla="*/ 79 h 128"/>
                <a:gd name="T34" fmla="*/ 196 w 290"/>
                <a:gd name="T35" fmla="*/ 79 h 128"/>
                <a:gd name="T36" fmla="*/ 194 w 290"/>
                <a:gd name="T37" fmla="*/ 76 h 128"/>
                <a:gd name="T38" fmla="*/ 58 w 290"/>
                <a:gd name="T39" fmla="*/ 76 h 128"/>
                <a:gd name="T40" fmla="*/ 60 w 290"/>
                <a:gd name="T41" fmla="*/ 90 h 128"/>
                <a:gd name="T42" fmla="*/ 12 w 290"/>
                <a:gd name="T43" fmla="*/ 75 h 128"/>
                <a:gd name="T44" fmla="*/ 5 w 290"/>
                <a:gd name="T45" fmla="*/ 75 h 128"/>
                <a:gd name="T46" fmla="*/ 5 w 290"/>
                <a:gd name="T47" fmla="*/ 127 h 128"/>
                <a:gd name="T48" fmla="*/ 3 w 290"/>
                <a:gd name="T49" fmla="*/ 127 h 128"/>
                <a:gd name="T50" fmla="*/ 0 w 290"/>
                <a:gd name="T51" fmla="*/ 121 h 128"/>
                <a:gd name="T52" fmla="*/ 0 w 290"/>
                <a:gd name="T53" fmla="*/ 101 h 128"/>
                <a:gd name="T54" fmla="*/ 3 w 290"/>
                <a:gd name="T55" fmla="*/ 98 h 128"/>
                <a:gd name="T56" fmla="*/ 3 w 290"/>
                <a:gd name="T57" fmla="*/ 0 h 12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90"/>
                <a:gd name="T88" fmla="*/ 0 h 128"/>
                <a:gd name="T89" fmla="*/ 290 w 290"/>
                <a:gd name="T90" fmla="*/ 128 h 12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90" h="128">
                  <a:moveTo>
                    <a:pt x="3" y="0"/>
                  </a:moveTo>
                  <a:lnTo>
                    <a:pt x="5" y="0"/>
                  </a:lnTo>
                  <a:lnTo>
                    <a:pt x="7" y="6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7" y="26"/>
                  </a:lnTo>
                  <a:lnTo>
                    <a:pt x="5" y="35"/>
                  </a:lnTo>
                  <a:lnTo>
                    <a:pt x="5" y="61"/>
                  </a:lnTo>
                  <a:lnTo>
                    <a:pt x="12" y="66"/>
                  </a:lnTo>
                  <a:lnTo>
                    <a:pt x="63" y="52"/>
                  </a:lnTo>
                  <a:lnTo>
                    <a:pt x="63" y="55"/>
                  </a:lnTo>
                  <a:lnTo>
                    <a:pt x="58" y="64"/>
                  </a:lnTo>
                  <a:lnTo>
                    <a:pt x="63" y="72"/>
                  </a:lnTo>
                  <a:lnTo>
                    <a:pt x="181" y="72"/>
                  </a:lnTo>
                  <a:lnTo>
                    <a:pt x="184" y="75"/>
                  </a:lnTo>
                  <a:lnTo>
                    <a:pt x="286" y="75"/>
                  </a:lnTo>
                  <a:lnTo>
                    <a:pt x="289" y="79"/>
                  </a:lnTo>
                  <a:lnTo>
                    <a:pt x="196" y="79"/>
                  </a:lnTo>
                  <a:lnTo>
                    <a:pt x="194" y="76"/>
                  </a:lnTo>
                  <a:lnTo>
                    <a:pt x="58" y="76"/>
                  </a:lnTo>
                  <a:lnTo>
                    <a:pt x="60" y="90"/>
                  </a:lnTo>
                  <a:lnTo>
                    <a:pt x="12" y="75"/>
                  </a:lnTo>
                  <a:lnTo>
                    <a:pt x="5" y="75"/>
                  </a:lnTo>
                  <a:lnTo>
                    <a:pt x="5" y="127"/>
                  </a:lnTo>
                  <a:lnTo>
                    <a:pt x="3" y="127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3" y="9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4" name="Freeform 267"/>
            <p:cNvSpPr>
              <a:spLocks/>
            </p:cNvSpPr>
            <p:nvPr/>
          </p:nvSpPr>
          <p:spPr bwMode="auto">
            <a:xfrm>
              <a:off x="2939" y="2776"/>
              <a:ext cx="453" cy="130"/>
            </a:xfrm>
            <a:custGeom>
              <a:avLst/>
              <a:gdLst>
                <a:gd name="T0" fmla="*/ 224 w 453"/>
                <a:gd name="T1" fmla="*/ 0 h 130"/>
                <a:gd name="T2" fmla="*/ 227 w 453"/>
                <a:gd name="T3" fmla="*/ 0 h 130"/>
                <a:gd name="T4" fmla="*/ 227 w 453"/>
                <a:gd name="T5" fmla="*/ 7 h 130"/>
                <a:gd name="T6" fmla="*/ 229 w 453"/>
                <a:gd name="T7" fmla="*/ 13 h 130"/>
                <a:gd name="T8" fmla="*/ 227 w 453"/>
                <a:gd name="T9" fmla="*/ 27 h 130"/>
                <a:gd name="T10" fmla="*/ 227 w 453"/>
                <a:gd name="T11" fmla="*/ 59 h 130"/>
                <a:gd name="T12" fmla="*/ 240 w 453"/>
                <a:gd name="T13" fmla="*/ 59 h 130"/>
                <a:gd name="T14" fmla="*/ 280 w 453"/>
                <a:gd name="T15" fmla="*/ 45 h 130"/>
                <a:gd name="T16" fmla="*/ 277 w 453"/>
                <a:gd name="T17" fmla="*/ 59 h 130"/>
                <a:gd name="T18" fmla="*/ 295 w 453"/>
                <a:gd name="T19" fmla="*/ 59 h 130"/>
                <a:gd name="T20" fmla="*/ 298 w 453"/>
                <a:gd name="T21" fmla="*/ 60 h 130"/>
                <a:gd name="T22" fmla="*/ 395 w 453"/>
                <a:gd name="T23" fmla="*/ 60 h 130"/>
                <a:gd name="T24" fmla="*/ 397 w 453"/>
                <a:gd name="T25" fmla="*/ 59 h 130"/>
                <a:gd name="T26" fmla="*/ 399 w 453"/>
                <a:gd name="T27" fmla="*/ 60 h 130"/>
                <a:gd name="T28" fmla="*/ 452 w 453"/>
                <a:gd name="T29" fmla="*/ 60 h 130"/>
                <a:gd name="T30" fmla="*/ 452 w 453"/>
                <a:gd name="T31" fmla="*/ 63 h 130"/>
                <a:gd name="T32" fmla="*/ 449 w 453"/>
                <a:gd name="T33" fmla="*/ 66 h 130"/>
                <a:gd name="T34" fmla="*/ 300 w 453"/>
                <a:gd name="T35" fmla="*/ 66 h 130"/>
                <a:gd name="T36" fmla="*/ 298 w 453"/>
                <a:gd name="T37" fmla="*/ 69 h 130"/>
                <a:gd name="T38" fmla="*/ 289 w 453"/>
                <a:gd name="T39" fmla="*/ 66 h 130"/>
                <a:gd name="T40" fmla="*/ 277 w 453"/>
                <a:gd name="T41" fmla="*/ 69 h 130"/>
                <a:gd name="T42" fmla="*/ 283 w 453"/>
                <a:gd name="T43" fmla="*/ 83 h 130"/>
                <a:gd name="T44" fmla="*/ 277 w 453"/>
                <a:gd name="T45" fmla="*/ 83 h 130"/>
                <a:gd name="T46" fmla="*/ 253 w 453"/>
                <a:gd name="T47" fmla="*/ 72 h 130"/>
                <a:gd name="T48" fmla="*/ 227 w 453"/>
                <a:gd name="T49" fmla="*/ 66 h 130"/>
                <a:gd name="T50" fmla="*/ 227 w 453"/>
                <a:gd name="T51" fmla="*/ 126 h 130"/>
                <a:gd name="T52" fmla="*/ 223 w 453"/>
                <a:gd name="T53" fmla="*/ 129 h 130"/>
                <a:gd name="T54" fmla="*/ 223 w 453"/>
                <a:gd name="T55" fmla="*/ 72 h 130"/>
                <a:gd name="T56" fmla="*/ 214 w 453"/>
                <a:gd name="T57" fmla="*/ 66 h 130"/>
                <a:gd name="T58" fmla="*/ 198 w 453"/>
                <a:gd name="T59" fmla="*/ 74 h 130"/>
                <a:gd name="T60" fmla="*/ 190 w 453"/>
                <a:gd name="T61" fmla="*/ 74 h 130"/>
                <a:gd name="T62" fmla="*/ 175 w 453"/>
                <a:gd name="T63" fmla="*/ 80 h 130"/>
                <a:gd name="T64" fmla="*/ 175 w 453"/>
                <a:gd name="T65" fmla="*/ 69 h 130"/>
                <a:gd name="T66" fmla="*/ 123 w 453"/>
                <a:gd name="T67" fmla="*/ 69 h 130"/>
                <a:gd name="T68" fmla="*/ 120 w 453"/>
                <a:gd name="T69" fmla="*/ 66 h 130"/>
                <a:gd name="T70" fmla="*/ 115 w 453"/>
                <a:gd name="T71" fmla="*/ 69 h 130"/>
                <a:gd name="T72" fmla="*/ 107 w 453"/>
                <a:gd name="T73" fmla="*/ 66 h 130"/>
                <a:gd name="T74" fmla="*/ 91 w 453"/>
                <a:gd name="T75" fmla="*/ 69 h 130"/>
                <a:gd name="T76" fmla="*/ 86 w 453"/>
                <a:gd name="T77" fmla="*/ 66 h 130"/>
                <a:gd name="T78" fmla="*/ 81 w 453"/>
                <a:gd name="T79" fmla="*/ 69 h 130"/>
                <a:gd name="T80" fmla="*/ 52 w 453"/>
                <a:gd name="T81" fmla="*/ 69 h 130"/>
                <a:gd name="T82" fmla="*/ 49 w 453"/>
                <a:gd name="T83" fmla="*/ 66 h 130"/>
                <a:gd name="T84" fmla="*/ 46 w 453"/>
                <a:gd name="T85" fmla="*/ 69 h 130"/>
                <a:gd name="T86" fmla="*/ 38 w 453"/>
                <a:gd name="T87" fmla="*/ 66 h 130"/>
                <a:gd name="T88" fmla="*/ 26 w 453"/>
                <a:gd name="T89" fmla="*/ 66 h 130"/>
                <a:gd name="T90" fmla="*/ 23 w 453"/>
                <a:gd name="T91" fmla="*/ 69 h 130"/>
                <a:gd name="T92" fmla="*/ 15 w 453"/>
                <a:gd name="T93" fmla="*/ 66 h 130"/>
                <a:gd name="T94" fmla="*/ 0 w 453"/>
                <a:gd name="T95" fmla="*/ 66 h 130"/>
                <a:gd name="T96" fmla="*/ 3 w 453"/>
                <a:gd name="T97" fmla="*/ 63 h 130"/>
                <a:gd name="T98" fmla="*/ 169 w 453"/>
                <a:gd name="T99" fmla="*/ 63 h 130"/>
                <a:gd name="T100" fmla="*/ 180 w 453"/>
                <a:gd name="T101" fmla="*/ 60 h 130"/>
                <a:gd name="T102" fmla="*/ 172 w 453"/>
                <a:gd name="T103" fmla="*/ 42 h 130"/>
                <a:gd name="T104" fmla="*/ 178 w 453"/>
                <a:gd name="T105" fmla="*/ 42 h 130"/>
                <a:gd name="T106" fmla="*/ 220 w 453"/>
                <a:gd name="T107" fmla="*/ 59 h 130"/>
                <a:gd name="T108" fmla="*/ 223 w 453"/>
                <a:gd name="T109" fmla="*/ 59 h 130"/>
                <a:gd name="T110" fmla="*/ 224 w 453"/>
                <a:gd name="T111" fmla="*/ 18 h 130"/>
                <a:gd name="T112" fmla="*/ 223 w 453"/>
                <a:gd name="T113" fmla="*/ 7 h 130"/>
                <a:gd name="T114" fmla="*/ 224 w 453"/>
                <a:gd name="T115" fmla="*/ 0 h 1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53"/>
                <a:gd name="T175" fmla="*/ 0 h 130"/>
                <a:gd name="T176" fmla="*/ 453 w 453"/>
                <a:gd name="T177" fmla="*/ 130 h 1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53" h="130">
                  <a:moveTo>
                    <a:pt x="224" y="0"/>
                  </a:moveTo>
                  <a:lnTo>
                    <a:pt x="227" y="0"/>
                  </a:lnTo>
                  <a:lnTo>
                    <a:pt x="227" y="7"/>
                  </a:lnTo>
                  <a:lnTo>
                    <a:pt x="229" y="13"/>
                  </a:lnTo>
                  <a:lnTo>
                    <a:pt x="227" y="27"/>
                  </a:lnTo>
                  <a:lnTo>
                    <a:pt x="227" y="59"/>
                  </a:lnTo>
                  <a:lnTo>
                    <a:pt x="240" y="59"/>
                  </a:lnTo>
                  <a:lnTo>
                    <a:pt x="280" y="45"/>
                  </a:lnTo>
                  <a:lnTo>
                    <a:pt x="277" y="59"/>
                  </a:lnTo>
                  <a:lnTo>
                    <a:pt x="295" y="59"/>
                  </a:lnTo>
                  <a:lnTo>
                    <a:pt x="298" y="60"/>
                  </a:lnTo>
                  <a:lnTo>
                    <a:pt x="395" y="60"/>
                  </a:lnTo>
                  <a:lnTo>
                    <a:pt x="397" y="59"/>
                  </a:lnTo>
                  <a:lnTo>
                    <a:pt x="399" y="60"/>
                  </a:lnTo>
                  <a:lnTo>
                    <a:pt x="452" y="60"/>
                  </a:lnTo>
                  <a:lnTo>
                    <a:pt x="452" y="63"/>
                  </a:lnTo>
                  <a:lnTo>
                    <a:pt x="449" y="66"/>
                  </a:lnTo>
                  <a:lnTo>
                    <a:pt x="300" y="66"/>
                  </a:lnTo>
                  <a:lnTo>
                    <a:pt x="298" y="69"/>
                  </a:lnTo>
                  <a:lnTo>
                    <a:pt x="289" y="66"/>
                  </a:lnTo>
                  <a:lnTo>
                    <a:pt x="277" y="69"/>
                  </a:lnTo>
                  <a:lnTo>
                    <a:pt x="283" y="83"/>
                  </a:lnTo>
                  <a:lnTo>
                    <a:pt x="277" y="83"/>
                  </a:lnTo>
                  <a:lnTo>
                    <a:pt x="253" y="72"/>
                  </a:lnTo>
                  <a:lnTo>
                    <a:pt x="227" y="66"/>
                  </a:lnTo>
                  <a:lnTo>
                    <a:pt x="227" y="126"/>
                  </a:lnTo>
                  <a:lnTo>
                    <a:pt x="223" y="129"/>
                  </a:lnTo>
                  <a:lnTo>
                    <a:pt x="223" y="72"/>
                  </a:lnTo>
                  <a:lnTo>
                    <a:pt x="214" y="66"/>
                  </a:lnTo>
                  <a:lnTo>
                    <a:pt x="198" y="74"/>
                  </a:lnTo>
                  <a:lnTo>
                    <a:pt x="190" y="74"/>
                  </a:lnTo>
                  <a:lnTo>
                    <a:pt x="175" y="80"/>
                  </a:lnTo>
                  <a:lnTo>
                    <a:pt x="175" y="69"/>
                  </a:lnTo>
                  <a:lnTo>
                    <a:pt x="123" y="69"/>
                  </a:lnTo>
                  <a:lnTo>
                    <a:pt x="120" y="66"/>
                  </a:lnTo>
                  <a:lnTo>
                    <a:pt x="115" y="69"/>
                  </a:lnTo>
                  <a:lnTo>
                    <a:pt x="107" y="66"/>
                  </a:lnTo>
                  <a:lnTo>
                    <a:pt x="91" y="69"/>
                  </a:lnTo>
                  <a:lnTo>
                    <a:pt x="86" y="66"/>
                  </a:lnTo>
                  <a:lnTo>
                    <a:pt x="81" y="69"/>
                  </a:lnTo>
                  <a:lnTo>
                    <a:pt x="52" y="69"/>
                  </a:lnTo>
                  <a:lnTo>
                    <a:pt x="49" y="66"/>
                  </a:lnTo>
                  <a:lnTo>
                    <a:pt x="46" y="69"/>
                  </a:lnTo>
                  <a:lnTo>
                    <a:pt x="38" y="66"/>
                  </a:lnTo>
                  <a:lnTo>
                    <a:pt x="26" y="66"/>
                  </a:lnTo>
                  <a:lnTo>
                    <a:pt x="23" y="69"/>
                  </a:lnTo>
                  <a:lnTo>
                    <a:pt x="15" y="66"/>
                  </a:lnTo>
                  <a:lnTo>
                    <a:pt x="0" y="66"/>
                  </a:lnTo>
                  <a:lnTo>
                    <a:pt x="3" y="63"/>
                  </a:lnTo>
                  <a:lnTo>
                    <a:pt x="169" y="63"/>
                  </a:lnTo>
                  <a:lnTo>
                    <a:pt x="180" y="60"/>
                  </a:lnTo>
                  <a:lnTo>
                    <a:pt x="172" y="42"/>
                  </a:lnTo>
                  <a:lnTo>
                    <a:pt x="178" y="42"/>
                  </a:lnTo>
                  <a:lnTo>
                    <a:pt x="220" y="59"/>
                  </a:lnTo>
                  <a:lnTo>
                    <a:pt x="223" y="59"/>
                  </a:lnTo>
                  <a:lnTo>
                    <a:pt x="224" y="18"/>
                  </a:lnTo>
                  <a:lnTo>
                    <a:pt x="223" y="7"/>
                  </a:lnTo>
                  <a:lnTo>
                    <a:pt x="22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5" name="Freeform 268"/>
            <p:cNvSpPr>
              <a:spLocks/>
            </p:cNvSpPr>
            <p:nvPr/>
          </p:nvSpPr>
          <p:spPr bwMode="auto">
            <a:xfrm>
              <a:off x="3880" y="2789"/>
              <a:ext cx="196" cy="123"/>
            </a:xfrm>
            <a:custGeom>
              <a:avLst/>
              <a:gdLst>
                <a:gd name="T0" fmla="*/ 190 w 196"/>
                <a:gd name="T1" fmla="*/ 0 h 123"/>
                <a:gd name="T2" fmla="*/ 195 w 196"/>
                <a:gd name="T3" fmla="*/ 0 h 123"/>
                <a:gd name="T4" fmla="*/ 195 w 196"/>
                <a:gd name="T5" fmla="*/ 121 h 123"/>
                <a:gd name="T6" fmla="*/ 187 w 196"/>
                <a:gd name="T7" fmla="*/ 122 h 123"/>
                <a:gd name="T8" fmla="*/ 187 w 196"/>
                <a:gd name="T9" fmla="*/ 98 h 123"/>
                <a:gd name="T10" fmla="*/ 190 w 196"/>
                <a:gd name="T11" fmla="*/ 96 h 123"/>
                <a:gd name="T12" fmla="*/ 187 w 196"/>
                <a:gd name="T13" fmla="*/ 90 h 123"/>
                <a:gd name="T14" fmla="*/ 190 w 196"/>
                <a:gd name="T15" fmla="*/ 83 h 123"/>
                <a:gd name="T16" fmla="*/ 190 w 196"/>
                <a:gd name="T17" fmla="*/ 67 h 123"/>
                <a:gd name="T18" fmla="*/ 187 w 196"/>
                <a:gd name="T19" fmla="*/ 58 h 123"/>
                <a:gd name="T20" fmla="*/ 179 w 196"/>
                <a:gd name="T21" fmla="*/ 58 h 123"/>
                <a:gd name="T22" fmla="*/ 137 w 196"/>
                <a:gd name="T23" fmla="*/ 72 h 123"/>
                <a:gd name="T24" fmla="*/ 137 w 196"/>
                <a:gd name="T25" fmla="*/ 67 h 123"/>
                <a:gd name="T26" fmla="*/ 140 w 196"/>
                <a:gd name="T27" fmla="*/ 64 h 123"/>
                <a:gd name="T28" fmla="*/ 119 w 196"/>
                <a:gd name="T29" fmla="*/ 58 h 123"/>
                <a:gd name="T30" fmla="*/ 95 w 196"/>
                <a:gd name="T31" fmla="*/ 58 h 123"/>
                <a:gd name="T32" fmla="*/ 85 w 196"/>
                <a:gd name="T33" fmla="*/ 61 h 123"/>
                <a:gd name="T34" fmla="*/ 82 w 196"/>
                <a:gd name="T35" fmla="*/ 58 h 123"/>
                <a:gd name="T36" fmla="*/ 3 w 196"/>
                <a:gd name="T37" fmla="*/ 58 h 123"/>
                <a:gd name="T38" fmla="*/ 0 w 196"/>
                <a:gd name="T39" fmla="*/ 53 h 123"/>
                <a:gd name="T40" fmla="*/ 5 w 196"/>
                <a:gd name="T41" fmla="*/ 50 h 123"/>
                <a:gd name="T42" fmla="*/ 23 w 196"/>
                <a:gd name="T43" fmla="*/ 50 h 123"/>
                <a:gd name="T44" fmla="*/ 26 w 196"/>
                <a:gd name="T45" fmla="*/ 53 h 123"/>
                <a:gd name="T46" fmla="*/ 137 w 196"/>
                <a:gd name="T47" fmla="*/ 53 h 123"/>
                <a:gd name="T48" fmla="*/ 143 w 196"/>
                <a:gd name="T49" fmla="*/ 47 h 123"/>
                <a:gd name="T50" fmla="*/ 135 w 196"/>
                <a:gd name="T51" fmla="*/ 35 h 123"/>
                <a:gd name="T52" fmla="*/ 140 w 196"/>
                <a:gd name="T53" fmla="*/ 35 h 123"/>
                <a:gd name="T54" fmla="*/ 187 w 196"/>
                <a:gd name="T55" fmla="*/ 50 h 123"/>
                <a:gd name="T56" fmla="*/ 190 w 196"/>
                <a:gd name="T57" fmla="*/ 37 h 123"/>
                <a:gd name="T58" fmla="*/ 190 w 196"/>
                <a:gd name="T59" fmla="*/ 0 h 12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96"/>
                <a:gd name="T91" fmla="*/ 0 h 123"/>
                <a:gd name="T92" fmla="*/ 196 w 196"/>
                <a:gd name="T93" fmla="*/ 123 h 12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96" h="123">
                  <a:moveTo>
                    <a:pt x="190" y="0"/>
                  </a:moveTo>
                  <a:lnTo>
                    <a:pt x="195" y="0"/>
                  </a:lnTo>
                  <a:lnTo>
                    <a:pt x="195" y="121"/>
                  </a:lnTo>
                  <a:lnTo>
                    <a:pt x="187" y="122"/>
                  </a:lnTo>
                  <a:lnTo>
                    <a:pt x="187" y="98"/>
                  </a:lnTo>
                  <a:lnTo>
                    <a:pt x="190" y="96"/>
                  </a:lnTo>
                  <a:lnTo>
                    <a:pt x="187" y="90"/>
                  </a:lnTo>
                  <a:lnTo>
                    <a:pt x="190" y="83"/>
                  </a:lnTo>
                  <a:lnTo>
                    <a:pt x="190" y="67"/>
                  </a:lnTo>
                  <a:lnTo>
                    <a:pt x="187" y="58"/>
                  </a:lnTo>
                  <a:lnTo>
                    <a:pt x="179" y="58"/>
                  </a:lnTo>
                  <a:lnTo>
                    <a:pt x="137" y="72"/>
                  </a:lnTo>
                  <a:lnTo>
                    <a:pt x="137" y="67"/>
                  </a:lnTo>
                  <a:lnTo>
                    <a:pt x="140" y="64"/>
                  </a:lnTo>
                  <a:lnTo>
                    <a:pt x="119" y="58"/>
                  </a:lnTo>
                  <a:lnTo>
                    <a:pt x="95" y="58"/>
                  </a:lnTo>
                  <a:lnTo>
                    <a:pt x="85" y="61"/>
                  </a:lnTo>
                  <a:lnTo>
                    <a:pt x="82" y="58"/>
                  </a:lnTo>
                  <a:lnTo>
                    <a:pt x="3" y="58"/>
                  </a:lnTo>
                  <a:lnTo>
                    <a:pt x="0" y="53"/>
                  </a:lnTo>
                  <a:lnTo>
                    <a:pt x="5" y="50"/>
                  </a:lnTo>
                  <a:lnTo>
                    <a:pt x="23" y="50"/>
                  </a:lnTo>
                  <a:lnTo>
                    <a:pt x="26" y="53"/>
                  </a:lnTo>
                  <a:lnTo>
                    <a:pt x="137" y="53"/>
                  </a:lnTo>
                  <a:lnTo>
                    <a:pt x="143" y="47"/>
                  </a:lnTo>
                  <a:lnTo>
                    <a:pt x="135" y="35"/>
                  </a:lnTo>
                  <a:lnTo>
                    <a:pt x="140" y="35"/>
                  </a:lnTo>
                  <a:lnTo>
                    <a:pt x="187" y="50"/>
                  </a:lnTo>
                  <a:lnTo>
                    <a:pt x="190" y="37"/>
                  </a:lnTo>
                  <a:lnTo>
                    <a:pt x="19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6" name="Freeform 269"/>
            <p:cNvSpPr>
              <a:spLocks/>
            </p:cNvSpPr>
            <p:nvPr/>
          </p:nvSpPr>
          <p:spPr bwMode="auto">
            <a:xfrm>
              <a:off x="3401" y="2803"/>
              <a:ext cx="36" cy="56"/>
            </a:xfrm>
            <a:custGeom>
              <a:avLst/>
              <a:gdLst>
                <a:gd name="T0" fmla="*/ 11 w 36"/>
                <a:gd name="T1" fmla="*/ 0 h 56"/>
                <a:gd name="T2" fmla="*/ 30 w 36"/>
                <a:gd name="T3" fmla="*/ 0 h 56"/>
                <a:gd name="T4" fmla="*/ 32 w 36"/>
                <a:gd name="T5" fmla="*/ 10 h 56"/>
                <a:gd name="T6" fmla="*/ 30 w 36"/>
                <a:gd name="T7" fmla="*/ 10 h 56"/>
                <a:gd name="T8" fmla="*/ 19 w 36"/>
                <a:gd name="T9" fmla="*/ 3 h 56"/>
                <a:gd name="T10" fmla="*/ 13 w 36"/>
                <a:gd name="T11" fmla="*/ 3 h 56"/>
                <a:gd name="T12" fmla="*/ 8 w 36"/>
                <a:gd name="T13" fmla="*/ 10 h 56"/>
                <a:gd name="T14" fmla="*/ 11 w 36"/>
                <a:gd name="T15" fmla="*/ 15 h 56"/>
                <a:gd name="T16" fmla="*/ 32 w 36"/>
                <a:gd name="T17" fmla="*/ 32 h 56"/>
                <a:gd name="T18" fmla="*/ 35 w 36"/>
                <a:gd name="T19" fmla="*/ 44 h 56"/>
                <a:gd name="T20" fmla="*/ 30 w 36"/>
                <a:gd name="T21" fmla="*/ 52 h 56"/>
                <a:gd name="T22" fmla="*/ 13 w 36"/>
                <a:gd name="T23" fmla="*/ 55 h 56"/>
                <a:gd name="T24" fmla="*/ 0 w 36"/>
                <a:gd name="T25" fmla="*/ 52 h 56"/>
                <a:gd name="T26" fmla="*/ 0 w 36"/>
                <a:gd name="T27" fmla="*/ 41 h 56"/>
                <a:gd name="T28" fmla="*/ 3 w 36"/>
                <a:gd name="T29" fmla="*/ 41 h 56"/>
                <a:gd name="T30" fmla="*/ 7 w 36"/>
                <a:gd name="T31" fmla="*/ 47 h 56"/>
                <a:gd name="T32" fmla="*/ 22 w 36"/>
                <a:gd name="T33" fmla="*/ 52 h 56"/>
                <a:gd name="T34" fmla="*/ 30 w 36"/>
                <a:gd name="T35" fmla="*/ 39 h 56"/>
                <a:gd name="T36" fmla="*/ 8 w 36"/>
                <a:gd name="T37" fmla="*/ 26 h 56"/>
                <a:gd name="T38" fmla="*/ 3 w 36"/>
                <a:gd name="T39" fmla="*/ 15 h 56"/>
                <a:gd name="T40" fmla="*/ 3 w 36"/>
                <a:gd name="T41" fmla="*/ 7 h 56"/>
                <a:gd name="T42" fmla="*/ 11 w 36"/>
                <a:gd name="T43" fmla="*/ 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56"/>
                <a:gd name="T68" fmla="*/ 36 w 36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56">
                  <a:moveTo>
                    <a:pt x="11" y="0"/>
                  </a:moveTo>
                  <a:lnTo>
                    <a:pt x="30" y="0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19" y="3"/>
                  </a:lnTo>
                  <a:lnTo>
                    <a:pt x="13" y="3"/>
                  </a:lnTo>
                  <a:lnTo>
                    <a:pt x="8" y="10"/>
                  </a:lnTo>
                  <a:lnTo>
                    <a:pt x="11" y="15"/>
                  </a:lnTo>
                  <a:lnTo>
                    <a:pt x="32" y="32"/>
                  </a:lnTo>
                  <a:lnTo>
                    <a:pt x="35" y="44"/>
                  </a:lnTo>
                  <a:lnTo>
                    <a:pt x="30" y="52"/>
                  </a:lnTo>
                  <a:lnTo>
                    <a:pt x="13" y="55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41"/>
                  </a:lnTo>
                  <a:lnTo>
                    <a:pt x="7" y="47"/>
                  </a:lnTo>
                  <a:lnTo>
                    <a:pt x="22" y="52"/>
                  </a:lnTo>
                  <a:lnTo>
                    <a:pt x="30" y="39"/>
                  </a:lnTo>
                  <a:lnTo>
                    <a:pt x="8" y="26"/>
                  </a:lnTo>
                  <a:lnTo>
                    <a:pt x="3" y="15"/>
                  </a:lnTo>
                  <a:lnTo>
                    <a:pt x="3" y="7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7" name="Freeform 270"/>
            <p:cNvSpPr>
              <a:spLocks/>
            </p:cNvSpPr>
            <p:nvPr/>
          </p:nvSpPr>
          <p:spPr bwMode="auto">
            <a:xfrm>
              <a:off x="2556" y="2807"/>
              <a:ext cx="41" cy="58"/>
            </a:xfrm>
            <a:custGeom>
              <a:avLst/>
              <a:gdLst>
                <a:gd name="T0" fmla="*/ 3 w 41"/>
                <a:gd name="T1" fmla="*/ 0 h 58"/>
                <a:gd name="T2" fmla="*/ 14 w 41"/>
                <a:gd name="T3" fmla="*/ 0 h 58"/>
                <a:gd name="T4" fmla="*/ 18 w 41"/>
                <a:gd name="T5" fmla="*/ 3 h 58"/>
                <a:gd name="T6" fmla="*/ 23 w 41"/>
                <a:gd name="T7" fmla="*/ 0 h 58"/>
                <a:gd name="T8" fmla="*/ 34 w 41"/>
                <a:gd name="T9" fmla="*/ 0 h 58"/>
                <a:gd name="T10" fmla="*/ 40 w 41"/>
                <a:gd name="T11" fmla="*/ 3 h 58"/>
                <a:gd name="T12" fmla="*/ 40 w 41"/>
                <a:gd name="T13" fmla="*/ 8 h 58"/>
                <a:gd name="T14" fmla="*/ 29 w 41"/>
                <a:gd name="T15" fmla="*/ 3 h 58"/>
                <a:gd name="T16" fmla="*/ 11 w 41"/>
                <a:gd name="T17" fmla="*/ 3 h 58"/>
                <a:gd name="T18" fmla="*/ 11 w 41"/>
                <a:gd name="T19" fmla="*/ 28 h 58"/>
                <a:gd name="T20" fmla="*/ 29 w 41"/>
                <a:gd name="T21" fmla="*/ 28 h 58"/>
                <a:gd name="T22" fmla="*/ 32 w 41"/>
                <a:gd name="T23" fmla="*/ 25 h 58"/>
                <a:gd name="T24" fmla="*/ 32 w 41"/>
                <a:gd name="T25" fmla="*/ 32 h 58"/>
                <a:gd name="T26" fmla="*/ 23 w 41"/>
                <a:gd name="T27" fmla="*/ 29 h 58"/>
                <a:gd name="T28" fmla="*/ 11 w 41"/>
                <a:gd name="T29" fmla="*/ 29 h 58"/>
                <a:gd name="T30" fmla="*/ 11 w 41"/>
                <a:gd name="T31" fmla="*/ 51 h 58"/>
                <a:gd name="T32" fmla="*/ 14 w 41"/>
                <a:gd name="T33" fmla="*/ 57 h 58"/>
                <a:gd name="T34" fmla="*/ 0 w 41"/>
                <a:gd name="T35" fmla="*/ 57 h 58"/>
                <a:gd name="T36" fmla="*/ 0 w 41"/>
                <a:gd name="T37" fmla="*/ 54 h 58"/>
                <a:gd name="T38" fmla="*/ 6 w 41"/>
                <a:gd name="T39" fmla="*/ 54 h 58"/>
                <a:gd name="T40" fmla="*/ 6 w 41"/>
                <a:gd name="T41" fmla="*/ 6 h 58"/>
                <a:gd name="T42" fmla="*/ 3 w 41"/>
                <a:gd name="T43" fmla="*/ 0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1"/>
                <a:gd name="T67" fmla="*/ 0 h 58"/>
                <a:gd name="T68" fmla="*/ 41 w 41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1" h="58">
                  <a:moveTo>
                    <a:pt x="3" y="0"/>
                  </a:moveTo>
                  <a:lnTo>
                    <a:pt x="14" y="0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34" y="0"/>
                  </a:lnTo>
                  <a:lnTo>
                    <a:pt x="40" y="3"/>
                  </a:lnTo>
                  <a:lnTo>
                    <a:pt x="40" y="8"/>
                  </a:lnTo>
                  <a:lnTo>
                    <a:pt x="29" y="3"/>
                  </a:lnTo>
                  <a:lnTo>
                    <a:pt x="11" y="3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2" y="25"/>
                  </a:lnTo>
                  <a:lnTo>
                    <a:pt x="32" y="32"/>
                  </a:lnTo>
                  <a:lnTo>
                    <a:pt x="23" y="29"/>
                  </a:lnTo>
                  <a:lnTo>
                    <a:pt x="11" y="29"/>
                  </a:lnTo>
                  <a:lnTo>
                    <a:pt x="11" y="51"/>
                  </a:lnTo>
                  <a:lnTo>
                    <a:pt x="14" y="57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6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" name="Freeform 271"/>
            <p:cNvSpPr>
              <a:spLocks/>
            </p:cNvSpPr>
            <p:nvPr/>
          </p:nvSpPr>
          <p:spPr bwMode="auto">
            <a:xfrm>
              <a:off x="3606" y="2807"/>
              <a:ext cx="34" cy="55"/>
            </a:xfrm>
            <a:custGeom>
              <a:avLst/>
              <a:gdLst>
                <a:gd name="T0" fmla="*/ 25 w 34"/>
                <a:gd name="T1" fmla="*/ 0 h 55"/>
                <a:gd name="T2" fmla="*/ 30 w 34"/>
                <a:gd name="T3" fmla="*/ 0 h 55"/>
                <a:gd name="T4" fmla="*/ 30 w 34"/>
                <a:gd name="T5" fmla="*/ 48 h 55"/>
                <a:gd name="T6" fmla="*/ 33 w 34"/>
                <a:gd name="T7" fmla="*/ 51 h 55"/>
                <a:gd name="T8" fmla="*/ 28 w 34"/>
                <a:gd name="T9" fmla="*/ 54 h 55"/>
                <a:gd name="T10" fmla="*/ 8 w 34"/>
                <a:gd name="T11" fmla="*/ 54 h 55"/>
                <a:gd name="T12" fmla="*/ 0 w 34"/>
                <a:gd name="T13" fmla="*/ 43 h 55"/>
                <a:gd name="T14" fmla="*/ 0 w 34"/>
                <a:gd name="T15" fmla="*/ 29 h 55"/>
                <a:gd name="T16" fmla="*/ 8 w 34"/>
                <a:gd name="T17" fmla="*/ 19 h 55"/>
                <a:gd name="T18" fmla="*/ 25 w 34"/>
                <a:gd name="T19" fmla="*/ 17 h 55"/>
                <a:gd name="T20" fmla="*/ 25 w 34"/>
                <a:gd name="T21" fmla="*/ 6 h 55"/>
                <a:gd name="T22" fmla="*/ 22 w 34"/>
                <a:gd name="T23" fmla="*/ 3 h 55"/>
                <a:gd name="T24" fmla="*/ 25 w 34"/>
                <a:gd name="T25" fmla="*/ 0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55"/>
                <a:gd name="T41" fmla="*/ 34 w 34"/>
                <a:gd name="T42" fmla="*/ 55 h 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55">
                  <a:moveTo>
                    <a:pt x="25" y="0"/>
                  </a:moveTo>
                  <a:lnTo>
                    <a:pt x="30" y="0"/>
                  </a:lnTo>
                  <a:lnTo>
                    <a:pt x="30" y="48"/>
                  </a:lnTo>
                  <a:lnTo>
                    <a:pt x="33" y="51"/>
                  </a:lnTo>
                  <a:lnTo>
                    <a:pt x="28" y="54"/>
                  </a:lnTo>
                  <a:lnTo>
                    <a:pt x="8" y="54"/>
                  </a:lnTo>
                  <a:lnTo>
                    <a:pt x="0" y="43"/>
                  </a:lnTo>
                  <a:lnTo>
                    <a:pt x="0" y="29"/>
                  </a:lnTo>
                  <a:lnTo>
                    <a:pt x="8" y="19"/>
                  </a:lnTo>
                  <a:lnTo>
                    <a:pt x="25" y="17"/>
                  </a:lnTo>
                  <a:lnTo>
                    <a:pt x="25" y="6"/>
                  </a:lnTo>
                  <a:lnTo>
                    <a:pt x="22" y="3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" name="Freeform 272"/>
            <p:cNvSpPr>
              <a:spLocks/>
            </p:cNvSpPr>
            <p:nvPr/>
          </p:nvSpPr>
          <p:spPr bwMode="auto">
            <a:xfrm>
              <a:off x="3611" y="2823"/>
              <a:ext cx="21" cy="36"/>
            </a:xfrm>
            <a:custGeom>
              <a:avLst/>
              <a:gdLst>
                <a:gd name="T0" fmla="*/ 15 w 21"/>
                <a:gd name="T1" fmla="*/ 3 h 36"/>
                <a:gd name="T2" fmla="*/ 9 w 21"/>
                <a:gd name="T3" fmla="*/ 0 h 36"/>
                <a:gd name="T4" fmla="*/ 0 w 21"/>
                <a:gd name="T5" fmla="*/ 15 h 36"/>
                <a:gd name="T6" fmla="*/ 4 w 21"/>
                <a:gd name="T7" fmla="*/ 29 h 36"/>
                <a:gd name="T8" fmla="*/ 12 w 21"/>
                <a:gd name="T9" fmla="*/ 35 h 36"/>
                <a:gd name="T10" fmla="*/ 17 w 21"/>
                <a:gd name="T11" fmla="*/ 35 h 36"/>
                <a:gd name="T12" fmla="*/ 17 w 21"/>
                <a:gd name="T13" fmla="*/ 15 h 36"/>
                <a:gd name="T14" fmla="*/ 20 w 21"/>
                <a:gd name="T15" fmla="*/ 11 h 36"/>
                <a:gd name="T16" fmla="*/ 15 w 21"/>
                <a:gd name="T17" fmla="*/ 3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36"/>
                <a:gd name="T29" fmla="*/ 21 w 21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36">
                  <a:moveTo>
                    <a:pt x="15" y="3"/>
                  </a:moveTo>
                  <a:lnTo>
                    <a:pt x="9" y="0"/>
                  </a:lnTo>
                  <a:lnTo>
                    <a:pt x="0" y="15"/>
                  </a:lnTo>
                  <a:lnTo>
                    <a:pt x="4" y="29"/>
                  </a:lnTo>
                  <a:lnTo>
                    <a:pt x="12" y="35"/>
                  </a:lnTo>
                  <a:lnTo>
                    <a:pt x="17" y="35"/>
                  </a:lnTo>
                  <a:lnTo>
                    <a:pt x="17" y="15"/>
                  </a:lnTo>
                  <a:lnTo>
                    <a:pt x="20" y="11"/>
                  </a:lnTo>
                  <a:lnTo>
                    <a:pt x="1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0" name="Freeform 273"/>
            <p:cNvSpPr>
              <a:spLocks/>
            </p:cNvSpPr>
            <p:nvPr/>
          </p:nvSpPr>
          <p:spPr bwMode="auto">
            <a:xfrm>
              <a:off x="3671" y="2807"/>
              <a:ext cx="42" cy="58"/>
            </a:xfrm>
            <a:custGeom>
              <a:avLst/>
              <a:gdLst>
                <a:gd name="T0" fmla="*/ 21 w 42"/>
                <a:gd name="T1" fmla="*/ 0 h 58"/>
                <a:gd name="T2" fmla="*/ 31 w 42"/>
                <a:gd name="T3" fmla="*/ 0 h 58"/>
                <a:gd name="T4" fmla="*/ 41 w 42"/>
                <a:gd name="T5" fmla="*/ 3 h 58"/>
                <a:gd name="T6" fmla="*/ 41 w 42"/>
                <a:gd name="T7" fmla="*/ 17 h 58"/>
                <a:gd name="T8" fmla="*/ 41 w 42"/>
                <a:gd name="T9" fmla="*/ 11 h 58"/>
                <a:gd name="T10" fmla="*/ 31 w 42"/>
                <a:gd name="T11" fmla="*/ 3 h 58"/>
                <a:gd name="T12" fmla="*/ 21 w 42"/>
                <a:gd name="T13" fmla="*/ 3 h 58"/>
                <a:gd name="T14" fmla="*/ 12 w 42"/>
                <a:gd name="T15" fmla="*/ 6 h 58"/>
                <a:gd name="T16" fmla="*/ 12 w 42"/>
                <a:gd name="T17" fmla="*/ 11 h 58"/>
                <a:gd name="T18" fmla="*/ 8 w 42"/>
                <a:gd name="T19" fmla="*/ 28 h 58"/>
                <a:gd name="T20" fmla="*/ 8 w 42"/>
                <a:gd name="T21" fmla="*/ 38 h 58"/>
                <a:gd name="T22" fmla="*/ 15 w 42"/>
                <a:gd name="T23" fmla="*/ 51 h 58"/>
                <a:gd name="T24" fmla="*/ 34 w 42"/>
                <a:gd name="T25" fmla="*/ 54 h 58"/>
                <a:gd name="T26" fmla="*/ 41 w 42"/>
                <a:gd name="T27" fmla="*/ 49 h 58"/>
                <a:gd name="T28" fmla="*/ 31 w 42"/>
                <a:gd name="T29" fmla="*/ 57 h 58"/>
                <a:gd name="T30" fmla="*/ 18 w 42"/>
                <a:gd name="T31" fmla="*/ 57 h 58"/>
                <a:gd name="T32" fmla="*/ 5 w 42"/>
                <a:gd name="T33" fmla="*/ 49 h 58"/>
                <a:gd name="T34" fmla="*/ 0 w 42"/>
                <a:gd name="T35" fmla="*/ 38 h 58"/>
                <a:gd name="T36" fmla="*/ 0 w 42"/>
                <a:gd name="T37" fmla="*/ 17 h 58"/>
                <a:gd name="T38" fmla="*/ 8 w 42"/>
                <a:gd name="T39" fmla="*/ 6 h 58"/>
                <a:gd name="T40" fmla="*/ 21 w 42"/>
                <a:gd name="T41" fmla="*/ 0 h 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58"/>
                <a:gd name="T65" fmla="*/ 42 w 42"/>
                <a:gd name="T66" fmla="*/ 58 h 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58">
                  <a:moveTo>
                    <a:pt x="21" y="0"/>
                  </a:moveTo>
                  <a:lnTo>
                    <a:pt x="31" y="0"/>
                  </a:lnTo>
                  <a:lnTo>
                    <a:pt x="41" y="3"/>
                  </a:lnTo>
                  <a:lnTo>
                    <a:pt x="41" y="17"/>
                  </a:lnTo>
                  <a:lnTo>
                    <a:pt x="41" y="11"/>
                  </a:lnTo>
                  <a:lnTo>
                    <a:pt x="31" y="3"/>
                  </a:lnTo>
                  <a:lnTo>
                    <a:pt x="21" y="3"/>
                  </a:lnTo>
                  <a:lnTo>
                    <a:pt x="12" y="6"/>
                  </a:lnTo>
                  <a:lnTo>
                    <a:pt x="12" y="11"/>
                  </a:lnTo>
                  <a:lnTo>
                    <a:pt x="8" y="28"/>
                  </a:lnTo>
                  <a:lnTo>
                    <a:pt x="8" y="38"/>
                  </a:lnTo>
                  <a:lnTo>
                    <a:pt x="15" y="51"/>
                  </a:lnTo>
                  <a:lnTo>
                    <a:pt x="34" y="54"/>
                  </a:lnTo>
                  <a:lnTo>
                    <a:pt x="41" y="49"/>
                  </a:lnTo>
                  <a:lnTo>
                    <a:pt x="31" y="57"/>
                  </a:lnTo>
                  <a:lnTo>
                    <a:pt x="18" y="57"/>
                  </a:lnTo>
                  <a:lnTo>
                    <a:pt x="5" y="49"/>
                  </a:lnTo>
                  <a:lnTo>
                    <a:pt x="0" y="38"/>
                  </a:lnTo>
                  <a:lnTo>
                    <a:pt x="0" y="17"/>
                  </a:lnTo>
                  <a:lnTo>
                    <a:pt x="8" y="6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1" name="Freeform 274"/>
            <p:cNvSpPr>
              <a:spLocks/>
            </p:cNvSpPr>
            <p:nvPr/>
          </p:nvSpPr>
          <p:spPr bwMode="auto">
            <a:xfrm>
              <a:off x="2610" y="2809"/>
              <a:ext cx="4" cy="7"/>
            </a:xfrm>
            <a:custGeom>
              <a:avLst/>
              <a:gdLst>
                <a:gd name="T0" fmla="*/ 0 w 4"/>
                <a:gd name="T1" fmla="*/ 0 h 7"/>
                <a:gd name="T2" fmla="*/ 3 w 4"/>
                <a:gd name="T3" fmla="*/ 0 h 7"/>
                <a:gd name="T4" fmla="*/ 3 w 4"/>
                <a:gd name="T5" fmla="*/ 6 h 7"/>
                <a:gd name="T6" fmla="*/ 0 w 4"/>
                <a:gd name="T7" fmla="*/ 6 h 7"/>
                <a:gd name="T8" fmla="*/ 0 w 4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0" y="0"/>
                  </a:moveTo>
                  <a:lnTo>
                    <a:pt x="3" y="0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2" name="Freeform 275"/>
            <p:cNvSpPr>
              <a:spLocks/>
            </p:cNvSpPr>
            <p:nvPr/>
          </p:nvSpPr>
          <p:spPr bwMode="auto">
            <a:xfrm>
              <a:off x="2733" y="2809"/>
              <a:ext cx="46" cy="59"/>
            </a:xfrm>
            <a:custGeom>
              <a:avLst/>
              <a:gdLst>
                <a:gd name="T0" fmla="*/ 19 w 46"/>
                <a:gd name="T1" fmla="*/ 0 h 59"/>
                <a:gd name="T2" fmla="*/ 37 w 46"/>
                <a:gd name="T3" fmla="*/ 0 h 59"/>
                <a:gd name="T4" fmla="*/ 45 w 46"/>
                <a:gd name="T5" fmla="*/ 6 h 59"/>
                <a:gd name="T6" fmla="*/ 45 w 46"/>
                <a:gd name="T7" fmla="*/ 11 h 59"/>
                <a:gd name="T8" fmla="*/ 42 w 46"/>
                <a:gd name="T9" fmla="*/ 11 h 59"/>
                <a:gd name="T10" fmla="*/ 40 w 46"/>
                <a:gd name="T11" fmla="*/ 6 h 59"/>
                <a:gd name="T12" fmla="*/ 29 w 46"/>
                <a:gd name="T13" fmla="*/ 0 h 59"/>
                <a:gd name="T14" fmla="*/ 16 w 46"/>
                <a:gd name="T15" fmla="*/ 6 h 59"/>
                <a:gd name="T16" fmla="*/ 8 w 46"/>
                <a:gd name="T17" fmla="*/ 23 h 59"/>
                <a:gd name="T18" fmla="*/ 8 w 46"/>
                <a:gd name="T19" fmla="*/ 38 h 59"/>
                <a:gd name="T20" fmla="*/ 25 w 46"/>
                <a:gd name="T21" fmla="*/ 55 h 59"/>
                <a:gd name="T22" fmla="*/ 34 w 46"/>
                <a:gd name="T23" fmla="*/ 55 h 59"/>
                <a:gd name="T24" fmla="*/ 42 w 46"/>
                <a:gd name="T25" fmla="*/ 50 h 59"/>
                <a:gd name="T26" fmla="*/ 31 w 46"/>
                <a:gd name="T27" fmla="*/ 58 h 59"/>
                <a:gd name="T28" fmla="*/ 19 w 46"/>
                <a:gd name="T29" fmla="*/ 58 h 59"/>
                <a:gd name="T30" fmla="*/ 3 w 46"/>
                <a:gd name="T31" fmla="*/ 44 h 59"/>
                <a:gd name="T32" fmla="*/ 3 w 46"/>
                <a:gd name="T33" fmla="*/ 33 h 59"/>
                <a:gd name="T34" fmla="*/ 0 w 46"/>
                <a:gd name="T35" fmla="*/ 30 h 59"/>
                <a:gd name="T36" fmla="*/ 3 w 46"/>
                <a:gd name="T37" fmla="*/ 17 h 59"/>
                <a:gd name="T38" fmla="*/ 11 w 46"/>
                <a:gd name="T39" fmla="*/ 6 h 59"/>
                <a:gd name="T40" fmla="*/ 19 w 46"/>
                <a:gd name="T41" fmla="*/ 0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6"/>
                <a:gd name="T64" fmla="*/ 0 h 59"/>
                <a:gd name="T65" fmla="*/ 46 w 46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6" h="59">
                  <a:moveTo>
                    <a:pt x="19" y="0"/>
                  </a:moveTo>
                  <a:lnTo>
                    <a:pt x="37" y="0"/>
                  </a:lnTo>
                  <a:lnTo>
                    <a:pt x="45" y="6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40" y="6"/>
                  </a:lnTo>
                  <a:lnTo>
                    <a:pt x="29" y="0"/>
                  </a:lnTo>
                  <a:lnTo>
                    <a:pt x="16" y="6"/>
                  </a:lnTo>
                  <a:lnTo>
                    <a:pt x="8" y="23"/>
                  </a:lnTo>
                  <a:lnTo>
                    <a:pt x="8" y="38"/>
                  </a:lnTo>
                  <a:lnTo>
                    <a:pt x="25" y="55"/>
                  </a:lnTo>
                  <a:lnTo>
                    <a:pt x="34" y="55"/>
                  </a:lnTo>
                  <a:lnTo>
                    <a:pt x="42" y="50"/>
                  </a:lnTo>
                  <a:lnTo>
                    <a:pt x="31" y="58"/>
                  </a:lnTo>
                  <a:lnTo>
                    <a:pt x="19" y="58"/>
                  </a:lnTo>
                  <a:lnTo>
                    <a:pt x="3" y="44"/>
                  </a:lnTo>
                  <a:lnTo>
                    <a:pt x="3" y="33"/>
                  </a:lnTo>
                  <a:lnTo>
                    <a:pt x="0" y="30"/>
                  </a:lnTo>
                  <a:lnTo>
                    <a:pt x="3" y="17"/>
                  </a:lnTo>
                  <a:lnTo>
                    <a:pt x="11" y="6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3" name="Freeform 276"/>
            <p:cNvSpPr>
              <a:spLocks/>
            </p:cNvSpPr>
            <p:nvPr/>
          </p:nvSpPr>
          <p:spPr bwMode="auto">
            <a:xfrm>
              <a:off x="2867" y="2809"/>
              <a:ext cx="10" cy="59"/>
            </a:xfrm>
            <a:custGeom>
              <a:avLst/>
              <a:gdLst>
                <a:gd name="T0" fmla="*/ 6 w 10"/>
                <a:gd name="T1" fmla="*/ 0 h 59"/>
                <a:gd name="T2" fmla="*/ 9 w 10"/>
                <a:gd name="T3" fmla="*/ 3 h 59"/>
                <a:gd name="T4" fmla="*/ 9 w 10"/>
                <a:gd name="T5" fmla="*/ 58 h 59"/>
                <a:gd name="T6" fmla="*/ 0 w 10"/>
                <a:gd name="T7" fmla="*/ 58 h 59"/>
                <a:gd name="T8" fmla="*/ 3 w 10"/>
                <a:gd name="T9" fmla="*/ 44 h 59"/>
                <a:gd name="T10" fmla="*/ 3 w 10"/>
                <a:gd name="T11" fmla="*/ 8 h 59"/>
                <a:gd name="T12" fmla="*/ 0 w 10"/>
                <a:gd name="T13" fmla="*/ 3 h 59"/>
                <a:gd name="T14" fmla="*/ 6 w 10"/>
                <a:gd name="T15" fmla="*/ 0 h 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59"/>
                <a:gd name="T26" fmla="*/ 10 w 10"/>
                <a:gd name="T27" fmla="*/ 59 h 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59">
                  <a:moveTo>
                    <a:pt x="6" y="0"/>
                  </a:moveTo>
                  <a:lnTo>
                    <a:pt x="9" y="3"/>
                  </a:lnTo>
                  <a:lnTo>
                    <a:pt x="9" y="58"/>
                  </a:lnTo>
                  <a:lnTo>
                    <a:pt x="0" y="58"/>
                  </a:lnTo>
                  <a:lnTo>
                    <a:pt x="3" y="44"/>
                  </a:lnTo>
                  <a:lnTo>
                    <a:pt x="3" y="8"/>
                  </a:lnTo>
                  <a:lnTo>
                    <a:pt x="0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4" name="Freeform 277"/>
            <p:cNvSpPr>
              <a:spLocks/>
            </p:cNvSpPr>
            <p:nvPr/>
          </p:nvSpPr>
          <p:spPr bwMode="auto">
            <a:xfrm>
              <a:off x="3801" y="2809"/>
              <a:ext cx="12" cy="59"/>
            </a:xfrm>
            <a:custGeom>
              <a:avLst/>
              <a:gdLst>
                <a:gd name="T0" fmla="*/ 6 w 12"/>
                <a:gd name="T1" fmla="*/ 0 h 59"/>
                <a:gd name="T2" fmla="*/ 8 w 12"/>
                <a:gd name="T3" fmla="*/ 0 h 59"/>
                <a:gd name="T4" fmla="*/ 8 w 12"/>
                <a:gd name="T5" fmla="*/ 50 h 59"/>
                <a:gd name="T6" fmla="*/ 11 w 12"/>
                <a:gd name="T7" fmla="*/ 58 h 59"/>
                <a:gd name="T8" fmla="*/ 3 w 12"/>
                <a:gd name="T9" fmla="*/ 58 h 59"/>
                <a:gd name="T10" fmla="*/ 0 w 12"/>
                <a:gd name="T11" fmla="*/ 55 h 59"/>
                <a:gd name="T12" fmla="*/ 3 w 12"/>
                <a:gd name="T13" fmla="*/ 47 h 59"/>
                <a:gd name="T14" fmla="*/ 3 w 12"/>
                <a:gd name="T15" fmla="*/ 6 h 59"/>
                <a:gd name="T16" fmla="*/ 0 w 12"/>
                <a:gd name="T17" fmla="*/ 3 h 59"/>
                <a:gd name="T18" fmla="*/ 6 w 12"/>
                <a:gd name="T19" fmla="*/ 0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59"/>
                <a:gd name="T32" fmla="*/ 12 w 12"/>
                <a:gd name="T33" fmla="*/ 59 h 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59">
                  <a:moveTo>
                    <a:pt x="6" y="0"/>
                  </a:moveTo>
                  <a:lnTo>
                    <a:pt x="8" y="0"/>
                  </a:lnTo>
                  <a:lnTo>
                    <a:pt x="8" y="50"/>
                  </a:lnTo>
                  <a:lnTo>
                    <a:pt x="11" y="58"/>
                  </a:lnTo>
                  <a:lnTo>
                    <a:pt x="3" y="58"/>
                  </a:lnTo>
                  <a:lnTo>
                    <a:pt x="0" y="55"/>
                  </a:lnTo>
                  <a:lnTo>
                    <a:pt x="3" y="47"/>
                  </a:lnTo>
                  <a:lnTo>
                    <a:pt x="3" y="6"/>
                  </a:lnTo>
                  <a:lnTo>
                    <a:pt x="0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5" name="Freeform 278"/>
            <p:cNvSpPr>
              <a:spLocks/>
            </p:cNvSpPr>
            <p:nvPr/>
          </p:nvSpPr>
          <p:spPr bwMode="auto">
            <a:xfrm>
              <a:off x="2687" y="2818"/>
              <a:ext cx="21" cy="50"/>
            </a:xfrm>
            <a:custGeom>
              <a:avLst/>
              <a:gdLst>
                <a:gd name="T0" fmla="*/ 11 w 21"/>
                <a:gd name="T1" fmla="*/ 0 h 50"/>
                <a:gd name="T2" fmla="*/ 11 w 21"/>
                <a:gd name="T3" fmla="*/ 8 h 50"/>
                <a:gd name="T4" fmla="*/ 15 w 21"/>
                <a:gd name="T5" fmla="*/ 8 h 50"/>
                <a:gd name="T6" fmla="*/ 20 w 21"/>
                <a:gd name="T7" fmla="*/ 11 h 50"/>
                <a:gd name="T8" fmla="*/ 11 w 21"/>
                <a:gd name="T9" fmla="*/ 14 h 50"/>
                <a:gd name="T10" fmla="*/ 11 w 21"/>
                <a:gd name="T11" fmla="*/ 38 h 50"/>
                <a:gd name="T12" fmla="*/ 15 w 21"/>
                <a:gd name="T13" fmla="*/ 46 h 50"/>
                <a:gd name="T14" fmla="*/ 11 w 21"/>
                <a:gd name="T15" fmla="*/ 49 h 50"/>
                <a:gd name="T16" fmla="*/ 5 w 21"/>
                <a:gd name="T17" fmla="*/ 41 h 50"/>
                <a:gd name="T18" fmla="*/ 5 w 21"/>
                <a:gd name="T19" fmla="*/ 17 h 50"/>
                <a:gd name="T20" fmla="*/ 0 w 21"/>
                <a:gd name="T21" fmla="*/ 11 h 50"/>
                <a:gd name="T22" fmla="*/ 8 w 21"/>
                <a:gd name="T23" fmla="*/ 8 h 50"/>
                <a:gd name="T24" fmla="*/ 8 w 21"/>
                <a:gd name="T25" fmla="*/ 3 h 50"/>
                <a:gd name="T26" fmla="*/ 11 w 21"/>
                <a:gd name="T27" fmla="*/ 0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50"/>
                <a:gd name="T44" fmla="*/ 21 w 21"/>
                <a:gd name="T45" fmla="*/ 50 h 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50">
                  <a:moveTo>
                    <a:pt x="11" y="0"/>
                  </a:moveTo>
                  <a:lnTo>
                    <a:pt x="11" y="8"/>
                  </a:lnTo>
                  <a:lnTo>
                    <a:pt x="15" y="8"/>
                  </a:lnTo>
                  <a:lnTo>
                    <a:pt x="20" y="11"/>
                  </a:lnTo>
                  <a:lnTo>
                    <a:pt x="11" y="14"/>
                  </a:lnTo>
                  <a:lnTo>
                    <a:pt x="11" y="38"/>
                  </a:lnTo>
                  <a:lnTo>
                    <a:pt x="15" y="46"/>
                  </a:lnTo>
                  <a:lnTo>
                    <a:pt x="11" y="49"/>
                  </a:lnTo>
                  <a:lnTo>
                    <a:pt x="5" y="41"/>
                  </a:lnTo>
                  <a:lnTo>
                    <a:pt x="5" y="17"/>
                  </a:lnTo>
                  <a:lnTo>
                    <a:pt x="0" y="11"/>
                  </a:lnTo>
                  <a:lnTo>
                    <a:pt x="8" y="8"/>
                  </a:lnTo>
                  <a:lnTo>
                    <a:pt x="8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6" name="Freeform 279"/>
            <p:cNvSpPr>
              <a:spLocks/>
            </p:cNvSpPr>
            <p:nvPr/>
          </p:nvSpPr>
          <p:spPr bwMode="auto">
            <a:xfrm>
              <a:off x="3442" y="2821"/>
              <a:ext cx="30" cy="41"/>
            </a:xfrm>
            <a:custGeom>
              <a:avLst/>
              <a:gdLst>
                <a:gd name="T0" fmla="*/ 14 w 30"/>
                <a:gd name="T1" fmla="*/ 0 h 41"/>
                <a:gd name="T2" fmla="*/ 19 w 30"/>
                <a:gd name="T3" fmla="*/ 0 h 41"/>
                <a:gd name="T4" fmla="*/ 29 w 30"/>
                <a:gd name="T5" fmla="*/ 8 h 41"/>
                <a:gd name="T6" fmla="*/ 29 w 30"/>
                <a:gd name="T7" fmla="*/ 14 h 41"/>
                <a:gd name="T8" fmla="*/ 25 w 30"/>
                <a:gd name="T9" fmla="*/ 15 h 41"/>
                <a:gd name="T10" fmla="*/ 6 w 30"/>
                <a:gd name="T11" fmla="*/ 15 h 41"/>
                <a:gd name="T12" fmla="*/ 8 w 30"/>
                <a:gd name="T13" fmla="*/ 26 h 41"/>
                <a:gd name="T14" fmla="*/ 17 w 30"/>
                <a:gd name="T15" fmla="*/ 32 h 41"/>
                <a:gd name="T16" fmla="*/ 25 w 30"/>
                <a:gd name="T17" fmla="*/ 32 h 41"/>
                <a:gd name="T18" fmla="*/ 29 w 30"/>
                <a:gd name="T19" fmla="*/ 26 h 41"/>
                <a:gd name="T20" fmla="*/ 26 w 30"/>
                <a:gd name="T21" fmla="*/ 34 h 41"/>
                <a:gd name="T22" fmla="*/ 14 w 30"/>
                <a:gd name="T23" fmla="*/ 40 h 41"/>
                <a:gd name="T24" fmla="*/ 6 w 30"/>
                <a:gd name="T25" fmla="*/ 34 h 41"/>
                <a:gd name="T26" fmla="*/ 0 w 30"/>
                <a:gd name="T27" fmla="*/ 23 h 41"/>
                <a:gd name="T28" fmla="*/ 0 w 30"/>
                <a:gd name="T29" fmla="*/ 15 h 41"/>
                <a:gd name="T30" fmla="*/ 6 w 30"/>
                <a:gd name="T31" fmla="*/ 6 h 41"/>
                <a:gd name="T32" fmla="*/ 14 w 30"/>
                <a:gd name="T33" fmla="*/ 0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41"/>
                <a:gd name="T53" fmla="*/ 30 w 30"/>
                <a:gd name="T54" fmla="*/ 41 h 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41">
                  <a:moveTo>
                    <a:pt x="14" y="0"/>
                  </a:moveTo>
                  <a:lnTo>
                    <a:pt x="19" y="0"/>
                  </a:lnTo>
                  <a:lnTo>
                    <a:pt x="29" y="8"/>
                  </a:lnTo>
                  <a:lnTo>
                    <a:pt x="29" y="14"/>
                  </a:lnTo>
                  <a:lnTo>
                    <a:pt x="25" y="15"/>
                  </a:lnTo>
                  <a:lnTo>
                    <a:pt x="6" y="15"/>
                  </a:lnTo>
                  <a:lnTo>
                    <a:pt x="8" y="26"/>
                  </a:lnTo>
                  <a:lnTo>
                    <a:pt x="17" y="32"/>
                  </a:lnTo>
                  <a:lnTo>
                    <a:pt x="25" y="32"/>
                  </a:lnTo>
                  <a:lnTo>
                    <a:pt x="29" y="26"/>
                  </a:lnTo>
                  <a:lnTo>
                    <a:pt x="26" y="34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6" y="6"/>
                  </a:lnTo>
                  <a:lnTo>
                    <a:pt x="14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7" name="Freeform 280"/>
            <p:cNvSpPr>
              <a:spLocks/>
            </p:cNvSpPr>
            <p:nvPr/>
          </p:nvSpPr>
          <p:spPr bwMode="auto">
            <a:xfrm>
              <a:off x="3449" y="2821"/>
              <a:ext cx="16" cy="15"/>
            </a:xfrm>
            <a:custGeom>
              <a:avLst/>
              <a:gdLst>
                <a:gd name="T0" fmla="*/ 10 w 16"/>
                <a:gd name="T1" fmla="*/ 3 h 15"/>
                <a:gd name="T2" fmla="*/ 8 w 16"/>
                <a:gd name="T3" fmla="*/ 0 h 15"/>
                <a:gd name="T4" fmla="*/ 0 w 16"/>
                <a:gd name="T5" fmla="*/ 14 h 15"/>
                <a:gd name="T6" fmla="*/ 15 w 16"/>
                <a:gd name="T7" fmla="*/ 14 h 15"/>
                <a:gd name="T8" fmla="*/ 15 w 16"/>
                <a:gd name="T9" fmla="*/ 3 h 15"/>
                <a:gd name="T10" fmla="*/ 10 w 16"/>
                <a:gd name="T11" fmla="*/ 3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15"/>
                <a:gd name="T20" fmla="*/ 16 w 16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15">
                  <a:moveTo>
                    <a:pt x="10" y="3"/>
                  </a:moveTo>
                  <a:lnTo>
                    <a:pt x="8" y="0"/>
                  </a:lnTo>
                  <a:lnTo>
                    <a:pt x="0" y="14"/>
                  </a:lnTo>
                  <a:lnTo>
                    <a:pt x="15" y="14"/>
                  </a:lnTo>
                  <a:lnTo>
                    <a:pt x="15" y="3"/>
                  </a:lnTo>
                  <a:lnTo>
                    <a:pt x="1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" name="Freeform 281"/>
            <p:cNvSpPr>
              <a:spLocks/>
            </p:cNvSpPr>
            <p:nvPr/>
          </p:nvSpPr>
          <p:spPr bwMode="auto">
            <a:xfrm>
              <a:off x="3480" y="2823"/>
              <a:ext cx="30" cy="39"/>
            </a:xfrm>
            <a:custGeom>
              <a:avLst/>
              <a:gdLst>
                <a:gd name="T0" fmla="*/ 11 w 30"/>
                <a:gd name="T1" fmla="*/ 0 h 39"/>
                <a:gd name="T2" fmla="*/ 6 w 30"/>
                <a:gd name="T3" fmla="*/ 11 h 39"/>
                <a:gd name="T4" fmla="*/ 6 w 30"/>
                <a:gd name="T5" fmla="*/ 21 h 39"/>
                <a:gd name="T6" fmla="*/ 18 w 30"/>
                <a:gd name="T7" fmla="*/ 32 h 39"/>
                <a:gd name="T8" fmla="*/ 29 w 30"/>
                <a:gd name="T9" fmla="*/ 27 h 39"/>
                <a:gd name="T10" fmla="*/ 29 w 30"/>
                <a:gd name="T11" fmla="*/ 30 h 39"/>
                <a:gd name="T12" fmla="*/ 14 w 30"/>
                <a:gd name="T13" fmla="*/ 38 h 39"/>
                <a:gd name="T14" fmla="*/ 3 w 30"/>
                <a:gd name="T15" fmla="*/ 30 h 39"/>
                <a:gd name="T16" fmla="*/ 0 w 30"/>
                <a:gd name="T17" fmla="*/ 13 h 39"/>
                <a:gd name="T18" fmla="*/ 11 w 30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39"/>
                <a:gd name="T32" fmla="*/ 30 w 30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39">
                  <a:moveTo>
                    <a:pt x="11" y="0"/>
                  </a:moveTo>
                  <a:lnTo>
                    <a:pt x="6" y="11"/>
                  </a:lnTo>
                  <a:lnTo>
                    <a:pt x="6" y="21"/>
                  </a:lnTo>
                  <a:lnTo>
                    <a:pt x="18" y="32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14" y="38"/>
                  </a:lnTo>
                  <a:lnTo>
                    <a:pt x="3" y="30"/>
                  </a:lnTo>
                  <a:lnTo>
                    <a:pt x="0" y="1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" name="Freeform 282"/>
            <p:cNvSpPr>
              <a:spLocks/>
            </p:cNvSpPr>
            <p:nvPr/>
          </p:nvSpPr>
          <p:spPr bwMode="auto">
            <a:xfrm>
              <a:off x="3497" y="2823"/>
              <a:ext cx="13" cy="10"/>
            </a:xfrm>
            <a:custGeom>
              <a:avLst/>
              <a:gdLst>
                <a:gd name="T0" fmla="*/ 0 w 13"/>
                <a:gd name="T1" fmla="*/ 0 h 10"/>
                <a:gd name="T2" fmla="*/ 9 w 13"/>
                <a:gd name="T3" fmla="*/ 0 h 10"/>
                <a:gd name="T4" fmla="*/ 12 w 13"/>
                <a:gd name="T5" fmla="*/ 9 h 10"/>
                <a:gd name="T6" fmla="*/ 6 w 13"/>
                <a:gd name="T7" fmla="*/ 9 h 10"/>
                <a:gd name="T8" fmla="*/ 6 w 13"/>
                <a:gd name="T9" fmla="*/ 0 h 10"/>
                <a:gd name="T10" fmla="*/ 0 w 13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0"/>
                <a:gd name="T20" fmla="*/ 13 w 13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0">
                  <a:moveTo>
                    <a:pt x="0" y="0"/>
                  </a:moveTo>
                  <a:lnTo>
                    <a:pt x="9" y="0"/>
                  </a:lnTo>
                  <a:lnTo>
                    <a:pt x="12" y="9"/>
                  </a:lnTo>
                  <a:lnTo>
                    <a:pt x="6" y="9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" name="Freeform 283"/>
            <p:cNvSpPr>
              <a:spLocks/>
            </p:cNvSpPr>
            <p:nvPr/>
          </p:nvSpPr>
          <p:spPr bwMode="auto">
            <a:xfrm>
              <a:off x="3522" y="2823"/>
              <a:ext cx="36" cy="39"/>
            </a:xfrm>
            <a:custGeom>
              <a:avLst/>
              <a:gdLst>
                <a:gd name="T0" fmla="*/ 9 w 36"/>
                <a:gd name="T1" fmla="*/ 0 h 39"/>
                <a:gd name="T2" fmla="*/ 26 w 36"/>
                <a:gd name="T3" fmla="*/ 0 h 39"/>
                <a:gd name="T4" fmla="*/ 35 w 36"/>
                <a:gd name="T5" fmla="*/ 18 h 39"/>
                <a:gd name="T6" fmla="*/ 31 w 36"/>
                <a:gd name="T7" fmla="*/ 30 h 39"/>
                <a:gd name="T8" fmla="*/ 20 w 36"/>
                <a:gd name="T9" fmla="*/ 38 h 39"/>
                <a:gd name="T10" fmla="*/ 9 w 36"/>
                <a:gd name="T11" fmla="*/ 38 h 39"/>
                <a:gd name="T12" fmla="*/ 0 w 36"/>
                <a:gd name="T13" fmla="*/ 24 h 39"/>
                <a:gd name="T14" fmla="*/ 0 w 36"/>
                <a:gd name="T15" fmla="*/ 11 h 39"/>
                <a:gd name="T16" fmla="*/ 4 w 36"/>
                <a:gd name="T17" fmla="*/ 3 h 39"/>
                <a:gd name="T18" fmla="*/ 9 w 36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9"/>
                <a:gd name="T32" fmla="*/ 36 w 36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9">
                  <a:moveTo>
                    <a:pt x="9" y="0"/>
                  </a:moveTo>
                  <a:lnTo>
                    <a:pt x="26" y="0"/>
                  </a:lnTo>
                  <a:lnTo>
                    <a:pt x="35" y="18"/>
                  </a:lnTo>
                  <a:lnTo>
                    <a:pt x="31" y="30"/>
                  </a:lnTo>
                  <a:lnTo>
                    <a:pt x="20" y="38"/>
                  </a:lnTo>
                  <a:lnTo>
                    <a:pt x="9" y="38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4" y="3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1" name="Freeform 284"/>
            <p:cNvSpPr>
              <a:spLocks/>
            </p:cNvSpPr>
            <p:nvPr/>
          </p:nvSpPr>
          <p:spPr bwMode="auto">
            <a:xfrm>
              <a:off x="3527" y="2823"/>
              <a:ext cx="25" cy="36"/>
            </a:xfrm>
            <a:custGeom>
              <a:avLst/>
              <a:gdLst>
                <a:gd name="T0" fmla="*/ 8 w 25"/>
                <a:gd name="T1" fmla="*/ 3 h 36"/>
                <a:gd name="T2" fmla="*/ 0 w 25"/>
                <a:gd name="T3" fmla="*/ 13 h 36"/>
                <a:gd name="T4" fmla="*/ 0 w 25"/>
                <a:gd name="T5" fmla="*/ 24 h 36"/>
                <a:gd name="T6" fmla="*/ 11 w 25"/>
                <a:gd name="T7" fmla="*/ 35 h 36"/>
                <a:gd name="T8" fmla="*/ 16 w 25"/>
                <a:gd name="T9" fmla="*/ 35 h 36"/>
                <a:gd name="T10" fmla="*/ 24 w 25"/>
                <a:gd name="T11" fmla="*/ 24 h 36"/>
                <a:gd name="T12" fmla="*/ 24 w 25"/>
                <a:gd name="T13" fmla="*/ 11 h 36"/>
                <a:gd name="T14" fmla="*/ 11 w 25"/>
                <a:gd name="T15" fmla="*/ 0 h 36"/>
                <a:gd name="T16" fmla="*/ 8 w 25"/>
                <a:gd name="T17" fmla="*/ 3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36"/>
                <a:gd name="T29" fmla="*/ 25 w 25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36">
                  <a:moveTo>
                    <a:pt x="8" y="3"/>
                  </a:moveTo>
                  <a:lnTo>
                    <a:pt x="0" y="13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6" y="35"/>
                  </a:lnTo>
                  <a:lnTo>
                    <a:pt x="24" y="24"/>
                  </a:lnTo>
                  <a:lnTo>
                    <a:pt x="24" y="11"/>
                  </a:lnTo>
                  <a:lnTo>
                    <a:pt x="11" y="0"/>
                  </a:lnTo>
                  <a:lnTo>
                    <a:pt x="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2" name="Freeform 285"/>
            <p:cNvSpPr>
              <a:spLocks/>
            </p:cNvSpPr>
            <p:nvPr/>
          </p:nvSpPr>
          <p:spPr bwMode="auto">
            <a:xfrm>
              <a:off x="3564" y="2823"/>
              <a:ext cx="34" cy="39"/>
            </a:xfrm>
            <a:custGeom>
              <a:avLst/>
              <a:gdLst>
                <a:gd name="T0" fmla="*/ 5 w 34"/>
                <a:gd name="T1" fmla="*/ 0 h 39"/>
                <a:gd name="T2" fmla="*/ 18 w 34"/>
                <a:gd name="T3" fmla="*/ 3 h 39"/>
                <a:gd name="T4" fmla="*/ 22 w 34"/>
                <a:gd name="T5" fmla="*/ 0 h 39"/>
                <a:gd name="T6" fmla="*/ 30 w 34"/>
                <a:gd name="T7" fmla="*/ 6 h 39"/>
                <a:gd name="T8" fmla="*/ 30 w 34"/>
                <a:gd name="T9" fmla="*/ 35 h 39"/>
                <a:gd name="T10" fmla="*/ 33 w 34"/>
                <a:gd name="T11" fmla="*/ 38 h 39"/>
                <a:gd name="T12" fmla="*/ 22 w 34"/>
                <a:gd name="T13" fmla="*/ 38 h 39"/>
                <a:gd name="T14" fmla="*/ 22 w 34"/>
                <a:gd name="T15" fmla="*/ 15 h 39"/>
                <a:gd name="T16" fmla="*/ 25 w 34"/>
                <a:gd name="T17" fmla="*/ 11 h 39"/>
                <a:gd name="T18" fmla="*/ 18 w 34"/>
                <a:gd name="T19" fmla="*/ 6 h 39"/>
                <a:gd name="T20" fmla="*/ 13 w 34"/>
                <a:gd name="T21" fmla="*/ 8 h 39"/>
                <a:gd name="T22" fmla="*/ 8 w 34"/>
                <a:gd name="T23" fmla="*/ 18 h 39"/>
                <a:gd name="T24" fmla="*/ 11 w 34"/>
                <a:gd name="T25" fmla="*/ 21 h 39"/>
                <a:gd name="T26" fmla="*/ 8 w 34"/>
                <a:gd name="T27" fmla="*/ 30 h 39"/>
                <a:gd name="T28" fmla="*/ 11 w 34"/>
                <a:gd name="T29" fmla="*/ 38 h 39"/>
                <a:gd name="T30" fmla="*/ 0 w 34"/>
                <a:gd name="T31" fmla="*/ 38 h 39"/>
                <a:gd name="T32" fmla="*/ 3 w 34"/>
                <a:gd name="T33" fmla="*/ 13 h 39"/>
                <a:gd name="T34" fmla="*/ 5 w 34"/>
                <a:gd name="T35" fmla="*/ 11 h 39"/>
                <a:gd name="T36" fmla="*/ 0 w 34"/>
                <a:gd name="T37" fmla="*/ 3 h 39"/>
                <a:gd name="T38" fmla="*/ 5 w 34"/>
                <a:gd name="T39" fmla="*/ 0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39"/>
                <a:gd name="T62" fmla="*/ 34 w 34"/>
                <a:gd name="T63" fmla="*/ 39 h 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39">
                  <a:moveTo>
                    <a:pt x="5" y="0"/>
                  </a:moveTo>
                  <a:lnTo>
                    <a:pt x="18" y="3"/>
                  </a:lnTo>
                  <a:lnTo>
                    <a:pt x="22" y="0"/>
                  </a:lnTo>
                  <a:lnTo>
                    <a:pt x="30" y="6"/>
                  </a:lnTo>
                  <a:lnTo>
                    <a:pt x="30" y="35"/>
                  </a:lnTo>
                  <a:lnTo>
                    <a:pt x="33" y="38"/>
                  </a:lnTo>
                  <a:lnTo>
                    <a:pt x="22" y="38"/>
                  </a:lnTo>
                  <a:lnTo>
                    <a:pt x="22" y="15"/>
                  </a:lnTo>
                  <a:lnTo>
                    <a:pt x="25" y="11"/>
                  </a:lnTo>
                  <a:lnTo>
                    <a:pt x="18" y="6"/>
                  </a:lnTo>
                  <a:lnTo>
                    <a:pt x="13" y="8"/>
                  </a:lnTo>
                  <a:lnTo>
                    <a:pt x="8" y="18"/>
                  </a:lnTo>
                  <a:lnTo>
                    <a:pt x="11" y="21"/>
                  </a:lnTo>
                  <a:lnTo>
                    <a:pt x="8" y="30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3" name="Freeform 286"/>
            <p:cNvSpPr>
              <a:spLocks/>
            </p:cNvSpPr>
            <p:nvPr/>
          </p:nvSpPr>
          <p:spPr bwMode="auto">
            <a:xfrm>
              <a:off x="3720" y="2826"/>
              <a:ext cx="33" cy="53"/>
            </a:xfrm>
            <a:custGeom>
              <a:avLst/>
              <a:gdLst>
                <a:gd name="T0" fmla="*/ 0 w 33"/>
                <a:gd name="T1" fmla="*/ 0 h 53"/>
                <a:gd name="T2" fmla="*/ 8 w 33"/>
                <a:gd name="T3" fmla="*/ 0 h 53"/>
                <a:gd name="T4" fmla="*/ 8 w 33"/>
                <a:gd name="T5" fmla="*/ 8 h 53"/>
                <a:gd name="T6" fmla="*/ 14 w 33"/>
                <a:gd name="T7" fmla="*/ 24 h 53"/>
                <a:gd name="T8" fmla="*/ 22 w 33"/>
                <a:gd name="T9" fmla="*/ 24 h 53"/>
                <a:gd name="T10" fmla="*/ 22 w 33"/>
                <a:gd name="T11" fmla="*/ 18 h 53"/>
                <a:gd name="T12" fmla="*/ 26 w 33"/>
                <a:gd name="T13" fmla="*/ 10 h 53"/>
                <a:gd name="T14" fmla="*/ 26 w 33"/>
                <a:gd name="T15" fmla="*/ 0 h 53"/>
                <a:gd name="T16" fmla="*/ 32 w 33"/>
                <a:gd name="T17" fmla="*/ 0 h 53"/>
                <a:gd name="T18" fmla="*/ 32 w 33"/>
                <a:gd name="T19" fmla="*/ 6 h 53"/>
                <a:gd name="T20" fmla="*/ 24 w 33"/>
                <a:gd name="T21" fmla="*/ 18 h 53"/>
                <a:gd name="T22" fmla="*/ 24 w 33"/>
                <a:gd name="T23" fmla="*/ 27 h 53"/>
                <a:gd name="T24" fmla="*/ 8 w 33"/>
                <a:gd name="T25" fmla="*/ 52 h 53"/>
                <a:gd name="T26" fmla="*/ 3 w 33"/>
                <a:gd name="T27" fmla="*/ 52 h 53"/>
                <a:gd name="T28" fmla="*/ 0 w 33"/>
                <a:gd name="T29" fmla="*/ 46 h 53"/>
                <a:gd name="T30" fmla="*/ 8 w 33"/>
                <a:gd name="T31" fmla="*/ 46 h 53"/>
                <a:gd name="T32" fmla="*/ 14 w 33"/>
                <a:gd name="T33" fmla="*/ 38 h 53"/>
                <a:gd name="T34" fmla="*/ 11 w 33"/>
                <a:gd name="T35" fmla="*/ 24 h 53"/>
                <a:gd name="T36" fmla="*/ 0 w 33"/>
                <a:gd name="T37" fmla="*/ 0 h 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3"/>
                <a:gd name="T58" fmla="*/ 0 h 53"/>
                <a:gd name="T59" fmla="*/ 33 w 33"/>
                <a:gd name="T60" fmla="*/ 53 h 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3" h="53">
                  <a:moveTo>
                    <a:pt x="0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14" y="24"/>
                  </a:lnTo>
                  <a:lnTo>
                    <a:pt x="22" y="24"/>
                  </a:lnTo>
                  <a:lnTo>
                    <a:pt x="22" y="18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6"/>
                  </a:lnTo>
                  <a:lnTo>
                    <a:pt x="24" y="18"/>
                  </a:lnTo>
                  <a:lnTo>
                    <a:pt x="24" y="27"/>
                  </a:lnTo>
                  <a:lnTo>
                    <a:pt x="8" y="52"/>
                  </a:lnTo>
                  <a:lnTo>
                    <a:pt x="3" y="52"/>
                  </a:lnTo>
                  <a:lnTo>
                    <a:pt x="0" y="46"/>
                  </a:lnTo>
                  <a:lnTo>
                    <a:pt x="8" y="46"/>
                  </a:lnTo>
                  <a:lnTo>
                    <a:pt x="14" y="38"/>
                  </a:lnTo>
                  <a:lnTo>
                    <a:pt x="11" y="2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4" name="Freeform 287"/>
            <p:cNvSpPr>
              <a:spLocks/>
            </p:cNvSpPr>
            <p:nvPr/>
          </p:nvSpPr>
          <p:spPr bwMode="auto">
            <a:xfrm>
              <a:off x="2602" y="2829"/>
              <a:ext cx="15" cy="36"/>
            </a:xfrm>
            <a:custGeom>
              <a:avLst/>
              <a:gdLst>
                <a:gd name="T0" fmla="*/ 7 w 15"/>
                <a:gd name="T1" fmla="*/ 0 h 36"/>
                <a:gd name="T2" fmla="*/ 11 w 15"/>
                <a:gd name="T3" fmla="*/ 0 h 36"/>
                <a:gd name="T4" fmla="*/ 11 w 15"/>
                <a:gd name="T5" fmla="*/ 32 h 36"/>
                <a:gd name="T6" fmla="*/ 14 w 15"/>
                <a:gd name="T7" fmla="*/ 35 h 36"/>
                <a:gd name="T8" fmla="*/ 0 w 15"/>
                <a:gd name="T9" fmla="*/ 35 h 36"/>
                <a:gd name="T10" fmla="*/ 7 w 15"/>
                <a:gd name="T11" fmla="*/ 35 h 36"/>
                <a:gd name="T12" fmla="*/ 7 w 15"/>
                <a:gd name="T13" fmla="*/ 6 h 36"/>
                <a:gd name="T14" fmla="*/ 4 w 15"/>
                <a:gd name="T15" fmla="*/ 3 h 36"/>
                <a:gd name="T16" fmla="*/ 7 w 15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36"/>
                <a:gd name="T29" fmla="*/ 15 w 15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36">
                  <a:moveTo>
                    <a:pt x="7" y="0"/>
                  </a:moveTo>
                  <a:lnTo>
                    <a:pt x="11" y="0"/>
                  </a:lnTo>
                  <a:lnTo>
                    <a:pt x="11" y="32"/>
                  </a:lnTo>
                  <a:lnTo>
                    <a:pt x="14" y="35"/>
                  </a:lnTo>
                  <a:lnTo>
                    <a:pt x="0" y="35"/>
                  </a:lnTo>
                  <a:lnTo>
                    <a:pt x="7" y="35"/>
                  </a:lnTo>
                  <a:lnTo>
                    <a:pt x="7" y="6"/>
                  </a:lnTo>
                  <a:lnTo>
                    <a:pt x="4" y="3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5" name="Freeform 288"/>
            <p:cNvSpPr>
              <a:spLocks/>
            </p:cNvSpPr>
            <p:nvPr/>
          </p:nvSpPr>
          <p:spPr bwMode="auto">
            <a:xfrm>
              <a:off x="2624" y="2829"/>
              <a:ext cx="25" cy="39"/>
            </a:xfrm>
            <a:custGeom>
              <a:avLst/>
              <a:gdLst>
                <a:gd name="T0" fmla="*/ 3 w 25"/>
                <a:gd name="T1" fmla="*/ 0 h 39"/>
                <a:gd name="T2" fmla="*/ 24 w 25"/>
                <a:gd name="T3" fmla="*/ 0 h 39"/>
                <a:gd name="T4" fmla="*/ 24 w 25"/>
                <a:gd name="T5" fmla="*/ 6 h 39"/>
                <a:gd name="T6" fmla="*/ 14 w 25"/>
                <a:gd name="T7" fmla="*/ 6 h 39"/>
                <a:gd name="T8" fmla="*/ 11 w 25"/>
                <a:gd name="T9" fmla="*/ 30 h 39"/>
                <a:gd name="T10" fmla="*/ 14 w 25"/>
                <a:gd name="T11" fmla="*/ 38 h 39"/>
                <a:gd name="T12" fmla="*/ 3 w 25"/>
                <a:gd name="T13" fmla="*/ 38 h 39"/>
                <a:gd name="T14" fmla="*/ 0 w 25"/>
                <a:gd name="T15" fmla="*/ 35 h 39"/>
                <a:gd name="T16" fmla="*/ 6 w 25"/>
                <a:gd name="T17" fmla="*/ 27 h 39"/>
                <a:gd name="T18" fmla="*/ 6 w 25"/>
                <a:gd name="T19" fmla="*/ 6 h 39"/>
                <a:gd name="T20" fmla="*/ 3 w 25"/>
                <a:gd name="T21" fmla="*/ 0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39"/>
                <a:gd name="T35" fmla="*/ 25 w 25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39">
                  <a:moveTo>
                    <a:pt x="3" y="0"/>
                  </a:moveTo>
                  <a:lnTo>
                    <a:pt x="24" y="0"/>
                  </a:lnTo>
                  <a:lnTo>
                    <a:pt x="24" y="6"/>
                  </a:lnTo>
                  <a:lnTo>
                    <a:pt x="14" y="6"/>
                  </a:lnTo>
                  <a:lnTo>
                    <a:pt x="11" y="30"/>
                  </a:lnTo>
                  <a:lnTo>
                    <a:pt x="14" y="38"/>
                  </a:lnTo>
                  <a:lnTo>
                    <a:pt x="3" y="38"/>
                  </a:lnTo>
                  <a:lnTo>
                    <a:pt x="0" y="35"/>
                  </a:lnTo>
                  <a:lnTo>
                    <a:pt x="6" y="27"/>
                  </a:lnTo>
                  <a:lnTo>
                    <a:pt x="6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6" name="Freeform 289"/>
            <p:cNvSpPr>
              <a:spLocks/>
            </p:cNvSpPr>
            <p:nvPr/>
          </p:nvSpPr>
          <p:spPr bwMode="auto">
            <a:xfrm>
              <a:off x="2656" y="2829"/>
              <a:ext cx="21" cy="39"/>
            </a:xfrm>
            <a:custGeom>
              <a:avLst/>
              <a:gdLst>
                <a:gd name="T0" fmla="*/ 3 w 21"/>
                <a:gd name="T1" fmla="*/ 0 h 39"/>
                <a:gd name="T2" fmla="*/ 17 w 21"/>
                <a:gd name="T3" fmla="*/ 0 h 39"/>
                <a:gd name="T4" fmla="*/ 17 w 21"/>
                <a:gd name="T5" fmla="*/ 7 h 39"/>
                <a:gd name="T6" fmla="*/ 8 w 21"/>
                <a:gd name="T7" fmla="*/ 0 h 39"/>
                <a:gd name="T8" fmla="*/ 3 w 21"/>
                <a:gd name="T9" fmla="*/ 7 h 39"/>
                <a:gd name="T10" fmla="*/ 16 w 21"/>
                <a:gd name="T11" fmla="*/ 15 h 39"/>
                <a:gd name="T12" fmla="*/ 20 w 21"/>
                <a:gd name="T13" fmla="*/ 27 h 39"/>
                <a:gd name="T14" fmla="*/ 20 w 21"/>
                <a:gd name="T15" fmla="*/ 32 h 39"/>
                <a:gd name="T16" fmla="*/ 11 w 21"/>
                <a:gd name="T17" fmla="*/ 38 h 39"/>
                <a:gd name="T18" fmla="*/ 5 w 21"/>
                <a:gd name="T19" fmla="*/ 38 h 39"/>
                <a:gd name="T20" fmla="*/ 0 w 21"/>
                <a:gd name="T21" fmla="*/ 35 h 39"/>
                <a:gd name="T22" fmla="*/ 0 w 21"/>
                <a:gd name="T23" fmla="*/ 30 h 39"/>
                <a:gd name="T24" fmla="*/ 8 w 21"/>
                <a:gd name="T25" fmla="*/ 35 h 39"/>
                <a:gd name="T26" fmla="*/ 16 w 21"/>
                <a:gd name="T27" fmla="*/ 35 h 39"/>
                <a:gd name="T28" fmla="*/ 16 w 21"/>
                <a:gd name="T29" fmla="*/ 27 h 39"/>
                <a:gd name="T30" fmla="*/ 0 w 21"/>
                <a:gd name="T31" fmla="*/ 13 h 39"/>
                <a:gd name="T32" fmla="*/ 0 w 21"/>
                <a:gd name="T33" fmla="*/ 3 h 39"/>
                <a:gd name="T34" fmla="*/ 3 w 2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9"/>
                <a:gd name="T56" fmla="*/ 21 w 21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9">
                  <a:moveTo>
                    <a:pt x="3" y="0"/>
                  </a:moveTo>
                  <a:lnTo>
                    <a:pt x="17" y="0"/>
                  </a:lnTo>
                  <a:lnTo>
                    <a:pt x="17" y="7"/>
                  </a:lnTo>
                  <a:lnTo>
                    <a:pt x="8" y="0"/>
                  </a:lnTo>
                  <a:lnTo>
                    <a:pt x="3" y="7"/>
                  </a:lnTo>
                  <a:lnTo>
                    <a:pt x="16" y="15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11" y="38"/>
                  </a:lnTo>
                  <a:lnTo>
                    <a:pt x="5" y="38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8" y="35"/>
                  </a:lnTo>
                  <a:lnTo>
                    <a:pt x="16" y="35"/>
                  </a:lnTo>
                  <a:lnTo>
                    <a:pt x="16" y="27"/>
                  </a:lnTo>
                  <a:lnTo>
                    <a:pt x="0" y="1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7" name="Freeform 290"/>
            <p:cNvSpPr>
              <a:spLocks/>
            </p:cNvSpPr>
            <p:nvPr/>
          </p:nvSpPr>
          <p:spPr bwMode="auto">
            <a:xfrm>
              <a:off x="2787" y="2829"/>
              <a:ext cx="32" cy="51"/>
            </a:xfrm>
            <a:custGeom>
              <a:avLst/>
              <a:gdLst>
                <a:gd name="T0" fmla="*/ 0 w 32"/>
                <a:gd name="T1" fmla="*/ 0 h 51"/>
                <a:gd name="T2" fmla="*/ 9 w 32"/>
                <a:gd name="T3" fmla="*/ 0 h 51"/>
                <a:gd name="T4" fmla="*/ 9 w 32"/>
                <a:gd name="T5" fmla="*/ 3 h 51"/>
                <a:gd name="T6" fmla="*/ 7 w 32"/>
                <a:gd name="T7" fmla="*/ 6 h 51"/>
                <a:gd name="T8" fmla="*/ 18 w 32"/>
                <a:gd name="T9" fmla="*/ 24 h 51"/>
                <a:gd name="T10" fmla="*/ 28 w 32"/>
                <a:gd name="T11" fmla="*/ 7 h 51"/>
                <a:gd name="T12" fmla="*/ 28 w 32"/>
                <a:gd name="T13" fmla="*/ 0 h 51"/>
                <a:gd name="T14" fmla="*/ 31 w 32"/>
                <a:gd name="T15" fmla="*/ 0 h 51"/>
                <a:gd name="T16" fmla="*/ 31 w 32"/>
                <a:gd name="T17" fmla="*/ 6 h 51"/>
                <a:gd name="T18" fmla="*/ 12 w 32"/>
                <a:gd name="T19" fmla="*/ 46 h 51"/>
                <a:gd name="T20" fmla="*/ 4 w 32"/>
                <a:gd name="T21" fmla="*/ 50 h 51"/>
                <a:gd name="T22" fmla="*/ 1 w 32"/>
                <a:gd name="T23" fmla="*/ 46 h 51"/>
                <a:gd name="T24" fmla="*/ 7 w 32"/>
                <a:gd name="T25" fmla="*/ 46 h 51"/>
                <a:gd name="T26" fmla="*/ 15 w 32"/>
                <a:gd name="T27" fmla="*/ 38 h 51"/>
                <a:gd name="T28" fmla="*/ 0 w 32"/>
                <a:gd name="T29" fmla="*/ 0 h 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51"/>
                <a:gd name="T47" fmla="*/ 32 w 32"/>
                <a:gd name="T48" fmla="*/ 51 h 5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51">
                  <a:moveTo>
                    <a:pt x="0" y="0"/>
                  </a:moveTo>
                  <a:lnTo>
                    <a:pt x="9" y="0"/>
                  </a:lnTo>
                  <a:lnTo>
                    <a:pt x="9" y="3"/>
                  </a:lnTo>
                  <a:lnTo>
                    <a:pt x="7" y="6"/>
                  </a:lnTo>
                  <a:lnTo>
                    <a:pt x="18" y="24"/>
                  </a:lnTo>
                  <a:lnTo>
                    <a:pt x="28" y="7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12" y="46"/>
                  </a:lnTo>
                  <a:lnTo>
                    <a:pt x="4" y="50"/>
                  </a:lnTo>
                  <a:lnTo>
                    <a:pt x="1" y="46"/>
                  </a:lnTo>
                  <a:lnTo>
                    <a:pt x="7" y="46"/>
                  </a:lnTo>
                  <a:lnTo>
                    <a:pt x="15" y="3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" name="Freeform 291"/>
            <p:cNvSpPr>
              <a:spLocks/>
            </p:cNvSpPr>
            <p:nvPr/>
          </p:nvSpPr>
          <p:spPr bwMode="auto">
            <a:xfrm>
              <a:off x="2845" y="2829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4 w 12"/>
                <a:gd name="T3" fmla="*/ 0 h 11"/>
                <a:gd name="T4" fmla="*/ 11 w 12"/>
                <a:gd name="T5" fmla="*/ 6 h 11"/>
                <a:gd name="T6" fmla="*/ 11 w 12"/>
                <a:gd name="T7" fmla="*/ 7 h 11"/>
                <a:gd name="T8" fmla="*/ 9 w 12"/>
                <a:gd name="T9" fmla="*/ 10 h 11"/>
                <a:gd name="T10" fmla="*/ 0 w 12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1"/>
                <a:gd name="T20" fmla="*/ 12 w 12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1">
                  <a:moveTo>
                    <a:pt x="0" y="0"/>
                  </a:moveTo>
                  <a:lnTo>
                    <a:pt x="4" y="0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9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" name="Freeform 292"/>
            <p:cNvSpPr>
              <a:spLocks/>
            </p:cNvSpPr>
            <p:nvPr/>
          </p:nvSpPr>
          <p:spPr bwMode="auto">
            <a:xfrm>
              <a:off x="2888" y="2829"/>
              <a:ext cx="27" cy="39"/>
            </a:xfrm>
            <a:custGeom>
              <a:avLst/>
              <a:gdLst>
                <a:gd name="T0" fmla="*/ 10 w 27"/>
                <a:gd name="T1" fmla="*/ 0 h 39"/>
                <a:gd name="T2" fmla="*/ 18 w 27"/>
                <a:gd name="T3" fmla="*/ 0 h 39"/>
                <a:gd name="T4" fmla="*/ 23 w 27"/>
                <a:gd name="T5" fmla="*/ 3 h 39"/>
                <a:gd name="T6" fmla="*/ 26 w 27"/>
                <a:gd name="T7" fmla="*/ 13 h 39"/>
                <a:gd name="T8" fmla="*/ 18 w 27"/>
                <a:gd name="T9" fmla="*/ 15 h 39"/>
                <a:gd name="T10" fmla="*/ 16 w 27"/>
                <a:gd name="T11" fmla="*/ 13 h 39"/>
                <a:gd name="T12" fmla="*/ 3 w 27"/>
                <a:gd name="T13" fmla="*/ 18 h 39"/>
                <a:gd name="T14" fmla="*/ 18 w 27"/>
                <a:gd name="T15" fmla="*/ 35 h 39"/>
                <a:gd name="T16" fmla="*/ 26 w 27"/>
                <a:gd name="T17" fmla="*/ 30 h 39"/>
                <a:gd name="T18" fmla="*/ 23 w 27"/>
                <a:gd name="T19" fmla="*/ 35 h 39"/>
                <a:gd name="T20" fmla="*/ 8 w 27"/>
                <a:gd name="T21" fmla="*/ 38 h 39"/>
                <a:gd name="T22" fmla="*/ 0 w 27"/>
                <a:gd name="T23" fmla="*/ 27 h 39"/>
                <a:gd name="T24" fmla="*/ 0 w 27"/>
                <a:gd name="T25" fmla="*/ 10 h 39"/>
                <a:gd name="T26" fmla="*/ 5 w 27"/>
                <a:gd name="T27" fmla="*/ 3 h 39"/>
                <a:gd name="T28" fmla="*/ 10 w 27"/>
                <a:gd name="T29" fmla="*/ 0 h 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"/>
                <a:gd name="T46" fmla="*/ 0 h 39"/>
                <a:gd name="T47" fmla="*/ 27 w 27"/>
                <a:gd name="T48" fmla="*/ 39 h 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" h="39">
                  <a:moveTo>
                    <a:pt x="10" y="0"/>
                  </a:moveTo>
                  <a:lnTo>
                    <a:pt x="18" y="0"/>
                  </a:lnTo>
                  <a:lnTo>
                    <a:pt x="23" y="3"/>
                  </a:lnTo>
                  <a:lnTo>
                    <a:pt x="26" y="13"/>
                  </a:lnTo>
                  <a:lnTo>
                    <a:pt x="18" y="15"/>
                  </a:lnTo>
                  <a:lnTo>
                    <a:pt x="16" y="13"/>
                  </a:lnTo>
                  <a:lnTo>
                    <a:pt x="3" y="18"/>
                  </a:lnTo>
                  <a:lnTo>
                    <a:pt x="18" y="35"/>
                  </a:lnTo>
                  <a:lnTo>
                    <a:pt x="26" y="30"/>
                  </a:lnTo>
                  <a:lnTo>
                    <a:pt x="23" y="35"/>
                  </a:lnTo>
                  <a:lnTo>
                    <a:pt x="8" y="38"/>
                  </a:lnTo>
                  <a:lnTo>
                    <a:pt x="0" y="27"/>
                  </a:lnTo>
                  <a:lnTo>
                    <a:pt x="0" y="10"/>
                  </a:lnTo>
                  <a:lnTo>
                    <a:pt x="5" y="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0" name="Freeform 293"/>
            <p:cNvSpPr>
              <a:spLocks/>
            </p:cNvSpPr>
            <p:nvPr/>
          </p:nvSpPr>
          <p:spPr bwMode="auto">
            <a:xfrm>
              <a:off x="2893" y="2832"/>
              <a:ext cx="18" cy="10"/>
            </a:xfrm>
            <a:custGeom>
              <a:avLst/>
              <a:gdLst>
                <a:gd name="T0" fmla="*/ 3 w 18"/>
                <a:gd name="T1" fmla="*/ 3 h 10"/>
                <a:gd name="T2" fmla="*/ 0 w 18"/>
                <a:gd name="T3" fmla="*/ 4 h 10"/>
                <a:gd name="T4" fmla="*/ 9 w 18"/>
                <a:gd name="T5" fmla="*/ 9 h 10"/>
                <a:gd name="T6" fmla="*/ 17 w 18"/>
                <a:gd name="T7" fmla="*/ 9 h 10"/>
                <a:gd name="T8" fmla="*/ 17 w 18"/>
                <a:gd name="T9" fmla="*/ 4 h 10"/>
                <a:gd name="T10" fmla="*/ 9 w 18"/>
                <a:gd name="T11" fmla="*/ 0 h 10"/>
                <a:gd name="T12" fmla="*/ 3 w 18"/>
                <a:gd name="T13" fmla="*/ 3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0"/>
                <a:gd name="T23" fmla="*/ 18 w 18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0">
                  <a:moveTo>
                    <a:pt x="3" y="3"/>
                  </a:moveTo>
                  <a:lnTo>
                    <a:pt x="0" y="4"/>
                  </a:lnTo>
                  <a:lnTo>
                    <a:pt x="9" y="9"/>
                  </a:lnTo>
                  <a:lnTo>
                    <a:pt x="17" y="9"/>
                  </a:lnTo>
                  <a:lnTo>
                    <a:pt x="17" y="4"/>
                  </a:lnTo>
                  <a:lnTo>
                    <a:pt x="9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1" name="Freeform 294"/>
            <p:cNvSpPr>
              <a:spLocks/>
            </p:cNvSpPr>
            <p:nvPr/>
          </p:nvSpPr>
          <p:spPr bwMode="auto">
            <a:xfrm>
              <a:off x="3766" y="2829"/>
              <a:ext cx="26" cy="39"/>
            </a:xfrm>
            <a:custGeom>
              <a:avLst/>
              <a:gdLst>
                <a:gd name="T0" fmla="*/ 9 w 26"/>
                <a:gd name="T1" fmla="*/ 0 h 39"/>
                <a:gd name="T2" fmla="*/ 22 w 26"/>
                <a:gd name="T3" fmla="*/ 0 h 39"/>
                <a:gd name="T4" fmla="*/ 25 w 26"/>
                <a:gd name="T5" fmla="*/ 7 h 39"/>
                <a:gd name="T6" fmla="*/ 22 w 26"/>
                <a:gd name="T7" fmla="*/ 7 h 39"/>
                <a:gd name="T8" fmla="*/ 20 w 26"/>
                <a:gd name="T9" fmla="*/ 0 h 39"/>
                <a:gd name="T10" fmla="*/ 5 w 26"/>
                <a:gd name="T11" fmla="*/ 3 h 39"/>
                <a:gd name="T12" fmla="*/ 5 w 26"/>
                <a:gd name="T13" fmla="*/ 24 h 39"/>
                <a:gd name="T14" fmla="*/ 14 w 26"/>
                <a:gd name="T15" fmla="*/ 32 h 39"/>
                <a:gd name="T16" fmla="*/ 20 w 26"/>
                <a:gd name="T17" fmla="*/ 32 h 39"/>
                <a:gd name="T18" fmla="*/ 25 w 26"/>
                <a:gd name="T19" fmla="*/ 27 h 39"/>
                <a:gd name="T20" fmla="*/ 25 w 26"/>
                <a:gd name="T21" fmla="*/ 30 h 39"/>
                <a:gd name="T22" fmla="*/ 14 w 26"/>
                <a:gd name="T23" fmla="*/ 38 h 39"/>
                <a:gd name="T24" fmla="*/ 9 w 26"/>
                <a:gd name="T25" fmla="*/ 38 h 39"/>
                <a:gd name="T26" fmla="*/ 5 w 26"/>
                <a:gd name="T27" fmla="*/ 35 h 39"/>
                <a:gd name="T28" fmla="*/ 0 w 26"/>
                <a:gd name="T29" fmla="*/ 24 h 39"/>
                <a:gd name="T30" fmla="*/ 0 w 26"/>
                <a:gd name="T31" fmla="*/ 10 h 39"/>
                <a:gd name="T32" fmla="*/ 5 w 26"/>
                <a:gd name="T33" fmla="*/ 3 h 39"/>
                <a:gd name="T34" fmla="*/ 9 w 26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39"/>
                <a:gd name="T56" fmla="*/ 26 w 26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39">
                  <a:moveTo>
                    <a:pt x="9" y="0"/>
                  </a:moveTo>
                  <a:lnTo>
                    <a:pt x="22" y="0"/>
                  </a:lnTo>
                  <a:lnTo>
                    <a:pt x="25" y="7"/>
                  </a:lnTo>
                  <a:lnTo>
                    <a:pt x="22" y="7"/>
                  </a:lnTo>
                  <a:lnTo>
                    <a:pt x="20" y="0"/>
                  </a:lnTo>
                  <a:lnTo>
                    <a:pt x="5" y="3"/>
                  </a:lnTo>
                  <a:lnTo>
                    <a:pt x="5" y="24"/>
                  </a:lnTo>
                  <a:lnTo>
                    <a:pt x="14" y="32"/>
                  </a:lnTo>
                  <a:lnTo>
                    <a:pt x="20" y="32"/>
                  </a:lnTo>
                  <a:lnTo>
                    <a:pt x="25" y="27"/>
                  </a:lnTo>
                  <a:lnTo>
                    <a:pt x="25" y="30"/>
                  </a:lnTo>
                  <a:lnTo>
                    <a:pt x="14" y="38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0" y="24"/>
                  </a:lnTo>
                  <a:lnTo>
                    <a:pt x="0" y="10"/>
                  </a:lnTo>
                  <a:lnTo>
                    <a:pt x="5" y="3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2" name="Freeform 295"/>
            <p:cNvSpPr>
              <a:spLocks/>
            </p:cNvSpPr>
            <p:nvPr/>
          </p:nvSpPr>
          <p:spPr bwMode="auto">
            <a:xfrm>
              <a:off x="3823" y="2829"/>
              <a:ext cx="29" cy="39"/>
            </a:xfrm>
            <a:custGeom>
              <a:avLst/>
              <a:gdLst>
                <a:gd name="T0" fmla="*/ 11 w 29"/>
                <a:gd name="T1" fmla="*/ 0 h 39"/>
                <a:gd name="T2" fmla="*/ 19 w 29"/>
                <a:gd name="T3" fmla="*/ 0 h 39"/>
                <a:gd name="T4" fmla="*/ 25 w 29"/>
                <a:gd name="T5" fmla="*/ 6 h 39"/>
                <a:gd name="T6" fmla="*/ 25 w 29"/>
                <a:gd name="T7" fmla="*/ 15 h 39"/>
                <a:gd name="T8" fmla="*/ 5 w 29"/>
                <a:gd name="T9" fmla="*/ 15 h 39"/>
                <a:gd name="T10" fmla="*/ 5 w 29"/>
                <a:gd name="T11" fmla="*/ 24 h 39"/>
                <a:gd name="T12" fmla="*/ 16 w 29"/>
                <a:gd name="T13" fmla="*/ 32 h 39"/>
                <a:gd name="T14" fmla="*/ 20 w 29"/>
                <a:gd name="T15" fmla="*/ 32 h 39"/>
                <a:gd name="T16" fmla="*/ 28 w 29"/>
                <a:gd name="T17" fmla="*/ 27 h 39"/>
                <a:gd name="T18" fmla="*/ 23 w 29"/>
                <a:gd name="T19" fmla="*/ 35 h 39"/>
                <a:gd name="T20" fmla="*/ 8 w 29"/>
                <a:gd name="T21" fmla="*/ 38 h 39"/>
                <a:gd name="T22" fmla="*/ 0 w 29"/>
                <a:gd name="T23" fmla="*/ 27 h 39"/>
                <a:gd name="T24" fmla="*/ 0 w 29"/>
                <a:gd name="T25" fmla="*/ 13 h 39"/>
                <a:gd name="T26" fmla="*/ 5 w 29"/>
                <a:gd name="T27" fmla="*/ 3 h 39"/>
                <a:gd name="T28" fmla="*/ 11 w 29"/>
                <a:gd name="T29" fmla="*/ 0 h 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39"/>
                <a:gd name="T47" fmla="*/ 29 w 29"/>
                <a:gd name="T48" fmla="*/ 39 h 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39">
                  <a:moveTo>
                    <a:pt x="11" y="0"/>
                  </a:moveTo>
                  <a:lnTo>
                    <a:pt x="19" y="0"/>
                  </a:lnTo>
                  <a:lnTo>
                    <a:pt x="25" y="6"/>
                  </a:lnTo>
                  <a:lnTo>
                    <a:pt x="25" y="15"/>
                  </a:lnTo>
                  <a:lnTo>
                    <a:pt x="5" y="15"/>
                  </a:lnTo>
                  <a:lnTo>
                    <a:pt x="5" y="2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8" y="27"/>
                  </a:lnTo>
                  <a:lnTo>
                    <a:pt x="23" y="35"/>
                  </a:lnTo>
                  <a:lnTo>
                    <a:pt x="8" y="38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5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" name="Freeform 296"/>
            <p:cNvSpPr>
              <a:spLocks/>
            </p:cNvSpPr>
            <p:nvPr/>
          </p:nvSpPr>
          <p:spPr bwMode="auto">
            <a:xfrm>
              <a:off x="3829" y="2829"/>
              <a:ext cx="16" cy="13"/>
            </a:xfrm>
            <a:custGeom>
              <a:avLst/>
              <a:gdLst>
                <a:gd name="T0" fmla="*/ 5 w 16"/>
                <a:gd name="T1" fmla="*/ 3 h 13"/>
                <a:gd name="T2" fmla="*/ 0 w 16"/>
                <a:gd name="T3" fmla="*/ 12 h 13"/>
                <a:gd name="T4" fmla="*/ 15 w 16"/>
                <a:gd name="T5" fmla="*/ 12 h 13"/>
                <a:gd name="T6" fmla="*/ 15 w 16"/>
                <a:gd name="T7" fmla="*/ 7 h 13"/>
                <a:gd name="T8" fmla="*/ 8 w 16"/>
                <a:gd name="T9" fmla="*/ 0 h 13"/>
                <a:gd name="T10" fmla="*/ 5 w 16"/>
                <a:gd name="T11" fmla="*/ 3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13"/>
                <a:gd name="T20" fmla="*/ 16 w 16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13">
                  <a:moveTo>
                    <a:pt x="5" y="3"/>
                  </a:moveTo>
                  <a:lnTo>
                    <a:pt x="0" y="12"/>
                  </a:lnTo>
                  <a:lnTo>
                    <a:pt x="15" y="12"/>
                  </a:lnTo>
                  <a:lnTo>
                    <a:pt x="15" y="7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4" name="Freeform 297"/>
            <p:cNvSpPr>
              <a:spLocks/>
            </p:cNvSpPr>
            <p:nvPr/>
          </p:nvSpPr>
          <p:spPr bwMode="auto">
            <a:xfrm>
              <a:off x="2827" y="2832"/>
              <a:ext cx="27" cy="36"/>
            </a:xfrm>
            <a:custGeom>
              <a:avLst/>
              <a:gdLst>
                <a:gd name="T0" fmla="*/ 8 w 27"/>
                <a:gd name="T1" fmla="*/ 0 h 36"/>
                <a:gd name="T2" fmla="*/ 11 w 27"/>
                <a:gd name="T3" fmla="*/ 0 h 36"/>
                <a:gd name="T4" fmla="*/ 5 w 27"/>
                <a:gd name="T5" fmla="*/ 7 h 36"/>
                <a:gd name="T6" fmla="*/ 5 w 27"/>
                <a:gd name="T7" fmla="*/ 21 h 36"/>
                <a:gd name="T8" fmla="*/ 16 w 27"/>
                <a:gd name="T9" fmla="*/ 29 h 36"/>
                <a:gd name="T10" fmla="*/ 23 w 27"/>
                <a:gd name="T11" fmla="*/ 29 h 36"/>
                <a:gd name="T12" fmla="*/ 26 w 27"/>
                <a:gd name="T13" fmla="*/ 27 h 36"/>
                <a:gd name="T14" fmla="*/ 26 w 27"/>
                <a:gd name="T15" fmla="*/ 29 h 36"/>
                <a:gd name="T16" fmla="*/ 16 w 27"/>
                <a:gd name="T17" fmla="*/ 35 h 36"/>
                <a:gd name="T18" fmla="*/ 11 w 27"/>
                <a:gd name="T19" fmla="*/ 35 h 36"/>
                <a:gd name="T20" fmla="*/ 3 w 27"/>
                <a:gd name="T21" fmla="*/ 24 h 36"/>
                <a:gd name="T22" fmla="*/ 0 w 27"/>
                <a:gd name="T23" fmla="*/ 13 h 36"/>
                <a:gd name="T24" fmla="*/ 8 w 27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"/>
                <a:gd name="T40" fmla="*/ 0 h 36"/>
                <a:gd name="T41" fmla="*/ 27 w 27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" h="36">
                  <a:moveTo>
                    <a:pt x="8" y="0"/>
                  </a:moveTo>
                  <a:lnTo>
                    <a:pt x="11" y="0"/>
                  </a:lnTo>
                  <a:lnTo>
                    <a:pt x="5" y="7"/>
                  </a:lnTo>
                  <a:lnTo>
                    <a:pt x="5" y="21"/>
                  </a:lnTo>
                  <a:lnTo>
                    <a:pt x="16" y="29"/>
                  </a:lnTo>
                  <a:lnTo>
                    <a:pt x="23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3" y="24"/>
                  </a:lnTo>
                  <a:lnTo>
                    <a:pt x="0" y="1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5" name="Freeform 298"/>
            <p:cNvSpPr>
              <a:spLocks/>
            </p:cNvSpPr>
            <p:nvPr/>
          </p:nvSpPr>
          <p:spPr bwMode="auto">
            <a:xfrm>
              <a:off x="1577" y="2984"/>
              <a:ext cx="29" cy="54"/>
            </a:xfrm>
            <a:custGeom>
              <a:avLst/>
              <a:gdLst>
                <a:gd name="T0" fmla="*/ 5 w 29"/>
                <a:gd name="T1" fmla="*/ 0 h 54"/>
                <a:gd name="T2" fmla="*/ 17 w 29"/>
                <a:gd name="T3" fmla="*/ 0 h 54"/>
                <a:gd name="T4" fmla="*/ 25 w 29"/>
                <a:gd name="T5" fmla="*/ 3 h 54"/>
                <a:gd name="T6" fmla="*/ 25 w 29"/>
                <a:gd name="T7" fmla="*/ 8 h 54"/>
                <a:gd name="T8" fmla="*/ 12 w 29"/>
                <a:gd name="T9" fmla="*/ 0 h 54"/>
                <a:gd name="T10" fmla="*/ 3 w 29"/>
                <a:gd name="T11" fmla="*/ 11 h 54"/>
                <a:gd name="T12" fmla="*/ 23 w 29"/>
                <a:gd name="T13" fmla="*/ 27 h 54"/>
                <a:gd name="T14" fmla="*/ 28 w 29"/>
                <a:gd name="T15" fmla="*/ 38 h 54"/>
                <a:gd name="T16" fmla="*/ 28 w 29"/>
                <a:gd name="T17" fmla="*/ 46 h 54"/>
                <a:gd name="T18" fmla="*/ 23 w 29"/>
                <a:gd name="T19" fmla="*/ 53 h 54"/>
                <a:gd name="T20" fmla="*/ 11 w 29"/>
                <a:gd name="T21" fmla="*/ 53 h 54"/>
                <a:gd name="T22" fmla="*/ 0 w 29"/>
                <a:gd name="T23" fmla="*/ 50 h 54"/>
                <a:gd name="T24" fmla="*/ 0 w 29"/>
                <a:gd name="T25" fmla="*/ 46 h 54"/>
                <a:gd name="T26" fmla="*/ 12 w 29"/>
                <a:gd name="T27" fmla="*/ 53 h 54"/>
                <a:gd name="T28" fmla="*/ 23 w 29"/>
                <a:gd name="T29" fmla="*/ 50 h 54"/>
                <a:gd name="T30" fmla="*/ 23 w 29"/>
                <a:gd name="T31" fmla="*/ 46 h 54"/>
                <a:gd name="T32" fmla="*/ 25 w 29"/>
                <a:gd name="T33" fmla="*/ 43 h 54"/>
                <a:gd name="T34" fmla="*/ 8 w 29"/>
                <a:gd name="T35" fmla="*/ 27 h 54"/>
                <a:gd name="T36" fmla="*/ 0 w 29"/>
                <a:gd name="T37" fmla="*/ 17 h 54"/>
                <a:gd name="T38" fmla="*/ 0 w 29"/>
                <a:gd name="T39" fmla="*/ 8 h 54"/>
                <a:gd name="T40" fmla="*/ 5 w 29"/>
                <a:gd name="T41" fmla="*/ 0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54"/>
                <a:gd name="T65" fmla="*/ 29 w 29"/>
                <a:gd name="T66" fmla="*/ 54 h 5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54">
                  <a:moveTo>
                    <a:pt x="5" y="0"/>
                  </a:moveTo>
                  <a:lnTo>
                    <a:pt x="17" y="0"/>
                  </a:lnTo>
                  <a:lnTo>
                    <a:pt x="25" y="3"/>
                  </a:lnTo>
                  <a:lnTo>
                    <a:pt x="25" y="8"/>
                  </a:lnTo>
                  <a:lnTo>
                    <a:pt x="12" y="0"/>
                  </a:lnTo>
                  <a:lnTo>
                    <a:pt x="3" y="11"/>
                  </a:lnTo>
                  <a:lnTo>
                    <a:pt x="23" y="27"/>
                  </a:lnTo>
                  <a:lnTo>
                    <a:pt x="28" y="38"/>
                  </a:lnTo>
                  <a:lnTo>
                    <a:pt x="28" y="46"/>
                  </a:lnTo>
                  <a:lnTo>
                    <a:pt x="23" y="53"/>
                  </a:lnTo>
                  <a:lnTo>
                    <a:pt x="11" y="53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12" y="53"/>
                  </a:lnTo>
                  <a:lnTo>
                    <a:pt x="23" y="50"/>
                  </a:lnTo>
                  <a:lnTo>
                    <a:pt x="23" y="46"/>
                  </a:lnTo>
                  <a:lnTo>
                    <a:pt x="25" y="43"/>
                  </a:lnTo>
                  <a:lnTo>
                    <a:pt x="8" y="27"/>
                  </a:lnTo>
                  <a:lnTo>
                    <a:pt x="0" y="17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6" name="Freeform 299"/>
            <p:cNvSpPr>
              <a:spLocks/>
            </p:cNvSpPr>
            <p:nvPr/>
          </p:nvSpPr>
          <p:spPr bwMode="auto">
            <a:xfrm>
              <a:off x="1716" y="2986"/>
              <a:ext cx="3" cy="7"/>
            </a:xfrm>
            <a:custGeom>
              <a:avLst/>
              <a:gdLst>
                <a:gd name="T0" fmla="*/ 0 w 3"/>
                <a:gd name="T1" fmla="*/ 0 h 7"/>
                <a:gd name="T2" fmla="*/ 2 w 3"/>
                <a:gd name="T3" fmla="*/ 0 h 7"/>
                <a:gd name="T4" fmla="*/ 2 w 3"/>
                <a:gd name="T5" fmla="*/ 3 h 7"/>
                <a:gd name="T6" fmla="*/ 0 w 3"/>
                <a:gd name="T7" fmla="*/ 6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0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7" name="Freeform 300"/>
            <p:cNvSpPr>
              <a:spLocks/>
            </p:cNvSpPr>
            <p:nvPr/>
          </p:nvSpPr>
          <p:spPr bwMode="auto">
            <a:xfrm>
              <a:off x="1793" y="2990"/>
              <a:ext cx="4" cy="3"/>
            </a:xfrm>
            <a:custGeom>
              <a:avLst/>
              <a:gdLst>
                <a:gd name="T0" fmla="*/ 0 w 4"/>
                <a:gd name="T1" fmla="*/ 0 h 3"/>
                <a:gd name="T2" fmla="*/ 3 w 4"/>
                <a:gd name="T3" fmla="*/ 0 h 3"/>
                <a:gd name="T4" fmla="*/ 3 w 4"/>
                <a:gd name="T5" fmla="*/ 2 h 3"/>
                <a:gd name="T6" fmla="*/ 0 w 4"/>
                <a:gd name="T7" fmla="*/ 2 h 3"/>
                <a:gd name="T8" fmla="*/ 0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3"/>
                <a:gd name="T17" fmla="*/ 4 w 4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3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" name="Freeform 301"/>
            <p:cNvSpPr>
              <a:spLocks/>
            </p:cNvSpPr>
            <p:nvPr/>
          </p:nvSpPr>
          <p:spPr bwMode="auto">
            <a:xfrm>
              <a:off x="1888" y="2990"/>
              <a:ext cx="11" cy="53"/>
            </a:xfrm>
            <a:custGeom>
              <a:avLst/>
              <a:gdLst>
                <a:gd name="T0" fmla="*/ 4 w 11"/>
                <a:gd name="T1" fmla="*/ 0 h 53"/>
                <a:gd name="T2" fmla="*/ 7 w 11"/>
                <a:gd name="T3" fmla="*/ 0 h 53"/>
                <a:gd name="T4" fmla="*/ 7 w 11"/>
                <a:gd name="T5" fmla="*/ 44 h 53"/>
                <a:gd name="T6" fmla="*/ 10 w 11"/>
                <a:gd name="T7" fmla="*/ 52 h 53"/>
                <a:gd name="T8" fmla="*/ 0 w 11"/>
                <a:gd name="T9" fmla="*/ 52 h 53"/>
                <a:gd name="T10" fmla="*/ 4 w 11"/>
                <a:gd name="T11" fmla="*/ 44 h 53"/>
                <a:gd name="T12" fmla="*/ 4 w 11"/>
                <a:gd name="T13" fmla="*/ 8 h 53"/>
                <a:gd name="T14" fmla="*/ 3 w 11"/>
                <a:gd name="T15" fmla="*/ 3 h 53"/>
                <a:gd name="T16" fmla="*/ 4 w 11"/>
                <a:gd name="T17" fmla="*/ 0 h 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53"/>
                <a:gd name="T29" fmla="*/ 11 w 11"/>
                <a:gd name="T30" fmla="*/ 53 h 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53">
                  <a:moveTo>
                    <a:pt x="4" y="0"/>
                  </a:moveTo>
                  <a:lnTo>
                    <a:pt x="7" y="0"/>
                  </a:lnTo>
                  <a:lnTo>
                    <a:pt x="7" y="44"/>
                  </a:lnTo>
                  <a:lnTo>
                    <a:pt x="10" y="52"/>
                  </a:lnTo>
                  <a:lnTo>
                    <a:pt x="0" y="52"/>
                  </a:lnTo>
                  <a:lnTo>
                    <a:pt x="4" y="44"/>
                  </a:lnTo>
                  <a:lnTo>
                    <a:pt x="4" y="8"/>
                  </a:lnTo>
                  <a:lnTo>
                    <a:pt x="3" y="3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" name="Freeform 302"/>
            <p:cNvSpPr>
              <a:spLocks/>
            </p:cNvSpPr>
            <p:nvPr/>
          </p:nvSpPr>
          <p:spPr bwMode="auto">
            <a:xfrm>
              <a:off x="1621" y="2995"/>
              <a:ext cx="17" cy="43"/>
            </a:xfrm>
            <a:custGeom>
              <a:avLst/>
              <a:gdLst>
                <a:gd name="T0" fmla="*/ 5 w 17"/>
                <a:gd name="T1" fmla="*/ 0 h 43"/>
                <a:gd name="T2" fmla="*/ 13 w 17"/>
                <a:gd name="T3" fmla="*/ 7 h 43"/>
                <a:gd name="T4" fmla="*/ 8 w 17"/>
                <a:gd name="T5" fmla="*/ 7 h 43"/>
                <a:gd name="T6" fmla="*/ 8 w 17"/>
                <a:gd name="T7" fmla="*/ 27 h 43"/>
                <a:gd name="T8" fmla="*/ 5 w 17"/>
                <a:gd name="T9" fmla="*/ 29 h 43"/>
                <a:gd name="T10" fmla="*/ 8 w 17"/>
                <a:gd name="T11" fmla="*/ 39 h 43"/>
                <a:gd name="T12" fmla="*/ 16 w 17"/>
                <a:gd name="T13" fmla="*/ 39 h 43"/>
                <a:gd name="T14" fmla="*/ 5 w 17"/>
                <a:gd name="T15" fmla="*/ 42 h 43"/>
                <a:gd name="T16" fmla="*/ 3 w 17"/>
                <a:gd name="T17" fmla="*/ 32 h 43"/>
                <a:gd name="T18" fmla="*/ 3 w 17"/>
                <a:gd name="T19" fmla="*/ 10 h 43"/>
                <a:gd name="T20" fmla="*/ 0 w 17"/>
                <a:gd name="T21" fmla="*/ 6 h 43"/>
                <a:gd name="T22" fmla="*/ 5 w 17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"/>
                <a:gd name="T37" fmla="*/ 0 h 43"/>
                <a:gd name="T38" fmla="*/ 17 w 17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" h="43">
                  <a:moveTo>
                    <a:pt x="5" y="0"/>
                  </a:moveTo>
                  <a:lnTo>
                    <a:pt x="13" y="7"/>
                  </a:lnTo>
                  <a:lnTo>
                    <a:pt x="8" y="7"/>
                  </a:lnTo>
                  <a:lnTo>
                    <a:pt x="8" y="27"/>
                  </a:lnTo>
                  <a:lnTo>
                    <a:pt x="5" y="29"/>
                  </a:lnTo>
                  <a:lnTo>
                    <a:pt x="8" y="39"/>
                  </a:lnTo>
                  <a:lnTo>
                    <a:pt x="16" y="39"/>
                  </a:lnTo>
                  <a:lnTo>
                    <a:pt x="5" y="42"/>
                  </a:lnTo>
                  <a:lnTo>
                    <a:pt x="3" y="32"/>
                  </a:lnTo>
                  <a:lnTo>
                    <a:pt x="3" y="10"/>
                  </a:lnTo>
                  <a:lnTo>
                    <a:pt x="0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" name="Freeform 303"/>
            <p:cNvSpPr>
              <a:spLocks/>
            </p:cNvSpPr>
            <p:nvPr/>
          </p:nvSpPr>
          <p:spPr bwMode="auto">
            <a:xfrm>
              <a:off x="1683" y="2995"/>
              <a:ext cx="17" cy="45"/>
            </a:xfrm>
            <a:custGeom>
              <a:avLst/>
              <a:gdLst>
                <a:gd name="T0" fmla="*/ 5 w 17"/>
                <a:gd name="T1" fmla="*/ 0 h 45"/>
                <a:gd name="T2" fmla="*/ 13 w 17"/>
                <a:gd name="T3" fmla="*/ 7 h 45"/>
                <a:gd name="T4" fmla="*/ 5 w 17"/>
                <a:gd name="T5" fmla="*/ 12 h 45"/>
                <a:gd name="T6" fmla="*/ 8 w 17"/>
                <a:gd name="T7" fmla="*/ 15 h 45"/>
                <a:gd name="T8" fmla="*/ 5 w 17"/>
                <a:gd name="T9" fmla="*/ 32 h 45"/>
                <a:gd name="T10" fmla="*/ 8 w 17"/>
                <a:gd name="T11" fmla="*/ 39 h 45"/>
                <a:gd name="T12" fmla="*/ 16 w 17"/>
                <a:gd name="T13" fmla="*/ 39 h 45"/>
                <a:gd name="T14" fmla="*/ 5 w 17"/>
                <a:gd name="T15" fmla="*/ 44 h 45"/>
                <a:gd name="T16" fmla="*/ 3 w 17"/>
                <a:gd name="T17" fmla="*/ 39 h 45"/>
                <a:gd name="T18" fmla="*/ 3 w 17"/>
                <a:gd name="T19" fmla="*/ 12 h 45"/>
                <a:gd name="T20" fmla="*/ 0 w 17"/>
                <a:gd name="T21" fmla="*/ 6 h 45"/>
                <a:gd name="T22" fmla="*/ 5 w 17"/>
                <a:gd name="T23" fmla="*/ 6 h 45"/>
                <a:gd name="T24" fmla="*/ 5 w 17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5"/>
                <a:gd name="T41" fmla="*/ 17 w 17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5">
                  <a:moveTo>
                    <a:pt x="5" y="0"/>
                  </a:moveTo>
                  <a:lnTo>
                    <a:pt x="13" y="7"/>
                  </a:lnTo>
                  <a:lnTo>
                    <a:pt x="5" y="12"/>
                  </a:lnTo>
                  <a:lnTo>
                    <a:pt x="8" y="15"/>
                  </a:lnTo>
                  <a:lnTo>
                    <a:pt x="5" y="32"/>
                  </a:lnTo>
                  <a:lnTo>
                    <a:pt x="8" y="39"/>
                  </a:lnTo>
                  <a:lnTo>
                    <a:pt x="16" y="39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12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1" name="Freeform 304"/>
            <p:cNvSpPr>
              <a:spLocks/>
            </p:cNvSpPr>
            <p:nvPr/>
          </p:nvSpPr>
          <p:spPr bwMode="auto">
            <a:xfrm>
              <a:off x="1764" y="2998"/>
              <a:ext cx="17" cy="42"/>
            </a:xfrm>
            <a:custGeom>
              <a:avLst/>
              <a:gdLst>
                <a:gd name="T0" fmla="*/ 5 w 17"/>
                <a:gd name="T1" fmla="*/ 0 h 42"/>
                <a:gd name="T2" fmla="*/ 8 w 17"/>
                <a:gd name="T3" fmla="*/ 0 h 42"/>
                <a:gd name="T4" fmla="*/ 8 w 17"/>
                <a:gd name="T5" fmla="*/ 4 h 42"/>
                <a:gd name="T6" fmla="*/ 13 w 17"/>
                <a:gd name="T7" fmla="*/ 4 h 42"/>
                <a:gd name="T8" fmla="*/ 16 w 17"/>
                <a:gd name="T9" fmla="*/ 7 h 42"/>
                <a:gd name="T10" fmla="*/ 8 w 17"/>
                <a:gd name="T11" fmla="*/ 7 h 42"/>
                <a:gd name="T12" fmla="*/ 8 w 17"/>
                <a:gd name="T13" fmla="*/ 38 h 42"/>
                <a:gd name="T14" fmla="*/ 16 w 17"/>
                <a:gd name="T15" fmla="*/ 38 h 42"/>
                <a:gd name="T16" fmla="*/ 16 w 17"/>
                <a:gd name="T17" fmla="*/ 41 h 42"/>
                <a:gd name="T18" fmla="*/ 5 w 17"/>
                <a:gd name="T19" fmla="*/ 41 h 42"/>
                <a:gd name="T20" fmla="*/ 3 w 17"/>
                <a:gd name="T21" fmla="*/ 26 h 42"/>
                <a:gd name="T22" fmla="*/ 5 w 17"/>
                <a:gd name="T23" fmla="*/ 12 h 42"/>
                <a:gd name="T24" fmla="*/ 0 w 17"/>
                <a:gd name="T25" fmla="*/ 4 h 42"/>
                <a:gd name="T26" fmla="*/ 5 w 17"/>
                <a:gd name="T27" fmla="*/ 4 h 42"/>
                <a:gd name="T28" fmla="*/ 5 w 17"/>
                <a:gd name="T29" fmla="*/ 0 h 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42"/>
                <a:gd name="T47" fmla="*/ 17 w 17"/>
                <a:gd name="T48" fmla="*/ 42 h 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42">
                  <a:moveTo>
                    <a:pt x="5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13" y="4"/>
                  </a:lnTo>
                  <a:lnTo>
                    <a:pt x="16" y="7"/>
                  </a:lnTo>
                  <a:lnTo>
                    <a:pt x="8" y="7"/>
                  </a:lnTo>
                  <a:lnTo>
                    <a:pt x="8" y="38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5" y="41"/>
                  </a:lnTo>
                  <a:lnTo>
                    <a:pt x="3" y="26"/>
                  </a:lnTo>
                  <a:lnTo>
                    <a:pt x="5" y="1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2" name="Freeform 305"/>
            <p:cNvSpPr>
              <a:spLocks/>
            </p:cNvSpPr>
            <p:nvPr/>
          </p:nvSpPr>
          <p:spPr bwMode="auto">
            <a:xfrm>
              <a:off x="2244" y="3000"/>
              <a:ext cx="1832" cy="204"/>
            </a:xfrm>
            <a:custGeom>
              <a:avLst/>
              <a:gdLst>
                <a:gd name="T0" fmla="*/ 68 w 1832"/>
                <a:gd name="T1" fmla="*/ 0 h 204"/>
                <a:gd name="T2" fmla="*/ 75 w 1832"/>
                <a:gd name="T3" fmla="*/ 0 h 204"/>
                <a:gd name="T4" fmla="*/ 228 w 1832"/>
                <a:gd name="T5" fmla="*/ 1 h 204"/>
                <a:gd name="T6" fmla="*/ 398 w 1832"/>
                <a:gd name="T7" fmla="*/ 4 h 204"/>
                <a:gd name="T8" fmla="*/ 403 w 1832"/>
                <a:gd name="T9" fmla="*/ 4 h 204"/>
                <a:gd name="T10" fmla="*/ 540 w 1832"/>
                <a:gd name="T11" fmla="*/ 7 h 204"/>
                <a:gd name="T12" fmla="*/ 544 w 1832"/>
                <a:gd name="T13" fmla="*/ 7 h 204"/>
                <a:gd name="T14" fmla="*/ 558 w 1832"/>
                <a:gd name="T15" fmla="*/ 7 h 204"/>
                <a:gd name="T16" fmla="*/ 569 w 1832"/>
                <a:gd name="T17" fmla="*/ 10 h 204"/>
                <a:gd name="T18" fmla="*/ 578 w 1832"/>
                <a:gd name="T19" fmla="*/ 10 h 204"/>
                <a:gd name="T20" fmla="*/ 604 w 1832"/>
                <a:gd name="T21" fmla="*/ 7 h 204"/>
                <a:gd name="T22" fmla="*/ 885 w 1832"/>
                <a:gd name="T23" fmla="*/ 10 h 204"/>
                <a:gd name="T24" fmla="*/ 893 w 1832"/>
                <a:gd name="T25" fmla="*/ 10 h 204"/>
                <a:gd name="T26" fmla="*/ 935 w 1832"/>
                <a:gd name="T27" fmla="*/ 13 h 204"/>
                <a:gd name="T28" fmla="*/ 948 w 1832"/>
                <a:gd name="T29" fmla="*/ 10 h 204"/>
                <a:gd name="T30" fmla="*/ 959 w 1832"/>
                <a:gd name="T31" fmla="*/ 10 h 204"/>
                <a:gd name="T32" fmla="*/ 967 w 1832"/>
                <a:gd name="T33" fmla="*/ 10 h 204"/>
                <a:gd name="T34" fmla="*/ 990 w 1832"/>
                <a:gd name="T35" fmla="*/ 13 h 204"/>
                <a:gd name="T36" fmla="*/ 998 w 1832"/>
                <a:gd name="T37" fmla="*/ 13 h 204"/>
                <a:gd name="T38" fmla="*/ 1011 w 1832"/>
                <a:gd name="T39" fmla="*/ 13 h 204"/>
                <a:gd name="T40" fmla="*/ 1061 w 1832"/>
                <a:gd name="T41" fmla="*/ 13 h 204"/>
                <a:gd name="T42" fmla="*/ 1102 w 1832"/>
                <a:gd name="T43" fmla="*/ 10 h 204"/>
                <a:gd name="T44" fmla="*/ 1346 w 1832"/>
                <a:gd name="T45" fmla="*/ 13 h 204"/>
                <a:gd name="T46" fmla="*/ 1354 w 1832"/>
                <a:gd name="T47" fmla="*/ 13 h 204"/>
                <a:gd name="T48" fmla="*/ 1367 w 1832"/>
                <a:gd name="T49" fmla="*/ 15 h 204"/>
                <a:gd name="T50" fmla="*/ 1385 w 1832"/>
                <a:gd name="T51" fmla="*/ 13 h 204"/>
                <a:gd name="T52" fmla="*/ 1396 w 1832"/>
                <a:gd name="T53" fmla="*/ 13 h 204"/>
                <a:gd name="T54" fmla="*/ 1414 w 1832"/>
                <a:gd name="T55" fmla="*/ 15 h 204"/>
                <a:gd name="T56" fmla="*/ 1422 w 1832"/>
                <a:gd name="T57" fmla="*/ 15 h 204"/>
                <a:gd name="T58" fmla="*/ 1433 w 1832"/>
                <a:gd name="T59" fmla="*/ 15 h 204"/>
                <a:gd name="T60" fmla="*/ 1614 w 1832"/>
                <a:gd name="T61" fmla="*/ 18 h 204"/>
                <a:gd name="T62" fmla="*/ 1828 w 1832"/>
                <a:gd name="T63" fmla="*/ 21 h 204"/>
                <a:gd name="T64" fmla="*/ 1831 w 1832"/>
                <a:gd name="T65" fmla="*/ 200 h 204"/>
                <a:gd name="T66" fmla="*/ 1739 w 1832"/>
                <a:gd name="T67" fmla="*/ 203 h 204"/>
                <a:gd name="T68" fmla="*/ 1582 w 1832"/>
                <a:gd name="T69" fmla="*/ 200 h 204"/>
                <a:gd name="T70" fmla="*/ 1459 w 1832"/>
                <a:gd name="T71" fmla="*/ 197 h 204"/>
                <a:gd name="T72" fmla="*/ 1445 w 1832"/>
                <a:gd name="T73" fmla="*/ 197 h 204"/>
                <a:gd name="T74" fmla="*/ 1433 w 1832"/>
                <a:gd name="T75" fmla="*/ 197 h 204"/>
                <a:gd name="T76" fmla="*/ 1291 w 1832"/>
                <a:gd name="T77" fmla="*/ 196 h 204"/>
                <a:gd name="T78" fmla="*/ 1283 w 1832"/>
                <a:gd name="T79" fmla="*/ 196 h 204"/>
                <a:gd name="T80" fmla="*/ 1279 w 1832"/>
                <a:gd name="T81" fmla="*/ 196 h 204"/>
                <a:gd name="T82" fmla="*/ 1273 w 1832"/>
                <a:gd name="T83" fmla="*/ 196 h 204"/>
                <a:gd name="T84" fmla="*/ 1262 w 1832"/>
                <a:gd name="T85" fmla="*/ 196 h 204"/>
                <a:gd name="T86" fmla="*/ 773 w 1832"/>
                <a:gd name="T87" fmla="*/ 193 h 204"/>
                <a:gd name="T88" fmla="*/ 755 w 1832"/>
                <a:gd name="T89" fmla="*/ 193 h 204"/>
                <a:gd name="T90" fmla="*/ 747 w 1832"/>
                <a:gd name="T91" fmla="*/ 193 h 204"/>
                <a:gd name="T92" fmla="*/ 729 w 1832"/>
                <a:gd name="T93" fmla="*/ 190 h 204"/>
                <a:gd name="T94" fmla="*/ 712 w 1832"/>
                <a:gd name="T95" fmla="*/ 190 h 204"/>
                <a:gd name="T96" fmla="*/ 472 w 1832"/>
                <a:gd name="T97" fmla="*/ 188 h 204"/>
                <a:gd name="T98" fmla="*/ 458 w 1832"/>
                <a:gd name="T99" fmla="*/ 190 h 204"/>
                <a:gd name="T100" fmla="*/ 449 w 1832"/>
                <a:gd name="T101" fmla="*/ 190 h 204"/>
                <a:gd name="T102" fmla="*/ 438 w 1832"/>
                <a:gd name="T103" fmla="*/ 188 h 204"/>
                <a:gd name="T104" fmla="*/ 230 w 1832"/>
                <a:gd name="T105" fmla="*/ 185 h 204"/>
                <a:gd name="T106" fmla="*/ 83 w 1832"/>
                <a:gd name="T107" fmla="*/ 182 h 204"/>
                <a:gd name="T108" fmla="*/ 72 w 1832"/>
                <a:gd name="T109" fmla="*/ 182 h 204"/>
                <a:gd name="T110" fmla="*/ 0 w 1832"/>
                <a:gd name="T111" fmla="*/ 171 h 204"/>
                <a:gd name="T112" fmla="*/ 3 w 1832"/>
                <a:gd name="T113" fmla="*/ 164 h 204"/>
                <a:gd name="T114" fmla="*/ 3 w 1832"/>
                <a:gd name="T115" fmla="*/ 158 h 204"/>
                <a:gd name="T116" fmla="*/ 5 w 1832"/>
                <a:gd name="T117" fmla="*/ 0 h 20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32"/>
                <a:gd name="T178" fmla="*/ 0 h 204"/>
                <a:gd name="T179" fmla="*/ 1832 w 1832"/>
                <a:gd name="T180" fmla="*/ 204 h 20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32" h="204">
                  <a:moveTo>
                    <a:pt x="5" y="0"/>
                  </a:moveTo>
                  <a:lnTo>
                    <a:pt x="68" y="0"/>
                  </a:lnTo>
                  <a:lnTo>
                    <a:pt x="72" y="1"/>
                  </a:lnTo>
                  <a:lnTo>
                    <a:pt x="75" y="0"/>
                  </a:lnTo>
                  <a:lnTo>
                    <a:pt x="78" y="1"/>
                  </a:lnTo>
                  <a:lnTo>
                    <a:pt x="228" y="1"/>
                  </a:lnTo>
                  <a:lnTo>
                    <a:pt x="230" y="4"/>
                  </a:lnTo>
                  <a:lnTo>
                    <a:pt x="398" y="4"/>
                  </a:lnTo>
                  <a:lnTo>
                    <a:pt x="401" y="7"/>
                  </a:lnTo>
                  <a:lnTo>
                    <a:pt x="403" y="4"/>
                  </a:lnTo>
                  <a:lnTo>
                    <a:pt x="406" y="7"/>
                  </a:lnTo>
                  <a:lnTo>
                    <a:pt x="540" y="7"/>
                  </a:lnTo>
                  <a:lnTo>
                    <a:pt x="543" y="10"/>
                  </a:lnTo>
                  <a:lnTo>
                    <a:pt x="544" y="7"/>
                  </a:lnTo>
                  <a:lnTo>
                    <a:pt x="552" y="10"/>
                  </a:lnTo>
                  <a:lnTo>
                    <a:pt x="558" y="7"/>
                  </a:lnTo>
                  <a:lnTo>
                    <a:pt x="566" y="7"/>
                  </a:lnTo>
                  <a:lnTo>
                    <a:pt x="569" y="10"/>
                  </a:lnTo>
                  <a:lnTo>
                    <a:pt x="572" y="7"/>
                  </a:lnTo>
                  <a:lnTo>
                    <a:pt x="578" y="10"/>
                  </a:lnTo>
                  <a:lnTo>
                    <a:pt x="603" y="10"/>
                  </a:lnTo>
                  <a:lnTo>
                    <a:pt x="604" y="7"/>
                  </a:lnTo>
                  <a:lnTo>
                    <a:pt x="607" y="10"/>
                  </a:lnTo>
                  <a:lnTo>
                    <a:pt x="885" y="10"/>
                  </a:lnTo>
                  <a:lnTo>
                    <a:pt x="887" y="13"/>
                  </a:lnTo>
                  <a:lnTo>
                    <a:pt x="893" y="10"/>
                  </a:lnTo>
                  <a:lnTo>
                    <a:pt x="933" y="10"/>
                  </a:lnTo>
                  <a:lnTo>
                    <a:pt x="935" y="13"/>
                  </a:lnTo>
                  <a:lnTo>
                    <a:pt x="941" y="10"/>
                  </a:lnTo>
                  <a:lnTo>
                    <a:pt x="948" y="10"/>
                  </a:lnTo>
                  <a:lnTo>
                    <a:pt x="956" y="13"/>
                  </a:lnTo>
                  <a:lnTo>
                    <a:pt x="959" y="10"/>
                  </a:lnTo>
                  <a:lnTo>
                    <a:pt x="961" y="13"/>
                  </a:lnTo>
                  <a:lnTo>
                    <a:pt x="967" y="10"/>
                  </a:lnTo>
                  <a:lnTo>
                    <a:pt x="982" y="10"/>
                  </a:lnTo>
                  <a:lnTo>
                    <a:pt x="990" y="13"/>
                  </a:lnTo>
                  <a:lnTo>
                    <a:pt x="995" y="10"/>
                  </a:lnTo>
                  <a:lnTo>
                    <a:pt x="998" y="13"/>
                  </a:lnTo>
                  <a:lnTo>
                    <a:pt x="1004" y="10"/>
                  </a:lnTo>
                  <a:lnTo>
                    <a:pt x="1011" y="13"/>
                  </a:lnTo>
                  <a:lnTo>
                    <a:pt x="1053" y="10"/>
                  </a:lnTo>
                  <a:lnTo>
                    <a:pt x="1061" y="13"/>
                  </a:lnTo>
                  <a:lnTo>
                    <a:pt x="1093" y="13"/>
                  </a:lnTo>
                  <a:lnTo>
                    <a:pt x="1102" y="10"/>
                  </a:lnTo>
                  <a:lnTo>
                    <a:pt x="1105" y="13"/>
                  </a:lnTo>
                  <a:lnTo>
                    <a:pt x="1346" y="13"/>
                  </a:lnTo>
                  <a:lnTo>
                    <a:pt x="1348" y="15"/>
                  </a:lnTo>
                  <a:lnTo>
                    <a:pt x="1354" y="13"/>
                  </a:lnTo>
                  <a:lnTo>
                    <a:pt x="1365" y="13"/>
                  </a:lnTo>
                  <a:lnTo>
                    <a:pt x="1367" y="15"/>
                  </a:lnTo>
                  <a:lnTo>
                    <a:pt x="1372" y="13"/>
                  </a:lnTo>
                  <a:lnTo>
                    <a:pt x="1385" y="13"/>
                  </a:lnTo>
                  <a:lnTo>
                    <a:pt x="1391" y="15"/>
                  </a:lnTo>
                  <a:lnTo>
                    <a:pt x="1396" y="13"/>
                  </a:lnTo>
                  <a:lnTo>
                    <a:pt x="1408" y="13"/>
                  </a:lnTo>
                  <a:lnTo>
                    <a:pt x="1414" y="15"/>
                  </a:lnTo>
                  <a:lnTo>
                    <a:pt x="1417" y="13"/>
                  </a:lnTo>
                  <a:lnTo>
                    <a:pt x="1422" y="15"/>
                  </a:lnTo>
                  <a:lnTo>
                    <a:pt x="1430" y="13"/>
                  </a:lnTo>
                  <a:lnTo>
                    <a:pt x="1433" y="15"/>
                  </a:lnTo>
                  <a:lnTo>
                    <a:pt x="1611" y="15"/>
                  </a:lnTo>
                  <a:lnTo>
                    <a:pt x="1614" y="18"/>
                  </a:lnTo>
                  <a:lnTo>
                    <a:pt x="1815" y="18"/>
                  </a:lnTo>
                  <a:lnTo>
                    <a:pt x="1828" y="21"/>
                  </a:lnTo>
                  <a:lnTo>
                    <a:pt x="1831" y="24"/>
                  </a:lnTo>
                  <a:lnTo>
                    <a:pt x="1831" y="200"/>
                  </a:lnTo>
                  <a:lnTo>
                    <a:pt x="1828" y="203"/>
                  </a:lnTo>
                  <a:lnTo>
                    <a:pt x="1739" y="203"/>
                  </a:lnTo>
                  <a:lnTo>
                    <a:pt x="1737" y="200"/>
                  </a:lnTo>
                  <a:lnTo>
                    <a:pt x="1582" y="200"/>
                  </a:lnTo>
                  <a:lnTo>
                    <a:pt x="1579" y="197"/>
                  </a:lnTo>
                  <a:lnTo>
                    <a:pt x="1459" y="197"/>
                  </a:lnTo>
                  <a:lnTo>
                    <a:pt x="1451" y="196"/>
                  </a:lnTo>
                  <a:lnTo>
                    <a:pt x="1445" y="197"/>
                  </a:lnTo>
                  <a:lnTo>
                    <a:pt x="1440" y="196"/>
                  </a:lnTo>
                  <a:lnTo>
                    <a:pt x="1433" y="197"/>
                  </a:lnTo>
                  <a:lnTo>
                    <a:pt x="1430" y="196"/>
                  </a:lnTo>
                  <a:lnTo>
                    <a:pt x="1291" y="196"/>
                  </a:lnTo>
                  <a:lnTo>
                    <a:pt x="1285" y="193"/>
                  </a:lnTo>
                  <a:lnTo>
                    <a:pt x="1283" y="196"/>
                  </a:lnTo>
                  <a:lnTo>
                    <a:pt x="1281" y="193"/>
                  </a:lnTo>
                  <a:lnTo>
                    <a:pt x="1279" y="196"/>
                  </a:lnTo>
                  <a:lnTo>
                    <a:pt x="1276" y="193"/>
                  </a:lnTo>
                  <a:lnTo>
                    <a:pt x="1273" y="196"/>
                  </a:lnTo>
                  <a:lnTo>
                    <a:pt x="1268" y="193"/>
                  </a:lnTo>
                  <a:lnTo>
                    <a:pt x="1262" y="196"/>
                  </a:lnTo>
                  <a:lnTo>
                    <a:pt x="1259" y="193"/>
                  </a:lnTo>
                  <a:lnTo>
                    <a:pt x="773" y="193"/>
                  </a:lnTo>
                  <a:lnTo>
                    <a:pt x="764" y="190"/>
                  </a:lnTo>
                  <a:lnTo>
                    <a:pt x="755" y="193"/>
                  </a:lnTo>
                  <a:lnTo>
                    <a:pt x="752" y="190"/>
                  </a:lnTo>
                  <a:lnTo>
                    <a:pt x="747" y="193"/>
                  </a:lnTo>
                  <a:lnTo>
                    <a:pt x="736" y="193"/>
                  </a:lnTo>
                  <a:lnTo>
                    <a:pt x="729" y="190"/>
                  </a:lnTo>
                  <a:lnTo>
                    <a:pt x="715" y="193"/>
                  </a:lnTo>
                  <a:lnTo>
                    <a:pt x="712" y="190"/>
                  </a:lnTo>
                  <a:lnTo>
                    <a:pt x="475" y="190"/>
                  </a:lnTo>
                  <a:lnTo>
                    <a:pt x="472" y="188"/>
                  </a:lnTo>
                  <a:lnTo>
                    <a:pt x="466" y="190"/>
                  </a:lnTo>
                  <a:lnTo>
                    <a:pt x="458" y="190"/>
                  </a:lnTo>
                  <a:lnTo>
                    <a:pt x="454" y="188"/>
                  </a:lnTo>
                  <a:lnTo>
                    <a:pt x="449" y="190"/>
                  </a:lnTo>
                  <a:lnTo>
                    <a:pt x="440" y="190"/>
                  </a:lnTo>
                  <a:lnTo>
                    <a:pt x="438" y="188"/>
                  </a:lnTo>
                  <a:lnTo>
                    <a:pt x="232" y="188"/>
                  </a:lnTo>
                  <a:lnTo>
                    <a:pt x="230" y="185"/>
                  </a:lnTo>
                  <a:lnTo>
                    <a:pt x="86" y="185"/>
                  </a:lnTo>
                  <a:lnTo>
                    <a:pt x="83" y="182"/>
                  </a:lnTo>
                  <a:lnTo>
                    <a:pt x="75" y="185"/>
                  </a:lnTo>
                  <a:lnTo>
                    <a:pt x="72" y="182"/>
                  </a:lnTo>
                  <a:lnTo>
                    <a:pt x="5" y="182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3" y="164"/>
                  </a:lnTo>
                  <a:lnTo>
                    <a:pt x="0" y="161"/>
                  </a:lnTo>
                  <a:lnTo>
                    <a:pt x="3" y="158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3" name="Freeform 306"/>
            <p:cNvSpPr>
              <a:spLocks/>
            </p:cNvSpPr>
            <p:nvPr/>
          </p:nvSpPr>
          <p:spPr bwMode="auto">
            <a:xfrm>
              <a:off x="2252" y="3008"/>
              <a:ext cx="58" cy="167"/>
            </a:xfrm>
            <a:custGeom>
              <a:avLst/>
              <a:gdLst>
                <a:gd name="T0" fmla="*/ 7 w 58"/>
                <a:gd name="T1" fmla="*/ 3 h 167"/>
                <a:gd name="T2" fmla="*/ 3 w 58"/>
                <a:gd name="T3" fmla="*/ 20 h 167"/>
                <a:gd name="T4" fmla="*/ 4 w 58"/>
                <a:gd name="T5" fmla="*/ 22 h 167"/>
                <a:gd name="T6" fmla="*/ 3 w 58"/>
                <a:gd name="T7" fmla="*/ 29 h 167"/>
                <a:gd name="T8" fmla="*/ 3 w 58"/>
                <a:gd name="T9" fmla="*/ 56 h 167"/>
                <a:gd name="T10" fmla="*/ 4 w 58"/>
                <a:gd name="T11" fmla="*/ 59 h 167"/>
                <a:gd name="T12" fmla="*/ 3 w 58"/>
                <a:gd name="T13" fmla="*/ 67 h 167"/>
                <a:gd name="T14" fmla="*/ 3 w 58"/>
                <a:gd name="T15" fmla="*/ 102 h 167"/>
                <a:gd name="T16" fmla="*/ 0 w 58"/>
                <a:gd name="T17" fmla="*/ 110 h 167"/>
                <a:gd name="T18" fmla="*/ 4 w 58"/>
                <a:gd name="T19" fmla="*/ 120 h 167"/>
                <a:gd name="T20" fmla="*/ 0 w 58"/>
                <a:gd name="T21" fmla="*/ 131 h 167"/>
                <a:gd name="T22" fmla="*/ 3 w 58"/>
                <a:gd name="T23" fmla="*/ 137 h 167"/>
                <a:gd name="T24" fmla="*/ 0 w 58"/>
                <a:gd name="T25" fmla="*/ 145 h 167"/>
                <a:gd name="T26" fmla="*/ 3 w 58"/>
                <a:gd name="T27" fmla="*/ 151 h 167"/>
                <a:gd name="T28" fmla="*/ 0 w 58"/>
                <a:gd name="T29" fmla="*/ 158 h 167"/>
                <a:gd name="T30" fmla="*/ 10 w 58"/>
                <a:gd name="T31" fmla="*/ 166 h 167"/>
                <a:gd name="T32" fmla="*/ 15 w 58"/>
                <a:gd name="T33" fmla="*/ 163 h 167"/>
                <a:gd name="T34" fmla="*/ 20 w 58"/>
                <a:gd name="T35" fmla="*/ 166 h 167"/>
                <a:gd name="T36" fmla="*/ 31 w 58"/>
                <a:gd name="T37" fmla="*/ 160 h 167"/>
                <a:gd name="T38" fmla="*/ 38 w 58"/>
                <a:gd name="T39" fmla="*/ 163 h 167"/>
                <a:gd name="T40" fmla="*/ 43 w 58"/>
                <a:gd name="T41" fmla="*/ 160 h 167"/>
                <a:gd name="T42" fmla="*/ 46 w 58"/>
                <a:gd name="T43" fmla="*/ 166 h 167"/>
                <a:gd name="T44" fmla="*/ 57 w 58"/>
                <a:gd name="T45" fmla="*/ 151 h 167"/>
                <a:gd name="T46" fmla="*/ 54 w 58"/>
                <a:gd name="T47" fmla="*/ 145 h 167"/>
                <a:gd name="T48" fmla="*/ 57 w 58"/>
                <a:gd name="T49" fmla="*/ 137 h 167"/>
                <a:gd name="T50" fmla="*/ 54 w 58"/>
                <a:gd name="T51" fmla="*/ 131 h 167"/>
                <a:gd name="T52" fmla="*/ 57 w 58"/>
                <a:gd name="T53" fmla="*/ 123 h 167"/>
                <a:gd name="T54" fmla="*/ 57 w 58"/>
                <a:gd name="T55" fmla="*/ 99 h 167"/>
                <a:gd name="T56" fmla="*/ 54 w 58"/>
                <a:gd name="T57" fmla="*/ 93 h 167"/>
                <a:gd name="T58" fmla="*/ 57 w 58"/>
                <a:gd name="T59" fmla="*/ 85 h 167"/>
                <a:gd name="T60" fmla="*/ 57 w 58"/>
                <a:gd name="T61" fmla="*/ 61 h 167"/>
                <a:gd name="T62" fmla="*/ 54 w 58"/>
                <a:gd name="T63" fmla="*/ 59 h 167"/>
                <a:gd name="T64" fmla="*/ 57 w 58"/>
                <a:gd name="T65" fmla="*/ 52 h 167"/>
                <a:gd name="T66" fmla="*/ 54 w 58"/>
                <a:gd name="T67" fmla="*/ 46 h 167"/>
                <a:gd name="T68" fmla="*/ 57 w 58"/>
                <a:gd name="T69" fmla="*/ 38 h 167"/>
                <a:gd name="T70" fmla="*/ 54 w 58"/>
                <a:gd name="T71" fmla="*/ 32 h 167"/>
                <a:gd name="T72" fmla="*/ 57 w 58"/>
                <a:gd name="T73" fmla="*/ 27 h 167"/>
                <a:gd name="T74" fmla="*/ 54 w 58"/>
                <a:gd name="T75" fmla="*/ 24 h 167"/>
                <a:gd name="T76" fmla="*/ 57 w 58"/>
                <a:gd name="T77" fmla="*/ 17 h 167"/>
                <a:gd name="T78" fmla="*/ 54 w 58"/>
                <a:gd name="T79" fmla="*/ 8 h 167"/>
                <a:gd name="T80" fmla="*/ 57 w 58"/>
                <a:gd name="T81" fmla="*/ 6 h 167"/>
                <a:gd name="T82" fmla="*/ 46 w 58"/>
                <a:gd name="T83" fmla="*/ 0 h 167"/>
                <a:gd name="T84" fmla="*/ 41 w 58"/>
                <a:gd name="T85" fmla="*/ 3 h 167"/>
                <a:gd name="T86" fmla="*/ 33 w 58"/>
                <a:gd name="T87" fmla="*/ 0 h 167"/>
                <a:gd name="T88" fmla="*/ 29 w 58"/>
                <a:gd name="T89" fmla="*/ 3 h 167"/>
                <a:gd name="T90" fmla="*/ 10 w 58"/>
                <a:gd name="T91" fmla="*/ 0 h 167"/>
                <a:gd name="T92" fmla="*/ 7 w 58"/>
                <a:gd name="T93" fmla="*/ 3 h 16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8"/>
                <a:gd name="T142" fmla="*/ 0 h 167"/>
                <a:gd name="T143" fmla="*/ 58 w 58"/>
                <a:gd name="T144" fmla="*/ 167 h 16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8" h="167">
                  <a:moveTo>
                    <a:pt x="7" y="3"/>
                  </a:moveTo>
                  <a:lnTo>
                    <a:pt x="3" y="20"/>
                  </a:lnTo>
                  <a:lnTo>
                    <a:pt x="4" y="22"/>
                  </a:lnTo>
                  <a:lnTo>
                    <a:pt x="3" y="29"/>
                  </a:lnTo>
                  <a:lnTo>
                    <a:pt x="3" y="56"/>
                  </a:lnTo>
                  <a:lnTo>
                    <a:pt x="4" y="59"/>
                  </a:lnTo>
                  <a:lnTo>
                    <a:pt x="3" y="67"/>
                  </a:lnTo>
                  <a:lnTo>
                    <a:pt x="3" y="102"/>
                  </a:lnTo>
                  <a:lnTo>
                    <a:pt x="0" y="110"/>
                  </a:lnTo>
                  <a:lnTo>
                    <a:pt x="4" y="120"/>
                  </a:lnTo>
                  <a:lnTo>
                    <a:pt x="0" y="131"/>
                  </a:lnTo>
                  <a:lnTo>
                    <a:pt x="3" y="137"/>
                  </a:lnTo>
                  <a:lnTo>
                    <a:pt x="0" y="145"/>
                  </a:lnTo>
                  <a:lnTo>
                    <a:pt x="3" y="151"/>
                  </a:lnTo>
                  <a:lnTo>
                    <a:pt x="0" y="158"/>
                  </a:lnTo>
                  <a:lnTo>
                    <a:pt x="10" y="166"/>
                  </a:lnTo>
                  <a:lnTo>
                    <a:pt x="15" y="163"/>
                  </a:lnTo>
                  <a:lnTo>
                    <a:pt x="20" y="166"/>
                  </a:lnTo>
                  <a:lnTo>
                    <a:pt x="31" y="160"/>
                  </a:lnTo>
                  <a:lnTo>
                    <a:pt x="38" y="163"/>
                  </a:lnTo>
                  <a:lnTo>
                    <a:pt x="43" y="160"/>
                  </a:lnTo>
                  <a:lnTo>
                    <a:pt x="46" y="166"/>
                  </a:lnTo>
                  <a:lnTo>
                    <a:pt x="57" y="151"/>
                  </a:lnTo>
                  <a:lnTo>
                    <a:pt x="54" y="145"/>
                  </a:lnTo>
                  <a:lnTo>
                    <a:pt x="57" y="137"/>
                  </a:lnTo>
                  <a:lnTo>
                    <a:pt x="54" y="131"/>
                  </a:lnTo>
                  <a:lnTo>
                    <a:pt x="57" y="123"/>
                  </a:lnTo>
                  <a:lnTo>
                    <a:pt x="57" y="99"/>
                  </a:lnTo>
                  <a:lnTo>
                    <a:pt x="54" y="93"/>
                  </a:lnTo>
                  <a:lnTo>
                    <a:pt x="57" y="85"/>
                  </a:lnTo>
                  <a:lnTo>
                    <a:pt x="57" y="61"/>
                  </a:lnTo>
                  <a:lnTo>
                    <a:pt x="54" y="59"/>
                  </a:lnTo>
                  <a:lnTo>
                    <a:pt x="57" y="52"/>
                  </a:lnTo>
                  <a:lnTo>
                    <a:pt x="54" y="46"/>
                  </a:lnTo>
                  <a:lnTo>
                    <a:pt x="57" y="38"/>
                  </a:lnTo>
                  <a:lnTo>
                    <a:pt x="54" y="32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7" y="17"/>
                  </a:lnTo>
                  <a:lnTo>
                    <a:pt x="54" y="8"/>
                  </a:lnTo>
                  <a:lnTo>
                    <a:pt x="57" y="6"/>
                  </a:lnTo>
                  <a:lnTo>
                    <a:pt x="46" y="0"/>
                  </a:lnTo>
                  <a:lnTo>
                    <a:pt x="41" y="3"/>
                  </a:lnTo>
                  <a:lnTo>
                    <a:pt x="33" y="0"/>
                  </a:lnTo>
                  <a:lnTo>
                    <a:pt x="29" y="3"/>
                  </a:lnTo>
                  <a:lnTo>
                    <a:pt x="10" y="0"/>
                  </a:lnTo>
                  <a:lnTo>
                    <a:pt x="7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4" name="Line 307"/>
            <p:cNvSpPr>
              <a:spLocks noChangeShapeType="1"/>
            </p:cNvSpPr>
            <p:nvPr/>
          </p:nvSpPr>
          <p:spPr bwMode="auto">
            <a:xfrm>
              <a:off x="2273" y="3062"/>
              <a:ext cx="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" name="Freeform 308"/>
            <p:cNvSpPr>
              <a:spLocks/>
            </p:cNvSpPr>
            <p:nvPr/>
          </p:nvSpPr>
          <p:spPr bwMode="auto">
            <a:xfrm>
              <a:off x="2317" y="3008"/>
              <a:ext cx="206" cy="27"/>
            </a:xfrm>
            <a:custGeom>
              <a:avLst/>
              <a:gdLst>
                <a:gd name="T0" fmla="*/ 5 w 206"/>
                <a:gd name="T1" fmla="*/ 3 h 27"/>
                <a:gd name="T2" fmla="*/ 0 w 206"/>
                <a:gd name="T3" fmla="*/ 14 h 27"/>
                <a:gd name="T4" fmla="*/ 3 w 206"/>
                <a:gd name="T5" fmla="*/ 19 h 27"/>
                <a:gd name="T6" fmla="*/ 11 w 206"/>
                <a:gd name="T7" fmla="*/ 22 h 27"/>
                <a:gd name="T8" fmla="*/ 33 w 206"/>
                <a:gd name="T9" fmla="*/ 22 h 27"/>
                <a:gd name="T10" fmla="*/ 36 w 206"/>
                <a:gd name="T11" fmla="*/ 23 h 27"/>
                <a:gd name="T12" fmla="*/ 38 w 206"/>
                <a:gd name="T13" fmla="*/ 22 h 27"/>
                <a:gd name="T14" fmla="*/ 40 w 206"/>
                <a:gd name="T15" fmla="*/ 23 h 27"/>
                <a:gd name="T16" fmla="*/ 42 w 206"/>
                <a:gd name="T17" fmla="*/ 22 h 27"/>
                <a:gd name="T18" fmla="*/ 45 w 206"/>
                <a:gd name="T19" fmla="*/ 23 h 27"/>
                <a:gd name="T20" fmla="*/ 156 w 206"/>
                <a:gd name="T21" fmla="*/ 23 h 27"/>
                <a:gd name="T22" fmla="*/ 157 w 206"/>
                <a:gd name="T23" fmla="*/ 26 h 27"/>
                <a:gd name="T24" fmla="*/ 163 w 206"/>
                <a:gd name="T25" fmla="*/ 23 h 27"/>
                <a:gd name="T26" fmla="*/ 185 w 206"/>
                <a:gd name="T27" fmla="*/ 23 h 27"/>
                <a:gd name="T28" fmla="*/ 193 w 206"/>
                <a:gd name="T29" fmla="*/ 26 h 27"/>
                <a:gd name="T30" fmla="*/ 195 w 206"/>
                <a:gd name="T31" fmla="*/ 23 h 27"/>
                <a:gd name="T32" fmla="*/ 205 w 206"/>
                <a:gd name="T33" fmla="*/ 26 h 27"/>
                <a:gd name="T34" fmla="*/ 205 w 206"/>
                <a:gd name="T35" fmla="*/ 5 h 27"/>
                <a:gd name="T36" fmla="*/ 195 w 206"/>
                <a:gd name="T37" fmla="*/ 5 h 27"/>
                <a:gd name="T38" fmla="*/ 193 w 206"/>
                <a:gd name="T39" fmla="*/ 3 h 27"/>
                <a:gd name="T40" fmla="*/ 71 w 206"/>
                <a:gd name="T41" fmla="*/ 3 h 27"/>
                <a:gd name="T42" fmla="*/ 67 w 206"/>
                <a:gd name="T43" fmla="*/ 0 h 27"/>
                <a:gd name="T44" fmla="*/ 62 w 206"/>
                <a:gd name="T45" fmla="*/ 3 h 27"/>
                <a:gd name="T46" fmla="*/ 59 w 206"/>
                <a:gd name="T47" fmla="*/ 0 h 27"/>
                <a:gd name="T48" fmla="*/ 8 w 206"/>
                <a:gd name="T49" fmla="*/ 0 h 27"/>
                <a:gd name="T50" fmla="*/ 5 w 206"/>
                <a:gd name="T51" fmla="*/ 3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6"/>
                <a:gd name="T79" fmla="*/ 0 h 27"/>
                <a:gd name="T80" fmla="*/ 206 w 206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6" h="27">
                  <a:moveTo>
                    <a:pt x="5" y="3"/>
                  </a:moveTo>
                  <a:lnTo>
                    <a:pt x="0" y="14"/>
                  </a:lnTo>
                  <a:lnTo>
                    <a:pt x="3" y="19"/>
                  </a:lnTo>
                  <a:lnTo>
                    <a:pt x="11" y="22"/>
                  </a:lnTo>
                  <a:lnTo>
                    <a:pt x="33" y="22"/>
                  </a:lnTo>
                  <a:lnTo>
                    <a:pt x="36" y="23"/>
                  </a:lnTo>
                  <a:lnTo>
                    <a:pt x="38" y="22"/>
                  </a:lnTo>
                  <a:lnTo>
                    <a:pt x="40" y="23"/>
                  </a:lnTo>
                  <a:lnTo>
                    <a:pt x="42" y="22"/>
                  </a:lnTo>
                  <a:lnTo>
                    <a:pt x="45" y="23"/>
                  </a:lnTo>
                  <a:lnTo>
                    <a:pt x="156" y="23"/>
                  </a:lnTo>
                  <a:lnTo>
                    <a:pt x="157" y="26"/>
                  </a:lnTo>
                  <a:lnTo>
                    <a:pt x="163" y="23"/>
                  </a:lnTo>
                  <a:lnTo>
                    <a:pt x="185" y="23"/>
                  </a:lnTo>
                  <a:lnTo>
                    <a:pt x="193" y="26"/>
                  </a:lnTo>
                  <a:lnTo>
                    <a:pt x="195" y="23"/>
                  </a:lnTo>
                  <a:lnTo>
                    <a:pt x="205" y="26"/>
                  </a:lnTo>
                  <a:lnTo>
                    <a:pt x="205" y="5"/>
                  </a:lnTo>
                  <a:lnTo>
                    <a:pt x="195" y="5"/>
                  </a:lnTo>
                  <a:lnTo>
                    <a:pt x="193" y="3"/>
                  </a:lnTo>
                  <a:lnTo>
                    <a:pt x="71" y="3"/>
                  </a:lnTo>
                  <a:lnTo>
                    <a:pt x="67" y="0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6" name="Freeform 309"/>
            <p:cNvSpPr>
              <a:spLocks/>
            </p:cNvSpPr>
            <p:nvPr/>
          </p:nvSpPr>
          <p:spPr bwMode="auto">
            <a:xfrm>
              <a:off x="2527" y="3013"/>
              <a:ext cx="56" cy="167"/>
            </a:xfrm>
            <a:custGeom>
              <a:avLst/>
              <a:gdLst>
                <a:gd name="T0" fmla="*/ 8 w 56"/>
                <a:gd name="T1" fmla="*/ 3 h 167"/>
                <a:gd name="T2" fmla="*/ 0 w 56"/>
                <a:gd name="T3" fmla="*/ 17 h 167"/>
                <a:gd name="T4" fmla="*/ 3 w 56"/>
                <a:gd name="T5" fmla="*/ 21 h 167"/>
                <a:gd name="T6" fmla="*/ 0 w 56"/>
                <a:gd name="T7" fmla="*/ 29 h 167"/>
                <a:gd name="T8" fmla="*/ 3 w 56"/>
                <a:gd name="T9" fmla="*/ 35 h 167"/>
                <a:gd name="T10" fmla="*/ 0 w 56"/>
                <a:gd name="T11" fmla="*/ 43 h 167"/>
                <a:gd name="T12" fmla="*/ 3 w 56"/>
                <a:gd name="T13" fmla="*/ 49 h 167"/>
                <a:gd name="T14" fmla="*/ 3 w 56"/>
                <a:gd name="T15" fmla="*/ 61 h 167"/>
                <a:gd name="T16" fmla="*/ 0 w 56"/>
                <a:gd name="T17" fmla="*/ 67 h 167"/>
                <a:gd name="T18" fmla="*/ 3 w 56"/>
                <a:gd name="T19" fmla="*/ 73 h 167"/>
                <a:gd name="T20" fmla="*/ 0 w 56"/>
                <a:gd name="T21" fmla="*/ 78 h 167"/>
                <a:gd name="T22" fmla="*/ 3 w 56"/>
                <a:gd name="T23" fmla="*/ 82 h 167"/>
                <a:gd name="T24" fmla="*/ 0 w 56"/>
                <a:gd name="T25" fmla="*/ 93 h 167"/>
                <a:gd name="T26" fmla="*/ 3 w 56"/>
                <a:gd name="T27" fmla="*/ 99 h 167"/>
                <a:gd name="T28" fmla="*/ 0 w 56"/>
                <a:gd name="T29" fmla="*/ 105 h 167"/>
                <a:gd name="T30" fmla="*/ 3 w 56"/>
                <a:gd name="T31" fmla="*/ 112 h 167"/>
                <a:gd name="T32" fmla="*/ 0 w 56"/>
                <a:gd name="T33" fmla="*/ 114 h 167"/>
                <a:gd name="T34" fmla="*/ 3 w 56"/>
                <a:gd name="T35" fmla="*/ 120 h 167"/>
                <a:gd name="T36" fmla="*/ 0 w 56"/>
                <a:gd name="T37" fmla="*/ 128 h 167"/>
                <a:gd name="T38" fmla="*/ 3 w 56"/>
                <a:gd name="T39" fmla="*/ 134 h 167"/>
                <a:gd name="T40" fmla="*/ 0 w 56"/>
                <a:gd name="T41" fmla="*/ 142 h 167"/>
                <a:gd name="T42" fmla="*/ 6 w 56"/>
                <a:gd name="T43" fmla="*/ 142 h 167"/>
                <a:gd name="T44" fmla="*/ 0 w 56"/>
                <a:gd name="T45" fmla="*/ 145 h 167"/>
                <a:gd name="T46" fmla="*/ 3 w 56"/>
                <a:gd name="T47" fmla="*/ 148 h 167"/>
                <a:gd name="T48" fmla="*/ 0 w 56"/>
                <a:gd name="T49" fmla="*/ 155 h 167"/>
                <a:gd name="T50" fmla="*/ 3 w 56"/>
                <a:gd name="T51" fmla="*/ 166 h 167"/>
                <a:gd name="T52" fmla="*/ 50 w 56"/>
                <a:gd name="T53" fmla="*/ 166 h 167"/>
                <a:gd name="T54" fmla="*/ 52 w 56"/>
                <a:gd name="T55" fmla="*/ 163 h 167"/>
                <a:gd name="T56" fmla="*/ 50 w 56"/>
                <a:gd name="T57" fmla="*/ 160 h 167"/>
                <a:gd name="T58" fmla="*/ 55 w 56"/>
                <a:gd name="T59" fmla="*/ 126 h 167"/>
                <a:gd name="T60" fmla="*/ 52 w 56"/>
                <a:gd name="T61" fmla="*/ 117 h 167"/>
                <a:gd name="T62" fmla="*/ 55 w 56"/>
                <a:gd name="T63" fmla="*/ 110 h 167"/>
                <a:gd name="T64" fmla="*/ 52 w 56"/>
                <a:gd name="T65" fmla="*/ 105 h 167"/>
                <a:gd name="T66" fmla="*/ 55 w 56"/>
                <a:gd name="T67" fmla="*/ 99 h 167"/>
                <a:gd name="T68" fmla="*/ 52 w 56"/>
                <a:gd name="T69" fmla="*/ 93 h 167"/>
                <a:gd name="T70" fmla="*/ 55 w 56"/>
                <a:gd name="T71" fmla="*/ 88 h 167"/>
                <a:gd name="T72" fmla="*/ 52 w 56"/>
                <a:gd name="T73" fmla="*/ 82 h 167"/>
                <a:gd name="T74" fmla="*/ 55 w 56"/>
                <a:gd name="T75" fmla="*/ 75 h 167"/>
                <a:gd name="T76" fmla="*/ 52 w 56"/>
                <a:gd name="T77" fmla="*/ 70 h 167"/>
                <a:gd name="T78" fmla="*/ 55 w 56"/>
                <a:gd name="T79" fmla="*/ 67 h 167"/>
                <a:gd name="T80" fmla="*/ 52 w 56"/>
                <a:gd name="T81" fmla="*/ 56 h 167"/>
                <a:gd name="T82" fmla="*/ 55 w 56"/>
                <a:gd name="T83" fmla="*/ 53 h 167"/>
                <a:gd name="T84" fmla="*/ 52 w 56"/>
                <a:gd name="T85" fmla="*/ 43 h 167"/>
                <a:gd name="T86" fmla="*/ 55 w 56"/>
                <a:gd name="T87" fmla="*/ 38 h 167"/>
                <a:gd name="T88" fmla="*/ 52 w 56"/>
                <a:gd name="T89" fmla="*/ 35 h 167"/>
                <a:gd name="T90" fmla="*/ 55 w 56"/>
                <a:gd name="T91" fmla="*/ 27 h 167"/>
                <a:gd name="T92" fmla="*/ 52 w 56"/>
                <a:gd name="T93" fmla="*/ 18 h 167"/>
                <a:gd name="T94" fmla="*/ 55 w 56"/>
                <a:gd name="T95" fmla="*/ 17 h 167"/>
                <a:gd name="T96" fmla="*/ 52 w 56"/>
                <a:gd name="T97" fmla="*/ 11 h 167"/>
                <a:gd name="T98" fmla="*/ 52 w 56"/>
                <a:gd name="T99" fmla="*/ 0 h 167"/>
                <a:gd name="T100" fmla="*/ 11 w 56"/>
                <a:gd name="T101" fmla="*/ 0 h 167"/>
                <a:gd name="T102" fmla="*/ 8 w 56"/>
                <a:gd name="T103" fmla="*/ 3 h 1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6"/>
                <a:gd name="T157" fmla="*/ 0 h 167"/>
                <a:gd name="T158" fmla="*/ 56 w 56"/>
                <a:gd name="T159" fmla="*/ 167 h 1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6" h="167">
                  <a:moveTo>
                    <a:pt x="8" y="3"/>
                  </a:moveTo>
                  <a:lnTo>
                    <a:pt x="0" y="17"/>
                  </a:lnTo>
                  <a:lnTo>
                    <a:pt x="3" y="21"/>
                  </a:lnTo>
                  <a:lnTo>
                    <a:pt x="0" y="29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49"/>
                  </a:lnTo>
                  <a:lnTo>
                    <a:pt x="3" y="61"/>
                  </a:lnTo>
                  <a:lnTo>
                    <a:pt x="0" y="67"/>
                  </a:lnTo>
                  <a:lnTo>
                    <a:pt x="3" y="73"/>
                  </a:lnTo>
                  <a:lnTo>
                    <a:pt x="0" y="78"/>
                  </a:lnTo>
                  <a:lnTo>
                    <a:pt x="3" y="82"/>
                  </a:lnTo>
                  <a:lnTo>
                    <a:pt x="0" y="93"/>
                  </a:lnTo>
                  <a:lnTo>
                    <a:pt x="3" y="99"/>
                  </a:lnTo>
                  <a:lnTo>
                    <a:pt x="0" y="105"/>
                  </a:lnTo>
                  <a:lnTo>
                    <a:pt x="3" y="112"/>
                  </a:lnTo>
                  <a:lnTo>
                    <a:pt x="0" y="114"/>
                  </a:lnTo>
                  <a:lnTo>
                    <a:pt x="3" y="120"/>
                  </a:lnTo>
                  <a:lnTo>
                    <a:pt x="0" y="128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6" y="142"/>
                  </a:lnTo>
                  <a:lnTo>
                    <a:pt x="0" y="145"/>
                  </a:lnTo>
                  <a:lnTo>
                    <a:pt x="3" y="148"/>
                  </a:lnTo>
                  <a:lnTo>
                    <a:pt x="0" y="155"/>
                  </a:lnTo>
                  <a:lnTo>
                    <a:pt x="3" y="166"/>
                  </a:lnTo>
                  <a:lnTo>
                    <a:pt x="50" y="166"/>
                  </a:lnTo>
                  <a:lnTo>
                    <a:pt x="52" y="163"/>
                  </a:lnTo>
                  <a:lnTo>
                    <a:pt x="50" y="160"/>
                  </a:lnTo>
                  <a:lnTo>
                    <a:pt x="55" y="126"/>
                  </a:lnTo>
                  <a:lnTo>
                    <a:pt x="52" y="117"/>
                  </a:lnTo>
                  <a:lnTo>
                    <a:pt x="55" y="110"/>
                  </a:lnTo>
                  <a:lnTo>
                    <a:pt x="52" y="105"/>
                  </a:lnTo>
                  <a:lnTo>
                    <a:pt x="55" y="99"/>
                  </a:lnTo>
                  <a:lnTo>
                    <a:pt x="52" y="93"/>
                  </a:lnTo>
                  <a:lnTo>
                    <a:pt x="55" y="88"/>
                  </a:lnTo>
                  <a:lnTo>
                    <a:pt x="52" y="82"/>
                  </a:lnTo>
                  <a:lnTo>
                    <a:pt x="55" y="75"/>
                  </a:lnTo>
                  <a:lnTo>
                    <a:pt x="52" y="70"/>
                  </a:lnTo>
                  <a:lnTo>
                    <a:pt x="55" y="67"/>
                  </a:lnTo>
                  <a:lnTo>
                    <a:pt x="52" y="56"/>
                  </a:lnTo>
                  <a:lnTo>
                    <a:pt x="55" y="53"/>
                  </a:lnTo>
                  <a:lnTo>
                    <a:pt x="52" y="43"/>
                  </a:lnTo>
                  <a:lnTo>
                    <a:pt x="55" y="38"/>
                  </a:lnTo>
                  <a:lnTo>
                    <a:pt x="52" y="35"/>
                  </a:lnTo>
                  <a:lnTo>
                    <a:pt x="55" y="27"/>
                  </a:lnTo>
                  <a:lnTo>
                    <a:pt x="52" y="18"/>
                  </a:lnTo>
                  <a:lnTo>
                    <a:pt x="55" y="17"/>
                  </a:lnTo>
                  <a:lnTo>
                    <a:pt x="52" y="11"/>
                  </a:lnTo>
                  <a:lnTo>
                    <a:pt x="52" y="0"/>
                  </a:lnTo>
                  <a:lnTo>
                    <a:pt x="11" y="0"/>
                  </a:lnTo>
                  <a:lnTo>
                    <a:pt x="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7" name="Freeform 310"/>
            <p:cNvSpPr>
              <a:spLocks/>
            </p:cNvSpPr>
            <p:nvPr/>
          </p:nvSpPr>
          <p:spPr bwMode="auto">
            <a:xfrm>
              <a:off x="2590" y="3013"/>
              <a:ext cx="202" cy="25"/>
            </a:xfrm>
            <a:custGeom>
              <a:avLst/>
              <a:gdLst>
                <a:gd name="T0" fmla="*/ 3 w 202"/>
                <a:gd name="T1" fmla="*/ 3 h 25"/>
                <a:gd name="T2" fmla="*/ 0 w 202"/>
                <a:gd name="T3" fmla="*/ 21 h 25"/>
                <a:gd name="T4" fmla="*/ 100 w 202"/>
                <a:gd name="T5" fmla="*/ 21 h 25"/>
                <a:gd name="T6" fmla="*/ 105 w 202"/>
                <a:gd name="T7" fmla="*/ 24 h 25"/>
                <a:gd name="T8" fmla="*/ 111 w 202"/>
                <a:gd name="T9" fmla="*/ 21 h 25"/>
                <a:gd name="T10" fmla="*/ 134 w 202"/>
                <a:gd name="T11" fmla="*/ 24 h 25"/>
                <a:gd name="T12" fmla="*/ 139 w 202"/>
                <a:gd name="T13" fmla="*/ 21 h 25"/>
                <a:gd name="T14" fmla="*/ 152 w 202"/>
                <a:gd name="T15" fmla="*/ 24 h 25"/>
                <a:gd name="T16" fmla="*/ 172 w 202"/>
                <a:gd name="T17" fmla="*/ 24 h 25"/>
                <a:gd name="T18" fmla="*/ 178 w 202"/>
                <a:gd name="T19" fmla="*/ 21 h 25"/>
                <a:gd name="T20" fmla="*/ 186 w 202"/>
                <a:gd name="T21" fmla="*/ 21 h 25"/>
                <a:gd name="T22" fmla="*/ 189 w 202"/>
                <a:gd name="T23" fmla="*/ 24 h 25"/>
                <a:gd name="T24" fmla="*/ 194 w 202"/>
                <a:gd name="T25" fmla="*/ 21 h 25"/>
                <a:gd name="T26" fmla="*/ 201 w 202"/>
                <a:gd name="T27" fmla="*/ 21 h 25"/>
                <a:gd name="T28" fmla="*/ 201 w 202"/>
                <a:gd name="T29" fmla="*/ 3 h 25"/>
                <a:gd name="T30" fmla="*/ 141 w 202"/>
                <a:gd name="T31" fmla="*/ 3 h 25"/>
                <a:gd name="T32" fmla="*/ 134 w 202"/>
                <a:gd name="T33" fmla="*/ 0 h 25"/>
                <a:gd name="T34" fmla="*/ 120 w 202"/>
                <a:gd name="T35" fmla="*/ 3 h 25"/>
                <a:gd name="T36" fmla="*/ 118 w 202"/>
                <a:gd name="T37" fmla="*/ 0 h 25"/>
                <a:gd name="T38" fmla="*/ 5 w 202"/>
                <a:gd name="T39" fmla="*/ 0 h 25"/>
                <a:gd name="T40" fmla="*/ 3 w 202"/>
                <a:gd name="T41" fmla="*/ 3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2"/>
                <a:gd name="T64" fmla="*/ 0 h 25"/>
                <a:gd name="T65" fmla="*/ 202 w 202"/>
                <a:gd name="T66" fmla="*/ 25 h 2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2" h="25">
                  <a:moveTo>
                    <a:pt x="3" y="3"/>
                  </a:moveTo>
                  <a:lnTo>
                    <a:pt x="0" y="21"/>
                  </a:lnTo>
                  <a:lnTo>
                    <a:pt x="100" y="21"/>
                  </a:lnTo>
                  <a:lnTo>
                    <a:pt x="105" y="24"/>
                  </a:lnTo>
                  <a:lnTo>
                    <a:pt x="111" y="21"/>
                  </a:lnTo>
                  <a:lnTo>
                    <a:pt x="134" y="24"/>
                  </a:lnTo>
                  <a:lnTo>
                    <a:pt x="139" y="21"/>
                  </a:lnTo>
                  <a:lnTo>
                    <a:pt x="152" y="24"/>
                  </a:lnTo>
                  <a:lnTo>
                    <a:pt x="172" y="24"/>
                  </a:lnTo>
                  <a:lnTo>
                    <a:pt x="178" y="21"/>
                  </a:lnTo>
                  <a:lnTo>
                    <a:pt x="186" y="21"/>
                  </a:lnTo>
                  <a:lnTo>
                    <a:pt x="189" y="24"/>
                  </a:lnTo>
                  <a:lnTo>
                    <a:pt x="194" y="21"/>
                  </a:lnTo>
                  <a:lnTo>
                    <a:pt x="201" y="21"/>
                  </a:lnTo>
                  <a:lnTo>
                    <a:pt x="201" y="3"/>
                  </a:lnTo>
                  <a:lnTo>
                    <a:pt x="141" y="3"/>
                  </a:lnTo>
                  <a:lnTo>
                    <a:pt x="134" y="0"/>
                  </a:lnTo>
                  <a:lnTo>
                    <a:pt x="120" y="3"/>
                  </a:lnTo>
                  <a:lnTo>
                    <a:pt x="118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" name="Freeform 311"/>
            <p:cNvSpPr>
              <a:spLocks/>
            </p:cNvSpPr>
            <p:nvPr/>
          </p:nvSpPr>
          <p:spPr bwMode="auto">
            <a:xfrm>
              <a:off x="2796" y="3015"/>
              <a:ext cx="53" cy="170"/>
            </a:xfrm>
            <a:custGeom>
              <a:avLst/>
              <a:gdLst>
                <a:gd name="T0" fmla="*/ 5 w 53"/>
                <a:gd name="T1" fmla="*/ 3 h 170"/>
                <a:gd name="T2" fmla="*/ 3 w 53"/>
                <a:gd name="T3" fmla="*/ 8 h 170"/>
                <a:gd name="T4" fmla="*/ 5 w 53"/>
                <a:gd name="T5" fmla="*/ 11 h 170"/>
                <a:gd name="T6" fmla="*/ 3 w 53"/>
                <a:gd name="T7" fmla="*/ 18 h 170"/>
                <a:gd name="T8" fmla="*/ 5 w 53"/>
                <a:gd name="T9" fmla="*/ 24 h 170"/>
                <a:gd name="T10" fmla="*/ 0 w 53"/>
                <a:gd name="T11" fmla="*/ 32 h 170"/>
                <a:gd name="T12" fmla="*/ 3 w 53"/>
                <a:gd name="T13" fmla="*/ 38 h 170"/>
                <a:gd name="T14" fmla="*/ 0 w 53"/>
                <a:gd name="T15" fmla="*/ 47 h 170"/>
                <a:gd name="T16" fmla="*/ 3 w 53"/>
                <a:gd name="T17" fmla="*/ 53 h 170"/>
                <a:gd name="T18" fmla="*/ 0 w 53"/>
                <a:gd name="T19" fmla="*/ 56 h 170"/>
                <a:gd name="T20" fmla="*/ 3 w 53"/>
                <a:gd name="T21" fmla="*/ 61 h 170"/>
                <a:gd name="T22" fmla="*/ 0 w 53"/>
                <a:gd name="T23" fmla="*/ 70 h 170"/>
                <a:gd name="T24" fmla="*/ 3 w 53"/>
                <a:gd name="T25" fmla="*/ 75 h 170"/>
                <a:gd name="T26" fmla="*/ 0 w 53"/>
                <a:gd name="T27" fmla="*/ 77 h 170"/>
                <a:gd name="T28" fmla="*/ 5 w 53"/>
                <a:gd name="T29" fmla="*/ 82 h 170"/>
                <a:gd name="T30" fmla="*/ 0 w 53"/>
                <a:gd name="T31" fmla="*/ 99 h 170"/>
                <a:gd name="T32" fmla="*/ 3 w 53"/>
                <a:gd name="T33" fmla="*/ 102 h 170"/>
                <a:gd name="T34" fmla="*/ 0 w 53"/>
                <a:gd name="T35" fmla="*/ 105 h 170"/>
                <a:gd name="T36" fmla="*/ 5 w 53"/>
                <a:gd name="T37" fmla="*/ 109 h 170"/>
                <a:gd name="T38" fmla="*/ 0 w 53"/>
                <a:gd name="T39" fmla="*/ 120 h 170"/>
                <a:gd name="T40" fmla="*/ 3 w 53"/>
                <a:gd name="T41" fmla="*/ 126 h 170"/>
                <a:gd name="T42" fmla="*/ 0 w 53"/>
                <a:gd name="T43" fmla="*/ 134 h 170"/>
                <a:gd name="T44" fmla="*/ 3 w 53"/>
                <a:gd name="T45" fmla="*/ 140 h 170"/>
                <a:gd name="T46" fmla="*/ 0 w 53"/>
                <a:gd name="T47" fmla="*/ 148 h 170"/>
                <a:gd name="T48" fmla="*/ 3 w 53"/>
                <a:gd name="T49" fmla="*/ 149 h 170"/>
                <a:gd name="T50" fmla="*/ 0 w 53"/>
                <a:gd name="T51" fmla="*/ 155 h 170"/>
                <a:gd name="T52" fmla="*/ 3 w 53"/>
                <a:gd name="T53" fmla="*/ 166 h 170"/>
                <a:gd name="T54" fmla="*/ 16 w 53"/>
                <a:gd name="T55" fmla="*/ 166 h 170"/>
                <a:gd name="T56" fmla="*/ 19 w 53"/>
                <a:gd name="T57" fmla="*/ 169 h 170"/>
                <a:gd name="T58" fmla="*/ 23 w 53"/>
                <a:gd name="T59" fmla="*/ 166 h 170"/>
                <a:gd name="T60" fmla="*/ 34 w 53"/>
                <a:gd name="T61" fmla="*/ 166 h 170"/>
                <a:gd name="T62" fmla="*/ 37 w 53"/>
                <a:gd name="T63" fmla="*/ 163 h 170"/>
                <a:gd name="T64" fmla="*/ 42 w 53"/>
                <a:gd name="T65" fmla="*/ 166 h 170"/>
                <a:gd name="T66" fmla="*/ 45 w 53"/>
                <a:gd name="T67" fmla="*/ 163 h 170"/>
                <a:gd name="T68" fmla="*/ 48 w 53"/>
                <a:gd name="T69" fmla="*/ 166 h 170"/>
                <a:gd name="T70" fmla="*/ 51 w 53"/>
                <a:gd name="T71" fmla="*/ 158 h 170"/>
                <a:gd name="T72" fmla="*/ 51 w 53"/>
                <a:gd name="T73" fmla="*/ 123 h 170"/>
                <a:gd name="T74" fmla="*/ 52 w 53"/>
                <a:gd name="T75" fmla="*/ 120 h 170"/>
                <a:gd name="T76" fmla="*/ 51 w 53"/>
                <a:gd name="T77" fmla="*/ 115 h 170"/>
                <a:gd name="T78" fmla="*/ 52 w 53"/>
                <a:gd name="T79" fmla="*/ 105 h 170"/>
                <a:gd name="T80" fmla="*/ 51 w 53"/>
                <a:gd name="T81" fmla="*/ 99 h 170"/>
                <a:gd name="T82" fmla="*/ 52 w 53"/>
                <a:gd name="T83" fmla="*/ 94 h 170"/>
                <a:gd name="T84" fmla="*/ 51 w 53"/>
                <a:gd name="T85" fmla="*/ 85 h 170"/>
                <a:gd name="T86" fmla="*/ 52 w 53"/>
                <a:gd name="T87" fmla="*/ 82 h 170"/>
                <a:gd name="T88" fmla="*/ 51 w 53"/>
                <a:gd name="T89" fmla="*/ 77 h 170"/>
                <a:gd name="T90" fmla="*/ 52 w 53"/>
                <a:gd name="T91" fmla="*/ 70 h 170"/>
                <a:gd name="T92" fmla="*/ 51 w 53"/>
                <a:gd name="T93" fmla="*/ 64 h 170"/>
                <a:gd name="T94" fmla="*/ 52 w 53"/>
                <a:gd name="T95" fmla="*/ 56 h 170"/>
                <a:gd name="T96" fmla="*/ 51 w 53"/>
                <a:gd name="T97" fmla="*/ 50 h 170"/>
                <a:gd name="T98" fmla="*/ 52 w 53"/>
                <a:gd name="T99" fmla="*/ 46 h 170"/>
                <a:gd name="T100" fmla="*/ 51 w 53"/>
                <a:gd name="T101" fmla="*/ 41 h 170"/>
                <a:gd name="T102" fmla="*/ 52 w 53"/>
                <a:gd name="T103" fmla="*/ 35 h 170"/>
                <a:gd name="T104" fmla="*/ 51 w 53"/>
                <a:gd name="T105" fmla="*/ 29 h 170"/>
                <a:gd name="T106" fmla="*/ 52 w 53"/>
                <a:gd name="T107" fmla="*/ 21 h 170"/>
                <a:gd name="T108" fmla="*/ 51 w 53"/>
                <a:gd name="T109" fmla="*/ 15 h 170"/>
                <a:gd name="T110" fmla="*/ 51 w 53"/>
                <a:gd name="T111" fmla="*/ 0 h 170"/>
                <a:gd name="T112" fmla="*/ 34 w 53"/>
                <a:gd name="T113" fmla="*/ 6 h 170"/>
                <a:gd name="T114" fmla="*/ 26 w 53"/>
                <a:gd name="T115" fmla="*/ 0 h 170"/>
                <a:gd name="T116" fmla="*/ 19 w 53"/>
                <a:gd name="T117" fmla="*/ 0 h 170"/>
                <a:gd name="T118" fmla="*/ 16 w 53"/>
                <a:gd name="T119" fmla="*/ 3 h 170"/>
                <a:gd name="T120" fmla="*/ 8 w 53"/>
                <a:gd name="T121" fmla="*/ 0 h 170"/>
                <a:gd name="T122" fmla="*/ 5 w 53"/>
                <a:gd name="T123" fmla="*/ 3 h 17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3"/>
                <a:gd name="T187" fmla="*/ 0 h 170"/>
                <a:gd name="T188" fmla="*/ 53 w 53"/>
                <a:gd name="T189" fmla="*/ 170 h 17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3" h="170">
                  <a:moveTo>
                    <a:pt x="5" y="3"/>
                  </a:moveTo>
                  <a:lnTo>
                    <a:pt x="3" y="8"/>
                  </a:lnTo>
                  <a:lnTo>
                    <a:pt x="5" y="11"/>
                  </a:lnTo>
                  <a:lnTo>
                    <a:pt x="3" y="18"/>
                  </a:lnTo>
                  <a:lnTo>
                    <a:pt x="5" y="24"/>
                  </a:lnTo>
                  <a:lnTo>
                    <a:pt x="0" y="32"/>
                  </a:lnTo>
                  <a:lnTo>
                    <a:pt x="3" y="38"/>
                  </a:lnTo>
                  <a:lnTo>
                    <a:pt x="0" y="47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3" y="61"/>
                  </a:lnTo>
                  <a:lnTo>
                    <a:pt x="0" y="70"/>
                  </a:lnTo>
                  <a:lnTo>
                    <a:pt x="3" y="75"/>
                  </a:lnTo>
                  <a:lnTo>
                    <a:pt x="0" y="77"/>
                  </a:lnTo>
                  <a:lnTo>
                    <a:pt x="5" y="82"/>
                  </a:lnTo>
                  <a:lnTo>
                    <a:pt x="0" y="99"/>
                  </a:lnTo>
                  <a:lnTo>
                    <a:pt x="3" y="102"/>
                  </a:lnTo>
                  <a:lnTo>
                    <a:pt x="0" y="105"/>
                  </a:lnTo>
                  <a:lnTo>
                    <a:pt x="5" y="109"/>
                  </a:lnTo>
                  <a:lnTo>
                    <a:pt x="0" y="120"/>
                  </a:lnTo>
                  <a:lnTo>
                    <a:pt x="3" y="126"/>
                  </a:lnTo>
                  <a:lnTo>
                    <a:pt x="0" y="134"/>
                  </a:lnTo>
                  <a:lnTo>
                    <a:pt x="3" y="140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0" y="155"/>
                  </a:lnTo>
                  <a:lnTo>
                    <a:pt x="3" y="166"/>
                  </a:lnTo>
                  <a:lnTo>
                    <a:pt x="16" y="166"/>
                  </a:lnTo>
                  <a:lnTo>
                    <a:pt x="19" y="169"/>
                  </a:lnTo>
                  <a:lnTo>
                    <a:pt x="23" y="166"/>
                  </a:lnTo>
                  <a:lnTo>
                    <a:pt x="34" y="166"/>
                  </a:lnTo>
                  <a:lnTo>
                    <a:pt x="37" y="163"/>
                  </a:lnTo>
                  <a:lnTo>
                    <a:pt x="42" y="166"/>
                  </a:lnTo>
                  <a:lnTo>
                    <a:pt x="45" y="163"/>
                  </a:lnTo>
                  <a:lnTo>
                    <a:pt x="48" y="166"/>
                  </a:lnTo>
                  <a:lnTo>
                    <a:pt x="51" y="158"/>
                  </a:lnTo>
                  <a:lnTo>
                    <a:pt x="51" y="123"/>
                  </a:lnTo>
                  <a:lnTo>
                    <a:pt x="52" y="120"/>
                  </a:lnTo>
                  <a:lnTo>
                    <a:pt x="51" y="115"/>
                  </a:lnTo>
                  <a:lnTo>
                    <a:pt x="52" y="105"/>
                  </a:lnTo>
                  <a:lnTo>
                    <a:pt x="51" y="99"/>
                  </a:lnTo>
                  <a:lnTo>
                    <a:pt x="52" y="94"/>
                  </a:lnTo>
                  <a:lnTo>
                    <a:pt x="51" y="85"/>
                  </a:lnTo>
                  <a:lnTo>
                    <a:pt x="52" y="82"/>
                  </a:lnTo>
                  <a:lnTo>
                    <a:pt x="51" y="77"/>
                  </a:lnTo>
                  <a:lnTo>
                    <a:pt x="52" y="70"/>
                  </a:lnTo>
                  <a:lnTo>
                    <a:pt x="51" y="64"/>
                  </a:lnTo>
                  <a:lnTo>
                    <a:pt x="52" y="56"/>
                  </a:lnTo>
                  <a:lnTo>
                    <a:pt x="51" y="50"/>
                  </a:lnTo>
                  <a:lnTo>
                    <a:pt x="52" y="46"/>
                  </a:lnTo>
                  <a:lnTo>
                    <a:pt x="51" y="41"/>
                  </a:lnTo>
                  <a:lnTo>
                    <a:pt x="52" y="35"/>
                  </a:lnTo>
                  <a:lnTo>
                    <a:pt x="51" y="29"/>
                  </a:lnTo>
                  <a:lnTo>
                    <a:pt x="52" y="21"/>
                  </a:lnTo>
                  <a:lnTo>
                    <a:pt x="51" y="15"/>
                  </a:lnTo>
                  <a:lnTo>
                    <a:pt x="51" y="0"/>
                  </a:lnTo>
                  <a:lnTo>
                    <a:pt x="34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" name="Freeform 312"/>
            <p:cNvSpPr>
              <a:spLocks/>
            </p:cNvSpPr>
            <p:nvPr/>
          </p:nvSpPr>
          <p:spPr bwMode="auto">
            <a:xfrm>
              <a:off x="2853" y="3015"/>
              <a:ext cx="211" cy="141"/>
            </a:xfrm>
            <a:custGeom>
              <a:avLst/>
              <a:gdLst>
                <a:gd name="T0" fmla="*/ 3 w 211"/>
                <a:gd name="T1" fmla="*/ 18 h 141"/>
                <a:gd name="T2" fmla="*/ 22 w 211"/>
                <a:gd name="T3" fmla="*/ 21 h 141"/>
                <a:gd name="T4" fmla="*/ 108 w 211"/>
                <a:gd name="T5" fmla="*/ 24 h 141"/>
                <a:gd name="T6" fmla="*/ 59 w 211"/>
                <a:gd name="T7" fmla="*/ 27 h 141"/>
                <a:gd name="T8" fmla="*/ 25 w 211"/>
                <a:gd name="T9" fmla="*/ 24 h 141"/>
                <a:gd name="T10" fmla="*/ 5 w 211"/>
                <a:gd name="T11" fmla="*/ 27 h 141"/>
                <a:gd name="T12" fmla="*/ 3 w 211"/>
                <a:gd name="T13" fmla="*/ 38 h 141"/>
                <a:gd name="T14" fmla="*/ 3 w 211"/>
                <a:gd name="T15" fmla="*/ 50 h 141"/>
                <a:gd name="T16" fmla="*/ 59 w 211"/>
                <a:gd name="T17" fmla="*/ 56 h 141"/>
                <a:gd name="T18" fmla="*/ 0 w 211"/>
                <a:gd name="T19" fmla="*/ 64 h 141"/>
                <a:gd name="T20" fmla="*/ 5 w 211"/>
                <a:gd name="T21" fmla="*/ 77 h 141"/>
                <a:gd name="T22" fmla="*/ 59 w 211"/>
                <a:gd name="T23" fmla="*/ 83 h 141"/>
                <a:gd name="T24" fmla="*/ 45 w 211"/>
                <a:gd name="T25" fmla="*/ 83 h 141"/>
                <a:gd name="T26" fmla="*/ 0 w 211"/>
                <a:gd name="T27" fmla="*/ 85 h 141"/>
                <a:gd name="T28" fmla="*/ 11 w 211"/>
                <a:gd name="T29" fmla="*/ 108 h 141"/>
                <a:gd name="T30" fmla="*/ 19 w 211"/>
                <a:gd name="T31" fmla="*/ 108 h 141"/>
                <a:gd name="T32" fmla="*/ 54 w 211"/>
                <a:gd name="T33" fmla="*/ 109 h 141"/>
                <a:gd name="T34" fmla="*/ 54 w 211"/>
                <a:gd name="T35" fmla="*/ 115 h 141"/>
                <a:gd name="T36" fmla="*/ 0 w 211"/>
                <a:gd name="T37" fmla="*/ 123 h 141"/>
                <a:gd name="T38" fmla="*/ 5 w 211"/>
                <a:gd name="T39" fmla="*/ 140 h 141"/>
                <a:gd name="T40" fmla="*/ 210 w 211"/>
                <a:gd name="T41" fmla="*/ 118 h 141"/>
                <a:gd name="T42" fmla="*/ 174 w 211"/>
                <a:gd name="T43" fmla="*/ 109 h 141"/>
                <a:gd name="T44" fmla="*/ 210 w 211"/>
                <a:gd name="T45" fmla="*/ 102 h 141"/>
                <a:gd name="T46" fmla="*/ 203 w 211"/>
                <a:gd name="T47" fmla="*/ 85 h 141"/>
                <a:gd name="T48" fmla="*/ 174 w 211"/>
                <a:gd name="T49" fmla="*/ 80 h 141"/>
                <a:gd name="T50" fmla="*/ 210 w 211"/>
                <a:gd name="T51" fmla="*/ 73 h 141"/>
                <a:gd name="T52" fmla="*/ 203 w 211"/>
                <a:gd name="T53" fmla="*/ 59 h 141"/>
                <a:gd name="T54" fmla="*/ 174 w 211"/>
                <a:gd name="T55" fmla="*/ 56 h 141"/>
                <a:gd name="T56" fmla="*/ 210 w 211"/>
                <a:gd name="T57" fmla="*/ 50 h 141"/>
                <a:gd name="T58" fmla="*/ 203 w 211"/>
                <a:gd name="T59" fmla="*/ 29 h 141"/>
                <a:gd name="T60" fmla="*/ 172 w 211"/>
                <a:gd name="T61" fmla="*/ 24 h 141"/>
                <a:gd name="T62" fmla="*/ 119 w 211"/>
                <a:gd name="T63" fmla="*/ 21 h 141"/>
                <a:gd name="T64" fmla="*/ 210 w 211"/>
                <a:gd name="T65" fmla="*/ 14 h 141"/>
                <a:gd name="T66" fmla="*/ 203 w 211"/>
                <a:gd name="T67" fmla="*/ 3 h 141"/>
                <a:gd name="T68" fmla="*/ 152 w 211"/>
                <a:gd name="T69" fmla="*/ 0 h 141"/>
                <a:gd name="T70" fmla="*/ 145 w 211"/>
                <a:gd name="T71" fmla="*/ 0 h 141"/>
                <a:gd name="T72" fmla="*/ 137 w 211"/>
                <a:gd name="T73" fmla="*/ 0 h 141"/>
                <a:gd name="T74" fmla="*/ 5 w 211"/>
                <a:gd name="T75" fmla="*/ 3 h 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1"/>
                <a:gd name="T115" fmla="*/ 0 h 141"/>
                <a:gd name="T116" fmla="*/ 211 w 211"/>
                <a:gd name="T117" fmla="*/ 141 h 1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1" h="141">
                  <a:moveTo>
                    <a:pt x="5" y="3"/>
                  </a:moveTo>
                  <a:lnTo>
                    <a:pt x="3" y="18"/>
                  </a:lnTo>
                  <a:lnTo>
                    <a:pt x="19" y="18"/>
                  </a:lnTo>
                  <a:lnTo>
                    <a:pt x="22" y="21"/>
                  </a:lnTo>
                  <a:lnTo>
                    <a:pt x="100" y="21"/>
                  </a:lnTo>
                  <a:lnTo>
                    <a:pt x="108" y="24"/>
                  </a:lnTo>
                  <a:lnTo>
                    <a:pt x="63" y="24"/>
                  </a:lnTo>
                  <a:lnTo>
                    <a:pt x="59" y="27"/>
                  </a:lnTo>
                  <a:lnTo>
                    <a:pt x="30" y="27"/>
                  </a:lnTo>
                  <a:lnTo>
                    <a:pt x="25" y="24"/>
                  </a:lnTo>
                  <a:lnTo>
                    <a:pt x="19" y="27"/>
                  </a:lnTo>
                  <a:lnTo>
                    <a:pt x="5" y="27"/>
                  </a:lnTo>
                  <a:lnTo>
                    <a:pt x="0" y="32"/>
                  </a:lnTo>
                  <a:lnTo>
                    <a:pt x="3" y="38"/>
                  </a:lnTo>
                  <a:lnTo>
                    <a:pt x="0" y="41"/>
                  </a:lnTo>
                  <a:lnTo>
                    <a:pt x="3" y="50"/>
                  </a:lnTo>
                  <a:lnTo>
                    <a:pt x="59" y="50"/>
                  </a:lnTo>
                  <a:lnTo>
                    <a:pt x="59" y="56"/>
                  </a:lnTo>
                  <a:lnTo>
                    <a:pt x="5" y="56"/>
                  </a:lnTo>
                  <a:lnTo>
                    <a:pt x="0" y="64"/>
                  </a:lnTo>
                  <a:lnTo>
                    <a:pt x="0" y="73"/>
                  </a:lnTo>
                  <a:lnTo>
                    <a:pt x="5" y="77"/>
                  </a:lnTo>
                  <a:lnTo>
                    <a:pt x="56" y="77"/>
                  </a:lnTo>
                  <a:lnTo>
                    <a:pt x="59" y="83"/>
                  </a:lnTo>
                  <a:lnTo>
                    <a:pt x="48" y="85"/>
                  </a:lnTo>
                  <a:lnTo>
                    <a:pt x="45" y="83"/>
                  </a:lnTo>
                  <a:lnTo>
                    <a:pt x="40" y="85"/>
                  </a:lnTo>
                  <a:lnTo>
                    <a:pt x="0" y="85"/>
                  </a:lnTo>
                  <a:lnTo>
                    <a:pt x="0" y="108"/>
                  </a:lnTo>
                  <a:lnTo>
                    <a:pt x="11" y="108"/>
                  </a:lnTo>
                  <a:lnTo>
                    <a:pt x="14" y="109"/>
                  </a:lnTo>
                  <a:lnTo>
                    <a:pt x="19" y="108"/>
                  </a:lnTo>
                  <a:lnTo>
                    <a:pt x="33" y="109"/>
                  </a:lnTo>
                  <a:lnTo>
                    <a:pt x="54" y="109"/>
                  </a:lnTo>
                  <a:lnTo>
                    <a:pt x="56" y="112"/>
                  </a:lnTo>
                  <a:lnTo>
                    <a:pt x="54" y="115"/>
                  </a:lnTo>
                  <a:lnTo>
                    <a:pt x="5" y="115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5" y="140"/>
                  </a:lnTo>
                  <a:lnTo>
                    <a:pt x="210" y="140"/>
                  </a:lnTo>
                  <a:lnTo>
                    <a:pt x="210" y="118"/>
                  </a:lnTo>
                  <a:lnTo>
                    <a:pt x="174" y="115"/>
                  </a:lnTo>
                  <a:lnTo>
                    <a:pt x="174" y="109"/>
                  </a:lnTo>
                  <a:lnTo>
                    <a:pt x="206" y="109"/>
                  </a:lnTo>
                  <a:lnTo>
                    <a:pt x="210" y="102"/>
                  </a:lnTo>
                  <a:lnTo>
                    <a:pt x="210" y="91"/>
                  </a:lnTo>
                  <a:lnTo>
                    <a:pt x="203" y="85"/>
                  </a:lnTo>
                  <a:lnTo>
                    <a:pt x="174" y="85"/>
                  </a:lnTo>
                  <a:lnTo>
                    <a:pt x="174" y="80"/>
                  </a:lnTo>
                  <a:lnTo>
                    <a:pt x="206" y="80"/>
                  </a:lnTo>
                  <a:lnTo>
                    <a:pt x="210" y="73"/>
                  </a:lnTo>
                  <a:lnTo>
                    <a:pt x="210" y="59"/>
                  </a:lnTo>
                  <a:lnTo>
                    <a:pt x="203" y="59"/>
                  </a:lnTo>
                  <a:lnTo>
                    <a:pt x="195" y="56"/>
                  </a:lnTo>
                  <a:lnTo>
                    <a:pt x="174" y="56"/>
                  </a:lnTo>
                  <a:lnTo>
                    <a:pt x="174" y="50"/>
                  </a:lnTo>
                  <a:lnTo>
                    <a:pt x="210" y="50"/>
                  </a:lnTo>
                  <a:lnTo>
                    <a:pt x="210" y="35"/>
                  </a:lnTo>
                  <a:lnTo>
                    <a:pt x="203" y="29"/>
                  </a:lnTo>
                  <a:lnTo>
                    <a:pt x="174" y="27"/>
                  </a:lnTo>
                  <a:lnTo>
                    <a:pt x="172" y="24"/>
                  </a:lnTo>
                  <a:lnTo>
                    <a:pt x="114" y="24"/>
                  </a:lnTo>
                  <a:lnTo>
                    <a:pt x="119" y="21"/>
                  </a:lnTo>
                  <a:lnTo>
                    <a:pt x="206" y="21"/>
                  </a:lnTo>
                  <a:lnTo>
                    <a:pt x="210" y="14"/>
                  </a:lnTo>
                  <a:lnTo>
                    <a:pt x="210" y="8"/>
                  </a:lnTo>
                  <a:lnTo>
                    <a:pt x="203" y="3"/>
                  </a:lnTo>
                  <a:lnTo>
                    <a:pt x="166" y="3"/>
                  </a:lnTo>
                  <a:lnTo>
                    <a:pt x="152" y="0"/>
                  </a:lnTo>
                  <a:lnTo>
                    <a:pt x="151" y="3"/>
                  </a:lnTo>
                  <a:lnTo>
                    <a:pt x="145" y="0"/>
                  </a:lnTo>
                  <a:lnTo>
                    <a:pt x="140" y="3"/>
                  </a:lnTo>
                  <a:lnTo>
                    <a:pt x="137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0" name="Freeform 313"/>
            <p:cNvSpPr>
              <a:spLocks/>
            </p:cNvSpPr>
            <p:nvPr/>
          </p:nvSpPr>
          <p:spPr bwMode="auto">
            <a:xfrm>
              <a:off x="2925" y="3060"/>
              <a:ext cx="46" cy="56"/>
            </a:xfrm>
            <a:custGeom>
              <a:avLst/>
              <a:gdLst>
                <a:gd name="T0" fmla="*/ 16 w 46"/>
                <a:gd name="T1" fmla="*/ 0 h 56"/>
                <a:gd name="T2" fmla="*/ 19 w 46"/>
                <a:gd name="T3" fmla="*/ 3 h 56"/>
                <a:gd name="T4" fmla="*/ 23 w 46"/>
                <a:gd name="T5" fmla="*/ 0 h 56"/>
                <a:gd name="T6" fmla="*/ 40 w 46"/>
                <a:gd name="T7" fmla="*/ 3 h 56"/>
                <a:gd name="T8" fmla="*/ 45 w 46"/>
                <a:gd name="T9" fmla="*/ 12 h 56"/>
                <a:gd name="T10" fmla="*/ 42 w 46"/>
                <a:gd name="T11" fmla="*/ 21 h 56"/>
                <a:gd name="T12" fmla="*/ 34 w 46"/>
                <a:gd name="T13" fmla="*/ 29 h 56"/>
                <a:gd name="T14" fmla="*/ 40 w 46"/>
                <a:gd name="T15" fmla="*/ 39 h 56"/>
                <a:gd name="T16" fmla="*/ 34 w 46"/>
                <a:gd name="T17" fmla="*/ 50 h 56"/>
                <a:gd name="T18" fmla="*/ 23 w 46"/>
                <a:gd name="T19" fmla="*/ 55 h 56"/>
                <a:gd name="T20" fmla="*/ 0 w 46"/>
                <a:gd name="T21" fmla="*/ 55 h 56"/>
                <a:gd name="T22" fmla="*/ 0 w 46"/>
                <a:gd name="T23" fmla="*/ 52 h 56"/>
                <a:gd name="T24" fmla="*/ 8 w 46"/>
                <a:gd name="T25" fmla="*/ 39 h 56"/>
                <a:gd name="T26" fmla="*/ 8 w 46"/>
                <a:gd name="T27" fmla="*/ 32 h 56"/>
                <a:gd name="T28" fmla="*/ 16 w 46"/>
                <a:gd name="T29" fmla="*/ 12 h 56"/>
                <a:gd name="T30" fmla="*/ 16 w 46"/>
                <a:gd name="T31" fmla="*/ 0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6"/>
                <a:gd name="T49" fmla="*/ 0 h 56"/>
                <a:gd name="T50" fmla="*/ 46 w 46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6" h="56">
                  <a:moveTo>
                    <a:pt x="16" y="0"/>
                  </a:moveTo>
                  <a:lnTo>
                    <a:pt x="19" y="3"/>
                  </a:lnTo>
                  <a:lnTo>
                    <a:pt x="23" y="0"/>
                  </a:lnTo>
                  <a:lnTo>
                    <a:pt x="40" y="3"/>
                  </a:lnTo>
                  <a:lnTo>
                    <a:pt x="45" y="12"/>
                  </a:lnTo>
                  <a:lnTo>
                    <a:pt x="42" y="21"/>
                  </a:lnTo>
                  <a:lnTo>
                    <a:pt x="34" y="29"/>
                  </a:lnTo>
                  <a:lnTo>
                    <a:pt x="40" y="39"/>
                  </a:lnTo>
                  <a:lnTo>
                    <a:pt x="34" y="50"/>
                  </a:lnTo>
                  <a:lnTo>
                    <a:pt x="23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8" y="39"/>
                  </a:lnTo>
                  <a:lnTo>
                    <a:pt x="8" y="32"/>
                  </a:lnTo>
                  <a:lnTo>
                    <a:pt x="16" y="12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1" name="Freeform 314"/>
            <p:cNvSpPr>
              <a:spLocks/>
            </p:cNvSpPr>
            <p:nvPr/>
          </p:nvSpPr>
          <p:spPr bwMode="auto">
            <a:xfrm>
              <a:off x="2944" y="3062"/>
              <a:ext cx="22" cy="24"/>
            </a:xfrm>
            <a:custGeom>
              <a:avLst/>
              <a:gdLst>
                <a:gd name="T0" fmla="*/ 4 w 22"/>
                <a:gd name="T1" fmla="*/ 1 h 24"/>
                <a:gd name="T2" fmla="*/ 0 w 22"/>
                <a:gd name="T3" fmla="*/ 23 h 24"/>
                <a:gd name="T4" fmla="*/ 7 w 22"/>
                <a:gd name="T5" fmla="*/ 23 h 24"/>
                <a:gd name="T6" fmla="*/ 21 w 22"/>
                <a:gd name="T7" fmla="*/ 9 h 24"/>
                <a:gd name="T8" fmla="*/ 10 w 22"/>
                <a:gd name="T9" fmla="*/ 0 h 24"/>
                <a:gd name="T10" fmla="*/ 4 w 22"/>
                <a:gd name="T11" fmla="*/ 1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24"/>
                <a:gd name="T20" fmla="*/ 22 w 22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24">
                  <a:moveTo>
                    <a:pt x="4" y="1"/>
                  </a:moveTo>
                  <a:lnTo>
                    <a:pt x="0" y="23"/>
                  </a:lnTo>
                  <a:lnTo>
                    <a:pt x="7" y="23"/>
                  </a:lnTo>
                  <a:lnTo>
                    <a:pt x="21" y="9"/>
                  </a:lnTo>
                  <a:lnTo>
                    <a:pt x="10" y="0"/>
                  </a:lnTo>
                  <a:lnTo>
                    <a:pt x="4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2" name="Freeform 315"/>
            <p:cNvSpPr>
              <a:spLocks/>
            </p:cNvSpPr>
            <p:nvPr/>
          </p:nvSpPr>
          <p:spPr bwMode="auto">
            <a:xfrm>
              <a:off x="2936" y="3085"/>
              <a:ext cx="21" cy="28"/>
            </a:xfrm>
            <a:custGeom>
              <a:avLst/>
              <a:gdLst>
                <a:gd name="T0" fmla="*/ 8 w 21"/>
                <a:gd name="T1" fmla="*/ 3 h 28"/>
                <a:gd name="T2" fmla="*/ 3 w 21"/>
                <a:gd name="T3" fmla="*/ 10 h 28"/>
                <a:gd name="T4" fmla="*/ 0 w 21"/>
                <a:gd name="T5" fmla="*/ 27 h 28"/>
                <a:gd name="T6" fmla="*/ 11 w 21"/>
                <a:gd name="T7" fmla="*/ 27 h 28"/>
                <a:gd name="T8" fmla="*/ 20 w 21"/>
                <a:gd name="T9" fmla="*/ 16 h 28"/>
                <a:gd name="T10" fmla="*/ 20 w 21"/>
                <a:gd name="T11" fmla="*/ 7 h 28"/>
                <a:gd name="T12" fmla="*/ 11 w 21"/>
                <a:gd name="T13" fmla="*/ 0 h 28"/>
                <a:gd name="T14" fmla="*/ 8 w 21"/>
                <a:gd name="T15" fmla="*/ 3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28"/>
                <a:gd name="T26" fmla="*/ 21 w 21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28">
                  <a:moveTo>
                    <a:pt x="8" y="3"/>
                  </a:moveTo>
                  <a:lnTo>
                    <a:pt x="3" y="10"/>
                  </a:lnTo>
                  <a:lnTo>
                    <a:pt x="0" y="27"/>
                  </a:lnTo>
                  <a:lnTo>
                    <a:pt x="11" y="27"/>
                  </a:lnTo>
                  <a:lnTo>
                    <a:pt x="20" y="16"/>
                  </a:lnTo>
                  <a:lnTo>
                    <a:pt x="20" y="7"/>
                  </a:lnTo>
                  <a:lnTo>
                    <a:pt x="11" y="0"/>
                  </a:lnTo>
                  <a:lnTo>
                    <a:pt x="8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3" name="Freeform 316"/>
            <p:cNvSpPr>
              <a:spLocks/>
            </p:cNvSpPr>
            <p:nvPr/>
          </p:nvSpPr>
          <p:spPr bwMode="auto">
            <a:xfrm>
              <a:off x="2980" y="3095"/>
              <a:ext cx="22" cy="45"/>
            </a:xfrm>
            <a:custGeom>
              <a:avLst/>
              <a:gdLst>
                <a:gd name="T0" fmla="*/ 8 w 22"/>
                <a:gd name="T1" fmla="*/ 0 h 45"/>
                <a:gd name="T2" fmla="*/ 16 w 22"/>
                <a:gd name="T3" fmla="*/ 0 h 45"/>
                <a:gd name="T4" fmla="*/ 21 w 22"/>
                <a:gd name="T5" fmla="*/ 9 h 45"/>
                <a:gd name="T6" fmla="*/ 21 w 22"/>
                <a:gd name="T7" fmla="*/ 17 h 45"/>
                <a:gd name="T8" fmla="*/ 8 w 22"/>
                <a:gd name="T9" fmla="*/ 38 h 45"/>
                <a:gd name="T10" fmla="*/ 18 w 22"/>
                <a:gd name="T11" fmla="*/ 38 h 45"/>
                <a:gd name="T12" fmla="*/ 21 w 22"/>
                <a:gd name="T13" fmla="*/ 35 h 45"/>
                <a:gd name="T14" fmla="*/ 21 w 22"/>
                <a:gd name="T15" fmla="*/ 41 h 45"/>
                <a:gd name="T16" fmla="*/ 16 w 22"/>
                <a:gd name="T17" fmla="*/ 44 h 45"/>
                <a:gd name="T18" fmla="*/ 5 w 22"/>
                <a:gd name="T19" fmla="*/ 44 h 45"/>
                <a:gd name="T20" fmla="*/ 0 w 22"/>
                <a:gd name="T21" fmla="*/ 41 h 45"/>
                <a:gd name="T22" fmla="*/ 16 w 22"/>
                <a:gd name="T23" fmla="*/ 23 h 45"/>
                <a:gd name="T24" fmla="*/ 16 w 22"/>
                <a:gd name="T25" fmla="*/ 11 h 45"/>
                <a:gd name="T26" fmla="*/ 8 w 22"/>
                <a:gd name="T27" fmla="*/ 3 h 45"/>
                <a:gd name="T28" fmla="*/ 0 w 22"/>
                <a:gd name="T29" fmla="*/ 9 h 45"/>
                <a:gd name="T30" fmla="*/ 0 w 22"/>
                <a:gd name="T31" fmla="*/ 6 h 45"/>
                <a:gd name="T32" fmla="*/ 8 w 22"/>
                <a:gd name="T33" fmla="*/ 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5"/>
                <a:gd name="T53" fmla="*/ 22 w 22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5">
                  <a:moveTo>
                    <a:pt x="8" y="0"/>
                  </a:moveTo>
                  <a:lnTo>
                    <a:pt x="16" y="0"/>
                  </a:lnTo>
                  <a:lnTo>
                    <a:pt x="21" y="9"/>
                  </a:lnTo>
                  <a:lnTo>
                    <a:pt x="21" y="17"/>
                  </a:lnTo>
                  <a:lnTo>
                    <a:pt x="8" y="38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1" y="41"/>
                  </a:lnTo>
                  <a:lnTo>
                    <a:pt x="16" y="44"/>
                  </a:lnTo>
                  <a:lnTo>
                    <a:pt x="5" y="44"/>
                  </a:lnTo>
                  <a:lnTo>
                    <a:pt x="0" y="41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8" y="3"/>
                  </a:lnTo>
                  <a:lnTo>
                    <a:pt x="0" y="9"/>
                  </a:lnTo>
                  <a:lnTo>
                    <a:pt x="0" y="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4" name="Freeform 317"/>
            <p:cNvSpPr>
              <a:spLocks/>
            </p:cNvSpPr>
            <p:nvPr/>
          </p:nvSpPr>
          <p:spPr bwMode="auto">
            <a:xfrm>
              <a:off x="3066" y="3019"/>
              <a:ext cx="54" cy="166"/>
            </a:xfrm>
            <a:custGeom>
              <a:avLst/>
              <a:gdLst>
                <a:gd name="T0" fmla="*/ 5 w 54"/>
                <a:gd name="T1" fmla="*/ 3 h 166"/>
                <a:gd name="T2" fmla="*/ 5 w 54"/>
                <a:gd name="T3" fmla="*/ 15 h 166"/>
                <a:gd name="T4" fmla="*/ 3 w 54"/>
                <a:gd name="T5" fmla="*/ 21 h 166"/>
                <a:gd name="T6" fmla="*/ 5 w 54"/>
                <a:gd name="T7" fmla="*/ 26 h 166"/>
                <a:gd name="T8" fmla="*/ 3 w 54"/>
                <a:gd name="T9" fmla="*/ 35 h 166"/>
                <a:gd name="T10" fmla="*/ 5 w 54"/>
                <a:gd name="T11" fmla="*/ 40 h 166"/>
                <a:gd name="T12" fmla="*/ 3 w 54"/>
                <a:gd name="T13" fmla="*/ 47 h 166"/>
                <a:gd name="T14" fmla="*/ 3 w 54"/>
                <a:gd name="T15" fmla="*/ 72 h 166"/>
                <a:gd name="T16" fmla="*/ 5 w 54"/>
                <a:gd name="T17" fmla="*/ 76 h 166"/>
                <a:gd name="T18" fmla="*/ 3 w 54"/>
                <a:gd name="T19" fmla="*/ 85 h 166"/>
                <a:gd name="T20" fmla="*/ 3 w 54"/>
                <a:gd name="T21" fmla="*/ 108 h 166"/>
                <a:gd name="T22" fmla="*/ 5 w 54"/>
                <a:gd name="T23" fmla="*/ 111 h 166"/>
                <a:gd name="T24" fmla="*/ 0 w 54"/>
                <a:gd name="T25" fmla="*/ 133 h 166"/>
                <a:gd name="T26" fmla="*/ 3 w 54"/>
                <a:gd name="T27" fmla="*/ 139 h 166"/>
                <a:gd name="T28" fmla="*/ 3 w 54"/>
                <a:gd name="T29" fmla="*/ 154 h 166"/>
                <a:gd name="T30" fmla="*/ 0 w 54"/>
                <a:gd name="T31" fmla="*/ 157 h 166"/>
                <a:gd name="T32" fmla="*/ 3 w 54"/>
                <a:gd name="T33" fmla="*/ 165 h 166"/>
                <a:gd name="T34" fmla="*/ 29 w 54"/>
                <a:gd name="T35" fmla="*/ 165 h 166"/>
                <a:gd name="T36" fmla="*/ 31 w 54"/>
                <a:gd name="T37" fmla="*/ 162 h 166"/>
                <a:gd name="T38" fmla="*/ 39 w 54"/>
                <a:gd name="T39" fmla="*/ 165 h 166"/>
                <a:gd name="T40" fmla="*/ 45 w 54"/>
                <a:gd name="T41" fmla="*/ 162 h 166"/>
                <a:gd name="T42" fmla="*/ 50 w 54"/>
                <a:gd name="T43" fmla="*/ 151 h 166"/>
                <a:gd name="T44" fmla="*/ 50 w 54"/>
                <a:gd name="T45" fmla="*/ 139 h 166"/>
                <a:gd name="T46" fmla="*/ 53 w 54"/>
                <a:gd name="T47" fmla="*/ 136 h 166"/>
                <a:gd name="T48" fmla="*/ 50 w 54"/>
                <a:gd name="T49" fmla="*/ 130 h 166"/>
                <a:gd name="T50" fmla="*/ 53 w 54"/>
                <a:gd name="T51" fmla="*/ 125 h 166"/>
                <a:gd name="T52" fmla="*/ 50 w 54"/>
                <a:gd name="T53" fmla="*/ 122 h 166"/>
                <a:gd name="T54" fmla="*/ 53 w 54"/>
                <a:gd name="T55" fmla="*/ 119 h 166"/>
                <a:gd name="T56" fmla="*/ 50 w 54"/>
                <a:gd name="T57" fmla="*/ 116 h 166"/>
                <a:gd name="T58" fmla="*/ 53 w 54"/>
                <a:gd name="T59" fmla="*/ 111 h 166"/>
                <a:gd name="T60" fmla="*/ 50 w 54"/>
                <a:gd name="T61" fmla="*/ 108 h 166"/>
                <a:gd name="T62" fmla="*/ 53 w 54"/>
                <a:gd name="T63" fmla="*/ 101 h 166"/>
                <a:gd name="T64" fmla="*/ 50 w 54"/>
                <a:gd name="T65" fmla="*/ 93 h 166"/>
                <a:gd name="T66" fmla="*/ 53 w 54"/>
                <a:gd name="T67" fmla="*/ 85 h 166"/>
                <a:gd name="T68" fmla="*/ 50 w 54"/>
                <a:gd name="T69" fmla="*/ 79 h 166"/>
                <a:gd name="T70" fmla="*/ 53 w 54"/>
                <a:gd name="T71" fmla="*/ 72 h 166"/>
                <a:gd name="T72" fmla="*/ 50 w 54"/>
                <a:gd name="T73" fmla="*/ 67 h 166"/>
                <a:gd name="T74" fmla="*/ 53 w 54"/>
                <a:gd name="T75" fmla="*/ 61 h 166"/>
                <a:gd name="T76" fmla="*/ 50 w 54"/>
                <a:gd name="T77" fmla="*/ 58 h 166"/>
                <a:gd name="T78" fmla="*/ 53 w 54"/>
                <a:gd name="T79" fmla="*/ 50 h 166"/>
                <a:gd name="T80" fmla="*/ 50 w 54"/>
                <a:gd name="T81" fmla="*/ 44 h 166"/>
                <a:gd name="T82" fmla="*/ 53 w 54"/>
                <a:gd name="T83" fmla="*/ 37 h 166"/>
                <a:gd name="T84" fmla="*/ 50 w 54"/>
                <a:gd name="T85" fmla="*/ 29 h 166"/>
                <a:gd name="T86" fmla="*/ 53 w 54"/>
                <a:gd name="T87" fmla="*/ 26 h 166"/>
                <a:gd name="T88" fmla="*/ 48 w 54"/>
                <a:gd name="T89" fmla="*/ 24 h 166"/>
                <a:gd name="T90" fmla="*/ 53 w 54"/>
                <a:gd name="T91" fmla="*/ 15 h 166"/>
                <a:gd name="T92" fmla="*/ 48 w 54"/>
                <a:gd name="T93" fmla="*/ 3 h 166"/>
                <a:gd name="T94" fmla="*/ 29 w 54"/>
                <a:gd name="T95" fmla="*/ 0 h 166"/>
                <a:gd name="T96" fmla="*/ 24 w 54"/>
                <a:gd name="T97" fmla="*/ 3 h 166"/>
                <a:gd name="T98" fmla="*/ 5 w 54"/>
                <a:gd name="T99" fmla="*/ 0 h 166"/>
                <a:gd name="T100" fmla="*/ 5 w 54"/>
                <a:gd name="T101" fmla="*/ 3 h 16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166"/>
                <a:gd name="T155" fmla="*/ 54 w 54"/>
                <a:gd name="T156" fmla="*/ 166 h 16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166">
                  <a:moveTo>
                    <a:pt x="5" y="3"/>
                  </a:moveTo>
                  <a:lnTo>
                    <a:pt x="5" y="15"/>
                  </a:lnTo>
                  <a:lnTo>
                    <a:pt x="3" y="21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5" y="40"/>
                  </a:lnTo>
                  <a:lnTo>
                    <a:pt x="3" y="47"/>
                  </a:lnTo>
                  <a:lnTo>
                    <a:pt x="3" y="72"/>
                  </a:lnTo>
                  <a:lnTo>
                    <a:pt x="5" y="76"/>
                  </a:lnTo>
                  <a:lnTo>
                    <a:pt x="3" y="85"/>
                  </a:lnTo>
                  <a:lnTo>
                    <a:pt x="3" y="108"/>
                  </a:lnTo>
                  <a:lnTo>
                    <a:pt x="5" y="111"/>
                  </a:lnTo>
                  <a:lnTo>
                    <a:pt x="0" y="133"/>
                  </a:lnTo>
                  <a:lnTo>
                    <a:pt x="3" y="139"/>
                  </a:lnTo>
                  <a:lnTo>
                    <a:pt x="3" y="154"/>
                  </a:lnTo>
                  <a:lnTo>
                    <a:pt x="0" y="157"/>
                  </a:lnTo>
                  <a:lnTo>
                    <a:pt x="3" y="165"/>
                  </a:lnTo>
                  <a:lnTo>
                    <a:pt x="29" y="165"/>
                  </a:lnTo>
                  <a:lnTo>
                    <a:pt x="31" y="162"/>
                  </a:lnTo>
                  <a:lnTo>
                    <a:pt x="39" y="165"/>
                  </a:lnTo>
                  <a:lnTo>
                    <a:pt x="45" y="162"/>
                  </a:lnTo>
                  <a:lnTo>
                    <a:pt x="50" y="151"/>
                  </a:lnTo>
                  <a:lnTo>
                    <a:pt x="50" y="139"/>
                  </a:lnTo>
                  <a:lnTo>
                    <a:pt x="53" y="136"/>
                  </a:lnTo>
                  <a:lnTo>
                    <a:pt x="50" y="130"/>
                  </a:lnTo>
                  <a:lnTo>
                    <a:pt x="53" y="125"/>
                  </a:lnTo>
                  <a:lnTo>
                    <a:pt x="50" y="122"/>
                  </a:lnTo>
                  <a:lnTo>
                    <a:pt x="53" y="119"/>
                  </a:lnTo>
                  <a:lnTo>
                    <a:pt x="50" y="116"/>
                  </a:lnTo>
                  <a:lnTo>
                    <a:pt x="53" y="111"/>
                  </a:lnTo>
                  <a:lnTo>
                    <a:pt x="50" y="108"/>
                  </a:lnTo>
                  <a:lnTo>
                    <a:pt x="53" y="101"/>
                  </a:lnTo>
                  <a:lnTo>
                    <a:pt x="50" y="93"/>
                  </a:lnTo>
                  <a:lnTo>
                    <a:pt x="53" y="85"/>
                  </a:lnTo>
                  <a:lnTo>
                    <a:pt x="50" y="79"/>
                  </a:lnTo>
                  <a:lnTo>
                    <a:pt x="53" y="72"/>
                  </a:lnTo>
                  <a:lnTo>
                    <a:pt x="50" y="67"/>
                  </a:lnTo>
                  <a:lnTo>
                    <a:pt x="53" y="61"/>
                  </a:lnTo>
                  <a:lnTo>
                    <a:pt x="50" y="58"/>
                  </a:lnTo>
                  <a:lnTo>
                    <a:pt x="53" y="50"/>
                  </a:lnTo>
                  <a:lnTo>
                    <a:pt x="50" y="44"/>
                  </a:lnTo>
                  <a:lnTo>
                    <a:pt x="53" y="37"/>
                  </a:lnTo>
                  <a:lnTo>
                    <a:pt x="50" y="29"/>
                  </a:lnTo>
                  <a:lnTo>
                    <a:pt x="53" y="26"/>
                  </a:lnTo>
                  <a:lnTo>
                    <a:pt x="48" y="24"/>
                  </a:lnTo>
                  <a:lnTo>
                    <a:pt x="53" y="15"/>
                  </a:lnTo>
                  <a:lnTo>
                    <a:pt x="48" y="3"/>
                  </a:lnTo>
                  <a:lnTo>
                    <a:pt x="29" y="0"/>
                  </a:lnTo>
                  <a:lnTo>
                    <a:pt x="24" y="3"/>
                  </a:lnTo>
                  <a:lnTo>
                    <a:pt x="5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5" name="Freeform 318"/>
            <p:cNvSpPr>
              <a:spLocks/>
            </p:cNvSpPr>
            <p:nvPr/>
          </p:nvSpPr>
          <p:spPr bwMode="auto">
            <a:xfrm>
              <a:off x="3126" y="3019"/>
              <a:ext cx="212" cy="21"/>
            </a:xfrm>
            <a:custGeom>
              <a:avLst/>
              <a:gdLst>
                <a:gd name="T0" fmla="*/ 0 w 212"/>
                <a:gd name="T1" fmla="*/ 3 h 21"/>
                <a:gd name="T2" fmla="*/ 0 w 212"/>
                <a:gd name="T3" fmla="*/ 17 h 21"/>
                <a:gd name="T4" fmla="*/ 181 w 212"/>
                <a:gd name="T5" fmla="*/ 17 h 21"/>
                <a:gd name="T6" fmla="*/ 185 w 212"/>
                <a:gd name="T7" fmla="*/ 20 h 21"/>
                <a:gd name="T8" fmla="*/ 188 w 212"/>
                <a:gd name="T9" fmla="*/ 17 h 21"/>
                <a:gd name="T10" fmla="*/ 196 w 212"/>
                <a:gd name="T11" fmla="*/ 20 h 21"/>
                <a:gd name="T12" fmla="*/ 211 w 212"/>
                <a:gd name="T13" fmla="*/ 17 h 21"/>
                <a:gd name="T14" fmla="*/ 211 w 212"/>
                <a:gd name="T15" fmla="*/ 0 h 21"/>
                <a:gd name="T16" fmla="*/ 0 w 212"/>
                <a:gd name="T17" fmla="*/ 0 h 21"/>
                <a:gd name="T18" fmla="*/ 0 w 212"/>
                <a:gd name="T19" fmla="*/ 3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2"/>
                <a:gd name="T31" fmla="*/ 0 h 21"/>
                <a:gd name="T32" fmla="*/ 212 w 212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2" h="21">
                  <a:moveTo>
                    <a:pt x="0" y="3"/>
                  </a:moveTo>
                  <a:lnTo>
                    <a:pt x="0" y="17"/>
                  </a:lnTo>
                  <a:lnTo>
                    <a:pt x="181" y="17"/>
                  </a:lnTo>
                  <a:lnTo>
                    <a:pt x="185" y="20"/>
                  </a:lnTo>
                  <a:lnTo>
                    <a:pt x="188" y="17"/>
                  </a:lnTo>
                  <a:lnTo>
                    <a:pt x="196" y="20"/>
                  </a:lnTo>
                  <a:lnTo>
                    <a:pt x="211" y="17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6" name="Freeform 319"/>
            <p:cNvSpPr>
              <a:spLocks/>
            </p:cNvSpPr>
            <p:nvPr/>
          </p:nvSpPr>
          <p:spPr bwMode="auto">
            <a:xfrm>
              <a:off x="3343" y="3019"/>
              <a:ext cx="724" cy="178"/>
            </a:xfrm>
            <a:custGeom>
              <a:avLst/>
              <a:gdLst>
                <a:gd name="T0" fmla="*/ 5 w 724"/>
                <a:gd name="T1" fmla="*/ 3 h 178"/>
                <a:gd name="T2" fmla="*/ 3 w 724"/>
                <a:gd name="T3" fmla="*/ 6 h 178"/>
                <a:gd name="T4" fmla="*/ 3 w 724"/>
                <a:gd name="T5" fmla="*/ 88 h 178"/>
                <a:gd name="T6" fmla="*/ 0 w 724"/>
                <a:gd name="T7" fmla="*/ 91 h 178"/>
                <a:gd name="T8" fmla="*/ 3 w 724"/>
                <a:gd name="T9" fmla="*/ 96 h 178"/>
                <a:gd name="T10" fmla="*/ 0 w 724"/>
                <a:gd name="T11" fmla="*/ 157 h 178"/>
                <a:gd name="T12" fmla="*/ 3 w 724"/>
                <a:gd name="T13" fmla="*/ 169 h 178"/>
                <a:gd name="T14" fmla="*/ 236 w 724"/>
                <a:gd name="T15" fmla="*/ 169 h 178"/>
                <a:gd name="T16" fmla="*/ 239 w 724"/>
                <a:gd name="T17" fmla="*/ 171 h 178"/>
                <a:gd name="T18" fmla="*/ 241 w 724"/>
                <a:gd name="T19" fmla="*/ 169 h 178"/>
                <a:gd name="T20" fmla="*/ 246 w 724"/>
                <a:gd name="T21" fmla="*/ 171 h 178"/>
                <a:gd name="T22" fmla="*/ 249 w 724"/>
                <a:gd name="T23" fmla="*/ 169 h 178"/>
                <a:gd name="T24" fmla="*/ 251 w 724"/>
                <a:gd name="T25" fmla="*/ 171 h 178"/>
                <a:gd name="T26" fmla="*/ 262 w 724"/>
                <a:gd name="T27" fmla="*/ 169 h 178"/>
                <a:gd name="T28" fmla="*/ 268 w 724"/>
                <a:gd name="T29" fmla="*/ 171 h 178"/>
                <a:gd name="T30" fmla="*/ 271 w 724"/>
                <a:gd name="T31" fmla="*/ 169 h 178"/>
                <a:gd name="T32" fmla="*/ 277 w 724"/>
                <a:gd name="T33" fmla="*/ 171 h 178"/>
                <a:gd name="T34" fmla="*/ 294 w 724"/>
                <a:gd name="T35" fmla="*/ 171 h 178"/>
                <a:gd name="T36" fmla="*/ 299 w 724"/>
                <a:gd name="T37" fmla="*/ 169 h 178"/>
                <a:gd name="T38" fmla="*/ 301 w 724"/>
                <a:gd name="T39" fmla="*/ 171 h 178"/>
                <a:gd name="T40" fmla="*/ 435 w 724"/>
                <a:gd name="T41" fmla="*/ 171 h 178"/>
                <a:gd name="T42" fmla="*/ 437 w 724"/>
                <a:gd name="T43" fmla="*/ 174 h 178"/>
                <a:gd name="T44" fmla="*/ 446 w 724"/>
                <a:gd name="T45" fmla="*/ 171 h 178"/>
                <a:gd name="T46" fmla="*/ 448 w 724"/>
                <a:gd name="T47" fmla="*/ 174 h 178"/>
                <a:gd name="T48" fmla="*/ 622 w 724"/>
                <a:gd name="T49" fmla="*/ 174 h 178"/>
                <a:gd name="T50" fmla="*/ 625 w 724"/>
                <a:gd name="T51" fmla="*/ 177 h 178"/>
                <a:gd name="T52" fmla="*/ 715 w 724"/>
                <a:gd name="T53" fmla="*/ 177 h 178"/>
                <a:gd name="T54" fmla="*/ 720 w 724"/>
                <a:gd name="T55" fmla="*/ 171 h 178"/>
                <a:gd name="T56" fmla="*/ 720 w 724"/>
                <a:gd name="T57" fmla="*/ 96 h 178"/>
                <a:gd name="T58" fmla="*/ 723 w 724"/>
                <a:gd name="T59" fmla="*/ 93 h 178"/>
                <a:gd name="T60" fmla="*/ 723 w 724"/>
                <a:gd name="T61" fmla="*/ 43 h 178"/>
                <a:gd name="T62" fmla="*/ 720 w 724"/>
                <a:gd name="T63" fmla="*/ 38 h 178"/>
                <a:gd name="T64" fmla="*/ 723 w 724"/>
                <a:gd name="T65" fmla="*/ 29 h 178"/>
                <a:gd name="T66" fmla="*/ 720 w 724"/>
                <a:gd name="T67" fmla="*/ 21 h 178"/>
                <a:gd name="T68" fmla="*/ 723 w 724"/>
                <a:gd name="T69" fmla="*/ 15 h 178"/>
                <a:gd name="T70" fmla="*/ 715 w 724"/>
                <a:gd name="T71" fmla="*/ 11 h 178"/>
                <a:gd name="T72" fmla="*/ 682 w 724"/>
                <a:gd name="T73" fmla="*/ 8 h 178"/>
                <a:gd name="T74" fmla="*/ 679 w 724"/>
                <a:gd name="T75" fmla="*/ 11 h 178"/>
                <a:gd name="T76" fmla="*/ 677 w 724"/>
                <a:gd name="T77" fmla="*/ 8 h 178"/>
                <a:gd name="T78" fmla="*/ 569 w 724"/>
                <a:gd name="T79" fmla="*/ 8 h 178"/>
                <a:gd name="T80" fmla="*/ 566 w 724"/>
                <a:gd name="T81" fmla="*/ 6 h 178"/>
                <a:gd name="T82" fmla="*/ 368 w 724"/>
                <a:gd name="T83" fmla="*/ 6 h 178"/>
                <a:gd name="T84" fmla="*/ 365 w 724"/>
                <a:gd name="T85" fmla="*/ 3 h 178"/>
                <a:gd name="T86" fmla="*/ 362 w 724"/>
                <a:gd name="T87" fmla="*/ 6 h 178"/>
                <a:gd name="T88" fmla="*/ 359 w 724"/>
                <a:gd name="T89" fmla="*/ 3 h 178"/>
                <a:gd name="T90" fmla="*/ 183 w 724"/>
                <a:gd name="T91" fmla="*/ 3 h 178"/>
                <a:gd name="T92" fmla="*/ 182 w 724"/>
                <a:gd name="T93" fmla="*/ 0 h 178"/>
                <a:gd name="T94" fmla="*/ 8 w 724"/>
                <a:gd name="T95" fmla="*/ 0 h 178"/>
                <a:gd name="T96" fmla="*/ 5 w 724"/>
                <a:gd name="T97" fmla="*/ 3 h 1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24"/>
                <a:gd name="T148" fmla="*/ 0 h 178"/>
                <a:gd name="T149" fmla="*/ 724 w 724"/>
                <a:gd name="T150" fmla="*/ 178 h 1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24" h="178">
                  <a:moveTo>
                    <a:pt x="5" y="3"/>
                  </a:moveTo>
                  <a:lnTo>
                    <a:pt x="3" y="6"/>
                  </a:lnTo>
                  <a:lnTo>
                    <a:pt x="3" y="88"/>
                  </a:lnTo>
                  <a:lnTo>
                    <a:pt x="0" y="91"/>
                  </a:lnTo>
                  <a:lnTo>
                    <a:pt x="3" y="96"/>
                  </a:lnTo>
                  <a:lnTo>
                    <a:pt x="0" y="157"/>
                  </a:lnTo>
                  <a:lnTo>
                    <a:pt x="3" y="169"/>
                  </a:lnTo>
                  <a:lnTo>
                    <a:pt x="236" y="169"/>
                  </a:lnTo>
                  <a:lnTo>
                    <a:pt x="239" y="171"/>
                  </a:lnTo>
                  <a:lnTo>
                    <a:pt x="241" y="169"/>
                  </a:lnTo>
                  <a:lnTo>
                    <a:pt x="246" y="171"/>
                  </a:lnTo>
                  <a:lnTo>
                    <a:pt x="249" y="169"/>
                  </a:lnTo>
                  <a:lnTo>
                    <a:pt x="251" y="171"/>
                  </a:lnTo>
                  <a:lnTo>
                    <a:pt x="262" y="169"/>
                  </a:lnTo>
                  <a:lnTo>
                    <a:pt x="268" y="171"/>
                  </a:lnTo>
                  <a:lnTo>
                    <a:pt x="271" y="169"/>
                  </a:lnTo>
                  <a:lnTo>
                    <a:pt x="277" y="171"/>
                  </a:lnTo>
                  <a:lnTo>
                    <a:pt x="294" y="171"/>
                  </a:lnTo>
                  <a:lnTo>
                    <a:pt x="299" y="169"/>
                  </a:lnTo>
                  <a:lnTo>
                    <a:pt x="301" y="171"/>
                  </a:lnTo>
                  <a:lnTo>
                    <a:pt x="435" y="171"/>
                  </a:lnTo>
                  <a:lnTo>
                    <a:pt x="437" y="174"/>
                  </a:lnTo>
                  <a:lnTo>
                    <a:pt x="446" y="171"/>
                  </a:lnTo>
                  <a:lnTo>
                    <a:pt x="448" y="174"/>
                  </a:lnTo>
                  <a:lnTo>
                    <a:pt x="622" y="174"/>
                  </a:lnTo>
                  <a:lnTo>
                    <a:pt x="625" y="177"/>
                  </a:lnTo>
                  <a:lnTo>
                    <a:pt x="715" y="177"/>
                  </a:lnTo>
                  <a:lnTo>
                    <a:pt x="720" y="171"/>
                  </a:lnTo>
                  <a:lnTo>
                    <a:pt x="720" y="96"/>
                  </a:lnTo>
                  <a:lnTo>
                    <a:pt x="723" y="93"/>
                  </a:lnTo>
                  <a:lnTo>
                    <a:pt x="723" y="43"/>
                  </a:lnTo>
                  <a:lnTo>
                    <a:pt x="720" y="38"/>
                  </a:lnTo>
                  <a:lnTo>
                    <a:pt x="723" y="29"/>
                  </a:lnTo>
                  <a:lnTo>
                    <a:pt x="720" y="21"/>
                  </a:lnTo>
                  <a:lnTo>
                    <a:pt x="723" y="15"/>
                  </a:lnTo>
                  <a:lnTo>
                    <a:pt x="715" y="11"/>
                  </a:lnTo>
                  <a:lnTo>
                    <a:pt x="682" y="8"/>
                  </a:lnTo>
                  <a:lnTo>
                    <a:pt x="679" y="11"/>
                  </a:lnTo>
                  <a:lnTo>
                    <a:pt x="677" y="8"/>
                  </a:lnTo>
                  <a:lnTo>
                    <a:pt x="569" y="8"/>
                  </a:lnTo>
                  <a:lnTo>
                    <a:pt x="566" y="6"/>
                  </a:lnTo>
                  <a:lnTo>
                    <a:pt x="368" y="6"/>
                  </a:lnTo>
                  <a:lnTo>
                    <a:pt x="365" y="3"/>
                  </a:lnTo>
                  <a:lnTo>
                    <a:pt x="362" y="6"/>
                  </a:lnTo>
                  <a:lnTo>
                    <a:pt x="359" y="3"/>
                  </a:lnTo>
                  <a:lnTo>
                    <a:pt x="183" y="3"/>
                  </a:lnTo>
                  <a:lnTo>
                    <a:pt x="182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7" name="Freeform 320"/>
            <p:cNvSpPr>
              <a:spLocks/>
            </p:cNvSpPr>
            <p:nvPr/>
          </p:nvSpPr>
          <p:spPr bwMode="auto">
            <a:xfrm>
              <a:off x="3415" y="3034"/>
              <a:ext cx="40" cy="59"/>
            </a:xfrm>
            <a:custGeom>
              <a:avLst/>
              <a:gdLst>
                <a:gd name="T0" fmla="*/ 0 w 40"/>
                <a:gd name="T1" fmla="*/ 0 h 59"/>
                <a:gd name="T2" fmla="*/ 34 w 40"/>
                <a:gd name="T3" fmla="*/ 0 h 59"/>
                <a:gd name="T4" fmla="*/ 34 w 40"/>
                <a:gd name="T5" fmla="*/ 6 h 59"/>
                <a:gd name="T6" fmla="*/ 13 w 40"/>
                <a:gd name="T7" fmla="*/ 3 h 59"/>
                <a:gd name="T8" fmla="*/ 8 w 40"/>
                <a:gd name="T9" fmla="*/ 11 h 59"/>
                <a:gd name="T10" fmla="*/ 11 w 40"/>
                <a:gd name="T11" fmla="*/ 28 h 59"/>
                <a:gd name="T12" fmla="*/ 23 w 40"/>
                <a:gd name="T13" fmla="*/ 28 h 59"/>
                <a:gd name="T14" fmla="*/ 31 w 40"/>
                <a:gd name="T15" fmla="*/ 23 h 59"/>
                <a:gd name="T16" fmla="*/ 31 w 40"/>
                <a:gd name="T17" fmla="*/ 33 h 59"/>
                <a:gd name="T18" fmla="*/ 28 w 40"/>
                <a:gd name="T19" fmla="*/ 33 h 59"/>
                <a:gd name="T20" fmla="*/ 22 w 40"/>
                <a:gd name="T21" fmla="*/ 28 h 59"/>
                <a:gd name="T22" fmla="*/ 13 w 40"/>
                <a:gd name="T23" fmla="*/ 28 h 59"/>
                <a:gd name="T24" fmla="*/ 8 w 40"/>
                <a:gd name="T25" fmla="*/ 35 h 59"/>
                <a:gd name="T26" fmla="*/ 8 w 40"/>
                <a:gd name="T27" fmla="*/ 50 h 59"/>
                <a:gd name="T28" fmla="*/ 16 w 40"/>
                <a:gd name="T29" fmla="*/ 55 h 59"/>
                <a:gd name="T30" fmla="*/ 31 w 40"/>
                <a:gd name="T31" fmla="*/ 55 h 59"/>
                <a:gd name="T32" fmla="*/ 36 w 40"/>
                <a:gd name="T33" fmla="*/ 47 h 59"/>
                <a:gd name="T34" fmla="*/ 39 w 40"/>
                <a:gd name="T35" fmla="*/ 47 h 59"/>
                <a:gd name="T36" fmla="*/ 36 w 40"/>
                <a:gd name="T37" fmla="*/ 55 h 59"/>
                <a:gd name="T38" fmla="*/ 26 w 40"/>
                <a:gd name="T39" fmla="*/ 58 h 59"/>
                <a:gd name="T40" fmla="*/ 13 w 40"/>
                <a:gd name="T41" fmla="*/ 55 h 59"/>
                <a:gd name="T42" fmla="*/ 8 w 40"/>
                <a:gd name="T43" fmla="*/ 58 h 59"/>
                <a:gd name="T44" fmla="*/ 0 w 40"/>
                <a:gd name="T45" fmla="*/ 55 h 59"/>
                <a:gd name="T46" fmla="*/ 3 w 40"/>
                <a:gd name="T47" fmla="*/ 52 h 59"/>
                <a:gd name="T48" fmla="*/ 3 w 40"/>
                <a:gd name="T49" fmla="*/ 3 h 59"/>
                <a:gd name="T50" fmla="*/ 0 w 40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"/>
                <a:gd name="T79" fmla="*/ 0 h 59"/>
                <a:gd name="T80" fmla="*/ 40 w 40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" h="59">
                  <a:moveTo>
                    <a:pt x="0" y="0"/>
                  </a:moveTo>
                  <a:lnTo>
                    <a:pt x="34" y="0"/>
                  </a:lnTo>
                  <a:lnTo>
                    <a:pt x="34" y="6"/>
                  </a:lnTo>
                  <a:lnTo>
                    <a:pt x="13" y="3"/>
                  </a:lnTo>
                  <a:lnTo>
                    <a:pt x="8" y="11"/>
                  </a:lnTo>
                  <a:lnTo>
                    <a:pt x="11" y="28"/>
                  </a:lnTo>
                  <a:lnTo>
                    <a:pt x="23" y="28"/>
                  </a:lnTo>
                  <a:lnTo>
                    <a:pt x="31" y="23"/>
                  </a:lnTo>
                  <a:lnTo>
                    <a:pt x="31" y="33"/>
                  </a:lnTo>
                  <a:lnTo>
                    <a:pt x="28" y="33"/>
                  </a:lnTo>
                  <a:lnTo>
                    <a:pt x="22" y="28"/>
                  </a:lnTo>
                  <a:lnTo>
                    <a:pt x="13" y="28"/>
                  </a:lnTo>
                  <a:lnTo>
                    <a:pt x="8" y="35"/>
                  </a:lnTo>
                  <a:lnTo>
                    <a:pt x="8" y="50"/>
                  </a:lnTo>
                  <a:lnTo>
                    <a:pt x="16" y="55"/>
                  </a:lnTo>
                  <a:lnTo>
                    <a:pt x="31" y="55"/>
                  </a:lnTo>
                  <a:lnTo>
                    <a:pt x="36" y="47"/>
                  </a:lnTo>
                  <a:lnTo>
                    <a:pt x="39" y="47"/>
                  </a:lnTo>
                  <a:lnTo>
                    <a:pt x="36" y="55"/>
                  </a:lnTo>
                  <a:lnTo>
                    <a:pt x="26" y="58"/>
                  </a:lnTo>
                  <a:lnTo>
                    <a:pt x="13" y="55"/>
                  </a:lnTo>
                  <a:lnTo>
                    <a:pt x="8" y="58"/>
                  </a:lnTo>
                  <a:lnTo>
                    <a:pt x="0" y="55"/>
                  </a:lnTo>
                  <a:lnTo>
                    <a:pt x="3" y="52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8" name="Freeform 321"/>
            <p:cNvSpPr>
              <a:spLocks/>
            </p:cNvSpPr>
            <p:nvPr/>
          </p:nvSpPr>
          <p:spPr bwMode="auto">
            <a:xfrm>
              <a:off x="3629" y="3039"/>
              <a:ext cx="38" cy="55"/>
            </a:xfrm>
            <a:custGeom>
              <a:avLst/>
              <a:gdLst>
                <a:gd name="T0" fmla="*/ 0 w 38"/>
                <a:gd name="T1" fmla="*/ 0 h 55"/>
                <a:gd name="T2" fmla="*/ 23 w 38"/>
                <a:gd name="T3" fmla="*/ 0 h 55"/>
                <a:gd name="T4" fmla="*/ 32 w 38"/>
                <a:gd name="T5" fmla="*/ 6 h 55"/>
                <a:gd name="T6" fmla="*/ 34 w 38"/>
                <a:gd name="T7" fmla="*/ 20 h 55"/>
                <a:gd name="T8" fmla="*/ 29 w 38"/>
                <a:gd name="T9" fmla="*/ 27 h 55"/>
                <a:gd name="T10" fmla="*/ 37 w 38"/>
                <a:gd name="T11" fmla="*/ 38 h 55"/>
                <a:gd name="T12" fmla="*/ 37 w 38"/>
                <a:gd name="T13" fmla="*/ 47 h 55"/>
                <a:gd name="T14" fmla="*/ 26 w 38"/>
                <a:gd name="T15" fmla="*/ 54 h 55"/>
                <a:gd name="T16" fmla="*/ 0 w 38"/>
                <a:gd name="T17" fmla="*/ 54 h 55"/>
                <a:gd name="T18" fmla="*/ 3 w 38"/>
                <a:gd name="T19" fmla="*/ 41 h 55"/>
                <a:gd name="T20" fmla="*/ 3 w 38"/>
                <a:gd name="T21" fmla="*/ 3 h 55"/>
                <a:gd name="T22" fmla="*/ 0 w 38"/>
                <a:gd name="T23" fmla="*/ 0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55"/>
                <a:gd name="T38" fmla="*/ 38 w 38"/>
                <a:gd name="T39" fmla="*/ 55 h 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55">
                  <a:moveTo>
                    <a:pt x="0" y="0"/>
                  </a:moveTo>
                  <a:lnTo>
                    <a:pt x="23" y="0"/>
                  </a:lnTo>
                  <a:lnTo>
                    <a:pt x="32" y="6"/>
                  </a:lnTo>
                  <a:lnTo>
                    <a:pt x="34" y="20"/>
                  </a:lnTo>
                  <a:lnTo>
                    <a:pt x="29" y="27"/>
                  </a:lnTo>
                  <a:lnTo>
                    <a:pt x="37" y="38"/>
                  </a:lnTo>
                  <a:lnTo>
                    <a:pt x="37" y="47"/>
                  </a:lnTo>
                  <a:lnTo>
                    <a:pt x="26" y="54"/>
                  </a:lnTo>
                  <a:lnTo>
                    <a:pt x="0" y="54"/>
                  </a:lnTo>
                  <a:lnTo>
                    <a:pt x="3" y="41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" name="Freeform 322"/>
            <p:cNvSpPr>
              <a:spLocks/>
            </p:cNvSpPr>
            <p:nvPr/>
          </p:nvSpPr>
          <p:spPr bwMode="auto">
            <a:xfrm>
              <a:off x="3639" y="3042"/>
              <a:ext cx="17" cy="23"/>
            </a:xfrm>
            <a:custGeom>
              <a:avLst/>
              <a:gdLst>
                <a:gd name="T0" fmla="*/ 0 w 17"/>
                <a:gd name="T1" fmla="*/ 3 h 23"/>
                <a:gd name="T2" fmla="*/ 0 w 17"/>
                <a:gd name="T3" fmla="*/ 18 h 23"/>
                <a:gd name="T4" fmla="*/ 7 w 17"/>
                <a:gd name="T5" fmla="*/ 22 h 23"/>
                <a:gd name="T6" fmla="*/ 13 w 17"/>
                <a:gd name="T7" fmla="*/ 21 h 23"/>
                <a:gd name="T8" fmla="*/ 16 w 17"/>
                <a:gd name="T9" fmla="*/ 6 h 23"/>
                <a:gd name="T10" fmla="*/ 7 w 17"/>
                <a:gd name="T11" fmla="*/ 0 h 23"/>
                <a:gd name="T12" fmla="*/ 0 w 17"/>
                <a:gd name="T13" fmla="*/ 0 h 23"/>
                <a:gd name="T14" fmla="*/ 0 w 17"/>
                <a:gd name="T15" fmla="*/ 3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23"/>
                <a:gd name="T26" fmla="*/ 17 w 17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23">
                  <a:moveTo>
                    <a:pt x="0" y="3"/>
                  </a:moveTo>
                  <a:lnTo>
                    <a:pt x="0" y="18"/>
                  </a:lnTo>
                  <a:lnTo>
                    <a:pt x="7" y="22"/>
                  </a:lnTo>
                  <a:lnTo>
                    <a:pt x="13" y="21"/>
                  </a:lnTo>
                  <a:lnTo>
                    <a:pt x="16" y="6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" name="Freeform 323"/>
            <p:cNvSpPr>
              <a:spLocks/>
            </p:cNvSpPr>
            <p:nvPr/>
          </p:nvSpPr>
          <p:spPr bwMode="auto">
            <a:xfrm>
              <a:off x="3637" y="3066"/>
              <a:ext cx="21" cy="27"/>
            </a:xfrm>
            <a:custGeom>
              <a:avLst/>
              <a:gdLst>
                <a:gd name="T0" fmla="*/ 3 w 21"/>
                <a:gd name="T1" fmla="*/ 3 h 27"/>
                <a:gd name="T2" fmla="*/ 3 w 21"/>
                <a:gd name="T3" fmla="*/ 17 h 27"/>
                <a:gd name="T4" fmla="*/ 0 w 21"/>
                <a:gd name="T5" fmla="*/ 20 h 27"/>
                <a:gd name="T6" fmla="*/ 7 w 21"/>
                <a:gd name="T7" fmla="*/ 26 h 27"/>
                <a:gd name="T8" fmla="*/ 12 w 21"/>
                <a:gd name="T9" fmla="*/ 26 h 27"/>
                <a:gd name="T10" fmla="*/ 20 w 21"/>
                <a:gd name="T11" fmla="*/ 14 h 27"/>
                <a:gd name="T12" fmla="*/ 17 w 21"/>
                <a:gd name="T13" fmla="*/ 3 h 27"/>
                <a:gd name="T14" fmla="*/ 3 w 21"/>
                <a:gd name="T15" fmla="*/ 0 h 27"/>
                <a:gd name="T16" fmla="*/ 3 w 21"/>
                <a:gd name="T17" fmla="*/ 3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27"/>
                <a:gd name="T29" fmla="*/ 21 w 21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27">
                  <a:moveTo>
                    <a:pt x="3" y="3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7" y="26"/>
                  </a:lnTo>
                  <a:lnTo>
                    <a:pt x="12" y="26"/>
                  </a:lnTo>
                  <a:lnTo>
                    <a:pt x="20" y="14"/>
                  </a:lnTo>
                  <a:lnTo>
                    <a:pt x="17" y="3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" name="Freeform 324"/>
            <p:cNvSpPr>
              <a:spLocks/>
            </p:cNvSpPr>
            <p:nvPr/>
          </p:nvSpPr>
          <p:spPr bwMode="auto">
            <a:xfrm>
              <a:off x="3755" y="3042"/>
              <a:ext cx="35" cy="57"/>
            </a:xfrm>
            <a:custGeom>
              <a:avLst/>
              <a:gdLst>
                <a:gd name="T0" fmla="*/ 26 w 35"/>
                <a:gd name="T1" fmla="*/ 0 h 57"/>
                <a:gd name="T2" fmla="*/ 31 w 35"/>
                <a:gd name="T3" fmla="*/ 0 h 57"/>
                <a:gd name="T4" fmla="*/ 31 w 35"/>
                <a:gd name="T5" fmla="*/ 49 h 57"/>
                <a:gd name="T6" fmla="*/ 34 w 35"/>
                <a:gd name="T7" fmla="*/ 53 h 57"/>
                <a:gd name="T8" fmla="*/ 18 w 35"/>
                <a:gd name="T9" fmla="*/ 53 h 57"/>
                <a:gd name="T10" fmla="*/ 16 w 35"/>
                <a:gd name="T11" fmla="*/ 56 h 57"/>
                <a:gd name="T12" fmla="*/ 5 w 35"/>
                <a:gd name="T13" fmla="*/ 50 h 57"/>
                <a:gd name="T14" fmla="*/ 0 w 35"/>
                <a:gd name="T15" fmla="*/ 32 h 57"/>
                <a:gd name="T16" fmla="*/ 11 w 35"/>
                <a:gd name="T17" fmla="*/ 20 h 57"/>
                <a:gd name="T18" fmla="*/ 26 w 35"/>
                <a:gd name="T19" fmla="*/ 20 h 57"/>
                <a:gd name="T20" fmla="*/ 26 w 35"/>
                <a:gd name="T21" fmla="*/ 8 h 57"/>
                <a:gd name="T22" fmla="*/ 23 w 35"/>
                <a:gd name="T23" fmla="*/ 3 h 57"/>
                <a:gd name="T24" fmla="*/ 26 w 35"/>
                <a:gd name="T25" fmla="*/ 0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57"/>
                <a:gd name="T41" fmla="*/ 35 w 35"/>
                <a:gd name="T42" fmla="*/ 57 h 5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57">
                  <a:moveTo>
                    <a:pt x="26" y="0"/>
                  </a:moveTo>
                  <a:lnTo>
                    <a:pt x="31" y="0"/>
                  </a:lnTo>
                  <a:lnTo>
                    <a:pt x="31" y="49"/>
                  </a:lnTo>
                  <a:lnTo>
                    <a:pt x="34" y="53"/>
                  </a:lnTo>
                  <a:lnTo>
                    <a:pt x="18" y="53"/>
                  </a:lnTo>
                  <a:lnTo>
                    <a:pt x="16" y="56"/>
                  </a:lnTo>
                  <a:lnTo>
                    <a:pt x="5" y="50"/>
                  </a:lnTo>
                  <a:lnTo>
                    <a:pt x="0" y="32"/>
                  </a:lnTo>
                  <a:lnTo>
                    <a:pt x="11" y="20"/>
                  </a:lnTo>
                  <a:lnTo>
                    <a:pt x="26" y="20"/>
                  </a:lnTo>
                  <a:lnTo>
                    <a:pt x="26" y="8"/>
                  </a:lnTo>
                  <a:lnTo>
                    <a:pt x="23" y="3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2" name="Freeform 325"/>
            <p:cNvSpPr>
              <a:spLocks/>
            </p:cNvSpPr>
            <p:nvPr/>
          </p:nvSpPr>
          <p:spPr bwMode="auto">
            <a:xfrm>
              <a:off x="3760" y="3062"/>
              <a:ext cx="22" cy="32"/>
            </a:xfrm>
            <a:custGeom>
              <a:avLst/>
              <a:gdLst>
                <a:gd name="T0" fmla="*/ 8 w 22"/>
                <a:gd name="T1" fmla="*/ 1 h 32"/>
                <a:gd name="T2" fmla="*/ 3 w 22"/>
                <a:gd name="T3" fmla="*/ 1 h 32"/>
                <a:gd name="T4" fmla="*/ 3 w 22"/>
                <a:gd name="T5" fmla="*/ 10 h 32"/>
                <a:gd name="T6" fmla="*/ 0 w 22"/>
                <a:gd name="T7" fmla="*/ 18 h 32"/>
                <a:gd name="T8" fmla="*/ 8 w 22"/>
                <a:gd name="T9" fmla="*/ 31 h 32"/>
                <a:gd name="T10" fmla="*/ 15 w 22"/>
                <a:gd name="T11" fmla="*/ 31 h 32"/>
                <a:gd name="T12" fmla="*/ 21 w 22"/>
                <a:gd name="T13" fmla="*/ 24 h 32"/>
                <a:gd name="T14" fmla="*/ 21 w 22"/>
                <a:gd name="T15" fmla="*/ 4 h 32"/>
                <a:gd name="T16" fmla="*/ 13 w 22"/>
                <a:gd name="T17" fmla="*/ 0 h 32"/>
                <a:gd name="T18" fmla="*/ 8 w 22"/>
                <a:gd name="T19" fmla="*/ 1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32"/>
                <a:gd name="T32" fmla="*/ 22 w 22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32">
                  <a:moveTo>
                    <a:pt x="8" y="1"/>
                  </a:moveTo>
                  <a:lnTo>
                    <a:pt x="3" y="1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8" y="31"/>
                  </a:lnTo>
                  <a:lnTo>
                    <a:pt x="15" y="31"/>
                  </a:lnTo>
                  <a:lnTo>
                    <a:pt x="21" y="24"/>
                  </a:lnTo>
                  <a:lnTo>
                    <a:pt x="21" y="4"/>
                  </a:lnTo>
                  <a:lnTo>
                    <a:pt x="13" y="0"/>
                  </a:lnTo>
                  <a:lnTo>
                    <a:pt x="8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3" name="Freeform 326"/>
            <p:cNvSpPr>
              <a:spLocks/>
            </p:cNvSpPr>
            <p:nvPr/>
          </p:nvSpPr>
          <p:spPr bwMode="auto">
            <a:xfrm>
              <a:off x="3509" y="3046"/>
              <a:ext cx="19" cy="48"/>
            </a:xfrm>
            <a:custGeom>
              <a:avLst/>
              <a:gdLst>
                <a:gd name="T0" fmla="*/ 11 w 19"/>
                <a:gd name="T1" fmla="*/ 0 h 48"/>
                <a:gd name="T2" fmla="*/ 11 w 19"/>
                <a:gd name="T3" fmla="*/ 8 h 48"/>
                <a:gd name="T4" fmla="*/ 17 w 19"/>
                <a:gd name="T5" fmla="*/ 8 h 48"/>
                <a:gd name="T6" fmla="*/ 18 w 19"/>
                <a:gd name="T7" fmla="*/ 11 h 48"/>
                <a:gd name="T8" fmla="*/ 11 w 19"/>
                <a:gd name="T9" fmla="*/ 11 h 48"/>
                <a:gd name="T10" fmla="*/ 11 w 19"/>
                <a:gd name="T11" fmla="*/ 43 h 48"/>
                <a:gd name="T12" fmla="*/ 18 w 19"/>
                <a:gd name="T13" fmla="*/ 43 h 48"/>
                <a:gd name="T14" fmla="*/ 18 w 19"/>
                <a:gd name="T15" fmla="*/ 46 h 48"/>
                <a:gd name="T16" fmla="*/ 14 w 19"/>
                <a:gd name="T17" fmla="*/ 46 h 48"/>
                <a:gd name="T18" fmla="*/ 11 w 19"/>
                <a:gd name="T19" fmla="*/ 47 h 48"/>
                <a:gd name="T20" fmla="*/ 6 w 19"/>
                <a:gd name="T21" fmla="*/ 46 h 48"/>
                <a:gd name="T22" fmla="*/ 6 w 19"/>
                <a:gd name="T23" fmla="*/ 11 h 48"/>
                <a:gd name="T24" fmla="*/ 0 w 19"/>
                <a:gd name="T25" fmla="*/ 11 h 48"/>
                <a:gd name="T26" fmla="*/ 11 w 19"/>
                <a:gd name="T27" fmla="*/ 0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"/>
                <a:gd name="T43" fmla="*/ 0 h 48"/>
                <a:gd name="T44" fmla="*/ 19 w 19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" h="48">
                  <a:moveTo>
                    <a:pt x="11" y="0"/>
                  </a:moveTo>
                  <a:lnTo>
                    <a:pt x="11" y="8"/>
                  </a:lnTo>
                  <a:lnTo>
                    <a:pt x="17" y="8"/>
                  </a:lnTo>
                  <a:lnTo>
                    <a:pt x="18" y="11"/>
                  </a:lnTo>
                  <a:lnTo>
                    <a:pt x="11" y="11"/>
                  </a:lnTo>
                  <a:lnTo>
                    <a:pt x="11" y="43"/>
                  </a:lnTo>
                  <a:lnTo>
                    <a:pt x="18" y="43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47"/>
                  </a:lnTo>
                  <a:lnTo>
                    <a:pt x="6" y="46"/>
                  </a:lnTo>
                  <a:lnTo>
                    <a:pt x="6" y="11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4" name="Freeform 327"/>
            <p:cNvSpPr>
              <a:spLocks/>
            </p:cNvSpPr>
            <p:nvPr/>
          </p:nvSpPr>
          <p:spPr bwMode="auto">
            <a:xfrm>
              <a:off x="3860" y="3046"/>
              <a:ext cx="6" cy="6"/>
            </a:xfrm>
            <a:custGeom>
              <a:avLst/>
              <a:gdLst>
                <a:gd name="T0" fmla="*/ 0 w 6"/>
                <a:gd name="T1" fmla="*/ 0 h 6"/>
                <a:gd name="T2" fmla="*/ 5 w 6"/>
                <a:gd name="T3" fmla="*/ 0 h 6"/>
                <a:gd name="T4" fmla="*/ 5 w 6"/>
                <a:gd name="T5" fmla="*/ 5 h 6"/>
                <a:gd name="T6" fmla="*/ 0 w 6"/>
                <a:gd name="T7" fmla="*/ 5 h 6"/>
                <a:gd name="T8" fmla="*/ 0 w 6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6"/>
                <a:gd name="T17" fmla="*/ 6 w 6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5" name="Freeform 328"/>
            <p:cNvSpPr>
              <a:spLocks/>
            </p:cNvSpPr>
            <p:nvPr/>
          </p:nvSpPr>
          <p:spPr bwMode="auto">
            <a:xfrm>
              <a:off x="3880" y="3046"/>
              <a:ext cx="36" cy="57"/>
            </a:xfrm>
            <a:custGeom>
              <a:avLst/>
              <a:gdLst>
                <a:gd name="T0" fmla="*/ 27 w 36"/>
                <a:gd name="T1" fmla="*/ 0 h 57"/>
                <a:gd name="T2" fmla="*/ 29 w 36"/>
                <a:gd name="T3" fmla="*/ 0 h 57"/>
                <a:gd name="T4" fmla="*/ 29 w 36"/>
                <a:gd name="T5" fmla="*/ 46 h 57"/>
                <a:gd name="T6" fmla="*/ 35 w 36"/>
                <a:gd name="T7" fmla="*/ 50 h 57"/>
                <a:gd name="T8" fmla="*/ 11 w 36"/>
                <a:gd name="T9" fmla="*/ 56 h 57"/>
                <a:gd name="T10" fmla="*/ 3 w 36"/>
                <a:gd name="T11" fmla="*/ 50 h 57"/>
                <a:gd name="T12" fmla="*/ 0 w 36"/>
                <a:gd name="T13" fmla="*/ 41 h 57"/>
                <a:gd name="T14" fmla="*/ 0 w 36"/>
                <a:gd name="T15" fmla="*/ 27 h 57"/>
                <a:gd name="T16" fmla="*/ 11 w 36"/>
                <a:gd name="T17" fmla="*/ 18 h 57"/>
                <a:gd name="T18" fmla="*/ 21 w 36"/>
                <a:gd name="T19" fmla="*/ 18 h 57"/>
                <a:gd name="T20" fmla="*/ 27 w 36"/>
                <a:gd name="T21" fmla="*/ 11 h 57"/>
                <a:gd name="T22" fmla="*/ 21 w 36"/>
                <a:gd name="T23" fmla="*/ 3 h 57"/>
                <a:gd name="T24" fmla="*/ 27 w 36"/>
                <a:gd name="T25" fmla="*/ 0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57"/>
                <a:gd name="T41" fmla="*/ 36 w 36"/>
                <a:gd name="T42" fmla="*/ 57 h 5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57">
                  <a:moveTo>
                    <a:pt x="27" y="0"/>
                  </a:moveTo>
                  <a:lnTo>
                    <a:pt x="29" y="0"/>
                  </a:lnTo>
                  <a:lnTo>
                    <a:pt x="29" y="46"/>
                  </a:lnTo>
                  <a:lnTo>
                    <a:pt x="35" y="50"/>
                  </a:lnTo>
                  <a:lnTo>
                    <a:pt x="11" y="56"/>
                  </a:lnTo>
                  <a:lnTo>
                    <a:pt x="3" y="50"/>
                  </a:lnTo>
                  <a:lnTo>
                    <a:pt x="0" y="41"/>
                  </a:lnTo>
                  <a:lnTo>
                    <a:pt x="0" y="27"/>
                  </a:lnTo>
                  <a:lnTo>
                    <a:pt x="11" y="18"/>
                  </a:lnTo>
                  <a:lnTo>
                    <a:pt x="21" y="18"/>
                  </a:lnTo>
                  <a:lnTo>
                    <a:pt x="27" y="11"/>
                  </a:lnTo>
                  <a:lnTo>
                    <a:pt x="21" y="3"/>
                  </a:lnTo>
                  <a:lnTo>
                    <a:pt x="2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6" name="Freeform 329"/>
            <p:cNvSpPr>
              <a:spLocks/>
            </p:cNvSpPr>
            <p:nvPr/>
          </p:nvSpPr>
          <p:spPr bwMode="auto">
            <a:xfrm>
              <a:off x="3886" y="3064"/>
              <a:ext cx="21" cy="32"/>
            </a:xfrm>
            <a:custGeom>
              <a:avLst/>
              <a:gdLst>
                <a:gd name="T0" fmla="*/ 3 w 21"/>
                <a:gd name="T1" fmla="*/ 3 h 32"/>
                <a:gd name="T2" fmla="*/ 0 w 21"/>
                <a:gd name="T3" fmla="*/ 24 h 32"/>
                <a:gd name="T4" fmla="*/ 3 w 21"/>
                <a:gd name="T5" fmla="*/ 31 h 32"/>
                <a:gd name="T6" fmla="*/ 17 w 21"/>
                <a:gd name="T7" fmla="*/ 31 h 32"/>
                <a:gd name="T8" fmla="*/ 17 w 21"/>
                <a:gd name="T9" fmla="*/ 13 h 32"/>
                <a:gd name="T10" fmla="*/ 20 w 21"/>
                <a:gd name="T11" fmla="*/ 11 h 32"/>
                <a:gd name="T12" fmla="*/ 17 w 21"/>
                <a:gd name="T13" fmla="*/ 0 h 32"/>
                <a:gd name="T14" fmla="*/ 3 w 21"/>
                <a:gd name="T15" fmla="*/ 0 h 32"/>
                <a:gd name="T16" fmla="*/ 3 w 21"/>
                <a:gd name="T17" fmla="*/ 3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32"/>
                <a:gd name="T29" fmla="*/ 21 w 2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32">
                  <a:moveTo>
                    <a:pt x="3" y="3"/>
                  </a:moveTo>
                  <a:lnTo>
                    <a:pt x="0" y="24"/>
                  </a:lnTo>
                  <a:lnTo>
                    <a:pt x="3" y="31"/>
                  </a:lnTo>
                  <a:lnTo>
                    <a:pt x="17" y="31"/>
                  </a:lnTo>
                  <a:lnTo>
                    <a:pt x="17" y="13"/>
                  </a:lnTo>
                  <a:lnTo>
                    <a:pt x="20" y="11"/>
                  </a:lnTo>
                  <a:lnTo>
                    <a:pt x="17" y="0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7" name="Freeform 330"/>
            <p:cNvSpPr>
              <a:spLocks/>
            </p:cNvSpPr>
            <p:nvPr/>
          </p:nvSpPr>
          <p:spPr bwMode="auto">
            <a:xfrm>
              <a:off x="3951" y="3046"/>
              <a:ext cx="33" cy="57"/>
            </a:xfrm>
            <a:custGeom>
              <a:avLst/>
              <a:gdLst>
                <a:gd name="T0" fmla="*/ 6 w 33"/>
                <a:gd name="T1" fmla="*/ 0 h 57"/>
                <a:gd name="T2" fmla="*/ 8 w 33"/>
                <a:gd name="T3" fmla="*/ 6 h 57"/>
                <a:gd name="T4" fmla="*/ 8 w 33"/>
                <a:gd name="T5" fmla="*/ 17 h 57"/>
                <a:gd name="T6" fmla="*/ 14 w 33"/>
                <a:gd name="T7" fmla="*/ 21 h 57"/>
                <a:gd name="T8" fmla="*/ 19 w 33"/>
                <a:gd name="T9" fmla="*/ 18 h 57"/>
                <a:gd name="T10" fmla="*/ 26 w 33"/>
                <a:gd name="T11" fmla="*/ 18 h 57"/>
                <a:gd name="T12" fmla="*/ 29 w 33"/>
                <a:gd name="T13" fmla="*/ 24 h 57"/>
                <a:gd name="T14" fmla="*/ 29 w 33"/>
                <a:gd name="T15" fmla="*/ 48 h 57"/>
                <a:gd name="T16" fmla="*/ 32 w 33"/>
                <a:gd name="T17" fmla="*/ 56 h 57"/>
                <a:gd name="T18" fmla="*/ 24 w 33"/>
                <a:gd name="T19" fmla="*/ 56 h 57"/>
                <a:gd name="T20" fmla="*/ 24 w 33"/>
                <a:gd name="T21" fmla="*/ 46 h 57"/>
                <a:gd name="T22" fmla="*/ 26 w 33"/>
                <a:gd name="T23" fmla="*/ 38 h 57"/>
                <a:gd name="T24" fmla="*/ 24 w 33"/>
                <a:gd name="T25" fmla="*/ 27 h 57"/>
                <a:gd name="T26" fmla="*/ 17 w 33"/>
                <a:gd name="T27" fmla="*/ 21 h 57"/>
                <a:gd name="T28" fmla="*/ 8 w 33"/>
                <a:gd name="T29" fmla="*/ 32 h 57"/>
                <a:gd name="T30" fmla="*/ 8 w 33"/>
                <a:gd name="T31" fmla="*/ 50 h 57"/>
                <a:gd name="T32" fmla="*/ 11 w 33"/>
                <a:gd name="T33" fmla="*/ 53 h 57"/>
                <a:gd name="T34" fmla="*/ 3 w 33"/>
                <a:gd name="T35" fmla="*/ 56 h 57"/>
                <a:gd name="T36" fmla="*/ 0 w 33"/>
                <a:gd name="T37" fmla="*/ 53 h 57"/>
                <a:gd name="T38" fmla="*/ 3 w 33"/>
                <a:gd name="T39" fmla="*/ 46 h 57"/>
                <a:gd name="T40" fmla="*/ 3 w 33"/>
                <a:gd name="T41" fmla="*/ 8 h 57"/>
                <a:gd name="T42" fmla="*/ 0 w 33"/>
                <a:gd name="T43" fmla="*/ 6 h 57"/>
                <a:gd name="T44" fmla="*/ 6 w 33"/>
                <a:gd name="T45" fmla="*/ 0 h 5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"/>
                <a:gd name="T70" fmla="*/ 0 h 57"/>
                <a:gd name="T71" fmla="*/ 33 w 33"/>
                <a:gd name="T72" fmla="*/ 57 h 5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" h="57">
                  <a:moveTo>
                    <a:pt x="6" y="0"/>
                  </a:moveTo>
                  <a:lnTo>
                    <a:pt x="8" y="6"/>
                  </a:lnTo>
                  <a:lnTo>
                    <a:pt x="8" y="17"/>
                  </a:lnTo>
                  <a:lnTo>
                    <a:pt x="14" y="21"/>
                  </a:lnTo>
                  <a:lnTo>
                    <a:pt x="19" y="18"/>
                  </a:lnTo>
                  <a:lnTo>
                    <a:pt x="26" y="18"/>
                  </a:lnTo>
                  <a:lnTo>
                    <a:pt x="29" y="24"/>
                  </a:lnTo>
                  <a:lnTo>
                    <a:pt x="29" y="48"/>
                  </a:lnTo>
                  <a:lnTo>
                    <a:pt x="32" y="56"/>
                  </a:lnTo>
                  <a:lnTo>
                    <a:pt x="24" y="56"/>
                  </a:lnTo>
                  <a:lnTo>
                    <a:pt x="24" y="46"/>
                  </a:lnTo>
                  <a:lnTo>
                    <a:pt x="26" y="38"/>
                  </a:lnTo>
                  <a:lnTo>
                    <a:pt x="24" y="27"/>
                  </a:lnTo>
                  <a:lnTo>
                    <a:pt x="17" y="21"/>
                  </a:lnTo>
                  <a:lnTo>
                    <a:pt x="8" y="32"/>
                  </a:lnTo>
                  <a:lnTo>
                    <a:pt x="8" y="50"/>
                  </a:lnTo>
                  <a:lnTo>
                    <a:pt x="11" y="53"/>
                  </a:lnTo>
                  <a:lnTo>
                    <a:pt x="3" y="56"/>
                  </a:lnTo>
                  <a:lnTo>
                    <a:pt x="0" y="53"/>
                  </a:lnTo>
                  <a:lnTo>
                    <a:pt x="3" y="46"/>
                  </a:lnTo>
                  <a:lnTo>
                    <a:pt x="3" y="8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8" name="Freeform 331"/>
            <p:cNvSpPr>
              <a:spLocks/>
            </p:cNvSpPr>
            <p:nvPr/>
          </p:nvSpPr>
          <p:spPr bwMode="auto">
            <a:xfrm>
              <a:off x="3464" y="3053"/>
              <a:ext cx="33" cy="40"/>
            </a:xfrm>
            <a:custGeom>
              <a:avLst/>
              <a:gdLst>
                <a:gd name="T0" fmla="*/ 3 w 33"/>
                <a:gd name="T1" fmla="*/ 0 h 40"/>
                <a:gd name="T2" fmla="*/ 10 w 33"/>
                <a:gd name="T3" fmla="*/ 0 h 40"/>
                <a:gd name="T4" fmla="*/ 10 w 33"/>
                <a:gd name="T5" fmla="*/ 6 h 40"/>
                <a:gd name="T6" fmla="*/ 18 w 33"/>
                <a:gd name="T7" fmla="*/ 10 h 40"/>
                <a:gd name="T8" fmla="*/ 24 w 33"/>
                <a:gd name="T9" fmla="*/ 0 h 40"/>
                <a:gd name="T10" fmla="*/ 29 w 33"/>
                <a:gd name="T11" fmla="*/ 0 h 40"/>
                <a:gd name="T12" fmla="*/ 29 w 33"/>
                <a:gd name="T13" fmla="*/ 3 h 40"/>
                <a:gd name="T14" fmla="*/ 18 w 33"/>
                <a:gd name="T15" fmla="*/ 16 h 40"/>
                <a:gd name="T16" fmla="*/ 32 w 33"/>
                <a:gd name="T17" fmla="*/ 39 h 40"/>
                <a:gd name="T18" fmla="*/ 24 w 33"/>
                <a:gd name="T19" fmla="*/ 39 h 40"/>
                <a:gd name="T20" fmla="*/ 13 w 33"/>
                <a:gd name="T21" fmla="*/ 22 h 40"/>
                <a:gd name="T22" fmla="*/ 4 w 33"/>
                <a:gd name="T23" fmla="*/ 36 h 40"/>
                <a:gd name="T24" fmla="*/ 0 w 33"/>
                <a:gd name="T25" fmla="*/ 39 h 40"/>
                <a:gd name="T26" fmla="*/ 0 w 33"/>
                <a:gd name="T27" fmla="*/ 36 h 40"/>
                <a:gd name="T28" fmla="*/ 10 w 33"/>
                <a:gd name="T29" fmla="*/ 22 h 40"/>
                <a:gd name="T30" fmla="*/ 7 w 33"/>
                <a:gd name="T31" fmla="*/ 10 h 40"/>
                <a:gd name="T32" fmla="*/ 0 w 33"/>
                <a:gd name="T33" fmla="*/ 3 h 40"/>
                <a:gd name="T34" fmla="*/ 3 w 33"/>
                <a:gd name="T35" fmla="*/ 0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40"/>
                <a:gd name="T56" fmla="*/ 33 w 33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40">
                  <a:moveTo>
                    <a:pt x="3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18" y="1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18" y="16"/>
                  </a:lnTo>
                  <a:lnTo>
                    <a:pt x="32" y="39"/>
                  </a:lnTo>
                  <a:lnTo>
                    <a:pt x="24" y="39"/>
                  </a:lnTo>
                  <a:lnTo>
                    <a:pt x="13" y="22"/>
                  </a:lnTo>
                  <a:lnTo>
                    <a:pt x="4" y="36"/>
                  </a:lnTo>
                  <a:lnTo>
                    <a:pt x="0" y="39"/>
                  </a:lnTo>
                  <a:lnTo>
                    <a:pt x="0" y="36"/>
                  </a:lnTo>
                  <a:lnTo>
                    <a:pt x="10" y="22"/>
                  </a:lnTo>
                  <a:lnTo>
                    <a:pt x="7" y="10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" name="Freeform 332"/>
            <p:cNvSpPr>
              <a:spLocks/>
            </p:cNvSpPr>
            <p:nvPr/>
          </p:nvSpPr>
          <p:spPr bwMode="auto">
            <a:xfrm>
              <a:off x="3923" y="3053"/>
              <a:ext cx="22" cy="50"/>
            </a:xfrm>
            <a:custGeom>
              <a:avLst/>
              <a:gdLst>
                <a:gd name="T0" fmla="*/ 10 w 22"/>
                <a:gd name="T1" fmla="*/ 0 h 50"/>
                <a:gd name="T2" fmla="*/ 10 w 22"/>
                <a:gd name="T3" fmla="*/ 9 h 50"/>
                <a:gd name="T4" fmla="*/ 18 w 22"/>
                <a:gd name="T5" fmla="*/ 9 h 50"/>
                <a:gd name="T6" fmla="*/ 21 w 22"/>
                <a:gd name="T7" fmla="*/ 10 h 50"/>
                <a:gd name="T8" fmla="*/ 15 w 22"/>
                <a:gd name="T9" fmla="*/ 10 h 50"/>
                <a:gd name="T10" fmla="*/ 10 w 22"/>
                <a:gd name="T11" fmla="*/ 19 h 50"/>
                <a:gd name="T12" fmla="*/ 10 w 22"/>
                <a:gd name="T13" fmla="*/ 43 h 50"/>
                <a:gd name="T14" fmla="*/ 21 w 22"/>
                <a:gd name="T15" fmla="*/ 43 h 50"/>
                <a:gd name="T16" fmla="*/ 13 w 22"/>
                <a:gd name="T17" fmla="*/ 49 h 50"/>
                <a:gd name="T18" fmla="*/ 6 w 22"/>
                <a:gd name="T19" fmla="*/ 43 h 50"/>
                <a:gd name="T20" fmla="*/ 6 w 22"/>
                <a:gd name="T21" fmla="*/ 10 h 50"/>
                <a:gd name="T22" fmla="*/ 0 w 22"/>
                <a:gd name="T23" fmla="*/ 10 h 50"/>
                <a:gd name="T24" fmla="*/ 7 w 22"/>
                <a:gd name="T25" fmla="*/ 9 h 50"/>
                <a:gd name="T26" fmla="*/ 7 w 22"/>
                <a:gd name="T27" fmla="*/ 3 h 50"/>
                <a:gd name="T28" fmla="*/ 10 w 22"/>
                <a:gd name="T29" fmla="*/ 0 h 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50"/>
                <a:gd name="T47" fmla="*/ 22 w 22"/>
                <a:gd name="T48" fmla="*/ 50 h 5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50">
                  <a:moveTo>
                    <a:pt x="10" y="0"/>
                  </a:moveTo>
                  <a:lnTo>
                    <a:pt x="10" y="9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15" y="10"/>
                  </a:lnTo>
                  <a:lnTo>
                    <a:pt x="10" y="19"/>
                  </a:lnTo>
                  <a:lnTo>
                    <a:pt x="10" y="43"/>
                  </a:lnTo>
                  <a:lnTo>
                    <a:pt x="21" y="43"/>
                  </a:lnTo>
                  <a:lnTo>
                    <a:pt x="13" y="49"/>
                  </a:lnTo>
                  <a:lnTo>
                    <a:pt x="6" y="43"/>
                  </a:lnTo>
                  <a:lnTo>
                    <a:pt x="6" y="10"/>
                  </a:lnTo>
                  <a:lnTo>
                    <a:pt x="0" y="10"/>
                  </a:lnTo>
                  <a:lnTo>
                    <a:pt x="7" y="9"/>
                  </a:lnTo>
                  <a:lnTo>
                    <a:pt x="7" y="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" name="Freeform 333"/>
            <p:cNvSpPr>
              <a:spLocks/>
            </p:cNvSpPr>
            <p:nvPr/>
          </p:nvSpPr>
          <p:spPr bwMode="auto">
            <a:xfrm>
              <a:off x="3537" y="3056"/>
              <a:ext cx="21" cy="38"/>
            </a:xfrm>
            <a:custGeom>
              <a:avLst/>
              <a:gdLst>
                <a:gd name="T0" fmla="*/ 3 w 21"/>
                <a:gd name="T1" fmla="*/ 0 h 38"/>
                <a:gd name="T2" fmla="*/ 8 w 21"/>
                <a:gd name="T3" fmla="*/ 0 h 38"/>
                <a:gd name="T4" fmla="*/ 11 w 21"/>
                <a:gd name="T5" fmla="*/ 3 h 38"/>
                <a:gd name="T6" fmla="*/ 17 w 21"/>
                <a:gd name="T7" fmla="*/ 0 h 38"/>
                <a:gd name="T8" fmla="*/ 20 w 21"/>
                <a:gd name="T9" fmla="*/ 7 h 38"/>
                <a:gd name="T10" fmla="*/ 13 w 21"/>
                <a:gd name="T11" fmla="*/ 6 h 38"/>
                <a:gd name="T12" fmla="*/ 8 w 21"/>
                <a:gd name="T13" fmla="*/ 13 h 38"/>
                <a:gd name="T14" fmla="*/ 8 w 21"/>
                <a:gd name="T15" fmla="*/ 33 h 38"/>
                <a:gd name="T16" fmla="*/ 11 w 21"/>
                <a:gd name="T17" fmla="*/ 37 h 38"/>
                <a:gd name="T18" fmla="*/ 0 w 21"/>
                <a:gd name="T19" fmla="*/ 37 h 38"/>
                <a:gd name="T20" fmla="*/ 3 w 21"/>
                <a:gd name="T21" fmla="*/ 7 h 38"/>
                <a:gd name="T22" fmla="*/ 0 w 21"/>
                <a:gd name="T23" fmla="*/ 3 h 38"/>
                <a:gd name="T24" fmla="*/ 3 w 21"/>
                <a:gd name="T25" fmla="*/ 0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38"/>
                <a:gd name="T41" fmla="*/ 21 w 21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38">
                  <a:moveTo>
                    <a:pt x="3" y="0"/>
                  </a:moveTo>
                  <a:lnTo>
                    <a:pt x="8" y="0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20" y="7"/>
                  </a:lnTo>
                  <a:lnTo>
                    <a:pt x="13" y="6"/>
                  </a:lnTo>
                  <a:lnTo>
                    <a:pt x="8" y="13"/>
                  </a:lnTo>
                  <a:lnTo>
                    <a:pt x="8" y="33"/>
                  </a:lnTo>
                  <a:lnTo>
                    <a:pt x="11" y="37"/>
                  </a:lnTo>
                  <a:lnTo>
                    <a:pt x="0" y="37"/>
                  </a:lnTo>
                  <a:lnTo>
                    <a:pt x="3" y="7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1" name="Freeform 334"/>
            <p:cNvSpPr>
              <a:spLocks/>
            </p:cNvSpPr>
            <p:nvPr/>
          </p:nvSpPr>
          <p:spPr bwMode="auto">
            <a:xfrm>
              <a:off x="3566" y="3056"/>
              <a:ext cx="30" cy="38"/>
            </a:xfrm>
            <a:custGeom>
              <a:avLst/>
              <a:gdLst>
                <a:gd name="T0" fmla="*/ 8 w 30"/>
                <a:gd name="T1" fmla="*/ 0 h 38"/>
                <a:gd name="T2" fmla="*/ 18 w 30"/>
                <a:gd name="T3" fmla="*/ 0 h 38"/>
                <a:gd name="T4" fmla="*/ 23 w 30"/>
                <a:gd name="T5" fmla="*/ 7 h 38"/>
                <a:gd name="T6" fmla="*/ 23 w 30"/>
                <a:gd name="T7" fmla="*/ 36 h 38"/>
                <a:gd name="T8" fmla="*/ 29 w 30"/>
                <a:gd name="T9" fmla="*/ 36 h 38"/>
                <a:gd name="T10" fmla="*/ 23 w 30"/>
                <a:gd name="T11" fmla="*/ 37 h 38"/>
                <a:gd name="T12" fmla="*/ 3 w 30"/>
                <a:gd name="T13" fmla="*/ 37 h 38"/>
                <a:gd name="T14" fmla="*/ 0 w 30"/>
                <a:gd name="T15" fmla="*/ 27 h 38"/>
                <a:gd name="T16" fmla="*/ 3 w 30"/>
                <a:gd name="T17" fmla="*/ 21 h 38"/>
                <a:gd name="T18" fmla="*/ 14 w 30"/>
                <a:gd name="T19" fmla="*/ 16 h 38"/>
                <a:gd name="T20" fmla="*/ 18 w 30"/>
                <a:gd name="T21" fmla="*/ 7 h 38"/>
                <a:gd name="T22" fmla="*/ 11 w 30"/>
                <a:gd name="T23" fmla="*/ 3 h 38"/>
                <a:gd name="T24" fmla="*/ 6 w 30"/>
                <a:gd name="T25" fmla="*/ 10 h 38"/>
                <a:gd name="T26" fmla="*/ 3 w 30"/>
                <a:gd name="T27" fmla="*/ 10 h 38"/>
                <a:gd name="T28" fmla="*/ 3 w 30"/>
                <a:gd name="T29" fmla="*/ 3 h 38"/>
                <a:gd name="T30" fmla="*/ 8 w 30"/>
                <a:gd name="T31" fmla="*/ 0 h 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"/>
                <a:gd name="T49" fmla="*/ 0 h 38"/>
                <a:gd name="T50" fmla="*/ 30 w 30"/>
                <a:gd name="T51" fmla="*/ 38 h 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" h="38">
                  <a:moveTo>
                    <a:pt x="8" y="0"/>
                  </a:moveTo>
                  <a:lnTo>
                    <a:pt x="18" y="0"/>
                  </a:lnTo>
                  <a:lnTo>
                    <a:pt x="23" y="7"/>
                  </a:lnTo>
                  <a:lnTo>
                    <a:pt x="23" y="36"/>
                  </a:lnTo>
                  <a:lnTo>
                    <a:pt x="29" y="36"/>
                  </a:lnTo>
                  <a:lnTo>
                    <a:pt x="23" y="37"/>
                  </a:lnTo>
                  <a:lnTo>
                    <a:pt x="3" y="3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4" y="16"/>
                  </a:lnTo>
                  <a:lnTo>
                    <a:pt x="18" y="7"/>
                  </a:lnTo>
                  <a:lnTo>
                    <a:pt x="11" y="3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3" y="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2" name="Freeform 335"/>
            <p:cNvSpPr>
              <a:spLocks/>
            </p:cNvSpPr>
            <p:nvPr/>
          </p:nvSpPr>
          <p:spPr bwMode="auto">
            <a:xfrm>
              <a:off x="3571" y="3075"/>
              <a:ext cx="14" cy="18"/>
            </a:xfrm>
            <a:custGeom>
              <a:avLst/>
              <a:gdLst>
                <a:gd name="T0" fmla="*/ 3 w 14"/>
                <a:gd name="T1" fmla="*/ 3 h 18"/>
                <a:gd name="T2" fmla="*/ 0 w 14"/>
                <a:gd name="T3" fmla="*/ 11 h 18"/>
                <a:gd name="T4" fmla="*/ 12 w 14"/>
                <a:gd name="T5" fmla="*/ 17 h 18"/>
                <a:gd name="T6" fmla="*/ 12 w 14"/>
                <a:gd name="T7" fmla="*/ 9 h 18"/>
                <a:gd name="T8" fmla="*/ 13 w 14"/>
                <a:gd name="T9" fmla="*/ 6 h 18"/>
                <a:gd name="T10" fmla="*/ 6 w 14"/>
                <a:gd name="T11" fmla="*/ 0 h 18"/>
                <a:gd name="T12" fmla="*/ 3 w 14"/>
                <a:gd name="T13" fmla="*/ 3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8"/>
                <a:gd name="T23" fmla="*/ 14 w 14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8">
                  <a:moveTo>
                    <a:pt x="3" y="3"/>
                  </a:moveTo>
                  <a:lnTo>
                    <a:pt x="0" y="11"/>
                  </a:lnTo>
                  <a:lnTo>
                    <a:pt x="12" y="17"/>
                  </a:lnTo>
                  <a:lnTo>
                    <a:pt x="12" y="9"/>
                  </a:lnTo>
                  <a:lnTo>
                    <a:pt x="13" y="6"/>
                  </a:lnTo>
                  <a:lnTo>
                    <a:pt x="6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3" name="Freeform 336"/>
            <p:cNvSpPr>
              <a:spLocks/>
            </p:cNvSpPr>
            <p:nvPr/>
          </p:nvSpPr>
          <p:spPr bwMode="auto">
            <a:xfrm>
              <a:off x="3671" y="3060"/>
              <a:ext cx="30" cy="36"/>
            </a:xfrm>
            <a:custGeom>
              <a:avLst/>
              <a:gdLst>
                <a:gd name="T0" fmla="*/ 8 w 30"/>
                <a:gd name="T1" fmla="*/ 0 h 36"/>
                <a:gd name="T2" fmla="*/ 21 w 30"/>
                <a:gd name="T3" fmla="*/ 0 h 36"/>
                <a:gd name="T4" fmla="*/ 26 w 30"/>
                <a:gd name="T5" fmla="*/ 3 h 36"/>
                <a:gd name="T6" fmla="*/ 26 w 30"/>
                <a:gd name="T7" fmla="*/ 28 h 36"/>
                <a:gd name="T8" fmla="*/ 29 w 30"/>
                <a:gd name="T9" fmla="*/ 32 h 36"/>
                <a:gd name="T10" fmla="*/ 23 w 30"/>
                <a:gd name="T11" fmla="*/ 35 h 36"/>
                <a:gd name="T12" fmla="*/ 15 w 30"/>
                <a:gd name="T13" fmla="*/ 32 h 36"/>
                <a:gd name="T14" fmla="*/ 8 w 30"/>
                <a:gd name="T15" fmla="*/ 35 h 36"/>
                <a:gd name="T16" fmla="*/ 0 w 30"/>
                <a:gd name="T17" fmla="*/ 26 h 36"/>
                <a:gd name="T18" fmla="*/ 12 w 30"/>
                <a:gd name="T19" fmla="*/ 15 h 36"/>
                <a:gd name="T20" fmla="*/ 21 w 30"/>
                <a:gd name="T21" fmla="*/ 15 h 36"/>
                <a:gd name="T22" fmla="*/ 21 w 30"/>
                <a:gd name="T23" fmla="*/ 4 h 36"/>
                <a:gd name="T24" fmla="*/ 11 w 30"/>
                <a:gd name="T25" fmla="*/ 0 h 36"/>
                <a:gd name="T26" fmla="*/ 11 w 30"/>
                <a:gd name="T27" fmla="*/ 4 h 36"/>
                <a:gd name="T28" fmla="*/ 8 w 30"/>
                <a:gd name="T29" fmla="*/ 9 h 36"/>
                <a:gd name="T30" fmla="*/ 6 w 30"/>
                <a:gd name="T31" fmla="*/ 9 h 36"/>
                <a:gd name="T32" fmla="*/ 3 w 30"/>
                <a:gd name="T33" fmla="*/ 7 h 36"/>
                <a:gd name="T34" fmla="*/ 8 w 30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6"/>
                <a:gd name="T56" fmla="*/ 30 w 30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6">
                  <a:moveTo>
                    <a:pt x="8" y="0"/>
                  </a:moveTo>
                  <a:lnTo>
                    <a:pt x="21" y="0"/>
                  </a:lnTo>
                  <a:lnTo>
                    <a:pt x="26" y="3"/>
                  </a:lnTo>
                  <a:lnTo>
                    <a:pt x="26" y="28"/>
                  </a:lnTo>
                  <a:lnTo>
                    <a:pt x="29" y="32"/>
                  </a:lnTo>
                  <a:lnTo>
                    <a:pt x="23" y="35"/>
                  </a:lnTo>
                  <a:lnTo>
                    <a:pt x="15" y="32"/>
                  </a:lnTo>
                  <a:lnTo>
                    <a:pt x="8" y="35"/>
                  </a:lnTo>
                  <a:lnTo>
                    <a:pt x="0" y="26"/>
                  </a:lnTo>
                  <a:lnTo>
                    <a:pt x="12" y="15"/>
                  </a:lnTo>
                  <a:lnTo>
                    <a:pt x="21" y="15"/>
                  </a:lnTo>
                  <a:lnTo>
                    <a:pt x="21" y="4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8" y="9"/>
                  </a:lnTo>
                  <a:lnTo>
                    <a:pt x="6" y="9"/>
                  </a:lnTo>
                  <a:lnTo>
                    <a:pt x="3" y="7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4" name="Freeform 337"/>
            <p:cNvSpPr>
              <a:spLocks/>
            </p:cNvSpPr>
            <p:nvPr/>
          </p:nvSpPr>
          <p:spPr bwMode="auto">
            <a:xfrm>
              <a:off x="3679" y="3078"/>
              <a:ext cx="13" cy="15"/>
            </a:xfrm>
            <a:custGeom>
              <a:avLst/>
              <a:gdLst>
                <a:gd name="T0" fmla="*/ 3 w 13"/>
                <a:gd name="T1" fmla="*/ 3 h 15"/>
                <a:gd name="T2" fmla="*/ 0 w 13"/>
                <a:gd name="T3" fmla="*/ 14 h 15"/>
                <a:gd name="T4" fmla="*/ 12 w 13"/>
                <a:gd name="T5" fmla="*/ 14 h 15"/>
                <a:gd name="T6" fmla="*/ 12 w 13"/>
                <a:gd name="T7" fmla="*/ 0 h 15"/>
                <a:gd name="T8" fmla="*/ 4 w 13"/>
                <a:gd name="T9" fmla="*/ 0 h 15"/>
                <a:gd name="T10" fmla="*/ 3 w 13"/>
                <a:gd name="T11" fmla="*/ 3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5"/>
                <a:gd name="T20" fmla="*/ 13 w 13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5">
                  <a:moveTo>
                    <a:pt x="3" y="3"/>
                  </a:moveTo>
                  <a:lnTo>
                    <a:pt x="0" y="14"/>
                  </a:lnTo>
                  <a:lnTo>
                    <a:pt x="12" y="14"/>
                  </a:lnTo>
                  <a:lnTo>
                    <a:pt x="12" y="0"/>
                  </a:lnTo>
                  <a:lnTo>
                    <a:pt x="4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" name="Freeform 338"/>
            <p:cNvSpPr>
              <a:spLocks/>
            </p:cNvSpPr>
            <p:nvPr/>
          </p:nvSpPr>
          <p:spPr bwMode="auto">
            <a:xfrm>
              <a:off x="3711" y="3060"/>
              <a:ext cx="34" cy="36"/>
            </a:xfrm>
            <a:custGeom>
              <a:avLst/>
              <a:gdLst>
                <a:gd name="T0" fmla="*/ 4 w 34"/>
                <a:gd name="T1" fmla="*/ 0 h 36"/>
                <a:gd name="T2" fmla="*/ 12 w 34"/>
                <a:gd name="T3" fmla="*/ 3 h 36"/>
                <a:gd name="T4" fmla="*/ 18 w 34"/>
                <a:gd name="T5" fmla="*/ 0 h 36"/>
                <a:gd name="T6" fmla="*/ 26 w 34"/>
                <a:gd name="T7" fmla="*/ 0 h 36"/>
                <a:gd name="T8" fmla="*/ 29 w 34"/>
                <a:gd name="T9" fmla="*/ 9 h 36"/>
                <a:gd name="T10" fmla="*/ 29 w 34"/>
                <a:gd name="T11" fmla="*/ 31 h 36"/>
                <a:gd name="T12" fmla="*/ 33 w 34"/>
                <a:gd name="T13" fmla="*/ 35 h 36"/>
                <a:gd name="T14" fmla="*/ 23 w 34"/>
                <a:gd name="T15" fmla="*/ 35 h 36"/>
                <a:gd name="T16" fmla="*/ 23 w 34"/>
                <a:gd name="T17" fmla="*/ 4 h 36"/>
                <a:gd name="T18" fmla="*/ 15 w 34"/>
                <a:gd name="T19" fmla="*/ 4 h 36"/>
                <a:gd name="T20" fmla="*/ 7 w 34"/>
                <a:gd name="T21" fmla="*/ 18 h 36"/>
                <a:gd name="T22" fmla="*/ 7 w 34"/>
                <a:gd name="T23" fmla="*/ 31 h 36"/>
                <a:gd name="T24" fmla="*/ 10 w 34"/>
                <a:gd name="T25" fmla="*/ 35 h 36"/>
                <a:gd name="T26" fmla="*/ 0 w 34"/>
                <a:gd name="T27" fmla="*/ 35 h 36"/>
                <a:gd name="T28" fmla="*/ 1 w 34"/>
                <a:gd name="T29" fmla="*/ 7 h 36"/>
                <a:gd name="T30" fmla="*/ 0 w 34"/>
                <a:gd name="T31" fmla="*/ 3 h 36"/>
                <a:gd name="T32" fmla="*/ 4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6"/>
                <a:gd name="T53" fmla="*/ 34 w 34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6">
                  <a:moveTo>
                    <a:pt x="4" y="0"/>
                  </a:moveTo>
                  <a:lnTo>
                    <a:pt x="12" y="3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9" y="9"/>
                  </a:lnTo>
                  <a:lnTo>
                    <a:pt x="29" y="31"/>
                  </a:lnTo>
                  <a:lnTo>
                    <a:pt x="33" y="35"/>
                  </a:lnTo>
                  <a:lnTo>
                    <a:pt x="23" y="35"/>
                  </a:lnTo>
                  <a:lnTo>
                    <a:pt x="23" y="4"/>
                  </a:lnTo>
                  <a:lnTo>
                    <a:pt x="15" y="4"/>
                  </a:lnTo>
                  <a:lnTo>
                    <a:pt x="7" y="18"/>
                  </a:lnTo>
                  <a:lnTo>
                    <a:pt x="7" y="31"/>
                  </a:lnTo>
                  <a:lnTo>
                    <a:pt x="10" y="35"/>
                  </a:lnTo>
                  <a:lnTo>
                    <a:pt x="0" y="35"/>
                  </a:lnTo>
                  <a:lnTo>
                    <a:pt x="1" y="7"/>
                  </a:lnTo>
                  <a:lnTo>
                    <a:pt x="0" y="3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6" name="Freeform 339"/>
            <p:cNvSpPr>
              <a:spLocks/>
            </p:cNvSpPr>
            <p:nvPr/>
          </p:nvSpPr>
          <p:spPr bwMode="auto">
            <a:xfrm>
              <a:off x="3800" y="3062"/>
              <a:ext cx="50" cy="34"/>
            </a:xfrm>
            <a:custGeom>
              <a:avLst/>
              <a:gdLst>
                <a:gd name="T0" fmla="*/ 0 w 50"/>
                <a:gd name="T1" fmla="*/ 0 h 34"/>
                <a:gd name="T2" fmla="*/ 10 w 50"/>
                <a:gd name="T3" fmla="*/ 0 h 34"/>
                <a:gd name="T4" fmla="*/ 10 w 50"/>
                <a:gd name="T5" fmla="*/ 12 h 34"/>
                <a:gd name="T6" fmla="*/ 12 w 50"/>
                <a:gd name="T7" fmla="*/ 21 h 34"/>
                <a:gd name="T8" fmla="*/ 20 w 50"/>
                <a:gd name="T9" fmla="*/ 21 h 34"/>
                <a:gd name="T10" fmla="*/ 23 w 50"/>
                <a:gd name="T11" fmla="*/ 7 h 34"/>
                <a:gd name="T12" fmla="*/ 20 w 50"/>
                <a:gd name="T13" fmla="*/ 0 h 34"/>
                <a:gd name="T14" fmla="*/ 31 w 50"/>
                <a:gd name="T15" fmla="*/ 0 h 34"/>
                <a:gd name="T16" fmla="*/ 29 w 50"/>
                <a:gd name="T17" fmla="*/ 7 h 34"/>
                <a:gd name="T18" fmla="*/ 37 w 50"/>
                <a:gd name="T19" fmla="*/ 21 h 34"/>
                <a:gd name="T20" fmla="*/ 44 w 50"/>
                <a:gd name="T21" fmla="*/ 7 h 34"/>
                <a:gd name="T22" fmla="*/ 44 w 50"/>
                <a:gd name="T23" fmla="*/ 0 h 34"/>
                <a:gd name="T24" fmla="*/ 49 w 50"/>
                <a:gd name="T25" fmla="*/ 0 h 34"/>
                <a:gd name="T26" fmla="*/ 39 w 50"/>
                <a:gd name="T27" fmla="*/ 30 h 34"/>
                <a:gd name="T28" fmla="*/ 34 w 50"/>
                <a:gd name="T29" fmla="*/ 33 h 34"/>
                <a:gd name="T30" fmla="*/ 26 w 50"/>
                <a:gd name="T31" fmla="*/ 18 h 34"/>
                <a:gd name="T32" fmla="*/ 18 w 50"/>
                <a:gd name="T33" fmla="*/ 30 h 34"/>
                <a:gd name="T34" fmla="*/ 12 w 50"/>
                <a:gd name="T35" fmla="*/ 33 h 34"/>
                <a:gd name="T36" fmla="*/ 10 w 50"/>
                <a:gd name="T37" fmla="*/ 21 h 34"/>
                <a:gd name="T38" fmla="*/ 0 w 50"/>
                <a:gd name="T39" fmla="*/ 0 h 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34"/>
                <a:gd name="T62" fmla="*/ 50 w 50"/>
                <a:gd name="T63" fmla="*/ 34 h 3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34">
                  <a:moveTo>
                    <a:pt x="0" y="0"/>
                  </a:moveTo>
                  <a:lnTo>
                    <a:pt x="10" y="0"/>
                  </a:lnTo>
                  <a:lnTo>
                    <a:pt x="10" y="12"/>
                  </a:lnTo>
                  <a:lnTo>
                    <a:pt x="12" y="21"/>
                  </a:lnTo>
                  <a:lnTo>
                    <a:pt x="20" y="21"/>
                  </a:lnTo>
                  <a:lnTo>
                    <a:pt x="23" y="7"/>
                  </a:lnTo>
                  <a:lnTo>
                    <a:pt x="20" y="0"/>
                  </a:lnTo>
                  <a:lnTo>
                    <a:pt x="31" y="0"/>
                  </a:lnTo>
                  <a:lnTo>
                    <a:pt x="29" y="7"/>
                  </a:lnTo>
                  <a:lnTo>
                    <a:pt x="37" y="21"/>
                  </a:lnTo>
                  <a:lnTo>
                    <a:pt x="44" y="7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6" y="18"/>
                  </a:lnTo>
                  <a:lnTo>
                    <a:pt x="18" y="30"/>
                  </a:lnTo>
                  <a:lnTo>
                    <a:pt x="12" y="33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7" name="Freeform 340"/>
            <p:cNvSpPr>
              <a:spLocks/>
            </p:cNvSpPr>
            <p:nvPr/>
          </p:nvSpPr>
          <p:spPr bwMode="auto">
            <a:xfrm>
              <a:off x="3854" y="3062"/>
              <a:ext cx="14" cy="37"/>
            </a:xfrm>
            <a:custGeom>
              <a:avLst/>
              <a:gdLst>
                <a:gd name="T0" fmla="*/ 8 w 14"/>
                <a:gd name="T1" fmla="*/ 0 h 37"/>
                <a:gd name="T2" fmla="*/ 10 w 14"/>
                <a:gd name="T3" fmla="*/ 4 h 37"/>
                <a:gd name="T4" fmla="*/ 10 w 14"/>
                <a:gd name="T5" fmla="*/ 33 h 37"/>
                <a:gd name="T6" fmla="*/ 13 w 14"/>
                <a:gd name="T7" fmla="*/ 36 h 37"/>
                <a:gd name="T8" fmla="*/ 0 w 14"/>
                <a:gd name="T9" fmla="*/ 36 h 37"/>
                <a:gd name="T10" fmla="*/ 5 w 14"/>
                <a:gd name="T11" fmla="*/ 29 h 37"/>
                <a:gd name="T12" fmla="*/ 5 w 14"/>
                <a:gd name="T13" fmla="*/ 4 h 37"/>
                <a:gd name="T14" fmla="*/ 0 w 14"/>
                <a:gd name="T15" fmla="*/ 4 h 37"/>
                <a:gd name="T16" fmla="*/ 8 w 14"/>
                <a:gd name="T17" fmla="*/ 0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37"/>
                <a:gd name="T29" fmla="*/ 14 w 14"/>
                <a:gd name="T30" fmla="*/ 37 h 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37">
                  <a:moveTo>
                    <a:pt x="8" y="0"/>
                  </a:moveTo>
                  <a:lnTo>
                    <a:pt x="10" y="4"/>
                  </a:lnTo>
                  <a:lnTo>
                    <a:pt x="10" y="33"/>
                  </a:lnTo>
                  <a:lnTo>
                    <a:pt x="13" y="36"/>
                  </a:lnTo>
                  <a:lnTo>
                    <a:pt x="0" y="36"/>
                  </a:lnTo>
                  <a:lnTo>
                    <a:pt x="5" y="29"/>
                  </a:lnTo>
                  <a:lnTo>
                    <a:pt x="5" y="4"/>
                  </a:lnTo>
                  <a:lnTo>
                    <a:pt x="0" y="4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8" name="Freeform 341"/>
            <p:cNvSpPr>
              <a:spLocks/>
            </p:cNvSpPr>
            <p:nvPr/>
          </p:nvSpPr>
          <p:spPr bwMode="auto">
            <a:xfrm>
              <a:off x="3703" y="3118"/>
              <a:ext cx="13" cy="57"/>
            </a:xfrm>
            <a:custGeom>
              <a:avLst/>
              <a:gdLst>
                <a:gd name="T0" fmla="*/ 8 w 13"/>
                <a:gd name="T1" fmla="*/ 0 h 57"/>
                <a:gd name="T2" fmla="*/ 9 w 13"/>
                <a:gd name="T3" fmla="*/ 0 h 57"/>
                <a:gd name="T4" fmla="*/ 9 w 13"/>
                <a:gd name="T5" fmla="*/ 50 h 57"/>
                <a:gd name="T6" fmla="*/ 12 w 13"/>
                <a:gd name="T7" fmla="*/ 56 h 57"/>
                <a:gd name="T8" fmla="*/ 0 w 13"/>
                <a:gd name="T9" fmla="*/ 56 h 57"/>
                <a:gd name="T10" fmla="*/ 5 w 13"/>
                <a:gd name="T11" fmla="*/ 48 h 57"/>
                <a:gd name="T12" fmla="*/ 5 w 13"/>
                <a:gd name="T13" fmla="*/ 7 h 57"/>
                <a:gd name="T14" fmla="*/ 3 w 13"/>
                <a:gd name="T15" fmla="*/ 3 h 57"/>
                <a:gd name="T16" fmla="*/ 8 w 13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57"/>
                <a:gd name="T29" fmla="*/ 13 w 13"/>
                <a:gd name="T30" fmla="*/ 57 h 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57">
                  <a:moveTo>
                    <a:pt x="8" y="0"/>
                  </a:moveTo>
                  <a:lnTo>
                    <a:pt x="9" y="0"/>
                  </a:lnTo>
                  <a:lnTo>
                    <a:pt x="9" y="50"/>
                  </a:lnTo>
                  <a:lnTo>
                    <a:pt x="12" y="56"/>
                  </a:lnTo>
                  <a:lnTo>
                    <a:pt x="0" y="56"/>
                  </a:lnTo>
                  <a:lnTo>
                    <a:pt x="5" y="48"/>
                  </a:lnTo>
                  <a:lnTo>
                    <a:pt x="5" y="7"/>
                  </a:lnTo>
                  <a:lnTo>
                    <a:pt x="3" y="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" name="Freeform 342"/>
            <p:cNvSpPr>
              <a:spLocks/>
            </p:cNvSpPr>
            <p:nvPr/>
          </p:nvSpPr>
          <p:spPr bwMode="auto">
            <a:xfrm>
              <a:off x="3555" y="3121"/>
              <a:ext cx="49" cy="54"/>
            </a:xfrm>
            <a:custGeom>
              <a:avLst/>
              <a:gdLst>
                <a:gd name="T0" fmla="*/ 22 w 49"/>
                <a:gd name="T1" fmla="*/ 0 h 54"/>
                <a:gd name="T2" fmla="*/ 25 w 49"/>
                <a:gd name="T3" fmla="*/ 0 h 54"/>
                <a:gd name="T4" fmla="*/ 43 w 49"/>
                <a:gd name="T5" fmla="*/ 47 h 54"/>
                <a:gd name="T6" fmla="*/ 48 w 49"/>
                <a:gd name="T7" fmla="*/ 53 h 54"/>
                <a:gd name="T8" fmla="*/ 34 w 49"/>
                <a:gd name="T9" fmla="*/ 53 h 54"/>
                <a:gd name="T10" fmla="*/ 34 w 49"/>
                <a:gd name="T11" fmla="*/ 43 h 54"/>
                <a:gd name="T12" fmla="*/ 27 w 49"/>
                <a:gd name="T13" fmla="*/ 38 h 54"/>
                <a:gd name="T14" fmla="*/ 8 w 49"/>
                <a:gd name="T15" fmla="*/ 38 h 54"/>
                <a:gd name="T16" fmla="*/ 5 w 49"/>
                <a:gd name="T17" fmla="*/ 50 h 54"/>
                <a:gd name="T18" fmla="*/ 8 w 49"/>
                <a:gd name="T19" fmla="*/ 53 h 54"/>
                <a:gd name="T20" fmla="*/ 0 w 49"/>
                <a:gd name="T21" fmla="*/ 53 h 54"/>
                <a:gd name="T22" fmla="*/ 22 w 49"/>
                <a:gd name="T23" fmla="*/ 0 h 5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"/>
                <a:gd name="T37" fmla="*/ 0 h 54"/>
                <a:gd name="T38" fmla="*/ 49 w 49"/>
                <a:gd name="T39" fmla="*/ 54 h 5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" h="54">
                  <a:moveTo>
                    <a:pt x="22" y="0"/>
                  </a:moveTo>
                  <a:lnTo>
                    <a:pt x="25" y="0"/>
                  </a:lnTo>
                  <a:lnTo>
                    <a:pt x="43" y="47"/>
                  </a:lnTo>
                  <a:lnTo>
                    <a:pt x="48" y="53"/>
                  </a:lnTo>
                  <a:lnTo>
                    <a:pt x="34" y="53"/>
                  </a:lnTo>
                  <a:lnTo>
                    <a:pt x="34" y="43"/>
                  </a:lnTo>
                  <a:lnTo>
                    <a:pt x="27" y="38"/>
                  </a:lnTo>
                  <a:lnTo>
                    <a:pt x="8" y="38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0" y="53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" name="Freeform 343"/>
            <p:cNvSpPr>
              <a:spLocks/>
            </p:cNvSpPr>
            <p:nvPr/>
          </p:nvSpPr>
          <p:spPr bwMode="auto">
            <a:xfrm>
              <a:off x="3569" y="3136"/>
              <a:ext cx="15" cy="20"/>
            </a:xfrm>
            <a:custGeom>
              <a:avLst/>
              <a:gdLst>
                <a:gd name="T0" fmla="*/ 11 w 15"/>
                <a:gd name="T1" fmla="*/ 3 h 20"/>
                <a:gd name="T2" fmla="*/ 3 w 15"/>
                <a:gd name="T3" fmla="*/ 0 h 20"/>
                <a:gd name="T4" fmla="*/ 0 w 15"/>
                <a:gd name="T5" fmla="*/ 19 h 20"/>
                <a:gd name="T6" fmla="*/ 14 w 15"/>
                <a:gd name="T7" fmla="*/ 19 h 20"/>
                <a:gd name="T8" fmla="*/ 14 w 15"/>
                <a:gd name="T9" fmla="*/ 5 h 20"/>
                <a:gd name="T10" fmla="*/ 11 w 15"/>
                <a:gd name="T11" fmla="*/ 3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20"/>
                <a:gd name="T20" fmla="*/ 15 w 15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20">
                  <a:moveTo>
                    <a:pt x="11" y="3"/>
                  </a:moveTo>
                  <a:lnTo>
                    <a:pt x="3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14" y="5"/>
                  </a:lnTo>
                  <a:lnTo>
                    <a:pt x="11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" name="Freeform 344"/>
            <p:cNvSpPr>
              <a:spLocks/>
            </p:cNvSpPr>
            <p:nvPr/>
          </p:nvSpPr>
          <p:spPr bwMode="auto">
            <a:xfrm>
              <a:off x="3686" y="3121"/>
              <a:ext cx="6" cy="5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0 h 5"/>
                <a:gd name="T4" fmla="*/ 5 w 6"/>
                <a:gd name="T5" fmla="*/ 3 h 5"/>
                <a:gd name="T6" fmla="*/ 0 w 6"/>
                <a:gd name="T7" fmla="*/ 4 h 5"/>
                <a:gd name="T8" fmla="*/ 0 w 6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" name="Freeform 345"/>
            <p:cNvSpPr>
              <a:spLocks/>
            </p:cNvSpPr>
            <p:nvPr/>
          </p:nvSpPr>
          <p:spPr bwMode="auto">
            <a:xfrm>
              <a:off x="3766" y="3121"/>
              <a:ext cx="33" cy="54"/>
            </a:xfrm>
            <a:custGeom>
              <a:avLst/>
              <a:gdLst>
                <a:gd name="T0" fmla="*/ 0 w 33"/>
                <a:gd name="T1" fmla="*/ 0 h 54"/>
                <a:gd name="T2" fmla="*/ 6 w 33"/>
                <a:gd name="T3" fmla="*/ 0 h 54"/>
                <a:gd name="T4" fmla="*/ 7 w 33"/>
                <a:gd name="T5" fmla="*/ 4 h 54"/>
                <a:gd name="T6" fmla="*/ 6 w 33"/>
                <a:gd name="T7" fmla="*/ 18 h 54"/>
                <a:gd name="T8" fmla="*/ 13 w 33"/>
                <a:gd name="T9" fmla="*/ 18 h 54"/>
                <a:gd name="T10" fmla="*/ 18 w 33"/>
                <a:gd name="T11" fmla="*/ 15 h 54"/>
                <a:gd name="T12" fmla="*/ 26 w 33"/>
                <a:gd name="T13" fmla="*/ 18 h 54"/>
                <a:gd name="T14" fmla="*/ 32 w 33"/>
                <a:gd name="T15" fmla="*/ 29 h 54"/>
                <a:gd name="T16" fmla="*/ 32 w 33"/>
                <a:gd name="T17" fmla="*/ 40 h 54"/>
                <a:gd name="T18" fmla="*/ 26 w 33"/>
                <a:gd name="T19" fmla="*/ 50 h 54"/>
                <a:gd name="T20" fmla="*/ 7 w 33"/>
                <a:gd name="T21" fmla="*/ 53 h 54"/>
                <a:gd name="T22" fmla="*/ 3 w 33"/>
                <a:gd name="T23" fmla="*/ 50 h 54"/>
                <a:gd name="T24" fmla="*/ 3 w 33"/>
                <a:gd name="T25" fmla="*/ 43 h 54"/>
                <a:gd name="T26" fmla="*/ 0 w 33"/>
                <a:gd name="T27" fmla="*/ 38 h 54"/>
                <a:gd name="T28" fmla="*/ 3 w 33"/>
                <a:gd name="T29" fmla="*/ 29 h 54"/>
                <a:gd name="T30" fmla="*/ 3 w 33"/>
                <a:gd name="T31" fmla="*/ 7 h 54"/>
                <a:gd name="T32" fmla="*/ 0 w 33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54"/>
                <a:gd name="T53" fmla="*/ 33 w 33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54">
                  <a:moveTo>
                    <a:pt x="0" y="0"/>
                  </a:moveTo>
                  <a:lnTo>
                    <a:pt x="6" y="0"/>
                  </a:lnTo>
                  <a:lnTo>
                    <a:pt x="7" y="4"/>
                  </a:lnTo>
                  <a:lnTo>
                    <a:pt x="6" y="18"/>
                  </a:lnTo>
                  <a:lnTo>
                    <a:pt x="13" y="18"/>
                  </a:lnTo>
                  <a:lnTo>
                    <a:pt x="18" y="15"/>
                  </a:lnTo>
                  <a:lnTo>
                    <a:pt x="26" y="18"/>
                  </a:lnTo>
                  <a:lnTo>
                    <a:pt x="32" y="29"/>
                  </a:lnTo>
                  <a:lnTo>
                    <a:pt x="32" y="40"/>
                  </a:lnTo>
                  <a:lnTo>
                    <a:pt x="26" y="50"/>
                  </a:lnTo>
                  <a:lnTo>
                    <a:pt x="7" y="53"/>
                  </a:lnTo>
                  <a:lnTo>
                    <a:pt x="3" y="50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3" y="29"/>
                  </a:lnTo>
                  <a:lnTo>
                    <a:pt x="3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" name="Freeform 346"/>
            <p:cNvSpPr>
              <a:spLocks/>
            </p:cNvSpPr>
            <p:nvPr/>
          </p:nvSpPr>
          <p:spPr bwMode="auto">
            <a:xfrm>
              <a:off x="3771" y="3139"/>
              <a:ext cx="23" cy="36"/>
            </a:xfrm>
            <a:custGeom>
              <a:avLst/>
              <a:gdLst>
                <a:gd name="T0" fmla="*/ 4 w 23"/>
                <a:gd name="T1" fmla="*/ 3 h 36"/>
                <a:gd name="T2" fmla="*/ 0 w 23"/>
                <a:gd name="T3" fmla="*/ 17 h 36"/>
                <a:gd name="T4" fmla="*/ 1 w 23"/>
                <a:gd name="T5" fmla="*/ 20 h 36"/>
                <a:gd name="T6" fmla="*/ 0 w 23"/>
                <a:gd name="T7" fmla="*/ 27 h 36"/>
                <a:gd name="T8" fmla="*/ 9 w 23"/>
                <a:gd name="T9" fmla="*/ 35 h 36"/>
                <a:gd name="T10" fmla="*/ 14 w 23"/>
                <a:gd name="T11" fmla="*/ 32 h 36"/>
                <a:gd name="T12" fmla="*/ 22 w 23"/>
                <a:gd name="T13" fmla="*/ 20 h 36"/>
                <a:gd name="T14" fmla="*/ 17 w 23"/>
                <a:gd name="T15" fmla="*/ 3 h 36"/>
                <a:gd name="T16" fmla="*/ 12 w 23"/>
                <a:gd name="T17" fmla="*/ 3 h 36"/>
                <a:gd name="T18" fmla="*/ 6 w 23"/>
                <a:gd name="T19" fmla="*/ 0 h 36"/>
                <a:gd name="T20" fmla="*/ 4 w 23"/>
                <a:gd name="T21" fmla="*/ 3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36"/>
                <a:gd name="T35" fmla="*/ 23 w 23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36">
                  <a:moveTo>
                    <a:pt x="4" y="3"/>
                  </a:moveTo>
                  <a:lnTo>
                    <a:pt x="0" y="17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9" y="35"/>
                  </a:lnTo>
                  <a:lnTo>
                    <a:pt x="14" y="32"/>
                  </a:lnTo>
                  <a:lnTo>
                    <a:pt x="22" y="20"/>
                  </a:lnTo>
                  <a:lnTo>
                    <a:pt x="17" y="3"/>
                  </a:lnTo>
                  <a:lnTo>
                    <a:pt x="12" y="3"/>
                  </a:lnTo>
                  <a:lnTo>
                    <a:pt x="6" y="0"/>
                  </a:lnTo>
                  <a:lnTo>
                    <a:pt x="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" name="Freeform 347"/>
            <p:cNvSpPr>
              <a:spLocks/>
            </p:cNvSpPr>
            <p:nvPr/>
          </p:nvSpPr>
          <p:spPr bwMode="auto">
            <a:xfrm>
              <a:off x="3804" y="3121"/>
              <a:ext cx="11" cy="54"/>
            </a:xfrm>
            <a:custGeom>
              <a:avLst/>
              <a:gdLst>
                <a:gd name="T0" fmla="*/ 3 w 11"/>
                <a:gd name="T1" fmla="*/ 0 h 54"/>
                <a:gd name="T2" fmla="*/ 8 w 11"/>
                <a:gd name="T3" fmla="*/ 0 h 54"/>
                <a:gd name="T4" fmla="*/ 10 w 11"/>
                <a:gd name="T5" fmla="*/ 4 h 54"/>
                <a:gd name="T6" fmla="*/ 10 w 11"/>
                <a:gd name="T7" fmla="*/ 38 h 54"/>
                <a:gd name="T8" fmla="*/ 8 w 11"/>
                <a:gd name="T9" fmla="*/ 45 h 54"/>
                <a:gd name="T10" fmla="*/ 10 w 11"/>
                <a:gd name="T11" fmla="*/ 53 h 54"/>
                <a:gd name="T12" fmla="*/ 0 w 11"/>
                <a:gd name="T13" fmla="*/ 53 h 54"/>
                <a:gd name="T14" fmla="*/ 5 w 11"/>
                <a:gd name="T15" fmla="*/ 45 h 54"/>
                <a:gd name="T16" fmla="*/ 5 w 11"/>
                <a:gd name="T17" fmla="*/ 3 h 54"/>
                <a:gd name="T18" fmla="*/ 0 w 11"/>
                <a:gd name="T19" fmla="*/ 3 h 54"/>
                <a:gd name="T20" fmla="*/ 3 w 11"/>
                <a:gd name="T21" fmla="*/ 0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"/>
                <a:gd name="T34" fmla="*/ 0 h 54"/>
                <a:gd name="T35" fmla="*/ 11 w 11"/>
                <a:gd name="T36" fmla="*/ 54 h 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" h="54">
                  <a:moveTo>
                    <a:pt x="3" y="0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10" y="38"/>
                  </a:lnTo>
                  <a:lnTo>
                    <a:pt x="8" y="45"/>
                  </a:lnTo>
                  <a:lnTo>
                    <a:pt x="10" y="53"/>
                  </a:lnTo>
                  <a:lnTo>
                    <a:pt x="0" y="53"/>
                  </a:lnTo>
                  <a:lnTo>
                    <a:pt x="5" y="45"/>
                  </a:lnTo>
                  <a:lnTo>
                    <a:pt x="5" y="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" name="Freeform 348"/>
            <p:cNvSpPr>
              <a:spLocks/>
            </p:cNvSpPr>
            <p:nvPr/>
          </p:nvSpPr>
          <p:spPr bwMode="auto">
            <a:xfrm>
              <a:off x="3609" y="3136"/>
              <a:ext cx="29" cy="35"/>
            </a:xfrm>
            <a:custGeom>
              <a:avLst/>
              <a:gdLst>
                <a:gd name="T0" fmla="*/ 25 w 29"/>
                <a:gd name="T1" fmla="*/ 0 h 35"/>
                <a:gd name="T2" fmla="*/ 28 w 29"/>
                <a:gd name="T3" fmla="*/ 5 h 35"/>
                <a:gd name="T4" fmla="*/ 17 w 29"/>
                <a:gd name="T5" fmla="*/ 29 h 35"/>
                <a:gd name="T6" fmla="*/ 17 w 29"/>
                <a:gd name="T7" fmla="*/ 34 h 35"/>
                <a:gd name="T8" fmla="*/ 15 w 29"/>
                <a:gd name="T9" fmla="*/ 34 h 35"/>
                <a:gd name="T10" fmla="*/ 7 w 29"/>
                <a:gd name="T11" fmla="*/ 19 h 35"/>
                <a:gd name="T12" fmla="*/ 5 w 29"/>
                <a:gd name="T13" fmla="*/ 3 h 35"/>
                <a:gd name="T14" fmla="*/ 0 w 29"/>
                <a:gd name="T15" fmla="*/ 3 h 35"/>
                <a:gd name="T16" fmla="*/ 9 w 29"/>
                <a:gd name="T17" fmla="*/ 3 h 35"/>
                <a:gd name="T18" fmla="*/ 12 w 29"/>
                <a:gd name="T19" fmla="*/ 22 h 35"/>
                <a:gd name="T20" fmla="*/ 20 w 29"/>
                <a:gd name="T21" fmla="*/ 22 h 35"/>
                <a:gd name="T22" fmla="*/ 23 w 29"/>
                <a:gd name="T23" fmla="*/ 3 h 35"/>
                <a:gd name="T24" fmla="*/ 25 w 29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"/>
                <a:gd name="T40" fmla="*/ 0 h 35"/>
                <a:gd name="T41" fmla="*/ 29 w 29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" h="35">
                  <a:moveTo>
                    <a:pt x="25" y="0"/>
                  </a:moveTo>
                  <a:lnTo>
                    <a:pt x="28" y="5"/>
                  </a:lnTo>
                  <a:lnTo>
                    <a:pt x="17" y="29"/>
                  </a:lnTo>
                  <a:lnTo>
                    <a:pt x="17" y="34"/>
                  </a:lnTo>
                  <a:lnTo>
                    <a:pt x="15" y="34"/>
                  </a:lnTo>
                  <a:lnTo>
                    <a:pt x="7" y="19"/>
                  </a:lnTo>
                  <a:lnTo>
                    <a:pt x="5" y="3"/>
                  </a:lnTo>
                  <a:lnTo>
                    <a:pt x="0" y="3"/>
                  </a:lnTo>
                  <a:lnTo>
                    <a:pt x="9" y="3"/>
                  </a:lnTo>
                  <a:lnTo>
                    <a:pt x="12" y="22"/>
                  </a:lnTo>
                  <a:lnTo>
                    <a:pt x="20" y="22"/>
                  </a:lnTo>
                  <a:lnTo>
                    <a:pt x="23" y="3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" name="Freeform 349"/>
            <p:cNvSpPr>
              <a:spLocks/>
            </p:cNvSpPr>
            <p:nvPr/>
          </p:nvSpPr>
          <p:spPr bwMode="auto">
            <a:xfrm>
              <a:off x="3646" y="3136"/>
              <a:ext cx="29" cy="39"/>
            </a:xfrm>
            <a:custGeom>
              <a:avLst/>
              <a:gdLst>
                <a:gd name="T0" fmla="*/ 14 w 29"/>
                <a:gd name="T1" fmla="*/ 0 h 39"/>
                <a:gd name="T2" fmla="*/ 22 w 29"/>
                <a:gd name="T3" fmla="*/ 3 h 39"/>
                <a:gd name="T4" fmla="*/ 28 w 29"/>
                <a:gd name="T5" fmla="*/ 38 h 39"/>
                <a:gd name="T6" fmla="*/ 3 w 29"/>
                <a:gd name="T7" fmla="*/ 38 h 39"/>
                <a:gd name="T8" fmla="*/ 0 w 29"/>
                <a:gd name="T9" fmla="*/ 32 h 39"/>
                <a:gd name="T10" fmla="*/ 0 w 29"/>
                <a:gd name="T11" fmla="*/ 25 h 39"/>
                <a:gd name="T12" fmla="*/ 17 w 29"/>
                <a:gd name="T13" fmla="*/ 17 h 39"/>
                <a:gd name="T14" fmla="*/ 20 w 29"/>
                <a:gd name="T15" fmla="*/ 8 h 39"/>
                <a:gd name="T16" fmla="*/ 11 w 29"/>
                <a:gd name="T17" fmla="*/ 3 h 39"/>
                <a:gd name="T18" fmla="*/ 6 w 29"/>
                <a:gd name="T19" fmla="*/ 3 h 39"/>
                <a:gd name="T20" fmla="*/ 6 w 29"/>
                <a:gd name="T21" fmla="*/ 11 h 39"/>
                <a:gd name="T22" fmla="*/ 0 w 29"/>
                <a:gd name="T23" fmla="*/ 11 h 39"/>
                <a:gd name="T24" fmla="*/ 3 w 29"/>
                <a:gd name="T25" fmla="*/ 3 h 39"/>
                <a:gd name="T26" fmla="*/ 11 w 29"/>
                <a:gd name="T27" fmla="*/ 3 h 39"/>
                <a:gd name="T28" fmla="*/ 14 w 29"/>
                <a:gd name="T29" fmla="*/ 0 h 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39"/>
                <a:gd name="T47" fmla="*/ 29 w 29"/>
                <a:gd name="T48" fmla="*/ 39 h 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39">
                  <a:moveTo>
                    <a:pt x="14" y="0"/>
                  </a:moveTo>
                  <a:lnTo>
                    <a:pt x="22" y="3"/>
                  </a:lnTo>
                  <a:lnTo>
                    <a:pt x="28" y="38"/>
                  </a:lnTo>
                  <a:lnTo>
                    <a:pt x="3" y="38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17" y="17"/>
                  </a:lnTo>
                  <a:lnTo>
                    <a:pt x="20" y="8"/>
                  </a:lnTo>
                  <a:lnTo>
                    <a:pt x="11" y="3"/>
                  </a:lnTo>
                  <a:lnTo>
                    <a:pt x="6" y="3"/>
                  </a:lnTo>
                  <a:lnTo>
                    <a:pt x="6" y="11"/>
                  </a:lnTo>
                  <a:lnTo>
                    <a:pt x="0" y="11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" name="Freeform 350"/>
            <p:cNvSpPr>
              <a:spLocks/>
            </p:cNvSpPr>
            <p:nvPr/>
          </p:nvSpPr>
          <p:spPr bwMode="auto">
            <a:xfrm>
              <a:off x="3652" y="3155"/>
              <a:ext cx="15" cy="16"/>
            </a:xfrm>
            <a:custGeom>
              <a:avLst/>
              <a:gdLst>
                <a:gd name="T0" fmla="*/ 3 w 15"/>
                <a:gd name="T1" fmla="*/ 3 h 16"/>
                <a:gd name="T2" fmla="*/ 0 w 15"/>
                <a:gd name="T3" fmla="*/ 15 h 16"/>
                <a:gd name="T4" fmla="*/ 8 w 15"/>
                <a:gd name="T5" fmla="*/ 15 h 16"/>
                <a:gd name="T6" fmla="*/ 14 w 15"/>
                <a:gd name="T7" fmla="*/ 8 h 16"/>
                <a:gd name="T8" fmla="*/ 14 w 15"/>
                <a:gd name="T9" fmla="*/ 0 h 16"/>
                <a:gd name="T10" fmla="*/ 6 w 15"/>
                <a:gd name="T11" fmla="*/ 0 h 16"/>
                <a:gd name="T12" fmla="*/ 3 w 15"/>
                <a:gd name="T13" fmla="*/ 3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6"/>
                <a:gd name="T23" fmla="*/ 15 w 15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6">
                  <a:moveTo>
                    <a:pt x="3" y="3"/>
                  </a:moveTo>
                  <a:lnTo>
                    <a:pt x="0" y="15"/>
                  </a:lnTo>
                  <a:lnTo>
                    <a:pt x="8" y="15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6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" name="Freeform 351"/>
            <p:cNvSpPr>
              <a:spLocks/>
            </p:cNvSpPr>
            <p:nvPr/>
          </p:nvSpPr>
          <p:spPr bwMode="auto">
            <a:xfrm>
              <a:off x="3726" y="3136"/>
              <a:ext cx="27" cy="39"/>
            </a:xfrm>
            <a:custGeom>
              <a:avLst/>
              <a:gdLst>
                <a:gd name="T0" fmla="*/ 11 w 27"/>
                <a:gd name="T1" fmla="*/ 0 h 39"/>
                <a:gd name="T2" fmla="*/ 18 w 27"/>
                <a:gd name="T3" fmla="*/ 0 h 39"/>
                <a:gd name="T4" fmla="*/ 23 w 27"/>
                <a:gd name="T5" fmla="*/ 11 h 39"/>
                <a:gd name="T6" fmla="*/ 23 w 27"/>
                <a:gd name="T7" fmla="*/ 32 h 39"/>
                <a:gd name="T8" fmla="*/ 26 w 27"/>
                <a:gd name="T9" fmla="*/ 38 h 39"/>
                <a:gd name="T10" fmla="*/ 18 w 27"/>
                <a:gd name="T11" fmla="*/ 38 h 39"/>
                <a:gd name="T12" fmla="*/ 16 w 27"/>
                <a:gd name="T13" fmla="*/ 35 h 39"/>
                <a:gd name="T14" fmla="*/ 11 w 27"/>
                <a:gd name="T15" fmla="*/ 38 h 39"/>
                <a:gd name="T16" fmla="*/ 3 w 27"/>
                <a:gd name="T17" fmla="*/ 38 h 39"/>
                <a:gd name="T18" fmla="*/ 0 w 27"/>
                <a:gd name="T19" fmla="*/ 32 h 39"/>
                <a:gd name="T20" fmla="*/ 0 w 27"/>
                <a:gd name="T21" fmla="*/ 25 h 39"/>
                <a:gd name="T22" fmla="*/ 16 w 27"/>
                <a:gd name="T23" fmla="*/ 17 h 39"/>
                <a:gd name="T24" fmla="*/ 18 w 27"/>
                <a:gd name="T25" fmla="*/ 8 h 39"/>
                <a:gd name="T26" fmla="*/ 11 w 27"/>
                <a:gd name="T27" fmla="*/ 3 h 39"/>
                <a:gd name="T28" fmla="*/ 5 w 27"/>
                <a:gd name="T29" fmla="*/ 3 h 39"/>
                <a:gd name="T30" fmla="*/ 5 w 27"/>
                <a:gd name="T31" fmla="*/ 11 h 39"/>
                <a:gd name="T32" fmla="*/ 0 w 27"/>
                <a:gd name="T33" fmla="*/ 11 h 39"/>
                <a:gd name="T34" fmla="*/ 0 w 27"/>
                <a:gd name="T35" fmla="*/ 6 h 39"/>
                <a:gd name="T36" fmla="*/ 11 w 27"/>
                <a:gd name="T37" fmla="*/ 0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39"/>
                <a:gd name="T59" fmla="*/ 27 w 27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39">
                  <a:moveTo>
                    <a:pt x="11" y="0"/>
                  </a:moveTo>
                  <a:lnTo>
                    <a:pt x="18" y="0"/>
                  </a:lnTo>
                  <a:lnTo>
                    <a:pt x="23" y="11"/>
                  </a:lnTo>
                  <a:lnTo>
                    <a:pt x="23" y="32"/>
                  </a:lnTo>
                  <a:lnTo>
                    <a:pt x="26" y="38"/>
                  </a:lnTo>
                  <a:lnTo>
                    <a:pt x="18" y="38"/>
                  </a:lnTo>
                  <a:lnTo>
                    <a:pt x="16" y="35"/>
                  </a:lnTo>
                  <a:lnTo>
                    <a:pt x="11" y="38"/>
                  </a:lnTo>
                  <a:lnTo>
                    <a:pt x="3" y="38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16" y="17"/>
                  </a:lnTo>
                  <a:lnTo>
                    <a:pt x="18" y="8"/>
                  </a:lnTo>
                  <a:lnTo>
                    <a:pt x="11" y="3"/>
                  </a:lnTo>
                  <a:lnTo>
                    <a:pt x="5" y="3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" name="Freeform 352"/>
            <p:cNvSpPr>
              <a:spLocks/>
            </p:cNvSpPr>
            <p:nvPr/>
          </p:nvSpPr>
          <p:spPr bwMode="auto">
            <a:xfrm>
              <a:off x="3731" y="3155"/>
              <a:ext cx="14" cy="16"/>
            </a:xfrm>
            <a:custGeom>
              <a:avLst/>
              <a:gdLst>
                <a:gd name="T0" fmla="*/ 3 w 14"/>
                <a:gd name="T1" fmla="*/ 3 h 16"/>
                <a:gd name="T2" fmla="*/ 0 w 14"/>
                <a:gd name="T3" fmla="*/ 15 h 16"/>
                <a:gd name="T4" fmla="*/ 9 w 14"/>
                <a:gd name="T5" fmla="*/ 15 h 16"/>
                <a:gd name="T6" fmla="*/ 13 w 14"/>
                <a:gd name="T7" fmla="*/ 8 h 16"/>
                <a:gd name="T8" fmla="*/ 13 w 14"/>
                <a:gd name="T9" fmla="*/ 0 h 16"/>
                <a:gd name="T10" fmla="*/ 6 w 14"/>
                <a:gd name="T11" fmla="*/ 0 h 16"/>
                <a:gd name="T12" fmla="*/ 3 w 14"/>
                <a:gd name="T13" fmla="*/ 3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6"/>
                <a:gd name="T23" fmla="*/ 14 w 14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6">
                  <a:moveTo>
                    <a:pt x="3" y="3"/>
                  </a:moveTo>
                  <a:lnTo>
                    <a:pt x="0" y="15"/>
                  </a:lnTo>
                  <a:lnTo>
                    <a:pt x="9" y="15"/>
                  </a:lnTo>
                  <a:lnTo>
                    <a:pt x="13" y="8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" name="Freeform 353"/>
            <p:cNvSpPr>
              <a:spLocks/>
            </p:cNvSpPr>
            <p:nvPr/>
          </p:nvSpPr>
          <p:spPr bwMode="auto">
            <a:xfrm>
              <a:off x="3829" y="3136"/>
              <a:ext cx="26" cy="39"/>
            </a:xfrm>
            <a:custGeom>
              <a:avLst/>
              <a:gdLst>
                <a:gd name="T0" fmla="*/ 11 w 26"/>
                <a:gd name="T1" fmla="*/ 0 h 39"/>
                <a:gd name="T2" fmla="*/ 17 w 26"/>
                <a:gd name="T3" fmla="*/ 0 h 39"/>
                <a:gd name="T4" fmla="*/ 25 w 26"/>
                <a:gd name="T5" fmla="*/ 6 h 39"/>
                <a:gd name="T6" fmla="*/ 25 w 26"/>
                <a:gd name="T7" fmla="*/ 17 h 39"/>
                <a:gd name="T8" fmla="*/ 5 w 26"/>
                <a:gd name="T9" fmla="*/ 17 h 39"/>
                <a:gd name="T10" fmla="*/ 5 w 26"/>
                <a:gd name="T11" fmla="*/ 25 h 39"/>
                <a:gd name="T12" fmla="*/ 17 w 26"/>
                <a:gd name="T13" fmla="*/ 35 h 39"/>
                <a:gd name="T14" fmla="*/ 25 w 26"/>
                <a:gd name="T15" fmla="*/ 30 h 39"/>
                <a:gd name="T16" fmla="*/ 25 w 26"/>
                <a:gd name="T17" fmla="*/ 32 h 39"/>
                <a:gd name="T18" fmla="*/ 17 w 26"/>
                <a:gd name="T19" fmla="*/ 38 h 39"/>
                <a:gd name="T20" fmla="*/ 8 w 26"/>
                <a:gd name="T21" fmla="*/ 38 h 39"/>
                <a:gd name="T22" fmla="*/ 0 w 26"/>
                <a:gd name="T23" fmla="*/ 28 h 39"/>
                <a:gd name="T24" fmla="*/ 0 w 26"/>
                <a:gd name="T25" fmla="*/ 11 h 39"/>
                <a:gd name="T26" fmla="*/ 5 w 26"/>
                <a:gd name="T27" fmla="*/ 3 h 39"/>
                <a:gd name="T28" fmla="*/ 11 w 26"/>
                <a:gd name="T29" fmla="*/ 0 h 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9"/>
                <a:gd name="T47" fmla="*/ 26 w 26"/>
                <a:gd name="T48" fmla="*/ 39 h 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9">
                  <a:moveTo>
                    <a:pt x="11" y="0"/>
                  </a:moveTo>
                  <a:lnTo>
                    <a:pt x="17" y="0"/>
                  </a:lnTo>
                  <a:lnTo>
                    <a:pt x="25" y="6"/>
                  </a:lnTo>
                  <a:lnTo>
                    <a:pt x="25" y="17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17" y="35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17" y="38"/>
                  </a:lnTo>
                  <a:lnTo>
                    <a:pt x="8" y="38"/>
                  </a:lnTo>
                  <a:lnTo>
                    <a:pt x="0" y="28"/>
                  </a:lnTo>
                  <a:lnTo>
                    <a:pt x="0" y="11"/>
                  </a:lnTo>
                  <a:lnTo>
                    <a:pt x="5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1" name="Freeform 354"/>
            <p:cNvSpPr>
              <a:spLocks/>
            </p:cNvSpPr>
            <p:nvPr/>
          </p:nvSpPr>
          <p:spPr bwMode="auto">
            <a:xfrm>
              <a:off x="3833" y="3139"/>
              <a:ext cx="17" cy="12"/>
            </a:xfrm>
            <a:custGeom>
              <a:avLst/>
              <a:gdLst>
                <a:gd name="T0" fmla="*/ 3 w 17"/>
                <a:gd name="T1" fmla="*/ 3 h 12"/>
                <a:gd name="T2" fmla="*/ 0 w 17"/>
                <a:gd name="T3" fmla="*/ 11 h 12"/>
                <a:gd name="T4" fmla="*/ 16 w 17"/>
                <a:gd name="T5" fmla="*/ 11 h 12"/>
                <a:gd name="T6" fmla="*/ 16 w 17"/>
                <a:gd name="T7" fmla="*/ 6 h 12"/>
                <a:gd name="T8" fmla="*/ 9 w 17"/>
                <a:gd name="T9" fmla="*/ 0 h 12"/>
                <a:gd name="T10" fmla="*/ 3 w 17"/>
                <a:gd name="T11" fmla="*/ 3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2"/>
                <a:gd name="T20" fmla="*/ 17 w 17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2">
                  <a:moveTo>
                    <a:pt x="3" y="3"/>
                  </a:moveTo>
                  <a:lnTo>
                    <a:pt x="0" y="11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9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2" name="Freeform 355"/>
            <p:cNvSpPr>
              <a:spLocks/>
            </p:cNvSpPr>
            <p:nvPr/>
          </p:nvSpPr>
          <p:spPr bwMode="auto">
            <a:xfrm>
              <a:off x="3679" y="3139"/>
              <a:ext cx="17" cy="36"/>
            </a:xfrm>
            <a:custGeom>
              <a:avLst/>
              <a:gdLst>
                <a:gd name="T0" fmla="*/ 3 w 17"/>
                <a:gd name="T1" fmla="*/ 0 h 36"/>
                <a:gd name="T2" fmla="*/ 13 w 17"/>
                <a:gd name="T3" fmla="*/ 0 h 36"/>
                <a:gd name="T4" fmla="*/ 13 w 17"/>
                <a:gd name="T5" fmla="*/ 32 h 36"/>
                <a:gd name="T6" fmla="*/ 16 w 17"/>
                <a:gd name="T7" fmla="*/ 35 h 36"/>
                <a:gd name="T8" fmla="*/ 0 w 17"/>
                <a:gd name="T9" fmla="*/ 35 h 36"/>
                <a:gd name="T10" fmla="*/ 7 w 17"/>
                <a:gd name="T11" fmla="*/ 25 h 36"/>
                <a:gd name="T12" fmla="*/ 7 w 17"/>
                <a:gd name="T13" fmla="*/ 8 h 36"/>
                <a:gd name="T14" fmla="*/ 3 w 1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36"/>
                <a:gd name="T26" fmla="*/ 17 w 17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36">
                  <a:moveTo>
                    <a:pt x="3" y="0"/>
                  </a:moveTo>
                  <a:lnTo>
                    <a:pt x="13" y="0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0" y="35"/>
                  </a:lnTo>
                  <a:lnTo>
                    <a:pt x="7" y="25"/>
                  </a:lnTo>
                  <a:lnTo>
                    <a:pt x="7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3" name="Freeform 356"/>
            <p:cNvSpPr>
              <a:spLocks/>
            </p:cNvSpPr>
            <p:nvPr/>
          </p:nvSpPr>
          <p:spPr bwMode="auto">
            <a:xfrm>
              <a:off x="2317" y="3034"/>
              <a:ext cx="206" cy="120"/>
            </a:xfrm>
            <a:custGeom>
              <a:avLst/>
              <a:gdLst>
                <a:gd name="T0" fmla="*/ 0 w 206"/>
                <a:gd name="T1" fmla="*/ 11 h 120"/>
                <a:gd name="T2" fmla="*/ 42 w 206"/>
                <a:gd name="T3" fmla="*/ 25 h 120"/>
                <a:gd name="T4" fmla="*/ 5 w 206"/>
                <a:gd name="T5" fmla="*/ 29 h 120"/>
                <a:gd name="T6" fmla="*/ 0 w 206"/>
                <a:gd name="T7" fmla="*/ 49 h 120"/>
                <a:gd name="T8" fmla="*/ 45 w 206"/>
                <a:gd name="T9" fmla="*/ 55 h 120"/>
                <a:gd name="T10" fmla="*/ 5 w 206"/>
                <a:gd name="T11" fmla="*/ 59 h 120"/>
                <a:gd name="T12" fmla="*/ 0 w 206"/>
                <a:gd name="T13" fmla="*/ 81 h 120"/>
                <a:gd name="T14" fmla="*/ 16 w 206"/>
                <a:gd name="T15" fmla="*/ 84 h 120"/>
                <a:gd name="T16" fmla="*/ 45 w 206"/>
                <a:gd name="T17" fmla="*/ 90 h 120"/>
                <a:gd name="T18" fmla="*/ 0 w 206"/>
                <a:gd name="T19" fmla="*/ 113 h 120"/>
                <a:gd name="T20" fmla="*/ 48 w 206"/>
                <a:gd name="T21" fmla="*/ 116 h 120"/>
                <a:gd name="T22" fmla="*/ 111 w 206"/>
                <a:gd name="T23" fmla="*/ 119 h 120"/>
                <a:gd name="T24" fmla="*/ 131 w 206"/>
                <a:gd name="T25" fmla="*/ 119 h 120"/>
                <a:gd name="T26" fmla="*/ 148 w 206"/>
                <a:gd name="T27" fmla="*/ 119 h 120"/>
                <a:gd name="T28" fmla="*/ 160 w 206"/>
                <a:gd name="T29" fmla="*/ 119 h 120"/>
                <a:gd name="T30" fmla="*/ 205 w 206"/>
                <a:gd name="T31" fmla="*/ 116 h 120"/>
                <a:gd name="T32" fmla="*/ 171 w 206"/>
                <a:gd name="T33" fmla="*/ 91 h 120"/>
                <a:gd name="T34" fmla="*/ 197 w 206"/>
                <a:gd name="T35" fmla="*/ 87 h 120"/>
                <a:gd name="T36" fmla="*/ 205 w 206"/>
                <a:gd name="T37" fmla="*/ 64 h 120"/>
                <a:gd name="T38" fmla="*/ 197 w 206"/>
                <a:gd name="T39" fmla="*/ 64 h 120"/>
                <a:gd name="T40" fmla="*/ 187 w 206"/>
                <a:gd name="T41" fmla="*/ 62 h 120"/>
                <a:gd name="T42" fmla="*/ 171 w 206"/>
                <a:gd name="T43" fmla="*/ 62 h 120"/>
                <a:gd name="T44" fmla="*/ 176 w 206"/>
                <a:gd name="T45" fmla="*/ 57 h 120"/>
                <a:gd name="T46" fmla="*/ 205 w 206"/>
                <a:gd name="T47" fmla="*/ 59 h 120"/>
                <a:gd name="T48" fmla="*/ 187 w 206"/>
                <a:gd name="T49" fmla="*/ 35 h 120"/>
                <a:gd name="T50" fmla="*/ 182 w 206"/>
                <a:gd name="T51" fmla="*/ 35 h 120"/>
                <a:gd name="T52" fmla="*/ 171 w 206"/>
                <a:gd name="T53" fmla="*/ 29 h 120"/>
                <a:gd name="T54" fmla="*/ 205 w 206"/>
                <a:gd name="T55" fmla="*/ 28 h 120"/>
                <a:gd name="T56" fmla="*/ 174 w 206"/>
                <a:gd name="T57" fmla="*/ 6 h 120"/>
                <a:gd name="T58" fmla="*/ 153 w 206"/>
                <a:gd name="T59" fmla="*/ 3 h 120"/>
                <a:gd name="T60" fmla="*/ 134 w 206"/>
                <a:gd name="T61" fmla="*/ 3 h 120"/>
                <a:gd name="T62" fmla="*/ 111 w 206"/>
                <a:gd name="T63" fmla="*/ 0 h 120"/>
                <a:gd name="T64" fmla="*/ 42 w 206"/>
                <a:gd name="T65" fmla="*/ 3 h 120"/>
                <a:gd name="T66" fmla="*/ 36 w 206"/>
                <a:gd name="T67" fmla="*/ 3 h 120"/>
                <a:gd name="T68" fmla="*/ 5 w 206"/>
                <a:gd name="T69" fmla="*/ 0 h 12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6"/>
                <a:gd name="T106" fmla="*/ 0 h 120"/>
                <a:gd name="T107" fmla="*/ 206 w 206"/>
                <a:gd name="T108" fmla="*/ 120 h 12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6" h="120">
                  <a:moveTo>
                    <a:pt x="3" y="3"/>
                  </a:moveTo>
                  <a:lnTo>
                    <a:pt x="0" y="11"/>
                  </a:lnTo>
                  <a:lnTo>
                    <a:pt x="0" y="25"/>
                  </a:lnTo>
                  <a:lnTo>
                    <a:pt x="42" y="25"/>
                  </a:lnTo>
                  <a:lnTo>
                    <a:pt x="45" y="29"/>
                  </a:lnTo>
                  <a:lnTo>
                    <a:pt x="5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8" y="55"/>
                  </a:lnTo>
                  <a:lnTo>
                    <a:pt x="45" y="55"/>
                  </a:lnTo>
                  <a:lnTo>
                    <a:pt x="45" y="59"/>
                  </a:lnTo>
                  <a:lnTo>
                    <a:pt x="5" y="59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8" y="81"/>
                  </a:lnTo>
                  <a:lnTo>
                    <a:pt x="16" y="84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0" y="90"/>
                  </a:lnTo>
                  <a:lnTo>
                    <a:pt x="0" y="113"/>
                  </a:lnTo>
                  <a:lnTo>
                    <a:pt x="45" y="113"/>
                  </a:lnTo>
                  <a:lnTo>
                    <a:pt x="48" y="116"/>
                  </a:lnTo>
                  <a:lnTo>
                    <a:pt x="103" y="116"/>
                  </a:lnTo>
                  <a:lnTo>
                    <a:pt x="111" y="119"/>
                  </a:lnTo>
                  <a:lnTo>
                    <a:pt x="124" y="116"/>
                  </a:lnTo>
                  <a:lnTo>
                    <a:pt x="131" y="119"/>
                  </a:lnTo>
                  <a:lnTo>
                    <a:pt x="139" y="116"/>
                  </a:lnTo>
                  <a:lnTo>
                    <a:pt x="148" y="119"/>
                  </a:lnTo>
                  <a:lnTo>
                    <a:pt x="153" y="116"/>
                  </a:lnTo>
                  <a:lnTo>
                    <a:pt x="160" y="119"/>
                  </a:lnTo>
                  <a:lnTo>
                    <a:pt x="176" y="116"/>
                  </a:lnTo>
                  <a:lnTo>
                    <a:pt x="205" y="116"/>
                  </a:lnTo>
                  <a:lnTo>
                    <a:pt x="205" y="94"/>
                  </a:lnTo>
                  <a:lnTo>
                    <a:pt x="171" y="91"/>
                  </a:lnTo>
                  <a:lnTo>
                    <a:pt x="171" y="87"/>
                  </a:lnTo>
                  <a:lnTo>
                    <a:pt x="197" y="87"/>
                  </a:lnTo>
                  <a:lnTo>
                    <a:pt x="205" y="90"/>
                  </a:lnTo>
                  <a:lnTo>
                    <a:pt x="205" y="64"/>
                  </a:lnTo>
                  <a:lnTo>
                    <a:pt x="202" y="62"/>
                  </a:lnTo>
                  <a:lnTo>
                    <a:pt x="197" y="64"/>
                  </a:lnTo>
                  <a:lnTo>
                    <a:pt x="190" y="64"/>
                  </a:lnTo>
                  <a:lnTo>
                    <a:pt x="187" y="62"/>
                  </a:lnTo>
                  <a:lnTo>
                    <a:pt x="176" y="64"/>
                  </a:lnTo>
                  <a:lnTo>
                    <a:pt x="171" y="62"/>
                  </a:lnTo>
                  <a:lnTo>
                    <a:pt x="171" y="59"/>
                  </a:lnTo>
                  <a:lnTo>
                    <a:pt x="176" y="57"/>
                  </a:lnTo>
                  <a:lnTo>
                    <a:pt x="185" y="59"/>
                  </a:lnTo>
                  <a:lnTo>
                    <a:pt x="205" y="59"/>
                  </a:lnTo>
                  <a:lnTo>
                    <a:pt x="205" y="35"/>
                  </a:lnTo>
                  <a:lnTo>
                    <a:pt x="187" y="35"/>
                  </a:lnTo>
                  <a:lnTo>
                    <a:pt x="185" y="32"/>
                  </a:lnTo>
                  <a:lnTo>
                    <a:pt x="182" y="35"/>
                  </a:lnTo>
                  <a:lnTo>
                    <a:pt x="171" y="32"/>
                  </a:lnTo>
                  <a:lnTo>
                    <a:pt x="171" y="29"/>
                  </a:lnTo>
                  <a:lnTo>
                    <a:pt x="176" y="28"/>
                  </a:lnTo>
                  <a:lnTo>
                    <a:pt x="205" y="28"/>
                  </a:lnTo>
                  <a:lnTo>
                    <a:pt x="205" y="6"/>
                  </a:lnTo>
                  <a:lnTo>
                    <a:pt x="174" y="6"/>
                  </a:lnTo>
                  <a:lnTo>
                    <a:pt x="157" y="0"/>
                  </a:lnTo>
                  <a:lnTo>
                    <a:pt x="153" y="3"/>
                  </a:lnTo>
                  <a:lnTo>
                    <a:pt x="145" y="0"/>
                  </a:lnTo>
                  <a:lnTo>
                    <a:pt x="134" y="3"/>
                  </a:lnTo>
                  <a:lnTo>
                    <a:pt x="113" y="3"/>
                  </a:lnTo>
                  <a:lnTo>
                    <a:pt x="111" y="0"/>
                  </a:lnTo>
                  <a:lnTo>
                    <a:pt x="48" y="0"/>
                  </a:lnTo>
                  <a:lnTo>
                    <a:pt x="42" y="3"/>
                  </a:lnTo>
                  <a:lnTo>
                    <a:pt x="38" y="0"/>
                  </a:lnTo>
                  <a:lnTo>
                    <a:pt x="36" y="3"/>
                  </a:lnTo>
                  <a:lnTo>
                    <a:pt x="27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4" name="Freeform 357"/>
            <p:cNvSpPr>
              <a:spLocks/>
            </p:cNvSpPr>
            <p:nvPr/>
          </p:nvSpPr>
          <p:spPr bwMode="auto">
            <a:xfrm>
              <a:off x="2383" y="3060"/>
              <a:ext cx="47" cy="53"/>
            </a:xfrm>
            <a:custGeom>
              <a:avLst/>
              <a:gdLst>
                <a:gd name="T0" fmla="*/ 38 w 47"/>
                <a:gd name="T1" fmla="*/ 0 h 53"/>
                <a:gd name="T2" fmla="*/ 41 w 47"/>
                <a:gd name="T3" fmla="*/ 4 h 53"/>
                <a:gd name="T4" fmla="*/ 41 w 47"/>
                <a:gd name="T5" fmla="*/ 47 h 53"/>
                <a:gd name="T6" fmla="*/ 46 w 47"/>
                <a:gd name="T7" fmla="*/ 52 h 53"/>
                <a:gd name="T8" fmla="*/ 28 w 47"/>
                <a:gd name="T9" fmla="*/ 52 h 53"/>
                <a:gd name="T10" fmla="*/ 35 w 47"/>
                <a:gd name="T11" fmla="*/ 49 h 53"/>
                <a:gd name="T12" fmla="*/ 35 w 47"/>
                <a:gd name="T13" fmla="*/ 36 h 53"/>
                <a:gd name="T14" fmla="*/ 26 w 47"/>
                <a:gd name="T15" fmla="*/ 36 h 53"/>
                <a:gd name="T16" fmla="*/ 20 w 47"/>
                <a:gd name="T17" fmla="*/ 33 h 53"/>
                <a:gd name="T18" fmla="*/ 7 w 47"/>
                <a:gd name="T19" fmla="*/ 47 h 53"/>
                <a:gd name="T20" fmla="*/ 9 w 47"/>
                <a:gd name="T21" fmla="*/ 52 h 53"/>
                <a:gd name="T22" fmla="*/ 0 w 47"/>
                <a:gd name="T23" fmla="*/ 52 h 53"/>
                <a:gd name="T24" fmla="*/ 38 w 47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7"/>
                <a:gd name="T40" fmla="*/ 0 h 53"/>
                <a:gd name="T41" fmla="*/ 47 w 47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7" h="53">
                  <a:moveTo>
                    <a:pt x="38" y="0"/>
                  </a:moveTo>
                  <a:lnTo>
                    <a:pt x="41" y="4"/>
                  </a:lnTo>
                  <a:lnTo>
                    <a:pt x="41" y="47"/>
                  </a:lnTo>
                  <a:lnTo>
                    <a:pt x="46" y="52"/>
                  </a:lnTo>
                  <a:lnTo>
                    <a:pt x="28" y="52"/>
                  </a:lnTo>
                  <a:lnTo>
                    <a:pt x="35" y="49"/>
                  </a:lnTo>
                  <a:lnTo>
                    <a:pt x="35" y="36"/>
                  </a:lnTo>
                  <a:lnTo>
                    <a:pt x="26" y="36"/>
                  </a:lnTo>
                  <a:lnTo>
                    <a:pt x="20" y="33"/>
                  </a:lnTo>
                  <a:lnTo>
                    <a:pt x="7" y="47"/>
                  </a:lnTo>
                  <a:lnTo>
                    <a:pt x="9" y="52"/>
                  </a:lnTo>
                  <a:lnTo>
                    <a:pt x="0" y="52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5" name="Freeform 358"/>
            <p:cNvSpPr>
              <a:spLocks/>
            </p:cNvSpPr>
            <p:nvPr/>
          </p:nvSpPr>
          <p:spPr bwMode="auto">
            <a:xfrm>
              <a:off x="2404" y="3075"/>
              <a:ext cx="17" cy="19"/>
            </a:xfrm>
            <a:custGeom>
              <a:avLst/>
              <a:gdLst>
                <a:gd name="T0" fmla="*/ 13 w 17"/>
                <a:gd name="T1" fmla="*/ 3 h 19"/>
                <a:gd name="T2" fmla="*/ 10 w 17"/>
                <a:gd name="T3" fmla="*/ 0 h 19"/>
                <a:gd name="T4" fmla="*/ 0 w 17"/>
                <a:gd name="T5" fmla="*/ 14 h 19"/>
                <a:gd name="T6" fmla="*/ 0 w 17"/>
                <a:gd name="T7" fmla="*/ 18 h 19"/>
                <a:gd name="T8" fmla="*/ 16 w 17"/>
                <a:gd name="T9" fmla="*/ 18 h 19"/>
                <a:gd name="T10" fmla="*/ 16 w 17"/>
                <a:gd name="T11" fmla="*/ 8 h 19"/>
                <a:gd name="T12" fmla="*/ 13 w 17"/>
                <a:gd name="T13" fmla="*/ 3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9"/>
                <a:gd name="T23" fmla="*/ 17 w 1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9">
                  <a:moveTo>
                    <a:pt x="13" y="3"/>
                  </a:moveTo>
                  <a:lnTo>
                    <a:pt x="10" y="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6" name="Freeform 359"/>
            <p:cNvSpPr>
              <a:spLocks/>
            </p:cNvSpPr>
            <p:nvPr/>
          </p:nvSpPr>
          <p:spPr bwMode="auto">
            <a:xfrm>
              <a:off x="2451" y="3095"/>
              <a:ext cx="14" cy="42"/>
            </a:xfrm>
            <a:custGeom>
              <a:avLst/>
              <a:gdLst>
                <a:gd name="T0" fmla="*/ 3 w 14"/>
                <a:gd name="T1" fmla="*/ 0 h 42"/>
                <a:gd name="T2" fmla="*/ 8 w 14"/>
                <a:gd name="T3" fmla="*/ 0 h 42"/>
                <a:gd name="T4" fmla="*/ 8 w 14"/>
                <a:gd name="T5" fmla="*/ 35 h 42"/>
                <a:gd name="T6" fmla="*/ 13 w 14"/>
                <a:gd name="T7" fmla="*/ 41 h 42"/>
                <a:gd name="T8" fmla="*/ 0 w 14"/>
                <a:gd name="T9" fmla="*/ 41 h 42"/>
                <a:gd name="T10" fmla="*/ 5 w 14"/>
                <a:gd name="T11" fmla="*/ 33 h 42"/>
                <a:gd name="T12" fmla="*/ 5 w 14"/>
                <a:gd name="T13" fmla="*/ 8 h 42"/>
                <a:gd name="T14" fmla="*/ 3 w 14"/>
                <a:gd name="T15" fmla="*/ 0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"/>
                <a:gd name="T25" fmla="*/ 0 h 42"/>
                <a:gd name="T26" fmla="*/ 14 w 14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" h="42">
                  <a:moveTo>
                    <a:pt x="3" y="0"/>
                  </a:moveTo>
                  <a:lnTo>
                    <a:pt x="8" y="0"/>
                  </a:lnTo>
                  <a:lnTo>
                    <a:pt x="8" y="35"/>
                  </a:lnTo>
                  <a:lnTo>
                    <a:pt x="13" y="41"/>
                  </a:lnTo>
                  <a:lnTo>
                    <a:pt x="0" y="41"/>
                  </a:lnTo>
                  <a:lnTo>
                    <a:pt x="5" y="33"/>
                  </a:lnTo>
                  <a:lnTo>
                    <a:pt x="5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7" name="Freeform 360"/>
            <p:cNvSpPr>
              <a:spLocks/>
            </p:cNvSpPr>
            <p:nvPr/>
          </p:nvSpPr>
          <p:spPr bwMode="auto">
            <a:xfrm>
              <a:off x="2588" y="3037"/>
              <a:ext cx="206" cy="119"/>
            </a:xfrm>
            <a:custGeom>
              <a:avLst/>
              <a:gdLst>
                <a:gd name="T0" fmla="*/ 48 w 206"/>
                <a:gd name="T1" fmla="*/ 3 h 119"/>
                <a:gd name="T2" fmla="*/ 37 w 206"/>
                <a:gd name="T3" fmla="*/ 3 h 119"/>
                <a:gd name="T4" fmla="*/ 11 w 206"/>
                <a:gd name="T5" fmla="*/ 6 h 119"/>
                <a:gd name="T6" fmla="*/ 0 w 206"/>
                <a:gd name="T7" fmla="*/ 17 h 119"/>
                <a:gd name="T8" fmla="*/ 50 w 206"/>
                <a:gd name="T9" fmla="*/ 26 h 119"/>
                <a:gd name="T10" fmla="*/ 3 w 206"/>
                <a:gd name="T11" fmla="*/ 32 h 119"/>
                <a:gd name="T12" fmla="*/ 0 w 206"/>
                <a:gd name="T13" fmla="*/ 49 h 119"/>
                <a:gd name="T14" fmla="*/ 14 w 206"/>
                <a:gd name="T15" fmla="*/ 54 h 119"/>
                <a:gd name="T16" fmla="*/ 50 w 206"/>
                <a:gd name="T17" fmla="*/ 56 h 119"/>
                <a:gd name="T18" fmla="*/ 5 w 206"/>
                <a:gd name="T19" fmla="*/ 61 h 119"/>
                <a:gd name="T20" fmla="*/ 0 w 206"/>
                <a:gd name="T21" fmla="*/ 86 h 119"/>
                <a:gd name="T22" fmla="*/ 19 w 206"/>
                <a:gd name="T23" fmla="*/ 83 h 119"/>
                <a:gd name="T24" fmla="*/ 50 w 206"/>
                <a:gd name="T25" fmla="*/ 86 h 119"/>
                <a:gd name="T26" fmla="*/ 8 w 206"/>
                <a:gd name="T27" fmla="*/ 90 h 119"/>
                <a:gd name="T28" fmla="*/ 0 w 206"/>
                <a:gd name="T29" fmla="*/ 96 h 119"/>
                <a:gd name="T30" fmla="*/ 5 w 206"/>
                <a:gd name="T31" fmla="*/ 115 h 119"/>
                <a:gd name="T32" fmla="*/ 73 w 206"/>
                <a:gd name="T33" fmla="*/ 118 h 119"/>
                <a:gd name="T34" fmla="*/ 91 w 206"/>
                <a:gd name="T35" fmla="*/ 115 h 119"/>
                <a:gd name="T36" fmla="*/ 99 w 206"/>
                <a:gd name="T37" fmla="*/ 115 h 119"/>
                <a:gd name="T38" fmla="*/ 119 w 206"/>
                <a:gd name="T39" fmla="*/ 118 h 119"/>
                <a:gd name="T40" fmla="*/ 130 w 206"/>
                <a:gd name="T41" fmla="*/ 118 h 119"/>
                <a:gd name="T42" fmla="*/ 148 w 206"/>
                <a:gd name="T43" fmla="*/ 115 h 119"/>
                <a:gd name="T44" fmla="*/ 153 w 206"/>
                <a:gd name="T45" fmla="*/ 115 h 119"/>
                <a:gd name="T46" fmla="*/ 198 w 206"/>
                <a:gd name="T47" fmla="*/ 118 h 119"/>
                <a:gd name="T48" fmla="*/ 202 w 206"/>
                <a:gd name="T49" fmla="*/ 93 h 119"/>
                <a:gd name="T50" fmla="*/ 187 w 206"/>
                <a:gd name="T51" fmla="*/ 90 h 119"/>
                <a:gd name="T52" fmla="*/ 170 w 206"/>
                <a:gd name="T53" fmla="*/ 87 h 119"/>
                <a:gd name="T54" fmla="*/ 195 w 206"/>
                <a:gd name="T55" fmla="*/ 86 h 119"/>
                <a:gd name="T56" fmla="*/ 202 w 206"/>
                <a:gd name="T57" fmla="*/ 81 h 119"/>
                <a:gd name="T58" fmla="*/ 202 w 206"/>
                <a:gd name="T59" fmla="*/ 72 h 119"/>
                <a:gd name="T60" fmla="*/ 195 w 206"/>
                <a:gd name="T61" fmla="*/ 64 h 119"/>
                <a:gd name="T62" fmla="*/ 182 w 206"/>
                <a:gd name="T63" fmla="*/ 64 h 119"/>
                <a:gd name="T64" fmla="*/ 170 w 206"/>
                <a:gd name="T65" fmla="*/ 64 h 119"/>
                <a:gd name="T66" fmla="*/ 170 w 206"/>
                <a:gd name="T67" fmla="*/ 58 h 119"/>
                <a:gd name="T68" fmla="*/ 202 w 206"/>
                <a:gd name="T69" fmla="*/ 35 h 119"/>
                <a:gd name="T70" fmla="*/ 164 w 206"/>
                <a:gd name="T71" fmla="*/ 32 h 119"/>
                <a:gd name="T72" fmla="*/ 174 w 206"/>
                <a:gd name="T73" fmla="*/ 26 h 119"/>
                <a:gd name="T74" fmla="*/ 202 w 206"/>
                <a:gd name="T75" fmla="*/ 6 h 119"/>
                <a:gd name="T76" fmla="*/ 136 w 206"/>
                <a:gd name="T77" fmla="*/ 0 h 119"/>
                <a:gd name="T78" fmla="*/ 119 w 206"/>
                <a:gd name="T79" fmla="*/ 0 h 119"/>
                <a:gd name="T80" fmla="*/ 110 w 206"/>
                <a:gd name="T81" fmla="*/ 0 h 119"/>
                <a:gd name="T82" fmla="*/ 91 w 206"/>
                <a:gd name="T83" fmla="*/ 0 h 119"/>
                <a:gd name="T84" fmla="*/ 54 w 206"/>
                <a:gd name="T85" fmla="*/ 3 h 11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6"/>
                <a:gd name="T130" fmla="*/ 0 h 119"/>
                <a:gd name="T131" fmla="*/ 206 w 206"/>
                <a:gd name="T132" fmla="*/ 119 h 11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6" h="119">
                  <a:moveTo>
                    <a:pt x="54" y="3"/>
                  </a:moveTo>
                  <a:lnTo>
                    <a:pt x="48" y="3"/>
                  </a:lnTo>
                  <a:lnTo>
                    <a:pt x="45" y="6"/>
                  </a:lnTo>
                  <a:lnTo>
                    <a:pt x="37" y="3"/>
                  </a:lnTo>
                  <a:lnTo>
                    <a:pt x="14" y="3"/>
                  </a:lnTo>
                  <a:lnTo>
                    <a:pt x="11" y="6"/>
                  </a:lnTo>
                  <a:lnTo>
                    <a:pt x="8" y="3"/>
                  </a:lnTo>
                  <a:lnTo>
                    <a:pt x="0" y="17"/>
                  </a:lnTo>
                  <a:lnTo>
                    <a:pt x="3" y="26"/>
                  </a:lnTo>
                  <a:lnTo>
                    <a:pt x="50" y="26"/>
                  </a:lnTo>
                  <a:lnTo>
                    <a:pt x="50" y="32"/>
                  </a:lnTo>
                  <a:lnTo>
                    <a:pt x="3" y="32"/>
                  </a:lnTo>
                  <a:lnTo>
                    <a:pt x="3" y="40"/>
                  </a:lnTo>
                  <a:lnTo>
                    <a:pt x="0" y="49"/>
                  </a:lnTo>
                  <a:lnTo>
                    <a:pt x="8" y="56"/>
                  </a:lnTo>
                  <a:lnTo>
                    <a:pt x="14" y="54"/>
                  </a:lnTo>
                  <a:lnTo>
                    <a:pt x="26" y="56"/>
                  </a:lnTo>
                  <a:lnTo>
                    <a:pt x="50" y="56"/>
                  </a:lnTo>
                  <a:lnTo>
                    <a:pt x="50" y="61"/>
                  </a:lnTo>
                  <a:lnTo>
                    <a:pt x="5" y="61"/>
                  </a:lnTo>
                  <a:lnTo>
                    <a:pt x="0" y="69"/>
                  </a:lnTo>
                  <a:lnTo>
                    <a:pt x="0" y="86"/>
                  </a:lnTo>
                  <a:lnTo>
                    <a:pt x="3" y="87"/>
                  </a:lnTo>
                  <a:lnTo>
                    <a:pt x="19" y="83"/>
                  </a:lnTo>
                  <a:lnTo>
                    <a:pt x="26" y="86"/>
                  </a:lnTo>
                  <a:lnTo>
                    <a:pt x="50" y="86"/>
                  </a:lnTo>
                  <a:lnTo>
                    <a:pt x="50" y="90"/>
                  </a:lnTo>
                  <a:lnTo>
                    <a:pt x="8" y="90"/>
                  </a:lnTo>
                  <a:lnTo>
                    <a:pt x="5" y="87"/>
                  </a:lnTo>
                  <a:lnTo>
                    <a:pt x="0" y="96"/>
                  </a:lnTo>
                  <a:lnTo>
                    <a:pt x="0" y="110"/>
                  </a:lnTo>
                  <a:lnTo>
                    <a:pt x="5" y="115"/>
                  </a:lnTo>
                  <a:lnTo>
                    <a:pt x="71" y="115"/>
                  </a:lnTo>
                  <a:lnTo>
                    <a:pt x="73" y="118"/>
                  </a:lnTo>
                  <a:lnTo>
                    <a:pt x="79" y="115"/>
                  </a:lnTo>
                  <a:lnTo>
                    <a:pt x="91" y="115"/>
                  </a:lnTo>
                  <a:lnTo>
                    <a:pt x="94" y="118"/>
                  </a:lnTo>
                  <a:lnTo>
                    <a:pt x="99" y="115"/>
                  </a:lnTo>
                  <a:lnTo>
                    <a:pt x="117" y="115"/>
                  </a:lnTo>
                  <a:lnTo>
                    <a:pt x="119" y="118"/>
                  </a:lnTo>
                  <a:lnTo>
                    <a:pt x="125" y="115"/>
                  </a:lnTo>
                  <a:lnTo>
                    <a:pt x="130" y="118"/>
                  </a:lnTo>
                  <a:lnTo>
                    <a:pt x="136" y="115"/>
                  </a:lnTo>
                  <a:lnTo>
                    <a:pt x="148" y="115"/>
                  </a:lnTo>
                  <a:lnTo>
                    <a:pt x="151" y="118"/>
                  </a:lnTo>
                  <a:lnTo>
                    <a:pt x="153" y="115"/>
                  </a:lnTo>
                  <a:lnTo>
                    <a:pt x="162" y="118"/>
                  </a:lnTo>
                  <a:lnTo>
                    <a:pt x="198" y="118"/>
                  </a:lnTo>
                  <a:lnTo>
                    <a:pt x="202" y="110"/>
                  </a:lnTo>
                  <a:lnTo>
                    <a:pt x="202" y="93"/>
                  </a:lnTo>
                  <a:lnTo>
                    <a:pt x="195" y="93"/>
                  </a:lnTo>
                  <a:lnTo>
                    <a:pt x="187" y="90"/>
                  </a:lnTo>
                  <a:lnTo>
                    <a:pt x="164" y="90"/>
                  </a:lnTo>
                  <a:lnTo>
                    <a:pt x="170" y="87"/>
                  </a:lnTo>
                  <a:lnTo>
                    <a:pt x="190" y="87"/>
                  </a:lnTo>
                  <a:lnTo>
                    <a:pt x="195" y="86"/>
                  </a:lnTo>
                  <a:lnTo>
                    <a:pt x="202" y="86"/>
                  </a:lnTo>
                  <a:lnTo>
                    <a:pt x="202" y="81"/>
                  </a:lnTo>
                  <a:lnTo>
                    <a:pt x="205" y="78"/>
                  </a:lnTo>
                  <a:lnTo>
                    <a:pt x="202" y="72"/>
                  </a:lnTo>
                  <a:lnTo>
                    <a:pt x="202" y="64"/>
                  </a:lnTo>
                  <a:lnTo>
                    <a:pt x="195" y="64"/>
                  </a:lnTo>
                  <a:lnTo>
                    <a:pt x="187" y="61"/>
                  </a:lnTo>
                  <a:lnTo>
                    <a:pt x="182" y="64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4" y="61"/>
                  </a:lnTo>
                  <a:lnTo>
                    <a:pt x="170" y="58"/>
                  </a:lnTo>
                  <a:lnTo>
                    <a:pt x="202" y="58"/>
                  </a:lnTo>
                  <a:lnTo>
                    <a:pt x="202" y="35"/>
                  </a:lnTo>
                  <a:lnTo>
                    <a:pt x="171" y="35"/>
                  </a:lnTo>
                  <a:lnTo>
                    <a:pt x="164" y="32"/>
                  </a:lnTo>
                  <a:lnTo>
                    <a:pt x="164" y="29"/>
                  </a:lnTo>
                  <a:lnTo>
                    <a:pt x="174" y="26"/>
                  </a:lnTo>
                  <a:lnTo>
                    <a:pt x="202" y="26"/>
                  </a:lnTo>
                  <a:lnTo>
                    <a:pt x="202" y="6"/>
                  </a:lnTo>
                  <a:lnTo>
                    <a:pt x="167" y="6"/>
                  </a:lnTo>
                  <a:lnTo>
                    <a:pt x="136" y="0"/>
                  </a:lnTo>
                  <a:lnTo>
                    <a:pt x="122" y="3"/>
                  </a:lnTo>
                  <a:lnTo>
                    <a:pt x="119" y="0"/>
                  </a:lnTo>
                  <a:lnTo>
                    <a:pt x="117" y="3"/>
                  </a:lnTo>
                  <a:lnTo>
                    <a:pt x="110" y="0"/>
                  </a:lnTo>
                  <a:lnTo>
                    <a:pt x="99" y="3"/>
                  </a:lnTo>
                  <a:lnTo>
                    <a:pt x="91" y="0"/>
                  </a:lnTo>
                  <a:lnTo>
                    <a:pt x="57" y="0"/>
                  </a:lnTo>
                  <a:lnTo>
                    <a:pt x="5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8" name="Freeform 361"/>
            <p:cNvSpPr>
              <a:spLocks/>
            </p:cNvSpPr>
            <p:nvPr/>
          </p:nvSpPr>
          <p:spPr bwMode="auto">
            <a:xfrm>
              <a:off x="2658" y="3060"/>
              <a:ext cx="45" cy="56"/>
            </a:xfrm>
            <a:custGeom>
              <a:avLst/>
              <a:gdLst>
                <a:gd name="T0" fmla="*/ 15 w 45"/>
                <a:gd name="T1" fmla="*/ 0 h 56"/>
                <a:gd name="T2" fmla="*/ 34 w 45"/>
                <a:gd name="T3" fmla="*/ 0 h 56"/>
                <a:gd name="T4" fmla="*/ 44 w 45"/>
                <a:gd name="T5" fmla="*/ 7 h 56"/>
                <a:gd name="T6" fmla="*/ 44 w 45"/>
                <a:gd name="T7" fmla="*/ 15 h 56"/>
                <a:gd name="T8" fmla="*/ 43 w 45"/>
                <a:gd name="T9" fmla="*/ 21 h 56"/>
                <a:gd name="T10" fmla="*/ 34 w 45"/>
                <a:gd name="T11" fmla="*/ 26 h 56"/>
                <a:gd name="T12" fmla="*/ 40 w 45"/>
                <a:gd name="T13" fmla="*/ 36 h 56"/>
                <a:gd name="T14" fmla="*/ 40 w 45"/>
                <a:gd name="T15" fmla="*/ 41 h 56"/>
                <a:gd name="T16" fmla="*/ 34 w 45"/>
                <a:gd name="T17" fmla="*/ 52 h 56"/>
                <a:gd name="T18" fmla="*/ 18 w 45"/>
                <a:gd name="T19" fmla="*/ 55 h 56"/>
                <a:gd name="T20" fmla="*/ 0 w 45"/>
                <a:gd name="T21" fmla="*/ 55 h 56"/>
                <a:gd name="T22" fmla="*/ 0 w 45"/>
                <a:gd name="T23" fmla="*/ 52 h 56"/>
                <a:gd name="T24" fmla="*/ 8 w 45"/>
                <a:gd name="T25" fmla="*/ 41 h 56"/>
                <a:gd name="T26" fmla="*/ 8 w 45"/>
                <a:gd name="T27" fmla="*/ 33 h 56"/>
                <a:gd name="T28" fmla="*/ 18 w 45"/>
                <a:gd name="T29" fmla="*/ 4 h 56"/>
                <a:gd name="T30" fmla="*/ 15 w 45"/>
                <a:gd name="T31" fmla="*/ 0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5"/>
                <a:gd name="T49" fmla="*/ 0 h 56"/>
                <a:gd name="T50" fmla="*/ 45 w 45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5" h="56">
                  <a:moveTo>
                    <a:pt x="15" y="0"/>
                  </a:moveTo>
                  <a:lnTo>
                    <a:pt x="34" y="0"/>
                  </a:lnTo>
                  <a:lnTo>
                    <a:pt x="44" y="7"/>
                  </a:lnTo>
                  <a:lnTo>
                    <a:pt x="44" y="15"/>
                  </a:lnTo>
                  <a:lnTo>
                    <a:pt x="43" y="21"/>
                  </a:lnTo>
                  <a:lnTo>
                    <a:pt x="34" y="26"/>
                  </a:lnTo>
                  <a:lnTo>
                    <a:pt x="40" y="36"/>
                  </a:lnTo>
                  <a:lnTo>
                    <a:pt x="40" y="41"/>
                  </a:lnTo>
                  <a:lnTo>
                    <a:pt x="34" y="52"/>
                  </a:lnTo>
                  <a:lnTo>
                    <a:pt x="18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8" y="41"/>
                  </a:lnTo>
                  <a:lnTo>
                    <a:pt x="8" y="33"/>
                  </a:lnTo>
                  <a:lnTo>
                    <a:pt x="18" y="4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9" name="Freeform 362"/>
            <p:cNvSpPr>
              <a:spLocks/>
            </p:cNvSpPr>
            <p:nvPr/>
          </p:nvSpPr>
          <p:spPr bwMode="auto">
            <a:xfrm>
              <a:off x="2676" y="3062"/>
              <a:ext cx="23" cy="24"/>
            </a:xfrm>
            <a:custGeom>
              <a:avLst/>
              <a:gdLst>
                <a:gd name="T0" fmla="*/ 6 w 23"/>
                <a:gd name="T1" fmla="*/ 1 h 24"/>
                <a:gd name="T2" fmla="*/ 0 w 23"/>
                <a:gd name="T3" fmla="*/ 18 h 24"/>
                <a:gd name="T4" fmla="*/ 6 w 23"/>
                <a:gd name="T5" fmla="*/ 23 h 24"/>
                <a:gd name="T6" fmla="*/ 19 w 23"/>
                <a:gd name="T7" fmla="*/ 15 h 24"/>
                <a:gd name="T8" fmla="*/ 22 w 23"/>
                <a:gd name="T9" fmla="*/ 7 h 24"/>
                <a:gd name="T10" fmla="*/ 19 w 23"/>
                <a:gd name="T11" fmla="*/ 0 h 24"/>
                <a:gd name="T12" fmla="*/ 6 w 23"/>
                <a:gd name="T13" fmla="*/ 0 h 24"/>
                <a:gd name="T14" fmla="*/ 6 w 23"/>
                <a:gd name="T15" fmla="*/ 1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24"/>
                <a:gd name="T26" fmla="*/ 23 w 23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24">
                  <a:moveTo>
                    <a:pt x="6" y="1"/>
                  </a:moveTo>
                  <a:lnTo>
                    <a:pt x="0" y="18"/>
                  </a:lnTo>
                  <a:lnTo>
                    <a:pt x="6" y="23"/>
                  </a:lnTo>
                  <a:lnTo>
                    <a:pt x="19" y="15"/>
                  </a:lnTo>
                  <a:lnTo>
                    <a:pt x="22" y="7"/>
                  </a:lnTo>
                  <a:lnTo>
                    <a:pt x="19" y="0"/>
                  </a:lnTo>
                  <a:lnTo>
                    <a:pt x="6" y="0"/>
                  </a:lnTo>
                  <a:lnTo>
                    <a:pt x="6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" name="Freeform 363"/>
            <p:cNvSpPr>
              <a:spLocks/>
            </p:cNvSpPr>
            <p:nvPr/>
          </p:nvSpPr>
          <p:spPr bwMode="auto">
            <a:xfrm>
              <a:off x="2672" y="3085"/>
              <a:ext cx="21" cy="28"/>
            </a:xfrm>
            <a:custGeom>
              <a:avLst/>
              <a:gdLst>
                <a:gd name="T0" fmla="*/ 4 w 21"/>
                <a:gd name="T1" fmla="*/ 3 h 28"/>
                <a:gd name="T2" fmla="*/ 0 w 21"/>
                <a:gd name="T3" fmla="*/ 13 h 28"/>
                <a:gd name="T4" fmla="*/ 0 w 21"/>
                <a:gd name="T5" fmla="*/ 27 h 28"/>
                <a:gd name="T6" fmla="*/ 7 w 21"/>
                <a:gd name="T7" fmla="*/ 27 h 28"/>
                <a:gd name="T8" fmla="*/ 20 w 21"/>
                <a:gd name="T9" fmla="*/ 10 h 28"/>
                <a:gd name="T10" fmla="*/ 9 w 21"/>
                <a:gd name="T11" fmla="*/ 0 h 28"/>
                <a:gd name="T12" fmla="*/ 4 w 21"/>
                <a:gd name="T13" fmla="*/ 3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28"/>
                <a:gd name="T23" fmla="*/ 21 w 21"/>
                <a:gd name="T24" fmla="*/ 28 h 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28">
                  <a:moveTo>
                    <a:pt x="4" y="3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7"/>
                  </a:lnTo>
                  <a:lnTo>
                    <a:pt x="20" y="10"/>
                  </a:lnTo>
                  <a:lnTo>
                    <a:pt x="9" y="0"/>
                  </a:lnTo>
                  <a:lnTo>
                    <a:pt x="4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" name="Freeform 364"/>
            <p:cNvSpPr>
              <a:spLocks/>
            </p:cNvSpPr>
            <p:nvPr/>
          </p:nvSpPr>
          <p:spPr bwMode="auto">
            <a:xfrm>
              <a:off x="2716" y="3095"/>
              <a:ext cx="15" cy="42"/>
            </a:xfrm>
            <a:custGeom>
              <a:avLst/>
              <a:gdLst>
                <a:gd name="T0" fmla="*/ 6 w 15"/>
                <a:gd name="T1" fmla="*/ 0 h 42"/>
                <a:gd name="T2" fmla="*/ 8 w 15"/>
                <a:gd name="T3" fmla="*/ 0 h 42"/>
                <a:gd name="T4" fmla="*/ 8 w 15"/>
                <a:gd name="T5" fmla="*/ 35 h 42"/>
                <a:gd name="T6" fmla="*/ 14 w 15"/>
                <a:gd name="T7" fmla="*/ 41 h 42"/>
                <a:gd name="T8" fmla="*/ 0 w 15"/>
                <a:gd name="T9" fmla="*/ 41 h 42"/>
                <a:gd name="T10" fmla="*/ 6 w 15"/>
                <a:gd name="T11" fmla="*/ 41 h 42"/>
                <a:gd name="T12" fmla="*/ 6 w 15"/>
                <a:gd name="T13" fmla="*/ 6 h 42"/>
                <a:gd name="T14" fmla="*/ 0 w 15"/>
                <a:gd name="T15" fmla="*/ 6 h 42"/>
                <a:gd name="T16" fmla="*/ 0 w 15"/>
                <a:gd name="T17" fmla="*/ 3 h 42"/>
                <a:gd name="T18" fmla="*/ 6 w 15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42"/>
                <a:gd name="T32" fmla="*/ 15 w 15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42">
                  <a:moveTo>
                    <a:pt x="6" y="0"/>
                  </a:moveTo>
                  <a:lnTo>
                    <a:pt x="8" y="0"/>
                  </a:lnTo>
                  <a:lnTo>
                    <a:pt x="8" y="35"/>
                  </a:lnTo>
                  <a:lnTo>
                    <a:pt x="14" y="41"/>
                  </a:lnTo>
                  <a:lnTo>
                    <a:pt x="0" y="41"/>
                  </a:lnTo>
                  <a:lnTo>
                    <a:pt x="6" y="41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2" name="Freeform 365"/>
            <p:cNvSpPr>
              <a:spLocks/>
            </p:cNvSpPr>
            <p:nvPr/>
          </p:nvSpPr>
          <p:spPr bwMode="auto">
            <a:xfrm>
              <a:off x="3123" y="3042"/>
              <a:ext cx="219" cy="118"/>
            </a:xfrm>
            <a:custGeom>
              <a:avLst/>
              <a:gdLst>
                <a:gd name="T0" fmla="*/ 3 w 219"/>
                <a:gd name="T1" fmla="*/ 3 h 118"/>
                <a:gd name="T2" fmla="*/ 0 w 219"/>
                <a:gd name="T3" fmla="*/ 20 h 118"/>
                <a:gd name="T4" fmla="*/ 5 w 219"/>
                <a:gd name="T5" fmla="*/ 24 h 118"/>
                <a:gd name="T6" fmla="*/ 56 w 219"/>
                <a:gd name="T7" fmla="*/ 24 h 118"/>
                <a:gd name="T8" fmla="*/ 56 w 219"/>
                <a:gd name="T9" fmla="*/ 30 h 118"/>
                <a:gd name="T10" fmla="*/ 5 w 219"/>
                <a:gd name="T11" fmla="*/ 30 h 118"/>
                <a:gd name="T12" fmla="*/ 0 w 219"/>
                <a:gd name="T13" fmla="*/ 38 h 118"/>
                <a:gd name="T14" fmla="*/ 0 w 219"/>
                <a:gd name="T15" fmla="*/ 51 h 118"/>
                <a:gd name="T16" fmla="*/ 19 w 219"/>
                <a:gd name="T17" fmla="*/ 51 h 118"/>
                <a:gd name="T18" fmla="*/ 25 w 219"/>
                <a:gd name="T19" fmla="*/ 54 h 118"/>
                <a:gd name="T20" fmla="*/ 30 w 219"/>
                <a:gd name="T21" fmla="*/ 51 h 118"/>
                <a:gd name="T22" fmla="*/ 56 w 219"/>
                <a:gd name="T23" fmla="*/ 54 h 118"/>
                <a:gd name="T24" fmla="*/ 56 w 219"/>
                <a:gd name="T25" fmla="*/ 59 h 118"/>
                <a:gd name="T26" fmla="*/ 0 w 219"/>
                <a:gd name="T27" fmla="*/ 59 h 118"/>
                <a:gd name="T28" fmla="*/ 0 w 219"/>
                <a:gd name="T29" fmla="*/ 79 h 118"/>
                <a:gd name="T30" fmla="*/ 5 w 219"/>
                <a:gd name="T31" fmla="*/ 83 h 118"/>
                <a:gd name="T32" fmla="*/ 56 w 219"/>
                <a:gd name="T33" fmla="*/ 83 h 118"/>
                <a:gd name="T34" fmla="*/ 56 w 219"/>
                <a:gd name="T35" fmla="*/ 89 h 118"/>
                <a:gd name="T36" fmla="*/ 5 w 219"/>
                <a:gd name="T37" fmla="*/ 89 h 118"/>
                <a:gd name="T38" fmla="*/ 0 w 219"/>
                <a:gd name="T39" fmla="*/ 97 h 118"/>
                <a:gd name="T40" fmla="*/ 0 w 219"/>
                <a:gd name="T41" fmla="*/ 109 h 118"/>
                <a:gd name="T42" fmla="*/ 5 w 219"/>
                <a:gd name="T43" fmla="*/ 114 h 118"/>
                <a:gd name="T44" fmla="*/ 62 w 219"/>
                <a:gd name="T45" fmla="*/ 114 h 118"/>
                <a:gd name="T46" fmla="*/ 64 w 219"/>
                <a:gd name="T47" fmla="*/ 117 h 118"/>
                <a:gd name="T48" fmla="*/ 215 w 219"/>
                <a:gd name="T49" fmla="*/ 117 h 118"/>
                <a:gd name="T50" fmla="*/ 215 w 219"/>
                <a:gd name="T51" fmla="*/ 94 h 118"/>
                <a:gd name="T52" fmla="*/ 208 w 219"/>
                <a:gd name="T53" fmla="*/ 89 h 118"/>
                <a:gd name="T54" fmla="*/ 174 w 219"/>
                <a:gd name="T55" fmla="*/ 89 h 118"/>
                <a:gd name="T56" fmla="*/ 174 w 219"/>
                <a:gd name="T57" fmla="*/ 86 h 118"/>
                <a:gd name="T58" fmla="*/ 180 w 219"/>
                <a:gd name="T59" fmla="*/ 83 h 118"/>
                <a:gd name="T60" fmla="*/ 215 w 219"/>
                <a:gd name="T61" fmla="*/ 83 h 118"/>
                <a:gd name="T62" fmla="*/ 215 w 219"/>
                <a:gd name="T63" fmla="*/ 59 h 118"/>
                <a:gd name="T64" fmla="*/ 177 w 219"/>
                <a:gd name="T65" fmla="*/ 59 h 118"/>
                <a:gd name="T66" fmla="*/ 174 w 219"/>
                <a:gd name="T67" fmla="*/ 56 h 118"/>
                <a:gd name="T68" fmla="*/ 180 w 219"/>
                <a:gd name="T69" fmla="*/ 54 h 118"/>
                <a:gd name="T70" fmla="*/ 214 w 219"/>
                <a:gd name="T71" fmla="*/ 54 h 118"/>
                <a:gd name="T72" fmla="*/ 218 w 219"/>
                <a:gd name="T73" fmla="*/ 47 h 118"/>
                <a:gd name="T74" fmla="*/ 215 w 219"/>
                <a:gd name="T75" fmla="*/ 32 h 118"/>
                <a:gd name="T76" fmla="*/ 180 w 219"/>
                <a:gd name="T77" fmla="*/ 32 h 118"/>
                <a:gd name="T78" fmla="*/ 177 w 219"/>
                <a:gd name="T79" fmla="*/ 27 h 118"/>
                <a:gd name="T80" fmla="*/ 182 w 219"/>
                <a:gd name="T81" fmla="*/ 24 h 118"/>
                <a:gd name="T82" fmla="*/ 211 w 219"/>
                <a:gd name="T83" fmla="*/ 27 h 118"/>
                <a:gd name="T84" fmla="*/ 218 w 219"/>
                <a:gd name="T85" fmla="*/ 17 h 118"/>
                <a:gd name="T86" fmla="*/ 215 w 219"/>
                <a:gd name="T87" fmla="*/ 3 h 118"/>
                <a:gd name="T88" fmla="*/ 203 w 219"/>
                <a:gd name="T89" fmla="*/ 3 h 118"/>
                <a:gd name="T90" fmla="*/ 200 w 219"/>
                <a:gd name="T91" fmla="*/ 0 h 118"/>
                <a:gd name="T92" fmla="*/ 195 w 219"/>
                <a:gd name="T93" fmla="*/ 3 h 118"/>
                <a:gd name="T94" fmla="*/ 186 w 219"/>
                <a:gd name="T95" fmla="*/ 0 h 118"/>
                <a:gd name="T96" fmla="*/ 177 w 219"/>
                <a:gd name="T97" fmla="*/ 3 h 118"/>
                <a:gd name="T98" fmla="*/ 174 w 219"/>
                <a:gd name="T99" fmla="*/ 0 h 118"/>
                <a:gd name="T100" fmla="*/ 59 w 219"/>
                <a:gd name="T101" fmla="*/ 0 h 118"/>
                <a:gd name="T102" fmla="*/ 56 w 219"/>
                <a:gd name="T103" fmla="*/ 3 h 118"/>
                <a:gd name="T104" fmla="*/ 48 w 219"/>
                <a:gd name="T105" fmla="*/ 0 h 118"/>
                <a:gd name="T106" fmla="*/ 38 w 219"/>
                <a:gd name="T107" fmla="*/ 3 h 118"/>
                <a:gd name="T108" fmla="*/ 30 w 219"/>
                <a:gd name="T109" fmla="*/ 0 h 118"/>
                <a:gd name="T110" fmla="*/ 5 w 219"/>
                <a:gd name="T111" fmla="*/ 0 h 118"/>
                <a:gd name="T112" fmla="*/ 3 w 219"/>
                <a:gd name="T113" fmla="*/ 3 h 11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9"/>
                <a:gd name="T172" fmla="*/ 0 h 118"/>
                <a:gd name="T173" fmla="*/ 219 w 219"/>
                <a:gd name="T174" fmla="*/ 118 h 11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9" h="118">
                  <a:moveTo>
                    <a:pt x="3" y="3"/>
                  </a:moveTo>
                  <a:lnTo>
                    <a:pt x="0" y="20"/>
                  </a:lnTo>
                  <a:lnTo>
                    <a:pt x="5" y="24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" y="30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9" y="51"/>
                  </a:lnTo>
                  <a:lnTo>
                    <a:pt x="25" y="54"/>
                  </a:lnTo>
                  <a:lnTo>
                    <a:pt x="30" y="51"/>
                  </a:lnTo>
                  <a:lnTo>
                    <a:pt x="56" y="54"/>
                  </a:lnTo>
                  <a:lnTo>
                    <a:pt x="56" y="59"/>
                  </a:lnTo>
                  <a:lnTo>
                    <a:pt x="0" y="59"/>
                  </a:lnTo>
                  <a:lnTo>
                    <a:pt x="0" y="79"/>
                  </a:lnTo>
                  <a:lnTo>
                    <a:pt x="5" y="83"/>
                  </a:lnTo>
                  <a:lnTo>
                    <a:pt x="56" y="83"/>
                  </a:lnTo>
                  <a:lnTo>
                    <a:pt x="56" y="89"/>
                  </a:lnTo>
                  <a:lnTo>
                    <a:pt x="5" y="89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5" y="114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215" y="117"/>
                  </a:lnTo>
                  <a:lnTo>
                    <a:pt x="215" y="94"/>
                  </a:lnTo>
                  <a:lnTo>
                    <a:pt x="208" y="89"/>
                  </a:lnTo>
                  <a:lnTo>
                    <a:pt x="174" y="89"/>
                  </a:lnTo>
                  <a:lnTo>
                    <a:pt x="174" y="86"/>
                  </a:lnTo>
                  <a:lnTo>
                    <a:pt x="180" y="83"/>
                  </a:lnTo>
                  <a:lnTo>
                    <a:pt x="215" y="83"/>
                  </a:lnTo>
                  <a:lnTo>
                    <a:pt x="215" y="59"/>
                  </a:lnTo>
                  <a:lnTo>
                    <a:pt x="177" y="59"/>
                  </a:lnTo>
                  <a:lnTo>
                    <a:pt x="174" y="56"/>
                  </a:lnTo>
                  <a:lnTo>
                    <a:pt x="180" y="54"/>
                  </a:lnTo>
                  <a:lnTo>
                    <a:pt x="214" y="54"/>
                  </a:lnTo>
                  <a:lnTo>
                    <a:pt x="218" y="47"/>
                  </a:lnTo>
                  <a:lnTo>
                    <a:pt x="215" y="32"/>
                  </a:lnTo>
                  <a:lnTo>
                    <a:pt x="180" y="32"/>
                  </a:lnTo>
                  <a:lnTo>
                    <a:pt x="177" y="27"/>
                  </a:lnTo>
                  <a:lnTo>
                    <a:pt x="182" y="24"/>
                  </a:lnTo>
                  <a:lnTo>
                    <a:pt x="211" y="27"/>
                  </a:lnTo>
                  <a:lnTo>
                    <a:pt x="218" y="17"/>
                  </a:lnTo>
                  <a:lnTo>
                    <a:pt x="215" y="3"/>
                  </a:lnTo>
                  <a:lnTo>
                    <a:pt x="203" y="3"/>
                  </a:lnTo>
                  <a:lnTo>
                    <a:pt x="200" y="0"/>
                  </a:lnTo>
                  <a:lnTo>
                    <a:pt x="195" y="3"/>
                  </a:lnTo>
                  <a:lnTo>
                    <a:pt x="186" y="0"/>
                  </a:lnTo>
                  <a:lnTo>
                    <a:pt x="177" y="3"/>
                  </a:lnTo>
                  <a:lnTo>
                    <a:pt x="174" y="0"/>
                  </a:lnTo>
                  <a:lnTo>
                    <a:pt x="59" y="0"/>
                  </a:lnTo>
                  <a:lnTo>
                    <a:pt x="56" y="3"/>
                  </a:lnTo>
                  <a:lnTo>
                    <a:pt x="48" y="0"/>
                  </a:lnTo>
                  <a:lnTo>
                    <a:pt x="38" y="3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3" name="Freeform 366"/>
            <p:cNvSpPr>
              <a:spLocks/>
            </p:cNvSpPr>
            <p:nvPr/>
          </p:nvSpPr>
          <p:spPr bwMode="auto">
            <a:xfrm>
              <a:off x="3200" y="3062"/>
              <a:ext cx="50" cy="57"/>
            </a:xfrm>
            <a:custGeom>
              <a:avLst/>
              <a:gdLst>
                <a:gd name="T0" fmla="*/ 33 w 50"/>
                <a:gd name="T1" fmla="*/ 0 h 57"/>
                <a:gd name="T2" fmla="*/ 49 w 50"/>
                <a:gd name="T3" fmla="*/ 1 h 57"/>
                <a:gd name="T4" fmla="*/ 49 w 50"/>
                <a:gd name="T5" fmla="*/ 7 h 57"/>
                <a:gd name="T6" fmla="*/ 44 w 50"/>
                <a:gd name="T7" fmla="*/ 10 h 57"/>
                <a:gd name="T8" fmla="*/ 41 w 50"/>
                <a:gd name="T9" fmla="*/ 4 h 57"/>
                <a:gd name="T10" fmla="*/ 33 w 50"/>
                <a:gd name="T11" fmla="*/ 1 h 57"/>
                <a:gd name="T12" fmla="*/ 23 w 50"/>
                <a:gd name="T13" fmla="*/ 4 h 57"/>
                <a:gd name="T14" fmla="*/ 11 w 50"/>
                <a:gd name="T15" fmla="*/ 21 h 57"/>
                <a:gd name="T16" fmla="*/ 8 w 50"/>
                <a:gd name="T17" fmla="*/ 42 h 57"/>
                <a:gd name="T18" fmla="*/ 19 w 50"/>
                <a:gd name="T19" fmla="*/ 53 h 57"/>
                <a:gd name="T20" fmla="*/ 23 w 50"/>
                <a:gd name="T21" fmla="*/ 53 h 57"/>
                <a:gd name="T22" fmla="*/ 25 w 50"/>
                <a:gd name="T23" fmla="*/ 56 h 57"/>
                <a:gd name="T24" fmla="*/ 33 w 50"/>
                <a:gd name="T25" fmla="*/ 50 h 57"/>
                <a:gd name="T26" fmla="*/ 25 w 50"/>
                <a:gd name="T27" fmla="*/ 56 h 57"/>
                <a:gd name="T28" fmla="*/ 13 w 50"/>
                <a:gd name="T29" fmla="*/ 56 h 57"/>
                <a:gd name="T30" fmla="*/ 5 w 50"/>
                <a:gd name="T31" fmla="*/ 50 h 57"/>
                <a:gd name="T32" fmla="*/ 0 w 50"/>
                <a:gd name="T33" fmla="*/ 34 h 57"/>
                <a:gd name="T34" fmla="*/ 11 w 50"/>
                <a:gd name="T35" fmla="*/ 13 h 57"/>
                <a:gd name="T36" fmla="*/ 23 w 50"/>
                <a:gd name="T37" fmla="*/ 1 h 57"/>
                <a:gd name="T38" fmla="*/ 30 w 50"/>
                <a:gd name="T39" fmla="*/ 1 h 57"/>
                <a:gd name="T40" fmla="*/ 33 w 50"/>
                <a:gd name="T41" fmla="*/ 0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57"/>
                <a:gd name="T65" fmla="*/ 50 w 50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57">
                  <a:moveTo>
                    <a:pt x="33" y="0"/>
                  </a:moveTo>
                  <a:lnTo>
                    <a:pt x="49" y="1"/>
                  </a:lnTo>
                  <a:lnTo>
                    <a:pt x="49" y="7"/>
                  </a:lnTo>
                  <a:lnTo>
                    <a:pt x="44" y="10"/>
                  </a:lnTo>
                  <a:lnTo>
                    <a:pt x="41" y="4"/>
                  </a:lnTo>
                  <a:lnTo>
                    <a:pt x="33" y="1"/>
                  </a:lnTo>
                  <a:lnTo>
                    <a:pt x="23" y="4"/>
                  </a:lnTo>
                  <a:lnTo>
                    <a:pt x="11" y="21"/>
                  </a:lnTo>
                  <a:lnTo>
                    <a:pt x="8" y="42"/>
                  </a:lnTo>
                  <a:lnTo>
                    <a:pt x="19" y="53"/>
                  </a:lnTo>
                  <a:lnTo>
                    <a:pt x="23" y="53"/>
                  </a:lnTo>
                  <a:lnTo>
                    <a:pt x="25" y="56"/>
                  </a:lnTo>
                  <a:lnTo>
                    <a:pt x="33" y="50"/>
                  </a:lnTo>
                  <a:lnTo>
                    <a:pt x="25" y="56"/>
                  </a:lnTo>
                  <a:lnTo>
                    <a:pt x="13" y="56"/>
                  </a:lnTo>
                  <a:lnTo>
                    <a:pt x="5" y="50"/>
                  </a:lnTo>
                  <a:lnTo>
                    <a:pt x="0" y="34"/>
                  </a:lnTo>
                  <a:lnTo>
                    <a:pt x="11" y="13"/>
                  </a:lnTo>
                  <a:lnTo>
                    <a:pt x="23" y="1"/>
                  </a:lnTo>
                  <a:lnTo>
                    <a:pt x="30" y="1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4" name="Freeform 367"/>
            <p:cNvSpPr>
              <a:spLocks/>
            </p:cNvSpPr>
            <p:nvPr/>
          </p:nvSpPr>
          <p:spPr bwMode="auto">
            <a:xfrm>
              <a:off x="3252" y="3098"/>
              <a:ext cx="23" cy="44"/>
            </a:xfrm>
            <a:custGeom>
              <a:avLst/>
              <a:gdLst>
                <a:gd name="T0" fmla="*/ 8 w 23"/>
                <a:gd name="T1" fmla="*/ 0 h 44"/>
                <a:gd name="T2" fmla="*/ 17 w 23"/>
                <a:gd name="T3" fmla="*/ 0 h 44"/>
                <a:gd name="T4" fmla="*/ 22 w 23"/>
                <a:gd name="T5" fmla="*/ 11 h 44"/>
                <a:gd name="T6" fmla="*/ 8 w 23"/>
                <a:gd name="T7" fmla="*/ 37 h 44"/>
                <a:gd name="T8" fmla="*/ 17 w 23"/>
                <a:gd name="T9" fmla="*/ 37 h 44"/>
                <a:gd name="T10" fmla="*/ 22 w 23"/>
                <a:gd name="T11" fmla="*/ 35 h 44"/>
                <a:gd name="T12" fmla="*/ 22 w 23"/>
                <a:gd name="T13" fmla="*/ 40 h 44"/>
                <a:gd name="T14" fmla="*/ 14 w 23"/>
                <a:gd name="T15" fmla="*/ 43 h 44"/>
                <a:gd name="T16" fmla="*/ 11 w 23"/>
                <a:gd name="T17" fmla="*/ 40 h 44"/>
                <a:gd name="T18" fmla="*/ 8 w 23"/>
                <a:gd name="T19" fmla="*/ 43 h 44"/>
                <a:gd name="T20" fmla="*/ 0 w 23"/>
                <a:gd name="T21" fmla="*/ 40 h 44"/>
                <a:gd name="T22" fmla="*/ 0 w 23"/>
                <a:gd name="T23" fmla="*/ 37 h 44"/>
                <a:gd name="T24" fmla="*/ 17 w 23"/>
                <a:gd name="T25" fmla="*/ 19 h 44"/>
                <a:gd name="T26" fmla="*/ 17 w 23"/>
                <a:gd name="T27" fmla="*/ 6 h 44"/>
                <a:gd name="T28" fmla="*/ 11 w 23"/>
                <a:gd name="T29" fmla="*/ 6 h 44"/>
                <a:gd name="T30" fmla="*/ 6 w 23"/>
                <a:gd name="T31" fmla="*/ 3 h 44"/>
                <a:gd name="T32" fmla="*/ 3 w 23"/>
                <a:gd name="T33" fmla="*/ 6 h 44"/>
                <a:gd name="T34" fmla="*/ 3 w 23"/>
                <a:gd name="T35" fmla="*/ 3 h 44"/>
                <a:gd name="T36" fmla="*/ 8 w 23"/>
                <a:gd name="T37" fmla="*/ 0 h 4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44"/>
                <a:gd name="T59" fmla="*/ 23 w 23"/>
                <a:gd name="T60" fmla="*/ 44 h 4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44">
                  <a:moveTo>
                    <a:pt x="8" y="0"/>
                  </a:moveTo>
                  <a:lnTo>
                    <a:pt x="17" y="0"/>
                  </a:lnTo>
                  <a:lnTo>
                    <a:pt x="22" y="11"/>
                  </a:lnTo>
                  <a:lnTo>
                    <a:pt x="8" y="37"/>
                  </a:lnTo>
                  <a:lnTo>
                    <a:pt x="17" y="37"/>
                  </a:lnTo>
                  <a:lnTo>
                    <a:pt x="22" y="35"/>
                  </a:lnTo>
                  <a:lnTo>
                    <a:pt x="22" y="40"/>
                  </a:lnTo>
                  <a:lnTo>
                    <a:pt x="14" y="43"/>
                  </a:lnTo>
                  <a:lnTo>
                    <a:pt x="11" y="40"/>
                  </a:lnTo>
                  <a:lnTo>
                    <a:pt x="8" y="43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7" y="19"/>
                  </a:lnTo>
                  <a:lnTo>
                    <a:pt x="17" y="6"/>
                  </a:lnTo>
                  <a:lnTo>
                    <a:pt x="11" y="6"/>
                  </a:lnTo>
                  <a:lnTo>
                    <a:pt x="6" y="3"/>
                  </a:lnTo>
                  <a:lnTo>
                    <a:pt x="3" y="6"/>
                  </a:lnTo>
                  <a:lnTo>
                    <a:pt x="3" y="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5" name="Freeform 368"/>
            <p:cNvSpPr>
              <a:spLocks/>
            </p:cNvSpPr>
            <p:nvPr/>
          </p:nvSpPr>
          <p:spPr bwMode="auto">
            <a:xfrm>
              <a:off x="2317" y="3153"/>
              <a:ext cx="206" cy="27"/>
            </a:xfrm>
            <a:custGeom>
              <a:avLst/>
              <a:gdLst>
                <a:gd name="T0" fmla="*/ 5 w 206"/>
                <a:gd name="T1" fmla="*/ 3 h 27"/>
                <a:gd name="T2" fmla="*/ 0 w 206"/>
                <a:gd name="T3" fmla="*/ 3 h 27"/>
                <a:gd name="T4" fmla="*/ 0 w 206"/>
                <a:gd name="T5" fmla="*/ 21 h 27"/>
                <a:gd name="T6" fmla="*/ 22 w 206"/>
                <a:gd name="T7" fmla="*/ 21 h 27"/>
                <a:gd name="T8" fmla="*/ 25 w 206"/>
                <a:gd name="T9" fmla="*/ 23 h 27"/>
                <a:gd name="T10" fmla="*/ 113 w 206"/>
                <a:gd name="T11" fmla="*/ 23 h 27"/>
                <a:gd name="T12" fmla="*/ 116 w 206"/>
                <a:gd name="T13" fmla="*/ 26 h 27"/>
                <a:gd name="T14" fmla="*/ 200 w 206"/>
                <a:gd name="T15" fmla="*/ 26 h 27"/>
                <a:gd name="T16" fmla="*/ 205 w 206"/>
                <a:gd name="T17" fmla="*/ 18 h 27"/>
                <a:gd name="T18" fmla="*/ 205 w 206"/>
                <a:gd name="T19" fmla="*/ 11 h 27"/>
                <a:gd name="T20" fmla="*/ 197 w 206"/>
                <a:gd name="T21" fmla="*/ 5 h 27"/>
                <a:gd name="T22" fmla="*/ 157 w 206"/>
                <a:gd name="T23" fmla="*/ 5 h 27"/>
                <a:gd name="T24" fmla="*/ 156 w 206"/>
                <a:gd name="T25" fmla="*/ 3 h 27"/>
                <a:gd name="T26" fmla="*/ 153 w 206"/>
                <a:gd name="T27" fmla="*/ 5 h 27"/>
                <a:gd name="T28" fmla="*/ 150 w 206"/>
                <a:gd name="T29" fmla="*/ 3 h 27"/>
                <a:gd name="T30" fmla="*/ 27 w 206"/>
                <a:gd name="T31" fmla="*/ 3 h 27"/>
                <a:gd name="T32" fmla="*/ 8 w 206"/>
                <a:gd name="T33" fmla="*/ 0 h 27"/>
                <a:gd name="T34" fmla="*/ 5 w 206"/>
                <a:gd name="T35" fmla="*/ 3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27"/>
                <a:gd name="T56" fmla="*/ 206 w 206"/>
                <a:gd name="T57" fmla="*/ 27 h 2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27">
                  <a:moveTo>
                    <a:pt x="5" y="3"/>
                  </a:moveTo>
                  <a:lnTo>
                    <a:pt x="0" y="3"/>
                  </a:lnTo>
                  <a:lnTo>
                    <a:pt x="0" y="21"/>
                  </a:lnTo>
                  <a:lnTo>
                    <a:pt x="22" y="21"/>
                  </a:lnTo>
                  <a:lnTo>
                    <a:pt x="25" y="23"/>
                  </a:lnTo>
                  <a:lnTo>
                    <a:pt x="113" y="23"/>
                  </a:lnTo>
                  <a:lnTo>
                    <a:pt x="116" y="26"/>
                  </a:lnTo>
                  <a:lnTo>
                    <a:pt x="200" y="26"/>
                  </a:lnTo>
                  <a:lnTo>
                    <a:pt x="205" y="18"/>
                  </a:lnTo>
                  <a:lnTo>
                    <a:pt x="205" y="11"/>
                  </a:lnTo>
                  <a:lnTo>
                    <a:pt x="197" y="5"/>
                  </a:lnTo>
                  <a:lnTo>
                    <a:pt x="157" y="5"/>
                  </a:lnTo>
                  <a:lnTo>
                    <a:pt x="156" y="3"/>
                  </a:lnTo>
                  <a:lnTo>
                    <a:pt x="153" y="5"/>
                  </a:lnTo>
                  <a:lnTo>
                    <a:pt x="150" y="3"/>
                  </a:lnTo>
                  <a:lnTo>
                    <a:pt x="27" y="3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6" name="Freeform 369"/>
            <p:cNvSpPr>
              <a:spLocks/>
            </p:cNvSpPr>
            <p:nvPr/>
          </p:nvSpPr>
          <p:spPr bwMode="auto">
            <a:xfrm>
              <a:off x="2588" y="3159"/>
              <a:ext cx="204" cy="26"/>
            </a:xfrm>
            <a:custGeom>
              <a:avLst/>
              <a:gdLst>
                <a:gd name="T0" fmla="*/ 5 w 204"/>
                <a:gd name="T1" fmla="*/ 3 h 26"/>
                <a:gd name="T2" fmla="*/ 0 w 204"/>
                <a:gd name="T3" fmla="*/ 3 h 26"/>
                <a:gd name="T4" fmla="*/ 0 w 204"/>
                <a:gd name="T5" fmla="*/ 17 h 26"/>
                <a:gd name="T6" fmla="*/ 5 w 204"/>
                <a:gd name="T7" fmla="*/ 22 h 26"/>
                <a:gd name="T8" fmla="*/ 134 w 204"/>
                <a:gd name="T9" fmla="*/ 22 h 26"/>
                <a:gd name="T10" fmla="*/ 136 w 204"/>
                <a:gd name="T11" fmla="*/ 25 h 26"/>
                <a:gd name="T12" fmla="*/ 139 w 204"/>
                <a:gd name="T13" fmla="*/ 22 h 26"/>
                <a:gd name="T14" fmla="*/ 142 w 204"/>
                <a:gd name="T15" fmla="*/ 25 h 26"/>
                <a:gd name="T16" fmla="*/ 146 w 204"/>
                <a:gd name="T17" fmla="*/ 22 h 26"/>
                <a:gd name="T18" fmla="*/ 174 w 204"/>
                <a:gd name="T19" fmla="*/ 22 h 26"/>
                <a:gd name="T20" fmla="*/ 177 w 204"/>
                <a:gd name="T21" fmla="*/ 25 h 26"/>
                <a:gd name="T22" fmla="*/ 183 w 204"/>
                <a:gd name="T23" fmla="*/ 22 h 26"/>
                <a:gd name="T24" fmla="*/ 199 w 204"/>
                <a:gd name="T25" fmla="*/ 22 h 26"/>
                <a:gd name="T26" fmla="*/ 203 w 204"/>
                <a:gd name="T27" fmla="*/ 14 h 26"/>
                <a:gd name="T28" fmla="*/ 203 w 204"/>
                <a:gd name="T29" fmla="*/ 3 h 26"/>
                <a:gd name="T30" fmla="*/ 157 w 204"/>
                <a:gd name="T31" fmla="*/ 3 h 26"/>
                <a:gd name="T32" fmla="*/ 151 w 204"/>
                <a:gd name="T33" fmla="*/ 0 h 26"/>
                <a:gd name="T34" fmla="*/ 149 w 204"/>
                <a:gd name="T35" fmla="*/ 3 h 26"/>
                <a:gd name="T36" fmla="*/ 146 w 204"/>
                <a:gd name="T37" fmla="*/ 0 h 26"/>
                <a:gd name="T38" fmla="*/ 8 w 204"/>
                <a:gd name="T39" fmla="*/ 0 h 26"/>
                <a:gd name="T40" fmla="*/ 5 w 204"/>
                <a:gd name="T41" fmla="*/ 3 h 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4"/>
                <a:gd name="T64" fmla="*/ 0 h 26"/>
                <a:gd name="T65" fmla="*/ 204 w 204"/>
                <a:gd name="T66" fmla="*/ 26 h 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4" h="26">
                  <a:moveTo>
                    <a:pt x="5" y="3"/>
                  </a:moveTo>
                  <a:lnTo>
                    <a:pt x="0" y="3"/>
                  </a:lnTo>
                  <a:lnTo>
                    <a:pt x="0" y="17"/>
                  </a:lnTo>
                  <a:lnTo>
                    <a:pt x="5" y="22"/>
                  </a:lnTo>
                  <a:lnTo>
                    <a:pt x="134" y="22"/>
                  </a:lnTo>
                  <a:lnTo>
                    <a:pt x="136" y="25"/>
                  </a:lnTo>
                  <a:lnTo>
                    <a:pt x="139" y="22"/>
                  </a:lnTo>
                  <a:lnTo>
                    <a:pt x="142" y="25"/>
                  </a:lnTo>
                  <a:lnTo>
                    <a:pt x="146" y="22"/>
                  </a:lnTo>
                  <a:lnTo>
                    <a:pt x="174" y="22"/>
                  </a:lnTo>
                  <a:lnTo>
                    <a:pt x="177" y="25"/>
                  </a:lnTo>
                  <a:lnTo>
                    <a:pt x="183" y="22"/>
                  </a:lnTo>
                  <a:lnTo>
                    <a:pt x="199" y="22"/>
                  </a:lnTo>
                  <a:lnTo>
                    <a:pt x="203" y="14"/>
                  </a:lnTo>
                  <a:lnTo>
                    <a:pt x="203" y="3"/>
                  </a:lnTo>
                  <a:lnTo>
                    <a:pt x="157" y="3"/>
                  </a:lnTo>
                  <a:lnTo>
                    <a:pt x="151" y="0"/>
                  </a:lnTo>
                  <a:lnTo>
                    <a:pt x="149" y="3"/>
                  </a:lnTo>
                  <a:lnTo>
                    <a:pt x="146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7" name="Freeform 370"/>
            <p:cNvSpPr>
              <a:spLocks/>
            </p:cNvSpPr>
            <p:nvPr/>
          </p:nvSpPr>
          <p:spPr bwMode="auto">
            <a:xfrm>
              <a:off x="2853" y="3161"/>
              <a:ext cx="211" cy="28"/>
            </a:xfrm>
            <a:custGeom>
              <a:avLst/>
              <a:gdLst>
                <a:gd name="T0" fmla="*/ 3 w 211"/>
                <a:gd name="T1" fmla="*/ 3 h 28"/>
                <a:gd name="T2" fmla="*/ 0 w 211"/>
                <a:gd name="T3" fmla="*/ 10 h 28"/>
                <a:gd name="T4" fmla="*/ 8 w 211"/>
                <a:gd name="T5" fmla="*/ 24 h 28"/>
                <a:gd name="T6" fmla="*/ 135 w 211"/>
                <a:gd name="T7" fmla="*/ 24 h 28"/>
                <a:gd name="T8" fmla="*/ 137 w 211"/>
                <a:gd name="T9" fmla="*/ 27 h 28"/>
                <a:gd name="T10" fmla="*/ 140 w 211"/>
                <a:gd name="T11" fmla="*/ 24 h 28"/>
                <a:gd name="T12" fmla="*/ 152 w 211"/>
                <a:gd name="T13" fmla="*/ 27 h 28"/>
                <a:gd name="T14" fmla="*/ 155 w 211"/>
                <a:gd name="T15" fmla="*/ 24 h 28"/>
                <a:gd name="T16" fmla="*/ 206 w 211"/>
                <a:gd name="T17" fmla="*/ 24 h 28"/>
                <a:gd name="T18" fmla="*/ 210 w 211"/>
                <a:gd name="T19" fmla="*/ 16 h 28"/>
                <a:gd name="T20" fmla="*/ 210 w 211"/>
                <a:gd name="T21" fmla="*/ 4 h 28"/>
                <a:gd name="T22" fmla="*/ 206 w 211"/>
                <a:gd name="T23" fmla="*/ 0 h 28"/>
                <a:gd name="T24" fmla="*/ 5 w 211"/>
                <a:gd name="T25" fmla="*/ 0 h 28"/>
                <a:gd name="T26" fmla="*/ 3 w 211"/>
                <a:gd name="T27" fmla="*/ 3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1"/>
                <a:gd name="T43" fmla="*/ 0 h 28"/>
                <a:gd name="T44" fmla="*/ 211 w 211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1" h="28">
                  <a:moveTo>
                    <a:pt x="3" y="3"/>
                  </a:moveTo>
                  <a:lnTo>
                    <a:pt x="0" y="10"/>
                  </a:lnTo>
                  <a:lnTo>
                    <a:pt x="8" y="24"/>
                  </a:lnTo>
                  <a:lnTo>
                    <a:pt x="135" y="24"/>
                  </a:lnTo>
                  <a:lnTo>
                    <a:pt x="137" y="27"/>
                  </a:lnTo>
                  <a:lnTo>
                    <a:pt x="140" y="24"/>
                  </a:lnTo>
                  <a:lnTo>
                    <a:pt x="152" y="27"/>
                  </a:lnTo>
                  <a:lnTo>
                    <a:pt x="155" y="24"/>
                  </a:lnTo>
                  <a:lnTo>
                    <a:pt x="206" y="24"/>
                  </a:lnTo>
                  <a:lnTo>
                    <a:pt x="210" y="16"/>
                  </a:lnTo>
                  <a:lnTo>
                    <a:pt x="210" y="4"/>
                  </a:lnTo>
                  <a:lnTo>
                    <a:pt x="206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8" name="Freeform 371"/>
            <p:cNvSpPr>
              <a:spLocks/>
            </p:cNvSpPr>
            <p:nvPr/>
          </p:nvSpPr>
          <p:spPr bwMode="auto">
            <a:xfrm>
              <a:off x="3123" y="3161"/>
              <a:ext cx="215" cy="28"/>
            </a:xfrm>
            <a:custGeom>
              <a:avLst/>
              <a:gdLst>
                <a:gd name="T0" fmla="*/ 3 w 215"/>
                <a:gd name="T1" fmla="*/ 3 h 28"/>
                <a:gd name="T2" fmla="*/ 0 w 215"/>
                <a:gd name="T3" fmla="*/ 10 h 28"/>
                <a:gd name="T4" fmla="*/ 0 w 215"/>
                <a:gd name="T5" fmla="*/ 24 h 28"/>
                <a:gd name="T6" fmla="*/ 25 w 215"/>
                <a:gd name="T7" fmla="*/ 24 h 28"/>
                <a:gd name="T8" fmla="*/ 27 w 215"/>
                <a:gd name="T9" fmla="*/ 27 h 28"/>
                <a:gd name="T10" fmla="*/ 33 w 215"/>
                <a:gd name="T11" fmla="*/ 24 h 28"/>
                <a:gd name="T12" fmla="*/ 40 w 215"/>
                <a:gd name="T13" fmla="*/ 24 h 28"/>
                <a:gd name="T14" fmla="*/ 42 w 215"/>
                <a:gd name="T15" fmla="*/ 27 h 28"/>
                <a:gd name="T16" fmla="*/ 210 w 215"/>
                <a:gd name="T17" fmla="*/ 27 h 28"/>
                <a:gd name="T18" fmla="*/ 214 w 215"/>
                <a:gd name="T19" fmla="*/ 18 h 28"/>
                <a:gd name="T20" fmla="*/ 214 w 215"/>
                <a:gd name="T21" fmla="*/ 7 h 28"/>
                <a:gd name="T22" fmla="*/ 210 w 215"/>
                <a:gd name="T23" fmla="*/ 3 h 28"/>
                <a:gd name="T24" fmla="*/ 134 w 215"/>
                <a:gd name="T25" fmla="*/ 3 h 28"/>
                <a:gd name="T26" fmla="*/ 131 w 215"/>
                <a:gd name="T27" fmla="*/ 0 h 28"/>
                <a:gd name="T28" fmla="*/ 128 w 215"/>
                <a:gd name="T29" fmla="*/ 3 h 28"/>
                <a:gd name="T30" fmla="*/ 121 w 215"/>
                <a:gd name="T31" fmla="*/ 0 h 28"/>
                <a:gd name="T32" fmla="*/ 100 w 215"/>
                <a:gd name="T33" fmla="*/ 0 h 28"/>
                <a:gd name="T34" fmla="*/ 95 w 215"/>
                <a:gd name="T35" fmla="*/ 3 h 28"/>
                <a:gd name="T36" fmla="*/ 93 w 215"/>
                <a:gd name="T37" fmla="*/ 0 h 28"/>
                <a:gd name="T38" fmla="*/ 90 w 215"/>
                <a:gd name="T39" fmla="*/ 3 h 28"/>
                <a:gd name="T40" fmla="*/ 87 w 215"/>
                <a:gd name="T41" fmla="*/ 0 h 28"/>
                <a:gd name="T42" fmla="*/ 5 w 215"/>
                <a:gd name="T43" fmla="*/ 0 h 28"/>
                <a:gd name="T44" fmla="*/ 3 w 215"/>
                <a:gd name="T45" fmla="*/ 3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15"/>
                <a:gd name="T70" fmla="*/ 0 h 28"/>
                <a:gd name="T71" fmla="*/ 215 w 215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15" h="28">
                  <a:moveTo>
                    <a:pt x="3" y="3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25" y="24"/>
                  </a:lnTo>
                  <a:lnTo>
                    <a:pt x="27" y="27"/>
                  </a:lnTo>
                  <a:lnTo>
                    <a:pt x="33" y="24"/>
                  </a:lnTo>
                  <a:lnTo>
                    <a:pt x="40" y="24"/>
                  </a:lnTo>
                  <a:lnTo>
                    <a:pt x="42" y="27"/>
                  </a:lnTo>
                  <a:lnTo>
                    <a:pt x="210" y="27"/>
                  </a:lnTo>
                  <a:lnTo>
                    <a:pt x="214" y="18"/>
                  </a:lnTo>
                  <a:lnTo>
                    <a:pt x="214" y="7"/>
                  </a:lnTo>
                  <a:lnTo>
                    <a:pt x="210" y="3"/>
                  </a:lnTo>
                  <a:lnTo>
                    <a:pt x="134" y="3"/>
                  </a:lnTo>
                  <a:lnTo>
                    <a:pt x="131" y="0"/>
                  </a:lnTo>
                  <a:lnTo>
                    <a:pt x="128" y="3"/>
                  </a:lnTo>
                  <a:lnTo>
                    <a:pt x="121" y="0"/>
                  </a:lnTo>
                  <a:lnTo>
                    <a:pt x="100" y="0"/>
                  </a:lnTo>
                  <a:lnTo>
                    <a:pt x="95" y="3"/>
                  </a:lnTo>
                  <a:lnTo>
                    <a:pt x="93" y="0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9" name="Freeform 372"/>
            <p:cNvSpPr>
              <a:spLocks/>
            </p:cNvSpPr>
            <p:nvPr/>
          </p:nvSpPr>
          <p:spPr bwMode="auto">
            <a:xfrm>
              <a:off x="1645" y="3001"/>
              <a:ext cx="28" cy="37"/>
            </a:xfrm>
            <a:custGeom>
              <a:avLst/>
              <a:gdLst>
                <a:gd name="T0" fmla="*/ 16 w 28"/>
                <a:gd name="T1" fmla="*/ 0 h 37"/>
                <a:gd name="T2" fmla="*/ 18 w 28"/>
                <a:gd name="T3" fmla="*/ 0 h 37"/>
                <a:gd name="T4" fmla="*/ 21 w 28"/>
                <a:gd name="T5" fmla="*/ 6 h 37"/>
                <a:gd name="T6" fmla="*/ 21 w 28"/>
                <a:gd name="T7" fmla="*/ 33 h 37"/>
                <a:gd name="T8" fmla="*/ 27 w 28"/>
                <a:gd name="T9" fmla="*/ 33 h 37"/>
                <a:gd name="T10" fmla="*/ 27 w 28"/>
                <a:gd name="T11" fmla="*/ 36 h 37"/>
                <a:gd name="T12" fmla="*/ 1 w 28"/>
                <a:gd name="T13" fmla="*/ 36 h 37"/>
                <a:gd name="T14" fmla="*/ 0 w 28"/>
                <a:gd name="T15" fmla="*/ 26 h 37"/>
                <a:gd name="T16" fmla="*/ 4 w 28"/>
                <a:gd name="T17" fmla="*/ 23 h 37"/>
                <a:gd name="T18" fmla="*/ 1 w 28"/>
                <a:gd name="T19" fmla="*/ 29 h 37"/>
                <a:gd name="T20" fmla="*/ 10 w 28"/>
                <a:gd name="T21" fmla="*/ 33 h 37"/>
                <a:gd name="T22" fmla="*/ 18 w 28"/>
                <a:gd name="T23" fmla="*/ 33 h 37"/>
                <a:gd name="T24" fmla="*/ 18 w 28"/>
                <a:gd name="T25" fmla="*/ 20 h 37"/>
                <a:gd name="T26" fmla="*/ 16 w 28"/>
                <a:gd name="T27" fmla="*/ 14 h 37"/>
                <a:gd name="T28" fmla="*/ 18 w 28"/>
                <a:gd name="T29" fmla="*/ 6 h 37"/>
                <a:gd name="T30" fmla="*/ 16 w 28"/>
                <a:gd name="T31" fmla="*/ 0 h 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37"/>
                <a:gd name="T50" fmla="*/ 28 w 28"/>
                <a:gd name="T51" fmla="*/ 37 h 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37">
                  <a:moveTo>
                    <a:pt x="16" y="0"/>
                  </a:moveTo>
                  <a:lnTo>
                    <a:pt x="18" y="0"/>
                  </a:lnTo>
                  <a:lnTo>
                    <a:pt x="21" y="6"/>
                  </a:lnTo>
                  <a:lnTo>
                    <a:pt x="21" y="33"/>
                  </a:lnTo>
                  <a:lnTo>
                    <a:pt x="27" y="33"/>
                  </a:lnTo>
                  <a:lnTo>
                    <a:pt x="27" y="36"/>
                  </a:lnTo>
                  <a:lnTo>
                    <a:pt x="1" y="36"/>
                  </a:lnTo>
                  <a:lnTo>
                    <a:pt x="0" y="26"/>
                  </a:lnTo>
                  <a:lnTo>
                    <a:pt x="4" y="23"/>
                  </a:lnTo>
                  <a:lnTo>
                    <a:pt x="1" y="29"/>
                  </a:lnTo>
                  <a:lnTo>
                    <a:pt x="10" y="33"/>
                  </a:lnTo>
                  <a:lnTo>
                    <a:pt x="18" y="33"/>
                  </a:lnTo>
                  <a:lnTo>
                    <a:pt x="18" y="20"/>
                  </a:lnTo>
                  <a:lnTo>
                    <a:pt x="16" y="14"/>
                  </a:lnTo>
                  <a:lnTo>
                    <a:pt x="18" y="6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" name="Freeform 373"/>
            <p:cNvSpPr>
              <a:spLocks/>
            </p:cNvSpPr>
            <p:nvPr/>
          </p:nvSpPr>
          <p:spPr bwMode="auto">
            <a:xfrm>
              <a:off x="1646" y="3005"/>
              <a:ext cx="5" cy="6"/>
            </a:xfrm>
            <a:custGeom>
              <a:avLst/>
              <a:gdLst>
                <a:gd name="T0" fmla="*/ 0 w 5"/>
                <a:gd name="T1" fmla="*/ 0 h 6"/>
                <a:gd name="T2" fmla="*/ 4 w 5"/>
                <a:gd name="T3" fmla="*/ 0 h 6"/>
                <a:gd name="T4" fmla="*/ 4 w 5"/>
                <a:gd name="T5" fmla="*/ 3 h 6"/>
                <a:gd name="T6" fmla="*/ 0 w 5"/>
                <a:gd name="T7" fmla="*/ 5 h 6"/>
                <a:gd name="T8" fmla="*/ 0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0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1" name="Freeform 374"/>
            <p:cNvSpPr>
              <a:spLocks/>
            </p:cNvSpPr>
            <p:nvPr/>
          </p:nvSpPr>
          <p:spPr bwMode="auto">
            <a:xfrm>
              <a:off x="1712" y="3005"/>
              <a:ext cx="9" cy="35"/>
            </a:xfrm>
            <a:custGeom>
              <a:avLst/>
              <a:gdLst>
                <a:gd name="T0" fmla="*/ 0 w 9"/>
                <a:gd name="T1" fmla="*/ 0 h 35"/>
                <a:gd name="T2" fmla="*/ 5 w 9"/>
                <a:gd name="T3" fmla="*/ 0 h 35"/>
                <a:gd name="T4" fmla="*/ 5 w 9"/>
                <a:gd name="T5" fmla="*/ 29 h 35"/>
                <a:gd name="T6" fmla="*/ 8 w 9"/>
                <a:gd name="T7" fmla="*/ 34 h 35"/>
                <a:gd name="T8" fmla="*/ 0 w 9"/>
                <a:gd name="T9" fmla="*/ 34 h 35"/>
                <a:gd name="T10" fmla="*/ 0 w 9"/>
                <a:gd name="T11" fmla="*/ 26 h 35"/>
                <a:gd name="T12" fmla="*/ 3 w 9"/>
                <a:gd name="T13" fmla="*/ 19 h 35"/>
                <a:gd name="T14" fmla="*/ 0 w 9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"/>
                <a:gd name="T25" fmla="*/ 0 h 35"/>
                <a:gd name="T26" fmla="*/ 9 w 9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" h="35">
                  <a:moveTo>
                    <a:pt x="0" y="0"/>
                  </a:moveTo>
                  <a:lnTo>
                    <a:pt x="5" y="0"/>
                  </a:lnTo>
                  <a:lnTo>
                    <a:pt x="5" y="29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3" y="1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2" name="Freeform 375"/>
            <p:cNvSpPr>
              <a:spLocks/>
            </p:cNvSpPr>
            <p:nvPr/>
          </p:nvSpPr>
          <p:spPr bwMode="auto">
            <a:xfrm>
              <a:off x="1732" y="3005"/>
              <a:ext cx="21" cy="35"/>
            </a:xfrm>
            <a:custGeom>
              <a:avLst/>
              <a:gdLst>
                <a:gd name="T0" fmla="*/ 4 w 21"/>
                <a:gd name="T1" fmla="*/ 0 h 35"/>
                <a:gd name="T2" fmla="*/ 3 w 21"/>
                <a:gd name="T3" fmla="*/ 5 h 35"/>
                <a:gd name="T4" fmla="*/ 20 w 21"/>
                <a:gd name="T5" fmla="*/ 22 h 35"/>
                <a:gd name="T6" fmla="*/ 20 w 21"/>
                <a:gd name="T7" fmla="*/ 29 h 35"/>
                <a:gd name="T8" fmla="*/ 12 w 21"/>
                <a:gd name="T9" fmla="*/ 34 h 35"/>
                <a:gd name="T10" fmla="*/ 3 w 21"/>
                <a:gd name="T11" fmla="*/ 34 h 35"/>
                <a:gd name="T12" fmla="*/ 0 w 21"/>
                <a:gd name="T13" fmla="*/ 29 h 35"/>
                <a:gd name="T14" fmla="*/ 3 w 21"/>
                <a:gd name="T15" fmla="*/ 29 h 35"/>
                <a:gd name="T16" fmla="*/ 9 w 21"/>
                <a:gd name="T17" fmla="*/ 34 h 35"/>
                <a:gd name="T18" fmla="*/ 17 w 21"/>
                <a:gd name="T19" fmla="*/ 26 h 35"/>
                <a:gd name="T20" fmla="*/ 0 w 21"/>
                <a:gd name="T21" fmla="*/ 11 h 35"/>
                <a:gd name="T22" fmla="*/ 0 w 21"/>
                <a:gd name="T23" fmla="*/ 5 h 35"/>
                <a:gd name="T24" fmla="*/ 4 w 21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35"/>
                <a:gd name="T41" fmla="*/ 21 w 21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35">
                  <a:moveTo>
                    <a:pt x="4" y="0"/>
                  </a:moveTo>
                  <a:lnTo>
                    <a:pt x="3" y="5"/>
                  </a:lnTo>
                  <a:lnTo>
                    <a:pt x="20" y="22"/>
                  </a:lnTo>
                  <a:lnTo>
                    <a:pt x="20" y="29"/>
                  </a:lnTo>
                  <a:lnTo>
                    <a:pt x="12" y="34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3" y="29"/>
                  </a:lnTo>
                  <a:lnTo>
                    <a:pt x="9" y="34"/>
                  </a:lnTo>
                  <a:lnTo>
                    <a:pt x="17" y="2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3" name="Freeform 376"/>
            <p:cNvSpPr>
              <a:spLocks/>
            </p:cNvSpPr>
            <p:nvPr/>
          </p:nvSpPr>
          <p:spPr bwMode="auto">
            <a:xfrm>
              <a:off x="1743" y="3005"/>
              <a:ext cx="8" cy="4"/>
            </a:xfrm>
            <a:custGeom>
              <a:avLst/>
              <a:gdLst>
                <a:gd name="T0" fmla="*/ 0 w 8"/>
                <a:gd name="T1" fmla="*/ 0 h 4"/>
                <a:gd name="T2" fmla="*/ 7 w 8"/>
                <a:gd name="T3" fmla="*/ 0 h 4"/>
                <a:gd name="T4" fmla="*/ 7 w 8"/>
                <a:gd name="T5" fmla="*/ 3 h 4"/>
                <a:gd name="T6" fmla="*/ 4 w 8"/>
                <a:gd name="T7" fmla="*/ 3 h 4"/>
                <a:gd name="T8" fmla="*/ 0 w 8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4"/>
                <a:gd name="T17" fmla="*/ 8 w 8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4">
                  <a:moveTo>
                    <a:pt x="0" y="0"/>
                  </a:moveTo>
                  <a:lnTo>
                    <a:pt x="7" y="0"/>
                  </a:lnTo>
                  <a:lnTo>
                    <a:pt x="7" y="3"/>
                  </a:ln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4" name="Freeform 377"/>
            <p:cNvSpPr>
              <a:spLocks/>
            </p:cNvSpPr>
            <p:nvPr/>
          </p:nvSpPr>
          <p:spPr bwMode="auto">
            <a:xfrm>
              <a:off x="1792" y="3005"/>
              <a:ext cx="12" cy="35"/>
            </a:xfrm>
            <a:custGeom>
              <a:avLst/>
              <a:gdLst>
                <a:gd name="T0" fmla="*/ 1 w 12"/>
                <a:gd name="T1" fmla="*/ 0 h 35"/>
                <a:gd name="T2" fmla="*/ 4 w 12"/>
                <a:gd name="T3" fmla="*/ 0 h 35"/>
                <a:gd name="T4" fmla="*/ 7 w 12"/>
                <a:gd name="T5" fmla="*/ 5 h 35"/>
                <a:gd name="T6" fmla="*/ 7 w 12"/>
                <a:gd name="T7" fmla="*/ 31 h 35"/>
                <a:gd name="T8" fmla="*/ 11 w 12"/>
                <a:gd name="T9" fmla="*/ 34 h 35"/>
                <a:gd name="T10" fmla="*/ 0 w 12"/>
                <a:gd name="T11" fmla="*/ 34 h 35"/>
                <a:gd name="T12" fmla="*/ 1 w 12"/>
                <a:gd name="T13" fmla="*/ 26 h 35"/>
                <a:gd name="T14" fmla="*/ 1 w 12"/>
                <a:gd name="T15" fmla="*/ 5 h 35"/>
                <a:gd name="T16" fmla="*/ 0 w 12"/>
                <a:gd name="T17" fmla="*/ 3 h 35"/>
                <a:gd name="T18" fmla="*/ 1 w 1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35"/>
                <a:gd name="T32" fmla="*/ 12 w 12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35">
                  <a:moveTo>
                    <a:pt x="1" y="0"/>
                  </a:moveTo>
                  <a:lnTo>
                    <a:pt x="4" y="0"/>
                  </a:lnTo>
                  <a:lnTo>
                    <a:pt x="7" y="5"/>
                  </a:lnTo>
                  <a:lnTo>
                    <a:pt x="7" y="31"/>
                  </a:lnTo>
                  <a:lnTo>
                    <a:pt x="11" y="34"/>
                  </a:lnTo>
                  <a:lnTo>
                    <a:pt x="0" y="34"/>
                  </a:lnTo>
                  <a:lnTo>
                    <a:pt x="1" y="26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5" name="Freeform 378"/>
            <p:cNvSpPr>
              <a:spLocks/>
            </p:cNvSpPr>
            <p:nvPr/>
          </p:nvSpPr>
          <p:spPr bwMode="auto">
            <a:xfrm>
              <a:off x="1852" y="3005"/>
              <a:ext cx="27" cy="38"/>
            </a:xfrm>
            <a:custGeom>
              <a:avLst/>
              <a:gdLst>
                <a:gd name="T0" fmla="*/ 12 w 27"/>
                <a:gd name="T1" fmla="*/ 0 h 38"/>
                <a:gd name="T2" fmla="*/ 21 w 27"/>
                <a:gd name="T3" fmla="*/ 3 h 38"/>
                <a:gd name="T4" fmla="*/ 23 w 27"/>
                <a:gd name="T5" fmla="*/ 14 h 38"/>
                <a:gd name="T6" fmla="*/ 23 w 27"/>
                <a:gd name="T7" fmla="*/ 32 h 38"/>
                <a:gd name="T8" fmla="*/ 26 w 27"/>
                <a:gd name="T9" fmla="*/ 34 h 38"/>
                <a:gd name="T10" fmla="*/ 21 w 27"/>
                <a:gd name="T11" fmla="*/ 37 h 38"/>
                <a:gd name="T12" fmla="*/ 12 w 27"/>
                <a:gd name="T13" fmla="*/ 34 h 38"/>
                <a:gd name="T14" fmla="*/ 8 w 27"/>
                <a:gd name="T15" fmla="*/ 37 h 38"/>
                <a:gd name="T16" fmla="*/ 0 w 27"/>
                <a:gd name="T17" fmla="*/ 34 h 38"/>
                <a:gd name="T18" fmla="*/ 0 w 27"/>
                <a:gd name="T19" fmla="*/ 26 h 38"/>
                <a:gd name="T20" fmla="*/ 3 w 27"/>
                <a:gd name="T21" fmla="*/ 22 h 38"/>
                <a:gd name="T22" fmla="*/ 5 w 27"/>
                <a:gd name="T23" fmla="*/ 22 h 38"/>
                <a:gd name="T24" fmla="*/ 3 w 27"/>
                <a:gd name="T25" fmla="*/ 32 h 38"/>
                <a:gd name="T26" fmla="*/ 8 w 27"/>
                <a:gd name="T27" fmla="*/ 32 h 38"/>
                <a:gd name="T28" fmla="*/ 11 w 27"/>
                <a:gd name="T29" fmla="*/ 34 h 38"/>
                <a:gd name="T30" fmla="*/ 18 w 27"/>
                <a:gd name="T31" fmla="*/ 32 h 38"/>
                <a:gd name="T32" fmla="*/ 18 w 27"/>
                <a:gd name="T33" fmla="*/ 22 h 38"/>
                <a:gd name="T34" fmla="*/ 12 w 27"/>
                <a:gd name="T35" fmla="*/ 16 h 38"/>
                <a:gd name="T36" fmla="*/ 18 w 27"/>
                <a:gd name="T37" fmla="*/ 16 h 38"/>
                <a:gd name="T38" fmla="*/ 18 w 27"/>
                <a:gd name="T39" fmla="*/ 5 h 38"/>
                <a:gd name="T40" fmla="*/ 12 w 27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38"/>
                <a:gd name="T65" fmla="*/ 27 w 27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38">
                  <a:moveTo>
                    <a:pt x="12" y="0"/>
                  </a:moveTo>
                  <a:lnTo>
                    <a:pt x="21" y="3"/>
                  </a:lnTo>
                  <a:lnTo>
                    <a:pt x="23" y="14"/>
                  </a:lnTo>
                  <a:lnTo>
                    <a:pt x="23" y="32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2" y="34"/>
                  </a:lnTo>
                  <a:lnTo>
                    <a:pt x="8" y="37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3" y="32"/>
                  </a:lnTo>
                  <a:lnTo>
                    <a:pt x="8" y="32"/>
                  </a:lnTo>
                  <a:lnTo>
                    <a:pt x="11" y="34"/>
                  </a:lnTo>
                  <a:lnTo>
                    <a:pt x="18" y="32"/>
                  </a:lnTo>
                  <a:lnTo>
                    <a:pt x="18" y="22"/>
                  </a:lnTo>
                  <a:lnTo>
                    <a:pt x="12" y="16"/>
                  </a:lnTo>
                  <a:lnTo>
                    <a:pt x="18" y="16"/>
                  </a:lnTo>
                  <a:lnTo>
                    <a:pt x="18" y="5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6" name="Freeform 379"/>
            <p:cNvSpPr>
              <a:spLocks/>
            </p:cNvSpPr>
            <p:nvPr/>
          </p:nvSpPr>
          <p:spPr bwMode="auto">
            <a:xfrm>
              <a:off x="1834" y="3008"/>
              <a:ext cx="5" cy="6"/>
            </a:xfrm>
            <a:custGeom>
              <a:avLst/>
              <a:gdLst>
                <a:gd name="T0" fmla="*/ 0 w 5"/>
                <a:gd name="T1" fmla="*/ 0 h 6"/>
                <a:gd name="T2" fmla="*/ 1 w 5"/>
                <a:gd name="T3" fmla="*/ 0 h 6"/>
                <a:gd name="T4" fmla="*/ 4 w 5"/>
                <a:gd name="T5" fmla="*/ 5 h 6"/>
                <a:gd name="T6" fmla="*/ 1 w 5"/>
                <a:gd name="T7" fmla="*/ 5 h 6"/>
                <a:gd name="T8" fmla="*/ 0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0" y="0"/>
                  </a:moveTo>
                  <a:lnTo>
                    <a:pt x="1" y="0"/>
                  </a:lnTo>
                  <a:lnTo>
                    <a:pt x="4" y="5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7" name="Freeform 380"/>
            <p:cNvSpPr>
              <a:spLocks/>
            </p:cNvSpPr>
            <p:nvPr/>
          </p:nvSpPr>
          <p:spPr bwMode="auto">
            <a:xfrm>
              <a:off x="1854" y="3008"/>
              <a:ext cx="4" cy="6"/>
            </a:xfrm>
            <a:custGeom>
              <a:avLst/>
              <a:gdLst>
                <a:gd name="T0" fmla="*/ 0 w 4"/>
                <a:gd name="T1" fmla="*/ 0 h 6"/>
                <a:gd name="T2" fmla="*/ 3 w 4"/>
                <a:gd name="T3" fmla="*/ 0 h 6"/>
                <a:gd name="T4" fmla="*/ 3 w 4"/>
                <a:gd name="T5" fmla="*/ 3 h 6"/>
                <a:gd name="T6" fmla="*/ 0 w 4"/>
                <a:gd name="T7" fmla="*/ 5 h 6"/>
                <a:gd name="T8" fmla="*/ 0 w 4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6"/>
                <a:gd name="T17" fmla="*/ 4 w 4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6">
                  <a:moveTo>
                    <a:pt x="0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8" name="Freeform 381"/>
            <p:cNvSpPr>
              <a:spLocks/>
            </p:cNvSpPr>
            <p:nvPr/>
          </p:nvSpPr>
          <p:spPr bwMode="auto">
            <a:xfrm>
              <a:off x="1812" y="3015"/>
              <a:ext cx="25" cy="28"/>
            </a:xfrm>
            <a:custGeom>
              <a:avLst/>
              <a:gdLst>
                <a:gd name="T0" fmla="*/ 3 w 25"/>
                <a:gd name="T1" fmla="*/ 0 h 28"/>
                <a:gd name="T2" fmla="*/ 3 w 25"/>
                <a:gd name="T3" fmla="*/ 11 h 28"/>
                <a:gd name="T4" fmla="*/ 17 w 25"/>
                <a:gd name="T5" fmla="*/ 21 h 28"/>
                <a:gd name="T6" fmla="*/ 24 w 25"/>
                <a:gd name="T7" fmla="*/ 21 h 28"/>
                <a:gd name="T8" fmla="*/ 24 w 25"/>
                <a:gd name="T9" fmla="*/ 24 h 28"/>
                <a:gd name="T10" fmla="*/ 14 w 25"/>
                <a:gd name="T11" fmla="*/ 27 h 28"/>
                <a:gd name="T12" fmla="*/ 6 w 25"/>
                <a:gd name="T13" fmla="*/ 24 h 28"/>
                <a:gd name="T14" fmla="*/ 0 w 25"/>
                <a:gd name="T15" fmla="*/ 6 h 28"/>
                <a:gd name="T16" fmla="*/ 3 w 25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28"/>
                <a:gd name="T29" fmla="*/ 25 w 25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28">
                  <a:moveTo>
                    <a:pt x="3" y="0"/>
                  </a:moveTo>
                  <a:lnTo>
                    <a:pt x="3" y="11"/>
                  </a:lnTo>
                  <a:lnTo>
                    <a:pt x="17" y="21"/>
                  </a:lnTo>
                  <a:lnTo>
                    <a:pt x="24" y="21"/>
                  </a:lnTo>
                  <a:lnTo>
                    <a:pt x="24" y="24"/>
                  </a:lnTo>
                  <a:lnTo>
                    <a:pt x="14" y="27"/>
                  </a:lnTo>
                  <a:lnTo>
                    <a:pt x="6" y="24"/>
                  </a:lnTo>
                  <a:lnTo>
                    <a:pt x="0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9" name="Freeform 382"/>
            <p:cNvSpPr>
              <a:spLocks/>
            </p:cNvSpPr>
            <p:nvPr/>
          </p:nvSpPr>
          <p:spPr bwMode="auto">
            <a:xfrm>
              <a:off x="1268" y="3089"/>
              <a:ext cx="9" cy="51"/>
            </a:xfrm>
            <a:custGeom>
              <a:avLst/>
              <a:gdLst>
                <a:gd name="T0" fmla="*/ 5 w 9"/>
                <a:gd name="T1" fmla="*/ 0 h 51"/>
                <a:gd name="T2" fmla="*/ 5 w 9"/>
                <a:gd name="T3" fmla="*/ 44 h 51"/>
                <a:gd name="T4" fmla="*/ 8 w 9"/>
                <a:gd name="T5" fmla="*/ 47 h 51"/>
                <a:gd name="T6" fmla="*/ 0 w 9"/>
                <a:gd name="T7" fmla="*/ 50 h 51"/>
                <a:gd name="T8" fmla="*/ 3 w 9"/>
                <a:gd name="T9" fmla="*/ 36 h 51"/>
                <a:gd name="T10" fmla="*/ 3 w 9"/>
                <a:gd name="T11" fmla="*/ 3 h 51"/>
                <a:gd name="T12" fmla="*/ 5 w 9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51"/>
                <a:gd name="T23" fmla="*/ 9 w 9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51">
                  <a:moveTo>
                    <a:pt x="5" y="0"/>
                  </a:moveTo>
                  <a:lnTo>
                    <a:pt x="5" y="44"/>
                  </a:lnTo>
                  <a:lnTo>
                    <a:pt x="8" y="47"/>
                  </a:lnTo>
                  <a:lnTo>
                    <a:pt x="0" y="50"/>
                  </a:lnTo>
                  <a:lnTo>
                    <a:pt x="3" y="36"/>
                  </a:lnTo>
                  <a:lnTo>
                    <a:pt x="3" y="3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" name="Freeform 383"/>
            <p:cNvSpPr>
              <a:spLocks/>
            </p:cNvSpPr>
            <p:nvPr/>
          </p:nvSpPr>
          <p:spPr bwMode="auto">
            <a:xfrm>
              <a:off x="1483" y="3093"/>
              <a:ext cx="7" cy="53"/>
            </a:xfrm>
            <a:custGeom>
              <a:avLst/>
              <a:gdLst>
                <a:gd name="T0" fmla="*/ 2 w 7"/>
                <a:gd name="T1" fmla="*/ 0 h 53"/>
                <a:gd name="T2" fmla="*/ 5 w 7"/>
                <a:gd name="T3" fmla="*/ 0 h 53"/>
                <a:gd name="T4" fmla="*/ 5 w 7"/>
                <a:gd name="T5" fmla="*/ 49 h 53"/>
                <a:gd name="T6" fmla="*/ 6 w 7"/>
                <a:gd name="T7" fmla="*/ 52 h 53"/>
                <a:gd name="T8" fmla="*/ 0 w 7"/>
                <a:gd name="T9" fmla="*/ 52 h 53"/>
                <a:gd name="T10" fmla="*/ 0 w 7"/>
                <a:gd name="T11" fmla="*/ 46 h 53"/>
                <a:gd name="T12" fmla="*/ 2 w 7"/>
                <a:gd name="T13" fmla="*/ 44 h 53"/>
                <a:gd name="T14" fmla="*/ 0 w 7"/>
                <a:gd name="T15" fmla="*/ 32 h 53"/>
                <a:gd name="T16" fmla="*/ 2 w 7"/>
                <a:gd name="T17" fmla="*/ 25 h 53"/>
                <a:gd name="T18" fmla="*/ 0 w 7"/>
                <a:gd name="T19" fmla="*/ 11 h 53"/>
                <a:gd name="T20" fmla="*/ 2 w 7"/>
                <a:gd name="T21" fmla="*/ 8 h 53"/>
                <a:gd name="T22" fmla="*/ 0 w 7"/>
                <a:gd name="T23" fmla="*/ 3 h 53"/>
                <a:gd name="T24" fmla="*/ 2 w 7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"/>
                <a:gd name="T40" fmla="*/ 0 h 53"/>
                <a:gd name="T41" fmla="*/ 7 w 7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" h="53">
                  <a:moveTo>
                    <a:pt x="2" y="0"/>
                  </a:moveTo>
                  <a:lnTo>
                    <a:pt x="5" y="0"/>
                  </a:lnTo>
                  <a:lnTo>
                    <a:pt x="5" y="49"/>
                  </a:lnTo>
                  <a:lnTo>
                    <a:pt x="6" y="52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0" y="11"/>
                  </a:lnTo>
                  <a:lnTo>
                    <a:pt x="2" y="8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" name="Freeform 384"/>
            <p:cNvSpPr>
              <a:spLocks/>
            </p:cNvSpPr>
            <p:nvPr/>
          </p:nvSpPr>
          <p:spPr bwMode="auto">
            <a:xfrm>
              <a:off x="1535" y="3095"/>
              <a:ext cx="3" cy="4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3 h 4"/>
                <a:gd name="T6" fmla="*/ 0 w 3"/>
                <a:gd name="T7" fmla="*/ 3 h 4"/>
                <a:gd name="T8" fmla="*/ 0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" name="Freeform 385"/>
            <p:cNvSpPr>
              <a:spLocks/>
            </p:cNvSpPr>
            <p:nvPr/>
          </p:nvSpPr>
          <p:spPr bwMode="auto">
            <a:xfrm>
              <a:off x="1595" y="3095"/>
              <a:ext cx="3" cy="4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3 h 4"/>
                <a:gd name="T4" fmla="*/ 0 w 3"/>
                <a:gd name="T5" fmla="*/ 3 h 4"/>
                <a:gd name="T6" fmla="*/ 0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0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3" name="Freeform 386"/>
            <p:cNvSpPr>
              <a:spLocks/>
            </p:cNvSpPr>
            <p:nvPr/>
          </p:nvSpPr>
          <p:spPr bwMode="auto">
            <a:xfrm>
              <a:off x="1505" y="3098"/>
              <a:ext cx="19" cy="48"/>
            </a:xfrm>
            <a:custGeom>
              <a:avLst/>
              <a:gdLst>
                <a:gd name="T0" fmla="*/ 6 w 19"/>
                <a:gd name="T1" fmla="*/ 0 h 48"/>
                <a:gd name="T2" fmla="*/ 8 w 19"/>
                <a:gd name="T3" fmla="*/ 0 h 48"/>
                <a:gd name="T4" fmla="*/ 15 w 19"/>
                <a:gd name="T5" fmla="*/ 11 h 48"/>
                <a:gd name="T6" fmla="*/ 15 w 19"/>
                <a:gd name="T7" fmla="*/ 20 h 48"/>
                <a:gd name="T8" fmla="*/ 18 w 19"/>
                <a:gd name="T9" fmla="*/ 26 h 48"/>
                <a:gd name="T10" fmla="*/ 12 w 19"/>
                <a:gd name="T11" fmla="*/ 38 h 48"/>
                <a:gd name="T12" fmla="*/ 0 w 19"/>
                <a:gd name="T13" fmla="*/ 47 h 48"/>
                <a:gd name="T14" fmla="*/ 11 w 19"/>
                <a:gd name="T15" fmla="*/ 33 h 48"/>
                <a:gd name="T16" fmla="*/ 11 w 19"/>
                <a:gd name="T17" fmla="*/ 23 h 48"/>
                <a:gd name="T18" fmla="*/ 12 w 19"/>
                <a:gd name="T19" fmla="*/ 17 h 48"/>
                <a:gd name="T20" fmla="*/ 6 w 1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48"/>
                <a:gd name="T35" fmla="*/ 19 w 1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48">
                  <a:moveTo>
                    <a:pt x="6" y="0"/>
                  </a:moveTo>
                  <a:lnTo>
                    <a:pt x="8" y="0"/>
                  </a:lnTo>
                  <a:lnTo>
                    <a:pt x="15" y="11"/>
                  </a:lnTo>
                  <a:lnTo>
                    <a:pt x="15" y="20"/>
                  </a:lnTo>
                  <a:lnTo>
                    <a:pt x="18" y="26"/>
                  </a:lnTo>
                  <a:lnTo>
                    <a:pt x="12" y="38"/>
                  </a:lnTo>
                  <a:lnTo>
                    <a:pt x="0" y="47"/>
                  </a:lnTo>
                  <a:lnTo>
                    <a:pt x="11" y="33"/>
                  </a:lnTo>
                  <a:lnTo>
                    <a:pt x="11" y="23"/>
                  </a:lnTo>
                  <a:lnTo>
                    <a:pt x="12" y="17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4" name="Freeform 387"/>
            <p:cNvSpPr>
              <a:spLocks/>
            </p:cNvSpPr>
            <p:nvPr/>
          </p:nvSpPr>
          <p:spPr bwMode="auto">
            <a:xfrm>
              <a:off x="1645" y="3098"/>
              <a:ext cx="2" cy="5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0 h 5"/>
                <a:gd name="T4" fmla="*/ 1 w 2"/>
                <a:gd name="T5" fmla="*/ 4 h 5"/>
                <a:gd name="T6" fmla="*/ 0 w 2"/>
                <a:gd name="T7" fmla="*/ 4 h 5"/>
                <a:gd name="T8" fmla="*/ 0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5"/>
                <a:gd name="T17" fmla="*/ 2 w 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5">
                  <a:moveTo>
                    <a:pt x="0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5" name="Freeform 388"/>
            <p:cNvSpPr>
              <a:spLocks/>
            </p:cNvSpPr>
            <p:nvPr/>
          </p:nvSpPr>
          <p:spPr bwMode="auto">
            <a:xfrm>
              <a:off x="1776" y="3098"/>
              <a:ext cx="31" cy="53"/>
            </a:xfrm>
            <a:custGeom>
              <a:avLst/>
              <a:gdLst>
                <a:gd name="T0" fmla="*/ 0 w 31"/>
                <a:gd name="T1" fmla="*/ 0 h 53"/>
                <a:gd name="T2" fmla="*/ 5 w 31"/>
                <a:gd name="T3" fmla="*/ 0 h 53"/>
                <a:gd name="T4" fmla="*/ 18 w 31"/>
                <a:gd name="T5" fmla="*/ 32 h 53"/>
                <a:gd name="T6" fmla="*/ 23 w 31"/>
                <a:gd name="T7" fmla="*/ 38 h 53"/>
                <a:gd name="T8" fmla="*/ 30 w 31"/>
                <a:gd name="T9" fmla="*/ 30 h 53"/>
                <a:gd name="T10" fmla="*/ 20 w 31"/>
                <a:gd name="T11" fmla="*/ 52 h 53"/>
                <a:gd name="T12" fmla="*/ 18 w 31"/>
                <a:gd name="T13" fmla="*/ 52 h 53"/>
                <a:gd name="T14" fmla="*/ 8 w 31"/>
                <a:gd name="T15" fmla="*/ 17 h 53"/>
                <a:gd name="T16" fmla="*/ 3 w 31"/>
                <a:gd name="T17" fmla="*/ 17 h 53"/>
                <a:gd name="T18" fmla="*/ 0 w 31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53"/>
                <a:gd name="T32" fmla="*/ 31 w 31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53">
                  <a:moveTo>
                    <a:pt x="0" y="0"/>
                  </a:moveTo>
                  <a:lnTo>
                    <a:pt x="5" y="0"/>
                  </a:lnTo>
                  <a:lnTo>
                    <a:pt x="18" y="32"/>
                  </a:lnTo>
                  <a:lnTo>
                    <a:pt x="23" y="38"/>
                  </a:lnTo>
                  <a:lnTo>
                    <a:pt x="30" y="30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8" y="17"/>
                  </a:lnTo>
                  <a:lnTo>
                    <a:pt x="3" y="1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6" name="Freeform 389"/>
            <p:cNvSpPr>
              <a:spLocks/>
            </p:cNvSpPr>
            <p:nvPr/>
          </p:nvSpPr>
          <p:spPr bwMode="auto">
            <a:xfrm>
              <a:off x="1810" y="3102"/>
              <a:ext cx="14" cy="54"/>
            </a:xfrm>
            <a:custGeom>
              <a:avLst/>
              <a:gdLst>
                <a:gd name="T0" fmla="*/ 5 w 14"/>
                <a:gd name="T1" fmla="*/ 0 h 54"/>
                <a:gd name="T2" fmla="*/ 13 w 14"/>
                <a:gd name="T3" fmla="*/ 0 h 54"/>
                <a:gd name="T4" fmla="*/ 10 w 14"/>
                <a:gd name="T5" fmla="*/ 8 h 54"/>
                <a:gd name="T6" fmla="*/ 10 w 14"/>
                <a:gd name="T7" fmla="*/ 45 h 54"/>
                <a:gd name="T8" fmla="*/ 13 w 14"/>
                <a:gd name="T9" fmla="*/ 53 h 54"/>
                <a:gd name="T10" fmla="*/ 5 w 14"/>
                <a:gd name="T11" fmla="*/ 53 h 54"/>
                <a:gd name="T12" fmla="*/ 3 w 14"/>
                <a:gd name="T13" fmla="*/ 50 h 54"/>
                <a:gd name="T14" fmla="*/ 5 w 14"/>
                <a:gd name="T15" fmla="*/ 42 h 54"/>
                <a:gd name="T16" fmla="*/ 5 w 14"/>
                <a:gd name="T17" fmla="*/ 19 h 54"/>
                <a:gd name="T18" fmla="*/ 0 w 14"/>
                <a:gd name="T19" fmla="*/ 11 h 54"/>
                <a:gd name="T20" fmla="*/ 5 w 14"/>
                <a:gd name="T21" fmla="*/ 0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54"/>
                <a:gd name="T35" fmla="*/ 14 w 14"/>
                <a:gd name="T36" fmla="*/ 54 h 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54">
                  <a:moveTo>
                    <a:pt x="5" y="0"/>
                  </a:moveTo>
                  <a:lnTo>
                    <a:pt x="13" y="0"/>
                  </a:lnTo>
                  <a:lnTo>
                    <a:pt x="10" y="8"/>
                  </a:lnTo>
                  <a:lnTo>
                    <a:pt x="10" y="45"/>
                  </a:lnTo>
                  <a:lnTo>
                    <a:pt x="13" y="53"/>
                  </a:lnTo>
                  <a:lnTo>
                    <a:pt x="5" y="53"/>
                  </a:lnTo>
                  <a:lnTo>
                    <a:pt x="3" y="50"/>
                  </a:lnTo>
                  <a:lnTo>
                    <a:pt x="5" y="42"/>
                  </a:lnTo>
                  <a:lnTo>
                    <a:pt x="5" y="19"/>
                  </a:lnTo>
                  <a:lnTo>
                    <a:pt x="0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7" name="Freeform 390"/>
            <p:cNvSpPr>
              <a:spLocks/>
            </p:cNvSpPr>
            <p:nvPr/>
          </p:nvSpPr>
          <p:spPr bwMode="auto">
            <a:xfrm>
              <a:off x="1884" y="3102"/>
              <a:ext cx="10" cy="54"/>
            </a:xfrm>
            <a:custGeom>
              <a:avLst/>
              <a:gdLst>
                <a:gd name="T0" fmla="*/ 3 w 10"/>
                <a:gd name="T1" fmla="*/ 0 h 54"/>
                <a:gd name="T2" fmla="*/ 8 w 10"/>
                <a:gd name="T3" fmla="*/ 0 h 54"/>
                <a:gd name="T4" fmla="*/ 8 w 10"/>
                <a:gd name="T5" fmla="*/ 50 h 54"/>
                <a:gd name="T6" fmla="*/ 9 w 10"/>
                <a:gd name="T7" fmla="*/ 53 h 54"/>
                <a:gd name="T8" fmla="*/ 0 w 10"/>
                <a:gd name="T9" fmla="*/ 53 h 54"/>
                <a:gd name="T10" fmla="*/ 3 w 10"/>
                <a:gd name="T11" fmla="*/ 45 h 54"/>
                <a:gd name="T12" fmla="*/ 3 w 10"/>
                <a:gd name="T13" fmla="*/ 16 h 54"/>
                <a:gd name="T14" fmla="*/ 5 w 10"/>
                <a:gd name="T15" fmla="*/ 14 h 54"/>
                <a:gd name="T16" fmla="*/ 3 w 10"/>
                <a:gd name="T17" fmla="*/ 8 h 54"/>
                <a:gd name="T18" fmla="*/ 3 w 10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54"/>
                <a:gd name="T32" fmla="*/ 10 w 10"/>
                <a:gd name="T33" fmla="*/ 54 h 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54">
                  <a:moveTo>
                    <a:pt x="3" y="0"/>
                  </a:moveTo>
                  <a:lnTo>
                    <a:pt x="8" y="0"/>
                  </a:lnTo>
                  <a:lnTo>
                    <a:pt x="8" y="50"/>
                  </a:lnTo>
                  <a:lnTo>
                    <a:pt x="9" y="53"/>
                  </a:lnTo>
                  <a:lnTo>
                    <a:pt x="0" y="53"/>
                  </a:lnTo>
                  <a:lnTo>
                    <a:pt x="3" y="45"/>
                  </a:lnTo>
                  <a:lnTo>
                    <a:pt x="3" y="16"/>
                  </a:lnTo>
                  <a:lnTo>
                    <a:pt x="5" y="14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8" name="Freeform 391"/>
            <p:cNvSpPr>
              <a:spLocks/>
            </p:cNvSpPr>
            <p:nvPr/>
          </p:nvSpPr>
          <p:spPr bwMode="auto">
            <a:xfrm>
              <a:off x="1938" y="3104"/>
              <a:ext cx="3" cy="4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3 h 4"/>
                <a:gd name="T6" fmla="*/ 0 w 3"/>
                <a:gd name="T7" fmla="*/ 3 h 4"/>
                <a:gd name="T8" fmla="*/ 0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" name="Freeform 392"/>
            <p:cNvSpPr>
              <a:spLocks/>
            </p:cNvSpPr>
            <p:nvPr/>
          </p:nvSpPr>
          <p:spPr bwMode="auto">
            <a:xfrm>
              <a:off x="1998" y="3104"/>
              <a:ext cx="12" cy="56"/>
            </a:xfrm>
            <a:custGeom>
              <a:avLst/>
              <a:gdLst>
                <a:gd name="T0" fmla="*/ 3 w 12"/>
                <a:gd name="T1" fmla="*/ 0 h 56"/>
                <a:gd name="T2" fmla="*/ 8 w 12"/>
                <a:gd name="T3" fmla="*/ 0 h 56"/>
                <a:gd name="T4" fmla="*/ 8 w 12"/>
                <a:gd name="T5" fmla="*/ 8 h 56"/>
                <a:gd name="T6" fmla="*/ 11 w 12"/>
                <a:gd name="T7" fmla="*/ 14 h 56"/>
                <a:gd name="T8" fmla="*/ 8 w 12"/>
                <a:gd name="T9" fmla="*/ 17 h 56"/>
                <a:gd name="T10" fmla="*/ 11 w 12"/>
                <a:gd name="T11" fmla="*/ 20 h 56"/>
                <a:gd name="T12" fmla="*/ 8 w 12"/>
                <a:gd name="T13" fmla="*/ 21 h 56"/>
                <a:gd name="T14" fmla="*/ 11 w 12"/>
                <a:gd name="T15" fmla="*/ 27 h 56"/>
                <a:gd name="T16" fmla="*/ 11 w 12"/>
                <a:gd name="T17" fmla="*/ 38 h 56"/>
                <a:gd name="T18" fmla="*/ 8 w 12"/>
                <a:gd name="T19" fmla="*/ 41 h 56"/>
                <a:gd name="T20" fmla="*/ 11 w 12"/>
                <a:gd name="T21" fmla="*/ 47 h 56"/>
                <a:gd name="T22" fmla="*/ 11 w 12"/>
                <a:gd name="T23" fmla="*/ 55 h 56"/>
                <a:gd name="T24" fmla="*/ 0 w 12"/>
                <a:gd name="T25" fmla="*/ 55 h 56"/>
                <a:gd name="T26" fmla="*/ 6 w 12"/>
                <a:gd name="T27" fmla="*/ 47 h 56"/>
                <a:gd name="T28" fmla="*/ 6 w 12"/>
                <a:gd name="T29" fmla="*/ 6 h 56"/>
                <a:gd name="T30" fmla="*/ 3 w 12"/>
                <a:gd name="T31" fmla="*/ 0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"/>
                <a:gd name="T49" fmla="*/ 0 h 56"/>
                <a:gd name="T50" fmla="*/ 12 w 12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" h="56">
                  <a:moveTo>
                    <a:pt x="3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11" y="20"/>
                  </a:lnTo>
                  <a:lnTo>
                    <a:pt x="8" y="21"/>
                  </a:lnTo>
                  <a:lnTo>
                    <a:pt x="11" y="27"/>
                  </a:lnTo>
                  <a:lnTo>
                    <a:pt x="11" y="38"/>
                  </a:lnTo>
                  <a:lnTo>
                    <a:pt x="8" y="41"/>
                  </a:lnTo>
                  <a:lnTo>
                    <a:pt x="11" y="47"/>
                  </a:lnTo>
                  <a:lnTo>
                    <a:pt x="11" y="55"/>
                  </a:lnTo>
                  <a:lnTo>
                    <a:pt x="0" y="55"/>
                  </a:lnTo>
                  <a:lnTo>
                    <a:pt x="6" y="47"/>
                  </a:lnTo>
                  <a:lnTo>
                    <a:pt x="6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" name="Freeform 393"/>
            <p:cNvSpPr>
              <a:spLocks/>
            </p:cNvSpPr>
            <p:nvPr/>
          </p:nvSpPr>
          <p:spPr bwMode="auto">
            <a:xfrm>
              <a:off x="1343" y="3107"/>
              <a:ext cx="7" cy="33"/>
            </a:xfrm>
            <a:custGeom>
              <a:avLst/>
              <a:gdLst>
                <a:gd name="T0" fmla="*/ 0 w 7"/>
                <a:gd name="T1" fmla="*/ 0 h 33"/>
                <a:gd name="T2" fmla="*/ 6 w 7"/>
                <a:gd name="T3" fmla="*/ 3 h 33"/>
                <a:gd name="T4" fmla="*/ 6 w 7"/>
                <a:gd name="T5" fmla="*/ 32 h 33"/>
                <a:gd name="T6" fmla="*/ 3 w 7"/>
                <a:gd name="T7" fmla="*/ 32 h 33"/>
                <a:gd name="T8" fmla="*/ 3 w 7"/>
                <a:gd name="T9" fmla="*/ 8 h 33"/>
                <a:gd name="T10" fmla="*/ 0 w 7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33"/>
                <a:gd name="T20" fmla="*/ 7 w 7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33">
                  <a:moveTo>
                    <a:pt x="0" y="0"/>
                  </a:moveTo>
                  <a:lnTo>
                    <a:pt x="6" y="3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3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" name="Freeform 394"/>
            <p:cNvSpPr>
              <a:spLocks/>
            </p:cNvSpPr>
            <p:nvPr/>
          </p:nvSpPr>
          <p:spPr bwMode="auto">
            <a:xfrm>
              <a:off x="2108" y="3107"/>
              <a:ext cx="6" cy="6"/>
            </a:xfrm>
            <a:custGeom>
              <a:avLst/>
              <a:gdLst>
                <a:gd name="T0" fmla="*/ 0 w 6"/>
                <a:gd name="T1" fmla="*/ 0 h 6"/>
                <a:gd name="T2" fmla="*/ 2 w 6"/>
                <a:gd name="T3" fmla="*/ 0 h 6"/>
                <a:gd name="T4" fmla="*/ 5 w 6"/>
                <a:gd name="T5" fmla="*/ 3 h 6"/>
                <a:gd name="T6" fmla="*/ 0 w 6"/>
                <a:gd name="T7" fmla="*/ 5 h 6"/>
                <a:gd name="T8" fmla="*/ 0 w 6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6"/>
                <a:gd name="T17" fmla="*/ 6 w 6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6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2" name="Freeform 395"/>
            <p:cNvSpPr>
              <a:spLocks/>
            </p:cNvSpPr>
            <p:nvPr/>
          </p:nvSpPr>
          <p:spPr bwMode="auto">
            <a:xfrm>
              <a:off x="1302" y="3109"/>
              <a:ext cx="3" cy="31"/>
            </a:xfrm>
            <a:custGeom>
              <a:avLst/>
              <a:gdLst>
                <a:gd name="T0" fmla="*/ 2 w 3"/>
                <a:gd name="T1" fmla="*/ 0 h 31"/>
                <a:gd name="T2" fmla="*/ 2 w 3"/>
                <a:gd name="T3" fmla="*/ 30 h 31"/>
                <a:gd name="T4" fmla="*/ 0 w 3"/>
                <a:gd name="T5" fmla="*/ 30 h 31"/>
                <a:gd name="T6" fmla="*/ 2 w 3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1"/>
                <a:gd name="T14" fmla="*/ 3 w 3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1">
                  <a:moveTo>
                    <a:pt x="2" y="0"/>
                  </a:moveTo>
                  <a:lnTo>
                    <a:pt x="2" y="30"/>
                  </a:lnTo>
                  <a:lnTo>
                    <a:pt x="0" y="3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3" name="Freeform 396"/>
            <p:cNvSpPr>
              <a:spLocks/>
            </p:cNvSpPr>
            <p:nvPr/>
          </p:nvSpPr>
          <p:spPr bwMode="auto">
            <a:xfrm>
              <a:off x="1323" y="3109"/>
              <a:ext cx="6" cy="31"/>
            </a:xfrm>
            <a:custGeom>
              <a:avLst/>
              <a:gdLst>
                <a:gd name="T0" fmla="*/ 0 w 6"/>
                <a:gd name="T1" fmla="*/ 0 h 31"/>
                <a:gd name="T2" fmla="*/ 5 w 6"/>
                <a:gd name="T3" fmla="*/ 0 h 31"/>
                <a:gd name="T4" fmla="*/ 5 w 6"/>
                <a:gd name="T5" fmla="*/ 27 h 31"/>
                <a:gd name="T6" fmla="*/ 3 w 6"/>
                <a:gd name="T7" fmla="*/ 30 h 31"/>
                <a:gd name="T8" fmla="*/ 0 w 6"/>
                <a:gd name="T9" fmla="*/ 27 h 31"/>
                <a:gd name="T10" fmla="*/ 3 w 6"/>
                <a:gd name="T11" fmla="*/ 19 h 31"/>
                <a:gd name="T12" fmla="*/ 3 w 6"/>
                <a:gd name="T13" fmla="*/ 6 h 31"/>
                <a:gd name="T14" fmla="*/ 0 w 6"/>
                <a:gd name="T15" fmla="*/ 0 h 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31"/>
                <a:gd name="T26" fmla="*/ 6 w 6"/>
                <a:gd name="T27" fmla="*/ 31 h 3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31">
                  <a:moveTo>
                    <a:pt x="0" y="0"/>
                  </a:moveTo>
                  <a:lnTo>
                    <a:pt x="5" y="0"/>
                  </a:lnTo>
                  <a:lnTo>
                    <a:pt x="5" y="27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3" y="19"/>
                  </a:lnTo>
                  <a:lnTo>
                    <a:pt x="3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4" name="Freeform 397"/>
            <p:cNvSpPr>
              <a:spLocks/>
            </p:cNvSpPr>
            <p:nvPr/>
          </p:nvSpPr>
          <p:spPr bwMode="auto">
            <a:xfrm>
              <a:off x="1365" y="3109"/>
              <a:ext cx="6" cy="31"/>
            </a:xfrm>
            <a:custGeom>
              <a:avLst/>
              <a:gdLst>
                <a:gd name="T0" fmla="*/ 0 w 6"/>
                <a:gd name="T1" fmla="*/ 0 h 31"/>
                <a:gd name="T2" fmla="*/ 3 w 6"/>
                <a:gd name="T3" fmla="*/ 6 h 31"/>
                <a:gd name="T4" fmla="*/ 3 w 6"/>
                <a:gd name="T5" fmla="*/ 19 h 31"/>
                <a:gd name="T6" fmla="*/ 5 w 6"/>
                <a:gd name="T7" fmla="*/ 21 h 31"/>
                <a:gd name="T8" fmla="*/ 3 w 6"/>
                <a:gd name="T9" fmla="*/ 30 h 31"/>
                <a:gd name="T10" fmla="*/ 3 w 6"/>
                <a:gd name="T11" fmla="*/ 6 h 31"/>
                <a:gd name="T12" fmla="*/ 0 w 6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31"/>
                <a:gd name="T23" fmla="*/ 6 w 6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31">
                  <a:moveTo>
                    <a:pt x="0" y="0"/>
                  </a:moveTo>
                  <a:lnTo>
                    <a:pt x="3" y="6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3" y="30"/>
                  </a:lnTo>
                  <a:lnTo>
                    <a:pt x="3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5" name="Freeform 398"/>
            <p:cNvSpPr>
              <a:spLocks/>
            </p:cNvSpPr>
            <p:nvPr/>
          </p:nvSpPr>
          <p:spPr bwMode="auto">
            <a:xfrm>
              <a:off x="1402" y="3112"/>
              <a:ext cx="5" cy="10"/>
            </a:xfrm>
            <a:custGeom>
              <a:avLst/>
              <a:gdLst>
                <a:gd name="T0" fmla="*/ 0 w 5"/>
                <a:gd name="T1" fmla="*/ 0 h 10"/>
                <a:gd name="T2" fmla="*/ 1 w 5"/>
                <a:gd name="T3" fmla="*/ 0 h 10"/>
                <a:gd name="T4" fmla="*/ 4 w 5"/>
                <a:gd name="T5" fmla="*/ 9 h 10"/>
                <a:gd name="T6" fmla="*/ 0 w 5"/>
                <a:gd name="T7" fmla="*/ 9 h 10"/>
                <a:gd name="T8" fmla="*/ 0 w 5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0"/>
                <a:gd name="T17" fmla="*/ 5 w 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0">
                  <a:moveTo>
                    <a:pt x="0" y="0"/>
                  </a:moveTo>
                  <a:lnTo>
                    <a:pt x="1" y="0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6" name="Freeform 399"/>
            <p:cNvSpPr>
              <a:spLocks/>
            </p:cNvSpPr>
            <p:nvPr/>
          </p:nvSpPr>
          <p:spPr bwMode="auto">
            <a:xfrm>
              <a:off x="1535" y="3112"/>
              <a:ext cx="7" cy="36"/>
            </a:xfrm>
            <a:custGeom>
              <a:avLst/>
              <a:gdLst>
                <a:gd name="T0" fmla="*/ 0 w 7"/>
                <a:gd name="T1" fmla="*/ 0 h 36"/>
                <a:gd name="T2" fmla="*/ 3 w 7"/>
                <a:gd name="T3" fmla="*/ 0 h 36"/>
                <a:gd name="T4" fmla="*/ 6 w 7"/>
                <a:gd name="T5" fmla="*/ 6 h 36"/>
                <a:gd name="T6" fmla="*/ 6 w 7"/>
                <a:gd name="T7" fmla="*/ 35 h 36"/>
                <a:gd name="T8" fmla="*/ 0 w 7"/>
                <a:gd name="T9" fmla="*/ 35 h 36"/>
                <a:gd name="T10" fmla="*/ 0 w 7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36"/>
                <a:gd name="T20" fmla="*/ 7 w 7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36">
                  <a:moveTo>
                    <a:pt x="0" y="0"/>
                  </a:moveTo>
                  <a:lnTo>
                    <a:pt x="3" y="0"/>
                  </a:lnTo>
                  <a:lnTo>
                    <a:pt x="6" y="6"/>
                  </a:lnTo>
                  <a:lnTo>
                    <a:pt x="6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7" name="Freeform 400"/>
            <p:cNvSpPr>
              <a:spLocks/>
            </p:cNvSpPr>
            <p:nvPr/>
          </p:nvSpPr>
          <p:spPr bwMode="auto">
            <a:xfrm>
              <a:off x="1907" y="3112"/>
              <a:ext cx="19" cy="48"/>
            </a:xfrm>
            <a:custGeom>
              <a:avLst/>
              <a:gdLst>
                <a:gd name="T0" fmla="*/ 8 w 19"/>
                <a:gd name="T1" fmla="*/ 0 h 48"/>
                <a:gd name="T2" fmla="*/ 18 w 19"/>
                <a:gd name="T3" fmla="*/ 9 h 48"/>
                <a:gd name="T4" fmla="*/ 14 w 19"/>
                <a:gd name="T5" fmla="*/ 11 h 48"/>
                <a:gd name="T6" fmla="*/ 11 w 19"/>
                <a:gd name="T7" fmla="*/ 19 h 48"/>
                <a:gd name="T8" fmla="*/ 11 w 19"/>
                <a:gd name="T9" fmla="*/ 41 h 48"/>
                <a:gd name="T10" fmla="*/ 18 w 19"/>
                <a:gd name="T11" fmla="*/ 41 h 48"/>
                <a:gd name="T12" fmla="*/ 18 w 19"/>
                <a:gd name="T13" fmla="*/ 44 h 48"/>
                <a:gd name="T14" fmla="*/ 14 w 19"/>
                <a:gd name="T15" fmla="*/ 44 h 48"/>
                <a:gd name="T16" fmla="*/ 11 w 19"/>
                <a:gd name="T17" fmla="*/ 47 h 48"/>
                <a:gd name="T18" fmla="*/ 6 w 19"/>
                <a:gd name="T19" fmla="*/ 44 h 48"/>
                <a:gd name="T20" fmla="*/ 6 w 19"/>
                <a:gd name="T21" fmla="*/ 13 h 48"/>
                <a:gd name="T22" fmla="*/ 0 w 19"/>
                <a:gd name="T23" fmla="*/ 9 h 48"/>
                <a:gd name="T24" fmla="*/ 8 w 19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"/>
                <a:gd name="T40" fmla="*/ 0 h 48"/>
                <a:gd name="T41" fmla="*/ 19 w 19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" h="48">
                  <a:moveTo>
                    <a:pt x="8" y="0"/>
                  </a:moveTo>
                  <a:lnTo>
                    <a:pt x="18" y="9"/>
                  </a:lnTo>
                  <a:lnTo>
                    <a:pt x="14" y="11"/>
                  </a:lnTo>
                  <a:lnTo>
                    <a:pt x="11" y="19"/>
                  </a:lnTo>
                  <a:lnTo>
                    <a:pt x="11" y="41"/>
                  </a:lnTo>
                  <a:lnTo>
                    <a:pt x="18" y="41"/>
                  </a:lnTo>
                  <a:lnTo>
                    <a:pt x="18" y="44"/>
                  </a:lnTo>
                  <a:lnTo>
                    <a:pt x="14" y="44"/>
                  </a:lnTo>
                  <a:lnTo>
                    <a:pt x="11" y="47"/>
                  </a:lnTo>
                  <a:lnTo>
                    <a:pt x="6" y="44"/>
                  </a:lnTo>
                  <a:lnTo>
                    <a:pt x="6" y="13"/>
                  </a:lnTo>
                  <a:lnTo>
                    <a:pt x="0" y="9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8" name="Freeform 401"/>
            <p:cNvSpPr>
              <a:spLocks/>
            </p:cNvSpPr>
            <p:nvPr/>
          </p:nvSpPr>
          <p:spPr bwMode="auto">
            <a:xfrm>
              <a:off x="1383" y="3115"/>
              <a:ext cx="20" cy="31"/>
            </a:xfrm>
            <a:custGeom>
              <a:avLst/>
              <a:gdLst>
                <a:gd name="T0" fmla="*/ 3 w 20"/>
                <a:gd name="T1" fmla="*/ 0 h 31"/>
                <a:gd name="T2" fmla="*/ 3 w 20"/>
                <a:gd name="T3" fmla="*/ 13 h 31"/>
                <a:gd name="T4" fmla="*/ 19 w 20"/>
                <a:gd name="T5" fmla="*/ 27 h 31"/>
                <a:gd name="T6" fmla="*/ 11 w 20"/>
                <a:gd name="T7" fmla="*/ 30 h 31"/>
                <a:gd name="T8" fmla="*/ 3 w 20"/>
                <a:gd name="T9" fmla="*/ 24 h 31"/>
                <a:gd name="T10" fmla="*/ 0 w 20"/>
                <a:gd name="T11" fmla="*/ 3 h 31"/>
                <a:gd name="T12" fmla="*/ 3 w 20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31"/>
                <a:gd name="T23" fmla="*/ 20 w 20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31">
                  <a:moveTo>
                    <a:pt x="3" y="0"/>
                  </a:moveTo>
                  <a:lnTo>
                    <a:pt x="3" y="13"/>
                  </a:lnTo>
                  <a:lnTo>
                    <a:pt x="19" y="27"/>
                  </a:lnTo>
                  <a:lnTo>
                    <a:pt x="11" y="30"/>
                  </a:lnTo>
                  <a:lnTo>
                    <a:pt x="3" y="24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9" name="Freeform 402"/>
            <p:cNvSpPr>
              <a:spLocks/>
            </p:cNvSpPr>
            <p:nvPr/>
          </p:nvSpPr>
          <p:spPr bwMode="auto">
            <a:xfrm>
              <a:off x="1557" y="3115"/>
              <a:ext cx="16" cy="33"/>
            </a:xfrm>
            <a:custGeom>
              <a:avLst/>
              <a:gdLst>
                <a:gd name="T0" fmla="*/ 0 w 16"/>
                <a:gd name="T1" fmla="*/ 0 h 33"/>
                <a:gd name="T2" fmla="*/ 4 w 16"/>
                <a:gd name="T3" fmla="*/ 0 h 33"/>
                <a:gd name="T4" fmla="*/ 4 w 16"/>
                <a:gd name="T5" fmla="*/ 10 h 33"/>
                <a:gd name="T6" fmla="*/ 12 w 16"/>
                <a:gd name="T7" fmla="*/ 21 h 33"/>
                <a:gd name="T8" fmla="*/ 15 w 16"/>
                <a:gd name="T9" fmla="*/ 18 h 33"/>
                <a:gd name="T10" fmla="*/ 15 w 16"/>
                <a:gd name="T11" fmla="*/ 24 h 33"/>
                <a:gd name="T12" fmla="*/ 10 w 16"/>
                <a:gd name="T13" fmla="*/ 32 h 33"/>
                <a:gd name="T14" fmla="*/ 0 w 16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33"/>
                <a:gd name="T26" fmla="*/ 16 w 16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33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12" y="21"/>
                  </a:lnTo>
                  <a:lnTo>
                    <a:pt x="15" y="18"/>
                  </a:lnTo>
                  <a:lnTo>
                    <a:pt x="15" y="24"/>
                  </a:lnTo>
                  <a:lnTo>
                    <a:pt x="10" y="3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0" name="Freeform 403"/>
            <p:cNvSpPr>
              <a:spLocks/>
            </p:cNvSpPr>
            <p:nvPr/>
          </p:nvSpPr>
          <p:spPr bwMode="auto">
            <a:xfrm>
              <a:off x="1577" y="3115"/>
              <a:ext cx="3" cy="7"/>
            </a:xfrm>
            <a:custGeom>
              <a:avLst/>
              <a:gdLst>
                <a:gd name="T0" fmla="*/ 0 w 3"/>
                <a:gd name="T1" fmla="*/ 0 h 7"/>
                <a:gd name="T2" fmla="*/ 2 w 3"/>
                <a:gd name="T3" fmla="*/ 0 h 7"/>
                <a:gd name="T4" fmla="*/ 0 w 3"/>
                <a:gd name="T5" fmla="*/ 6 h 7"/>
                <a:gd name="T6" fmla="*/ 0 w 3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"/>
                <a:gd name="T14" fmla="*/ 3 w 3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">
                  <a:moveTo>
                    <a:pt x="0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" name="Freeform 404"/>
            <p:cNvSpPr>
              <a:spLocks/>
            </p:cNvSpPr>
            <p:nvPr/>
          </p:nvSpPr>
          <p:spPr bwMode="auto">
            <a:xfrm>
              <a:off x="1592" y="3115"/>
              <a:ext cx="9" cy="36"/>
            </a:xfrm>
            <a:custGeom>
              <a:avLst/>
              <a:gdLst>
                <a:gd name="T0" fmla="*/ 0 w 9"/>
                <a:gd name="T1" fmla="*/ 0 h 36"/>
                <a:gd name="T2" fmla="*/ 5 w 9"/>
                <a:gd name="T3" fmla="*/ 0 h 36"/>
                <a:gd name="T4" fmla="*/ 5 w 9"/>
                <a:gd name="T5" fmla="*/ 29 h 36"/>
                <a:gd name="T6" fmla="*/ 8 w 9"/>
                <a:gd name="T7" fmla="*/ 35 h 36"/>
                <a:gd name="T8" fmla="*/ 0 w 9"/>
                <a:gd name="T9" fmla="*/ 35 h 36"/>
                <a:gd name="T10" fmla="*/ 3 w 9"/>
                <a:gd name="T11" fmla="*/ 8 h 36"/>
                <a:gd name="T12" fmla="*/ 0 w 9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0"/>
                  </a:moveTo>
                  <a:lnTo>
                    <a:pt x="5" y="0"/>
                  </a:lnTo>
                  <a:lnTo>
                    <a:pt x="5" y="29"/>
                  </a:lnTo>
                  <a:lnTo>
                    <a:pt x="8" y="35"/>
                  </a:lnTo>
                  <a:lnTo>
                    <a:pt x="0" y="35"/>
                  </a:lnTo>
                  <a:lnTo>
                    <a:pt x="3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2" name="Freeform 405"/>
            <p:cNvSpPr>
              <a:spLocks/>
            </p:cNvSpPr>
            <p:nvPr/>
          </p:nvSpPr>
          <p:spPr bwMode="auto">
            <a:xfrm>
              <a:off x="1611" y="3115"/>
              <a:ext cx="22" cy="36"/>
            </a:xfrm>
            <a:custGeom>
              <a:avLst/>
              <a:gdLst>
                <a:gd name="T0" fmla="*/ 3 w 22"/>
                <a:gd name="T1" fmla="*/ 0 h 36"/>
                <a:gd name="T2" fmla="*/ 3 w 22"/>
                <a:gd name="T3" fmla="*/ 8 h 36"/>
                <a:gd name="T4" fmla="*/ 21 w 22"/>
                <a:gd name="T5" fmla="*/ 24 h 36"/>
                <a:gd name="T6" fmla="*/ 21 w 22"/>
                <a:gd name="T7" fmla="*/ 29 h 36"/>
                <a:gd name="T8" fmla="*/ 13 w 22"/>
                <a:gd name="T9" fmla="*/ 35 h 36"/>
                <a:gd name="T10" fmla="*/ 15 w 22"/>
                <a:gd name="T11" fmla="*/ 21 h 36"/>
                <a:gd name="T12" fmla="*/ 10 w 22"/>
                <a:gd name="T13" fmla="*/ 21 h 36"/>
                <a:gd name="T14" fmla="*/ 0 w 22"/>
                <a:gd name="T15" fmla="*/ 13 h 36"/>
                <a:gd name="T16" fmla="*/ 0 w 22"/>
                <a:gd name="T17" fmla="*/ 3 h 36"/>
                <a:gd name="T18" fmla="*/ 3 w 22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36"/>
                <a:gd name="T32" fmla="*/ 22 w 22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36">
                  <a:moveTo>
                    <a:pt x="3" y="0"/>
                  </a:moveTo>
                  <a:lnTo>
                    <a:pt x="3" y="8"/>
                  </a:lnTo>
                  <a:lnTo>
                    <a:pt x="21" y="24"/>
                  </a:lnTo>
                  <a:lnTo>
                    <a:pt x="21" y="29"/>
                  </a:lnTo>
                  <a:lnTo>
                    <a:pt x="13" y="35"/>
                  </a:lnTo>
                  <a:lnTo>
                    <a:pt x="15" y="21"/>
                  </a:lnTo>
                  <a:lnTo>
                    <a:pt x="10" y="21"/>
                  </a:lnTo>
                  <a:lnTo>
                    <a:pt x="0" y="13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3" name="Line 406"/>
            <p:cNvSpPr>
              <a:spLocks noChangeShapeType="1"/>
            </p:cNvSpPr>
            <p:nvPr/>
          </p:nvSpPr>
          <p:spPr bwMode="auto">
            <a:xfrm>
              <a:off x="1625" y="3115"/>
              <a:ext cx="0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4" name="Freeform 407"/>
            <p:cNvSpPr>
              <a:spLocks/>
            </p:cNvSpPr>
            <p:nvPr/>
          </p:nvSpPr>
          <p:spPr bwMode="auto">
            <a:xfrm>
              <a:off x="1643" y="3115"/>
              <a:ext cx="8" cy="36"/>
            </a:xfrm>
            <a:custGeom>
              <a:avLst/>
              <a:gdLst>
                <a:gd name="T0" fmla="*/ 3 w 8"/>
                <a:gd name="T1" fmla="*/ 0 h 36"/>
                <a:gd name="T2" fmla="*/ 4 w 8"/>
                <a:gd name="T3" fmla="*/ 0 h 36"/>
                <a:gd name="T4" fmla="*/ 4 w 8"/>
                <a:gd name="T5" fmla="*/ 29 h 36"/>
                <a:gd name="T6" fmla="*/ 7 w 8"/>
                <a:gd name="T7" fmla="*/ 35 h 36"/>
                <a:gd name="T8" fmla="*/ 0 w 8"/>
                <a:gd name="T9" fmla="*/ 35 h 36"/>
                <a:gd name="T10" fmla="*/ 3 w 8"/>
                <a:gd name="T11" fmla="*/ 13 h 36"/>
                <a:gd name="T12" fmla="*/ 0 w 8"/>
                <a:gd name="T13" fmla="*/ 10 h 36"/>
                <a:gd name="T14" fmla="*/ 3 w 8"/>
                <a:gd name="T15" fmla="*/ 8 h 36"/>
                <a:gd name="T16" fmla="*/ 0 w 8"/>
                <a:gd name="T17" fmla="*/ 3 h 36"/>
                <a:gd name="T18" fmla="*/ 3 w 8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36"/>
                <a:gd name="T32" fmla="*/ 8 w 8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36">
                  <a:moveTo>
                    <a:pt x="3" y="0"/>
                  </a:moveTo>
                  <a:lnTo>
                    <a:pt x="4" y="0"/>
                  </a:lnTo>
                  <a:lnTo>
                    <a:pt x="4" y="29"/>
                  </a:lnTo>
                  <a:lnTo>
                    <a:pt x="7" y="35"/>
                  </a:lnTo>
                  <a:lnTo>
                    <a:pt x="0" y="35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3" y="8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5" name="Freeform 408"/>
            <p:cNvSpPr>
              <a:spLocks/>
            </p:cNvSpPr>
            <p:nvPr/>
          </p:nvSpPr>
          <p:spPr bwMode="auto">
            <a:xfrm>
              <a:off x="1660" y="3115"/>
              <a:ext cx="36" cy="39"/>
            </a:xfrm>
            <a:custGeom>
              <a:avLst/>
              <a:gdLst>
                <a:gd name="T0" fmla="*/ 14 w 36"/>
                <a:gd name="T1" fmla="*/ 0 h 39"/>
                <a:gd name="T2" fmla="*/ 21 w 36"/>
                <a:gd name="T3" fmla="*/ 0 h 39"/>
                <a:gd name="T4" fmla="*/ 35 w 36"/>
                <a:gd name="T5" fmla="*/ 10 h 39"/>
                <a:gd name="T6" fmla="*/ 35 w 36"/>
                <a:gd name="T7" fmla="*/ 27 h 39"/>
                <a:gd name="T8" fmla="*/ 21 w 36"/>
                <a:gd name="T9" fmla="*/ 38 h 39"/>
                <a:gd name="T10" fmla="*/ 14 w 36"/>
                <a:gd name="T11" fmla="*/ 38 h 39"/>
                <a:gd name="T12" fmla="*/ 3 w 36"/>
                <a:gd name="T13" fmla="*/ 30 h 39"/>
                <a:gd name="T14" fmla="*/ 0 w 36"/>
                <a:gd name="T15" fmla="*/ 13 h 39"/>
                <a:gd name="T16" fmla="*/ 8 w 36"/>
                <a:gd name="T17" fmla="*/ 3 h 39"/>
                <a:gd name="T18" fmla="*/ 14 w 36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9"/>
                <a:gd name="T32" fmla="*/ 36 w 36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9">
                  <a:moveTo>
                    <a:pt x="14" y="0"/>
                  </a:moveTo>
                  <a:lnTo>
                    <a:pt x="21" y="0"/>
                  </a:lnTo>
                  <a:lnTo>
                    <a:pt x="35" y="10"/>
                  </a:lnTo>
                  <a:lnTo>
                    <a:pt x="35" y="27"/>
                  </a:lnTo>
                  <a:lnTo>
                    <a:pt x="21" y="38"/>
                  </a:lnTo>
                  <a:lnTo>
                    <a:pt x="14" y="38"/>
                  </a:lnTo>
                  <a:lnTo>
                    <a:pt x="3" y="30"/>
                  </a:lnTo>
                  <a:lnTo>
                    <a:pt x="0" y="13"/>
                  </a:lnTo>
                  <a:lnTo>
                    <a:pt x="8" y="3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6" name="Freeform 409"/>
            <p:cNvSpPr>
              <a:spLocks/>
            </p:cNvSpPr>
            <p:nvPr/>
          </p:nvSpPr>
          <p:spPr bwMode="auto">
            <a:xfrm>
              <a:off x="1665" y="3115"/>
              <a:ext cx="26" cy="39"/>
            </a:xfrm>
            <a:custGeom>
              <a:avLst/>
              <a:gdLst>
                <a:gd name="T0" fmla="*/ 16 w 26"/>
                <a:gd name="T1" fmla="*/ 3 h 39"/>
                <a:gd name="T2" fmla="*/ 12 w 26"/>
                <a:gd name="T3" fmla="*/ 0 h 39"/>
                <a:gd name="T4" fmla="*/ 3 w 26"/>
                <a:gd name="T5" fmla="*/ 3 h 39"/>
                <a:gd name="T6" fmla="*/ 0 w 26"/>
                <a:gd name="T7" fmla="*/ 24 h 39"/>
                <a:gd name="T8" fmla="*/ 13 w 26"/>
                <a:gd name="T9" fmla="*/ 38 h 39"/>
                <a:gd name="T10" fmla="*/ 25 w 26"/>
                <a:gd name="T11" fmla="*/ 27 h 39"/>
                <a:gd name="T12" fmla="*/ 25 w 26"/>
                <a:gd name="T13" fmla="*/ 10 h 39"/>
                <a:gd name="T14" fmla="*/ 16 w 26"/>
                <a:gd name="T15" fmla="*/ 3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39"/>
                <a:gd name="T26" fmla="*/ 26 w 26"/>
                <a:gd name="T27" fmla="*/ 39 h 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39">
                  <a:moveTo>
                    <a:pt x="16" y="3"/>
                  </a:moveTo>
                  <a:lnTo>
                    <a:pt x="12" y="0"/>
                  </a:lnTo>
                  <a:lnTo>
                    <a:pt x="3" y="3"/>
                  </a:lnTo>
                  <a:lnTo>
                    <a:pt x="0" y="24"/>
                  </a:lnTo>
                  <a:lnTo>
                    <a:pt x="13" y="38"/>
                  </a:lnTo>
                  <a:lnTo>
                    <a:pt x="25" y="27"/>
                  </a:lnTo>
                  <a:lnTo>
                    <a:pt x="25" y="10"/>
                  </a:lnTo>
                  <a:lnTo>
                    <a:pt x="1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7" name="Freeform 410"/>
            <p:cNvSpPr>
              <a:spLocks/>
            </p:cNvSpPr>
            <p:nvPr/>
          </p:nvSpPr>
          <p:spPr bwMode="auto">
            <a:xfrm>
              <a:off x="1706" y="3118"/>
              <a:ext cx="31" cy="36"/>
            </a:xfrm>
            <a:custGeom>
              <a:avLst/>
              <a:gdLst>
                <a:gd name="T0" fmla="*/ 0 w 31"/>
                <a:gd name="T1" fmla="*/ 0 h 36"/>
                <a:gd name="T2" fmla="*/ 6 w 31"/>
                <a:gd name="T3" fmla="*/ 0 h 36"/>
                <a:gd name="T4" fmla="*/ 9 w 31"/>
                <a:gd name="T5" fmla="*/ 6 h 36"/>
                <a:gd name="T6" fmla="*/ 17 w 31"/>
                <a:gd name="T7" fmla="*/ 0 h 36"/>
                <a:gd name="T8" fmla="*/ 26 w 31"/>
                <a:gd name="T9" fmla="*/ 0 h 36"/>
                <a:gd name="T10" fmla="*/ 29 w 31"/>
                <a:gd name="T11" fmla="*/ 6 h 36"/>
                <a:gd name="T12" fmla="*/ 29 w 31"/>
                <a:gd name="T13" fmla="*/ 27 h 36"/>
                <a:gd name="T14" fmla="*/ 30 w 31"/>
                <a:gd name="T15" fmla="*/ 35 h 36"/>
                <a:gd name="T16" fmla="*/ 23 w 31"/>
                <a:gd name="T17" fmla="*/ 35 h 36"/>
                <a:gd name="T18" fmla="*/ 26 w 31"/>
                <a:gd name="T19" fmla="*/ 7 h 36"/>
                <a:gd name="T20" fmla="*/ 17 w 31"/>
                <a:gd name="T21" fmla="*/ 3 h 36"/>
                <a:gd name="T22" fmla="*/ 11 w 31"/>
                <a:gd name="T23" fmla="*/ 3 h 36"/>
                <a:gd name="T24" fmla="*/ 6 w 31"/>
                <a:gd name="T25" fmla="*/ 10 h 36"/>
                <a:gd name="T26" fmla="*/ 6 w 31"/>
                <a:gd name="T27" fmla="*/ 32 h 36"/>
                <a:gd name="T28" fmla="*/ 9 w 31"/>
                <a:gd name="T29" fmla="*/ 35 h 36"/>
                <a:gd name="T30" fmla="*/ 0 w 31"/>
                <a:gd name="T31" fmla="*/ 35 h 36"/>
                <a:gd name="T32" fmla="*/ 0 w 31"/>
                <a:gd name="T33" fmla="*/ 15 h 36"/>
                <a:gd name="T34" fmla="*/ 3 w 31"/>
                <a:gd name="T35" fmla="*/ 10 h 36"/>
                <a:gd name="T36" fmla="*/ 0 w 31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"/>
                <a:gd name="T58" fmla="*/ 0 h 36"/>
                <a:gd name="T59" fmla="*/ 31 w 31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" h="36">
                  <a:moveTo>
                    <a:pt x="0" y="0"/>
                  </a:moveTo>
                  <a:lnTo>
                    <a:pt x="6" y="0"/>
                  </a:lnTo>
                  <a:lnTo>
                    <a:pt x="9" y="6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9" y="6"/>
                  </a:lnTo>
                  <a:lnTo>
                    <a:pt x="29" y="27"/>
                  </a:lnTo>
                  <a:lnTo>
                    <a:pt x="30" y="35"/>
                  </a:lnTo>
                  <a:lnTo>
                    <a:pt x="23" y="35"/>
                  </a:lnTo>
                  <a:lnTo>
                    <a:pt x="26" y="7"/>
                  </a:lnTo>
                  <a:lnTo>
                    <a:pt x="17" y="3"/>
                  </a:lnTo>
                  <a:lnTo>
                    <a:pt x="11" y="3"/>
                  </a:lnTo>
                  <a:lnTo>
                    <a:pt x="6" y="10"/>
                  </a:lnTo>
                  <a:lnTo>
                    <a:pt x="6" y="32"/>
                  </a:lnTo>
                  <a:lnTo>
                    <a:pt x="9" y="35"/>
                  </a:lnTo>
                  <a:lnTo>
                    <a:pt x="0" y="35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8" name="Freeform 411"/>
            <p:cNvSpPr>
              <a:spLocks/>
            </p:cNvSpPr>
            <p:nvPr/>
          </p:nvSpPr>
          <p:spPr bwMode="auto">
            <a:xfrm>
              <a:off x="1838" y="3121"/>
              <a:ext cx="20" cy="35"/>
            </a:xfrm>
            <a:custGeom>
              <a:avLst/>
              <a:gdLst>
                <a:gd name="T0" fmla="*/ 0 w 20"/>
                <a:gd name="T1" fmla="*/ 0 h 35"/>
                <a:gd name="T2" fmla="*/ 5 w 20"/>
                <a:gd name="T3" fmla="*/ 0 h 35"/>
                <a:gd name="T4" fmla="*/ 8 w 20"/>
                <a:gd name="T5" fmla="*/ 10 h 35"/>
                <a:gd name="T6" fmla="*/ 8 w 20"/>
                <a:gd name="T7" fmla="*/ 26 h 35"/>
                <a:gd name="T8" fmla="*/ 19 w 20"/>
                <a:gd name="T9" fmla="*/ 31 h 35"/>
                <a:gd name="T10" fmla="*/ 8 w 20"/>
                <a:gd name="T11" fmla="*/ 34 h 35"/>
                <a:gd name="T12" fmla="*/ 3 w 20"/>
                <a:gd name="T13" fmla="*/ 26 h 35"/>
                <a:gd name="T14" fmla="*/ 3 w 20"/>
                <a:gd name="T15" fmla="*/ 3 h 35"/>
                <a:gd name="T16" fmla="*/ 0 w 20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5"/>
                <a:gd name="T29" fmla="*/ 20 w 20"/>
                <a:gd name="T30" fmla="*/ 35 h 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5">
                  <a:moveTo>
                    <a:pt x="0" y="0"/>
                  </a:moveTo>
                  <a:lnTo>
                    <a:pt x="5" y="0"/>
                  </a:lnTo>
                  <a:lnTo>
                    <a:pt x="8" y="10"/>
                  </a:lnTo>
                  <a:lnTo>
                    <a:pt x="8" y="26"/>
                  </a:lnTo>
                  <a:lnTo>
                    <a:pt x="19" y="31"/>
                  </a:lnTo>
                  <a:lnTo>
                    <a:pt x="8" y="34"/>
                  </a:lnTo>
                  <a:lnTo>
                    <a:pt x="3" y="26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9" name="Freeform 412"/>
            <p:cNvSpPr>
              <a:spLocks/>
            </p:cNvSpPr>
            <p:nvPr/>
          </p:nvSpPr>
          <p:spPr bwMode="auto">
            <a:xfrm>
              <a:off x="1863" y="3121"/>
              <a:ext cx="8" cy="35"/>
            </a:xfrm>
            <a:custGeom>
              <a:avLst/>
              <a:gdLst>
                <a:gd name="T0" fmla="*/ 0 w 8"/>
                <a:gd name="T1" fmla="*/ 0 h 35"/>
                <a:gd name="T2" fmla="*/ 4 w 8"/>
                <a:gd name="T3" fmla="*/ 0 h 35"/>
                <a:gd name="T4" fmla="*/ 4 w 8"/>
                <a:gd name="T5" fmla="*/ 7 h 35"/>
                <a:gd name="T6" fmla="*/ 7 w 8"/>
                <a:gd name="T7" fmla="*/ 10 h 35"/>
                <a:gd name="T8" fmla="*/ 4 w 8"/>
                <a:gd name="T9" fmla="*/ 18 h 35"/>
                <a:gd name="T10" fmla="*/ 7 w 8"/>
                <a:gd name="T11" fmla="*/ 34 h 35"/>
                <a:gd name="T12" fmla="*/ 1 w 8"/>
                <a:gd name="T13" fmla="*/ 34 h 35"/>
                <a:gd name="T14" fmla="*/ 0 w 8"/>
                <a:gd name="T15" fmla="*/ 26 h 35"/>
                <a:gd name="T16" fmla="*/ 1 w 8"/>
                <a:gd name="T17" fmla="*/ 18 h 35"/>
                <a:gd name="T18" fmla="*/ 1 w 8"/>
                <a:gd name="T19" fmla="*/ 3 h 35"/>
                <a:gd name="T20" fmla="*/ 0 w 8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"/>
                <a:gd name="T34" fmla="*/ 0 h 35"/>
                <a:gd name="T35" fmla="*/ 8 w 8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" h="35">
                  <a:moveTo>
                    <a:pt x="0" y="0"/>
                  </a:moveTo>
                  <a:lnTo>
                    <a:pt x="4" y="0"/>
                  </a:lnTo>
                  <a:lnTo>
                    <a:pt x="4" y="7"/>
                  </a:lnTo>
                  <a:lnTo>
                    <a:pt x="7" y="10"/>
                  </a:lnTo>
                  <a:lnTo>
                    <a:pt x="4" y="18"/>
                  </a:lnTo>
                  <a:lnTo>
                    <a:pt x="7" y="34"/>
                  </a:lnTo>
                  <a:lnTo>
                    <a:pt x="1" y="34"/>
                  </a:lnTo>
                  <a:lnTo>
                    <a:pt x="0" y="26"/>
                  </a:lnTo>
                  <a:lnTo>
                    <a:pt x="1" y="18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" name="Freeform 413"/>
            <p:cNvSpPr>
              <a:spLocks/>
            </p:cNvSpPr>
            <p:nvPr/>
          </p:nvSpPr>
          <p:spPr bwMode="auto">
            <a:xfrm>
              <a:off x="1932" y="3121"/>
              <a:ext cx="13" cy="39"/>
            </a:xfrm>
            <a:custGeom>
              <a:avLst/>
              <a:gdLst>
                <a:gd name="T0" fmla="*/ 6 w 13"/>
                <a:gd name="T1" fmla="*/ 0 h 39"/>
                <a:gd name="T2" fmla="*/ 9 w 13"/>
                <a:gd name="T3" fmla="*/ 0 h 39"/>
                <a:gd name="T4" fmla="*/ 9 w 13"/>
                <a:gd name="T5" fmla="*/ 30 h 39"/>
                <a:gd name="T6" fmla="*/ 12 w 13"/>
                <a:gd name="T7" fmla="*/ 35 h 39"/>
                <a:gd name="T8" fmla="*/ 9 w 13"/>
                <a:gd name="T9" fmla="*/ 38 h 39"/>
                <a:gd name="T10" fmla="*/ 6 w 13"/>
                <a:gd name="T11" fmla="*/ 35 h 39"/>
                <a:gd name="T12" fmla="*/ 3 w 13"/>
                <a:gd name="T13" fmla="*/ 38 h 39"/>
                <a:gd name="T14" fmla="*/ 0 w 13"/>
                <a:gd name="T15" fmla="*/ 35 h 39"/>
                <a:gd name="T16" fmla="*/ 6 w 13"/>
                <a:gd name="T17" fmla="*/ 27 h 39"/>
                <a:gd name="T18" fmla="*/ 6 w 13"/>
                <a:gd name="T19" fmla="*/ 7 h 39"/>
                <a:gd name="T20" fmla="*/ 3 w 13"/>
                <a:gd name="T21" fmla="*/ 3 h 39"/>
                <a:gd name="T22" fmla="*/ 6 w 13"/>
                <a:gd name="T23" fmla="*/ 0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"/>
                <a:gd name="T37" fmla="*/ 0 h 39"/>
                <a:gd name="T38" fmla="*/ 13 w 13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" h="39">
                  <a:moveTo>
                    <a:pt x="6" y="0"/>
                  </a:moveTo>
                  <a:lnTo>
                    <a:pt x="9" y="0"/>
                  </a:lnTo>
                  <a:lnTo>
                    <a:pt x="9" y="30"/>
                  </a:lnTo>
                  <a:lnTo>
                    <a:pt x="12" y="35"/>
                  </a:lnTo>
                  <a:lnTo>
                    <a:pt x="9" y="38"/>
                  </a:lnTo>
                  <a:lnTo>
                    <a:pt x="6" y="35"/>
                  </a:lnTo>
                  <a:lnTo>
                    <a:pt x="3" y="38"/>
                  </a:lnTo>
                  <a:lnTo>
                    <a:pt x="0" y="35"/>
                  </a:lnTo>
                  <a:lnTo>
                    <a:pt x="6" y="27"/>
                  </a:lnTo>
                  <a:lnTo>
                    <a:pt x="6" y="7"/>
                  </a:lnTo>
                  <a:lnTo>
                    <a:pt x="3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" name="Freeform 414"/>
            <p:cNvSpPr>
              <a:spLocks/>
            </p:cNvSpPr>
            <p:nvPr/>
          </p:nvSpPr>
          <p:spPr bwMode="auto">
            <a:xfrm>
              <a:off x="1958" y="3121"/>
              <a:ext cx="33" cy="50"/>
            </a:xfrm>
            <a:custGeom>
              <a:avLst/>
              <a:gdLst>
                <a:gd name="T0" fmla="*/ 3 w 33"/>
                <a:gd name="T1" fmla="*/ 0 h 50"/>
                <a:gd name="T2" fmla="*/ 11 w 33"/>
                <a:gd name="T3" fmla="*/ 4 h 50"/>
                <a:gd name="T4" fmla="*/ 19 w 33"/>
                <a:gd name="T5" fmla="*/ 0 h 50"/>
                <a:gd name="T6" fmla="*/ 26 w 33"/>
                <a:gd name="T7" fmla="*/ 3 h 50"/>
                <a:gd name="T8" fmla="*/ 32 w 33"/>
                <a:gd name="T9" fmla="*/ 20 h 50"/>
                <a:gd name="T10" fmla="*/ 26 w 33"/>
                <a:gd name="T11" fmla="*/ 31 h 50"/>
                <a:gd name="T12" fmla="*/ 14 w 33"/>
                <a:gd name="T13" fmla="*/ 37 h 50"/>
                <a:gd name="T14" fmla="*/ 11 w 33"/>
                <a:gd name="T15" fmla="*/ 34 h 50"/>
                <a:gd name="T16" fmla="*/ 6 w 33"/>
                <a:gd name="T17" fmla="*/ 42 h 50"/>
                <a:gd name="T18" fmla="*/ 11 w 33"/>
                <a:gd name="T19" fmla="*/ 49 h 50"/>
                <a:gd name="T20" fmla="*/ 0 w 33"/>
                <a:gd name="T21" fmla="*/ 49 h 50"/>
                <a:gd name="T22" fmla="*/ 3 w 33"/>
                <a:gd name="T23" fmla="*/ 37 h 50"/>
                <a:gd name="T24" fmla="*/ 0 w 33"/>
                <a:gd name="T25" fmla="*/ 31 h 50"/>
                <a:gd name="T26" fmla="*/ 3 w 33"/>
                <a:gd name="T27" fmla="*/ 23 h 50"/>
                <a:gd name="T28" fmla="*/ 0 w 33"/>
                <a:gd name="T29" fmla="*/ 20 h 50"/>
                <a:gd name="T30" fmla="*/ 3 w 33"/>
                <a:gd name="T31" fmla="*/ 12 h 50"/>
                <a:gd name="T32" fmla="*/ 0 w 33"/>
                <a:gd name="T33" fmla="*/ 3 h 50"/>
                <a:gd name="T34" fmla="*/ 3 w 33"/>
                <a:gd name="T35" fmla="*/ 0 h 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50"/>
                <a:gd name="T56" fmla="*/ 33 w 33"/>
                <a:gd name="T57" fmla="*/ 50 h 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50">
                  <a:moveTo>
                    <a:pt x="3" y="0"/>
                  </a:moveTo>
                  <a:lnTo>
                    <a:pt x="11" y="4"/>
                  </a:lnTo>
                  <a:lnTo>
                    <a:pt x="19" y="0"/>
                  </a:lnTo>
                  <a:lnTo>
                    <a:pt x="26" y="3"/>
                  </a:lnTo>
                  <a:lnTo>
                    <a:pt x="32" y="20"/>
                  </a:lnTo>
                  <a:lnTo>
                    <a:pt x="26" y="31"/>
                  </a:lnTo>
                  <a:lnTo>
                    <a:pt x="14" y="37"/>
                  </a:lnTo>
                  <a:lnTo>
                    <a:pt x="11" y="34"/>
                  </a:lnTo>
                  <a:lnTo>
                    <a:pt x="6" y="42"/>
                  </a:lnTo>
                  <a:lnTo>
                    <a:pt x="11" y="49"/>
                  </a:lnTo>
                  <a:lnTo>
                    <a:pt x="0" y="49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3" y="12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2" name="Freeform 415"/>
            <p:cNvSpPr>
              <a:spLocks/>
            </p:cNvSpPr>
            <p:nvPr/>
          </p:nvSpPr>
          <p:spPr bwMode="auto">
            <a:xfrm>
              <a:off x="1965" y="3123"/>
              <a:ext cx="21" cy="33"/>
            </a:xfrm>
            <a:custGeom>
              <a:avLst/>
              <a:gdLst>
                <a:gd name="T0" fmla="*/ 13 w 21"/>
                <a:gd name="T1" fmla="*/ 1 h 33"/>
                <a:gd name="T2" fmla="*/ 8 w 21"/>
                <a:gd name="T3" fmla="*/ 0 h 33"/>
                <a:gd name="T4" fmla="*/ 0 w 21"/>
                <a:gd name="T5" fmla="*/ 13 h 33"/>
                <a:gd name="T6" fmla="*/ 0 w 21"/>
                <a:gd name="T7" fmla="*/ 24 h 33"/>
                <a:gd name="T8" fmla="*/ 11 w 21"/>
                <a:gd name="T9" fmla="*/ 32 h 33"/>
                <a:gd name="T10" fmla="*/ 17 w 21"/>
                <a:gd name="T11" fmla="*/ 32 h 33"/>
                <a:gd name="T12" fmla="*/ 20 w 21"/>
                <a:gd name="T13" fmla="*/ 7 h 33"/>
                <a:gd name="T14" fmla="*/ 13 w 21"/>
                <a:gd name="T15" fmla="*/ 1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33"/>
                <a:gd name="T26" fmla="*/ 21 w 21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33">
                  <a:moveTo>
                    <a:pt x="13" y="1"/>
                  </a:moveTo>
                  <a:lnTo>
                    <a:pt x="8" y="0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11" y="32"/>
                  </a:lnTo>
                  <a:lnTo>
                    <a:pt x="17" y="32"/>
                  </a:lnTo>
                  <a:lnTo>
                    <a:pt x="20" y="7"/>
                  </a:lnTo>
                  <a:lnTo>
                    <a:pt x="13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3" name="Freeform 416"/>
            <p:cNvSpPr>
              <a:spLocks/>
            </p:cNvSpPr>
            <p:nvPr/>
          </p:nvSpPr>
          <p:spPr bwMode="auto">
            <a:xfrm>
              <a:off x="2021" y="3121"/>
              <a:ext cx="27" cy="39"/>
            </a:xfrm>
            <a:custGeom>
              <a:avLst/>
              <a:gdLst>
                <a:gd name="T0" fmla="*/ 11 w 27"/>
                <a:gd name="T1" fmla="*/ 0 h 39"/>
                <a:gd name="T2" fmla="*/ 16 w 27"/>
                <a:gd name="T3" fmla="*/ 0 h 39"/>
                <a:gd name="T4" fmla="*/ 26 w 27"/>
                <a:gd name="T5" fmla="*/ 7 h 39"/>
                <a:gd name="T6" fmla="*/ 26 w 27"/>
                <a:gd name="T7" fmla="*/ 15 h 39"/>
                <a:gd name="T8" fmla="*/ 8 w 27"/>
                <a:gd name="T9" fmla="*/ 15 h 39"/>
                <a:gd name="T10" fmla="*/ 3 w 27"/>
                <a:gd name="T11" fmla="*/ 21 h 39"/>
                <a:gd name="T12" fmla="*/ 16 w 27"/>
                <a:gd name="T13" fmla="*/ 35 h 39"/>
                <a:gd name="T14" fmla="*/ 21 w 27"/>
                <a:gd name="T15" fmla="*/ 35 h 39"/>
                <a:gd name="T16" fmla="*/ 26 w 27"/>
                <a:gd name="T17" fmla="*/ 30 h 39"/>
                <a:gd name="T18" fmla="*/ 26 w 27"/>
                <a:gd name="T19" fmla="*/ 32 h 39"/>
                <a:gd name="T20" fmla="*/ 18 w 27"/>
                <a:gd name="T21" fmla="*/ 38 h 39"/>
                <a:gd name="T22" fmla="*/ 8 w 27"/>
                <a:gd name="T23" fmla="*/ 38 h 39"/>
                <a:gd name="T24" fmla="*/ 0 w 27"/>
                <a:gd name="T25" fmla="*/ 27 h 39"/>
                <a:gd name="T26" fmla="*/ 0 w 27"/>
                <a:gd name="T27" fmla="*/ 10 h 39"/>
                <a:gd name="T28" fmla="*/ 5 w 27"/>
                <a:gd name="T29" fmla="*/ 3 h 39"/>
                <a:gd name="T30" fmla="*/ 11 w 27"/>
                <a:gd name="T31" fmla="*/ 0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"/>
                <a:gd name="T49" fmla="*/ 0 h 39"/>
                <a:gd name="T50" fmla="*/ 27 w 27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" h="39">
                  <a:moveTo>
                    <a:pt x="11" y="0"/>
                  </a:moveTo>
                  <a:lnTo>
                    <a:pt x="16" y="0"/>
                  </a:lnTo>
                  <a:lnTo>
                    <a:pt x="26" y="7"/>
                  </a:lnTo>
                  <a:lnTo>
                    <a:pt x="26" y="15"/>
                  </a:lnTo>
                  <a:lnTo>
                    <a:pt x="8" y="15"/>
                  </a:lnTo>
                  <a:lnTo>
                    <a:pt x="3" y="21"/>
                  </a:lnTo>
                  <a:lnTo>
                    <a:pt x="16" y="35"/>
                  </a:lnTo>
                  <a:lnTo>
                    <a:pt x="21" y="35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18" y="38"/>
                  </a:lnTo>
                  <a:lnTo>
                    <a:pt x="8" y="38"/>
                  </a:lnTo>
                  <a:lnTo>
                    <a:pt x="0" y="27"/>
                  </a:lnTo>
                  <a:lnTo>
                    <a:pt x="0" y="10"/>
                  </a:lnTo>
                  <a:lnTo>
                    <a:pt x="5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4" name="Freeform 417"/>
            <p:cNvSpPr>
              <a:spLocks/>
            </p:cNvSpPr>
            <p:nvPr/>
          </p:nvSpPr>
          <p:spPr bwMode="auto">
            <a:xfrm>
              <a:off x="2027" y="3123"/>
              <a:ext cx="16" cy="11"/>
            </a:xfrm>
            <a:custGeom>
              <a:avLst/>
              <a:gdLst>
                <a:gd name="T0" fmla="*/ 3 w 16"/>
                <a:gd name="T1" fmla="*/ 1 h 11"/>
                <a:gd name="T2" fmla="*/ 0 w 16"/>
                <a:gd name="T3" fmla="*/ 10 h 11"/>
                <a:gd name="T4" fmla="*/ 15 w 16"/>
                <a:gd name="T5" fmla="*/ 10 h 11"/>
                <a:gd name="T6" fmla="*/ 15 w 16"/>
                <a:gd name="T7" fmla="*/ 1 h 11"/>
                <a:gd name="T8" fmla="*/ 11 w 16"/>
                <a:gd name="T9" fmla="*/ 1 h 11"/>
                <a:gd name="T10" fmla="*/ 5 w 16"/>
                <a:gd name="T11" fmla="*/ 0 h 11"/>
                <a:gd name="T12" fmla="*/ 3 w 16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11"/>
                <a:gd name="T23" fmla="*/ 16 w 1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11">
                  <a:moveTo>
                    <a:pt x="3" y="1"/>
                  </a:moveTo>
                  <a:lnTo>
                    <a:pt x="0" y="10"/>
                  </a:lnTo>
                  <a:lnTo>
                    <a:pt x="15" y="1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5" y="0"/>
                  </a:lnTo>
                  <a:lnTo>
                    <a:pt x="3" y="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5" name="Freeform 418"/>
            <p:cNvSpPr>
              <a:spLocks/>
            </p:cNvSpPr>
            <p:nvPr/>
          </p:nvSpPr>
          <p:spPr bwMode="auto">
            <a:xfrm>
              <a:off x="2061" y="3123"/>
              <a:ext cx="29" cy="37"/>
            </a:xfrm>
            <a:custGeom>
              <a:avLst/>
              <a:gdLst>
                <a:gd name="T0" fmla="*/ 0 w 29"/>
                <a:gd name="T1" fmla="*/ 0 h 37"/>
                <a:gd name="T2" fmla="*/ 8 w 29"/>
                <a:gd name="T3" fmla="*/ 0 h 37"/>
                <a:gd name="T4" fmla="*/ 16 w 29"/>
                <a:gd name="T5" fmla="*/ 10 h 37"/>
                <a:gd name="T6" fmla="*/ 23 w 29"/>
                <a:gd name="T7" fmla="*/ 0 h 37"/>
                <a:gd name="T8" fmla="*/ 25 w 29"/>
                <a:gd name="T9" fmla="*/ 0 h 37"/>
                <a:gd name="T10" fmla="*/ 25 w 29"/>
                <a:gd name="T11" fmla="*/ 1 h 37"/>
                <a:gd name="T12" fmla="*/ 19 w 29"/>
                <a:gd name="T13" fmla="*/ 13 h 37"/>
                <a:gd name="T14" fmla="*/ 20 w 29"/>
                <a:gd name="T15" fmla="*/ 24 h 37"/>
                <a:gd name="T16" fmla="*/ 28 w 29"/>
                <a:gd name="T17" fmla="*/ 36 h 37"/>
                <a:gd name="T18" fmla="*/ 20 w 29"/>
                <a:gd name="T19" fmla="*/ 36 h 37"/>
                <a:gd name="T20" fmla="*/ 20 w 29"/>
                <a:gd name="T21" fmla="*/ 30 h 37"/>
                <a:gd name="T22" fmla="*/ 11 w 29"/>
                <a:gd name="T23" fmla="*/ 22 h 37"/>
                <a:gd name="T24" fmla="*/ 5 w 29"/>
                <a:gd name="T25" fmla="*/ 36 h 37"/>
                <a:gd name="T26" fmla="*/ 0 w 29"/>
                <a:gd name="T27" fmla="*/ 36 h 37"/>
                <a:gd name="T28" fmla="*/ 0 w 29"/>
                <a:gd name="T29" fmla="*/ 33 h 37"/>
                <a:gd name="T30" fmla="*/ 5 w 29"/>
                <a:gd name="T31" fmla="*/ 33 h 37"/>
                <a:gd name="T32" fmla="*/ 5 w 29"/>
                <a:gd name="T33" fmla="*/ 27 h 37"/>
                <a:gd name="T34" fmla="*/ 11 w 29"/>
                <a:gd name="T35" fmla="*/ 19 h 37"/>
                <a:gd name="T36" fmla="*/ 11 w 29"/>
                <a:gd name="T37" fmla="*/ 13 h 37"/>
                <a:gd name="T38" fmla="*/ 0 w 29"/>
                <a:gd name="T39" fmla="*/ 0 h 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9"/>
                <a:gd name="T61" fmla="*/ 0 h 37"/>
                <a:gd name="T62" fmla="*/ 29 w 29"/>
                <a:gd name="T63" fmla="*/ 37 h 3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9" h="37">
                  <a:moveTo>
                    <a:pt x="0" y="0"/>
                  </a:moveTo>
                  <a:lnTo>
                    <a:pt x="8" y="0"/>
                  </a:lnTo>
                  <a:lnTo>
                    <a:pt x="16" y="1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19" y="13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0" y="36"/>
                  </a:lnTo>
                  <a:lnTo>
                    <a:pt x="20" y="30"/>
                  </a:lnTo>
                  <a:lnTo>
                    <a:pt x="11" y="22"/>
                  </a:lnTo>
                  <a:lnTo>
                    <a:pt x="5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5" y="33"/>
                  </a:lnTo>
                  <a:lnTo>
                    <a:pt x="5" y="27"/>
                  </a:lnTo>
                  <a:lnTo>
                    <a:pt x="11" y="19"/>
                  </a:lnTo>
                  <a:lnTo>
                    <a:pt x="11" y="1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6" name="Freeform 419"/>
            <p:cNvSpPr>
              <a:spLocks/>
            </p:cNvSpPr>
            <p:nvPr/>
          </p:nvSpPr>
          <p:spPr bwMode="auto">
            <a:xfrm>
              <a:off x="2106" y="3123"/>
              <a:ext cx="10" cy="39"/>
            </a:xfrm>
            <a:custGeom>
              <a:avLst/>
              <a:gdLst>
                <a:gd name="T0" fmla="*/ 4 w 10"/>
                <a:gd name="T1" fmla="*/ 0 h 39"/>
                <a:gd name="T2" fmla="*/ 6 w 10"/>
                <a:gd name="T3" fmla="*/ 7 h 39"/>
                <a:gd name="T4" fmla="*/ 4 w 10"/>
                <a:gd name="T5" fmla="*/ 13 h 39"/>
                <a:gd name="T6" fmla="*/ 6 w 10"/>
                <a:gd name="T7" fmla="*/ 15 h 39"/>
                <a:gd name="T8" fmla="*/ 4 w 10"/>
                <a:gd name="T9" fmla="*/ 24 h 39"/>
                <a:gd name="T10" fmla="*/ 9 w 10"/>
                <a:gd name="T11" fmla="*/ 38 h 39"/>
                <a:gd name="T12" fmla="*/ 0 w 10"/>
                <a:gd name="T13" fmla="*/ 38 h 39"/>
                <a:gd name="T14" fmla="*/ 3 w 10"/>
                <a:gd name="T15" fmla="*/ 7 h 39"/>
                <a:gd name="T16" fmla="*/ 0 w 10"/>
                <a:gd name="T17" fmla="*/ 1 h 39"/>
                <a:gd name="T18" fmla="*/ 4 w 10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39"/>
                <a:gd name="T32" fmla="*/ 10 w 10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39">
                  <a:moveTo>
                    <a:pt x="4" y="0"/>
                  </a:moveTo>
                  <a:lnTo>
                    <a:pt x="6" y="7"/>
                  </a:lnTo>
                  <a:lnTo>
                    <a:pt x="4" y="13"/>
                  </a:lnTo>
                  <a:lnTo>
                    <a:pt x="6" y="15"/>
                  </a:lnTo>
                  <a:lnTo>
                    <a:pt x="4" y="24"/>
                  </a:lnTo>
                  <a:lnTo>
                    <a:pt x="9" y="38"/>
                  </a:lnTo>
                  <a:lnTo>
                    <a:pt x="0" y="38"/>
                  </a:lnTo>
                  <a:lnTo>
                    <a:pt x="3" y="7"/>
                  </a:lnTo>
                  <a:lnTo>
                    <a:pt x="0" y="1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7" name="Freeform 420"/>
            <p:cNvSpPr>
              <a:spLocks/>
            </p:cNvSpPr>
            <p:nvPr/>
          </p:nvSpPr>
          <p:spPr bwMode="auto">
            <a:xfrm>
              <a:off x="2127" y="3123"/>
              <a:ext cx="35" cy="39"/>
            </a:xfrm>
            <a:custGeom>
              <a:avLst/>
              <a:gdLst>
                <a:gd name="T0" fmla="*/ 5 w 35"/>
                <a:gd name="T1" fmla="*/ 0 h 39"/>
                <a:gd name="T2" fmla="*/ 15 w 35"/>
                <a:gd name="T3" fmla="*/ 1 h 39"/>
                <a:gd name="T4" fmla="*/ 20 w 35"/>
                <a:gd name="T5" fmla="*/ 0 h 39"/>
                <a:gd name="T6" fmla="*/ 29 w 35"/>
                <a:gd name="T7" fmla="*/ 1 h 39"/>
                <a:gd name="T8" fmla="*/ 31 w 35"/>
                <a:gd name="T9" fmla="*/ 13 h 39"/>
                <a:gd name="T10" fmla="*/ 31 w 35"/>
                <a:gd name="T11" fmla="*/ 35 h 39"/>
                <a:gd name="T12" fmla="*/ 34 w 35"/>
                <a:gd name="T13" fmla="*/ 38 h 39"/>
                <a:gd name="T14" fmla="*/ 26 w 35"/>
                <a:gd name="T15" fmla="*/ 38 h 39"/>
                <a:gd name="T16" fmla="*/ 26 w 35"/>
                <a:gd name="T17" fmla="*/ 4 h 39"/>
                <a:gd name="T18" fmla="*/ 11 w 35"/>
                <a:gd name="T19" fmla="*/ 4 h 39"/>
                <a:gd name="T20" fmla="*/ 8 w 35"/>
                <a:gd name="T21" fmla="*/ 32 h 39"/>
                <a:gd name="T22" fmla="*/ 11 w 35"/>
                <a:gd name="T23" fmla="*/ 38 h 39"/>
                <a:gd name="T24" fmla="*/ 3 w 35"/>
                <a:gd name="T25" fmla="*/ 38 h 39"/>
                <a:gd name="T26" fmla="*/ 5 w 35"/>
                <a:gd name="T27" fmla="*/ 10 h 39"/>
                <a:gd name="T28" fmla="*/ 0 w 35"/>
                <a:gd name="T29" fmla="*/ 1 h 39"/>
                <a:gd name="T30" fmla="*/ 5 w 35"/>
                <a:gd name="T31" fmla="*/ 0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5"/>
                <a:gd name="T49" fmla="*/ 0 h 39"/>
                <a:gd name="T50" fmla="*/ 35 w 35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5" h="39">
                  <a:moveTo>
                    <a:pt x="5" y="0"/>
                  </a:moveTo>
                  <a:lnTo>
                    <a:pt x="15" y="1"/>
                  </a:lnTo>
                  <a:lnTo>
                    <a:pt x="20" y="0"/>
                  </a:lnTo>
                  <a:lnTo>
                    <a:pt x="29" y="1"/>
                  </a:lnTo>
                  <a:lnTo>
                    <a:pt x="31" y="13"/>
                  </a:lnTo>
                  <a:lnTo>
                    <a:pt x="31" y="35"/>
                  </a:lnTo>
                  <a:lnTo>
                    <a:pt x="34" y="38"/>
                  </a:lnTo>
                  <a:lnTo>
                    <a:pt x="26" y="38"/>
                  </a:lnTo>
                  <a:lnTo>
                    <a:pt x="26" y="4"/>
                  </a:lnTo>
                  <a:lnTo>
                    <a:pt x="11" y="4"/>
                  </a:lnTo>
                  <a:lnTo>
                    <a:pt x="8" y="32"/>
                  </a:lnTo>
                  <a:lnTo>
                    <a:pt x="11" y="38"/>
                  </a:lnTo>
                  <a:lnTo>
                    <a:pt x="3" y="38"/>
                  </a:lnTo>
                  <a:lnTo>
                    <a:pt x="5" y="1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8" name="Freeform 421"/>
            <p:cNvSpPr>
              <a:spLocks/>
            </p:cNvSpPr>
            <p:nvPr/>
          </p:nvSpPr>
          <p:spPr bwMode="auto">
            <a:xfrm>
              <a:off x="2170" y="3123"/>
              <a:ext cx="33" cy="52"/>
            </a:xfrm>
            <a:custGeom>
              <a:avLst/>
              <a:gdLst>
                <a:gd name="T0" fmla="*/ 17 w 33"/>
                <a:gd name="T1" fmla="*/ 0 h 52"/>
                <a:gd name="T2" fmla="*/ 29 w 33"/>
                <a:gd name="T3" fmla="*/ 1 h 52"/>
                <a:gd name="T4" fmla="*/ 32 w 33"/>
                <a:gd name="T5" fmla="*/ 4 h 52"/>
                <a:gd name="T6" fmla="*/ 28 w 33"/>
                <a:gd name="T7" fmla="*/ 13 h 52"/>
                <a:gd name="T8" fmla="*/ 28 w 33"/>
                <a:gd name="T9" fmla="*/ 18 h 52"/>
                <a:gd name="T10" fmla="*/ 17 w 33"/>
                <a:gd name="T11" fmla="*/ 24 h 52"/>
                <a:gd name="T12" fmla="*/ 8 w 33"/>
                <a:gd name="T13" fmla="*/ 24 h 52"/>
                <a:gd name="T14" fmla="*/ 8 w 33"/>
                <a:gd name="T15" fmla="*/ 33 h 52"/>
                <a:gd name="T16" fmla="*/ 28 w 33"/>
                <a:gd name="T17" fmla="*/ 33 h 52"/>
                <a:gd name="T18" fmla="*/ 32 w 33"/>
                <a:gd name="T19" fmla="*/ 43 h 52"/>
                <a:gd name="T20" fmla="*/ 22 w 33"/>
                <a:gd name="T21" fmla="*/ 51 h 52"/>
                <a:gd name="T22" fmla="*/ 6 w 33"/>
                <a:gd name="T23" fmla="*/ 51 h 52"/>
                <a:gd name="T24" fmla="*/ 0 w 33"/>
                <a:gd name="T25" fmla="*/ 48 h 52"/>
                <a:gd name="T26" fmla="*/ 0 w 33"/>
                <a:gd name="T27" fmla="*/ 43 h 52"/>
                <a:gd name="T28" fmla="*/ 6 w 33"/>
                <a:gd name="T29" fmla="*/ 35 h 52"/>
                <a:gd name="T30" fmla="*/ 3 w 33"/>
                <a:gd name="T31" fmla="*/ 33 h 52"/>
                <a:gd name="T32" fmla="*/ 6 w 33"/>
                <a:gd name="T33" fmla="*/ 24 h 52"/>
                <a:gd name="T34" fmla="*/ 3 w 33"/>
                <a:gd name="T35" fmla="*/ 7 h 52"/>
                <a:gd name="T36" fmla="*/ 17 w 33"/>
                <a:gd name="T37" fmla="*/ 0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3"/>
                <a:gd name="T58" fmla="*/ 0 h 52"/>
                <a:gd name="T59" fmla="*/ 33 w 3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3" h="52">
                  <a:moveTo>
                    <a:pt x="17" y="0"/>
                  </a:moveTo>
                  <a:lnTo>
                    <a:pt x="29" y="1"/>
                  </a:lnTo>
                  <a:lnTo>
                    <a:pt x="32" y="4"/>
                  </a:lnTo>
                  <a:lnTo>
                    <a:pt x="28" y="13"/>
                  </a:lnTo>
                  <a:lnTo>
                    <a:pt x="28" y="18"/>
                  </a:lnTo>
                  <a:lnTo>
                    <a:pt x="17" y="24"/>
                  </a:lnTo>
                  <a:lnTo>
                    <a:pt x="8" y="24"/>
                  </a:lnTo>
                  <a:lnTo>
                    <a:pt x="8" y="33"/>
                  </a:lnTo>
                  <a:lnTo>
                    <a:pt x="28" y="33"/>
                  </a:lnTo>
                  <a:lnTo>
                    <a:pt x="32" y="43"/>
                  </a:lnTo>
                  <a:lnTo>
                    <a:pt x="22" y="51"/>
                  </a:lnTo>
                  <a:lnTo>
                    <a:pt x="6" y="51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6" y="35"/>
                  </a:lnTo>
                  <a:lnTo>
                    <a:pt x="3" y="33"/>
                  </a:lnTo>
                  <a:lnTo>
                    <a:pt x="6" y="24"/>
                  </a:lnTo>
                  <a:lnTo>
                    <a:pt x="3" y="7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9" name="Freeform 422"/>
            <p:cNvSpPr>
              <a:spLocks/>
            </p:cNvSpPr>
            <p:nvPr/>
          </p:nvSpPr>
          <p:spPr bwMode="auto">
            <a:xfrm>
              <a:off x="2179" y="3125"/>
              <a:ext cx="14" cy="23"/>
            </a:xfrm>
            <a:custGeom>
              <a:avLst/>
              <a:gdLst>
                <a:gd name="T0" fmla="*/ 0 w 14"/>
                <a:gd name="T1" fmla="*/ 3 h 23"/>
                <a:gd name="T2" fmla="*/ 0 w 14"/>
                <a:gd name="T3" fmla="*/ 14 h 23"/>
                <a:gd name="T4" fmla="*/ 10 w 14"/>
                <a:gd name="T5" fmla="*/ 22 h 23"/>
                <a:gd name="T6" fmla="*/ 13 w 14"/>
                <a:gd name="T7" fmla="*/ 6 h 23"/>
                <a:gd name="T8" fmla="*/ 5 w 14"/>
                <a:gd name="T9" fmla="*/ 0 h 23"/>
                <a:gd name="T10" fmla="*/ 0 w 14"/>
                <a:gd name="T11" fmla="*/ 0 h 23"/>
                <a:gd name="T12" fmla="*/ 0 w 14"/>
                <a:gd name="T13" fmla="*/ 3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23"/>
                <a:gd name="T23" fmla="*/ 14 w 14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23">
                  <a:moveTo>
                    <a:pt x="0" y="3"/>
                  </a:moveTo>
                  <a:lnTo>
                    <a:pt x="0" y="14"/>
                  </a:lnTo>
                  <a:lnTo>
                    <a:pt x="10" y="22"/>
                  </a:lnTo>
                  <a:lnTo>
                    <a:pt x="13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0" name="Freeform 423"/>
            <p:cNvSpPr>
              <a:spLocks/>
            </p:cNvSpPr>
            <p:nvPr/>
          </p:nvSpPr>
          <p:spPr bwMode="auto">
            <a:xfrm>
              <a:off x="2173" y="3159"/>
              <a:ext cx="28" cy="16"/>
            </a:xfrm>
            <a:custGeom>
              <a:avLst/>
              <a:gdLst>
                <a:gd name="T0" fmla="*/ 6 w 28"/>
                <a:gd name="T1" fmla="*/ 3 h 16"/>
                <a:gd name="T2" fmla="*/ 0 w 28"/>
                <a:gd name="T3" fmla="*/ 5 h 16"/>
                <a:gd name="T4" fmla="*/ 3 w 28"/>
                <a:gd name="T5" fmla="*/ 10 h 16"/>
                <a:gd name="T6" fmla="*/ 17 w 28"/>
                <a:gd name="T7" fmla="*/ 15 h 16"/>
                <a:gd name="T8" fmla="*/ 27 w 28"/>
                <a:gd name="T9" fmla="*/ 3 h 16"/>
                <a:gd name="T10" fmla="*/ 11 w 28"/>
                <a:gd name="T11" fmla="*/ 3 h 16"/>
                <a:gd name="T12" fmla="*/ 9 w 28"/>
                <a:gd name="T13" fmla="*/ 0 h 16"/>
                <a:gd name="T14" fmla="*/ 6 w 28"/>
                <a:gd name="T15" fmla="*/ 3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16"/>
                <a:gd name="T26" fmla="*/ 28 w 2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16">
                  <a:moveTo>
                    <a:pt x="6" y="3"/>
                  </a:moveTo>
                  <a:lnTo>
                    <a:pt x="0" y="5"/>
                  </a:lnTo>
                  <a:lnTo>
                    <a:pt x="3" y="10"/>
                  </a:lnTo>
                  <a:lnTo>
                    <a:pt x="17" y="15"/>
                  </a:lnTo>
                  <a:lnTo>
                    <a:pt x="27" y="3"/>
                  </a:lnTo>
                  <a:lnTo>
                    <a:pt x="11" y="3"/>
                  </a:lnTo>
                  <a:lnTo>
                    <a:pt x="9" y="0"/>
                  </a:lnTo>
                  <a:lnTo>
                    <a:pt x="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" name="Freeform 424"/>
            <p:cNvSpPr>
              <a:spLocks/>
            </p:cNvSpPr>
            <p:nvPr/>
          </p:nvSpPr>
          <p:spPr bwMode="auto">
            <a:xfrm>
              <a:off x="1611" y="3145"/>
              <a:ext cx="8" cy="6"/>
            </a:xfrm>
            <a:custGeom>
              <a:avLst/>
              <a:gdLst>
                <a:gd name="T0" fmla="*/ 0 w 8"/>
                <a:gd name="T1" fmla="*/ 0 h 6"/>
                <a:gd name="T2" fmla="*/ 7 w 8"/>
                <a:gd name="T3" fmla="*/ 5 h 6"/>
                <a:gd name="T4" fmla="*/ 3 w 8"/>
                <a:gd name="T5" fmla="*/ 5 h 6"/>
                <a:gd name="T6" fmla="*/ 0 w 8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6"/>
                <a:gd name="T14" fmla="*/ 8 w 8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6">
                  <a:moveTo>
                    <a:pt x="0" y="0"/>
                  </a:moveTo>
                  <a:lnTo>
                    <a:pt x="7" y="5"/>
                  </a:lnTo>
                  <a:lnTo>
                    <a:pt x="3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2" name="Freeform 425"/>
            <p:cNvSpPr>
              <a:spLocks/>
            </p:cNvSpPr>
            <p:nvPr/>
          </p:nvSpPr>
          <p:spPr bwMode="auto">
            <a:xfrm>
              <a:off x="1776" y="3150"/>
              <a:ext cx="5" cy="4"/>
            </a:xfrm>
            <a:custGeom>
              <a:avLst/>
              <a:gdLst>
                <a:gd name="T0" fmla="*/ 0 w 5"/>
                <a:gd name="T1" fmla="*/ 0 h 4"/>
                <a:gd name="T2" fmla="*/ 2 w 5"/>
                <a:gd name="T3" fmla="*/ 0 h 4"/>
                <a:gd name="T4" fmla="*/ 4 w 5"/>
                <a:gd name="T5" fmla="*/ 3 h 4"/>
                <a:gd name="T6" fmla="*/ 0 w 5"/>
                <a:gd name="T7" fmla="*/ 3 h 4"/>
                <a:gd name="T8" fmla="*/ 0 w 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4"/>
                <a:gd name="T17" fmla="*/ 5 w 5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4">
                  <a:moveTo>
                    <a:pt x="0" y="0"/>
                  </a:moveTo>
                  <a:lnTo>
                    <a:pt x="2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3" name="Freeform 426"/>
            <p:cNvSpPr>
              <a:spLocks/>
            </p:cNvSpPr>
            <p:nvPr/>
          </p:nvSpPr>
          <p:spPr bwMode="auto">
            <a:xfrm>
              <a:off x="2648" y="3209"/>
              <a:ext cx="300" cy="126"/>
            </a:xfrm>
            <a:custGeom>
              <a:avLst/>
              <a:gdLst>
                <a:gd name="T0" fmla="*/ 143 w 300"/>
                <a:gd name="T1" fmla="*/ 0 h 126"/>
                <a:gd name="T2" fmla="*/ 146 w 300"/>
                <a:gd name="T3" fmla="*/ 0 h 126"/>
                <a:gd name="T4" fmla="*/ 149 w 300"/>
                <a:gd name="T5" fmla="*/ 29 h 126"/>
                <a:gd name="T6" fmla="*/ 146 w 300"/>
                <a:gd name="T7" fmla="*/ 49 h 126"/>
                <a:gd name="T8" fmla="*/ 149 w 300"/>
                <a:gd name="T9" fmla="*/ 50 h 126"/>
                <a:gd name="T10" fmla="*/ 146 w 300"/>
                <a:gd name="T11" fmla="*/ 56 h 126"/>
                <a:gd name="T12" fmla="*/ 154 w 300"/>
                <a:gd name="T13" fmla="*/ 61 h 126"/>
                <a:gd name="T14" fmla="*/ 162 w 300"/>
                <a:gd name="T15" fmla="*/ 61 h 126"/>
                <a:gd name="T16" fmla="*/ 199 w 300"/>
                <a:gd name="T17" fmla="*/ 50 h 126"/>
                <a:gd name="T18" fmla="*/ 194 w 300"/>
                <a:gd name="T19" fmla="*/ 61 h 126"/>
                <a:gd name="T20" fmla="*/ 199 w 300"/>
                <a:gd name="T21" fmla="*/ 67 h 126"/>
                <a:gd name="T22" fmla="*/ 296 w 300"/>
                <a:gd name="T23" fmla="*/ 67 h 126"/>
                <a:gd name="T24" fmla="*/ 299 w 300"/>
                <a:gd name="T25" fmla="*/ 72 h 126"/>
                <a:gd name="T26" fmla="*/ 197 w 300"/>
                <a:gd name="T27" fmla="*/ 72 h 126"/>
                <a:gd name="T28" fmla="*/ 197 w 300"/>
                <a:gd name="T29" fmla="*/ 79 h 126"/>
                <a:gd name="T30" fmla="*/ 199 w 300"/>
                <a:gd name="T31" fmla="*/ 85 h 126"/>
                <a:gd name="T32" fmla="*/ 175 w 300"/>
                <a:gd name="T33" fmla="*/ 78 h 126"/>
                <a:gd name="T34" fmla="*/ 162 w 300"/>
                <a:gd name="T35" fmla="*/ 69 h 126"/>
                <a:gd name="T36" fmla="*/ 157 w 300"/>
                <a:gd name="T37" fmla="*/ 72 h 126"/>
                <a:gd name="T38" fmla="*/ 149 w 300"/>
                <a:gd name="T39" fmla="*/ 69 h 126"/>
                <a:gd name="T40" fmla="*/ 149 w 300"/>
                <a:gd name="T41" fmla="*/ 85 h 126"/>
                <a:gd name="T42" fmla="*/ 146 w 300"/>
                <a:gd name="T43" fmla="*/ 88 h 126"/>
                <a:gd name="T44" fmla="*/ 149 w 300"/>
                <a:gd name="T45" fmla="*/ 93 h 126"/>
                <a:gd name="T46" fmla="*/ 149 w 300"/>
                <a:gd name="T47" fmla="*/ 117 h 126"/>
                <a:gd name="T48" fmla="*/ 143 w 300"/>
                <a:gd name="T49" fmla="*/ 125 h 126"/>
                <a:gd name="T50" fmla="*/ 141 w 300"/>
                <a:gd name="T51" fmla="*/ 119 h 126"/>
                <a:gd name="T52" fmla="*/ 141 w 300"/>
                <a:gd name="T53" fmla="*/ 96 h 126"/>
                <a:gd name="T54" fmla="*/ 143 w 300"/>
                <a:gd name="T55" fmla="*/ 79 h 126"/>
                <a:gd name="T56" fmla="*/ 141 w 300"/>
                <a:gd name="T57" fmla="*/ 72 h 126"/>
                <a:gd name="T58" fmla="*/ 131 w 300"/>
                <a:gd name="T59" fmla="*/ 72 h 126"/>
                <a:gd name="T60" fmla="*/ 97 w 300"/>
                <a:gd name="T61" fmla="*/ 82 h 126"/>
                <a:gd name="T62" fmla="*/ 97 w 300"/>
                <a:gd name="T63" fmla="*/ 72 h 126"/>
                <a:gd name="T64" fmla="*/ 8 w 300"/>
                <a:gd name="T65" fmla="*/ 72 h 126"/>
                <a:gd name="T66" fmla="*/ 0 w 300"/>
                <a:gd name="T67" fmla="*/ 69 h 126"/>
                <a:gd name="T68" fmla="*/ 0 w 300"/>
                <a:gd name="T69" fmla="*/ 67 h 126"/>
                <a:gd name="T70" fmla="*/ 100 w 300"/>
                <a:gd name="T71" fmla="*/ 67 h 126"/>
                <a:gd name="T72" fmla="*/ 100 w 300"/>
                <a:gd name="T73" fmla="*/ 58 h 126"/>
                <a:gd name="T74" fmla="*/ 94 w 300"/>
                <a:gd name="T75" fmla="*/ 49 h 126"/>
                <a:gd name="T76" fmla="*/ 100 w 300"/>
                <a:gd name="T77" fmla="*/ 49 h 126"/>
                <a:gd name="T78" fmla="*/ 139 w 300"/>
                <a:gd name="T79" fmla="*/ 61 h 126"/>
                <a:gd name="T80" fmla="*/ 143 w 300"/>
                <a:gd name="T81" fmla="*/ 56 h 126"/>
                <a:gd name="T82" fmla="*/ 143 w 300"/>
                <a:gd name="T83" fmla="*/ 0 h 1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126"/>
                <a:gd name="T128" fmla="*/ 300 w 300"/>
                <a:gd name="T129" fmla="*/ 126 h 1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126">
                  <a:moveTo>
                    <a:pt x="143" y="0"/>
                  </a:moveTo>
                  <a:lnTo>
                    <a:pt x="146" y="0"/>
                  </a:lnTo>
                  <a:lnTo>
                    <a:pt x="149" y="29"/>
                  </a:lnTo>
                  <a:lnTo>
                    <a:pt x="146" y="49"/>
                  </a:lnTo>
                  <a:lnTo>
                    <a:pt x="149" y="50"/>
                  </a:lnTo>
                  <a:lnTo>
                    <a:pt x="146" y="56"/>
                  </a:lnTo>
                  <a:lnTo>
                    <a:pt x="154" y="61"/>
                  </a:lnTo>
                  <a:lnTo>
                    <a:pt x="162" y="61"/>
                  </a:lnTo>
                  <a:lnTo>
                    <a:pt x="199" y="50"/>
                  </a:lnTo>
                  <a:lnTo>
                    <a:pt x="194" y="61"/>
                  </a:lnTo>
                  <a:lnTo>
                    <a:pt x="199" y="67"/>
                  </a:lnTo>
                  <a:lnTo>
                    <a:pt x="296" y="67"/>
                  </a:lnTo>
                  <a:lnTo>
                    <a:pt x="299" y="72"/>
                  </a:lnTo>
                  <a:lnTo>
                    <a:pt x="197" y="72"/>
                  </a:lnTo>
                  <a:lnTo>
                    <a:pt x="197" y="79"/>
                  </a:lnTo>
                  <a:lnTo>
                    <a:pt x="199" y="85"/>
                  </a:lnTo>
                  <a:lnTo>
                    <a:pt x="175" y="78"/>
                  </a:lnTo>
                  <a:lnTo>
                    <a:pt x="162" y="69"/>
                  </a:lnTo>
                  <a:lnTo>
                    <a:pt x="157" y="72"/>
                  </a:lnTo>
                  <a:lnTo>
                    <a:pt x="149" y="69"/>
                  </a:lnTo>
                  <a:lnTo>
                    <a:pt x="149" y="85"/>
                  </a:lnTo>
                  <a:lnTo>
                    <a:pt x="146" y="88"/>
                  </a:lnTo>
                  <a:lnTo>
                    <a:pt x="149" y="93"/>
                  </a:lnTo>
                  <a:lnTo>
                    <a:pt x="149" y="117"/>
                  </a:lnTo>
                  <a:lnTo>
                    <a:pt x="143" y="125"/>
                  </a:lnTo>
                  <a:lnTo>
                    <a:pt x="141" y="119"/>
                  </a:lnTo>
                  <a:lnTo>
                    <a:pt x="141" y="96"/>
                  </a:lnTo>
                  <a:lnTo>
                    <a:pt x="143" y="79"/>
                  </a:lnTo>
                  <a:lnTo>
                    <a:pt x="141" y="72"/>
                  </a:lnTo>
                  <a:lnTo>
                    <a:pt x="131" y="72"/>
                  </a:lnTo>
                  <a:lnTo>
                    <a:pt x="97" y="82"/>
                  </a:lnTo>
                  <a:lnTo>
                    <a:pt x="97" y="72"/>
                  </a:lnTo>
                  <a:lnTo>
                    <a:pt x="8" y="72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100" y="67"/>
                  </a:lnTo>
                  <a:lnTo>
                    <a:pt x="100" y="58"/>
                  </a:lnTo>
                  <a:lnTo>
                    <a:pt x="94" y="49"/>
                  </a:lnTo>
                  <a:lnTo>
                    <a:pt x="100" y="49"/>
                  </a:lnTo>
                  <a:lnTo>
                    <a:pt x="139" y="61"/>
                  </a:lnTo>
                  <a:lnTo>
                    <a:pt x="143" y="56"/>
                  </a:lnTo>
                  <a:lnTo>
                    <a:pt x="14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4" name="Freeform 427"/>
            <p:cNvSpPr>
              <a:spLocks/>
            </p:cNvSpPr>
            <p:nvPr/>
          </p:nvSpPr>
          <p:spPr bwMode="auto">
            <a:xfrm>
              <a:off x="2247" y="3211"/>
              <a:ext cx="210" cy="122"/>
            </a:xfrm>
            <a:custGeom>
              <a:avLst/>
              <a:gdLst>
                <a:gd name="T0" fmla="*/ 0 w 210"/>
                <a:gd name="T1" fmla="*/ 0 h 122"/>
                <a:gd name="T2" fmla="*/ 5 w 210"/>
                <a:gd name="T3" fmla="*/ 0 h 122"/>
                <a:gd name="T4" fmla="*/ 5 w 210"/>
                <a:gd name="T5" fmla="*/ 15 h 122"/>
                <a:gd name="T6" fmla="*/ 8 w 210"/>
                <a:gd name="T7" fmla="*/ 18 h 122"/>
                <a:gd name="T8" fmla="*/ 5 w 210"/>
                <a:gd name="T9" fmla="*/ 27 h 122"/>
                <a:gd name="T10" fmla="*/ 5 w 210"/>
                <a:gd name="T11" fmla="*/ 46 h 122"/>
                <a:gd name="T12" fmla="*/ 12 w 210"/>
                <a:gd name="T13" fmla="*/ 51 h 122"/>
                <a:gd name="T14" fmla="*/ 52 w 210"/>
                <a:gd name="T15" fmla="*/ 41 h 122"/>
                <a:gd name="T16" fmla="*/ 52 w 210"/>
                <a:gd name="T17" fmla="*/ 46 h 122"/>
                <a:gd name="T18" fmla="*/ 49 w 210"/>
                <a:gd name="T19" fmla="*/ 51 h 122"/>
                <a:gd name="T20" fmla="*/ 55 w 210"/>
                <a:gd name="T21" fmla="*/ 56 h 122"/>
                <a:gd name="T22" fmla="*/ 120 w 210"/>
                <a:gd name="T23" fmla="*/ 56 h 122"/>
                <a:gd name="T24" fmla="*/ 123 w 210"/>
                <a:gd name="T25" fmla="*/ 59 h 122"/>
                <a:gd name="T26" fmla="*/ 206 w 210"/>
                <a:gd name="T27" fmla="*/ 59 h 122"/>
                <a:gd name="T28" fmla="*/ 209 w 210"/>
                <a:gd name="T29" fmla="*/ 65 h 122"/>
                <a:gd name="T30" fmla="*/ 117 w 210"/>
                <a:gd name="T31" fmla="*/ 65 h 122"/>
                <a:gd name="T32" fmla="*/ 115 w 210"/>
                <a:gd name="T33" fmla="*/ 62 h 122"/>
                <a:gd name="T34" fmla="*/ 49 w 210"/>
                <a:gd name="T35" fmla="*/ 62 h 122"/>
                <a:gd name="T36" fmla="*/ 55 w 210"/>
                <a:gd name="T37" fmla="*/ 77 h 122"/>
                <a:gd name="T38" fmla="*/ 5 w 210"/>
                <a:gd name="T39" fmla="*/ 62 h 122"/>
                <a:gd name="T40" fmla="*/ 5 w 210"/>
                <a:gd name="T41" fmla="*/ 113 h 122"/>
                <a:gd name="T42" fmla="*/ 3 w 210"/>
                <a:gd name="T43" fmla="*/ 121 h 122"/>
                <a:gd name="T44" fmla="*/ 0 w 210"/>
                <a:gd name="T45" fmla="*/ 118 h 122"/>
                <a:gd name="T46" fmla="*/ 0 w 210"/>
                <a:gd name="T47" fmla="*/ 0 h 1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10"/>
                <a:gd name="T73" fmla="*/ 0 h 122"/>
                <a:gd name="T74" fmla="*/ 210 w 210"/>
                <a:gd name="T75" fmla="*/ 122 h 1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10" h="122">
                  <a:moveTo>
                    <a:pt x="0" y="0"/>
                  </a:moveTo>
                  <a:lnTo>
                    <a:pt x="5" y="0"/>
                  </a:lnTo>
                  <a:lnTo>
                    <a:pt x="5" y="15"/>
                  </a:lnTo>
                  <a:lnTo>
                    <a:pt x="8" y="18"/>
                  </a:lnTo>
                  <a:lnTo>
                    <a:pt x="5" y="27"/>
                  </a:lnTo>
                  <a:lnTo>
                    <a:pt x="5" y="46"/>
                  </a:lnTo>
                  <a:lnTo>
                    <a:pt x="12" y="51"/>
                  </a:lnTo>
                  <a:lnTo>
                    <a:pt x="52" y="41"/>
                  </a:lnTo>
                  <a:lnTo>
                    <a:pt x="52" y="46"/>
                  </a:lnTo>
                  <a:lnTo>
                    <a:pt x="49" y="51"/>
                  </a:lnTo>
                  <a:lnTo>
                    <a:pt x="55" y="56"/>
                  </a:lnTo>
                  <a:lnTo>
                    <a:pt x="120" y="56"/>
                  </a:lnTo>
                  <a:lnTo>
                    <a:pt x="123" y="59"/>
                  </a:lnTo>
                  <a:lnTo>
                    <a:pt x="206" y="59"/>
                  </a:lnTo>
                  <a:lnTo>
                    <a:pt x="209" y="65"/>
                  </a:lnTo>
                  <a:lnTo>
                    <a:pt x="117" y="65"/>
                  </a:lnTo>
                  <a:lnTo>
                    <a:pt x="115" y="62"/>
                  </a:lnTo>
                  <a:lnTo>
                    <a:pt x="49" y="62"/>
                  </a:lnTo>
                  <a:lnTo>
                    <a:pt x="55" y="77"/>
                  </a:lnTo>
                  <a:lnTo>
                    <a:pt x="5" y="62"/>
                  </a:lnTo>
                  <a:lnTo>
                    <a:pt x="5" y="113"/>
                  </a:lnTo>
                  <a:lnTo>
                    <a:pt x="3" y="121"/>
                  </a:lnTo>
                  <a:lnTo>
                    <a:pt x="0" y="11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5" name="Freeform 428"/>
            <p:cNvSpPr>
              <a:spLocks/>
            </p:cNvSpPr>
            <p:nvPr/>
          </p:nvSpPr>
          <p:spPr bwMode="auto">
            <a:xfrm>
              <a:off x="2479" y="3214"/>
              <a:ext cx="38" cy="54"/>
            </a:xfrm>
            <a:custGeom>
              <a:avLst/>
              <a:gdLst>
                <a:gd name="T0" fmla="*/ 0 w 38"/>
                <a:gd name="T1" fmla="*/ 0 h 54"/>
                <a:gd name="T2" fmla="*/ 37 w 38"/>
                <a:gd name="T3" fmla="*/ 0 h 54"/>
                <a:gd name="T4" fmla="*/ 37 w 38"/>
                <a:gd name="T5" fmla="*/ 6 h 54"/>
                <a:gd name="T6" fmla="*/ 11 w 38"/>
                <a:gd name="T7" fmla="*/ 3 h 54"/>
                <a:gd name="T8" fmla="*/ 11 w 38"/>
                <a:gd name="T9" fmla="*/ 24 h 54"/>
                <a:gd name="T10" fmla="*/ 33 w 38"/>
                <a:gd name="T11" fmla="*/ 24 h 54"/>
                <a:gd name="T12" fmla="*/ 33 w 38"/>
                <a:gd name="T13" fmla="*/ 29 h 54"/>
                <a:gd name="T14" fmla="*/ 11 w 38"/>
                <a:gd name="T15" fmla="*/ 27 h 54"/>
                <a:gd name="T16" fmla="*/ 8 w 38"/>
                <a:gd name="T17" fmla="*/ 40 h 54"/>
                <a:gd name="T18" fmla="*/ 14 w 38"/>
                <a:gd name="T19" fmla="*/ 53 h 54"/>
                <a:gd name="T20" fmla="*/ 0 w 38"/>
                <a:gd name="T21" fmla="*/ 53 h 54"/>
                <a:gd name="T22" fmla="*/ 3 w 38"/>
                <a:gd name="T23" fmla="*/ 50 h 54"/>
                <a:gd name="T24" fmla="*/ 3 w 38"/>
                <a:gd name="T25" fmla="*/ 3 h 54"/>
                <a:gd name="T26" fmla="*/ 0 w 38"/>
                <a:gd name="T27" fmla="*/ 0 h 5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54"/>
                <a:gd name="T44" fmla="*/ 38 w 38"/>
                <a:gd name="T45" fmla="*/ 54 h 5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54">
                  <a:moveTo>
                    <a:pt x="0" y="0"/>
                  </a:moveTo>
                  <a:lnTo>
                    <a:pt x="37" y="0"/>
                  </a:lnTo>
                  <a:lnTo>
                    <a:pt x="37" y="6"/>
                  </a:lnTo>
                  <a:lnTo>
                    <a:pt x="11" y="3"/>
                  </a:lnTo>
                  <a:lnTo>
                    <a:pt x="11" y="24"/>
                  </a:lnTo>
                  <a:lnTo>
                    <a:pt x="33" y="24"/>
                  </a:lnTo>
                  <a:lnTo>
                    <a:pt x="33" y="29"/>
                  </a:lnTo>
                  <a:lnTo>
                    <a:pt x="11" y="27"/>
                  </a:lnTo>
                  <a:lnTo>
                    <a:pt x="8" y="40"/>
                  </a:lnTo>
                  <a:lnTo>
                    <a:pt x="14" y="53"/>
                  </a:lnTo>
                  <a:lnTo>
                    <a:pt x="0" y="53"/>
                  </a:lnTo>
                  <a:lnTo>
                    <a:pt x="3" y="50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6" name="Freeform 429"/>
            <p:cNvSpPr>
              <a:spLocks/>
            </p:cNvSpPr>
            <p:nvPr/>
          </p:nvSpPr>
          <p:spPr bwMode="auto">
            <a:xfrm>
              <a:off x="2959" y="3214"/>
              <a:ext cx="35" cy="57"/>
            </a:xfrm>
            <a:custGeom>
              <a:avLst/>
              <a:gdLst>
                <a:gd name="T0" fmla="*/ 14 w 35"/>
                <a:gd name="T1" fmla="*/ 0 h 57"/>
                <a:gd name="T2" fmla="*/ 31 w 35"/>
                <a:gd name="T3" fmla="*/ 3 h 57"/>
                <a:gd name="T4" fmla="*/ 31 w 35"/>
                <a:gd name="T5" fmla="*/ 13 h 57"/>
                <a:gd name="T6" fmla="*/ 29 w 35"/>
                <a:gd name="T7" fmla="*/ 13 h 57"/>
                <a:gd name="T8" fmla="*/ 26 w 35"/>
                <a:gd name="T9" fmla="*/ 8 h 57"/>
                <a:gd name="T10" fmla="*/ 16 w 35"/>
                <a:gd name="T11" fmla="*/ 3 h 57"/>
                <a:gd name="T12" fmla="*/ 11 w 35"/>
                <a:gd name="T13" fmla="*/ 6 h 57"/>
                <a:gd name="T14" fmla="*/ 8 w 35"/>
                <a:gd name="T15" fmla="*/ 13 h 57"/>
                <a:gd name="T16" fmla="*/ 11 w 35"/>
                <a:gd name="T17" fmla="*/ 18 h 57"/>
                <a:gd name="T18" fmla="*/ 26 w 35"/>
                <a:gd name="T19" fmla="*/ 29 h 57"/>
                <a:gd name="T20" fmla="*/ 34 w 35"/>
                <a:gd name="T21" fmla="*/ 41 h 57"/>
                <a:gd name="T22" fmla="*/ 34 w 35"/>
                <a:gd name="T23" fmla="*/ 45 h 57"/>
                <a:gd name="T24" fmla="*/ 26 w 35"/>
                <a:gd name="T25" fmla="*/ 56 h 57"/>
                <a:gd name="T26" fmla="*/ 11 w 35"/>
                <a:gd name="T27" fmla="*/ 56 h 57"/>
                <a:gd name="T28" fmla="*/ 5 w 35"/>
                <a:gd name="T29" fmla="*/ 53 h 57"/>
                <a:gd name="T30" fmla="*/ 3 w 35"/>
                <a:gd name="T31" fmla="*/ 56 h 57"/>
                <a:gd name="T32" fmla="*/ 0 w 35"/>
                <a:gd name="T33" fmla="*/ 45 h 57"/>
                <a:gd name="T34" fmla="*/ 3 w 35"/>
                <a:gd name="T35" fmla="*/ 43 h 57"/>
                <a:gd name="T36" fmla="*/ 16 w 35"/>
                <a:gd name="T37" fmla="*/ 56 h 57"/>
                <a:gd name="T38" fmla="*/ 26 w 35"/>
                <a:gd name="T39" fmla="*/ 53 h 57"/>
                <a:gd name="T40" fmla="*/ 26 w 35"/>
                <a:gd name="T41" fmla="*/ 48 h 57"/>
                <a:gd name="T42" fmla="*/ 29 w 35"/>
                <a:gd name="T43" fmla="*/ 45 h 57"/>
                <a:gd name="T44" fmla="*/ 11 w 35"/>
                <a:gd name="T45" fmla="*/ 29 h 57"/>
                <a:gd name="T46" fmla="*/ 3 w 35"/>
                <a:gd name="T47" fmla="*/ 18 h 57"/>
                <a:gd name="T48" fmla="*/ 3 w 35"/>
                <a:gd name="T49" fmla="*/ 8 h 57"/>
                <a:gd name="T50" fmla="*/ 14 w 35"/>
                <a:gd name="T51" fmla="*/ 0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5"/>
                <a:gd name="T79" fmla="*/ 0 h 57"/>
                <a:gd name="T80" fmla="*/ 35 w 35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5" h="57">
                  <a:moveTo>
                    <a:pt x="14" y="0"/>
                  </a:moveTo>
                  <a:lnTo>
                    <a:pt x="31" y="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6" y="8"/>
                  </a:lnTo>
                  <a:lnTo>
                    <a:pt x="16" y="3"/>
                  </a:lnTo>
                  <a:lnTo>
                    <a:pt x="11" y="6"/>
                  </a:lnTo>
                  <a:lnTo>
                    <a:pt x="8" y="13"/>
                  </a:lnTo>
                  <a:lnTo>
                    <a:pt x="11" y="18"/>
                  </a:lnTo>
                  <a:lnTo>
                    <a:pt x="26" y="29"/>
                  </a:lnTo>
                  <a:lnTo>
                    <a:pt x="34" y="41"/>
                  </a:lnTo>
                  <a:lnTo>
                    <a:pt x="34" y="45"/>
                  </a:lnTo>
                  <a:lnTo>
                    <a:pt x="26" y="56"/>
                  </a:lnTo>
                  <a:lnTo>
                    <a:pt x="11" y="56"/>
                  </a:lnTo>
                  <a:lnTo>
                    <a:pt x="5" y="53"/>
                  </a:lnTo>
                  <a:lnTo>
                    <a:pt x="3" y="56"/>
                  </a:lnTo>
                  <a:lnTo>
                    <a:pt x="0" y="45"/>
                  </a:lnTo>
                  <a:lnTo>
                    <a:pt x="3" y="43"/>
                  </a:lnTo>
                  <a:lnTo>
                    <a:pt x="16" y="56"/>
                  </a:lnTo>
                  <a:lnTo>
                    <a:pt x="26" y="53"/>
                  </a:lnTo>
                  <a:lnTo>
                    <a:pt x="26" y="48"/>
                  </a:lnTo>
                  <a:lnTo>
                    <a:pt x="29" y="45"/>
                  </a:lnTo>
                  <a:lnTo>
                    <a:pt x="11" y="29"/>
                  </a:lnTo>
                  <a:lnTo>
                    <a:pt x="3" y="18"/>
                  </a:lnTo>
                  <a:lnTo>
                    <a:pt x="3" y="8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7" name="Freeform 430"/>
            <p:cNvSpPr>
              <a:spLocks/>
            </p:cNvSpPr>
            <p:nvPr/>
          </p:nvSpPr>
          <p:spPr bwMode="auto">
            <a:xfrm>
              <a:off x="2530" y="3217"/>
              <a:ext cx="9" cy="7"/>
            </a:xfrm>
            <a:custGeom>
              <a:avLst/>
              <a:gdLst>
                <a:gd name="T0" fmla="*/ 3 w 9"/>
                <a:gd name="T1" fmla="*/ 0 h 7"/>
                <a:gd name="T2" fmla="*/ 5 w 9"/>
                <a:gd name="T3" fmla="*/ 0 h 7"/>
                <a:gd name="T4" fmla="*/ 8 w 9"/>
                <a:gd name="T5" fmla="*/ 3 h 7"/>
                <a:gd name="T6" fmla="*/ 3 w 9"/>
                <a:gd name="T7" fmla="*/ 6 h 7"/>
                <a:gd name="T8" fmla="*/ 0 w 9"/>
                <a:gd name="T9" fmla="*/ 3 h 7"/>
                <a:gd name="T10" fmla="*/ 3 w 9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7"/>
                <a:gd name="T20" fmla="*/ 9 w 9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7">
                  <a:moveTo>
                    <a:pt x="3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3" y="6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8" name="Freeform 431"/>
            <p:cNvSpPr>
              <a:spLocks/>
            </p:cNvSpPr>
            <p:nvPr/>
          </p:nvSpPr>
          <p:spPr bwMode="auto">
            <a:xfrm>
              <a:off x="3162" y="3220"/>
              <a:ext cx="34" cy="54"/>
            </a:xfrm>
            <a:custGeom>
              <a:avLst/>
              <a:gdLst>
                <a:gd name="T0" fmla="*/ 26 w 34"/>
                <a:gd name="T1" fmla="*/ 0 h 54"/>
                <a:gd name="T2" fmla="*/ 33 w 34"/>
                <a:gd name="T3" fmla="*/ 0 h 54"/>
                <a:gd name="T4" fmla="*/ 33 w 34"/>
                <a:gd name="T5" fmla="*/ 21 h 54"/>
                <a:gd name="T6" fmla="*/ 30 w 34"/>
                <a:gd name="T7" fmla="*/ 29 h 54"/>
                <a:gd name="T8" fmla="*/ 30 w 34"/>
                <a:gd name="T9" fmla="*/ 42 h 54"/>
                <a:gd name="T10" fmla="*/ 33 w 34"/>
                <a:gd name="T11" fmla="*/ 50 h 54"/>
                <a:gd name="T12" fmla="*/ 29 w 34"/>
                <a:gd name="T13" fmla="*/ 53 h 54"/>
                <a:gd name="T14" fmla="*/ 23 w 34"/>
                <a:gd name="T15" fmla="*/ 50 h 54"/>
                <a:gd name="T16" fmla="*/ 17 w 34"/>
                <a:gd name="T17" fmla="*/ 53 h 54"/>
                <a:gd name="T18" fmla="*/ 9 w 34"/>
                <a:gd name="T19" fmla="*/ 53 h 54"/>
                <a:gd name="T20" fmla="*/ 3 w 34"/>
                <a:gd name="T21" fmla="*/ 45 h 54"/>
                <a:gd name="T22" fmla="*/ 0 w 34"/>
                <a:gd name="T23" fmla="*/ 29 h 54"/>
                <a:gd name="T24" fmla="*/ 9 w 34"/>
                <a:gd name="T25" fmla="*/ 18 h 54"/>
                <a:gd name="T26" fmla="*/ 29 w 34"/>
                <a:gd name="T27" fmla="*/ 15 h 54"/>
                <a:gd name="T28" fmla="*/ 29 w 34"/>
                <a:gd name="T29" fmla="*/ 3 h 54"/>
                <a:gd name="T30" fmla="*/ 23 w 34"/>
                <a:gd name="T31" fmla="*/ 3 h 54"/>
                <a:gd name="T32" fmla="*/ 26 w 34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54"/>
                <a:gd name="T53" fmla="*/ 34 w 34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54">
                  <a:moveTo>
                    <a:pt x="26" y="0"/>
                  </a:moveTo>
                  <a:lnTo>
                    <a:pt x="33" y="0"/>
                  </a:lnTo>
                  <a:lnTo>
                    <a:pt x="33" y="21"/>
                  </a:lnTo>
                  <a:lnTo>
                    <a:pt x="30" y="29"/>
                  </a:lnTo>
                  <a:lnTo>
                    <a:pt x="30" y="42"/>
                  </a:lnTo>
                  <a:lnTo>
                    <a:pt x="33" y="50"/>
                  </a:lnTo>
                  <a:lnTo>
                    <a:pt x="29" y="53"/>
                  </a:lnTo>
                  <a:lnTo>
                    <a:pt x="23" y="50"/>
                  </a:lnTo>
                  <a:lnTo>
                    <a:pt x="17" y="53"/>
                  </a:lnTo>
                  <a:lnTo>
                    <a:pt x="9" y="53"/>
                  </a:lnTo>
                  <a:lnTo>
                    <a:pt x="3" y="45"/>
                  </a:lnTo>
                  <a:lnTo>
                    <a:pt x="0" y="29"/>
                  </a:lnTo>
                  <a:lnTo>
                    <a:pt x="9" y="18"/>
                  </a:lnTo>
                  <a:lnTo>
                    <a:pt x="29" y="15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9" name="Freeform 432"/>
            <p:cNvSpPr>
              <a:spLocks/>
            </p:cNvSpPr>
            <p:nvPr/>
          </p:nvSpPr>
          <p:spPr bwMode="auto">
            <a:xfrm>
              <a:off x="3168" y="3235"/>
              <a:ext cx="22" cy="36"/>
            </a:xfrm>
            <a:custGeom>
              <a:avLst/>
              <a:gdLst>
                <a:gd name="T0" fmla="*/ 16 w 22"/>
                <a:gd name="T1" fmla="*/ 3 h 36"/>
                <a:gd name="T2" fmla="*/ 8 w 22"/>
                <a:gd name="T3" fmla="*/ 0 h 36"/>
                <a:gd name="T4" fmla="*/ 0 w 22"/>
                <a:gd name="T5" fmla="*/ 14 h 36"/>
                <a:gd name="T6" fmla="*/ 0 w 22"/>
                <a:gd name="T7" fmla="*/ 24 h 36"/>
                <a:gd name="T8" fmla="*/ 11 w 22"/>
                <a:gd name="T9" fmla="*/ 35 h 36"/>
                <a:gd name="T10" fmla="*/ 21 w 22"/>
                <a:gd name="T11" fmla="*/ 32 h 36"/>
                <a:gd name="T12" fmla="*/ 21 w 22"/>
                <a:gd name="T13" fmla="*/ 8 h 36"/>
                <a:gd name="T14" fmla="*/ 16 w 22"/>
                <a:gd name="T15" fmla="*/ 3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36"/>
                <a:gd name="T26" fmla="*/ 22 w 22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36">
                  <a:moveTo>
                    <a:pt x="16" y="3"/>
                  </a:moveTo>
                  <a:lnTo>
                    <a:pt x="8" y="0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21" y="32"/>
                  </a:lnTo>
                  <a:lnTo>
                    <a:pt x="21" y="8"/>
                  </a:lnTo>
                  <a:lnTo>
                    <a:pt x="16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0" name="Freeform 433"/>
            <p:cNvSpPr>
              <a:spLocks/>
            </p:cNvSpPr>
            <p:nvPr/>
          </p:nvSpPr>
          <p:spPr bwMode="auto">
            <a:xfrm>
              <a:off x="3210" y="3220"/>
              <a:ext cx="134" cy="118"/>
            </a:xfrm>
            <a:custGeom>
              <a:avLst/>
              <a:gdLst>
                <a:gd name="T0" fmla="*/ 128 w 134"/>
                <a:gd name="T1" fmla="*/ 0 h 118"/>
                <a:gd name="T2" fmla="*/ 133 w 134"/>
                <a:gd name="T3" fmla="*/ 0 h 118"/>
                <a:gd name="T4" fmla="*/ 133 w 134"/>
                <a:gd name="T5" fmla="*/ 111 h 118"/>
                <a:gd name="T6" fmla="*/ 130 w 134"/>
                <a:gd name="T7" fmla="*/ 117 h 118"/>
                <a:gd name="T8" fmla="*/ 128 w 134"/>
                <a:gd name="T9" fmla="*/ 117 h 118"/>
                <a:gd name="T10" fmla="*/ 126 w 134"/>
                <a:gd name="T11" fmla="*/ 114 h 118"/>
                <a:gd name="T12" fmla="*/ 128 w 134"/>
                <a:gd name="T13" fmla="*/ 111 h 118"/>
                <a:gd name="T14" fmla="*/ 126 w 134"/>
                <a:gd name="T15" fmla="*/ 106 h 118"/>
                <a:gd name="T16" fmla="*/ 128 w 134"/>
                <a:gd name="T17" fmla="*/ 99 h 118"/>
                <a:gd name="T18" fmla="*/ 128 w 134"/>
                <a:gd name="T19" fmla="*/ 64 h 118"/>
                <a:gd name="T20" fmla="*/ 115 w 134"/>
                <a:gd name="T21" fmla="*/ 64 h 118"/>
                <a:gd name="T22" fmla="*/ 78 w 134"/>
                <a:gd name="T23" fmla="*/ 77 h 118"/>
                <a:gd name="T24" fmla="*/ 81 w 134"/>
                <a:gd name="T25" fmla="*/ 64 h 118"/>
                <a:gd name="T26" fmla="*/ 55 w 134"/>
                <a:gd name="T27" fmla="*/ 64 h 118"/>
                <a:gd name="T28" fmla="*/ 52 w 134"/>
                <a:gd name="T29" fmla="*/ 61 h 118"/>
                <a:gd name="T30" fmla="*/ 47 w 134"/>
                <a:gd name="T31" fmla="*/ 64 h 118"/>
                <a:gd name="T32" fmla="*/ 15 w 134"/>
                <a:gd name="T33" fmla="*/ 64 h 118"/>
                <a:gd name="T34" fmla="*/ 12 w 134"/>
                <a:gd name="T35" fmla="*/ 61 h 118"/>
                <a:gd name="T36" fmla="*/ 3 w 134"/>
                <a:gd name="T37" fmla="*/ 64 h 118"/>
                <a:gd name="T38" fmla="*/ 0 w 134"/>
                <a:gd name="T39" fmla="*/ 59 h 118"/>
                <a:gd name="T40" fmla="*/ 60 w 134"/>
                <a:gd name="T41" fmla="*/ 59 h 118"/>
                <a:gd name="T42" fmla="*/ 63 w 134"/>
                <a:gd name="T43" fmla="*/ 61 h 118"/>
                <a:gd name="T44" fmla="*/ 69 w 134"/>
                <a:gd name="T45" fmla="*/ 59 h 118"/>
                <a:gd name="T46" fmla="*/ 81 w 134"/>
                <a:gd name="T47" fmla="*/ 59 h 118"/>
                <a:gd name="T48" fmla="*/ 81 w 134"/>
                <a:gd name="T49" fmla="*/ 47 h 118"/>
                <a:gd name="T50" fmla="*/ 75 w 134"/>
                <a:gd name="T51" fmla="*/ 39 h 118"/>
                <a:gd name="T52" fmla="*/ 81 w 134"/>
                <a:gd name="T53" fmla="*/ 39 h 118"/>
                <a:gd name="T54" fmla="*/ 128 w 134"/>
                <a:gd name="T55" fmla="*/ 56 h 118"/>
                <a:gd name="T56" fmla="*/ 128 w 134"/>
                <a:gd name="T57" fmla="*/ 0 h 11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4"/>
                <a:gd name="T88" fmla="*/ 0 h 118"/>
                <a:gd name="T89" fmla="*/ 134 w 134"/>
                <a:gd name="T90" fmla="*/ 118 h 11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4" h="118">
                  <a:moveTo>
                    <a:pt x="128" y="0"/>
                  </a:moveTo>
                  <a:lnTo>
                    <a:pt x="133" y="0"/>
                  </a:lnTo>
                  <a:lnTo>
                    <a:pt x="133" y="111"/>
                  </a:lnTo>
                  <a:lnTo>
                    <a:pt x="130" y="117"/>
                  </a:lnTo>
                  <a:lnTo>
                    <a:pt x="128" y="117"/>
                  </a:lnTo>
                  <a:lnTo>
                    <a:pt x="126" y="114"/>
                  </a:lnTo>
                  <a:lnTo>
                    <a:pt x="128" y="111"/>
                  </a:lnTo>
                  <a:lnTo>
                    <a:pt x="126" y="106"/>
                  </a:lnTo>
                  <a:lnTo>
                    <a:pt x="128" y="99"/>
                  </a:lnTo>
                  <a:lnTo>
                    <a:pt x="128" y="64"/>
                  </a:lnTo>
                  <a:lnTo>
                    <a:pt x="115" y="64"/>
                  </a:lnTo>
                  <a:lnTo>
                    <a:pt x="78" y="77"/>
                  </a:lnTo>
                  <a:lnTo>
                    <a:pt x="81" y="64"/>
                  </a:lnTo>
                  <a:lnTo>
                    <a:pt x="55" y="64"/>
                  </a:lnTo>
                  <a:lnTo>
                    <a:pt x="52" y="61"/>
                  </a:lnTo>
                  <a:lnTo>
                    <a:pt x="47" y="64"/>
                  </a:lnTo>
                  <a:lnTo>
                    <a:pt x="15" y="64"/>
                  </a:lnTo>
                  <a:lnTo>
                    <a:pt x="12" y="61"/>
                  </a:lnTo>
                  <a:lnTo>
                    <a:pt x="3" y="64"/>
                  </a:lnTo>
                  <a:lnTo>
                    <a:pt x="0" y="59"/>
                  </a:lnTo>
                  <a:lnTo>
                    <a:pt x="60" y="59"/>
                  </a:lnTo>
                  <a:lnTo>
                    <a:pt x="63" y="61"/>
                  </a:lnTo>
                  <a:lnTo>
                    <a:pt x="69" y="59"/>
                  </a:lnTo>
                  <a:lnTo>
                    <a:pt x="81" y="59"/>
                  </a:lnTo>
                  <a:lnTo>
                    <a:pt x="81" y="47"/>
                  </a:lnTo>
                  <a:lnTo>
                    <a:pt x="75" y="39"/>
                  </a:lnTo>
                  <a:lnTo>
                    <a:pt x="81" y="39"/>
                  </a:lnTo>
                  <a:lnTo>
                    <a:pt x="128" y="56"/>
                  </a:lnTo>
                  <a:lnTo>
                    <a:pt x="12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" name="Freeform 434"/>
            <p:cNvSpPr>
              <a:spLocks/>
            </p:cNvSpPr>
            <p:nvPr/>
          </p:nvSpPr>
          <p:spPr bwMode="auto">
            <a:xfrm>
              <a:off x="2612" y="3225"/>
              <a:ext cx="19" cy="49"/>
            </a:xfrm>
            <a:custGeom>
              <a:avLst/>
              <a:gdLst>
                <a:gd name="T0" fmla="*/ 7 w 19"/>
                <a:gd name="T1" fmla="*/ 0 h 49"/>
                <a:gd name="T2" fmla="*/ 10 w 19"/>
                <a:gd name="T3" fmla="*/ 0 h 49"/>
                <a:gd name="T4" fmla="*/ 10 w 19"/>
                <a:gd name="T5" fmla="*/ 7 h 49"/>
                <a:gd name="T6" fmla="*/ 18 w 19"/>
                <a:gd name="T7" fmla="*/ 7 h 49"/>
                <a:gd name="T8" fmla="*/ 18 w 19"/>
                <a:gd name="T9" fmla="*/ 10 h 49"/>
                <a:gd name="T10" fmla="*/ 10 w 19"/>
                <a:gd name="T11" fmla="*/ 10 h 49"/>
                <a:gd name="T12" fmla="*/ 10 w 19"/>
                <a:gd name="T13" fmla="*/ 30 h 49"/>
                <a:gd name="T14" fmla="*/ 7 w 19"/>
                <a:gd name="T15" fmla="*/ 34 h 49"/>
                <a:gd name="T16" fmla="*/ 10 w 19"/>
                <a:gd name="T17" fmla="*/ 42 h 49"/>
                <a:gd name="T18" fmla="*/ 18 w 19"/>
                <a:gd name="T19" fmla="*/ 42 h 49"/>
                <a:gd name="T20" fmla="*/ 7 w 19"/>
                <a:gd name="T21" fmla="*/ 48 h 49"/>
                <a:gd name="T22" fmla="*/ 1 w 19"/>
                <a:gd name="T23" fmla="*/ 40 h 49"/>
                <a:gd name="T24" fmla="*/ 4 w 19"/>
                <a:gd name="T25" fmla="*/ 32 h 49"/>
                <a:gd name="T26" fmla="*/ 1 w 19"/>
                <a:gd name="T27" fmla="*/ 27 h 49"/>
                <a:gd name="T28" fmla="*/ 4 w 19"/>
                <a:gd name="T29" fmla="*/ 18 h 49"/>
                <a:gd name="T30" fmla="*/ 0 w 19"/>
                <a:gd name="T31" fmla="*/ 7 h 49"/>
                <a:gd name="T32" fmla="*/ 4 w 19"/>
                <a:gd name="T33" fmla="*/ 7 h 49"/>
                <a:gd name="T34" fmla="*/ 4 w 19"/>
                <a:gd name="T35" fmla="*/ 1 h 49"/>
                <a:gd name="T36" fmla="*/ 7 w 19"/>
                <a:gd name="T37" fmla="*/ 0 h 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49"/>
                <a:gd name="T59" fmla="*/ 19 w 19"/>
                <a:gd name="T60" fmla="*/ 49 h 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49">
                  <a:moveTo>
                    <a:pt x="7" y="0"/>
                  </a:moveTo>
                  <a:lnTo>
                    <a:pt x="10" y="0"/>
                  </a:lnTo>
                  <a:lnTo>
                    <a:pt x="10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10" y="10"/>
                  </a:lnTo>
                  <a:lnTo>
                    <a:pt x="10" y="30"/>
                  </a:lnTo>
                  <a:lnTo>
                    <a:pt x="7" y="34"/>
                  </a:lnTo>
                  <a:lnTo>
                    <a:pt x="10" y="42"/>
                  </a:lnTo>
                  <a:lnTo>
                    <a:pt x="18" y="42"/>
                  </a:lnTo>
                  <a:lnTo>
                    <a:pt x="7" y="48"/>
                  </a:lnTo>
                  <a:lnTo>
                    <a:pt x="1" y="40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4" y="18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1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" name="Freeform 435"/>
            <p:cNvSpPr>
              <a:spLocks/>
            </p:cNvSpPr>
            <p:nvPr/>
          </p:nvSpPr>
          <p:spPr bwMode="auto">
            <a:xfrm>
              <a:off x="2548" y="3233"/>
              <a:ext cx="25" cy="38"/>
            </a:xfrm>
            <a:custGeom>
              <a:avLst/>
              <a:gdLst>
                <a:gd name="T0" fmla="*/ 19 w 25"/>
                <a:gd name="T1" fmla="*/ 0 h 38"/>
                <a:gd name="T2" fmla="*/ 24 w 25"/>
                <a:gd name="T3" fmla="*/ 3 h 38"/>
                <a:gd name="T4" fmla="*/ 24 w 25"/>
                <a:gd name="T5" fmla="*/ 5 h 38"/>
                <a:gd name="T6" fmla="*/ 16 w 25"/>
                <a:gd name="T7" fmla="*/ 5 h 38"/>
                <a:gd name="T8" fmla="*/ 11 w 25"/>
                <a:gd name="T9" fmla="*/ 14 h 38"/>
                <a:gd name="T10" fmla="*/ 11 w 25"/>
                <a:gd name="T11" fmla="*/ 34 h 38"/>
                <a:gd name="T12" fmla="*/ 13 w 25"/>
                <a:gd name="T13" fmla="*/ 37 h 38"/>
                <a:gd name="T14" fmla="*/ 0 w 25"/>
                <a:gd name="T15" fmla="*/ 37 h 38"/>
                <a:gd name="T16" fmla="*/ 5 w 25"/>
                <a:gd name="T17" fmla="*/ 29 h 38"/>
                <a:gd name="T18" fmla="*/ 5 w 25"/>
                <a:gd name="T19" fmla="*/ 8 h 38"/>
                <a:gd name="T20" fmla="*/ 3 w 25"/>
                <a:gd name="T21" fmla="*/ 3 h 38"/>
                <a:gd name="T22" fmla="*/ 16 w 25"/>
                <a:gd name="T23" fmla="*/ 3 h 38"/>
                <a:gd name="T24" fmla="*/ 19 w 25"/>
                <a:gd name="T25" fmla="*/ 0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38"/>
                <a:gd name="T41" fmla="*/ 25 w 25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38">
                  <a:moveTo>
                    <a:pt x="19" y="0"/>
                  </a:moveTo>
                  <a:lnTo>
                    <a:pt x="24" y="3"/>
                  </a:lnTo>
                  <a:lnTo>
                    <a:pt x="24" y="5"/>
                  </a:lnTo>
                  <a:lnTo>
                    <a:pt x="16" y="5"/>
                  </a:lnTo>
                  <a:lnTo>
                    <a:pt x="11" y="14"/>
                  </a:lnTo>
                  <a:lnTo>
                    <a:pt x="11" y="34"/>
                  </a:lnTo>
                  <a:lnTo>
                    <a:pt x="13" y="37"/>
                  </a:lnTo>
                  <a:lnTo>
                    <a:pt x="0" y="37"/>
                  </a:lnTo>
                  <a:lnTo>
                    <a:pt x="5" y="29"/>
                  </a:lnTo>
                  <a:lnTo>
                    <a:pt x="5" y="8"/>
                  </a:lnTo>
                  <a:lnTo>
                    <a:pt x="3" y="3"/>
                  </a:lnTo>
                  <a:lnTo>
                    <a:pt x="16" y="3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3" name="Freeform 436"/>
            <p:cNvSpPr>
              <a:spLocks/>
            </p:cNvSpPr>
            <p:nvPr/>
          </p:nvSpPr>
          <p:spPr bwMode="auto">
            <a:xfrm>
              <a:off x="2576" y="3233"/>
              <a:ext cx="23" cy="38"/>
            </a:xfrm>
            <a:custGeom>
              <a:avLst/>
              <a:gdLst>
                <a:gd name="T0" fmla="*/ 8 w 23"/>
                <a:gd name="T1" fmla="*/ 0 h 38"/>
                <a:gd name="T2" fmla="*/ 17 w 23"/>
                <a:gd name="T3" fmla="*/ 0 h 38"/>
                <a:gd name="T4" fmla="*/ 22 w 23"/>
                <a:gd name="T5" fmla="*/ 3 h 38"/>
                <a:gd name="T6" fmla="*/ 22 w 23"/>
                <a:gd name="T7" fmla="*/ 8 h 38"/>
                <a:gd name="T8" fmla="*/ 19 w 23"/>
                <a:gd name="T9" fmla="*/ 8 h 38"/>
                <a:gd name="T10" fmla="*/ 19 w 23"/>
                <a:gd name="T11" fmla="*/ 3 h 38"/>
                <a:gd name="T12" fmla="*/ 6 w 23"/>
                <a:gd name="T13" fmla="*/ 3 h 38"/>
                <a:gd name="T14" fmla="*/ 6 w 23"/>
                <a:gd name="T15" fmla="*/ 14 h 38"/>
                <a:gd name="T16" fmla="*/ 11 w 23"/>
                <a:gd name="T17" fmla="*/ 14 h 38"/>
                <a:gd name="T18" fmla="*/ 22 w 23"/>
                <a:gd name="T19" fmla="*/ 22 h 38"/>
                <a:gd name="T20" fmla="*/ 22 w 23"/>
                <a:gd name="T21" fmla="*/ 34 h 38"/>
                <a:gd name="T22" fmla="*/ 3 w 23"/>
                <a:gd name="T23" fmla="*/ 37 h 38"/>
                <a:gd name="T24" fmla="*/ 3 w 23"/>
                <a:gd name="T25" fmla="*/ 32 h 38"/>
                <a:gd name="T26" fmla="*/ 14 w 23"/>
                <a:gd name="T27" fmla="*/ 37 h 38"/>
                <a:gd name="T28" fmla="*/ 19 w 23"/>
                <a:gd name="T29" fmla="*/ 29 h 38"/>
                <a:gd name="T30" fmla="*/ 3 w 23"/>
                <a:gd name="T31" fmla="*/ 16 h 38"/>
                <a:gd name="T32" fmla="*/ 3 w 23"/>
                <a:gd name="T33" fmla="*/ 11 h 38"/>
                <a:gd name="T34" fmla="*/ 0 w 23"/>
                <a:gd name="T35" fmla="*/ 8 h 38"/>
                <a:gd name="T36" fmla="*/ 3 w 23"/>
                <a:gd name="T37" fmla="*/ 3 h 38"/>
                <a:gd name="T38" fmla="*/ 8 w 23"/>
                <a:gd name="T39" fmla="*/ 0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3"/>
                <a:gd name="T61" fmla="*/ 0 h 38"/>
                <a:gd name="T62" fmla="*/ 23 w 23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3" h="38">
                  <a:moveTo>
                    <a:pt x="8" y="0"/>
                  </a:moveTo>
                  <a:lnTo>
                    <a:pt x="17" y="0"/>
                  </a:lnTo>
                  <a:lnTo>
                    <a:pt x="22" y="3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9" y="3"/>
                  </a:lnTo>
                  <a:lnTo>
                    <a:pt x="6" y="3"/>
                  </a:lnTo>
                  <a:lnTo>
                    <a:pt x="6" y="14"/>
                  </a:lnTo>
                  <a:lnTo>
                    <a:pt x="11" y="14"/>
                  </a:lnTo>
                  <a:lnTo>
                    <a:pt x="22" y="22"/>
                  </a:lnTo>
                  <a:lnTo>
                    <a:pt x="22" y="34"/>
                  </a:lnTo>
                  <a:lnTo>
                    <a:pt x="3" y="37"/>
                  </a:lnTo>
                  <a:lnTo>
                    <a:pt x="3" y="32"/>
                  </a:lnTo>
                  <a:lnTo>
                    <a:pt x="14" y="37"/>
                  </a:lnTo>
                  <a:lnTo>
                    <a:pt x="19" y="29"/>
                  </a:lnTo>
                  <a:lnTo>
                    <a:pt x="3" y="16"/>
                  </a:lnTo>
                  <a:lnTo>
                    <a:pt x="3" y="11"/>
                  </a:lnTo>
                  <a:lnTo>
                    <a:pt x="0" y="8"/>
                  </a:lnTo>
                  <a:lnTo>
                    <a:pt x="3" y="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4" name="Freeform 437"/>
            <p:cNvSpPr>
              <a:spLocks/>
            </p:cNvSpPr>
            <p:nvPr/>
          </p:nvSpPr>
          <p:spPr bwMode="auto">
            <a:xfrm>
              <a:off x="3001" y="3233"/>
              <a:ext cx="27" cy="38"/>
            </a:xfrm>
            <a:custGeom>
              <a:avLst/>
              <a:gdLst>
                <a:gd name="T0" fmla="*/ 15 w 27"/>
                <a:gd name="T1" fmla="*/ 0 h 38"/>
                <a:gd name="T2" fmla="*/ 23 w 27"/>
                <a:gd name="T3" fmla="*/ 5 h 38"/>
                <a:gd name="T4" fmla="*/ 26 w 27"/>
                <a:gd name="T5" fmla="*/ 16 h 38"/>
                <a:gd name="T6" fmla="*/ 4 w 27"/>
                <a:gd name="T7" fmla="*/ 16 h 38"/>
                <a:gd name="T8" fmla="*/ 4 w 27"/>
                <a:gd name="T9" fmla="*/ 26 h 38"/>
                <a:gd name="T10" fmla="*/ 15 w 27"/>
                <a:gd name="T11" fmla="*/ 34 h 38"/>
                <a:gd name="T12" fmla="*/ 21 w 27"/>
                <a:gd name="T13" fmla="*/ 34 h 38"/>
                <a:gd name="T14" fmla="*/ 23 w 27"/>
                <a:gd name="T15" fmla="*/ 32 h 38"/>
                <a:gd name="T16" fmla="*/ 23 w 27"/>
                <a:gd name="T17" fmla="*/ 34 h 38"/>
                <a:gd name="T18" fmla="*/ 18 w 27"/>
                <a:gd name="T19" fmla="*/ 37 h 38"/>
                <a:gd name="T20" fmla="*/ 7 w 27"/>
                <a:gd name="T21" fmla="*/ 37 h 38"/>
                <a:gd name="T22" fmla="*/ 3 w 27"/>
                <a:gd name="T23" fmla="*/ 34 h 38"/>
                <a:gd name="T24" fmla="*/ 0 w 27"/>
                <a:gd name="T25" fmla="*/ 25 h 38"/>
                <a:gd name="T26" fmla="*/ 0 w 27"/>
                <a:gd name="T27" fmla="*/ 11 h 38"/>
                <a:gd name="T28" fmla="*/ 3 w 27"/>
                <a:gd name="T29" fmla="*/ 5 h 38"/>
                <a:gd name="T30" fmla="*/ 15 w 27"/>
                <a:gd name="T31" fmla="*/ 0 h 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"/>
                <a:gd name="T49" fmla="*/ 0 h 38"/>
                <a:gd name="T50" fmla="*/ 27 w 27"/>
                <a:gd name="T51" fmla="*/ 38 h 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" h="38">
                  <a:moveTo>
                    <a:pt x="15" y="0"/>
                  </a:moveTo>
                  <a:lnTo>
                    <a:pt x="23" y="5"/>
                  </a:lnTo>
                  <a:lnTo>
                    <a:pt x="26" y="16"/>
                  </a:lnTo>
                  <a:lnTo>
                    <a:pt x="4" y="16"/>
                  </a:lnTo>
                  <a:lnTo>
                    <a:pt x="4" y="26"/>
                  </a:lnTo>
                  <a:lnTo>
                    <a:pt x="15" y="34"/>
                  </a:lnTo>
                  <a:lnTo>
                    <a:pt x="21" y="34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18" y="37"/>
                  </a:lnTo>
                  <a:lnTo>
                    <a:pt x="7" y="37"/>
                  </a:lnTo>
                  <a:lnTo>
                    <a:pt x="3" y="34"/>
                  </a:lnTo>
                  <a:lnTo>
                    <a:pt x="0" y="25"/>
                  </a:lnTo>
                  <a:lnTo>
                    <a:pt x="0" y="11"/>
                  </a:lnTo>
                  <a:lnTo>
                    <a:pt x="3" y="5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5" name="Freeform 438"/>
            <p:cNvSpPr>
              <a:spLocks/>
            </p:cNvSpPr>
            <p:nvPr/>
          </p:nvSpPr>
          <p:spPr bwMode="auto">
            <a:xfrm>
              <a:off x="3006" y="3235"/>
              <a:ext cx="17" cy="13"/>
            </a:xfrm>
            <a:custGeom>
              <a:avLst/>
              <a:gdLst>
                <a:gd name="T0" fmla="*/ 3 w 17"/>
                <a:gd name="T1" fmla="*/ 3 h 13"/>
                <a:gd name="T2" fmla="*/ 0 w 17"/>
                <a:gd name="T3" fmla="*/ 12 h 13"/>
                <a:gd name="T4" fmla="*/ 13 w 17"/>
                <a:gd name="T5" fmla="*/ 12 h 13"/>
                <a:gd name="T6" fmla="*/ 16 w 17"/>
                <a:gd name="T7" fmla="*/ 9 h 13"/>
                <a:gd name="T8" fmla="*/ 13 w 17"/>
                <a:gd name="T9" fmla="*/ 0 h 13"/>
                <a:gd name="T10" fmla="*/ 5 w 17"/>
                <a:gd name="T11" fmla="*/ 0 h 13"/>
                <a:gd name="T12" fmla="*/ 3 w 17"/>
                <a:gd name="T13" fmla="*/ 3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3"/>
                <a:gd name="T23" fmla="*/ 17 w 17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3">
                  <a:moveTo>
                    <a:pt x="3" y="3"/>
                  </a:moveTo>
                  <a:lnTo>
                    <a:pt x="0" y="12"/>
                  </a:lnTo>
                  <a:lnTo>
                    <a:pt x="13" y="12"/>
                  </a:lnTo>
                  <a:lnTo>
                    <a:pt x="16" y="9"/>
                  </a:lnTo>
                  <a:lnTo>
                    <a:pt x="13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6" name="Freeform 439"/>
            <p:cNvSpPr>
              <a:spLocks/>
            </p:cNvSpPr>
            <p:nvPr/>
          </p:nvSpPr>
          <p:spPr bwMode="auto">
            <a:xfrm>
              <a:off x="2530" y="3235"/>
              <a:ext cx="9" cy="36"/>
            </a:xfrm>
            <a:custGeom>
              <a:avLst/>
              <a:gdLst>
                <a:gd name="T0" fmla="*/ 0 w 9"/>
                <a:gd name="T1" fmla="*/ 0 h 36"/>
                <a:gd name="T2" fmla="*/ 5 w 9"/>
                <a:gd name="T3" fmla="*/ 0 h 36"/>
                <a:gd name="T4" fmla="*/ 5 w 9"/>
                <a:gd name="T5" fmla="*/ 6 h 36"/>
                <a:gd name="T6" fmla="*/ 8 w 9"/>
                <a:gd name="T7" fmla="*/ 8 h 36"/>
                <a:gd name="T8" fmla="*/ 5 w 9"/>
                <a:gd name="T9" fmla="*/ 17 h 36"/>
                <a:gd name="T10" fmla="*/ 5 w 9"/>
                <a:gd name="T11" fmla="*/ 29 h 36"/>
                <a:gd name="T12" fmla="*/ 8 w 9"/>
                <a:gd name="T13" fmla="*/ 35 h 36"/>
                <a:gd name="T14" fmla="*/ 0 w 9"/>
                <a:gd name="T15" fmla="*/ 35 h 36"/>
                <a:gd name="T16" fmla="*/ 3 w 9"/>
                <a:gd name="T17" fmla="*/ 8 h 36"/>
                <a:gd name="T18" fmla="*/ 0 w 9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36"/>
                <a:gd name="T32" fmla="*/ 9 w 9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36">
                  <a:moveTo>
                    <a:pt x="0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8" y="8"/>
                  </a:lnTo>
                  <a:lnTo>
                    <a:pt x="5" y="17"/>
                  </a:lnTo>
                  <a:lnTo>
                    <a:pt x="5" y="29"/>
                  </a:lnTo>
                  <a:lnTo>
                    <a:pt x="8" y="35"/>
                  </a:lnTo>
                  <a:lnTo>
                    <a:pt x="0" y="35"/>
                  </a:lnTo>
                  <a:lnTo>
                    <a:pt x="3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7" name="Freeform 440"/>
            <p:cNvSpPr>
              <a:spLocks/>
            </p:cNvSpPr>
            <p:nvPr/>
          </p:nvSpPr>
          <p:spPr bwMode="auto">
            <a:xfrm>
              <a:off x="3038" y="3235"/>
              <a:ext cx="26" cy="39"/>
            </a:xfrm>
            <a:custGeom>
              <a:avLst/>
              <a:gdLst>
                <a:gd name="T0" fmla="*/ 11 w 26"/>
                <a:gd name="T1" fmla="*/ 0 h 39"/>
                <a:gd name="T2" fmla="*/ 24 w 26"/>
                <a:gd name="T3" fmla="*/ 0 h 39"/>
                <a:gd name="T4" fmla="*/ 25 w 26"/>
                <a:gd name="T5" fmla="*/ 8 h 39"/>
                <a:gd name="T6" fmla="*/ 21 w 26"/>
                <a:gd name="T7" fmla="*/ 8 h 39"/>
                <a:gd name="T8" fmla="*/ 18 w 26"/>
                <a:gd name="T9" fmla="*/ 3 h 39"/>
                <a:gd name="T10" fmla="*/ 11 w 26"/>
                <a:gd name="T11" fmla="*/ 0 h 39"/>
                <a:gd name="T12" fmla="*/ 3 w 26"/>
                <a:gd name="T13" fmla="*/ 14 h 39"/>
                <a:gd name="T14" fmla="*/ 3 w 26"/>
                <a:gd name="T15" fmla="*/ 23 h 39"/>
                <a:gd name="T16" fmla="*/ 8 w 26"/>
                <a:gd name="T17" fmla="*/ 32 h 39"/>
                <a:gd name="T18" fmla="*/ 18 w 26"/>
                <a:gd name="T19" fmla="*/ 32 h 39"/>
                <a:gd name="T20" fmla="*/ 24 w 26"/>
                <a:gd name="T21" fmla="*/ 30 h 39"/>
                <a:gd name="T22" fmla="*/ 24 w 26"/>
                <a:gd name="T23" fmla="*/ 32 h 39"/>
                <a:gd name="T24" fmla="*/ 13 w 26"/>
                <a:gd name="T25" fmla="*/ 38 h 39"/>
                <a:gd name="T26" fmla="*/ 5 w 26"/>
                <a:gd name="T27" fmla="*/ 35 h 39"/>
                <a:gd name="T28" fmla="*/ 0 w 26"/>
                <a:gd name="T29" fmla="*/ 24 h 39"/>
                <a:gd name="T30" fmla="*/ 0 w 26"/>
                <a:gd name="T31" fmla="*/ 11 h 39"/>
                <a:gd name="T32" fmla="*/ 5 w 26"/>
                <a:gd name="T33" fmla="*/ 3 h 39"/>
                <a:gd name="T34" fmla="*/ 11 w 26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39"/>
                <a:gd name="T56" fmla="*/ 26 w 26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39">
                  <a:moveTo>
                    <a:pt x="11" y="0"/>
                  </a:moveTo>
                  <a:lnTo>
                    <a:pt x="24" y="0"/>
                  </a:lnTo>
                  <a:lnTo>
                    <a:pt x="25" y="8"/>
                  </a:lnTo>
                  <a:lnTo>
                    <a:pt x="21" y="8"/>
                  </a:lnTo>
                  <a:lnTo>
                    <a:pt x="18" y="3"/>
                  </a:lnTo>
                  <a:lnTo>
                    <a:pt x="11" y="0"/>
                  </a:lnTo>
                  <a:lnTo>
                    <a:pt x="3" y="14"/>
                  </a:lnTo>
                  <a:lnTo>
                    <a:pt x="3" y="23"/>
                  </a:lnTo>
                  <a:lnTo>
                    <a:pt x="8" y="32"/>
                  </a:lnTo>
                  <a:lnTo>
                    <a:pt x="18" y="32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3" y="38"/>
                  </a:lnTo>
                  <a:lnTo>
                    <a:pt x="5" y="35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5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8" name="Freeform 441"/>
            <p:cNvSpPr>
              <a:spLocks/>
            </p:cNvSpPr>
            <p:nvPr/>
          </p:nvSpPr>
          <p:spPr bwMode="auto">
            <a:xfrm>
              <a:off x="3073" y="3235"/>
              <a:ext cx="36" cy="39"/>
            </a:xfrm>
            <a:custGeom>
              <a:avLst/>
              <a:gdLst>
                <a:gd name="T0" fmla="*/ 11 w 36"/>
                <a:gd name="T1" fmla="*/ 0 h 39"/>
                <a:gd name="T2" fmla="*/ 24 w 36"/>
                <a:gd name="T3" fmla="*/ 0 h 39"/>
                <a:gd name="T4" fmla="*/ 29 w 36"/>
                <a:gd name="T5" fmla="*/ 3 h 39"/>
                <a:gd name="T6" fmla="*/ 35 w 36"/>
                <a:gd name="T7" fmla="*/ 14 h 39"/>
                <a:gd name="T8" fmla="*/ 35 w 36"/>
                <a:gd name="T9" fmla="*/ 24 h 39"/>
                <a:gd name="T10" fmla="*/ 27 w 36"/>
                <a:gd name="T11" fmla="*/ 35 h 39"/>
                <a:gd name="T12" fmla="*/ 11 w 36"/>
                <a:gd name="T13" fmla="*/ 38 h 39"/>
                <a:gd name="T14" fmla="*/ 0 w 36"/>
                <a:gd name="T15" fmla="*/ 24 h 39"/>
                <a:gd name="T16" fmla="*/ 0 w 36"/>
                <a:gd name="T17" fmla="*/ 11 h 39"/>
                <a:gd name="T18" fmla="*/ 6 w 36"/>
                <a:gd name="T19" fmla="*/ 3 h 39"/>
                <a:gd name="T20" fmla="*/ 11 w 36"/>
                <a:gd name="T21" fmla="*/ 0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9"/>
                <a:gd name="T35" fmla="*/ 36 w 36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9">
                  <a:moveTo>
                    <a:pt x="11" y="0"/>
                  </a:moveTo>
                  <a:lnTo>
                    <a:pt x="24" y="0"/>
                  </a:lnTo>
                  <a:lnTo>
                    <a:pt x="29" y="3"/>
                  </a:lnTo>
                  <a:lnTo>
                    <a:pt x="35" y="14"/>
                  </a:lnTo>
                  <a:lnTo>
                    <a:pt x="35" y="24"/>
                  </a:lnTo>
                  <a:lnTo>
                    <a:pt x="27" y="35"/>
                  </a:lnTo>
                  <a:lnTo>
                    <a:pt x="11" y="38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6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9" name="Freeform 442"/>
            <p:cNvSpPr>
              <a:spLocks/>
            </p:cNvSpPr>
            <p:nvPr/>
          </p:nvSpPr>
          <p:spPr bwMode="auto">
            <a:xfrm>
              <a:off x="3080" y="3238"/>
              <a:ext cx="23" cy="33"/>
            </a:xfrm>
            <a:custGeom>
              <a:avLst/>
              <a:gdLst>
                <a:gd name="T0" fmla="*/ 5 w 23"/>
                <a:gd name="T1" fmla="*/ 3 h 33"/>
                <a:gd name="T2" fmla="*/ 0 w 23"/>
                <a:gd name="T3" fmla="*/ 11 h 33"/>
                <a:gd name="T4" fmla="*/ 0 w 23"/>
                <a:gd name="T5" fmla="*/ 24 h 33"/>
                <a:gd name="T6" fmla="*/ 10 w 23"/>
                <a:gd name="T7" fmla="*/ 32 h 33"/>
                <a:gd name="T8" fmla="*/ 14 w 23"/>
                <a:gd name="T9" fmla="*/ 32 h 33"/>
                <a:gd name="T10" fmla="*/ 22 w 23"/>
                <a:gd name="T11" fmla="*/ 21 h 33"/>
                <a:gd name="T12" fmla="*/ 22 w 23"/>
                <a:gd name="T13" fmla="*/ 11 h 33"/>
                <a:gd name="T14" fmla="*/ 13 w 23"/>
                <a:gd name="T15" fmla="*/ 0 h 33"/>
                <a:gd name="T16" fmla="*/ 8 w 23"/>
                <a:gd name="T17" fmla="*/ 0 h 33"/>
                <a:gd name="T18" fmla="*/ 5 w 23"/>
                <a:gd name="T19" fmla="*/ 3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3"/>
                <a:gd name="T32" fmla="*/ 23 w 23"/>
                <a:gd name="T33" fmla="*/ 33 h 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3">
                  <a:moveTo>
                    <a:pt x="5" y="3"/>
                  </a:moveTo>
                  <a:lnTo>
                    <a:pt x="0" y="11"/>
                  </a:lnTo>
                  <a:lnTo>
                    <a:pt x="0" y="24"/>
                  </a:lnTo>
                  <a:lnTo>
                    <a:pt x="10" y="32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22" y="11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0" name="Freeform 443"/>
            <p:cNvSpPr>
              <a:spLocks/>
            </p:cNvSpPr>
            <p:nvPr/>
          </p:nvSpPr>
          <p:spPr bwMode="auto">
            <a:xfrm>
              <a:off x="3119" y="3235"/>
              <a:ext cx="31" cy="39"/>
            </a:xfrm>
            <a:custGeom>
              <a:avLst/>
              <a:gdLst>
                <a:gd name="T0" fmla="*/ 3 w 31"/>
                <a:gd name="T1" fmla="*/ 0 h 39"/>
                <a:gd name="T2" fmla="*/ 4 w 31"/>
                <a:gd name="T3" fmla="*/ 0 h 39"/>
                <a:gd name="T4" fmla="*/ 9 w 31"/>
                <a:gd name="T5" fmla="*/ 6 h 39"/>
                <a:gd name="T6" fmla="*/ 20 w 31"/>
                <a:gd name="T7" fmla="*/ 0 h 39"/>
                <a:gd name="T8" fmla="*/ 27 w 31"/>
                <a:gd name="T9" fmla="*/ 3 h 39"/>
                <a:gd name="T10" fmla="*/ 27 w 31"/>
                <a:gd name="T11" fmla="*/ 32 h 39"/>
                <a:gd name="T12" fmla="*/ 30 w 31"/>
                <a:gd name="T13" fmla="*/ 38 h 39"/>
                <a:gd name="T14" fmla="*/ 22 w 31"/>
                <a:gd name="T15" fmla="*/ 38 h 39"/>
                <a:gd name="T16" fmla="*/ 22 w 31"/>
                <a:gd name="T17" fmla="*/ 20 h 39"/>
                <a:gd name="T18" fmla="*/ 25 w 31"/>
                <a:gd name="T19" fmla="*/ 11 h 39"/>
                <a:gd name="T20" fmla="*/ 14 w 31"/>
                <a:gd name="T21" fmla="*/ 3 h 39"/>
                <a:gd name="T22" fmla="*/ 9 w 31"/>
                <a:gd name="T23" fmla="*/ 6 h 39"/>
                <a:gd name="T24" fmla="*/ 7 w 31"/>
                <a:gd name="T25" fmla="*/ 32 h 39"/>
                <a:gd name="T26" fmla="*/ 9 w 31"/>
                <a:gd name="T27" fmla="*/ 35 h 39"/>
                <a:gd name="T28" fmla="*/ 3 w 31"/>
                <a:gd name="T29" fmla="*/ 38 h 39"/>
                <a:gd name="T30" fmla="*/ 0 w 31"/>
                <a:gd name="T31" fmla="*/ 35 h 39"/>
                <a:gd name="T32" fmla="*/ 3 w 31"/>
                <a:gd name="T33" fmla="*/ 27 h 39"/>
                <a:gd name="T34" fmla="*/ 3 w 31"/>
                <a:gd name="T35" fmla="*/ 8 h 39"/>
                <a:gd name="T36" fmla="*/ 0 w 31"/>
                <a:gd name="T37" fmla="*/ 3 h 39"/>
                <a:gd name="T38" fmla="*/ 3 w 31"/>
                <a:gd name="T39" fmla="*/ 0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39"/>
                <a:gd name="T62" fmla="*/ 31 w 31"/>
                <a:gd name="T63" fmla="*/ 39 h 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39">
                  <a:moveTo>
                    <a:pt x="3" y="0"/>
                  </a:moveTo>
                  <a:lnTo>
                    <a:pt x="4" y="0"/>
                  </a:lnTo>
                  <a:lnTo>
                    <a:pt x="9" y="6"/>
                  </a:lnTo>
                  <a:lnTo>
                    <a:pt x="20" y="0"/>
                  </a:lnTo>
                  <a:lnTo>
                    <a:pt x="27" y="3"/>
                  </a:lnTo>
                  <a:lnTo>
                    <a:pt x="27" y="32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22" y="20"/>
                  </a:lnTo>
                  <a:lnTo>
                    <a:pt x="25" y="1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7" y="32"/>
                  </a:lnTo>
                  <a:lnTo>
                    <a:pt x="9" y="35"/>
                  </a:lnTo>
                  <a:lnTo>
                    <a:pt x="3" y="38"/>
                  </a:lnTo>
                  <a:lnTo>
                    <a:pt x="0" y="35"/>
                  </a:lnTo>
                  <a:lnTo>
                    <a:pt x="3" y="27"/>
                  </a:lnTo>
                  <a:lnTo>
                    <a:pt x="3" y="8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1" name="Freeform 444"/>
            <p:cNvSpPr>
              <a:spLocks/>
            </p:cNvSpPr>
            <p:nvPr/>
          </p:nvSpPr>
          <p:spPr bwMode="auto">
            <a:xfrm>
              <a:off x="2461" y="3316"/>
              <a:ext cx="43" cy="54"/>
            </a:xfrm>
            <a:custGeom>
              <a:avLst/>
              <a:gdLst>
                <a:gd name="T0" fmla="*/ 15 w 43"/>
                <a:gd name="T1" fmla="*/ 0 h 54"/>
                <a:gd name="T2" fmla="*/ 42 w 43"/>
                <a:gd name="T3" fmla="*/ 0 h 54"/>
                <a:gd name="T4" fmla="*/ 42 w 43"/>
                <a:gd name="T5" fmla="*/ 10 h 54"/>
                <a:gd name="T6" fmla="*/ 28 w 43"/>
                <a:gd name="T7" fmla="*/ 0 h 54"/>
                <a:gd name="T8" fmla="*/ 12 w 43"/>
                <a:gd name="T9" fmla="*/ 3 h 54"/>
                <a:gd name="T10" fmla="*/ 12 w 43"/>
                <a:gd name="T11" fmla="*/ 7 h 54"/>
                <a:gd name="T12" fmla="*/ 5 w 43"/>
                <a:gd name="T13" fmla="*/ 27 h 54"/>
                <a:gd name="T14" fmla="*/ 12 w 43"/>
                <a:gd name="T15" fmla="*/ 50 h 54"/>
                <a:gd name="T16" fmla="*/ 20 w 43"/>
                <a:gd name="T17" fmla="*/ 50 h 54"/>
                <a:gd name="T18" fmla="*/ 28 w 43"/>
                <a:gd name="T19" fmla="*/ 53 h 54"/>
                <a:gd name="T20" fmla="*/ 39 w 43"/>
                <a:gd name="T21" fmla="*/ 45 h 54"/>
                <a:gd name="T22" fmla="*/ 39 w 43"/>
                <a:gd name="T23" fmla="*/ 47 h 54"/>
                <a:gd name="T24" fmla="*/ 31 w 43"/>
                <a:gd name="T25" fmla="*/ 53 h 54"/>
                <a:gd name="T26" fmla="*/ 15 w 43"/>
                <a:gd name="T27" fmla="*/ 53 h 54"/>
                <a:gd name="T28" fmla="*/ 3 w 43"/>
                <a:gd name="T29" fmla="*/ 42 h 54"/>
                <a:gd name="T30" fmla="*/ 0 w 43"/>
                <a:gd name="T31" fmla="*/ 32 h 54"/>
                <a:gd name="T32" fmla="*/ 0 w 43"/>
                <a:gd name="T33" fmla="*/ 15 h 54"/>
                <a:gd name="T34" fmla="*/ 11 w 43"/>
                <a:gd name="T35" fmla="*/ 3 h 54"/>
                <a:gd name="T36" fmla="*/ 15 w 43"/>
                <a:gd name="T37" fmla="*/ 0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"/>
                <a:gd name="T58" fmla="*/ 0 h 54"/>
                <a:gd name="T59" fmla="*/ 43 w 43"/>
                <a:gd name="T60" fmla="*/ 54 h 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" h="54">
                  <a:moveTo>
                    <a:pt x="15" y="0"/>
                  </a:moveTo>
                  <a:lnTo>
                    <a:pt x="42" y="0"/>
                  </a:lnTo>
                  <a:lnTo>
                    <a:pt x="42" y="10"/>
                  </a:lnTo>
                  <a:lnTo>
                    <a:pt x="28" y="0"/>
                  </a:lnTo>
                  <a:lnTo>
                    <a:pt x="12" y="3"/>
                  </a:lnTo>
                  <a:lnTo>
                    <a:pt x="12" y="7"/>
                  </a:lnTo>
                  <a:lnTo>
                    <a:pt x="5" y="27"/>
                  </a:lnTo>
                  <a:lnTo>
                    <a:pt x="12" y="50"/>
                  </a:lnTo>
                  <a:lnTo>
                    <a:pt x="20" y="50"/>
                  </a:lnTo>
                  <a:lnTo>
                    <a:pt x="28" y="53"/>
                  </a:lnTo>
                  <a:lnTo>
                    <a:pt x="39" y="45"/>
                  </a:lnTo>
                  <a:lnTo>
                    <a:pt x="39" y="47"/>
                  </a:lnTo>
                  <a:lnTo>
                    <a:pt x="31" y="53"/>
                  </a:lnTo>
                  <a:lnTo>
                    <a:pt x="15" y="53"/>
                  </a:lnTo>
                  <a:lnTo>
                    <a:pt x="3" y="42"/>
                  </a:lnTo>
                  <a:lnTo>
                    <a:pt x="0" y="32"/>
                  </a:lnTo>
                  <a:lnTo>
                    <a:pt x="0" y="15"/>
                  </a:lnTo>
                  <a:lnTo>
                    <a:pt x="11" y="3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" name="Freeform 445"/>
            <p:cNvSpPr>
              <a:spLocks/>
            </p:cNvSpPr>
            <p:nvPr/>
          </p:nvSpPr>
          <p:spPr bwMode="auto">
            <a:xfrm>
              <a:off x="2592" y="3316"/>
              <a:ext cx="11" cy="56"/>
            </a:xfrm>
            <a:custGeom>
              <a:avLst/>
              <a:gdLst>
                <a:gd name="T0" fmla="*/ 6 w 11"/>
                <a:gd name="T1" fmla="*/ 0 h 56"/>
                <a:gd name="T2" fmla="*/ 9 w 11"/>
                <a:gd name="T3" fmla="*/ 4 h 56"/>
                <a:gd name="T4" fmla="*/ 9 w 11"/>
                <a:gd name="T5" fmla="*/ 33 h 56"/>
                <a:gd name="T6" fmla="*/ 6 w 11"/>
                <a:gd name="T7" fmla="*/ 36 h 56"/>
                <a:gd name="T8" fmla="*/ 10 w 11"/>
                <a:gd name="T9" fmla="*/ 52 h 56"/>
                <a:gd name="T10" fmla="*/ 0 w 11"/>
                <a:gd name="T11" fmla="*/ 55 h 56"/>
                <a:gd name="T12" fmla="*/ 3 w 11"/>
                <a:gd name="T13" fmla="*/ 41 h 56"/>
                <a:gd name="T14" fmla="*/ 3 w 11"/>
                <a:gd name="T15" fmla="*/ 7 h 56"/>
                <a:gd name="T16" fmla="*/ 0 w 11"/>
                <a:gd name="T17" fmla="*/ 3 h 56"/>
                <a:gd name="T18" fmla="*/ 6 w 11"/>
                <a:gd name="T19" fmla="*/ 0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56"/>
                <a:gd name="T32" fmla="*/ 11 w 11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56">
                  <a:moveTo>
                    <a:pt x="6" y="0"/>
                  </a:moveTo>
                  <a:lnTo>
                    <a:pt x="9" y="4"/>
                  </a:lnTo>
                  <a:lnTo>
                    <a:pt x="9" y="33"/>
                  </a:lnTo>
                  <a:lnTo>
                    <a:pt x="6" y="36"/>
                  </a:lnTo>
                  <a:lnTo>
                    <a:pt x="10" y="52"/>
                  </a:lnTo>
                  <a:lnTo>
                    <a:pt x="0" y="55"/>
                  </a:lnTo>
                  <a:lnTo>
                    <a:pt x="3" y="41"/>
                  </a:lnTo>
                  <a:lnTo>
                    <a:pt x="3" y="7"/>
                  </a:lnTo>
                  <a:lnTo>
                    <a:pt x="0" y="3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" name="Freeform 446"/>
            <p:cNvSpPr>
              <a:spLocks/>
            </p:cNvSpPr>
            <p:nvPr/>
          </p:nvSpPr>
          <p:spPr bwMode="auto">
            <a:xfrm>
              <a:off x="2987" y="3316"/>
              <a:ext cx="47" cy="56"/>
            </a:xfrm>
            <a:custGeom>
              <a:avLst/>
              <a:gdLst>
                <a:gd name="T0" fmla="*/ 24 w 47"/>
                <a:gd name="T1" fmla="*/ 0 h 56"/>
                <a:gd name="T2" fmla="*/ 43 w 47"/>
                <a:gd name="T3" fmla="*/ 3 h 56"/>
                <a:gd name="T4" fmla="*/ 46 w 47"/>
                <a:gd name="T5" fmla="*/ 7 h 56"/>
                <a:gd name="T6" fmla="*/ 43 w 47"/>
                <a:gd name="T7" fmla="*/ 12 h 56"/>
                <a:gd name="T8" fmla="*/ 40 w 47"/>
                <a:gd name="T9" fmla="*/ 7 h 56"/>
                <a:gd name="T10" fmla="*/ 29 w 47"/>
                <a:gd name="T11" fmla="*/ 3 h 56"/>
                <a:gd name="T12" fmla="*/ 18 w 47"/>
                <a:gd name="T13" fmla="*/ 4 h 56"/>
                <a:gd name="T14" fmla="*/ 11 w 47"/>
                <a:gd name="T15" fmla="*/ 15 h 56"/>
                <a:gd name="T16" fmla="*/ 8 w 47"/>
                <a:gd name="T17" fmla="*/ 36 h 56"/>
                <a:gd name="T18" fmla="*/ 17 w 47"/>
                <a:gd name="T19" fmla="*/ 50 h 56"/>
                <a:gd name="T20" fmla="*/ 18 w 47"/>
                <a:gd name="T21" fmla="*/ 50 h 56"/>
                <a:gd name="T22" fmla="*/ 26 w 47"/>
                <a:gd name="T23" fmla="*/ 55 h 56"/>
                <a:gd name="T24" fmla="*/ 43 w 47"/>
                <a:gd name="T25" fmla="*/ 47 h 56"/>
                <a:gd name="T26" fmla="*/ 32 w 47"/>
                <a:gd name="T27" fmla="*/ 55 h 56"/>
                <a:gd name="T28" fmla="*/ 17 w 47"/>
                <a:gd name="T29" fmla="*/ 55 h 56"/>
                <a:gd name="T30" fmla="*/ 6 w 47"/>
                <a:gd name="T31" fmla="*/ 47 h 56"/>
                <a:gd name="T32" fmla="*/ 0 w 47"/>
                <a:gd name="T33" fmla="*/ 33 h 56"/>
                <a:gd name="T34" fmla="*/ 0 w 47"/>
                <a:gd name="T35" fmla="*/ 23 h 56"/>
                <a:gd name="T36" fmla="*/ 8 w 47"/>
                <a:gd name="T37" fmla="*/ 7 h 56"/>
                <a:gd name="T38" fmla="*/ 24 w 47"/>
                <a:gd name="T39" fmla="*/ 0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56"/>
                <a:gd name="T62" fmla="*/ 47 w 47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56">
                  <a:moveTo>
                    <a:pt x="24" y="0"/>
                  </a:moveTo>
                  <a:lnTo>
                    <a:pt x="43" y="3"/>
                  </a:lnTo>
                  <a:lnTo>
                    <a:pt x="46" y="7"/>
                  </a:lnTo>
                  <a:lnTo>
                    <a:pt x="43" y="12"/>
                  </a:lnTo>
                  <a:lnTo>
                    <a:pt x="40" y="7"/>
                  </a:lnTo>
                  <a:lnTo>
                    <a:pt x="29" y="3"/>
                  </a:lnTo>
                  <a:lnTo>
                    <a:pt x="18" y="4"/>
                  </a:lnTo>
                  <a:lnTo>
                    <a:pt x="11" y="15"/>
                  </a:lnTo>
                  <a:lnTo>
                    <a:pt x="8" y="36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26" y="55"/>
                  </a:lnTo>
                  <a:lnTo>
                    <a:pt x="43" y="47"/>
                  </a:lnTo>
                  <a:lnTo>
                    <a:pt x="32" y="55"/>
                  </a:lnTo>
                  <a:lnTo>
                    <a:pt x="17" y="55"/>
                  </a:lnTo>
                  <a:lnTo>
                    <a:pt x="6" y="47"/>
                  </a:lnTo>
                  <a:lnTo>
                    <a:pt x="0" y="33"/>
                  </a:lnTo>
                  <a:lnTo>
                    <a:pt x="0" y="23"/>
                  </a:lnTo>
                  <a:lnTo>
                    <a:pt x="8" y="7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" name="Freeform 447"/>
            <p:cNvSpPr>
              <a:spLocks/>
            </p:cNvSpPr>
            <p:nvPr/>
          </p:nvSpPr>
          <p:spPr bwMode="auto">
            <a:xfrm>
              <a:off x="3119" y="3319"/>
              <a:ext cx="10" cy="57"/>
            </a:xfrm>
            <a:custGeom>
              <a:avLst/>
              <a:gdLst>
                <a:gd name="T0" fmla="*/ 3 w 10"/>
                <a:gd name="T1" fmla="*/ 0 h 57"/>
                <a:gd name="T2" fmla="*/ 4 w 10"/>
                <a:gd name="T3" fmla="*/ 0 h 57"/>
                <a:gd name="T4" fmla="*/ 6 w 10"/>
                <a:gd name="T5" fmla="*/ 1 h 57"/>
                <a:gd name="T6" fmla="*/ 6 w 10"/>
                <a:gd name="T7" fmla="*/ 50 h 57"/>
                <a:gd name="T8" fmla="*/ 9 w 10"/>
                <a:gd name="T9" fmla="*/ 53 h 57"/>
                <a:gd name="T10" fmla="*/ 4 w 10"/>
                <a:gd name="T11" fmla="*/ 53 h 57"/>
                <a:gd name="T12" fmla="*/ 3 w 10"/>
                <a:gd name="T13" fmla="*/ 56 h 57"/>
                <a:gd name="T14" fmla="*/ 0 w 10"/>
                <a:gd name="T15" fmla="*/ 50 h 57"/>
                <a:gd name="T16" fmla="*/ 3 w 10"/>
                <a:gd name="T17" fmla="*/ 42 h 57"/>
                <a:gd name="T18" fmla="*/ 3 w 10"/>
                <a:gd name="T19" fmla="*/ 4 h 57"/>
                <a:gd name="T20" fmla="*/ 0 w 10"/>
                <a:gd name="T21" fmla="*/ 1 h 57"/>
                <a:gd name="T22" fmla="*/ 3 w 10"/>
                <a:gd name="T23" fmla="*/ 0 h 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"/>
                <a:gd name="T37" fmla="*/ 0 h 57"/>
                <a:gd name="T38" fmla="*/ 10 w 10"/>
                <a:gd name="T39" fmla="*/ 57 h 5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" h="57">
                  <a:moveTo>
                    <a:pt x="3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50"/>
                  </a:lnTo>
                  <a:lnTo>
                    <a:pt x="9" y="53"/>
                  </a:lnTo>
                  <a:lnTo>
                    <a:pt x="4" y="53"/>
                  </a:lnTo>
                  <a:lnTo>
                    <a:pt x="3" y="56"/>
                  </a:lnTo>
                  <a:lnTo>
                    <a:pt x="0" y="50"/>
                  </a:lnTo>
                  <a:lnTo>
                    <a:pt x="3" y="42"/>
                  </a:lnTo>
                  <a:lnTo>
                    <a:pt x="3" y="4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" name="Freeform 448"/>
            <p:cNvSpPr>
              <a:spLocks/>
            </p:cNvSpPr>
            <p:nvPr/>
          </p:nvSpPr>
          <p:spPr bwMode="auto">
            <a:xfrm>
              <a:off x="1357" y="3323"/>
              <a:ext cx="9" cy="49"/>
            </a:xfrm>
            <a:custGeom>
              <a:avLst/>
              <a:gdLst>
                <a:gd name="T0" fmla="*/ 3 w 9"/>
                <a:gd name="T1" fmla="*/ 0 h 49"/>
                <a:gd name="T2" fmla="*/ 8 w 9"/>
                <a:gd name="T3" fmla="*/ 0 h 49"/>
                <a:gd name="T4" fmla="*/ 5 w 9"/>
                <a:gd name="T5" fmla="*/ 14 h 49"/>
                <a:gd name="T6" fmla="*/ 5 w 9"/>
                <a:gd name="T7" fmla="*/ 43 h 49"/>
                <a:gd name="T8" fmla="*/ 8 w 9"/>
                <a:gd name="T9" fmla="*/ 48 h 49"/>
                <a:gd name="T10" fmla="*/ 0 w 9"/>
                <a:gd name="T11" fmla="*/ 48 h 49"/>
                <a:gd name="T12" fmla="*/ 3 w 9"/>
                <a:gd name="T13" fmla="*/ 40 h 49"/>
                <a:gd name="T14" fmla="*/ 3 w 9"/>
                <a:gd name="T15" fmla="*/ 0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"/>
                <a:gd name="T25" fmla="*/ 0 h 49"/>
                <a:gd name="T26" fmla="*/ 9 w 9"/>
                <a:gd name="T27" fmla="*/ 49 h 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" h="49">
                  <a:moveTo>
                    <a:pt x="3" y="0"/>
                  </a:moveTo>
                  <a:lnTo>
                    <a:pt x="8" y="0"/>
                  </a:lnTo>
                  <a:lnTo>
                    <a:pt x="5" y="14"/>
                  </a:lnTo>
                  <a:lnTo>
                    <a:pt x="5" y="43"/>
                  </a:lnTo>
                  <a:lnTo>
                    <a:pt x="8" y="48"/>
                  </a:lnTo>
                  <a:lnTo>
                    <a:pt x="0" y="48"/>
                  </a:lnTo>
                  <a:lnTo>
                    <a:pt x="3" y="4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" name="Freeform 449"/>
            <p:cNvSpPr>
              <a:spLocks/>
            </p:cNvSpPr>
            <p:nvPr/>
          </p:nvSpPr>
          <p:spPr bwMode="auto">
            <a:xfrm>
              <a:off x="1402" y="3323"/>
              <a:ext cx="8" cy="56"/>
            </a:xfrm>
            <a:custGeom>
              <a:avLst/>
              <a:gdLst>
                <a:gd name="T0" fmla="*/ 1 w 8"/>
                <a:gd name="T1" fmla="*/ 0 h 56"/>
                <a:gd name="T2" fmla="*/ 4 w 8"/>
                <a:gd name="T3" fmla="*/ 0 h 56"/>
                <a:gd name="T4" fmla="*/ 4 w 8"/>
                <a:gd name="T5" fmla="*/ 25 h 56"/>
                <a:gd name="T6" fmla="*/ 7 w 8"/>
                <a:gd name="T7" fmla="*/ 27 h 56"/>
                <a:gd name="T8" fmla="*/ 4 w 8"/>
                <a:gd name="T9" fmla="*/ 35 h 56"/>
                <a:gd name="T10" fmla="*/ 4 w 8"/>
                <a:gd name="T11" fmla="*/ 55 h 56"/>
                <a:gd name="T12" fmla="*/ 1 w 8"/>
                <a:gd name="T13" fmla="*/ 55 h 56"/>
                <a:gd name="T14" fmla="*/ 0 w 8"/>
                <a:gd name="T15" fmla="*/ 44 h 56"/>
                <a:gd name="T16" fmla="*/ 1 w 8"/>
                <a:gd name="T17" fmla="*/ 41 h 56"/>
                <a:gd name="T18" fmla="*/ 0 w 8"/>
                <a:gd name="T19" fmla="*/ 35 h 56"/>
                <a:gd name="T20" fmla="*/ 0 w 8"/>
                <a:gd name="T21" fmla="*/ 3 h 56"/>
                <a:gd name="T22" fmla="*/ 1 w 8"/>
                <a:gd name="T23" fmla="*/ 0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56"/>
                <a:gd name="T38" fmla="*/ 8 w 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56">
                  <a:moveTo>
                    <a:pt x="1" y="0"/>
                  </a:moveTo>
                  <a:lnTo>
                    <a:pt x="4" y="0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4" y="35"/>
                  </a:lnTo>
                  <a:lnTo>
                    <a:pt x="4" y="55"/>
                  </a:lnTo>
                  <a:lnTo>
                    <a:pt x="1" y="55"/>
                  </a:lnTo>
                  <a:lnTo>
                    <a:pt x="0" y="44"/>
                  </a:lnTo>
                  <a:lnTo>
                    <a:pt x="1" y="41"/>
                  </a:lnTo>
                  <a:lnTo>
                    <a:pt x="0" y="35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7" name="Freeform 450"/>
            <p:cNvSpPr>
              <a:spLocks/>
            </p:cNvSpPr>
            <p:nvPr/>
          </p:nvSpPr>
          <p:spPr bwMode="auto">
            <a:xfrm>
              <a:off x="1485" y="3328"/>
              <a:ext cx="4" cy="7"/>
            </a:xfrm>
            <a:custGeom>
              <a:avLst/>
              <a:gdLst>
                <a:gd name="T0" fmla="*/ 0 w 4"/>
                <a:gd name="T1" fmla="*/ 0 h 7"/>
                <a:gd name="T2" fmla="*/ 3 w 4"/>
                <a:gd name="T3" fmla="*/ 0 h 7"/>
                <a:gd name="T4" fmla="*/ 3 w 4"/>
                <a:gd name="T5" fmla="*/ 6 h 7"/>
                <a:gd name="T6" fmla="*/ 0 w 4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7"/>
                <a:gd name="T14" fmla="*/ 4 w 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7">
                  <a:moveTo>
                    <a:pt x="0" y="0"/>
                  </a:moveTo>
                  <a:lnTo>
                    <a:pt x="3" y="0"/>
                  </a:lnTo>
                  <a:lnTo>
                    <a:pt x="3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" name="Freeform 451"/>
            <p:cNvSpPr>
              <a:spLocks/>
            </p:cNvSpPr>
            <p:nvPr/>
          </p:nvSpPr>
          <p:spPr bwMode="auto">
            <a:xfrm>
              <a:off x="1505" y="3328"/>
              <a:ext cx="33" cy="54"/>
            </a:xfrm>
            <a:custGeom>
              <a:avLst/>
              <a:gdLst>
                <a:gd name="T0" fmla="*/ 0 w 33"/>
                <a:gd name="T1" fmla="*/ 0 h 54"/>
                <a:gd name="T2" fmla="*/ 32 w 33"/>
                <a:gd name="T3" fmla="*/ 0 h 54"/>
                <a:gd name="T4" fmla="*/ 32 w 33"/>
                <a:gd name="T5" fmla="*/ 3 h 54"/>
                <a:gd name="T6" fmla="*/ 8 w 33"/>
                <a:gd name="T7" fmla="*/ 0 h 54"/>
                <a:gd name="T8" fmla="*/ 8 w 33"/>
                <a:gd name="T9" fmla="*/ 21 h 54"/>
                <a:gd name="T10" fmla="*/ 11 w 33"/>
                <a:gd name="T11" fmla="*/ 24 h 54"/>
                <a:gd name="T12" fmla="*/ 8 w 33"/>
                <a:gd name="T13" fmla="*/ 32 h 54"/>
                <a:gd name="T14" fmla="*/ 8 w 33"/>
                <a:gd name="T15" fmla="*/ 49 h 54"/>
                <a:gd name="T16" fmla="*/ 11 w 33"/>
                <a:gd name="T17" fmla="*/ 50 h 54"/>
                <a:gd name="T18" fmla="*/ 6 w 33"/>
                <a:gd name="T19" fmla="*/ 53 h 54"/>
                <a:gd name="T20" fmla="*/ 0 w 33"/>
                <a:gd name="T21" fmla="*/ 50 h 54"/>
                <a:gd name="T22" fmla="*/ 3 w 33"/>
                <a:gd name="T23" fmla="*/ 38 h 54"/>
                <a:gd name="T24" fmla="*/ 3 w 33"/>
                <a:gd name="T25" fmla="*/ 6 h 54"/>
                <a:gd name="T26" fmla="*/ 0 w 33"/>
                <a:gd name="T27" fmla="*/ 0 h 5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54"/>
                <a:gd name="T44" fmla="*/ 33 w 33"/>
                <a:gd name="T45" fmla="*/ 54 h 5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54">
                  <a:moveTo>
                    <a:pt x="0" y="0"/>
                  </a:moveTo>
                  <a:lnTo>
                    <a:pt x="32" y="0"/>
                  </a:lnTo>
                  <a:lnTo>
                    <a:pt x="32" y="3"/>
                  </a:lnTo>
                  <a:lnTo>
                    <a:pt x="8" y="0"/>
                  </a:lnTo>
                  <a:lnTo>
                    <a:pt x="8" y="21"/>
                  </a:lnTo>
                  <a:lnTo>
                    <a:pt x="11" y="24"/>
                  </a:lnTo>
                  <a:lnTo>
                    <a:pt x="8" y="32"/>
                  </a:lnTo>
                  <a:lnTo>
                    <a:pt x="8" y="49"/>
                  </a:lnTo>
                  <a:lnTo>
                    <a:pt x="11" y="50"/>
                  </a:lnTo>
                  <a:lnTo>
                    <a:pt x="6" y="53"/>
                  </a:lnTo>
                  <a:lnTo>
                    <a:pt x="0" y="50"/>
                  </a:lnTo>
                  <a:lnTo>
                    <a:pt x="3" y="38"/>
                  </a:lnTo>
                  <a:lnTo>
                    <a:pt x="3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" name="Freeform 452"/>
            <p:cNvSpPr>
              <a:spLocks/>
            </p:cNvSpPr>
            <p:nvPr/>
          </p:nvSpPr>
          <p:spPr bwMode="auto">
            <a:xfrm>
              <a:off x="1445" y="3332"/>
              <a:ext cx="16" cy="44"/>
            </a:xfrm>
            <a:custGeom>
              <a:avLst/>
              <a:gdLst>
                <a:gd name="T0" fmla="*/ 12 w 16"/>
                <a:gd name="T1" fmla="*/ 0 h 44"/>
                <a:gd name="T2" fmla="*/ 15 w 16"/>
                <a:gd name="T3" fmla="*/ 0 h 44"/>
                <a:gd name="T4" fmla="*/ 9 w 16"/>
                <a:gd name="T5" fmla="*/ 8 h 44"/>
                <a:gd name="T6" fmla="*/ 6 w 16"/>
                <a:gd name="T7" fmla="*/ 29 h 44"/>
                <a:gd name="T8" fmla="*/ 12 w 16"/>
                <a:gd name="T9" fmla="*/ 43 h 44"/>
                <a:gd name="T10" fmla="*/ 3 w 16"/>
                <a:gd name="T11" fmla="*/ 32 h 44"/>
                <a:gd name="T12" fmla="*/ 0 w 16"/>
                <a:gd name="T13" fmla="*/ 17 h 44"/>
                <a:gd name="T14" fmla="*/ 12 w 16"/>
                <a:gd name="T15" fmla="*/ 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44"/>
                <a:gd name="T26" fmla="*/ 16 w 16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44">
                  <a:moveTo>
                    <a:pt x="12" y="0"/>
                  </a:moveTo>
                  <a:lnTo>
                    <a:pt x="15" y="0"/>
                  </a:lnTo>
                  <a:lnTo>
                    <a:pt x="9" y="8"/>
                  </a:lnTo>
                  <a:lnTo>
                    <a:pt x="6" y="29"/>
                  </a:lnTo>
                  <a:lnTo>
                    <a:pt x="12" y="43"/>
                  </a:lnTo>
                  <a:lnTo>
                    <a:pt x="3" y="32"/>
                  </a:lnTo>
                  <a:lnTo>
                    <a:pt x="0" y="17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" name="Freeform 453"/>
            <p:cNvSpPr>
              <a:spLocks/>
            </p:cNvSpPr>
            <p:nvPr/>
          </p:nvSpPr>
          <p:spPr bwMode="auto">
            <a:xfrm>
              <a:off x="1557" y="3332"/>
              <a:ext cx="39" cy="50"/>
            </a:xfrm>
            <a:custGeom>
              <a:avLst/>
              <a:gdLst>
                <a:gd name="T0" fmla="*/ 0 w 39"/>
                <a:gd name="T1" fmla="*/ 0 h 50"/>
                <a:gd name="T2" fmla="*/ 7 w 39"/>
                <a:gd name="T3" fmla="*/ 0 h 50"/>
                <a:gd name="T4" fmla="*/ 31 w 39"/>
                <a:gd name="T5" fmla="*/ 34 h 50"/>
                <a:gd name="T6" fmla="*/ 38 w 39"/>
                <a:gd name="T7" fmla="*/ 37 h 50"/>
                <a:gd name="T8" fmla="*/ 38 w 39"/>
                <a:gd name="T9" fmla="*/ 46 h 50"/>
                <a:gd name="T10" fmla="*/ 35 w 39"/>
                <a:gd name="T11" fmla="*/ 49 h 50"/>
                <a:gd name="T12" fmla="*/ 31 w 39"/>
                <a:gd name="T13" fmla="*/ 39 h 50"/>
                <a:gd name="T14" fmla="*/ 12 w 39"/>
                <a:gd name="T15" fmla="*/ 18 h 50"/>
                <a:gd name="T16" fmla="*/ 12 w 39"/>
                <a:gd name="T17" fmla="*/ 14 h 50"/>
                <a:gd name="T18" fmla="*/ 4 w 39"/>
                <a:gd name="T19" fmla="*/ 14 h 50"/>
                <a:gd name="T20" fmla="*/ 0 w 39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50"/>
                <a:gd name="T35" fmla="*/ 39 w 39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50">
                  <a:moveTo>
                    <a:pt x="0" y="0"/>
                  </a:moveTo>
                  <a:lnTo>
                    <a:pt x="7" y="0"/>
                  </a:lnTo>
                  <a:lnTo>
                    <a:pt x="31" y="34"/>
                  </a:lnTo>
                  <a:lnTo>
                    <a:pt x="38" y="37"/>
                  </a:lnTo>
                  <a:lnTo>
                    <a:pt x="38" y="46"/>
                  </a:lnTo>
                  <a:lnTo>
                    <a:pt x="35" y="49"/>
                  </a:lnTo>
                  <a:lnTo>
                    <a:pt x="31" y="39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4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" name="Freeform 454"/>
            <p:cNvSpPr>
              <a:spLocks/>
            </p:cNvSpPr>
            <p:nvPr/>
          </p:nvSpPr>
          <p:spPr bwMode="auto">
            <a:xfrm>
              <a:off x="1592" y="3332"/>
              <a:ext cx="6" cy="3"/>
            </a:xfrm>
            <a:custGeom>
              <a:avLst/>
              <a:gdLst>
                <a:gd name="T0" fmla="*/ 0 w 6"/>
                <a:gd name="T1" fmla="*/ 0 h 3"/>
                <a:gd name="T2" fmla="*/ 5 w 6"/>
                <a:gd name="T3" fmla="*/ 0 h 3"/>
                <a:gd name="T4" fmla="*/ 3 w 6"/>
                <a:gd name="T5" fmla="*/ 2 h 3"/>
                <a:gd name="T6" fmla="*/ 0 w 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3"/>
                <a:gd name="T14" fmla="*/ 6 w 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3">
                  <a:moveTo>
                    <a:pt x="0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" name="Freeform 455"/>
            <p:cNvSpPr>
              <a:spLocks/>
            </p:cNvSpPr>
            <p:nvPr/>
          </p:nvSpPr>
          <p:spPr bwMode="auto">
            <a:xfrm>
              <a:off x="1617" y="3332"/>
              <a:ext cx="42" cy="53"/>
            </a:xfrm>
            <a:custGeom>
              <a:avLst/>
              <a:gdLst>
                <a:gd name="T0" fmla="*/ 1 w 42"/>
                <a:gd name="T1" fmla="*/ 0 h 53"/>
                <a:gd name="T2" fmla="*/ 4 w 42"/>
                <a:gd name="T3" fmla="*/ 3 h 53"/>
                <a:gd name="T4" fmla="*/ 7 w 42"/>
                <a:gd name="T5" fmla="*/ 0 h 53"/>
                <a:gd name="T6" fmla="*/ 26 w 42"/>
                <a:gd name="T7" fmla="*/ 3 h 53"/>
                <a:gd name="T8" fmla="*/ 38 w 42"/>
                <a:gd name="T9" fmla="*/ 14 h 53"/>
                <a:gd name="T10" fmla="*/ 41 w 42"/>
                <a:gd name="T11" fmla="*/ 23 h 53"/>
                <a:gd name="T12" fmla="*/ 41 w 42"/>
                <a:gd name="T13" fmla="*/ 37 h 53"/>
                <a:gd name="T14" fmla="*/ 38 w 42"/>
                <a:gd name="T15" fmla="*/ 45 h 53"/>
                <a:gd name="T16" fmla="*/ 33 w 42"/>
                <a:gd name="T17" fmla="*/ 45 h 53"/>
                <a:gd name="T18" fmla="*/ 33 w 42"/>
                <a:gd name="T19" fmla="*/ 49 h 53"/>
                <a:gd name="T20" fmla="*/ 21 w 42"/>
                <a:gd name="T21" fmla="*/ 52 h 53"/>
                <a:gd name="T22" fmla="*/ 33 w 42"/>
                <a:gd name="T23" fmla="*/ 47 h 53"/>
                <a:gd name="T24" fmla="*/ 36 w 42"/>
                <a:gd name="T25" fmla="*/ 21 h 53"/>
                <a:gd name="T26" fmla="*/ 29 w 42"/>
                <a:gd name="T27" fmla="*/ 8 h 53"/>
                <a:gd name="T28" fmla="*/ 18 w 42"/>
                <a:gd name="T29" fmla="*/ 3 h 53"/>
                <a:gd name="T30" fmla="*/ 7 w 42"/>
                <a:gd name="T31" fmla="*/ 3 h 53"/>
                <a:gd name="T32" fmla="*/ 7 w 42"/>
                <a:gd name="T33" fmla="*/ 49 h 53"/>
                <a:gd name="T34" fmla="*/ 10 w 42"/>
                <a:gd name="T35" fmla="*/ 52 h 53"/>
                <a:gd name="T36" fmla="*/ 0 w 42"/>
                <a:gd name="T37" fmla="*/ 52 h 53"/>
                <a:gd name="T38" fmla="*/ 1 w 42"/>
                <a:gd name="T39" fmla="*/ 40 h 53"/>
                <a:gd name="T40" fmla="*/ 1 w 42"/>
                <a:gd name="T41" fmla="*/ 8 h 53"/>
                <a:gd name="T42" fmla="*/ 0 w 42"/>
                <a:gd name="T43" fmla="*/ 3 h 53"/>
                <a:gd name="T44" fmla="*/ 1 w 42"/>
                <a:gd name="T45" fmla="*/ 0 h 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2"/>
                <a:gd name="T70" fmla="*/ 0 h 53"/>
                <a:gd name="T71" fmla="*/ 42 w 42"/>
                <a:gd name="T72" fmla="*/ 53 h 5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2" h="53">
                  <a:moveTo>
                    <a:pt x="1" y="0"/>
                  </a:moveTo>
                  <a:lnTo>
                    <a:pt x="4" y="3"/>
                  </a:lnTo>
                  <a:lnTo>
                    <a:pt x="7" y="0"/>
                  </a:lnTo>
                  <a:lnTo>
                    <a:pt x="26" y="3"/>
                  </a:lnTo>
                  <a:lnTo>
                    <a:pt x="38" y="14"/>
                  </a:lnTo>
                  <a:lnTo>
                    <a:pt x="41" y="23"/>
                  </a:lnTo>
                  <a:lnTo>
                    <a:pt x="41" y="37"/>
                  </a:lnTo>
                  <a:lnTo>
                    <a:pt x="38" y="45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21" y="52"/>
                  </a:lnTo>
                  <a:lnTo>
                    <a:pt x="33" y="47"/>
                  </a:lnTo>
                  <a:lnTo>
                    <a:pt x="36" y="21"/>
                  </a:lnTo>
                  <a:lnTo>
                    <a:pt x="29" y="8"/>
                  </a:lnTo>
                  <a:lnTo>
                    <a:pt x="18" y="3"/>
                  </a:lnTo>
                  <a:lnTo>
                    <a:pt x="7" y="3"/>
                  </a:lnTo>
                  <a:lnTo>
                    <a:pt x="7" y="49"/>
                  </a:lnTo>
                  <a:lnTo>
                    <a:pt x="10" y="52"/>
                  </a:lnTo>
                  <a:lnTo>
                    <a:pt x="0" y="52"/>
                  </a:lnTo>
                  <a:lnTo>
                    <a:pt x="1" y="40"/>
                  </a:lnTo>
                  <a:lnTo>
                    <a:pt x="1" y="8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" name="Freeform 456"/>
            <p:cNvSpPr>
              <a:spLocks/>
            </p:cNvSpPr>
            <p:nvPr/>
          </p:nvSpPr>
          <p:spPr bwMode="auto">
            <a:xfrm>
              <a:off x="2514" y="3332"/>
              <a:ext cx="31" cy="50"/>
            </a:xfrm>
            <a:custGeom>
              <a:avLst/>
              <a:gdLst>
                <a:gd name="T0" fmla="*/ 0 w 31"/>
                <a:gd name="T1" fmla="*/ 0 h 50"/>
                <a:gd name="T2" fmla="*/ 5 w 31"/>
                <a:gd name="T3" fmla="*/ 0 h 50"/>
                <a:gd name="T4" fmla="*/ 8 w 31"/>
                <a:gd name="T5" fmla="*/ 5 h 50"/>
                <a:gd name="T6" fmla="*/ 8 w 31"/>
                <a:gd name="T7" fmla="*/ 14 h 50"/>
                <a:gd name="T8" fmla="*/ 16 w 31"/>
                <a:gd name="T9" fmla="*/ 26 h 50"/>
                <a:gd name="T10" fmla="*/ 23 w 31"/>
                <a:gd name="T11" fmla="*/ 16 h 50"/>
                <a:gd name="T12" fmla="*/ 26 w 31"/>
                <a:gd name="T13" fmla="*/ 3 h 50"/>
                <a:gd name="T14" fmla="*/ 30 w 31"/>
                <a:gd name="T15" fmla="*/ 3 h 50"/>
                <a:gd name="T16" fmla="*/ 13 w 31"/>
                <a:gd name="T17" fmla="*/ 45 h 50"/>
                <a:gd name="T18" fmla="*/ 5 w 31"/>
                <a:gd name="T19" fmla="*/ 49 h 50"/>
                <a:gd name="T20" fmla="*/ 0 w 31"/>
                <a:gd name="T21" fmla="*/ 49 h 50"/>
                <a:gd name="T22" fmla="*/ 0 w 31"/>
                <a:gd name="T23" fmla="*/ 45 h 50"/>
                <a:gd name="T24" fmla="*/ 8 w 31"/>
                <a:gd name="T25" fmla="*/ 45 h 50"/>
                <a:gd name="T26" fmla="*/ 13 w 31"/>
                <a:gd name="T27" fmla="*/ 37 h 50"/>
                <a:gd name="T28" fmla="*/ 0 w 31"/>
                <a:gd name="T29" fmla="*/ 0 h 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50"/>
                <a:gd name="T47" fmla="*/ 31 w 31"/>
                <a:gd name="T48" fmla="*/ 50 h 5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50">
                  <a:moveTo>
                    <a:pt x="0" y="0"/>
                  </a:moveTo>
                  <a:lnTo>
                    <a:pt x="5" y="0"/>
                  </a:lnTo>
                  <a:lnTo>
                    <a:pt x="8" y="5"/>
                  </a:lnTo>
                  <a:lnTo>
                    <a:pt x="8" y="14"/>
                  </a:lnTo>
                  <a:lnTo>
                    <a:pt x="16" y="26"/>
                  </a:lnTo>
                  <a:lnTo>
                    <a:pt x="23" y="16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13" y="45"/>
                  </a:lnTo>
                  <a:lnTo>
                    <a:pt x="5" y="49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8" y="45"/>
                  </a:lnTo>
                  <a:lnTo>
                    <a:pt x="13" y="3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" name="Freeform 457"/>
            <p:cNvSpPr>
              <a:spLocks/>
            </p:cNvSpPr>
            <p:nvPr/>
          </p:nvSpPr>
          <p:spPr bwMode="auto">
            <a:xfrm>
              <a:off x="2556" y="3334"/>
              <a:ext cx="27" cy="38"/>
            </a:xfrm>
            <a:custGeom>
              <a:avLst/>
              <a:gdLst>
                <a:gd name="T0" fmla="*/ 11 w 27"/>
                <a:gd name="T1" fmla="*/ 0 h 38"/>
                <a:gd name="T2" fmla="*/ 21 w 27"/>
                <a:gd name="T3" fmla="*/ 0 h 38"/>
                <a:gd name="T4" fmla="*/ 26 w 27"/>
                <a:gd name="T5" fmla="*/ 8 h 38"/>
                <a:gd name="T6" fmla="*/ 21 w 27"/>
                <a:gd name="T7" fmla="*/ 8 h 38"/>
                <a:gd name="T8" fmla="*/ 18 w 27"/>
                <a:gd name="T9" fmla="*/ 3 h 38"/>
                <a:gd name="T10" fmla="*/ 11 w 27"/>
                <a:gd name="T11" fmla="*/ 0 h 38"/>
                <a:gd name="T12" fmla="*/ 3 w 27"/>
                <a:gd name="T13" fmla="*/ 14 h 38"/>
                <a:gd name="T14" fmla="*/ 3 w 27"/>
                <a:gd name="T15" fmla="*/ 21 h 38"/>
                <a:gd name="T16" fmla="*/ 14 w 27"/>
                <a:gd name="T17" fmla="*/ 32 h 38"/>
                <a:gd name="T18" fmla="*/ 21 w 27"/>
                <a:gd name="T19" fmla="*/ 32 h 38"/>
                <a:gd name="T20" fmla="*/ 23 w 27"/>
                <a:gd name="T21" fmla="*/ 29 h 38"/>
                <a:gd name="T22" fmla="*/ 21 w 27"/>
                <a:gd name="T23" fmla="*/ 34 h 38"/>
                <a:gd name="T24" fmla="*/ 11 w 27"/>
                <a:gd name="T25" fmla="*/ 37 h 38"/>
                <a:gd name="T26" fmla="*/ 0 w 27"/>
                <a:gd name="T27" fmla="*/ 29 h 38"/>
                <a:gd name="T28" fmla="*/ 0 w 27"/>
                <a:gd name="T29" fmla="*/ 11 h 38"/>
                <a:gd name="T30" fmla="*/ 5 w 27"/>
                <a:gd name="T31" fmla="*/ 3 h 38"/>
                <a:gd name="T32" fmla="*/ 11 w 27"/>
                <a:gd name="T33" fmla="*/ 0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38"/>
                <a:gd name="T53" fmla="*/ 27 w 27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38">
                  <a:moveTo>
                    <a:pt x="11" y="0"/>
                  </a:moveTo>
                  <a:lnTo>
                    <a:pt x="21" y="0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3"/>
                  </a:lnTo>
                  <a:lnTo>
                    <a:pt x="11" y="0"/>
                  </a:lnTo>
                  <a:lnTo>
                    <a:pt x="3" y="14"/>
                  </a:lnTo>
                  <a:lnTo>
                    <a:pt x="3" y="21"/>
                  </a:lnTo>
                  <a:lnTo>
                    <a:pt x="14" y="32"/>
                  </a:lnTo>
                  <a:lnTo>
                    <a:pt x="21" y="32"/>
                  </a:lnTo>
                  <a:lnTo>
                    <a:pt x="23" y="29"/>
                  </a:lnTo>
                  <a:lnTo>
                    <a:pt x="21" y="34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0" y="11"/>
                  </a:lnTo>
                  <a:lnTo>
                    <a:pt x="5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" name="Freeform 458"/>
            <p:cNvSpPr>
              <a:spLocks/>
            </p:cNvSpPr>
            <p:nvPr/>
          </p:nvSpPr>
          <p:spPr bwMode="auto">
            <a:xfrm>
              <a:off x="2613" y="3334"/>
              <a:ext cx="29" cy="38"/>
            </a:xfrm>
            <a:custGeom>
              <a:avLst/>
              <a:gdLst>
                <a:gd name="T0" fmla="*/ 11 w 29"/>
                <a:gd name="T1" fmla="*/ 0 h 38"/>
                <a:gd name="T2" fmla="*/ 20 w 29"/>
                <a:gd name="T3" fmla="*/ 0 h 38"/>
                <a:gd name="T4" fmla="*/ 25 w 29"/>
                <a:gd name="T5" fmla="*/ 3 h 38"/>
                <a:gd name="T6" fmla="*/ 28 w 29"/>
                <a:gd name="T7" fmla="*/ 14 h 38"/>
                <a:gd name="T8" fmla="*/ 22 w 29"/>
                <a:gd name="T9" fmla="*/ 15 h 38"/>
                <a:gd name="T10" fmla="*/ 14 w 29"/>
                <a:gd name="T11" fmla="*/ 14 h 38"/>
                <a:gd name="T12" fmla="*/ 3 w 29"/>
                <a:gd name="T13" fmla="*/ 18 h 38"/>
                <a:gd name="T14" fmla="*/ 8 w 29"/>
                <a:gd name="T15" fmla="*/ 32 h 38"/>
                <a:gd name="T16" fmla="*/ 17 w 29"/>
                <a:gd name="T17" fmla="*/ 32 h 38"/>
                <a:gd name="T18" fmla="*/ 20 w 29"/>
                <a:gd name="T19" fmla="*/ 34 h 38"/>
                <a:gd name="T20" fmla="*/ 28 w 29"/>
                <a:gd name="T21" fmla="*/ 29 h 38"/>
                <a:gd name="T22" fmla="*/ 25 w 29"/>
                <a:gd name="T23" fmla="*/ 34 h 38"/>
                <a:gd name="T24" fmla="*/ 14 w 29"/>
                <a:gd name="T25" fmla="*/ 37 h 38"/>
                <a:gd name="T26" fmla="*/ 6 w 29"/>
                <a:gd name="T27" fmla="*/ 34 h 38"/>
                <a:gd name="T28" fmla="*/ 0 w 29"/>
                <a:gd name="T29" fmla="*/ 23 h 38"/>
                <a:gd name="T30" fmla="*/ 0 w 29"/>
                <a:gd name="T31" fmla="*/ 14 h 38"/>
                <a:gd name="T32" fmla="*/ 6 w 29"/>
                <a:gd name="T33" fmla="*/ 3 h 38"/>
                <a:gd name="T34" fmla="*/ 11 w 29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8"/>
                <a:gd name="T56" fmla="*/ 29 w 29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8">
                  <a:moveTo>
                    <a:pt x="11" y="0"/>
                  </a:moveTo>
                  <a:lnTo>
                    <a:pt x="20" y="0"/>
                  </a:lnTo>
                  <a:lnTo>
                    <a:pt x="25" y="3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4" y="14"/>
                  </a:lnTo>
                  <a:lnTo>
                    <a:pt x="3" y="18"/>
                  </a:lnTo>
                  <a:lnTo>
                    <a:pt x="8" y="32"/>
                  </a:lnTo>
                  <a:lnTo>
                    <a:pt x="17" y="32"/>
                  </a:lnTo>
                  <a:lnTo>
                    <a:pt x="20" y="34"/>
                  </a:lnTo>
                  <a:lnTo>
                    <a:pt x="28" y="29"/>
                  </a:lnTo>
                  <a:lnTo>
                    <a:pt x="25" y="34"/>
                  </a:lnTo>
                  <a:lnTo>
                    <a:pt x="14" y="37"/>
                  </a:lnTo>
                  <a:lnTo>
                    <a:pt x="6" y="34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6" y="3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" name="Freeform 459"/>
            <p:cNvSpPr>
              <a:spLocks/>
            </p:cNvSpPr>
            <p:nvPr/>
          </p:nvSpPr>
          <p:spPr bwMode="auto">
            <a:xfrm>
              <a:off x="2618" y="3337"/>
              <a:ext cx="18" cy="12"/>
            </a:xfrm>
            <a:custGeom>
              <a:avLst/>
              <a:gdLst>
                <a:gd name="T0" fmla="*/ 0 w 18"/>
                <a:gd name="T1" fmla="*/ 3 h 12"/>
                <a:gd name="T2" fmla="*/ 0 w 18"/>
                <a:gd name="T3" fmla="*/ 11 h 12"/>
                <a:gd name="T4" fmla="*/ 17 w 18"/>
                <a:gd name="T5" fmla="*/ 11 h 12"/>
                <a:gd name="T6" fmla="*/ 17 w 18"/>
                <a:gd name="T7" fmla="*/ 6 h 12"/>
                <a:gd name="T8" fmla="*/ 9 w 18"/>
                <a:gd name="T9" fmla="*/ 0 h 12"/>
                <a:gd name="T10" fmla="*/ 0 w 18"/>
                <a:gd name="T11" fmla="*/ 0 h 12"/>
                <a:gd name="T12" fmla="*/ 0 w 18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2"/>
                <a:gd name="T23" fmla="*/ 18 w 18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2">
                  <a:moveTo>
                    <a:pt x="0" y="3"/>
                  </a:moveTo>
                  <a:lnTo>
                    <a:pt x="0" y="11"/>
                  </a:lnTo>
                  <a:lnTo>
                    <a:pt x="17" y="11"/>
                  </a:lnTo>
                  <a:lnTo>
                    <a:pt x="17" y="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" name="Freeform 460"/>
            <p:cNvSpPr>
              <a:spLocks/>
            </p:cNvSpPr>
            <p:nvPr/>
          </p:nvSpPr>
          <p:spPr bwMode="auto">
            <a:xfrm>
              <a:off x="3038" y="3334"/>
              <a:ext cx="31" cy="51"/>
            </a:xfrm>
            <a:custGeom>
              <a:avLst/>
              <a:gdLst>
                <a:gd name="T0" fmla="*/ 3 w 31"/>
                <a:gd name="T1" fmla="*/ 0 h 51"/>
                <a:gd name="T2" fmla="*/ 5 w 31"/>
                <a:gd name="T3" fmla="*/ 0 h 51"/>
                <a:gd name="T4" fmla="*/ 13 w 31"/>
                <a:gd name="T5" fmla="*/ 24 h 51"/>
                <a:gd name="T6" fmla="*/ 18 w 31"/>
                <a:gd name="T7" fmla="*/ 24 h 51"/>
                <a:gd name="T8" fmla="*/ 27 w 31"/>
                <a:gd name="T9" fmla="*/ 3 h 51"/>
                <a:gd name="T10" fmla="*/ 30 w 31"/>
                <a:gd name="T11" fmla="*/ 3 h 51"/>
                <a:gd name="T12" fmla="*/ 30 w 31"/>
                <a:gd name="T13" fmla="*/ 6 h 51"/>
                <a:gd name="T14" fmla="*/ 10 w 31"/>
                <a:gd name="T15" fmla="*/ 47 h 51"/>
                <a:gd name="T16" fmla="*/ 0 w 31"/>
                <a:gd name="T17" fmla="*/ 50 h 51"/>
                <a:gd name="T18" fmla="*/ 0 w 31"/>
                <a:gd name="T19" fmla="*/ 47 h 51"/>
                <a:gd name="T20" fmla="*/ 5 w 31"/>
                <a:gd name="T21" fmla="*/ 44 h 51"/>
                <a:gd name="T22" fmla="*/ 13 w 31"/>
                <a:gd name="T23" fmla="*/ 44 h 51"/>
                <a:gd name="T24" fmla="*/ 13 w 31"/>
                <a:gd name="T25" fmla="*/ 32 h 51"/>
                <a:gd name="T26" fmla="*/ 0 w 31"/>
                <a:gd name="T27" fmla="*/ 3 h 51"/>
                <a:gd name="T28" fmla="*/ 3 w 31"/>
                <a:gd name="T29" fmla="*/ 0 h 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51"/>
                <a:gd name="T47" fmla="*/ 31 w 31"/>
                <a:gd name="T48" fmla="*/ 51 h 5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51">
                  <a:moveTo>
                    <a:pt x="3" y="0"/>
                  </a:moveTo>
                  <a:lnTo>
                    <a:pt x="5" y="0"/>
                  </a:lnTo>
                  <a:lnTo>
                    <a:pt x="13" y="24"/>
                  </a:lnTo>
                  <a:lnTo>
                    <a:pt x="18" y="24"/>
                  </a:lnTo>
                  <a:lnTo>
                    <a:pt x="27" y="3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10" y="47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5" y="44"/>
                  </a:lnTo>
                  <a:lnTo>
                    <a:pt x="13" y="44"/>
                  </a:lnTo>
                  <a:lnTo>
                    <a:pt x="13" y="32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" name="Freeform 461"/>
            <p:cNvSpPr>
              <a:spLocks/>
            </p:cNvSpPr>
            <p:nvPr/>
          </p:nvSpPr>
          <p:spPr bwMode="auto">
            <a:xfrm>
              <a:off x="3095" y="333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8 w 14"/>
                <a:gd name="T3" fmla="*/ 0 h 10"/>
                <a:gd name="T4" fmla="*/ 13 w 14"/>
                <a:gd name="T5" fmla="*/ 9 h 10"/>
                <a:gd name="T6" fmla="*/ 8 w 14"/>
                <a:gd name="T7" fmla="*/ 9 h 10"/>
                <a:gd name="T8" fmla="*/ 0 w 1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0" y="0"/>
                  </a:moveTo>
                  <a:lnTo>
                    <a:pt x="8" y="0"/>
                  </a:lnTo>
                  <a:lnTo>
                    <a:pt x="13" y="9"/>
                  </a:lnTo>
                  <a:lnTo>
                    <a:pt x="8" y="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" name="Freeform 462"/>
            <p:cNvSpPr>
              <a:spLocks/>
            </p:cNvSpPr>
            <p:nvPr/>
          </p:nvSpPr>
          <p:spPr bwMode="auto">
            <a:xfrm>
              <a:off x="3140" y="3337"/>
              <a:ext cx="27" cy="39"/>
            </a:xfrm>
            <a:custGeom>
              <a:avLst/>
              <a:gdLst>
                <a:gd name="T0" fmla="*/ 11 w 27"/>
                <a:gd name="T1" fmla="*/ 0 h 39"/>
                <a:gd name="T2" fmla="*/ 22 w 27"/>
                <a:gd name="T3" fmla="*/ 0 h 39"/>
                <a:gd name="T4" fmla="*/ 26 w 27"/>
                <a:gd name="T5" fmla="*/ 8 h 39"/>
                <a:gd name="T6" fmla="*/ 26 w 27"/>
                <a:gd name="T7" fmla="*/ 13 h 39"/>
                <a:gd name="T8" fmla="*/ 5 w 27"/>
                <a:gd name="T9" fmla="*/ 13 h 39"/>
                <a:gd name="T10" fmla="*/ 5 w 27"/>
                <a:gd name="T11" fmla="*/ 21 h 39"/>
                <a:gd name="T12" fmla="*/ 16 w 27"/>
                <a:gd name="T13" fmla="*/ 32 h 39"/>
                <a:gd name="T14" fmla="*/ 23 w 27"/>
                <a:gd name="T15" fmla="*/ 32 h 39"/>
                <a:gd name="T16" fmla="*/ 26 w 27"/>
                <a:gd name="T17" fmla="*/ 27 h 39"/>
                <a:gd name="T18" fmla="*/ 26 w 27"/>
                <a:gd name="T19" fmla="*/ 30 h 39"/>
                <a:gd name="T20" fmla="*/ 16 w 27"/>
                <a:gd name="T21" fmla="*/ 38 h 39"/>
                <a:gd name="T22" fmla="*/ 8 w 27"/>
                <a:gd name="T23" fmla="*/ 35 h 39"/>
                <a:gd name="T24" fmla="*/ 3 w 27"/>
                <a:gd name="T25" fmla="*/ 27 h 39"/>
                <a:gd name="T26" fmla="*/ 0 w 27"/>
                <a:gd name="T27" fmla="*/ 15 h 39"/>
                <a:gd name="T28" fmla="*/ 5 w 27"/>
                <a:gd name="T29" fmla="*/ 3 h 39"/>
                <a:gd name="T30" fmla="*/ 11 w 27"/>
                <a:gd name="T31" fmla="*/ 0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"/>
                <a:gd name="T49" fmla="*/ 0 h 39"/>
                <a:gd name="T50" fmla="*/ 27 w 27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" h="39">
                  <a:moveTo>
                    <a:pt x="11" y="0"/>
                  </a:moveTo>
                  <a:lnTo>
                    <a:pt x="22" y="0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5" y="13"/>
                  </a:lnTo>
                  <a:lnTo>
                    <a:pt x="5" y="21"/>
                  </a:lnTo>
                  <a:lnTo>
                    <a:pt x="16" y="32"/>
                  </a:lnTo>
                  <a:lnTo>
                    <a:pt x="23" y="32"/>
                  </a:lnTo>
                  <a:lnTo>
                    <a:pt x="26" y="27"/>
                  </a:lnTo>
                  <a:lnTo>
                    <a:pt x="26" y="30"/>
                  </a:lnTo>
                  <a:lnTo>
                    <a:pt x="16" y="38"/>
                  </a:lnTo>
                  <a:lnTo>
                    <a:pt x="8" y="35"/>
                  </a:lnTo>
                  <a:lnTo>
                    <a:pt x="3" y="27"/>
                  </a:lnTo>
                  <a:lnTo>
                    <a:pt x="0" y="15"/>
                  </a:lnTo>
                  <a:lnTo>
                    <a:pt x="5" y="3"/>
                  </a:lnTo>
                  <a:lnTo>
                    <a:pt x="11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" name="Freeform 463"/>
            <p:cNvSpPr>
              <a:spLocks/>
            </p:cNvSpPr>
            <p:nvPr/>
          </p:nvSpPr>
          <p:spPr bwMode="auto">
            <a:xfrm>
              <a:off x="3145" y="3337"/>
              <a:ext cx="17" cy="14"/>
            </a:xfrm>
            <a:custGeom>
              <a:avLst/>
              <a:gdLst>
                <a:gd name="T0" fmla="*/ 13 w 17"/>
                <a:gd name="T1" fmla="*/ 3 h 14"/>
                <a:gd name="T2" fmla="*/ 5 w 17"/>
                <a:gd name="T3" fmla="*/ 0 h 14"/>
                <a:gd name="T4" fmla="*/ 0 w 17"/>
                <a:gd name="T5" fmla="*/ 9 h 14"/>
                <a:gd name="T6" fmla="*/ 8 w 17"/>
                <a:gd name="T7" fmla="*/ 13 h 14"/>
                <a:gd name="T8" fmla="*/ 16 w 17"/>
                <a:gd name="T9" fmla="*/ 13 h 14"/>
                <a:gd name="T10" fmla="*/ 16 w 17"/>
                <a:gd name="T11" fmla="*/ 6 h 14"/>
                <a:gd name="T12" fmla="*/ 13 w 17"/>
                <a:gd name="T13" fmla="*/ 3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4"/>
                <a:gd name="T23" fmla="*/ 17 w 17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4">
                  <a:moveTo>
                    <a:pt x="13" y="3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8" y="13"/>
                  </a:lnTo>
                  <a:lnTo>
                    <a:pt x="16" y="13"/>
                  </a:lnTo>
                  <a:lnTo>
                    <a:pt x="16" y="6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" name="Freeform 464"/>
            <p:cNvSpPr>
              <a:spLocks/>
            </p:cNvSpPr>
            <p:nvPr/>
          </p:nvSpPr>
          <p:spPr bwMode="auto">
            <a:xfrm>
              <a:off x="3080" y="3340"/>
              <a:ext cx="26" cy="36"/>
            </a:xfrm>
            <a:custGeom>
              <a:avLst/>
              <a:gdLst>
                <a:gd name="T0" fmla="*/ 8 w 26"/>
                <a:gd name="T1" fmla="*/ 0 h 36"/>
                <a:gd name="T2" fmla="*/ 5 w 26"/>
                <a:gd name="T3" fmla="*/ 21 h 36"/>
                <a:gd name="T4" fmla="*/ 14 w 26"/>
                <a:gd name="T5" fmla="*/ 29 h 36"/>
                <a:gd name="T6" fmla="*/ 25 w 26"/>
                <a:gd name="T7" fmla="*/ 27 h 36"/>
                <a:gd name="T8" fmla="*/ 14 w 26"/>
                <a:gd name="T9" fmla="*/ 35 h 36"/>
                <a:gd name="T10" fmla="*/ 8 w 26"/>
                <a:gd name="T11" fmla="*/ 32 h 36"/>
                <a:gd name="T12" fmla="*/ 3 w 26"/>
                <a:gd name="T13" fmla="*/ 24 h 36"/>
                <a:gd name="T14" fmla="*/ 0 w 26"/>
                <a:gd name="T15" fmla="*/ 13 h 36"/>
                <a:gd name="T16" fmla="*/ 8 w 26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6"/>
                <a:gd name="T29" fmla="*/ 26 w 2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6">
                  <a:moveTo>
                    <a:pt x="8" y="0"/>
                  </a:moveTo>
                  <a:lnTo>
                    <a:pt x="5" y="21"/>
                  </a:lnTo>
                  <a:lnTo>
                    <a:pt x="14" y="29"/>
                  </a:lnTo>
                  <a:lnTo>
                    <a:pt x="25" y="27"/>
                  </a:lnTo>
                  <a:lnTo>
                    <a:pt x="14" y="35"/>
                  </a:lnTo>
                  <a:lnTo>
                    <a:pt x="8" y="32"/>
                  </a:lnTo>
                  <a:lnTo>
                    <a:pt x="3" y="24"/>
                  </a:lnTo>
                  <a:lnTo>
                    <a:pt x="0" y="1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" name="Freeform 465"/>
            <p:cNvSpPr>
              <a:spLocks/>
            </p:cNvSpPr>
            <p:nvPr/>
          </p:nvSpPr>
          <p:spPr bwMode="auto">
            <a:xfrm>
              <a:off x="1423" y="3348"/>
              <a:ext cx="6" cy="3"/>
            </a:xfrm>
            <a:custGeom>
              <a:avLst/>
              <a:gdLst>
                <a:gd name="T0" fmla="*/ 3 w 6"/>
                <a:gd name="T1" fmla="*/ 0 h 3"/>
                <a:gd name="T2" fmla="*/ 5 w 6"/>
                <a:gd name="T3" fmla="*/ 0 h 3"/>
                <a:gd name="T4" fmla="*/ 5 w 6"/>
                <a:gd name="T5" fmla="*/ 2 h 3"/>
                <a:gd name="T6" fmla="*/ 0 w 6"/>
                <a:gd name="T7" fmla="*/ 2 h 3"/>
                <a:gd name="T8" fmla="*/ 3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3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" name="Freeform 466"/>
            <p:cNvSpPr>
              <a:spLocks/>
            </p:cNvSpPr>
            <p:nvPr/>
          </p:nvSpPr>
          <p:spPr bwMode="auto">
            <a:xfrm>
              <a:off x="1529" y="3352"/>
              <a:ext cx="3" cy="4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3 h 4"/>
                <a:gd name="T6" fmla="*/ 0 w 3"/>
                <a:gd name="T7" fmla="*/ 3 h 4"/>
                <a:gd name="T8" fmla="*/ 0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" name="Freeform 467"/>
            <p:cNvSpPr>
              <a:spLocks/>
            </p:cNvSpPr>
            <p:nvPr/>
          </p:nvSpPr>
          <p:spPr bwMode="auto">
            <a:xfrm>
              <a:off x="1485" y="3357"/>
              <a:ext cx="5" cy="22"/>
            </a:xfrm>
            <a:custGeom>
              <a:avLst/>
              <a:gdLst>
                <a:gd name="T0" fmla="*/ 0 w 5"/>
                <a:gd name="T1" fmla="*/ 0 h 22"/>
                <a:gd name="T2" fmla="*/ 4 w 5"/>
                <a:gd name="T3" fmla="*/ 0 h 22"/>
                <a:gd name="T4" fmla="*/ 3 w 5"/>
                <a:gd name="T5" fmla="*/ 21 h 22"/>
                <a:gd name="T6" fmla="*/ 0 w 5"/>
                <a:gd name="T7" fmla="*/ 21 h 22"/>
                <a:gd name="T8" fmla="*/ 0 w 5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22"/>
                <a:gd name="T17" fmla="*/ 5 w 5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22">
                  <a:moveTo>
                    <a:pt x="0" y="0"/>
                  </a:moveTo>
                  <a:lnTo>
                    <a:pt x="4" y="0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5" name="Freeform 468"/>
            <p:cNvSpPr>
              <a:spLocks/>
            </p:cNvSpPr>
            <p:nvPr/>
          </p:nvSpPr>
          <p:spPr bwMode="auto">
            <a:xfrm>
              <a:off x="1531" y="3379"/>
              <a:ext cx="11" cy="3"/>
            </a:xfrm>
            <a:custGeom>
              <a:avLst/>
              <a:gdLst>
                <a:gd name="T0" fmla="*/ 3 w 11"/>
                <a:gd name="T1" fmla="*/ 0 h 3"/>
                <a:gd name="T2" fmla="*/ 10 w 11"/>
                <a:gd name="T3" fmla="*/ 0 h 3"/>
                <a:gd name="T4" fmla="*/ 0 w 11"/>
                <a:gd name="T5" fmla="*/ 2 h 3"/>
                <a:gd name="T6" fmla="*/ 3 w 11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3"/>
                <a:gd name="T14" fmla="*/ 11 w 11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3">
                  <a:moveTo>
                    <a:pt x="3" y="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" name="Freeform 469"/>
            <p:cNvSpPr>
              <a:spLocks/>
            </p:cNvSpPr>
            <p:nvPr/>
          </p:nvSpPr>
          <p:spPr bwMode="auto">
            <a:xfrm>
              <a:off x="1559" y="3379"/>
              <a:ext cx="3" cy="3"/>
            </a:xfrm>
            <a:custGeom>
              <a:avLst/>
              <a:gdLst>
                <a:gd name="T0" fmla="*/ 0 w 3"/>
                <a:gd name="T1" fmla="*/ 0 h 3"/>
                <a:gd name="T2" fmla="*/ 2 w 3"/>
                <a:gd name="T3" fmla="*/ 0 h 3"/>
                <a:gd name="T4" fmla="*/ 2 w 3"/>
                <a:gd name="T5" fmla="*/ 2 h 3"/>
                <a:gd name="T6" fmla="*/ 0 w 3"/>
                <a:gd name="T7" fmla="*/ 2 h 3"/>
                <a:gd name="T8" fmla="*/ 0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3"/>
                <a:gd name="T17" fmla="*/ 3 w 3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" name="Freeform 470"/>
            <p:cNvSpPr>
              <a:spLocks/>
            </p:cNvSpPr>
            <p:nvPr/>
          </p:nvSpPr>
          <p:spPr bwMode="auto">
            <a:xfrm>
              <a:off x="1431" y="3460"/>
              <a:ext cx="145" cy="121"/>
            </a:xfrm>
            <a:custGeom>
              <a:avLst/>
              <a:gdLst>
                <a:gd name="T0" fmla="*/ 6 w 145"/>
                <a:gd name="T1" fmla="*/ 0 h 121"/>
                <a:gd name="T2" fmla="*/ 46 w 145"/>
                <a:gd name="T3" fmla="*/ 0 h 121"/>
                <a:gd name="T4" fmla="*/ 48 w 145"/>
                <a:gd name="T5" fmla="*/ 3 h 121"/>
                <a:gd name="T6" fmla="*/ 109 w 145"/>
                <a:gd name="T7" fmla="*/ 3 h 121"/>
                <a:gd name="T8" fmla="*/ 118 w 145"/>
                <a:gd name="T9" fmla="*/ 6 h 121"/>
                <a:gd name="T10" fmla="*/ 123 w 145"/>
                <a:gd name="T11" fmla="*/ 3 h 121"/>
                <a:gd name="T12" fmla="*/ 141 w 145"/>
                <a:gd name="T13" fmla="*/ 6 h 121"/>
                <a:gd name="T14" fmla="*/ 144 w 145"/>
                <a:gd name="T15" fmla="*/ 11 h 121"/>
                <a:gd name="T16" fmla="*/ 141 w 145"/>
                <a:gd name="T17" fmla="*/ 14 h 121"/>
                <a:gd name="T18" fmla="*/ 141 w 145"/>
                <a:gd name="T19" fmla="*/ 120 h 121"/>
                <a:gd name="T20" fmla="*/ 6 w 145"/>
                <a:gd name="T21" fmla="*/ 114 h 121"/>
                <a:gd name="T22" fmla="*/ 3 w 145"/>
                <a:gd name="T23" fmla="*/ 113 h 121"/>
                <a:gd name="T24" fmla="*/ 3 w 145"/>
                <a:gd name="T25" fmla="*/ 32 h 121"/>
                <a:gd name="T26" fmla="*/ 0 w 145"/>
                <a:gd name="T27" fmla="*/ 22 h 121"/>
                <a:gd name="T28" fmla="*/ 3 w 145"/>
                <a:gd name="T29" fmla="*/ 20 h 121"/>
                <a:gd name="T30" fmla="*/ 0 w 145"/>
                <a:gd name="T31" fmla="*/ 14 h 121"/>
                <a:gd name="T32" fmla="*/ 6 w 145"/>
                <a:gd name="T33" fmla="*/ 0 h 1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5"/>
                <a:gd name="T52" fmla="*/ 0 h 121"/>
                <a:gd name="T53" fmla="*/ 145 w 145"/>
                <a:gd name="T54" fmla="*/ 121 h 1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5" h="121">
                  <a:moveTo>
                    <a:pt x="6" y="0"/>
                  </a:moveTo>
                  <a:lnTo>
                    <a:pt x="46" y="0"/>
                  </a:lnTo>
                  <a:lnTo>
                    <a:pt x="48" y="3"/>
                  </a:lnTo>
                  <a:lnTo>
                    <a:pt x="109" y="3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41" y="6"/>
                  </a:lnTo>
                  <a:lnTo>
                    <a:pt x="144" y="11"/>
                  </a:lnTo>
                  <a:lnTo>
                    <a:pt x="141" y="14"/>
                  </a:lnTo>
                  <a:lnTo>
                    <a:pt x="141" y="120"/>
                  </a:lnTo>
                  <a:lnTo>
                    <a:pt x="6" y="114"/>
                  </a:lnTo>
                  <a:lnTo>
                    <a:pt x="3" y="113"/>
                  </a:lnTo>
                  <a:lnTo>
                    <a:pt x="3" y="32"/>
                  </a:lnTo>
                  <a:lnTo>
                    <a:pt x="0" y="22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" name="Freeform 471"/>
            <p:cNvSpPr>
              <a:spLocks/>
            </p:cNvSpPr>
            <p:nvPr/>
          </p:nvSpPr>
          <p:spPr bwMode="auto">
            <a:xfrm>
              <a:off x="1441" y="3465"/>
              <a:ext cx="125" cy="28"/>
            </a:xfrm>
            <a:custGeom>
              <a:avLst/>
              <a:gdLst>
                <a:gd name="T0" fmla="*/ 3 w 125"/>
                <a:gd name="T1" fmla="*/ 3 h 28"/>
                <a:gd name="T2" fmla="*/ 0 w 125"/>
                <a:gd name="T3" fmla="*/ 18 h 28"/>
                <a:gd name="T4" fmla="*/ 13 w 125"/>
                <a:gd name="T5" fmla="*/ 21 h 28"/>
                <a:gd name="T6" fmla="*/ 51 w 125"/>
                <a:gd name="T7" fmla="*/ 21 h 28"/>
                <a:gd name="T8" fmla="*/ 54 w 125"/>
                <a:gd name="T9" fmla="*/ 24 h 28"/>
                <a:gd name="T10" fmla="*/ 106 w 125"/>
                <a:gd name="T11" fmla="*/ 24 h 28"/>
                <a:gd name="T12" fmla="*/ 109 w 125"/>
                <a:gd name="T13" fmla="*/ 27 h 28"/>
                <a:gd name="T14" fmla="*/ 121 w 125"/>
                <a:gd name="T15" fmla="*/ 21 h 28"/>
                <a:gd name="T16" fmla="*/ 124 w 125"/>
                <a:gd name="T17" fmla="*/ 14 h 28"/>
                <a:gd name="T18" fmla="*/ 121 w 125"/>
                <a:gd name="T19" fmla="*/ 9 h 28"/>
                <a:gd name="T20" fmla="*/ 115 w 125"/>
                <a:gd name="T21" fmla="*/ 6 h 28"/>
                <a:gd name="T22" fmla="*/ 101 w 125"/>
                <a:gd name="T23" fmla="*/ 6 h 28"/>
                <a:gd name="T24" fmla="*/ 98 w 125"/>
                <a:gd name="T25" fmla="*/ 3 h 28"/>
                <a:gd name="T26" fmla="*/ 34 w 125"/>
                <a:gd name="T27" fmla="*/ 3 h 28"/>
                <a:gd name="T28" fmla="*/ 26 w 125"/>
                <a:gd name="T29" fmla="*/ 0 h 28"/>
                <a:gd name="T30" fmla="*/ 5 w 125"/>
                <a:gd name="T31" fmla="*/ 0 h 28"/>
                <a:gd name="T32" fmla="*/ 3 w 125"/>
                <a:gd name="T33" fmla="*/ 3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"/>
                <a:gd name="T52" fmla="*/ 0 h 28"/>
                <a:gd name="T53" fmla="*/ 125 w 125"/>
                <a:gd name="T54" fmla="*/ 28 h 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" h="28">
                  <a:moveTo>
                    <a:pt x="3" y="3"/>
                  </a:moveTo>
                  <a:lnTo>
                    <a:pt x="0" y="18"/>
                  </a:lnTo>
                  <a:lnTo>
                    <a:pt x="13" y="21"/>
                  </a:lnTo>
                  <a:lnTo>
                    <a:pt x="51" y="21"/>
                  </a:lnTo>
                  <a:lnTo>
                    <a:pt x="54" y="24"/>
                  </a:lnTo>
                  <a:lnTo>
                    <a:pt x="106" y="24"/>
                  </a:lnTo>
                  <a:lnTo>
                    <a:pt x="109" y="27"/>
                  </a:lnTo>
                  <a:lnTo>
                    <a:pt x="121" y="21"/>
                  </a:lnTo>
                  <a:lnTo>
                    <a:pt x="124" y="14"/>
                  </a:lnTo>
                  <a:lnTo>
                    <a:pt x="121" y="9"/>
                  </a:lnTo>
                  <a:lnTo>
                    <a:pt x="115" y="6"/>
                  </a:lnTo>
                  <a:lnTo>
                    <a:pt x="101" y="6"/>
                  </a:lnTo>
                  <a:lnTo>
                    <a:pt x="98" y="3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" name="Freeform 472"/>
            <p:cNvSpPr>
              <a:spLocks/>
            </p:cNvSpPr>
            <p:nvPr/>
          </p:nvSpPr>
          <p:spPr bwMode="auto">
            <a:xfrm>
              <a:off x="1438" y="3489"/>
              <a:ext cx="128" cy="31"/>
            </a:xfrm>
            <a:custGeom>
              <a:avLst/>
              <a:gdLst>
                <a:gd name="T0" fmla="*/ 5 w 128"/>
                <a:gd name="T1" fmla="*/ 3 h 31"/>
                <a:gd name="T2" fmla="*/ 0 w 128"/>
                <a:gd name="T3" fmla="*/ 14 h 31"/>
                <a:gd name="T4" fmla="*/ 3 w 128"/>
                <a:gd name="T5" fmla="*/ 24 h 31"/>
                <a:gd name="T6" fmla="*/ 23 w 128"/>
                <a:gd name="T7" fmla="*/ 24 h 31"/>
                <a:gd name="T8" fmla="*/ 26 w 128"/>
                <a:gd name="T9" fmla="*/ 27 h 31"/>
                <a:gd name="T10" fmla="*/ 28 w 128"/>
                <a:gd name="T11" fmla="*/ 24 h 31"/>
                <a:gd name="T12" fmla="*/ 36 w 128"/>
                <a:gd name="T13" fmla="*/ 27 h 31"/>
                <a:gd name="T14" fmla="*/ 122 w 128"/>
                <a:gd name="T15" fmla="*/ 30 h 31"/>
                <a:gd name="T16" fmla="*/ 127 w 128"/>
                <a:gd name="T17" fmla="*/ 23 h 31"/>
                <a:gd name="T18" fmla="*/ 127 w 128"/>
                <a:gd name="T19" fmla="*/ 9 h 31"/>
                <a:gd name="T20" fmla="*/ 115 w 128"/>
                <a:gd name="T21" fmla="*/ 6 h 31"/>
                <a:gd name="T22" fmla="*/ 93 w 128"/>
                <a:gd name="T23" fmla="*/ 6 h 31"/>
                <a:gd name="T24" fmla="*/ 88 w 128"/>
                <a:gd name="T25" fmla="*/ 3 h 31"/>
                <a:gd name="T26" fmla="*/ 82 w 128"/>
                <a:gd name="T27" fmla="*/ 6 h 31"/>
                <a:gd name="T28" fmla="*/ 70 w 128"/>
                <a:gd name="T29" fmla="*/ 3 h 31"/>
                <a:gd name="T30" fmla="*/ 34 w 128"/>
                <a:gd name="T31" fmla="*/ 3 h 31"/>
                <a:gd name="T32" fmla="*/ 26 w 128"/>
                <a:gd name="T33" fmla="*/ 0 h 31"/>
                <a:gd name="T34" fmla="*/ 8 w 128"/>
                <a:gd name="T35" fmla="*/ 0 h 31"/>
                <a:gd name="T36" fmla="*/ 5 w 128"/>
                <a:gd name="T37" fmla="*/ 3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31"/>
                <a:gd name="T59" fmla="*/ 128 w 128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31">
                  <a:moveTo>
                    <a:pt x="5" y="3"/>
                  </a:moveTo>
                  <a:lnTo>
                    <a:pt x="0" y="14"/>
                  </a:lnTo>
                  <a:lnTo>
                    <a:pt x="3" y="24"/>
                  </a:lnTo>
                  <a:lnTo>
                    <a:pt x="23" y="24"/>
                  </a:lnTo>
                  <a:lnTo>
                    <a:pt x="26" y="27"/>
                  </a:lnTo>
                  <a:lnTo>
                    <a:pt x="28" y="24"/>
                  </a:lnTo>
                  <a:lnTo>
                    <a:pt x="36" y="27"/>
                  </a:lnTo>
                  <a:lnTo>
                    <a:pt x="122" y="30"/>
                  </a:lnTo>
                  <a:lnTo>
                    <a:pt x="127" y="23"/>
                  </a:lnTo>
                  <a:lnTo>
                    <a:pt x="127" y="9"/>
                  </a:lnTo>
                  <a:lnTo>
                    <a:pt x="115" y="6"/>
                  </a:lnTo>
                  <a:lnTo>
                    <a:pt x="93" y="6"/>
                  </a:lnTo>
                  <a:lnTo>
                    <a:pt x="88" y="3"/>
                  </a:lnTo>
                  <a:lnTo>
                    <a:pt x="82" y="6"/>
                  </a:lnTo>
                  <a:lnTo>
                    <a:pt x="70" y="3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" name="Freeform 473"/>
            <p:cNvSpPr>
              <a:spLocks/>
            </p:cNvSpPr>
            <p:nvPr/>
          </p:nvSpPr>
          <p:spPr bwMode="auto">
            <a:xfrm>
              <a:off x="1438" y="3519"/>
              <a:ext cx="128" cy="30"/>
            </a:xfrm>
            <a:custGeom>
              <a:avLst/>
              <a:gdLst>
                <a:gd name="T0" fmla="*/ 5 w 128"/>
                <a:gd name="T1" fmla="*/ 3 h 30"/>
                <a:gd name="T2" fmla="*/ 0 w 128"/>
                <a:gd name="T3" fmla="*/ 14 h 30"/>
                <a:gd name="T4" fmla="*/ 11 w 128"/>
                <a:gd name="T5" fmla="*/ 25 h 30"/>
                <a:gd name="T6" fmla="*/ 34 w 128"/>
                <a:gd name="T7" fmla="*/ 25 h 30"/>
                <a:gd name="T8" fmla="*/ 36 w 128"/>
                <a:gd name="T9" fmla="*/ 26 h 30"/>
                <a:gd name="T10" fmla="*/ 91 w 128"/>
                <a:gd name="T11" fmla="*/ 26 h 30"/>
                <a:gd name="T12" fmla="*/ 99 w 128"/>
                <a:gd name="T13" fmla="*/ 29 h 30"/>
                <a:gd name="T14" fmla="*/ 122 w 128"/>
                <a:gd name="T15" fmla="*/ 29 h 30"/>
                <a:gd name="T16" fmla="*/ 127 w 128"/>
                <a:gd name="T17" fmla="*/ 22 h 30"/>
                <a:gd name="T18" fmla="*/ 127 w 128"/>
                <a:gd name="T19" fmla="*/ 11 h 30"/>
                <a:gd name="T20" fmla="*/ 120 w 128"/>
                <a:gd name="T21" fmla="*/ 6 h 30"/>
                <a:gd name="T22" fmla="*/ 62 w 128"/>
                <a:gd name="T23" fmla="*/ 3 h 30"/>
                <a:gd name="T24" fmla="*/ 59 w 128"/>
                <a:gd name="T25" fmla="*/ 0 h 30"/>
                <a:gd name="T26" fmla="*/ 8 w 128"/>
                <a:gd name="T27" fmla="*/ 0 h 30"/>
                <a:gd name="T28" fmla="*/ 5 w 128"/>
                <a:gd name="T29" fmla="*/ 3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30"/>
                <a:gd name="T47" fmla="*/ 128 w 128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30">
                  <a:moveTo>
                    <a:pt x="5" y="3"/>
                  </a:moveTo>
                  <a:lnTo>
                    <a:pt x="0" y="14"/>
                  </a:lnTo>
                  <a:lnTo>
                    <a:pt x="11" y="25"/>
                  </a:lnTo>
                  <a:lnTo>
                    <a:pt x="34" y="25"/>
                  </a:lnTo>
                  <a:lnTo>
                    <a:pt x="36" y="26"/>
                  </a:lnTo>
                  <a:lnTo>
                    <a:pt x="91" y="26"/>
                  </a:lnTo>
                  <a:lnTo>
                    <a:pt x="99" y="29"/>
                  </a:lnTo>
                  <a:lnTo>
                    <a:pt x="122" y="29"/>
                  </a:lnTo>
                  <a:lnTo>
                    <a:pt x="127" y="22"/>
                  </a:lnTo>
                  <a:lnTo>
                    <a:pt x="127" y="11"/>
                  </a:lnTo>
                  <a:lnTo>
                    <a:pt x="120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" name="Freeform 474"/>
            <p:cNvSpPr>
              <a:spLocks/>
            </p:cNvSpPr>
            <p:nvPr/>
          </p:nvSpPr>
          <p:spPr bwMode="auto">
            <a:xfrm>
              <a:off x="1438" y="3548"/>
              <a:ext cx="128" cy="28"/>
            </a:xfrm>
            <a:custGeom>
              <a:avLst/>
              <a:gdLst>
                <a:gd name="T0" fmla="*/ 3 w 128"/>
                <a:gd name="T1" fmla="*/ 3 h 28"/>
                <a:gd name="T2" fmla="*/ 0 w 128"/>
                <a:gd name="T3" fmla="*/ 17 h 28"/>
                <a:gd name="T4" fmla="*/ 8 w 128"/>
                <a:gd name="T5" fmla="*/ 23 h 28"/>
                <a:gd name="T6" fmla="*/ 36 w 128"/>
                <a:gd name="T7" fmla="*/ 23 h 28"/>
                <a:gd name="T8" fmla="*/ 39 w 128"/>
                <a:gd name="T9" fmla="*/ 26 h 28"/>
                <a:gd name="T10" fmla="*/ 91 w 128"/>
                <a:gd name="T11" fmla="*/ 26 h 28"/>
                <a:gd name="T12" fmla="*/ 99 w 128"/>
                <a:gd name="T13" fmla="*/ 27 h 28"/>
                <a:gd name="T14" fmla="*/ 122 w 128"/>
                <a:gd name="T15" fmla="*/ 27 h 28"/>
                <a:gd name="T16" fmla="*/ 127 w 128"/>
                <a:gd name="T17" fmla="*/ 20 h 28"/>
                <a:gd name="T18" fmla="*/ 127 w 128"/>
                <a:gd name="T19" fmla="*/ 6 h 28"/>
                <a:gd name="T20" fmla="*/ 112 w 128"/>
                <a:gd name="T21" fmla="*/ 6 h 28"/>
                <a:gd name="T22" fmla="*/ 104 w 128"/>
                <a:gd name="T23" fmla="*/ 3 h 28"/>
                <a:gd name="T24" fmla="*/ 73 w 128"/>
                <a:gd name="T25" fmla="*/ 3 h 28"/>
                <a:gd name="T26" fmla="*/ 70 w 128"/>
                <a:gd name="T27" fmla="*/ 0 h 28"/>
                <a:gd name="T28" fmla="*/ 5 w 128"/>
                <a:gd name="T29" fmla="*/ 0 h 28"/>
                <a:gd name="T30" fmla="*/ 3 w 128"/>
                <a:gd name="T31" fmla="*/ 3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28"/>
                <a:gd name="T50" fmla="*/ 128 w 128"/>
                <a:gd name="T51" fmla="*/ 28 h 2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28">
                  <a:moveTo>
                    <a:pt x="3" y="3"/>
                  </a:moveTo>
                  <a:lnTo>
                    <a:pt x="0" y="17"/>
                  </a:lnTo>
                  <a:lnTo>
                    <a:pt x="8" y="23"/>
                  </a:lnTo>
                  <a:lnTo>
                    <a:pt x="36" y="23"/>
                  </a:lnTo>
                  <a:lnTo>
                    <a:pt x="39" y="26"/>
                  </a:lnTo>
                  <a:lnTo>
                    <a:pt x="91" y="26"/>
                  </a:lnTo>
                  <a:lnTo>
                    <a:pt x="99" y="27"/>
                  </a:lnTo>
                  <a:lnTo>
                    <a:pt x="122" y="27"/>
                  </a:lnTo>
                  <a:lnTo>
                    <a:pt x="127" y="20"/>
                  </a:lnTo>
                  <a:lnTo>
                    <a:pt x="127" y="6"/>
                  </a:lnTo>
                  <a:lnTo>
                    <a:pt x="112" y="6"/>
                  </a:lnTo>
                  <a:lnTo>
                    <a:pt x="104" y="3"/>
                  </a:lnTo>
                  <a:lnTo>
                    <a:pt x="73" y="3"/>
                  </a:lnTo>
                  <a:lnTo>
                    <a:pt x="70" y="0"/>
                  </a:lnTo>
                  <a:lnTo>
                    <a:pt x="5" y="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" name="Freeform 475"/>
            <p:cNvSpPr>
              <a:spLocks/>
            </p:cNvSpPr>
            <p:nvPr/>
          </p:nvSpPr>
          <p:spPr bwMode="auto">
            <a:xfrm>
              <a:off x="1625" y="3497"/>
              <a:ext cx="45" cy="54"/>
            </a:xfrm>
            <a:custGeom>
              <a:avLst/>
              <a:gdLst>
                <a:gd name="T0" fmla="*/ 3 w 45"/>
                <a:gd name="T1" fmla="*/ 0 h 54"/>
                <a:gd name="T2" fmla="*/ 9 w 45"/>
                <a:gd name="T3" fmla="*/ 0 h 54"/>
                <a:gd name="T4" fmla="*/ 9 w 45"/>
                <a:gd name="T5" fmla="*/ 35 h 54"/>
                <a:gd name="T6" fmla="*/ 6 w 45"/>
                <a:gd name="T7" fmla="*/ 38 h 54"/>
                <a:gd name="T8" fmla="*/ 9 w 45"/>
                <a:gd name="T9" fmla="*/ 43 h 54"/>
                <a:gd name="T10" fmla="*/ 9 w 45"/>
                <a:gd name="T11" fmla="*/ 53 h 54"/>
                <a:gd name="T12" fmla="*/ 21 w 45"/>
                <a:gd name="T13" fmla="*/ 53 h 54"/>
                <a:gd name="T14" fmla="*/ 38 w 45"/>
                <a:gd name="T15" fmla="*/ 38 h 54"/>
                <a:gd name="T16" fmla="*/ 38 w 45"/>
                <a:gd name="T17" fmla="*/ 21 h 54"/>
                <a:gd name="T18" fmla="*/ 30 w 45"/>
                <a:gd name="T19" fmla="*/ 8 h 54"/>
                <a:gd name="T20" fmla="*/ 21 w 45"/>
                <a:gd name="T21" fmla="*/ 3 h 54"/>
                <a:gd name="T22" fmla="*/ 27 w 45"/>
                <a:gd name="T23" fmla="*/ 3 h 54"/>
                <a:gd name="T24" fmla="*/ 41 w 45"/>
                <a:gd name="T25" fmla="*/ 14 h 54"/>
                <a:gd name="T26" fmla="*/ 44 w 45"/>
                <a:gd name="T27" fmla="*/ 38 h 54"/>
                <a:gd name="T28" fmla="*/ 38 w 45"/>
                <a:gd name="T29" fmla="*/ 47 h 54"/>
                <a:gd name="T30" fmla="*/ 24 w 45"/>
                <a:gd name="T31" fmla="*/ 53 h 54"/>
                <a:gd name="T32" fmla="*/ 0 w 45"/>
                <a:gd name="T33" fmla="*/ 53 h 54"/>
                <a:gd name="T34" fmla="*/ 0 w 45"/>
                <a:gd name="T35" fmla="*/ 50 h 54"/>
                <a:gd name="T36" fmla="*/ 3 w 45"/>
                <a:gd name="T37" fmla="*/ 47 h 54"/>
                <a:gd name="T38" fmla="*/ 3 w 45"/>
                <a:gd name="T39" fmla="*/ 0 h 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5"/>
                <a:gd name="T61" fmla="*/ 0 h 54"/>
                <a:gd name="T62" fmla="*/ 45 w 45"/>
                <a:gd name="T63" fmla="*/ 54 h 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5" h="54">
                  <a:moveTo>
                    <a:pt x="3" y="0"/>
                  </a:moveTo>
                  <a:lnTo>
                    <a:pt x="9" y="0"/>
                  </a:lnTo>
                  <a:lnTo>
                    <a:pt x="9" y="35"/>
                  </a:lnTo>
                  <a:lnTo>
                    <a:pt x="6" y="38"/>
                  </a:lnTo>
                  <a:lnTo>
                    <a:pt x="9" y="43"/>
                  </a:lnTo>
                  <a:lnTo>
                    <a:pt x="9" y="53"/>
                  </a:lnTo>
                  <a:lnTo>
                    <a:pt x="21" y="53"/>
                  </a:lnTo>
                  <a:lnTo>
                    <a:pt x="38" y="38"/>
                  </a:lnTo>
                  <a:lnTo>
                    <a:pt x="38" y="21"/>
                  </a:lnTo>
                  <a:lnTo>
                    <a:pt x="30" y="8"/>
                  </a:lnTo>
                  <a:lnTo>
                    <a:pt x="21" y="3"/>
                  </a:lnTo>
                  <a:lnTo>
                    <a:pt x="27" y="3"/>
                  </a:lnTo>
                  <a:lnTo>
                    <a:pt x="41" y="14"/>
                  </a:lnTo>
                  <a:lnTo>
                    <a:pt x="44" y="38"/>
                  </a:lnTo>
                  <a:lnTo>
                    <a:pt x="38" y="47"/>
                  </a:lnTo>
                  <a:lnTo>
                    <a:pt x="24" y="53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3" y="47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" name="Freeform 476"/>
            <p:cNvSpPr>
              <a:spLocks/>
            </p:cNvSpPr>
            <p:nvPr/>
          </p:nvSpPr>
          <p:spPr bwMode="auto">
            <a:xfrm>
              <a:off x="1716" y="3511"/>
              <a:ext cx="19" cy="46"/>
            </a:xfrm>
            <a:custGeom>
              <a:avLst/>
              <a:gdLst>
                <a:gd name="T0" fmla="*/ 8 w 19"/>
                <a:gd name="T1" fmla="*/ 0 h 46"/>
                <a:gd name="T2" fmla="*/ 10 w 19"/>
                <a:gd name="T3" fmla="*/ 0 h 46"/>
                <a:gd name="T4" fmla="*/ 18 w 19"/>
                <a:gd name="T5" fmla="*/ 10 h 46"/>
                <a:gd name="T6" fmla="*/ 10 w 19"/>
                <a:gd name="T7" fmla="*/ 10 h 46"/>
                <a:gd name="T8" fmla="*/ 10 w 19"/>
                <a:gd name="T9" fmla="*/ 37 h 46"/>
                <a:gd name="T10" fmla="*/ 18 w 19"/>
                <a:gd name="T11" fmla="*/ 42 h 46"/>
                <a:gd name="T12" fmla="*/ 10 w 19"/>
                <a:gd name="T13" fmla="*/ 45 h 46"/>
                <a:gd name="T14" fmla="*/ 5 w 19"/>
                <a:gd name="T15" fmla="*/ 37 h 46"/>
                <a:gd name="T16" fmla="*/ 5 w 19"/>
                <a:gd name="T17" fmla="*/ 7 h 46"/>
                <a:gd name="T18" fmla="*/ 0 w 19"/>
                <a:gd name="T19" fmla="*/ 7 h 46"/>
                <a:gd name="T20" fmla="*/ 8 w 19"/>
                <a:gd name="T21" fmla="*/ 0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46"/>
                <a:gd name="T35" fmla="*/ 19 w 19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46">
                  <a:moveTo>
                    <a:pt x="8" y="0"/>
                  </a:moveTo>
                  <a:lnTo>
                    <a:pt x="10" y="0"/>
                  </a:lnTo>
                  <a:lnTo>
                    <a:pt x="18" y="10"/>
                  </a:lnTo>
                  <a:lnTo>
                    <a:pt x="10" y="10"/>
                  </a:lnTo>
                  <a:lnTo>
                    <a:pt x="10" y="37"/>
                  </a:lnTo>
                  <a:lnTo>
                    <a:pt x="18" y="42"/>
                  </a:lnTo>
                  <a:lnTo>
                    <a:pt x="10" y="45"/>
                  </a:lnTo>
                  <a:lnTo>
                    <a:pt x="5" y="37"/>
                  </a:lnTo>
                  <a:lnTo>
                    <a:pt x="5" y="7"/>
                  </a:lnTo>
                  <a:lnTo>
                    <a:pt x="0" y="7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" name="Freeform 477"/>
            <p:cNvSpPr>
              <a:spLocks/>
            </p:cNvSpPr>
            <p:nvPr/>
          </p:nvSpPr>
          <p:spPr bwMode="auto">
            <a:xfrm>
              <a:off x="1678" y="3519"/>
              <a:ext cx="6" cy="8"/>
            </a:xfrm>
            <a:custGeom>
              <a:avLst/>
              <a:gdLst>
                <a:gd name="T0" fmla="*/ 3 w 6"/>
                <a:gd name="T1" fmla="*/ 0 h 8"/>
                <a:gd name="T2" fmla="*/ 5 w 6"/>
                <a:gd name="T3" fmla="*/ 0 h 8"/>
                <a:gd name="T4" fmla="*/ 0 w 6"/>
                <a:gd name="T5" fmla="*/ 7 h 8"/>
                <a:gd name="T6" fmla="*/ 0 w 6"/>
                <a:gd name="T7" fmla="*/ 2 h 8"/>
                <a:gd name="T8" fmla="*/ 3 w 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8"/>
                <a:gd name="T17" fmla="*/ 6 w 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8">
                  <a:moveTo>
                    <a:pt x="3" y="0"/>
                  </a:moveTo>
                  <a:lnTo>
                    <a:pt x="5" y="0"/>
                  </a:lnTo>
                  <a:lnTo>
                    <a:pt x="0" y="7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5" name="Freeform 478"/>
            <p:cNvSpPr>
              <a:spLocks/>
            </p:cNvSpPr>
            <p:nvPr/>
          </p:nvSpPr>
          <p:spPr bwMode="auto">
            <a:xfrm>
              <a:off x="1677" y="3519"/>
              <a:ext cx="27" cy="35"/>
            </a:xfrm>
            <a:custGeom>
              <a:avLst/>
              <a:gdLst>
                <a:gd name="T0" fmla="*/ 15 w 27"/>
                <a:gd name="T1" fmla="*/ 0 h 35"/>
                <a:gd name="T2" fmla="*/ 18 w 27"/>
                <a:gd name="T3" fmla="*/ 0 h 35"/>
                <a:gd name="T4" fmla="*/ 23 w 27"/>
                <a:gd name="T5" fmla="*/ 14 h 35"/>
                <a:gd name="T6" fmla="*/ 23 w 27"/>
                <a:gd name="T7" fmla="*/ 29 h 35"/>
                <a:gd name="T8" fmla="*/ 26 w 27"/>
                <a:gd name="T9" fmla="*/ 34 h 35"/>
                <a:gd name="T10" fmla="*/ 18 w 27"/>
                <a:gd name="T11" fmla="*/ 34 h 35"/>
                <a:gd name="T12" fmla="*/ 15 w 27"/>
                <a:gd name="T13" fmla="*/ 31 h 35"/>
                <a:gd name="T14" fmla="*/ 4 w 27"/>
                <a:gd name="T15" fmla="*/ 34 h 35"/>
                <a:gd name="T16" fmla="*/ 0 w 27"/>
                <a:gd name="T17" fmla="*/ 31 h 35"/>
                <a:gd name="T18" fmla="*/ 0 w 27"/>
                <a:gd name="T19" fmla="*/ 24 h 35"/>
                <a:gd name="T20" fmla="*/ 10 w 27"/>
                <a:gd name="T21" fmla="*/ 16 h 35"/>
                <a:gd name="T22" fmla="*/ 4 w 27"/>
                <a:gd name="T23" fmla="*/ 24 h 35"/>
                <a:gd name="T24" fmla="*/ 4 w 27"/>
                <a:gd name="T25" fmla="*/ 31 h 35"/>
                <a:gd name="T26" fmla="*/ 12 w 27"/>
                <a:gd name="T27" fmla="*/ 31 h 35"/>
                <a:gd name="T28" fmla="*/ 18 w 27"/>
                <a:gd name="T29" fmla="*/ 24 h 35"/>
                <a:gd name="T30" fmla="*/ 15 w 27"/>
                <a:gd name="T31" fmla="*/ 14 h 35"/>
                <a:gd name="T32" fmla="*/ 18 w 27"/>
                <a:gd name="T33" fmla="*/ 5 h 35"/>
                <a:gd name="T34" fmla="*/ 15 w 27"/>
                <a:gd name="T35" fmla="*/ 0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"/>
                <a:gd name="T55" fmla="*/ 0 h 35"/>
                <a:gd name="T56" fmla="*/ 27 w 27"/>
                <a:gd name="T57" fmla="*/ 35 h 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" h="35">
                  <a:moveTo>
                    <a:pt x="15" y="0"/>
                  </a:moveTo>
                  <a:lnTo>
                    <a:pt x="18" y="0"/>
                  </a:lnTo>
                  <a:lnTo>
                    <a:pt x="23" y="14"/>
                  </a:lnTo>
                  <a:lnTo>
                    <a:pt x="23" y="29"/>
                  </a:lnTo>
                  <a:lnTo>
                    <a:pt x="26" y="34"/>
                  </a:lnTo>
                  <a:lnTo>
                    <a:pt x="18" y="34"/>
                  </a:lnTo>
                  <a:lnTo>
                    <a:pt x="15" y="31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0" y="16"/>
                  </a:lnTo>
                  <a:lnTo>
                    <a:pt x="4" y="24"/>
                  </a:lnTo>
                  <a:lnTo>
                    <a:pt x="4" y="31"/>
                  </a:lnTo>
                  <a:lnTo>
                    <a:pt x="12" y="31"/>
                  </a:lnTo>
                  <a:lnTo>
                    <a:pt x="18" y="24"/>
                  </a:lnTo>
                  <a:lnTo>
                    <a:pt x="15" y="14"/>
                  </a:lnTo>
                  <a:lnTo>
                    <a:pt x="18" y="5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" name="Freeform 479"/>
            <p:cNvSpPr>
              <a:spLocks/>
            </p:cNvSpPr>
            <p:nvPr/>
          </p:nvSpPr>
          <p:spPr bwMode="auto">
            <a:xfrm>
              <a:off x="1743" y="3521"/>
              <a:ext cx="8" cy="6"/>
            </a:xfrm>
            <a:custGeom>
              <a:avLst/>
              <a:gdLst>
                <a:gd name="T0" fmla="*/ 4 w 8"/>
                <a:gd name="T1" fmla="*/ 0 h 6"/>
                <a:gd name="T2" fmla="*/ 7 w 8"/>
                <a:gd name="T3" fmla="*/ 0 h 6"/>
                <a:gd name="T4" fmla="*/ 7 w 8"/>
                <a:gd name="T5" fmla="*/ 3 h 6"/>
                <a:gd name="T6" fmla="*/ 0 w 8"/>
                <a:gd name="T7" fmla="*/ 5 h 6"/>
                <a:gd name="T8" fmla="*/ 0 w 8"/>
                <a:gd name="T9" fmla="*/ 3 h 6"/>
                <a:gd name="T10" fmla="*/ 4 w 8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6"/>
                <a:gd name="T20" fmla="*/ 8 w 8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6">
                  <a:moveTo>
                    <a:pt x="4" y="0"/>
                  </a:moveTo>
                  <a:lnTo>
                    <a:pt x="7" y="0"/>
                  </a:lnTo>
                  <a:lnTo>
                    <a:pt x="7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7" name="Freeform 480"/>
            <p:cNvSpPr>
              <a:spLocks/>
            </p:cNvSpPr>
            <p:nvPr/>
          </p:nvSpPr>
          <p:spPr bwMode="auto">
            <a:xfrm>
              <a:off x="1740" y="3521"/>
              <a:ext cx="28" cy="36"/>
            </a:xfrm>
            <a:custGeom>
              <a:avLst/>
              <a:gdLst>
                <a:gd name="T0" fmla="*/ 17 w 28"/>
                <a:gd name="T1" fmla="*/ 0 h 36"/>
                <a:gd name="T2" fmla="*/ 23 w 28"/>
                <a:gd name="T3" fmla="*/ 0 h 36"/>
                <a:gd name="T4" fmla="*/ 24 w 28"/>
                <a:gd name="T5" fmla="*/ 6 h 36"/>
                <a:gd name="T6" fmla="*/ 24 w 28"/>
                <a:gd name="T7" fmla="*/ 29 h 36"/>
                <a:gd name="T8" fmla="*/ 27 w 28"/>
                <a:gd name="T9" fmla="*/ 35 h 36"/>
                <a:gd name="T10" fmla="*/ 20 w 28"/>
                <a:gd name="T11" fmla="*/ 35 h 36"/>
                <a:gd name="T12" fmla="*/ 17 w 28"/>
                <a:gd name="T13" fmla="*/ 32 h 36"/>
                <a:gd name="T14" fmla="*/ 11 w 28"/>
                <a:gd name="T15" fmla="*/ 35 h 36"/>
                <a:gd name="T16" fmla="*/ 3 w 28"/>
                <a:gd name="T17" fmla="*/ 35 h 36"/>
                <a:gd name="T18" fmla="*/ 0 w 28"/>
                <a:gd name="T19" fmla="*/ 27 h 36"/>
                <a:gd name="T20" fmla="*/ 6 w 28"/>
                <a:gd name="T21" fmla="*/ 20 h 36"/>
                <a:gd name="T22" fmla="*/ 9 w 28"/>
                <a:gd name="T23" fmla="*/ 20 h 36"/>
                <a:gd name="T24" fmla="*/ 6 w 28"/>
                <a:gd name="T25" fmla="*/ 27 h 36"/>
                <a:gd name="T26" fmla="*/ 14 w 28"/>
                <a:gd name="T27" fmla="*/ 32 h 36"/>
                <a:gd name="T28" fmla="*/ 20 w 28"/>
                <a:gd name="T29" fmla="*/ 32 h 36"/>
                <a:gd name="T30" fmla="*/ 20 w 28"/>
                <a:gd name="T31" fmla="*/ 8 h 36"/>
                <a:gd name="T32" fmla="*/ 23 w 28"/>
                <a:gd name="T33" fmla="*/ 6 h 36"/>
                <a:gd name="T34" fmla="*/ 17 w 28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36"/>
                <a:gd name="T56" fmla="*/ 28 w 28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36">
                  <a:moveTo>
                    <a:pt x="17" y="0"/>
                  </a:moveTo>
                  <a:lnTo>
                    <a:pt x="23" y="0"/>
                  </a:lnTo>
                  <a:lnTo>
                    <a:pt x="24" y="6"/>
                  </a:lnTo>
                  <a:lnTo>
                    <a:pt x="24" y="29"/>
                  </a:lnTo>
                  <a:lnTo>
                    <a:pt x="27" y="35"/>
                  </a:lnTo>
                  <a:lnTo>
                    <a:pt x="20" y="35"/>
                  </a:lnTo>
                  <a:lnTo>
                    <a:pt x="17" y="32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27"/>
                  </a:lnTo>
                  <a:lnTo>
                    <a:pt x="6" y="20"/>
                  </a:lnTo>
                  <a:lnTo>
                    <a:pt x="9" y="20"/>
                  </a:lnTo>
                  <a:lnTo>
                    <a:pt x="6" y="27"/>
                  </a:lnTo>
                  <a:lnTo>
                    <a:pt x="14" y="32"/>
                  </a:lnTo>
                  <a:lnTo>
                    <a:pt x="20" y="32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8" name="Freeform 481"/>
            <p:cNvSpPr>
              <a:spLocks/>
            </p:cNvSpPr>
            <p:nvPr/>
          </p:nvSpPr>
          <p:spPr bwMode="auto">
            <a:xfrm>
              <a:off x="1431" y="3632"/>
              <a:ext cx="142" cy="127"/>
            </a:xfrm>
            <a:custGeom>
              <a:avLst/>
              <a:gdLst>
                <a:gd name="T0" fmla="*/ 8 w 142"/>
                <a:gd name="T1" fmla="*/ 0 h 127"/>
                <a:gd name="T2" fmla="*/ 25 w 142"/>
                <a:gd name="T3" fmla="*/ 0 h 127"/>
                <a:gd name="T4" fmla="*/ 32 w 142"/>
                <a:gd name="T5" fmla="*/ 3 h 127"/>
                <a:gd name="T6" fmla="*/ 66 w 142"/>
                <a:gd name="T7" fmla="*/ 3 h 127"/>
                <a:gd name="T8" fmla="*/ 69 w 142"/>
                <a:gd name="T9" fmla="*/ 4 h 127"/>
                <a:gd name="T10" fmla="*/ 138 w 142"/>
                <a:gd name="T11" fmla="*/ 4 h 127"/>
                <a:gd name="T12" fmla="*/ 141 w 142"/>
                <a:gd name="T13" fmla="*/ 7 h 127"/>
                <a:gd name="T14" fmla="*/ 141 w 142"/>
                <a:gd name="T15" fmla="*/ 94 h 127"/>
                <a:gd name="T16" fmla="*/ 138 w 142"/>
                <a:gd name="T17" fmla="*/ 102 h 127"/>
                <a:gd name="T18" fmla="*/ 141 w 142"/>
                <a:gd name="T19" fmla="*/ 118 h 127"/>
                <a:gd name="T20" fmla="*/ 130 w 142"/>
                <a:gd name="T21" fmla="*/ 126 h 127"/>
                <a:gd name="T22" fmla="*/ 123 w 142"/>
                <a:gd name="T23" fmla="*/ 123 h 127"/>
                <a:gd name="T24" fmla="*/ 46 w 142"/>
                <a:gd name="T25" fmla="*/ 120 h 127"/>
                <a:gd name="T26" fmla="*/ 37 w 142"/>
                <a:gd name="T27" fmla="*/ 118 h 127"/>
                <a:gd name="T28" fmla="*/ 3 w 142"/>
                <a:gd name="T29" fmla="*/ 118 h 127"/>
                <a:gd name="T30" fmla="*/ 0 w 142"/>
                <a:gd name="T31" fmla="*/ 115 h 127"/>
                <a:gd name="T32" fmla="*/ 0 w 142"/>
                <a:gd name="T33" fmla="*/ 27 h 127"/>
                <a:gd name="T34" fmla="*/ 3 w 142"/>
                <a:gd name="T35" fmla="*/ 24 h 127"/>
                <a:gd name="T36" fmla="*/ 0 w 142"/>
                <a:gd name="T37" fmla="*/ 18 h 127"/>
                <a:gd name="T38" fmla="*/ 0 w 142"/>
                <a:gd name="T39" fmla="*/ 4 h 127"/>
                <a:gd name="T40" fmla="*/ 8 w 142"/>
                <a:gd name="T41" fmla="*/ 0 h 1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2"/>
                <a:gd name="T64" fmla="*/ 0 h 127"/>
                <a:gd name="T65" fmla="*/ 142 w 142"/>
                <a:gd name="T66" fmla="*/ 127 h 12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2" h="127">
                  <a:moveTo>
                    <a:pt x="8" y="0"/>
                  </a:moveTo>
                  <a:lnTo>
                    <a:pt x="25" y="0"/>
                  </a:lnTo>
                  <a:lnTo>
                    <a:pt x="32" y="3"/>
                  </a:lnTo>
                  <a:lnTo>
                    <a:pt x="66" y="3"/>
                  </a:lnTo>
                  <a:lnTo>
                    <a:pt x="69" y="4"/>
                  </a:lnTo>
                  <a:lnTo>
                    <a:pt x="138" y="4"/>
                  </a:lnTo>
                  <a:lnTo>
                    <a:pt x="141" y="7"/>
                  </a:lnTo>
                  <a:lnTo>
                    <a:pt x="141" y="94"/>
                  </a:lnTo>
                  <a:lnTo>
                    <a:pt x="138" y="102"/>
                  </a:lnTo>
                  <a:lnTo>
                    <a:pt x="141" y="118"/>
                  </a:lnTo>
                  <a:lnTo>
                    <a:pt x="130" y="126"/>
                  </a:lnTo>
                  <a:lnTo>
                    <a:pt x="123" y="123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3" y="118"/>
                  </a:lnTo>
                  <a:lnTo>
                    <a:pt x="0" y="115"/>
                  </a:lnTo>
                  <a:lnTo>
                    <a:pt x="0" y="27"/>
                  </a:lnTo>
                  <a:lnTo>
                    <a:pt x="3" y="24"/>
                  </a:lnTo>
                  <a:lnTo>
                    <a:pt x="0" y="18"/>
                  </a:lnTo>
                  <a:lnTo>
                    <a:pt x="0" y="4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9" name="Freeform 482"/>
            <p:cNvSpPr>
              <a:spLocks/>
            </p:cNvSpPr>
            <p:nvPr/>
          </p:nvSpPr>
          <p:spPr bwMode="auto">
            <a:xfrm>
              <a:off x="1438" y="3638"/>
              <a:ext cx="126" cy="109"/>
            </a:xfrm>
            <a:custGeom>
              <a:avLst/>
              <a:gdLst>
                <a:gd name="T0" fmla="*/ 5 w 126"/>
                <a:gd name="T1" fmla="*/ 3 h 109"/>
                <a:gd name="T2" fmla="*/ 0 w 126"/>
                <a:gd name="T3" fmla="*/ 20 h 109"/>
                <a:gd name="T4" fmla="*/ 3 w 126"/>
                <a:gd name="T5" fmla="*/ 28 h 109"/>
                <a:gd name="T6" fmla="*/ 0 w 126"/>
                <a:gd name="T7" fmla="*/ 29 h 109"/>
                <a:gd name="T8" fmla="*/ 0 w 126"/>
                <a:gd name="T9" fmla="*/ 84 h 109"/>
                <a:gd name="T10" fmla="*/ 3 w 126"/>
                <a:gd name="T11" fmla="*/ 90 h 109"/>
                <a:gd name="T12" fmla="*/ 0 w 126"/>
                <a:gd name="T13" fmla="*/ 93 h 109"/>
                <a:gd name="T14" fmla="*/ 3 w 126"/>
                <a:gd name="T15" fmla="*/ 101 h 109"/>
                <a:gd name="T16" fmla="*/ 11 w 126"/>
                <a:gd name="T17" fmla="*/ 101 h 109"/>
                <a:gd name="T18" fmla="*/ 19 w 126"/>
                <a:gd name="T19" fmla="*/ 102 h 109"/>
                <a:gd name="T20" fmla="*/ 83 w 126"/>
                <a:gd name="T21" fmla="*/ 105 h 109"/>
                <a:gd name="T22" fmla="*/ 91 w 126"/>
                <a:gd name="T23" fmla="*/ 108 h 109"/>
                <a:gd name="T24" fmla="*/ 121 w 126"/>
                <a:gd name="T25" fmla="*/ 108 h 109"/>
                <a:gd name="T26" fmla="*/ 125 w 126"/>
                <a:gd name="T27" fmla="*/ 102 h 109"/>
                <a:gd name="T28" fmla="*/ 125 w 126"/>
                <a:gd name="T29" fmla="*/ 8 h 109"/>
                <a:gd name="T30" fmla="*/ 113 w 126"/>
                <a:gd name="T31" fmla="*/ 6 h 109"/>
                <a:gd name="T32" fmla="*/ 88 w 126"/>
                <a:gd name="T33" fmla="*/ 6 h 109"/>
                <a:gd name="T34" fmla="*/ 86 w 126"/>
                <a:gd name="T35" fmla="*/ 3 h 109"/>
                <a:gd name="T36" fmla="*/ 80 w 126"/>
                <a:gd name="T37" fmla="*/ 6 h 109"/>
                <a:gd name="T38" fmla="*/ 73 w 126"/>
                <a:gd name="T39" fmla="*/ 3 h 109"/>
                <a:gd name="T40" fmla="*/ 71 w 126"/>
                <a:gd name="T41" fmla="*/ 6 h 109"/>
                <a:gd name="T42" fmla="*/ 39 w 126"/>
                <a:gd name="T43" fmla="*/ 0 h 109"/>
                <a:gd name="T44" fmla="*/ 37 w 126"/>
                <a:gd name="T45" fmla="*/ 3 h 109"/>
                <a:gd name="T46" fmla="*/ 29 w 126"/>
                <a:gd name="T47" fmla="*/ 0 h 109"/>
                <a:gd name="T48" fmla="*/ 26 w 126"/>
                <a:gd name="T49" fmla="*/ 3 h 109"/>
                <a:gd name="T50" fmla="*/ 19 w 126"/>
                <a:gd name="T51" fmla="*/ 0 h 109"/>
                <a:gd name="T52" fmla="*/ 11 w 126"/>
                <a:gd name="T53" fmla="*/ 3 h 109"/>
                <a:gd name="T54" fmla="*/ 8 w 126"/>
                <a:gd name="T55" fmla="*/ 0 h 109"/>
                <a:gd name="T56" fmla="*/ 5 w 126"/>
                <a:gd name="T57" fmla="*/ 3 h 10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6"/>
                <a:gd name="T88" fmla="*/ 0 h 109"/>
                <a:gd name="T89" fmla="*/ 126 w 126"/>
                <a:gd name="T90" fmla="*/ 109 h 10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6" h="109">
                  <a:moveTo>
                    <a:pt x="5" y="3"/>
                  </a:moveTo>
                  <a:lnTo>
                    <a:pt x="0" y="20"/>
                  </a:lnTo>
                  <a:lnTo>
                    <a:pt x="3" y="28"/>
                  </a:lnTo>
                  <a:lnTo>
                    <a:pt x="0" y="29"/>
                  </a:lnTo>
                  <a:lnTo>
                    <a:pt x="0" y="84"/>
                  </a:lnTo>
                  <a:lnTo>
                    <a:pt x="3" y="90"/>
                  </a:lnTo>
                  <a:lnTo>
                    <a:pt x="0" y="93"/>
                  </a:lnTo>
                  <a:lnTo>
                    <a:pt x="3" y="101"/>
                  </a:lnTo>
                  <a:lnTo>
                    <a:pt x="11" y="101"/>
                  </a:lnTo>
                  <a:lnTo>
                    <a:pt x="19" y="102"/>
                  </a:lnTo>
                  <a:lnTo>
                    <a:pt x="83" y="105"/>
                  </a:lnTo>
                  <a:lnTo>
                    <a:pt x="91" y="108"/>
                  </a:lnTo>
                  <a:lnTo>
                    <a:pt x="121" y="108"/>
                  </a:lnTo>
                  <a:lnTo>
                    <a:pt x="125" y="102"/>
                  </a:lnTo>
                  <a:lnTo>
                    <a:pt x="125" y="8"/>
                  </a:lnTo>
                  <a:lnTo>
                    <a:pt x="113" y="6"/>
                  </a:lnTo>
                  <a:lnTo>
                    <a:pt x="88" y="6"/>
                  </a:lnTo>
                  <a:lnTo>
                    <a:pt x="86" y="3"/>
                  </a:lnTo>
                  <a:lnTo>
                    <a:pt x="80" y="6"/>
                  </a:lnTo>
                  <a:lnTo>
                    <a:pt x="73" y="3"/>
                  </a:lnTo>
                  <a:lnTo>
                    <a:pt x="71" y="6"/>
                  </a:lnTo>
                  <a:lnTo>
                    <a:pt x="39" y="0"/>
                  </a:lnTo>
                  <a:lnTo>
                    <a:pt x="37" y="3"/>
                  </a:lnTo>
                  <a:lnTo>
                    <a:pt x="29" y="0"/>
                  </a:lnTo>
                  <a:lnTo>
                    <a:pt x="26" y="3"/>
                  </a:lnTo>
                  <a:lnTo>
                    <a:pt x="19" y="0"/>
                  </a:lnTo>
                  <a:lnTo>
                    <a:pt x="11" y="3"/>
                  </a:lnTo>
                  <a:lnTo>
                    <a:pt x="8" y="0"/>
                  </a:lnTo>
                  <a:lnTo>
                    <a:pt x="5" y="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0" name="Freeform 483"/>
            <p:cNvSpPr>
              <a:spLocks/>
            </p:cNvSpPr>
            <p:nvPr/>
          </p:nvSpPr>
          <p:spPr bwMode="auto">
            <a:xfrm>
              <a:off x="1639" y="3670"/>
              <a:ext cx="27" cy="53"/>
            </a:xfrm>
            <a:custGeom>
              <a:avLst/>
              <a:gdLst>
                <a:gd name="T0" fmla="*/ 3 w 27"/>
                <a:gd name="T1" fmla="*/ 0 h 53"/>
                <a:gd name="T2" fmla="*/ 5 w 27"/>
                <a:gd name="T3" fmla="*/ 0 h 53"/>
                <a:gd name="T4" fmla="*/ 26 w 27"/>
                <a:gd name="T5" fmla="*/ 52 h 53"/>
                <a:gd name="T6" fmla="*/ 18 w 27"/>
                <a:gd name="T7" fmla="*/ 52 h 53"/>
                <a:gd name="T8" fmla="*/ 15 w 27"/>
                <a:gd name="T9" fmla="*/ 49 h 53"/>
                <a:gd name="T10" fmla="*/ 18 w 27"/>
                <a:gd name="T11" fmla="*/ 46 h 53"/>
                <a:gd name="T12" fmla="*/ 10 w 27"/>
                <a:gd name="T13" fmla="*/ 34 h 53"/>
                <a:gd name="T14" fmla="*/ 7 w 27"/>
                <a:gd name="T15" fmla="*/ 34 h 53"/>
                <a:gd name="T16" fmla="*/ 10 w 27"/>
                <a:gd name="T17" fmla="*/ 25 h 53"/>
                <a:gd name="T18" fmla="*/ 0 w 27"/>
                <a:gd name="T19" fmla="*/ 8 h 53"/>
                <a:gd name="T20" fmla="*/ 3 w 27"/>
                <a:gd name="T21" fmla="*/ 0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53"/>
                <a:gd name="T35" fmla="*/ 27 w 27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53">
                  <a:moveTo>
                    <a:pt x="3" y="0"/>
                  </a:moveTo>
                  <a:lnTo>
                    <a:pt x="5" y="0"/>
                  </a:lnTo>
                  <a:lnTo>
                    <a:pt x="26" y="52"/>
                  </a:lnTo>
                  <a:lnTo>
                    <a:pt x="18" y="52"/>
                  </a:lnTo>
                  <a:lnTo>
                    <a:pt x="15" y="49"/>
                  </a:lnTo>
                  <a:lnTo>
                    <a:pt x="18" y="46"/>
                  </a:lnTo>
                  <a:lnTo>
                    <a:pt x="10" y="34"/>
                  </a:lnTo>
                  <a:lnTo>
                    <a:pt x="7" y="34"/>
                  </a:lnTo>
                  <a:lnTo>
                    <a:pt x="10" y="25"/>
                  </a:lnTo>
                  <a:lnTo>
                    <a:pt x="0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" name="Freeform 484"/>
            <p:cNvSpPr>
              <a:spLocks/>
            </p:cNvSpPr>
            <p:nvPr/>
          </p:nvSpPr>
          <p:spPr bwMode="auto">
            <a:xfrm>
              <a:off x="1681" y="3670"/>
              <a:ext cx="30" cy="53"/>
            </a:xfrm>
            <a:custGeom>
              <a:avLst/>
              <a:gdLst>
                <a:gd name="T0" fmla="*/ 22 w 30"/>
                <a:gd name="T1" fmla="*/ 0 h 53"/>
                <a:gd name="T2" fmla="*/ 29 w 30"/>
                <a:gd name="T3" fmla="*/ 0 h 53"/>
                <a:gd name="T4" fmla="*/ 26 w 30"/>
                <a:gd name="T5" fmla="*/ 8 h 53"/>
                <a:gd name="T6" fmla="*/ 29 w 30"/>
                <a:gd name="T7" fmla="*/ 25 h 53"/>
                <a:gd name="T8" fmla="*/ 26 w 30"/>
                <a:gd name="T9" fmla="*/ 44 h 53"/>
                <a:gd name="T10" fmla="*/ 29 w 30"/>
                <a:gd name="T11" fmla="*/ 52 h 53"/>
                <a:gd name="T12" fmla="*/ 22 w 30"/>
                <a:gd name="T13" fmla="*/ 52 h 53"/>
                <a:gd name="T14" fmla="*/ 19 w 30"/>
                <a:gd name="T15" fmla="*/ 49 h 53"/>
                <a:gd name="T16" fmla="*/ 8 w 30"/>
                <a:gd name="T17" fmla="*/ 52 h 53"/>
                <a:gd name="T18" fmla="*/ 0 w 30"/>
                <a:gd name="T19" fmla="*/ 46 h 53"/>
                <a:gd name="T20" fmla="*/ 0 w 30"/>
                <a:gd name="T21" fmla="*/ 25 h 53"/>
                <a:gd name="T22" fmla="*/ 6 w 30"/>
                <a:gd name="T23" fmla="*/ 20 h 53"/>
                <a:gd name="T24" fmla="*/ 3 w 30"/>
                <a:gd name="T25" fmla="*/ 34 h 53"/>
                <a:gd name="T26" fmla="*/ 6 w 30"/>
                <a:gd name="T27" fmla="*/ 44 h 53"/>
                <a:gd name="T28" fmla="*/ 14 w 30"/>
                <a:gd name="T29" fmla="*/ 49 h 53"/>
                <a:gd name="T30" fmla="*/ 19 w 30"/>
                <a:gd name="T31" fmla="*/ 49 h 53"/>
                <a:gd name="T32" fmla="*/ 25 w 30"/>
                <a:gd name="T33" fmla="*/ 41 h 53"/>
                <a:gd name="T34" fmla="*/ 25 w 30"/>
                <a:gd name="T35" fmla="*/ 22 h 53"/>
                <a:gd name="T36" fmla="*/ 22 w 30"/>
                <a:gd name="T37" fmla="*/ 17 h 53"/>
                <a:gd name="T38" fmla="*/ 25 w 30"/>
                <a:gd name="T39" fmla="*/ 3 h 53"/>
                <a:gd name="T40" fmla="*/ 22 w 30"/>
                <a:gd name="T41" fmla="*/ 0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"/>
                <a:gd name="T64" fmla="*/ 0 h 53"/>
                <a:gd name="T65" fmla="*/ 30 w 30"/>
                <a:gd name="T66" fmla="*/ 53 h 5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" h="53">
                  <a:moveTo>
                    <a:pt x="22" y="0"/>
                  </a:moveTo>
                  <a:lnTo>
                    <a:pt x="29" y="0"/>
                  </a:lnTo>
                  <a:lnTo>
                    <a:pt x="26" y="8"/>
                  </a:lnTo>
                  <a:lnTo>
                    <a:pt x="29" y="25"/>
                  </a:lnTo>
                  <a:lnTo>
                    <a:pt x="26" y="44"/>
                  </a:lnTo>
                  <a:lnTo>
                    <a:pt x="29" y="52"/>
                  </a:lnTo>
                  <a:lnTo>
                    <a:pt x="22" y="52"/>
                  </a:lnTo>
                  <a:lnTo>
                    <a:pt x="19" y="49"/>
                  </a:lnTo>
                  <a:lnTo>
                    <a:pt x="8" y="52"/>
                  </a:lnTo>
                  <a:lnTo>
                    <a:pt x="0" y="46"/>
                  </a:lnTo>
                  <a:lnTo>
                    <a:pt x="0" y="25"/>
                  </a:lnTo>
                  <a:lnTo>
                    <a:pt x="6" y="20"/>
                  </a:lnTo>
                  <a:lnTo>
                    <a:pt x="3" y="34"/>
                  </a:lnTo>
                  <a:lnTo>
                    <a:pt x="6" y="44"/>
                  </a:lnTo>
                  <a:lnTo>
                    <a:pt x="14" y="49"/>
                  </a:lnTo>
                  <a:lnTo>
                    <a:pt x="19" y="49"/>
                  </a:lnTo>
                  <a:lnTo>
                    <a:pt x="25" y="41"/>
                  </a:lnTo>
                  <a:lnTo>
                    <a:pt x="25" y="22"/>
                  </a:lnTo>
                  <a:lnTo>
                    <a:pt x="22" y="17"/>
                  </a:lnTo>
                  <a:lnTo>
                    <a:pt x="25" y="3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2" name="Freeform 485"/>
            <p:cNvSpPr>
              <a:spLocks/>
            </p:cNvSpPr>
            <p:nvPr/>
          </p:nvSpPr>
          <p:spPr bwMode="auto">
            <a:xfrm>
              <a:off x="1723" y="3670"/>
              <a:ext cx="35" cy="56"/>
            </a:xfrm>
            <a:custGeom>
              <a:avLst/>
              <a:gdLst>
                <a:gd name="T0" fmla="*/ 26 w 35"/>
                <a:gd name="T1" fmla="*/ 0 h 56"/>
                <a:gd name="T2" fmla="*/ 29 w 35"/>
                <a:gd name="T3" fmla="*/ 0 h 56"/>
                <a:gd name="T4" fmla="*/ 29 w 35"/>
                <a:gd name="T5" fmla="*/ 41 h 56"/>
                <a:gd name="T6" fmla="*/ 34 w 35"/>
                <a:gd name="T7" fmla="*/ 52 h 56"/>
                <a:gd name="T8" fmla="*/ 26 w 35"/>
                <a:gd name="T9" fmla="*/ 55 h 56"/>
                <a:gd name="T10" fmla="*/ 20 w 35"/>
                <a:gd name="T11" fmla="*/ 52 h 56"/>
                <a:gd name="T12" fmla="*/ 11 w 35"/>
                <a:gd name="T13" fmla="*/ 55 h 56"/>
                <a:gd name="T14" fmla="*/ 5 w 35"/>
                <a:gd name="T15" fmla="*/ 52 h 56"/>
                <a:gd name="T16" fmla="*/ 0 w 35"/>
                <a:gd name="T17" fmla="*/ 38 h 56"/>
                <a:gd name="T18" fmla="*/ 8 w 35"/>
                <a:gd name="T19" fmla="*/ 23 h 56"/>
                <a:gd name="T20" fmla="*/ 5 w 35"/>
                <a:gd name="T21" fmla="*/ 41 h 56"/>
                <a:gd name="T22" fmla="*/ 18 w 35"/>
                <a:gd name="T23" fmla="*/ 52 h 56"/>
                <a:gd name="T24" fmla="*/ 26 w 35"/>
                <a:gd name="T25" fmla="*/ 41 h 56"/>
                <a:gd name="T26" fmla="*/ 26 w 35"/>
                <a:gd name="T27" fmla="*/ 25 h 56"/>
                <a:gd name="T28" fmla="*/ 23 w 35"/>
                <a:gd name="T29" fmla="*/ 20 h 56"/>
                <a:gd name="T30" fmla="*/ 26 w 35"/>
                <a:gd name="T31" fmla="*/ 11 h 56"/>
                <a:gd name="T32" fmla="*/ 23 w 35"/>
                <a:gd name="T33" fmla="*/ 3 h 56"/>
                <a:gd name="T34" fmla="*/ 26 w 35"/>
                <a:gd name="T35" fmla="*/ 0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"/>
                <a:gd name="T55" fmla="*/ 0 h 56"/>
                <a:gd name="T56" fmla="*/ 35 w 35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" h="56">
                  <a:moveTo>
                    <a:pt x="26" y="0"/>
                  </a:moveTo>
                  <a:lnTo>
                    <a:pt x="29" y="0"/>
                  </a:lnTo>
                  <a:lnTo>
                    <a:pt x="29" y="41"/>
                  </a:lnTo>
                  <a:lnTo>
                    <a:pt x="34" y="52"/>
                  </a:lnTo>
                  <a:lnTo>
                    <a:pt x="26" y="55"/>
                  </a:lnTo>
                  <a:lnTo>
                    <a:pt x="20" y="52"/>
                  </a:lnTo>
                  <a:lnTo>
                    <a:pt x="11" y="55"/>
                  </a:lnTo>
                  <a:lnTo>
                    <a:pt x="5" y="52"/>
                  </a:lnTo>
                  <a:lnTo>
                    <a:pt x="0" y="38"/>
                  </a:lnTo>
                  <a:lnTo>
                    <a:pt x="8" y="23"/>
                  </a:lnTo>
                  <a:lnTo>
                    <a:pt x="5" y="41"/>
                  </a:lnTo>
                  <a:lnTo>
                    <a:pt x="18" y="52"/>
                  </a:lnTo>
                  <a:lnTo>
                    <a:pt x="26" y="41"/>
                  </a:lnTo>
                  <a:lnTo>
                    <a:pt x="26" y="25"/>
                  </a:lnTo>
                  <a:lnTo>
                    <a:pt x="23" y="20"/>
                  </a:lnTo>
                  <a:lnTo>
                    <a:pt x="26" y="11"/>
                  </a:lnTo>
                  <a:lnTo>
                    <a:pt x="23" y="3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" name="Freeform 486"/>
            <p:cNvSpPr>
              <a:spLocks/>
            </p:cNvSpPr>
            <p:nvPr/>
          </p:nvSpPr>
          <p:spPr bwMode="auto">
            <a:xfrm>
              <a:off x="1764" y="3690"/>
              <a:ext cx="23" cy="36"/>
            </a:xfrm>
            <a:custGeom>
              <a:avLst/>
              <a:gdLst>
                <a:gd name="T0" fmla="*/ 3 w 23"/>
                <a:gd name="T1" fmla="*/ 0 h 36"/>
                <a:gd name="T2" fmla="*/ 8 w 23"/>
                <a:gd name="T3" fmla="*/ 0 h 36"/>
                <a:gd name="T4" fmla="*/ 14 w 23"/>
                <a:gd name="T5" fmla="*/ 3 h 36"/>
                <a:gd name="T6" fmla="*/ 19 w 23"/>
                <a:gd name="T7" fmla="*/ 0 h 36"/>
                <a:gd name="T8" fmla="*/ 22 w 23"/>
                <a:gd name="T9" fmla="*/ 6 h 36"/>
                <a:gd name="T10" fmla="*/ 14 w 23"/>
                <a:gd name="T11" fmla="*/ 6 h 36"/>
                <a:gd name="T12" fmla="*/ 8 w 23"/>
                <a:gd name="T13" fmla="*/ 14 h 36"/>
                <a:gd name="T14" fmla="*/ 8 w 23"/>
                <a:gd name="T15" fmla="*/ 29 h 36"/>
                <a:gd name="T16" fmla="*/ 11 w 23"/>
                <a:gd name="T17" fmla="*/ 35 h 36"/>
                <a:gd name="T18" fmla="*/ 0 w 23"/>
                <a:gd name="T19" fmla="*/ 35 h 36"/>
                <a:gd name="T20" fmla="*/ 6 w 23"/>
                <a:gd name="T21" fmla="*/ 17 h 36"/>
                <a:gd name="T22" fmla="*/ 0 w 23"/>
                <a:gd name="T23" fmla="*/ 3 h 36"/>
                <a:gd name="T24" fmla="*/ 3 w 23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"/>
                <a:gd name="T40" fmla="*/ 0 h 36"/>
                <a:gd name="T41" fmla="*/ 23 w 23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" h="36">
                  <a:moveTo>
                    <a:pt x="3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2" y="6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8" y="29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6" y="17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4" name="Freeform 487"/>
            <p:cNvSpPr>
              <a:spLocks/>
            </p:cNvSpPr>
            <p:nvPr/>
          </p:nvSpPr>
          <p:spPr bwMode="auto">
            <a:xfrm>
              <a:off x="1793" y="3690"/>
              <a:ext cx="28" cy="38"/>
            </a:xfrm>
            <a:custGeom>
              <a:avLst/>
              <a:gdLst>
                <a:gd name="T0" fmla="*/ 12 w 28"/>
                <a:gd name="T1" fmla="*/ 0 h 38"/>
                <a:gd name="T2" fmla="*/ 19 w 28"/>
                <a:gd name="T3" fmla="*/ 0 h 38"/>
                <a:gd name="T4" fmla="*/ 27 w 28"/>
                <a:gd name="T5" fmla="*/ 5 h 38"/>
                <a:gd name="T6" fmla="*/ 27 w 28"/>
                <a:gd name="T7" fmla="*/ 14 h 38"/>
                <a:gd name="T8" fmla="*/ 16 w 28"/>
                <a:gd name="T9" fmla="*/ 14 h 38"/>
                <a:gd name="T10" fmla="*/ 22 w 28"/>
                <a:gd name="T11" fmla="*/ 14 h 38"/>
                <a:gd name="T12" fmla="*/ 22 w 28"/>
                <a:gd name="T13" fmla="*/ 3 h 38"/>
                <a:gd name="T14" fmla="*/ 16 w 28"/>
                <a:gd name="T15" fmla="*/ 3 h 38"/>
                <a:gd name="T16" fmla="*/ 12 w 28"/>
                <a:gd name="T17" fmla="*/ 0 h 38"/>
                <a:gd name="T18" fmla="*/ 3 w 28"/>
                <a:gd name="T19" fmla="*/ 7 h 38"/>
                <a:gd name="T20" fmla="*/ 12 w 28"/>
                <a:gd name="T21" fmla="*/ 14 h 38"/>
                <a:gd name="T22" fmla="*/ 3 w 28"/>
                <a:gd name="T23" fmla="*/ 21 h 38"/>
                <a:gd name="T24" fmla="*/ 16 w 28"/>
                <a:gd name="T25" fmla="*/ 32 h 38"/>
                <a:gd name="T26" fmla="*/ 22 w 28"/>
                <a:gd name="T27" fmla="*/ 32 h 38"/>
                <a:gd name="T28" fmla="*/ 22 w 28"/>
                <a:gd name="T29" fmla="*/ 34 h 38"/>
                <a:gd name="T30" fmla="*/ 14 w 28"/>
                <a:gd name="T31" fmla="*/ 37 h 38"/>
                <a:gd name="T32" fmla="*/ 3 w 28"/>
                <a:gd name="T33" fmla="*/ 29 h 38"/>
                <a:gd name="T34" fmla="*/ 0 w 28"/>
                <a:gd name="T35" fmla="*/ 10 h 38"/>
                <a:gd name="T36" fmla="*/ 5 w 28"/>
                <a:gd name="T37" fmla="*/ 3 h 38"/>
                <a:gd name="T38" fmla="*/ 12 w 28"/>
                <a:gd name="T39" fmla="*/ 0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38"/>
                <a:gd name="T62" fmla="*/ 28 w 28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38">
                  <a:moveTo>
                    <a:pt x="12" y="0"/>
                  </a:moveTo>
                  <a:lnTo>
                    <a:pt x="19" y="0"/>
                  </a:lnTo>
                  <a:lnTo>
                    <a:pt x="27" y="5"/>
                  </a:lnTo>
                  <a:lnTo>
                    <a:pt x="27" y="14"/>
                  </a:lnTo>
                  <a:lnTo>
                    <a:pt x="16" y="14"/>
                  </a:lnTo>
                  <a:lnTo>
                    <a:pt x="22" y="14"/>
                  </a:lnTo>
                  <a:lnTo>
                    <a:pt x="22" y="3"/>
                  </a:lnTo>
                  <a:lnTo>
                    <a:pt x="16" y="3"/>
                  </a:lnTo>
                  <a:lnTo>
                    <a:pt x="12" y="0"/>
                  </a:lnTo>
                  <a:lnTo>
                    <a:pt x="3" y="7"/>
                  </a:lnTo>
                  <a:lnTo>
                    <a:pt x="12" y="14"/>
                  </a:lnTo>
                  <a:lnTo>
                    <a:pt x="3" y="21"/>
                  </a:lnTo>
                  <a:lnTo>
                    <a:pt x="16" y="32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14" y="3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5" y="3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5" name="Freeform 488"/>
            <p:cNvSpPr>
              <a:spLocks/>
            </p:cNvSpPr>
            <p:nvPr/>
          </p:nvSpPr>
          <p:spPr bwMode="auto">
            <a:xfrm>
              <a:off x="1834" y="3693"/>
              <a:ext cx="21" cy="35"/>
            </a:xfrm>
            <a:custGeom>
              <a:avLst/>
              <a:gdLst>
                <a:gd name="T0" fmla="*/ 1 w 21"/>
                <a:gd name="T1" fmla="*/ 0 h 35"/>
                <a:gd name="T2" fmla="*/ 0 w 21"/>
                <a:gd name="T3" fmla="*/ 4 h 35"/>
                <a:gd name="T4" fmla="*/ 17 w 21"/>
                <a:gd name="T5" fmla="*/ 20 h 35"/>
                <a:gd name="T6" fmla="*/ 20 w 21"/>
                <a:gd name="T7" fmla="*/ 26 h 35"/>
                <a:gd name="T8" fmla="*/ 17 w 21"/>
                <a:gd name="T9" fmla="*/ 31 h 35"/>
                <a:gd name="T10" fmla="*/ 0 w 21"/>
                <a:gd name="T11" fmla="*/ 34 h 35"/>
                <a:gd name="T12" fmla="*/ 0 w 21"/>
                <a:gd name="T13" fmla="*/ 29 h 35"/>
                <a:gd name="T14" fmla="*/ 7 w 21"/>
                <a:gd name="T15" fmla="*/ 34 h 35"/>
                <a:gd name="T16" fmla="*/ 15 w 21"/>
                <a:gd name="T17" fmla="*/ 26 h 35"/>
                <a:gd name="T18" fmla="*/ 0 w 21"/>
                <a:gd name="T19" fmla="*/ 14 h 35"/>
                <a:gd name="T20" fmla="*/ 0 w 21"/>
                <a:gd name="T21" fmla="*/ 3 h 35"/>
                <a:gd name="T22" fmla="*/ 1 w 21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35"/>
                <a:gd name="T38" fmla="*/ 21 w 21"/>
                <a:gd name="T39" fmla="*/ 35 h 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35">
                  <a:moveTo>
                    <a:pt x="1" y="0"/>
                  </a:moveTo>
                  <a:lnTo>
                    <a:pt x="0" y="4"/>
                  </a:lnTo>
                  <a:lnTo>
                    <a:pt x="17" y="20"/>
                  </a:lnTo>
                  <a:lnTo>
                    <a:pt x="20" y="26"/>
                  </a:lnTo>
                  <a:lnTo>
                    <a:pt x="17" y="31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7" y="34"/>
                  </a:lnTo>
                  <a:lnTo>
                    <a:pt x="15" y="2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6" name="Freeform 489"/>
            <p:cNvSpPr>
              <a:spLocks/>
            </p:cNvSpPr>
            <p:nvPr/>
          </p:nvSpPr>
          <p:spPr bwMode="auto">
            <a:xfrm>
              <a:off x="1840" y="3693"/>
              <a:ext cx="11" cy="3"/>
            </a:xfrm>
            <a:custGeom>
              <a:avLst/>
              <a:gdLst>
                <a:gd name="T0" fmla="*/ 0 w 11"/>
                <a:gd name="T1" fmla="*/ 0 h 3"/>
                <a:gd name="T2" fmla="*/ 10 w 11"/>
                <a:gd name="T3" fmla="*/ 0 h 3"/>
                <a:gd name="T4" fmla="*/ 10 w 11"/>
                <a:gd name="T5" fmla="*/ 2 h 3"/>
                <a:gd name="T6" fmla="*/ 0 w 11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3"/>
                <a:gd name="T14" fmla="*/ 11 w 11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3">
                  <a:moveTo>
                    <a:pt x="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7" name="Freeform 490"/>
            <p:cNvSpPr>
              <a:spLocks/>
            </p:cNvSpPr>
            <p:nvPr/>
          </p:nvSpPr>
          <p:spPr bwMode="auto">
            <a:xfrm>
              <a:off x="1863" y="3693"/>
              <a:ext cx="22" cy="35"/>
            </a:xfrm>
            <a:custGeom>
              <a:avLst/>
              <a:gdLst>
                <a:gd name="T0" fmla="*/ 1 w 22"/>
                <a:gd name="T1" fmla="*/ 0 h 35"/>
                <a:gd name="T2" fmla="*/ 15 w 22"/>
                <a:gd name="T3" fmla="*/ 0 h 35"/>
                <a:gd name="T4" fmla="*/ 18 w 22"/>
                <a:gd name="T5" fmla="*/ 3 h 35"/>
                <a:gd name="T6" fmla="*/ 1 w 22"/>
                <a:gd name="T7" fmla="*/ 0 h 35"/>
                <a:gd name="T8" fmla="*/ 1 w 22"/>
                <a:gd name="T9" fmla="*/ 7 h 35"/>
                <a:gd name="T10" fmla="*/ 21 w 22"/>
                <a:gd name="T11" fmla="*/ 23 h 35"/>
                <a:gd name="T12" fmla="*/ 21 w 22"/>
                <a:gd name="T13" fmla="*/ 29 h 35"/>
                <a:gd name="T14" fmla="*/ 13 w 22"/>
                <a:gd name="T15" fmla="*/ 34 h 35"/>
                <a:gd name="T16" fmla="*/ 1 w 22"/>
                <a:gd name="T17" fmla="*/ 34 h 35"/>
                <a:gd name="T18" fmla="*/ 0 w 22"/>
                <a:gd name="T19" fmla="*/ 29 h 35"/>
                <a:gd name="T20" fmla="*/ 15 w 22"/>
                <a:gd name="T21" fmla="*/ 34 h 35"/>
                <a:gd name="T22" fmla="*/ 15 w 22"/>
                <a:gd name="T23" fmla="*/ 26 h 35"/>
                <a:gd name="T24" fmla="*/ 0 w 22"/>
                <a:gd name="T25" fmla="*/ 14 h 35"/>
                <a:gd name="T26" fmla="*/ 0 w 22"/>
                <a:gd name="T27" fmla="*/ 4 h 35"/>
                <a:gd name="T28" fmla="*/ 1 w 2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35"/>
                <a:gd name="T47" fmla="*/ 22 w 22"/>
                <a:gd name="T48" fmla="*/ 35 h 3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35">
                  <a:moveTo>
                    <a:pt x="1" y="0"/>
                  </a:moveTo>
                  <a:lnTo>
                    <a:pt x="15" y="0"/>
                  </a:lnTo>
                  <a:lnTo>
                    <a:pt x="18" y="3"/>
                  </a:lnTo>
                  <a:lnTo>
                    <a:pt x="1" y="0"/>
                  </a:lnTo>
                  <a:lnTo>
                    <a:pt x="1" y="7"/>
                  </a:lnTo>
                  <a:lnTo>
                    <a:pt x="21" y="23"/>
                  </a:lnTo>
                  <a:lnTo>
                    <a:pt x="21" y="29"/>
                  </a:lnTo>
                  <a:lnTo>
                    <a:pt x="13" y="34"/>
                  </a:lnTo>
                  <a:lnTo>
                    <a:pt x="1" y="34"/>
                  </a:lnTo>
                  <a:lnTo>
                    <a:pt x="0" y="29"/>
                  </a:lnTo>
                  <a:lnTo>
                    <a:pt x="15" y="34"/>
                  </a:lnTo>
                  <a:lnTo>
                    <a:pt x="15" y="26"/>
                  </a:lnTo>
                  <a:lnTo>
                    <a:pt x="0" y="14"/>
                  </a:lnTo>
                  <a:lnTo>
                    <a:pt x="0" y="4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8" name="Freeform 491"/>
            <p:cNvSpPr>
              <a:spLocks/>
            </p:cNvSpPr>
            <p:nvPr/>
          </p:nvSpPr>
          <p:spPr bwMode="auto">
            <a:xfrm>
              <a:off x="1630" y="3700"/>
              <a:ext cx="6" cy="8"/>
            </a:xfrm>
            <a:custGeom>
              <a:avLst/>
              <a:gdLst>
                <a:gd name="T0" fmla="*/ 3 w 6"/>
                <a:gd name="T1" fmla="*/ 0 h 8"/>
                <a:gd name="T2" fmla="*/ 5 w 6"/>
                <a:gd name="T3" fmla="*/ 0 h 8"/>
                <a:gd name="T4" fmla="*/ 5 w 6"/>
                <a:gd name="T5" fmla="*/ 4 h 8"/>
                <a:gd name="T6" fmla="*/ 0 w 6"/>
                <a:gd name="T7" fmla="*/ 7 h 8"/>
                <a:gd name="T8" fmla="*/ 0 w 6"/>
                <a:gd name="T9" fmla="*/ 4 h 8"/>
                <a:gd name="T10" fmla="*/ 3 w 6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8"/>
                <a:gd name="T20" fmla="*/ 6 w 6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8">
                  <a:moveTo>
                    <a:pt x="3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9" name="Freeform 492"/>
            <p:cNvSpPr>
              <a:spLocks/>
            </p:cNvSpPr>
            <p:nvPr/>
          </p:nvSpPr>
          <p:spPr bwMode="auto">
            <a:xfrm>
              <a:off x="1621" y="3713"/>
              <a:ext cx="5" cy="8"/>
            </a:xfrm>
            <a:custGeom>
              <a:avLst/>
              <a:gdLst>
                <a:gd name="T0" fmla="*/ 4 w 5"/>
                <a:gd name="T1" fmla="*/ 0 h 8"/>
                <a:gd name="T2" fmla="*/ 4 w 5"/>
                <a:gd name="T3" fmla="*/ 7 h 8"/>
                <a:gd name="T4" fmla="*/ 0 w 5"/>
                <a:gd name="T5" fmla="*/ 7 h 8"/>
                <a:gd name="T6" fmla="*/ 4 w 5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8"/>
                <a:gd name="T14" fmla="*/ 5 w 5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8">
                  <a:moveTo>
                    <a:pt x="4" y="0"/>
                  </a:moveTo>
                  <a:lnTo>
                    <a:pt x="4" y="7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0" name="Freeform 493"/>
            <p:cNvSpPr>
              <a:spLocks/>
            </p:cNvSpPr>
            <p:nvPr/>
          </p:nvSpPr>
          <p:spPr bwMode="auto">
            <a:xfrm>
              <a:off x="4066" y="3789"/>
              <a:ext cx="3" cy="4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3 h 4"/>
                <a:gd name="T6" fmla="*/ 0 w 3"/>
                <a:gd name="T7" fmla="*/ 3 h 4"/>
                <a:gd name="T8" fmla="*/ 0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61" name="Text Box 153"/>
          <p:cNvSpPr txBox="1">
            <a:spLocks noChangeArrowheads="1"/>
          </p:cNvSpPr>
          <p:nvPr/>
        </p:nvSpPr>
        <p:spPr bwMode="auto">
          <a:xfrm>
            <a:off x="35496" y="-27384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200" b="1" dirty="0"/>
              <a:t>참고: </a:t>
            </a:r>
            <a:r>
              <a:rPr kumimoji="1" lang="ko-KR" altLang="en-US" sz="1200" b="1" dirty="0" err="1"/>
              <a:t>멀티플렉싱</a:t>
            </a:r>
            <a:endParaRPr kumimoji="1" lang="ko-KR" altLang="en-US" sz="1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 dirty="0"/>
              <a:t>Splitting</a:t>
            </a:r>
          </a:p>
        </p:txBody>
      </p:sp>
      <p:sp>
        <p:nvSpPr>
          <p:cNvPr id="17417" name="AutoShape 5"/>
          <p:cNvSpPr>
            <a:spLocks noChangeArrowheads="1"/>
          </p:cNvSpPr>
          <p:nvPr/>
        </p:nvSpPr>
        <p:spPr bwMode="auto">
          <a:xfrm rot="16200000">
            <a:off x="1207162" y="2756622"/>
            <a:ext cx="2448426" cy="8690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10B"/>
          </a:solidFill>
          <a:ln w="12700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 dirty="0"/>
              <a:t>Split</a:t>
            </a:r>
          </a:p>
        </p:txBody>
      </p:sp>
      <p:sp>
        <p:nvSpPr>
          <p:cNvPr id="17418" name="AutoShape 6"/>
          <p:cNvSpPr>
            <a:spLocks noChangeArrowheads="1"/>
          </p:cNvSpPr>
          <p:nvPr/>
        </p:nvSpPr>
        <p:spPr bwMode="auto">
          <a:xfrm rot="5400000" flipH="1">
            <a:off x="5017560" y="2690448"/>
            <a:ext cx="2448426" cy="8690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10B"/>
          </a:solidFill>
          <a:ln w="12700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 dirty="0"/>
              <a:t>Merge</a:t>
            </a:r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2959156" y="2918863"/>
            <a:ext cx="2789712" cy="234365"/>
          </a:xfrm>
          <a:custGeom>
            <a:avLst/>
            <a:gdLst>
              <a:gd name="T0" fmla="*/ 0 w 2982"/>
              <a:gd name="T1" fmla="*/ 0 h 512"/>
              <a:gd name="T2" fmla="*/ 0 w 2982"/>
              <a:gd name="T3" fmla="*/ 0 h 512"/>
              <a:gd name="T4" fmla="*/ 0 w 2982"/>
              <a:gd name="T5" fmla="*/ 0 h 512"/>
              <a:gd name="T6" fmla="*/ 0 w 2982"/>
              <a:gd name="T7" fmla="*/ 0 h 512"/>
              <a:gd name="T8" fmla="*/ 0 w 2982"/>
              <a:gd name="T9" fmla="*/ 0 h 512"/>
              <a:gd name="T10" fmla="*/ 0 w 2982"/>
              <a:gd name="T11" fmla="*/ 0 h 512"/>
              <a:gd name="T12" fmla="*/ 0 w 2982"/>
              <a:gd name="T13" fmla="*/ 0 h 512"/>
              <a:gd name="T14" fmla="*/ 0 w 2982"/>
              <a:gd name="T15" fmla="*/ 0 h 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82"/>
              <a:gd name="T25" fmla="*/ 0 h 512"/>
              <a:gd name="T26" fmla="*/ 2982 w 2982"/>
              <a:gd name="T27" fmla="*/ 512 h 5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82" h="512">
                <a:moveTo>
                  <a:pt x="0" y="61"/>
                </a:moveTo>
                <a:lnTo>
                  <a:pt x="2148" y="61"/>
                </a:lnTo>
                <a:lnTo>
                  <a:pt x="2148" y="0"/>
                </a:lnTo>
                <a:lnTo>
                  <a:pt x="2982" y="253"/>
                </a:lnTo>
                <a:lnTo>
                  <a:pt x="2148" y="512"/>
                </a:lnTo>
                <a:lnTo>
                  <a:pt x="2148" y="444"/>
                </a:lnTo>
                <a:lnTo>
                  <a:pt x="0" y="444"/>
                </a:lnTo>
                <a:lnTo>
                  <a:pt x="0" y="61"/>
                </a:lnTo>
                <a:close/>
              </a:path>
            </a:pathLst>
          </a:custGeom>
          <a:solidFill>
            <a:srgbClr val="FF00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2959156" y="3229052"/>
            <a:ext cx="2789712" cy="234365"/>
          </a:xfrm>
          <a:custGeom>
            <a:avLst/>
            <a:gdLst>
              <a:gd name="T0" fmla="*/ 0 w 2982"/>
              <a:gd name="T1" fmla="*/ 0 h 511"/>
              <a:gd name="T2" fmla="*/ 0 w 2982"/>
              <a:gd name="T3" fmla="*/ 0 h 511"/>
              <a:gd name="T4" fmla="*/ 0 w 2982"/>
              <a:gd name="T5" fmla="*/ 0 h 511"/>
              <a:gd name="T6" fmla="*/ 0 w 2982"/>
              <a:gd name="T7" fmla="*/ 0 h 511"/>
              <a:gd name="T8" fmla="*/ 0 w 2982"/>
              <a:gd name="T9" fmla="*/ 0 h 511"/>
              <a:gd name="T10" fmla="*/ 0 w 2982"/>
              <a:gd name="T11" fmla="*/ 0 h 511"/>
              <a:gd name="T12" fmla="*/ 0 w 2982"/>
              <a:gd name="T13" fmla="*/ 0 h 511"/>
              <a:gd name="T14" fmla="*/ 0 w 2982"/>
              <a:gd name="T15" fmla="*/ 0 h 5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82"/>
              <a:gd name="T25" fmla="*/ 0 h 511"/>
              <a:gd name="T26" fmla="*/ 2982 w 2982"/>
              <a:gd name="T27" fmla="*/ 511 h 5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82" h="511">
                <a:moveTo>
                  <a:pt x="0" y="61"/>
                </a:moveTo>
                <a:lnTo>
                  <a:pt x="2148" y="61"/>
                </a:lnTo>
                <a:lnTo>
                  <a:pt x="2148" y="0"/>
                </a:lnTo>
                <a:lnTo>
                  <a:pt x="2982" y="250"/>
                </a:lnTo>
                <a:lnTo>
                  <a:pt x="2148" y="511"/>
                </a:lnTo>
                <a:lnTo>
                  <a:pt x="2148" y="442"/>
                </a:lnTo>
                <a:lnTo>
                  <a:pt x="0" y="442"/>
                </a:lnTo>
                <a:lnTo>
                  <a:pt x="0" y="61"/>
                </a:lnTo>
                <a:close/>
              </a:path>
            </a:pathLst>
          </a:custGeom>
          <a:solidFill>
            <a:srgbClr val="FF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2959156" y="3541998"/>
            <a:ext cx="2789712" cy="235744"/>
          </a:xfrm>
          <a:custGeom>
            <a:avLst/>
            <a:gdLst>
              <a:gd name="T0" fmla="*/ 0 w 2982"/>
              <a:gd name="T1" fmla="*/ 0 h 512"/>
              <a:gd name="T2" fmla="*/ 0 w 2982"/>
              <a:gd name="T3" fmla="*/ 0 h 512"/>
              <a:gd name="T4" fmla="*/ 0 w 2982"/>
              <a:gd name="T5" fmla="*/ 0 h 512"/>
              <a:gd name="T6" fmla="*/ 0 w 2982"/>
              <a:gd name="T7" fmla="*/ 0 h 512"/>
              <a:gd name="T8" fmla="*/ 0 w 2982"/>
              <a:gd name="T9" fmla="*/ 0 h 512"/>
              <a:gd name="T10" fmla="*/ 0 w 2982"/>
              <a:gd name="T11" fmla="*/ 0 h 512"/>
              <a:gd name="T12" fmla="*/ 0 w 2982"/>
              <a:gd name="T13" fmla="*/ 0 h 512"/>
              <a:gd name="T14" fmla="*/ 0 w 2982"/>
              <a:gd name="T15" fmla="*/ 0 h 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82"/>
              <a:gd name="T25" fmla="*/ 0 h 512"/>
              <a:gd name="T26" fmla="*/ 2982 w 2982"/>
              <a:gd name="T27" fmla="*/ 512 h 5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82" h="512">
                <a:moveTo>
                  <a:pt x="0" y="61"/>
                </a:moveTo>
                <a:lnTo>
                  <a:pt x="2148" y="61"/>
                </a:lnTo>
                <a:lnTo>
                  <a:pt x="2148" y="0"/>
                </a:lnTo>
                <a:lnTo>
                  <a:pt x="2982" y="253"/>
                </a:lnTo>
                <a:lnTo>
                  <a:pt x="2148" y="512"/>
                </a:lnTo>
                <a:lnTo>
                  <a:pt x="2148" y="444"/>
                </a:lnTo>
                <a:lnTo>
                  <a:pt x="0" y="444"/>
                </a:lnTo>
                <a:lnTo>
                  <a:pt x="0" y="61"/>
                </a:lnTo>
                <a:close/>
              </a:path>
            </a:pathLst>
          </a:custGeom>
          <a:solidFill>
            <a:srgbClr val="80008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2959156" y="2604538"/>
            <a:ext cx="2789712" cy="235744"/>
          </a:xfrm>
          <a:custGeom>
            <a:avLst/>
            <a:gdLst>
              <a:gd name="T0" fmla="*/ 0 w 2982"/>
              <a:gd name="T1" fmla="*/ 0 h 511"/>
              <a:gd name="T2" fmla="*/ 0 w 2982"/>
              <a:gd name="T3" fmla="*/ 0 h 511"/>
              <a:gd name="T4" fmla="*/ 0 w 2982"/>
              <a:gd name="T5" fmla="*/ 0 h 511"/>
              <a:gd name="T6" fmla="*/ 0 w 2982"/>
              <a:gd name="T7" fmla="*/ 0 h 511"/>
              <a:gd name="T8" fmla="*/ 0 w 2982"/>
              <a:gd name="T9" fmla="*/ 0 h 511"/>
              <a:gd name="T10" fmla="*/ 0 w 2982"/>
              <a:gd name="T11" fmla="*/ 0 h 511"/>
              <a:gd name="T12" fmla="*/ 0 w 2982"/>
              <a:gd name="T13" fmla="*/ 0 h 511"/>
              <a:gd name="T14" fmla="*/ 0 w 2982"/>
              <a:gd name="T15" fmla="*/ 0 h 5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82"/>
              <a:gd name="T25" fmla="*/ 0 h 511"/>
              <a:gd name="T26" fmla="*/ 2982 w 2982"/>
              <a:gd name="T27" fmla="*/ 511 h 5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82" h="511">
                <a:moveTo>
                  <a:pt x="0" y="60"/>
                </a:moveTo>
                <a:lnTo>
                  <a:pt x="2148" y="60"/>
                </a:lnTo>
                <a:lnTo>
                  <a:pt x="2148" y="0"/>
                </a:lnTo>
                <a:lnTo>
                  <a:pt x="2982" y="251"/>
                </a:lnTo>
                <a:lnTo>
                  <a:pt x="2148" y="511"/>
                </a:lnTo>
                <a:lnTo>
                  <a:pt x="2148" y="443"/>
                </a:lnTo>
                <a:lnTo>
                  <a:pt x="0" y="443"/>
                </a:lnTo>
                <a:lnTo>
                  <a:pt x="0" y="60"/>
                </a:lnTo>
                <a:close/>
              </a:path>
            </a:pathLst>
          </a:custGeom>
          <a:solidFill>
            <a:srgbClr val="0000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14" name="Text Box 18"/>
          <p:cNvSpPr txBox="1">
            <a:spLocks noChangeArrowheads="1"/>
          </p:cNvSpPr>
          <p:nvPr/>
        </p:nvSpPr>
        <p:spPr bwMode="auto">
          <a:xfrm>
            <a:off x="440625" y="4110554"/>
            <a:ext cx="133081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 dirty="0"/>
              <a:t>1 inputs</a:t>
            </a:r>
          </a:p>
        </p:txBody>
      </p:sp>
      <p:sp>
        <p:nvSpPr>
          <p:cNvPr id="17415" name="Text Box 19"/>
          <p:cNvSpPr txBox="1">
            <a:spLocks noChangeArrowheads="1"/>
          </p:cNvSpPr>
          <p:nvPr/>
        </p:nvSpPr>
        <p:spPr bwMode="auto">
          <a:xfrm>
            <a:off x="6765225" y="4110554"/>
            <a:ext cx="151035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 dirty="0"/>
              <a:t>1 outputs</a:t>
            </a:r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3275856" y="4155797"/>
            <a:ext cx="17716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 dirty="0"/>
              <a:t>N channels</a:t>
            </a:r>
          </a:p>
        </p:txBody>
      </p:sp>
      <p:sp>
        <p:nvSpPr>
          <p:cNvPr id="17412" name="Text Box 22"/>
          <p:cNvSpPr txBox="1">
            <a:spLocks noChangeArrowheads="1"/>
          </p:cNvSpPr>
          <p:nvPr/>
        </p:nvSpPr>
        <p:spPr bwMode="auto">
          <a:xfrm>
            <a:off x="228600" y="762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200" b="1"/>
              <a:t>참고: 멀티플렉싱</a:t>
            </a:r>
            <a:endParaRPr kumimoji="1" lang="ko-KR" altLang="en-US" sz="1400" b="1"/>
          </a:p>
        </p:txBody>
      </p:sp>
      <p:sp>
        <p:nvSpPr>
          <p:cNvPr id="5" name="오른쪽 화살표 4"/>
          <p:cNvSpPr/>
          <p:nvPr/>
        </p:nvSpPr>
        <p:spPr bwMode="auto">
          <a:xfrm>
            <a:off x="1106032" y="2937204"/>
            <a:ext cx="864096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 bwMode="auto">
          <a:xfrm>
            <a:off x="6694330" y="2937204"/>
            <a:ext cx="864096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5089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496944" cy="3816424"/>
          </a:xfrm>
          <a:noFill/>
        </p:spPr>
        <p:txBody>
          <a:bodyPr/>
          <a:lstStyle/>
          <a:p>
            <a:pPr eaLnBrk="1" hangingPunct="1"/>
            <a:r>
              <a:rPr lang="ko-KR" altLang="en-US" sz="2000" dirty="0"/>
              <a:t>통계적 다중화는 링크를 공유하는 방법</a:t>
            </a:r>
            <a:endParaRPr lang="en-US" altLang="ko-KR" sz="2000" dirty="0"/>
          </a:p>
          <a:p>
            <a:pPr eaLnBrk="1" hangingPunct="1"/>
            <a:r>
              <a:rPr lang="ko-KR" altLang="en-US" sz="2000" dirty="0" err="1"/>
              <a:t>패킷스위칭은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목적지를 향해 데이터를 전달하는 방법        </a:t>
            </a:r>
          </a:p>
          <a:p>
            <a:pPr eaLnBrk="1" hangingPunct="1"/>
            <a:r>
              <a:rPr lang="ko-KR" altLang="en-US" sz="2000" dirty="0" err="1"/>
              <a:t>패킷스위칭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패킷</a:t>
            </a:r>
            <a:r>
              <a:rPr lang="ko-KR" altLang="en-US" sz="2000" dirty="0"/>
              <a:t> 단위로 링크 사용을 </a:t>
            </a:r>
            <a:r>
              <a:rPr lang="ko-KR" altLang="en-US" sz="2000" dirty="0" err="1"/>
              <a:t>재스케쥴링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 err="1"/>
              <a:t>패킷스위칭의</a:t>
            </a:r>
            <a:r>
              <a:rPr lang="ko-KR" altLang="en-US" sz="2000" dirty="0"/>
              <a:t> 결과</a:t>
            </a:r>
            <a:r>
              <a:rPr lang="en-US" altLang="ko-KR" sz="2000" dirty="0"/>
              <a:t>, </a:t>
            </a:r>
            <a:r>
              <a:rPr lang="ko-KR" altLang="en-US" sz="2000" dirty="0">
                <a:sym typeface="Symbol"/>
              </a:rPr>
              <a:t>링크는 </a:t>
            </a:r>
            <a:r>
              <a:rPr lang="en-US" altLang="ko-KR" sz="2000" dirty="0">
                <a:sym typeface="Symbol"/>
              </a:rPr>
              <a:t>(</a:t>
            </a:r>
            <a:r>
              <a:rPr lang="ko-KR" altLang="en-US" sz="2000" dirty="0">
                <a:sym typeface="Symbol"/>
              </a:rPr>
              <a:t>거의</a:t>
            </a:r>
            <a:r>
              <a:rPr lang="en-US" altLang="ko-KR" sz="2000" dirty="0">
                <a:sym typeface="Symbol"/>
              </a:rPr>
              <a:t>)</a:t>
            </a:r>
            <a:r>
              <a:rPr lang="ko-KR" altLang="en-US" sz="2000" dirty="0">
                <a:sym typeface="Symbol"/>
              </a:rPr>
              <a:t> </a:t>
            </a:r>
            <a:r>
              <a:rPr lang="ko-KR" altLang="en-US" sz="2000" dirty="0" err="1">
                <a:sym typeface="Symbol"/>
              </a:rPr>
              <a:t>통계적다중화</a:t>
            </a:r>
            <a:endParaRPr lang="en-US" altLang="ko-KR" sz="2000" dirty="0">
              <a:sym typeface="Symbol"/>
            </a:endParaRPr>
          </a:p>
          <a:p>
            <a:pPr lvl="1" eaLnBrk="1" hangingPunct="1"/>
            <a:r>
              <a:rPr lang="ko-KR" altLang="en-US" sz="2000" dirty="0">
                <a:sym typeface="Symbol"/>
              </a:rPr>
              <a:t>링크에서 </a:t>
            </a:r>
            <a:r>
              <a:rPr lang="ko-KR" altLang="en-US" sz="2000" dirty="0" err="1">
                <a:sym typeface="Symbol"/>
              </a:rPr>
              <a:t>통계적다중화를</a:t>
            </a:r>
            <a:r>
              <a:rPr lang="ko-KR" altLang="en-US" sz="2000" dirty="0">
                <a:sym typeface="Symbol"/>
              </a:rPr>
              <a:t> 하려면</a:t>
            </a:r>
            <a:r>
              <a:rPr lang="en-US" altLang="ko-KR" sz="2000" dirty="0">
                <a:sym typeface="Symbol"/>
              </a:rPr>
              <a:t>, </a:t>
            </a:r>
            <a:r>
              <a:rPr lang="ko-KR" altLang="en-US" sz="2000" dirty="0" err="1">
                <a:sym typeface="Symbol"/>
              </a:rPr>
              <a:t>노드에서는</a:t>
            </a:r>
            <a:r>
              <a:rPr lang="ko-KR" altLang="en-US" sz="2000" dirty="0">
                <a:sym typeface="Symbol"/>
              </a:rPr>
              <a:t> </a:t>
            </a:r>
            <a:r>
              <a:rPr lang="ko-KR" altLang="en-US" sz="2000" dirty="0" err="1">
                <a:sym typeface="Symbol"/>
              </a:rPr>
              <a:t>패킷</a:t>
            </a:r>
            <a:r>
              <a:rPr lang="ko-KR" altLang="en-US" sz="2000" dirty="0">
                <a:sym typeface="Symbol"/>
              </a:rPr>
              <a:t> </a:t>
            </a:r>
            <a:r>
              <a:rPr lang="ko-KR" altLang="en-US" sz="2000" dirty="0" err="1">
                <a:sym typeface="Symbol"/>
              </a:rPr>
              <a:t>스위칭</a:t>
            </a:r>
            <a:r>
              <a:rPr lang="ko-KR" altLang="en-US" sz="2000" dirty="0">
                <a:sym typeface="Symbol"/>
              </a:rPr>
              <a:t> 필요</a:t>
            </a:r>
            <a:endParaRPr lang="ko-KR" altLang="en-US" sz="2000" dirty="0"/>
          </a:p>
          <a:p>
            <a:pPr eaLnBrk="1" hangingPunct="1"/>
            <a:r>
              <a:rPr lang="ko-KR" altLang="en-US" sz="2000" dirty="0"/>
              <a:t>다른 출발지/소스(</a:t>
            </a:r>
            <a:r>
              <a:rPr lang="en-US" altLang="ko-KR" sz="2000" dirty="0"/>
              <a:t>source)</a:t>
            </a:r>
            <a:r>
              <a:rPr lang="ko-KR" altLang="en-US" sz="2000" dirty="0"/>
              <a:t>로부터의 </a:t>
            </a:r>
            <a:r>
              <a:rPr lang="ko-KR" altLang="en-US" sz="2000" dirty="0" err="1"/>
              <a:t>패킷들이</a:t>
            </a:r>
            <a:r>
              <a:rPr lang="ko-KR" altLang="en-US" sz="2000" dirty="0"/>
              <a:t> 링크에서 섞이게 됨.        </a:t>
            </a:r>
          </a:p>
          <a:p>
            <a:pPr eaLnBrk="1" hangingPunct="1"/>
            <a:r>
              <a:rPr lang="ko-KR" altLang="en-US" sz="2000" dirty="0"/>
              <a:t>링크로 나가기 위해 경쟁하는 </a:t>
            </a:r>
            <a:r>
              <a:rPr lang="ko-KR" altLang="en-US" sz="2000" dirty="0" err="1"/>
              <a:t>패킷들을</a:t>
            </a:r>
            <a:r>
              <a:rPr lang="ko-KR" altLang="en-US" sz="2000" dirty="0"/>
              <a:t> 저장: </a:t>
            </a:r>
            <a:r>
              <a:rPr lang="ko-KR" altLang="en-US" sz="2000" dirty="0" err="1"/>
              <a:t>버퍼링</a:t>
            </a:r>
            <a:r>
              <a:rPr lang="ko-KR" altLang="en-US" sz="2000" dirty="0"/>
              <a:t>(</a:t>
            </a:r>
            <a:r>
              <a:rPr lang="en-US" altLang="ko-KR" sz="2000" dirty="0"/>
              <a:t>buffering)        </a:t>
            </a:r>
          </a:p>
          <a:p>
            <a:pPr eaLnBrk="1" hangingPunct="1"/>
            <a:r>
              <a:rPr lang="ko-KR" altLang="en-US" sz="2000" dirty="0" err="1"/>
              <a:t>패킷은</a:t>
            </a:r>
            <a:r>
              <a:rPr lang="ko-KR" altLang="en-US" sz="2000" dirty="0"/>
              <a:t> </a:t>
            </a:r>
            <a:r>
              <a:rPr lang="en-US" altLang="ko-KR" sz="2000" dirty="0"/>
              <a:t>FIFO</a:t>
            </a:r>
            <a:r>
              <a:rPr lang="ko-KR" altLang="en-US" sz="2000" dirty="0"/>
              <a:t>로 처리되거나, 기타 다른 방식으로 처리         </a:t>
            </a:r>
          </a:p>
          <a:p>
            <a:pPr eaLnBrk="1" hangingPunct="1"/>
            <a:r>
              <a:rPr lang="ko-KR" altLang="en-US" sz="2000" dirty="0"/>
              <a:t>버퍼 </a:t>
            </a:r>
            <a:r>
              <a:rPr lang="ko-KR" altLang="en-US" sz="2000" dirty="0" err="1"/>
              <a:t>오버프로우</a:t>
            </a:r>
            <a:r>
              <a:rPr lang="ko-KR" altLang="en-US" sz="2000" dirty="0"/>
              <a:t>(</a:t>
            </a:r>
            <a:r>
              <a:rPr lang="en-US" altLang="ko-KR" sz="2000" dirty="0"/>
              <a:t>overflow)</a:t>
            </a:r>
            <a:r>
              <a:rPr lang="ko-KR" altLang="en-US" sz="2000" dirty="0"/>
              <a:t>를 혼잡(</a:t>
            </a:r>
            <a:r>
              <a:rPr lang="en-US" altLang="ko-KR" sz="2000" dirty="0"/>
              <a:t>congestion)</a:t>
            </a:r>
            <a:r>
              <a:rPr lang="ko-KR" altLang="en-US" sz="2000" dirty="0"/>
              <a:t>이라 부름.</a:t>
            </a:r>
          </a:p>
          <a:p>
            <a:pPr eaLnBrk="1" hangingPunct="1"/>
            <a:endParaRPr lang="ko-KR" altLang="en-US" sz="2000" dirty="0"/>
          </a:p>
          <a:p>
            <a:pPr eaLnBrk="1" hangingPunct="1"/>
            <a:endParaRPr lang="ko-KR" altLang="en-US" sz="2000" dirty="0"/>
          </a:p>
          <a:p>
            <a:pPr eaLnBrk="1" hangingPunct="1"/>
            <a:endParaRPr lang="ko-KR" altLang="en-US" sz="2000" dirty="0"/>
          </a:p>
          <a:p>
            <a:pPr eaLnBrk="1" hangingPunct="1"/>
            <a:endParaRPr lang="ko-KR" altLang="en-US" sz="2000" dirty="0"/>
          </a:p>
          <a:p>
            <a:pPr eaLnBrk="1" hangingPunct="1">
              <a:lnSpc>
                <a:spcPct val="150000"/>
              </a:lnSpc>
            </a:pP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835696" y="4840867"/>
            <a:ext cx="5184576" cy="1943769"/>
            <a:chOff x="1835696" y="4840867"/>
            <a:chExt cx="5184576" cy="1943769"/>
          </a:xfrm>
        </p:grpSpPr>
        <p:sp>
          <p:nvSpPr>
            <p:cNvPr id="21506" name="Rectangle 3"/>
            <p:cNvSpPr>
              <a:spLocks noChangeArrowheads="1"/>
            </p:cNvSpPr>
            <p:nvPr/>
          </p:nvSpPr>
          <p:spPr bwMode="auto">
            <a:xfrm>
              <a:off x="5362575" y="5638800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511" name="Freeform 50"/>
            <p:cNvSpPr>
              <a:spLocks/>
            </p:cNvSpPr>
            <p:nvPr/>
          </p:nvSpPr>
          <p:spPr bwMode="auto">
            <a:xfrm>
              <a:off x="3207594" y="5346404"/>
              <a:ext cx="362954" cy="228602"/>
            </a:xfrm>
            <a:custGeom>
              <a:avLst/>
              <a:gdLst>
                <a:gd name="T0" fmla="*/ 81 w 208"/>
                <a:gd name="T1" fmla="*/ 0 h 205"/>
                <a:gd name="T2" fmla="*/ 302 w 208"/>
                <a:gd name="T3" fmla="*/ 42 h 205"/>
                <a:gd name="T4" fmla="*/ 220 w 208"/>
                <a:gd name="T5" fmla="*/ 57 h 205"/>
                <a:gd name="T6" fmla="*/ 0 w 208"/>
                <a:gd name="T7" fmla="*/ 17 h 205"/>
                <a:gd name="T8" fmla="*/ 81 w 208"/>
                <a:gd name="T9" fmla="*/ 0 h 205"/>
                <a:gd name="T10" fmla="*/ 81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0"/>
                  </a:moveTo>
                  <a:lnTo>
                    <a:pt x="208" y="148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2" name="Freeform 51"/>
            <p:cNvSpPr>
              <a:spLocks/>
            </p:cNvSpPr>
            <p:nvPr/>
          </p:nvSpPr>
          <p:spPr bwMode="auto">
            <a:xfrm>
              <a:off x="3207594" y="5346404"/>
              <a:ext cx="362954" cy="228602"/>
            </a:xfrm>
            <a:custGeom>
              <a:avLst/>
              <a:gdLst>
                <a:gd name="T0" fmla="*/ 81 w 208"/>
                <a:gd name="T1" fmla="*/ 0 h 205"/>
                <a:gd name="T2" fmla="*/ 302 w 208"/>
                <a:gd name="T3" fmla="*/ 42 h 205"/>
                <a:gd name="T4" fmla="*/ 220 w 208"/>
                <a:gd name="T5" fmla="*/ 57 h 205"/>
                <a:gd name="T6" fmla="*/ 0 w 208"/>
                <a:gd name="T7" fmla="*/ 17 h 205"/>
                <a:gd name="T8" fmla="*/ 81 w 208"/>
                <a:gd name="T9" fmla="*/ 0 h 205"/>
                <a:gd name="T10" fmla="*/ 81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0"/>
                  </a:moveTo>
                  <a:lnTo>
                    <a:pt x="208" y="148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5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3" name="Freeform 52"/>
            <p:cNvSpPr>
              <a:spLocks/>
            </p:cNvSpPr>
            <p:nvPr/>
          </p:nvSpPr>
          <p:spPr bwMode="auto">
            <a:xfrm>
              <a:off x="3207594" y="5346404"/>
              <a:ext cx="362954" cy="228602"/>
            </a:xfrm>
            <a:custGeom>
              <a:avLst/>
              <a:gdLst>
                <a:gd name="T0" fmla="*/ 81 w 208"/>
                <a:gd name="T1" fmla="*/ 0 h 205"/>
                <a:gd name="T2" fmla="*/ 302 w 208"/>
                <a:gd name="T3" fmla="*/ 42 h 205"/>
                <a:gd name="T4" fmla="*/ 220 w 208"/>
                <a:gd name="T5" fmla="*/ 57 h 205"/>
                <a:gd name="T6" fmla="*/ 0 w 208"/>
                <a:gd name="T7" fmla="*/ 17 h 205"/>
                <a:gd name="T8" fmla="*/ 81 w 208"/>
                <a:gd name="T9" fmla="*/ 0 h 205"/>
                <a:gd name="T10" fmla="*/ 81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0"/>
                  </a:moveTo>
                  <a:lnTo>
                    <a:pt x="208" y="148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4" name="Freeform 53"/>
            <p:cNvSpPr>
              <a:spLocks/>
            </p:cNvSpPr>
            <p:nvPr/>
          </p:nvSpPr>
          <p:spPr bwMode="auto">
            <a:xfrm>
              <a:off x="3207594" y="5346404"/>
              <a:ext cx="362954" cy="228602"/>
            </a:xfrm>
            <a:custGeom>
              <a:avLst/>
              <a:gdLst>
                <a:gd name="T0" fmla="*/ 81 w 208"/>
                <a:gd name="T1" fmla="*/ 0 h 205"/>
                <a:gd name="T2" fmla="*/ 302 w 208"/>
                <a:gd name="T3" fmla="*/ 42 h 205"/>
                <a:gd name="T4" fmla="*/ 220 w 208"/>
                <a:gd name="T5" fmla="*/ 57 h 205"/>
                <a:gd name="T6" fmla="*/ 0 w 208"/>
                <a:gd name="T7" fmla="*/ 17 h 205"/>
                <a:gd name="T8" fmla="*/ 81 w 208"/>
                <a:gd name="T9" fmla="*/ 0 h 205"/>
                <a:gd name="T10" fmla="*/ 81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0"/>
                  </a:moveTo>
                  <a:lnTo>
                    <a:pt x="208" y="148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5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5" name="Freeform 54"/>
            <p:cNvSpPr>
              <a:spLocks/>
            </p:cNvSpPr>
            <p:nvPr/>
          </p:nvSpPr>
          <p:spPr bwMode="auto">
            <a:xfrm>
              <a:off x="2911237" y="5167441"/>
              <a:ext cx="364619" cy="228602"/>
            </a:xfrm>
            <a:custGeom>
              <a:avLst/>
              <a:gdLst>
                <a:gd name="T0" fmla="*/ 85 w 208"/>
                <a:gd name="T1" fmla="*/ 0 h 205"/>
                <a:gd name="T2" fmla="*/ 315 w 208"/>
                <a:gd name="T3" fmla="*/ 42 h 205"/>
                <a:gd name="T4" fmla="*/ 227 w 208"/>
                <a:gd name="T5" fmla="*/ 57 h 205"/>
                <a:gd name="T6" fmla="*/ 0 w 208"/>
                <a:gd name="T7" fmla="*/ 17 h 205"/>
                <a:gd name="T8" fmla="*/ 85 w 208"/>
                <a:gd name="T9" fmla="*/ 0 h 205"/>
                <a:gd name="T10" fmla="*/ 85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0"/>
                  </a:moveTo>
                  <a:lnTo>
                    <a:pt x="208" y="146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6" name="Freeform 55"/>
            <p:cNvSpPr>
              <a:spLocks/>
            </p:cNvSpPr>
            <p:nvPr/>
          </p:nvSpPr>
          <p:spPr bwMode="auto">
            <a:xfrm>
              <a:off x="2911237" y="5167441"/>
              <a:ext cx="364619" cy="228602"/>
            </a:xfrm>
            <a:custGeom>
              <a:avLst/>
              <a:gdLst>
                <a:gd name="T0" fmla="*/ 85 w 208"/>
                <a:gd name="T1" fmla="*/ 0 h 205"/>
                <a:gd name="T2" fmla="*/ 315 w 208"/>
                <a:gd name="T3" fmla="*/ 42 h 205"/>
                <a:gd name="T4" fmla="*/ 227 w 208"/>
                <a:gd name="T5" fmla="*/ 57 h 205"/>
                <a:gd name="T6" fmla="*/ 0 w 208"/>
                <a:gd name="T7" fmla="*/ 17 h 205"/>
                <a:gd name="T8" fmla="*/ 85 w 208"/>
                <a:gd name="T9" fmla="*/ 0 h 205"/>
                <a:gd name="T10" fmla="*/ 85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0"/>
                  </a:moveTo>
                  <a:lnTo>
                    <a:pt x="208" y="146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Freeform 56"/>
            <p:cNvSpPr>
              <a:spLocks/>
            </p:cNvSpPr>
            <p:nvPr/>
          </p:nvSpPr>
          <p:spPr bwMode="auto">
            <a:xfrm>
              <a:off x="2911237" y="5167441"/>
              <a:ext cx="364619" cy="228602"/>
            </a:xfrm>
            <a:custGeom>
              <a:avLst/>
              <a:gdLst>
                <a:gd name="T0" fmla="*/ 85 w 208"/>
                <a:gd name="T1" fmla="*/ 0 h 205"/>
                <a:gd name="T2" fmla="*/ 315 w 208"/>
                <a:gd name="T3" fmla="*/ 42 h 205"/>
                <a:gd name="T4" fmla="*/ 227 w 208"/>
                <a:gd name="T5" fmla="*/ 57 h 205"/>
                <a:gd name="T6" fmla="*/ 0 w 208"/>
                <a:gd name="T7" fmla="*/ 17 h 205"/>
                <a:gd name="T8" fmla="*/ 85 w 208"/>
                <a:gd name="T9" fmla="*/ 0 h 205"/>
                <a:gd name="T10" fmla="*/ 85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0"/>
                  </a:moveTo>
                  <a:lnTo>
                    <a:pt x="208" y="146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Freeform 57"/>
            <p:cNvSpPr>
              <a:spLocks/>
            </p:cNvSpPr>
            <p:nvPr/>
          </p:nvSpPr>
          <p:spPr bwMode="auto">
            <a:xfrm>
              <a:off x="2911237" y="5167441"/>
              <a:ext cx="364619" cy="228602"/>
            </a:xfrm>
            <a:custGeom>
              <a:avLst/>
              <a:gdLst>
                <a:gd name="T0" fmla="*/ 85 w 208"/>
                <a:gd name="T1" fmla="*/ 0 h 205"/>
                <a:gd name="T2" fmla="*/ 315 w 208"/>
                <a:gd name="T3" fmla="*/ 42 h 205"/>
                <a:gd name="T4" fmla="*/ 227 w 208"/>
                <a:gd name="T5" fmla="*/ 57 h 205"/>
                <a:gd name="T6" fmla="*/ 0 w 208"/>
                <a:gd name="T7" fmla="*/ 17 h 205"/>
                <a:gd name="T8" fmla="*/ 85 w 208"/>
                <a:gd name="T9" fmla="*/ 0 h 205"/>
                <a:gd name="T10" fmla="*/ 85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0"/>
                  </a:moveTo>
                  <a:lnTo>
                    <a:pt x="208" y="146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9" name="Freeform 58"/>
            <p:cNvSpPr>
              <a:spLocks/>
            </p:cNvSpPr>
            <p:nvPr/>
          </p:nvSpPr>
          <p:spPr bwMode="auto">
            <a:xfrm>
              <a:off x="1840691" y="4840867"/>
              <a:ext cx="735897" cy="465042"/>
            </a:xfrm>
            <a:custGeom>
              <a:avLst/>
              <a:gdLst>
                <a:gd name="T0" fmla="*/ 0 w 421"/>
                <a:gd name="T1" fmla="*/ 0 h 419"/>
                <a:gd name="T2" fmla="*/ 620 w 421"/>
                <a:gd name="T3" fmla="*/ 0 h 419"/>
                <a:gd name="T4" fmla="*/ 620 w 421"/>
                <a:gd name="T5" fmla="*/ 113 h 419"/>
                <a:gd name="T6" fmla="*/ 0 w 421"/>
                <a:gd name="T7" fmla="*/ 113 h 419"/>
                <a:gd name="T8" fmla="*/ 0 w 421"/>
                <a:gd name="T9" fmla="*/ 0 h 419"/>
                <a:gd name="T10" fmla="*/ 0 w 421"/>
                <a:gd name="T11" fmla="*/ 0 h 4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419"/>
                <a:gd name="T20" fmla="*/ 421 w 421"/>
                <a:gd name="T21" fmla="*/ 419 h 4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419">
                  <a:moveTo>
                    <a:pt x="0" y="0"/>
                  </a:moveTo>
                  <a:lnTo>
                    <a:pt x="421" y="0"/>
                  </a:lnTo>
                  <a:lnTo>
                    <a:pt x="421" y="419"/>
                  </a:lnTo>
                  <a:lnTo>
                    <a:pt x="0" y="419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0" name="Freeform 59"/>
            <p:cNvSpPr>
              <a:spLocks/>
            </p:cNvSpPr>
            <p:nvPr/>
          </p:nvSpPr>
          <p:spPr bwMode="auto">
            <a:xfrm>
              <a:off x="1835696" y="5522754"/>
              <a:ext cx="754211" cy="522519"/>
            </a:xfrm>
            <a:custGeom>
              <a:avLst/>
              <a:gdLst>
                <a:gd name="T0" fmla="*/ 0 w 421"/>
                <a:gd name="T1" fmla="*/ 0 h 421"/>
                <a:gd name="T2" fmla="*/ 756 w 421"/>
                <a:gd name="T3" fmla="*/ 3 h 421"/>
                <a:gd name="T4" fmla="*/ 756 w 421"/>
                <a:gd name="T5" fmla="*/ 280 h 421"/>
                <a:gd name="T6" fmla="*/ 0 w 421"/>
                <a:gd name="T7" fmla="*/ 280 h 421"/>
                <a:gd name="T8" fmla="*/ 0 w 421"/>
                <a:gd name="T9" fmla="*/ 3 h 421"/>
                <a:gd name="T10" fmla="*/ 0 w 421"/>
                <a:gd name="T11" fmla="*/ 3 h 4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421"/>
                <a:gd name="T20" fmla="*/ 421 w 421"/>
                <a:gd name="T21" fmla="*/ 421 h 4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421">
                  <a:moveTo>
                    <a:pt x="0" y="0"/>
                  </a:moveTo>
                  <a:lnTo>
                    <a:pt x="421" y="3"/>
                  </a:lnTo>
                  <a:lnTo>
                    <a:pt x="421" y="421"/>
                  </a:lnTo>
                  <a:lnTo>
                    <a:pt x="0" y="421"/>
                  </a:lnTo>
                  <a:lnTo>
                    <a:pt x="0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Freeform 60"/>
            <p:cNvSpPr>
              <a:spLocks/>
            </p:cNvSpPr>
            <p:nvPr/>
          </p:nvSpPr>
          <p:spPr bwMode="auto">
            <a:xfrm>
              <a:off x="1840691" y="6316982"/>
              <a:ext cx="735897" cy="467654"/>
            </a:xfrm>
            <a:custGeom>
              <a:avLst/>
              <a:gdLst>
                <a:gd name="T0" fmla="*/ 0 w 421"/>
                <a:gd name="T1" fmla="*/ 0 h 421"/>
                <a:gd name="T2" fmla="*/ 620 w 421"/>
                <a:gd name="T3" fmla="*/ 0 h 421"/>
                <a:gd name="T4" fmla="*/ 620 w 421"/>
                <a:gd name="T5" fmla="*/ 115 h 421"/>
                <a:gd name="T6" fmla="*/ 0 w 421"/>
                <a:gd name="T7" fmla="*/ 115 h 421"/>
                <a:gd name="T8" fmla="*/ 0 w 421"/>
                <a:gd name="T9" fmla="*/ 0 h 421"/>
                <a:gd name="T10" fmla="*/ 0 w 421"/>
                <a:gd name="T11" fmla="*/ 0 h 4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421"/>
                <a:gd name="T20" fmla="*/ 421 w 421"/>
                <a:gd name="T21" fmla="*/ 421 h 4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421">
                  <a:moveTo>
                    <a:pt x="0" y="0"/>
                  </a:moveTo>
                  <a:lnTo>
                    <a:pt x="421" y="0"/>
                  </a:lnTo>
                  <a:lnTo>
                    <a:pt x="421" y="421"/>
                  </a:lnTo>
                  <a:lnTo>
                    <a:pt x="0" y="4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Freeform 61"/>
            <p:cNvSpPr>
              <a:spLocks/>
            </p:cNvSpPr>
            <p:nvPr/>
          </p:nvSpPr>
          <p:spPr bwMode="auto">
            <a:xfrm>
              <a:off x="6266061" y="5543654"/>
              <a:ext cx="754211" cy="521212"/>
            </a:xfrm>
            <a:custGeom>
              <a:avLst/>
              <a:gdLst>
                <a:gd name="T0" fmla="*/ 0 w 421"/>
                <a:gd name="T1" fmla="*/ 0 h 421"/>
                <a:gd name="T2" fmla="*/ 756 w 421"/>
                <a:gd name="T3" fmla="*/ 3 h 421"/>
                <a:gd name="T4" fmla="*/ 756 w 421"/>
                <a:gd name="T5" fmla="*/ 273 h 421"/>
                <a:gd name="T6" fmla="*/ 3 w 421"/>
                <a:gd name="T7" fmla="*/ 273 h 421"/>
                <a:gd name="T8" fmla="*/ 3 w 421"/>
                <a:gd name="T9" fmla="*/ 3 h 421"/>
                <a:gd name="T10" fmla="*/ 3 w 421"/>
                <a:gd name="T11" fmla="*/ 3 h 4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421"/>
                <a:gd name="T20" fmla="*/ 421 w 421"/>
                <a:gd name="T21" fmla="*/ 421 h 4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421">
                  <a:moveTo>
                    <a:pt x="0" y="0"/>
                  </a:moveTo>
                  <a:lnTo>
                    <a:pt x="421" y="3"/>
                  </a:lnTo>
                  <a:lnTo>
                    <a:pt x="421" y="421"/>
                  </a:lnTo>
                  <a:lnTo>
                    <a:pt x="3" y="421"/>
                  </a:lnTo>
                  <a:lnTo>
                    <a:pt x="3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3" name="Freeform 62"/>
            <p:cNvSpPr>
              <a:spLocks/>
            </p:cNvSpPr>
            <p:nvPr/>
          </p:nvSpPr>
          <p:spPr bwMode="auto">
            <a:xfrm>
              <a:off x="3497291" y="5794463"/>
              <a:ext cx="104890" cy="37883"/>
            </a:xfrm>
            <a:custGeom>
              <a:avLst/>
              <a:gdLst>
                <a:gd name="T0" fmla="*/ 0 w 60"/>
                <a:gd name="T1" fmla="*/ 9 h 34"/>
                <a:gd name="T2" fmla="*/ 88 w 60"/>
                <a:gd name="T3" fmla="*/ 5 h 34"/>
                <a:gd name="T4" fmla="*/ 0 w 60"/>
                <a:gd name="T5" fmla="*/ 0 h 34"/>
                <a:gd name="T6" fmla="*/ 0 w 60"/>
                <a:gd name="T7" fmla="*/ 9 h 34"/>
                <a:gd name="T8" fmla="*/ 0 w 60"/>
                <a:gd name="T9" fmla="*/ 9 h 34"/>
                <a:gd name="T10" fmla="*/ 0 w 60"/>
                <a:gd name="T11" fmla="*/ 9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0" y="31"/>
                  </a:moveTo>
                  <a:lnTo>
                    <a:pt x="60" y="16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4" name="Line 63"/>
            <p:cNvSpPr>
              <a:spLocks noChangeShapeType="1"/>
            </p:cNvSpPr>
            <p:nvPr/>
          </p:nvSpPr>
          <p:spPr bwMode="auto">
            <a:xfrm>
              <a:off x="2571593" y="5812752"/>
              <a:ext cx="96732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5" name="Freeform 64"/>
            <p:cNvSpPr>
              <a:spLocks/>
            </p:cNvSpPr>
            <p:nvPr/>
          </p:nvSpPr>
          <p:spPr bwMode="auto">
            <a:xfrm>
              <a:off x="3488966" y="5632483"/>
              <a:ext cx="94901" cy="57477"/>
            </a:xfrm>
            <a:custGeom>
              <a:avLst/>
              <a:gdLst>
                <a:gd name="T0" fmla="*/ 0 w 55"/>
                <a:gd name="T1" fmla="*/ 6 h 52"/>
                <a:gd name="T2" fmla="*/ 72 w 55"/>
                <a:gd name="T3" fmla="*/ 14 h 52"/>
                <a:gd name="T4" fmla="*/ 31 w 55"/>
                <a:gd name="T5" fmla="*/ 0 h 52"/>
                <a:gd name="T6" fmla="*/ 0 w 55"/>
                <a:gd name="T7" fmla="*/ 6 h 52"/>
                <a:gd name="T8" fmla="*/ 0 w 55"/>
                <a:gd name="T9" fmla="*/ 6 h 52"/>
                <a:gd name="T10" fmla="*/ 0 w 55"/>
                <a:gd name="T11" fmla="*/ 6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52"/>
                <a:gd name="T20" fmla="*/ 55 w 55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52">
                  <a:moveTo>
                    <a:pt x="0" y="21"/>
                  </a:moveTo>
                  <a:lnTo>
                    <a:pt x="55" y="52"/>
                  </a:lnTo>
                  <a:lnTo>
                    <a:pt x="23" y="0"/>
                  </a:lnTo>
                  <a:lnTo>
                    <a:pt x="0" y="2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6" name="Line 65"/>
            <p:cNvSpPr>
              <a:spLocks noChangeShapeType="1"/>
            </p:cNvSpPr>
            <p:nvPr/>
          </p:nvSpPr>
          <p:spPr bwMode="auto">
            <a:xfrm>
              <a:off x="2571593" y="5072081"/>
              <a:ext cx="967321" cy="5891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7" name="Freeform 66"/>
            <p:cNvSpPr>
              <a:spLocks/>
            </p:cNvSpPr>
            <p:nvPr/>
          </p:nvSpPr>
          <p:spPr bwMode="auto">
            <a:xfrm>
              <a:off x="3488966" y="5935543"/>
              <a:ext cx="94901" cy="61396"/>
            </a:xfrm>
            <a:custGeom>
              <a:avLst/>
              <a:gdLst>
                <a:gd name="T0" fmla="*/ 29 w 55"/>
                <a:gd name="T1" fmla="*/ 15 h 55"/>
                <a:gd name="T2" fmla="*/ 72 w 55"/>
                <a:gd name="T3" fmla="*/ 0 h 55"/>
                <a:gd name="T4" fmla="*/ 0 w 55"/>
                <a:gd name="T5" fmla="*/ 9 h 55"/>
                <a:gd name="T6" fmla="*/ 29 w 55"/>
                <a:gd name="T7" fmla="*/ 15 h 55"/>
                <a:gd name="T8" fmla="*/ 29 w 55"/>
                <a:gd name="T9" fmla="*/ 15 h 55"/>
                <a:gd name="T10" fmla="*/ 29 w 55"/>
                <a:gd name="T11" fmla="*/ 1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55"/>
                <a:gd name="T20" fmla="*/ 55 w 55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55">
                  <a:moveTo>
                    <a:pt x="21" y="52"/>
                  </a:moveTo>
                  <a:lnTo>
                    <a:pt x="55" y="0"/>
                  </a:lnTo>
                  <a:lnTo>
                    <a:pt x="0" y="31"/>
                  </a:lnTo>
                  <a:lnTo>
                    <a:pt x="21" y="55"/>
                  </a:lnTo>
                  <a:lnTo>
                    <a:pt x="2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8" name="Line 67"/>
            <p:cNvSpPr>
              <a:spLocks noChangeShapeType="1"/>
            </p:cNvSpPr>
            <p:nvPr/>
          </p:nvSpPr>
          <p:spPr bwMode="auto">
            <a:xfrm flipV="1">
              <a:off x="2571593" y="5968201"/>
              <a:ext cx="962327" cy="58260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9" name="Freeform 68"/>
            <p:cNvSpPr>
              <a:spLocks/>
            </p:cNvSpPr>
            <p:nvPr/>
          </p:nvSpPr>
          <p:spPr bwMode="auto">
            <a:xfrm>
              <a:off x="6179485" y="5794463"/>
              <a:ext cx="104890" cy="37883"/>
            </a:xfrm>
            <a:custGeom>
              <a:avLst/>
              <a:gdLst>
                <a:gd name="T0" fmla="*/ 0 w 60"/>
                <a:gd name="T1" fmla="*/ 9 h 34"/>
                <a:gd name="T2" fmla="*/ 88 w 60"/>
                <a:gd name="T3" fmla="*/ 5 h 34"/>
                <a:gd name="T4" fmla="*/ 3 w 60"/>
                <a:gd name="T5" fmla="*/ 0 h 34"/>
                <a:gd name="T6" fmla="*/ 3 w 60"/>
                <a:gd name="T7" fmla="*/ 9 h 34"/>
                <a:gd name="T8" fmla="*/ 3 w 60"/>
                <a:gd name="T9" fmla="*/ 9 h 34"/>
                <a:gd name="T10" fmla="*/ 0 w 60"/>
                <a:gd name="T11" fmla="*/ 9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0" y="31"/>
                  </a:moveTo>
                  <a:lnTo>
                    <a:pt x="60" y="16"/>
                  </a:lnTo>
                  <a:lnTo>
                    <a:pt x="3" y="0"/>
                  </a:lnTo>
                  <a:lnTo>
                    <a:pt x="3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0" name="Line 69"/>
            <p:cNvSpPr>
              <a:spLocks noChangeShapeType="1"/>
            </p:cNvSpPr>
            <p:nvPr/>
          </p:nvSpPr>
          <p:spPr bwMode="auto">
            <a:xfrm>
              <a:off x="4401345" y="5812752"/>
              <a:ext cx="1819763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1" name="Freeform 70"/>
            <p:cNvSpPr>
              <a:spLocks/>
            </p:cNvSpPr>
            <p:nvPr/>
          </p:nvSpPr>
          <p:spPr bwMode="auto">
            <a:xfrm>
              <a:off x="2621541" y="6403197"/>
              <a:ext cx="362954" cy="228602"/>
            </a:xfrm>
            <a:custGeom>
              <a:avLst/>
              <a:gdLst>
                <a:gd name="T0" fmla="*/ 79 w 208"/>
                <a:gd name="T1" fmla="*/ 57 h 205"/>
                <a:gd name="T2" fmla="*/ 302 w 208"/>
                <a:gd name="T3" fmla="*/ 17 h 205"/>
                <a:gd name="T4" fmla="*/ 219 w 208"/>
                <a:gd name="T5" fmla="*/ 0 h 205"/>
                <a:gd name="T6" fmla="*/ 0 w 208"/>
                <a:gd name="T7" fmla="*/ 42 h 205"/>
                <a:gd name="T8" fmla="*/ 83 w 208"/>
                <a:gd name="T9" fmla="*/ 57 h 205"/>
                <a:gd name="T10" fmla="*/ 83 w 208"/>
                <a:gd name="T11" fmla="*/ 57 h 205"/>
                <a:gd name="T12" fmla="*/ 79 w 208"/>
                <a:gd name="T13" fmla="*/ 57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4" y="205"/>
                  </a:moveTo>
                  <a:lnTo>
                    <a:pt x="208" y="60"/>
                  </a:lnTo>
                  <a:lnTo>
                    <a:pt x="150" y="0"/>
                  </a:lnTo>
                  <a:lnTo>
                    <a:pt x="0" y="146"/>
                  </a:lnTo>
                  <a:lnTo>
                    <a:pt x="57" y="205"/>
                  </a:lnTo>
                  <a:lnTo>
                    <a:pt x="54" y="205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2" name="Freeform 71"/>
            <p:cNvSpPr>
              <a:spLocks/>
            </p:cNvSpPr>
            <p:nvPr/>
          </p:nvSpPr>
          <p:spPr bwMode="auto">
            <a:xfrm>
              <a:off x="2621541" y="6403197"/>
              <a:ext cx="362954" cy="228602"/>
            </a:xfrm>
            <a:custGeom>
              <a:avLst/>
              <a:gdLst>
                <a:gd name="T0" fmla="*/ 79 w 208"/>
                <a:gd name="T1" fmla="*/ 57 h 205"/>
                <a:gd name="T2" fmla="*/ 302 w 208"/>
                <a:gd name="T3" fmla="*/ 17 h 205"/>
                <a:gd name="T4" fmla="*/ 219 w 208"/>
                <a:gd name="T5" fmla="*/ 0 h 205"/>
                <a:gd name="T6" fmla="*/ 0 w 208"/>
                <a:gd name="T7" fmla="*/ 42 h 205"/>
                <a:gd name="T8" fmla="*/ 83 w 208"/>
                <a:gd name="T9" fmla="*/ 57 h 205"/>
                <a:gd name="T10" fmla="*/ 83 w 208"/>
                <a:gd name="T11" fmla="*/ 57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4" y="205"/>
                  </a:moveTo>
                  <a:lnTo>
                    <a:pt x="208" y="60"/>
                  </a:lnTo>
                  <a:lnTo>
                    <a:pt x="150" y="0"/>
                  </a:lnTo>
                  <a:lnTo>
                    <a:pt x="0" y="146"/>
                  </a:lnTo>
                  <a:lnTo>
                    <a:pt x="57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3" name="Freeform 72"/>
            <p:cNvSpPr>
              <a:spLocks/>
            </p:cNvSpPr>
            <p:nvPr/>
          </p:nvSpPr>
          <p:spPr bwMode="auto">
            <a:xfrm>
              <a:off x="2911237" y="6224235"/>
              <a:ext cx="364619" cy="228602"/>
            </a:xfrm>
            <a:custGeom>
              <a:avLst/>
              <a:gdLst>
                <a:gd name="T0" fmla="*/ 85 w 208"/>
                <a:gd name="T1" fmla="*/ 57 h 205"/>
                <a:gd name="T2" fmla="*/ 315 w 208"/>
                <a:gd name="T3" fmla="*/ 17 h 205"/>
                <a:gd name="T4" fmla="*/ 227 w 208"/>
                <a:gd name="T5" fmla="*/ 0 h 205"/>
                <a:gd name="T6" fmla="*/ 0 w 208"/>
                <a:gd name="T7" fmla="*/ 42 h 205"/>
                <a:gd name="T8" fmla="*/ 85 w 208"/>
                <a:gd name="T9" fmla="*/ 57 h 205"/>
                <a:gd name="T10" fmla="*/ 85 w 208"/>
                <a:gd name="T11" fmla="*/ 57 h 205"/>
                <a:gd name="T12" fmla="*/ 85 w 208"/>
                <a:gd name="T13" fmla="*/ 57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7" y="203"/>
                  </a:moveTo>
                  <a:lnTo>
                    <a:pt x="208" y="60"/>
                  </a:lnTo>
                  <a:lnTo>
                    <a:pt x="151" y="0"/>
                  </a:lnTo>
                  <a:lnTo>
                    <a:pt x="0" y="146"/>
                  </a:lnTo>
                  <a:lnTo>
                    <a:pt x="57" y="205"/>
                  </a:lnTo>
                  <a:lnTo>
                    <a:pt x="57" y="20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4" name="Freeform 73"/>
            <p:cNvSpPr>
              <a:spLocks/>
            </p:cNvSpPr>
            <p:nvPr/>
          </p:nvSpPr>
          <p:spPr bwMode="auto">
            <a:xfrm>
              <a:off x="2911237" y="6224235"/>
              <a:ext cx="364619" cy="228602"/>
            </a:xfrm>
            <a:custGeom>
              <a:avLst/>
              <a:gdLst>
                <a:gd name="T0" fmla="*/ 85 w 208"/>
                <a:gd name="T1" fmla="*/ 57 h 205"/>
                <a:gd name="T2" fmla="*/ 315 w 208"/>
                <a:gd name="T3" fmla="*/ 17 h 205"/>
                <a:gd name="T4" fmla="*/ 227 w 208"/>
                <a:gd name="T5" fmla="*/ 0 h 205"/>
                <a:gd name="T6" fmla="*/ 0 w 208"/>
                <a:gd name="T7" fmla="*/ 42 h 205"/>
                <a:gd name="T8" fmla="*/ 85 w 208"/>
                <a:gd name="T9" fmla="*/ 57 h 205"/>
                <a:gd name="T10" fmla="*/ 85 w 208"/>
                <a:gd name="T11" fmla="*/ 57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203"/>
                  </a:moveTo>
                  <a:lnTo>
                    <a:pt x="208" y="60"/>
                  </a:lnTo>
                  <a:lnTo>
                    <a:pt x="151" y="0"/>
                  </a:lnTo>
                  <a:lnTo>
                    <a:pt x="0" y="146"/>
                  </a:lnTo>
                  <a:lnTo>
                    <a:pt x="57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5" name="Freeform 74"/>
            <p:cNvSpPr>
              <a:spLocks/>
            </p:cNvSpPr>
            <p:nvPr/>
          </p:nvSpPr>
          <p:spPr bwMode="auto">
            <a:xfrm>
              <a:off x="3207594" y="6045272"/>
              <a:ext cx="362954" cy="228602"/>
            </a:xfrm>
            <a:custGeom>
              <a:avLst/>
              <a:gdLst>
                <a:gd name="T0" fmla="*/ 81 w 208"/>
                <a:gd name="T1" fmla="*/ 57 h 205"/>
                <a:gd name="T2" fmla="*/ 302 w 208"/>
                <a:gd name="T3" fmla="*/ 16 h 205"/>
                <a:gd name="T4" fmla="*/ 220 w 208"/>
                <a:gd name="T5" fmla="*/ 0 h 205"/>
                <a:gd name="T6" fmla="*/ 0 w 208"/>
                <a:gd name="T7" fmla="*/ 41 h 205"/>
                <a:gd name="T8" fmla="*/ 81 w 208"/>
                <a:gd name="T9" fmla="*/ 57 h 205"/>
                <a:gd name="T10" fmla="*/ 81 w 208"/>
                <a:gd name="T11" fmla="*/ 57 h 205"/>
                <a:gd name="T12" fmla="*/ 81 w 208"/>
                <a:gd name="T13" fmla="*/ 57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5" y="203"/>
                  </a:moveTo>
                  <a:lnTo>
                    <a:pt x="208" y="57"/>
                  </a:lnTo>
                  <a:lnTo>
                    <a:pt x="151" y="0"/>
                  </a:lnTo>
                  <a:lnTo>
                    <a:pt x="0" y="145"/>
                  </a:lnTo>
                  <a:lnTo>
                    <a:pt x="55" y="205"/>
                  </a:lnTo>
                  <a:lnTo>
                    <a:pt x="55" y="20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6" name="Freeform 75"/>
            <p:cNvSpPr>
              <a:spLocks/>
            </p:cNvSpPr>
            <p:nvPr/>
          </p:nvSpPr>
          <p:spPr bwMode="auto">
            <a:xfrm>
              <a:off x="3207594" y="6045272"/>
              <a:ext cx="362954" cy="228602"/>
            </a:xfrm>
            <a:custGeom>
              <a:avLst/>
              <a:gdLst>
                <a:gd name="T0" fmla="*/ 81 w 208"/>
                <a:gd name="T1" fmla="*/ 57 h 205"/>
                <a:gd name="T2" fmla="*/ 302 w 208"/>
                <a:gd name="T3" fmla="*/ 16 h 205"/>
                <a:gd name="T4" fmla="*/ 220 w 208"/>
                <a:gd name="T5" fmla="*/ 0 h 205"/>
                <a:gd name="T6" fmla="*/ 0 w 208"/>
                <a:gd name="T7" fmla="*/ 41 h 205"/>
                <a:gd name="T8" fmla="*/ 81 w 208"/>
                <a:gd name="T9" fmla="*/ 57 h 205"/>
                <a:gd name="T10" fmla="*/ 81 w 208"/>
                <a:gd name="T11" fmla="*/ 57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203"/>
                  </a:moveTo>
                  <a:lnTo>
                    <a:pt x="208" y="57"/>
                  </a:lnTo>
                  <a:lnTo>
                    <a:pt x="151" y="0"/>
                  </a:lnTo>
                  <a:lnTo>
                    <a:pt x="0" y="145"/>
                  </a:lnTo>
                  <a:lnTo>
                    <a:pt x="55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7" name="Freeform 76"/>
            <p:cNvSpPr>
              <a:spLocks/>
            </p:cNvSpPr>
            <p:nvPr/>
          </p:nvSpPr>
          <p:spPr bwMode="auto">
            <a:xfrm>
              <a:off x="2621541" y="6403197"/>
              <a:ext cx="362954" cy="228602"/>
            </a:xfrm>
            <a:custGeom>
              <a:avLst/>
              <a:gdLst>
                <a:gd name="T0" fmla="*/ 79 w 208"/>
                <a:gd name="T1" fmla="*/ 57 h 205"/>
                <a:gd name="T2" fmla="*/ 302 w 208"/>
                <a:gd name="T3" fmla="*/ 17 h 205"/>
                <a:gd name="T4" fmla="*/ 219 w 208"/>
                <a:gd name="T5" fmla="*/ 0 h 205"/>
                <a:gd name="T6" fmla="*/ 0 w 208"/>
                <a:gd name="T7" fmla="*/ 42 h 205"/>
                <a:gd name="T8" fmla="*/ 83 w 208"/>
                <a:gd name="T9" fmla="*/ 57 h 205"/>
                <a:gd name="T10" fmla="*/ 83 w 208"/>
                <a:gd name="T11" fmla="*/ 57 h 205"/>
                <a:gd name="T12" fmla="*/ 79 w 208"/>
                <a:gd name="T13" fmla="*/ 57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4" y="205"/>
                  </a:moveTo>
                  <a:lnTo>
                    <a:pt x="208" y="60"/>
                  </a:lnTo>
                  <a:lnTo>
                    <a:pt x="150" y="0"/>
                  </a:lnTo>
                  <a:lnTo>
                    <a:pt x="0" y="146"/>
                  </a:lnTo>
                  <a:lnTo>
                    <a:pt x="57" y="205"/>
                  </a:lnTo>
                  <a:lnTo>
                    <a:pt x="54" y="205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8" name="Freeform 77"/>
            <p:cNvSpPr>
              <a:spLocks/>
            </p:cNvSpPr>
            <p:nvPr/>
          </p:nvSpPr>
          <p:spPr bwMode="auto">
            <a:xfrm>
              <a:off x="2621541" y="6403197"/>
              <a:ext cx="362954" cy="228602"/>
            </a:xfrm>
            <a:custGeom>
              <a:avLst/>
              <a:gdLst>
                <a:gd name="T0" fmla="*/ 79 w 208"/>
                <a:gd name="T1" fmla="*/ 57 h 205"/>
                <a:gd name="T2" fmla="*/ 302 w 208"/>
                <a:gd name="T3" fmla="*/ 17 h 205"/>
                <a:gd name="T4" fmla="*/ 219 w 208"/>
                <a:gd name="T5" fmla="*/ 0 h 205"/>
                <a:gd name="T6" fmla="*/ 0 w 208"/>
                <a:gd name="T7" fmla="*/ 42 h 205"/>
                <a:gd name="T8" fmla="*/ 83 w 208"/>
                <a:gd name="T9" fmla="*/ 57 h 205"/>
                <a:gd name="T10" fmla="*/ 83 w 208"/>
                <a:gd name="T11" fmla="*/ 57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4" y="205"/>
                  </a:moveTo>
                  <a:lnTo>
                    <a:pt x="208" y="60"/>
                  </a:lnTo>
                  <a:lnTo>
                    <a:pt x="150" y="0"/>
                  </a:lnTo>
                  <a:lnTo>
                    <a:pt x="0" y="146"/>
                  </a:lnTo>
                  <a:lnTo>
                    <a:pt x="57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9" name="Freeform 78"/>
            <p:cNvSpPr>
              <a:spLocks/>
            </p:cNvSpPr>
            <p:nvPr/>
          </p:nvSpPr>
          <p:spPr bwMode="auto">
            <a:xfrm>
              <a:off x="2911237" y="6224235"/>
              <a:ext cx="364619" cy="228602"/>
            </a:xfrm>
            <a:custGeom>
              <a:avLst/>
              <a:gdLst>
                <a:gd name="T0" fmla="*/ 85 w 208"/>
                <a:gd name="T1" fmla="*/ 57 h 205"/>
                <a:gd name="T2" fmla="*/ 315 w 208"/>
                <a:gd name="T3" fmla="*/ 17 h 205"/>
                <a:gd name="T4" fmla="*/ 227 w 208"/>
                <a:gd name="T5" fmla="*/ 0 h 205"/>
                <a:gd name="T6" fmla="*/ 0 w 208"/>
                <a:gd name="T7" fmla="*/ 42 h 205"/>
                <a:gd name="T8" fmla="*/ 85 w 208"/>
                <a:gd name="T9" fmla="*/ 57 h 205"/>
                <a:gd name="T10" fmla="*/ 85 w 208"/>
                <a:gd name="T11" fmla="*/ 57 h 205"/>
                <a:gd name="T12" fmla="*/ 85 w 208"/>
                <a:gd name="T13" fmla="*/ 57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7" y="203"/>
                  </a:moveTo>
                  <a:lnTo>
                    <a:pt x="208" y="60"/>
                  </a:lnTo>
                  <a:lnTo>
                    <a:pt x="151" y="0"/>
                  </a:lnTo>
                  <a:lnTo>
                    <a:pt x="0" y="146"/>
                  </a:lnTo>
                  <a:lnTo>
                    <a:pt x="57" y="205"/>
                  </a:lnTo>
                  <a:lnTo>
                    <a:pt x="57" y="20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0" name="Freeform 79"/>
            <p:cNvSpPr>
              <a:spLocks/>
            </p:cNvSpPr>
            <p:nvPr/>
          </p:nvSpPr>
          <p:spPr bwMode="auto">
            <a:xfrm>
              <a:off x="2911237" y="6224235"/>
              <a:ext cx="364619" cy="228602"/>
            </a:xfrm>
            <a:custGeom>
              <a:avLst/>
              <a:gdLst>
                <a:gd name="T0" fmla="*/ 85 w 208"/>
                <a:gd name="T1" fmla="*/ 57 h 205"/>
                <a:gd name="T2" fmla="*/ 315 w 208"/>
                <a:gd name="T3" fmla="*/ 17 h 205"/>
                <a:gd name="T4" fmla="*/ 227 w 208"/>
                <a:gd name="T5" fmla="*/ 0 h 205"/>
                <a:gd name="T6" fmla="*/ 0 w 208"/>
                <a:gd name="T7" fmla="*/ 42 h 205"/>
                <a:gd name="T8" fmla="*/ 85 w 208"/>
                <a:gd name="T9" fmla="*/ 57 h 205"/>
                <a:gd name="T10" fmla="*/ 85 w 208"/>
                <a:gd name="T11" fmla="*/ 57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203"/>
                  </a:moveTo>
                  <a:lnTo>
                    <a:pt x="208" y="60"/>
                  </a:lnTo>
                  <a:lnTo>
                    <a:pt x="151" y="0"/>
                  </a:lnTo>
                  <a:lnTo>
                    <a:pt x="0" y="146"/>
                  </a:lnTo>
                  <a:lnTo>
                    <a:pt x="57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1" name="Freeform 80"/>
            <p:cNvSpPr>
              <a:spLocks/>
            </p:cNvSpPr>
            <p:nvPr/>
          </p:nvSpPr>
          <p:spPr bwMode="auto">
            <a:xfrm>
              <a:off x="3207594" y="6045272"/>
              <a:ext cx="362954" cy="228602"/>
            </a:xfrm>
            <a:custGeom>
              <a:avLst/>
              <a:gdLst>
                <a:gd name="T0" fmla="*/ 81 w 208"/>
                <a:gd name="T1" fmla="*/ 57 h 205"/>
                <a:gd name="T2" fmla="*/ 302 w 208"/>
                <a:gd name="T3" fmla="*/ 16 h 205"/>
                <a:gd name="T4" fmla="*/ 220 w 208"/>
                <a:gd name="T5" fmla="*/ 0 h 205"/>
                <a:gd name="T6" fmla="*/ 0 w 208"/>
                <a:gd name="T7" fmla="*/ 41 h 205"/>
                <a:gd name="T8" fmla="*/ 81 w 208"/>
                <a:gd name="T9" fmla="*/ 57 h 205"/>
                <a:gd name="T10" fmla="*/ 81 w 208"/>
                <a:gd name="T11" fmla="*/ 57 h 205"/>
                <a:gd name="T12" fmla="*/ 81 w 208"/>
                <a:gd name="T13" fmla="*/ 57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5" y="203"/>
                  </a:moveTo>
                  <a:lnTo>
                    <a:pt x="208" y="57"/>
                  </a:lnTo>
                  <a:lnTo>
                    <a:pt x="151" y="0"/>
                  </a:lnTo>
                  <a:lnTo>
                    <a:pt x="0" y="145"/>
                  </a:lnTo>
                  <a:lnTo>
                    <a:pt x="55" y="205"/>
                  </a:lnTo>
                  <a:lnTo>
                    <a:pt x="55" y="20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2" name="Freeform 81"/>
            <p:cNvSpPr>
              <a:spLocks/>
            </p:cNvSpPr>
            <p:nvPr/>
          </p:nvSpPr>
          <p:spPr bwMode="auto">
            <a:xfrm>
              <a:off x="3207594" y="6045272"/>
              <a:ext cx="362954" cy="228602"/>
            </a:xfrm>
            <a:custGeom>
              <a:avLst/>
              <a:gdLst>
                <a:gd name="T0" fmla="*/ 81 w 208"/>
                <a:gd name="T1" fmla="*/ 57 h 205"/>
                <a:gd name="T2" fmla="*/ 302 w 208"/>
                <a:gd name="T3" fmla="*/ 16 h 205"/>
                <a:gd name="T4" fmla="*/ 220 w 208"/>
                <a:gd name="T5" fmla="*/ 0 h 205"/>
                <a:gd name="T6" fmla="*/ 0 w 208"/>
                <a:gd name="T7" fmla="*/ 41 h 205"/>
                <a:gd name="T8" fmla="*/ 81 w 208"/>
                <a:gd name="T9" fmla="*/ 57 h 205"/>
                <a:gd name="T10" fmla="*/ 81 w 208"/>
                <a:gd name="T11" fmla="*/ 57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203"/>
                  </a:moveTo>
                  <a:lnTo>
                    <a:pt x="208" y="57"/>
                  </a:lnTo>
                  <a:lnTo>
                    <a:pt x="151" y="0"/>
                  </a:lnTo>
                  <a:lnTo>
                    <a:pt x="0" y="145"/>
                  </a:lnTo>
                  <a:lnTo>
                    <a:pt x="55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3" name="Freeform 82"/>
            <p:cNvSpPr>
              <a:spLocks/>
            </p:cNvSpPr>
            <p:nvPr/>
          </p:nvSpPr>
          <p:spPr bwMode="auto">
            <a:xfrm>
              <a:off x="4857393" y="5696211"/>
              <a:ext cx="369613" cy="91441"/>
            </a:xfrm>
            <a:custGeom>
              <a:avLst/>
              <a:gdLst>
                <a:gd name="T0" fmla="*/ 0 w 211"/>
                <a:gd name="T1" fmla="*/ 0 h 83"/>
                <a:gd name="T2" fmla="*/ 318 w 211"/>
                <a:gd name="T3" fmla="*/ 0 h 83"/>
                <a:gd name="T4" fmla="*/ 318 w 211"/>
                <a:gd name="T5" fmla="*/ 21 h 83"/>
                <a:gd name="T6" fmla="*/ 0 w 211"/>
                <a:gd name="T7" fmla="*/ 21 h 83"/>
                <a:gd name="T8" fmla="*/ 0 w 211"/>
                <a:gd name="T9" fmla="*/ 0 h 83"/>
                <a:gd name="T10" fmla="*/ 0 w 211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83"/>
                <a:gd name="T20" fmla="*/ 211 w 211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83">
                  <a:moveTo>
                    <a:pt x="0" y="0"/>
                  </a:moveTo>
                  <a:lnTo>
                    <a:pt x="211" y="0"/>
                  </a:lnTo>
                  <a:lnTo>
                    <a:pt x="211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4" name="Freeform 83"/>
            <p:cNvSpPr>
              <a:spLocks/>
            </p:cNvSpPr>
            <p:nvPr/>
          </p:nvSpPr>
          <p:spPr bwMode="auto">
            <a:xfrm>
              <a:off x="4444633" y="5699104"/>
              <a:ext cx="369613" cy="91441"/>
            </a:xfrm>
            <a:custGeom>
              <a:avLst/>
              <a:gdLst>
                <a:gd name="T0" fmla="*/ 0 w 211"/>
                <a:gd name="T1" fmla="*/ 0 h 83"/>
                <a:gd name="T2" fmla="*/ 318 w 211"/>
                <a:gd name="T3" fmla="*/ 0 h 83"/>
                <a:gd name="T4" fmla="*/ 318 w 211"/>
                <a:gd name="T5" fmla="*/ 21 h 83"/>
                <a:gd name="T6" fmla="*/ 0 w 211"/>
                <a:gd name="T7" fmla="*/ 21 h 83"/>
                <a:gd name="T8" fmla="*/ 0 w 211"/>
                <a:gd name="T9" fmla="*/ 0 h 83"/>
                <a:gd name="T10" fmla="*/ 0 w 211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83"/>
                <a:gd name="T20" fmla="*/ 211 w 211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83">
                  <a:moveTo>
                    <a:pt x="0" y="0"/>
                  </a:moveTo>
                  <a:lnTo>
                    <a:pt x="211" y="0"/>
                  </a:lnTo>
                  <a:lnTo>
                    <a:pt x="211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5" name="Freeform 84"/>
            <p:cNvSpPr>
              <a:spLocks/>
            </p:cNvSpPr>
            <p:nvPr/>
          </p:nvSpPr>
          <p:spPr bwMode="auto">
            <a:xfrm>
              <a:off x="4854205" y="5699104"/>
              <a:ext cx="367948" cy="91441"/>
            </a:xfrm>
            <a:custGeom>
              <a:avLst/>
              <a:gdLst>
                <a:gd name="T0" fmla="*/ 0 w 211"/>
                <a:gd name="T1" fmla="*/ 0 h 83"/>
                <a:gd name="T2" fmla="*/ 305 w 211"/>
                <a:gd name="T3" fmla="*/ 0 h 83"/>
                <a:gd name="T4" fmla="*/ 305 w 211"/>
                <a:gd name="T5" fmla="*/ 21 h 83"/>
                <a:gd name="T6" fmla="*/ 0 w 211"/>
                <a:gd name="T7" fmla="*/ 21 h 83"/>
                <a:gd name="T8" fmla="*/ 0 w 211"/>
                <a:gd name="T9" fmla="*/ 0 h 83"/>
                <a:gd name="T10" fmla="*/ 0 w 211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83"/>
                <a:gd name="T20" fmla="*/ 211 w 211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83">
                  <a:moveTo>
                    <a:pt x="0" y="0"/>
                  </a:moveTo>
                  <a:lnTo>
                    <a:pt x="211" y="0"/>
                  </a:lnTo>
                  <a:lnTo>
                    <a:pt x="211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6" name="Freeform 85"/>
            <p:cNvSpPr>
              <a:spLocks/>
            </p:cNvSpPr>
            <p:nvPr/>
          </p:nvSpPr>
          <p:spPr bwMode="auto">
            <a:xfrm>
              <a:off x="5258782" y="5699104"/>
              <a:ext cx="372943" cy="91441"/>
            </a:xfrm>
            <a:custGeom>
              <a:avLst/>
              <a:gdLst>
                <a:gd name="T0" fmla="*/ 0 w 213"/>
                <a:gd name="T1" fmla="*/ 0 h 83"/>
                <a:gd name="T2" fmla="*/ 319 w 213"/>
                <a:gd name="T3" fmla="*/ 0 h 83"/>
                <a:gd name="T4" fmla="*/ 319 w 213"/>
                <a:gd name="T5" fmla="*/ 21 h 83"/>
                <a:gd name="T6" fmla="*/ 2 w 213"/>
                <a:gd name="T7" fmla="*/ 21 h 83"/>
                <a:gd name="T8" fmla="*/ 2 w 213"/>
                <a:gd name="T9" fmla="*/ 0 h 83"/>
                <a:gd name="T10" fmla="*/ 2 w 213"/>
                <a:gd name="T11" fmla="*/ 0 h 83"/>
                <a:gd name="T12" fmla="*/ 0 w 213"/>
                <a:gd name="T13" fmla="*/ 0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3"/>
                <a:gd name="T22" fmla="*/ 0 h 83"/>
                <a:gd name="T23" fmla="*/ 213 w 213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7" name="Freeform 86"/>
            <p:cNvSpPr>
              <a:spLocks/>
            </p:cNvSpPr>
            <p:nvPr/>
          </p:nvSpPr>
          <p:spPr bwMode="auto">
            <a:xfrm>
              <a:off x="5258782" y="5699104"/>
              <a:ext cx="372943" cy="91441"/>
            </a:xfrm>
            <a:custGeom>
              <a:avLst/>
              <a:gdLst>
                <a:gd name="T0" fmla="*/ 0 w 213"/>
                <a:gd name="T1" fmla="*/ 0 h 83"/>
                <a:gd name="T2" fmla="*/ 319 w 213"/>
                <a:gd name="T3" fmla="*/ 0 h 83"/>
                <a:gd name="T4" fmla="*/ 319 w 213"/>
                <a:gd name="T5" fmla="*/ 21 h 83"/>
                <a:gd name="T6" fmla="*/ 2 w 213"/>
                <a:gd name="T7" fmla="*/ 21 h 83"/>
                <a:gd name="T8" fmla="*/ 2 w 213"/>
                <a:gd name="T9" fmla="*/ 0 h 83"/>
                <a:gd name="T10" fmla="*/ 2 w 213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"/>
                <a:gd name="T19" fmla="*/ 0 h 83"/>
                <a:gd name="T20" fmla="*/ 213 w 213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9" name="Freeform 88"/>
            <p:cNvSpPr>
              <a:spLocks/>
            </p:cNvSpPr>
            <p:nvPr/>
          </p:nvSpPr>
          <p:spPr bwMode="auto">
            <a:xfrm>
              <a:off x="4444633" y="5699104"/>
              <a:ext cx="369613" cy="91441"/>
            </a:xfrm>
            <a:custGeom>
              <a:avLst/>
              <a:gdLst>
                <a:gd name="T0" fmla="*/ 0 w 211"/>
                <a:gd name="T1" fmla="*/ 0 h 83"/>
                <a:gd name="T2" fmla="*/ 318 w 211"/>
                <a:gd name="T3" fmla="*/ 0 h 83"/>
                <a:gd name="T4" fmla="*/ 318 w 211"/>
                <a:gd name="T5" fmla="*/ 21 h 83"/>
                <a:gd name="T6" fmla="*/ 0 w 211"/>
                <a:gd name="T7" fmla="*/ 21 h 83"/>
                <a:gd name="T8" fmla="*/ 0 w 211"/>
                <a:gd name="T9" fmla="*/ 0 h 83"/>
                <a:gd name="T10" fmla="*/ 0 w 211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83"/>
                <a:gd name="T20" fmla="*/ 211 w 211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83">
                  <a:moveTo>
                    <a:pt x="0" y="0"/>
                  </a:moveTo>
                  <a:lnTo>
                    <a:pt x="211" y="0"/>
                  </a:lnTo>
                  <a:lnTo>
                    <a:pt x="211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0" name="Freeform 89"/>
            <p:cNvSpPr>
              <a:spLocks/>
            </p:cNvSpPr>
            <p:nvPr/>
          </p:nvSpPr>
          <p:spPr bwMode="auto">
            <a:xfrm>
              <a:off x="5258782" y="5699104"/>
              <a:ext cx="372943" cy="91441"/>
            </a:xfrm>
            <a:custGeom>
              <a:avLst/>
              <a:gdLst>
                <a:gd name="T0" fmla="*/ 0 w 213"/>
                <a:gd name="T1" fmla="*/ 0 h 83"/>
                <a:gd name="T2" fmla="*/ 319 w 213"/>
                <a:gd name="T3" fmla="*/ 0 h 83"/>
                <a:gd name="T4" fmla="*/ 319 w 213"/>
                <a:gd name="T5" fmla="*/ 21 h 83"/>
                <a:gd name="T6" fmla="*/ 2 w 213"/>
                <a:gd name="T7" fmla="*/ 21 h 83"/>
                <a:gd name="T8" fmla="*/ 2 w 213"/>
                <a:gd name="T9" fmla="*/ 0 h 83"/>
                <a:gd name="T10" fmla="*/ 2 w 213"/>
                <a:gd name="T11" fmla="*/ 0 h 83"/>
                <a:gd name="T12" fmla="*/ 0 w 213"/>
                <a:gd name="T13" fmla="*/ 0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3"/>
                <a:gd name="T22" fmla="*/ 0 h 83"/>
                <a:gd name="T23" fmla="*/ 213 w 213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1" name="Freeform 90"/>
            <p:cNvSpPr>
              <a:spLocks/>
            </p:cNvSpPr>
            <p:nvPr/>
          </p:nvSpPr>
          <p:spPr bwMode="auto">
            <a:xfrm>
              <a:off x="5258782" y="5699104"/>
              <a:ext cx="372943" cy="91441"/>
            </a:xfrm>
            <a:custGeom>
              <a:avLst/>
              <a:gdLst>
                <a:gd name="T0" fmla="*/ 0 w 213"/>
                <a:gd name="T1" fmla="*/ 0 h 83"/>
                <a:gd name="T2" fmla="*/ 319 w 213"/>
                <a:gd name="T3" fmla="*/ 0 h 83"/>
                <a:gd name="T4" fmla="*/ 319 w 213"/>
                <a:gd name="T5" fmla="*/ 21 h 83"/>
                <a:gd name="T6" fmla="*/ 2 w 213"/>
                <a:gd name="T7" fmla="*/ 21 h 83"/>
                <a:gd name="T8" fmla="*/ 2 w 213"/>
                <a:gd name="T9" fmla="*/ 0 h 83"/>
                <a:gd name="T10" fmla="*/ 2 w 213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"/>
                <a:gd name="T19" fmla="*/ 0 h 83"/>
                <a:gd name="T20" fmla="*/ 213 w 213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2" name="Freeform 91"/>
            <p:cNvSpPr>
              <a:spLocks/>
            </p:cNvSpPr>
            <p:nvPr/>
          </p:nvSpPr>
          <p:spPr bwMode="auto">
            <a:xfrm>
              <a:off x="2629865" y="5699104"/>
              <a:ext cx="372943" cy="91441"/>
            </a:xfrm>
            <a:custGeom>
              <a:avLst/>
              <a:gdLst>
                <a:gd name="T0" fmla="*/ 0 w 213"/>
                <a:gd name="T1" fmla="*/ 0 h 83"/>
                <a:gd name="T2" fmla="*/ 319 w 213"/>
                <a:gd name="T3" fmla="*/ 0 h 83"/>
                <a:gd name="T4" fmla="*/ 319 w 213"/>
                <a:gd name="T5" fmla="*/ 21 h 83"/>
                <a:gd name="T6" fmla="*/ 2 w 213"/>
                <a:gd name="T7" fmla="*/ 21 h 83"/>
                <a:gd name="T8" fmla="*/ 2 w 213"/>
                <a:gd name="T9" fmla="*/ 0 h 83"/>
                <a:gd name="T10" fmla="*/ 2 w 213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"/>
                <a:gd name="T19" fmla="*/ 0 h 83"/>
                <a:gd name="T20" fmla="*/ 213 w 213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3" name="Freeform 92"/>
            <p:cNvSpPr>
              <a:spLocks/>
            </p:cNvSpPr>
            <p:nvPr/>
          </p:nvSpPr>
          <p:spPr bwMode="auto">
            <a:xfrm>
              <a:off x="3039437" y="5699104"/>
              <a:ext cx="366283" cy="91441"/>
            </a:xfrm>
            <a:custGeom>
              <a:avLst/>
              <a:gdLst>
                <a:gd name="T0" fmla="*/ 0 w 210"/>
                <a:gd name="T1" fmla="*/ 0 h 83"/>
                <a:gd name="T2" fmla="*/ 304 w 210"/>
                <a:gd name="T3" fmla="*/ 0 h 83"/>
                <a:gd name="T4" fmla="*/ 304 w 210"/>
                <a:gd name="T5" fmla="*/ 21 h 83"/>
                <a:gd name="T6" fmla="*/ 0 w 210"/>
                <a:gd name="T7" fmla="*/ 21 h 83"/>
                <a:gd name="T8" fmla="*/ 0 w 210"/>
                <a:gd name="T9" fmla="*/ 0 h 83"/>
                <a:gd name="T10" fmla="*/ 0 w 210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83"/>
                <a:gd name="T20" fmla="*/ 210 w 210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83">
                  <a:moveTo>
                    <a:pt x="0" y="0"/>
                  </a:moveTo>
                  <a:lnTo>
                    <a:pt x="210" y="0"/>
                  </a:lnTo>
                  <a:lnTo>
                    <a:pt x="210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4" name="Freeform 93"/>
            <p:cNvSpPr>
              <a:spLocks/>
            </p:cNvSpPr>
            <p:nvPr/>
          </p:nvSpPr>
          <p:spPr bwMode="auto">
            <a:xfrm>
              <a:off x="4038392" y="5672978"/>
              <a:ext cx="139854" cy="236440"/>
            </a:xfrm>
            <a:custGeom>
              <a:avLst/>
              <a:gdLst>
                <a:gd name="T0" fmla="*/ 0 w 80"/>
                <a:gd name="T1" fmla="*/ 0 h 213"/>
                <a:gd name="T2" fmla="*/ 118 w 80"/>
                <a:gd name="T3" fmla="*/ 0 h 213"/>
                <a:gd name="T4" fmla="*/ 118 w 80"/>
                <a:gd name="T5" fmla="*/ 58 h 213"/>
                <a:gd name="T6" fmla="*/ 0 w 80"/>
                <a:gd name="T7" fmla="*/ 58 h 213"/>
                <a:gd name="T8" fmla="*/ 0 w 80"/>
                <a:gd name="T9" fmla="*/ 0 h 213"/>
                <a:gd name="T10" fmla="*/ 0 w 80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213"/>
                <a:gd name="T20" fmla="*/ 80 w 80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5" name="Rectangle 94"/>
            <p:cNvSpPr>
              <a:spLocks noChangeArrowheads="1"/>
            </p:cNvSpPr>
            <p:nvPr/>
          </p:nvSpPr>
          <p:spPr bwMode="auto">
            <a:xfrm>
              <a:off x="3623825" y="5672978"/>
              <a:ext cx="141519" cy="2364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6" name="Freeform 95"/>
            <p:cNvSpPr>
              <a:spLocks/>
            </p:cNvSpPr>
            <p:nvPr/>
          </p:nvSpPr>
          <p:spPr bwMode="auto">
            <a:xfrm>
              <a:off x="2621541" y="4988478"/>
              <a:ext cx="362954" cy="228602"/>
            </a:xfrm>
            <a:custGeom>
              <a:avLst/>
              <a:gdLst>
                <a:gd name="T0" fmla="*/ 79 w 208"/>
                <a:gd name="T1" fmla="*/ 0 h 205"/>
                <a:gd name="T2" fmla="*/ 302 w 208"/>
                <a:gd name="T3" fmla="*/ 41 h 205"/>
                <a:gd name="T4" fmla="*/ 219 w 208"/>
                <a:gd name="T5" fmla="*/ 57 h 205"/>
                <a:gd name="T6" fmla="*/ 0 w 208"/>
                <a:gd name="T7" fmla="*/ 17 h 205"/>
                <a:gd name="T8" fmla="*/ 83 w 208"/>
                <a:gd name="T9" fmla="*/ 0 h 205"/>
                <a:gd name="T10" fmla="*/ 83 w 208"/>
                <a:gd name="T11" fmla="*/ 0 h 205"/>
                <a:gd name="T12" fmla="*/ 79 w 208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4" y="0"/>
                  </a:moveTo>
                  <a:lnTo>
                    <a:pt x="208" y="145"/>
                  </a:lnTo>
                  <a:lnTo>
                    <a:pt x="150" y="205"/>
                  </a:lnTo>
                  <a:lnTo>
                    <a:pt x="0" y="60"/>
                  </a:lnTo>
                  <a:lnTo>
                    <a:pt x="57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7" name="Freeform 96"/>
            <p:cNvSpPr>
              <a:spLocks/>
            </p:cNvSpPr>
            <p:nvPr/>
          </p:nvSpPr>
          <p:spPr bwMode="auto">
            <a:xfrm>
              <a:off x="2621541" y="4988478"/>
              <a:ext cx="362954" cy="228602"/>
            </a:xfrm>
            <a:custGeom>
              <a:avLst/>
              <a:gdLst>
                <a:gd name="T0" fmla="*/ 79 w 208"/>
                <a:gd name="T1" fmla="*/ 0 h 205"/>
                <a:gd name="T2" fmla="*/ 302 w 208"/>
                <a:gd name="T3" fmla="*/ 41 h 205"/>
                <a:gd name="T4" fmla="*/ 219 w 208"/>
                <a:gd name="T5" fmla="*/ 57 h 205"/>
                <a:gd name="T6" fmla="*/ 0 w 208"/>
                <a:gd name="T7" fmla="*/ 17 h 205"/>
                <a:gd name="T8" fmla="*/ 83 w 208"/>
                <a:gd name="T9" fmla="*/ 0 h 205"/>
                <a:gd name="T10" fmla="*/ 83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4" y="0"/>
                  </a:moveTo>
                  <a:lnTo>
                    <a:pt x="208" y="145"/>
                  </a:lnTo>
                  <a:lnTo>
                    <a:pt x="150" y="205"/>
                  </a:lnTo>
                  <a:lnTo>
                    <a:pt x="0" y="60"/>
                  </a:lnTo>
                  <a:lnTo>
                    <a:pt x="5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8" name="Freeform 97"/>
            <p:cNvSpPr>
              <a:spLocks/>
            </p:cNvSpPr>
            <p:nvPr/>
          </p:nvSpPr>
          <p:spPr bwMode="auto">
            <a:xfrm>
              <a:off x="2621541" y="4988478"/>
              <a:ext cx="362954" cy="228602"/>
            </a:xfrm>
            <a:custGeom>
              <a:avLst/>
              <a:gdLst>
                <a:gd name="T0" fmla="*/ 79 w 208"/>
                <a:gd name="T1" fmla="*/ 0 h 205"/>
                <a:gd name="T2" fmla="*/ 302 w 208"/>
                <a:gd name="T3" fmla="*/ 41 h 205"/>
                <a:gd name="T4" fmla="*/ 219 w 208"/>
                <a:gd name="T5" fmla="*/ 57 h 205"/>
                <a:gd name="T6" fmla="*/ 0 w 208"/>
                <a:gd name="T7" fmla="*/ 17 h 205"/>
                <a:gd name="T8" fmla="*/ 83 w 208"/>
                <a:gd name="T9" fmla="*/ 0 h 205"/>
                <a:gd name="T10" fmla="*/ 83 w 208"/>
                <a:gd name="T11" fmla="*/ 0 h 205"/>
                <a:gd name="T12" fmla="*/ 79 w 208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4" y="0"/>
                  </a:moveTo>
                  <a:lnTo>
                    <a:pt x="208" y="145"/>
                  </a:lnTo>
                  <a:lnTo>
                    <a:pt x="150" y="205"/>
                  </a:lnTo>
                  <a:lnTo>
                    <a:pt x="0" y="60"/>
                  </a:lnTo>
                  <a:lnTo>
                    <a:pt x="57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9" name="Freeform 98"/>
            <p:cNvSpPr>
              <a:spLocks/>
            </p:cNvSpPr>
            <p:nvPr/>
          </p:nvSpPr>
          <p:spPr bwMode="auto">
            <a:xfrm>
              <a:off x="2621541" y="4988478"/>
              <a:ext cx="362954" cy="228602"/>
            </a:xfrm>
            <a:custGeom>
              <a:avLst/>
              <a:gdLst>
                <a:gd name="T0" fmla="*/ 79 w 208"/>
                <a:gd name="T1" fmla="*/ 0 h 205"/>
                <a:gd name="T2" fmla="*/ 302 w 208"/>
                <a:gd name="T3" fmla="*/ 41 h 205"/>
                <a:gd name="T4" fmla="*/ 219 w 208"/>
                <a:gd name="T5" fmla="*/ 57 h 205"/>
                <a:gd name="T6" fmla="*/ 0 w 208"/>
                <a:gd name="T7" fmla="*/ 17 h 205"/>
                <a:gd name="T8" fmla="*/ 83 w 208"/>
                <a:gd name="T9" fmla="*/ 0 h 205"/>
                <a:gd name="T10" fmla="*/ 83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4" y="0"/>
                  </a:moveTo>
                  <a:lnTo>
                    <a:pt x="208" y="145"/>
                  </a:lnTo>
                  <a:lnTo>
                    <a:pt x="150" y="205"/>
                  </a:lnTo>
                  <a:lnTo>
                    <a:pt x="0" y="60"/>
                  </a:lnTo>
                  <a:lnTo>
                    <a:pt x="5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0" name="Freeform 99"/>
            <p:cNvSpPr>
              <a:spLocks/>
            </p:cNvSpPr>
            <p:nvPr/>
          </p:nvSpPr>
          <p:spPr bwMode="auto">
            <a:xfrm>
              <a:off x="3760349" y="5672978"/>
              <a:ext cx="141519" cy="236440"/>
            </a:xfrm>
            <a:custGeom>
              <a:avLst/>
              <a:gdLst>
                <a:gd name="T0" fmla="*/ 0 w 81"/>
                <a:gd name="T1" fmla="*/ 0 h 213"/>
                <a:gd name="T2" fmla="*/ 119 w 81"/>
                <a:gd name="T3" fmla="*/ 0 h 213"/>
                <a:gd name="T4" fmla="*/ 119 w 81"/>
                <a:gd name="T5" fmla="*/ 58 h 213"/>
                <a:gd name="T6" fmla="*/ 3 w 81"/>
                <a:gd name="T7" fmla="*/ 58 h 213"/>
                <a:gd name="T8" fmla="*/ 3 w 81"/>
                <a:gd name="T9" fmla="*/ 0 h 213"/>
                <a:gd name="T10" fmla="*/ 3 w 81"/>
                <a:gd name="T11" fmla="*/ 0 h 213"/>
                <a:gd name="T12" fmla="*/ 0 w 81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"/>
                <a:gd name="T22" fmla="*/ 0 h 213"/>
                <a:gd name="T23" fmla="*/ 81 w 81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" h="213">
                  <a:moveTo>
                    <a:pt x="0" y="0"/>
                  </a:moveTo>
                  <a:lnTo>
                    <a:pt x="81" y="0"/>
                  </a:lnTo>
                  <a:lnTo>
                    <a:pt x="81" y="213"/>
                  </a:lnTo>
                  <a:lnTo>
                    <a:pt x="3" y="21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1" name="Freeform 100"/>
            <p:cNvSpPr>
              <a:spLocks/>
            </p:cNvSpPr>
            <p:nvPr/>
          </p:nvSpPr>
          <p:spPr bwMode="auto">
            <a:xfrm>
              <a:off x="3760349" y="5672978"/>
              <a:ext cx="141519" cy="236440"/>
            </a:xfrm>
            <a:custGeom>
              <a:avLst/>
              <a:gdLst>
                <a:gd name="T0" fmla="*/ 0 w 81"/>
                <a:gd name="T1" fmla="*/ 0 h 213"/>
                <a:gd name="T2" fmla="*/ 119 w 81"/>
                <a:gd name="T3" fmla="*/ 0 h 213"/>
                <a:gd name="T4" fmla="*/ 119 w 81"/>
                <a:gd name="T5" fmla="*/ 58 h 213"/>
                <a:gd name="T6" fmla="*/ 3 w 81"/>
                <a:gd name="T7" fmla="*/ 58 h 213"/>
                <a:gd name="T8" fmla="*/ 3 w 81"/>
                <a:gd name="T9" fmla="*/ 0 h 213"/>
                <a:gd name="T10" fmla="*/ 3 w 81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213"/>
                <a:gd name="T20" fmla="*/ 81 w 81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213">
                  <a:moveTo>
                    <a:pt x="0" y="0"/>
                  </a:moveTo>
                  <a:lnTo>
                    <a:pt x="81" y="0"/>
                  </a:lnTo>
                  <a:lnTo>
                    <a:pt x="81" y="213"/>
                  </a:lnTo>
                  <a:lnTo>
                    <a:pt x="3" y="213"/>
                  </a:lnTo>
                  <a:lnTo>
                    <a:pt x="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2" name="Freeform 101"/>
            <p:cNvSpPr>
              <a:spLocks/>
            </p:cNvSpPr>
            <p:nvPr/>
          </p:nvSpPr>
          <p:spPr bwMode="auto">
            <a:xfrm>
              <a:off x="3760349" y="5672978"/>
              <a:ext cx="141519" cy="236440"/>
            </a:xfrm>
            <a:custGeom>
              <a:avLst/>
              <a:gdLst>
                <a:gd name="T0" fmla="*/ 0 w 81"/>
                <a:gd name="T1" fmla="*/ 0 h 213"/>
                <a:gd name="T2" fmla="*/ 119 w 81"/>
                <a:gd name="T3" fmla="*/ 0 h 213"/>
                <a:gd name="T4" fmla="*/ 119 w 81"/>
                <a:gd name="T5" fmla="*/ 58 h 213"/>
                <a:gd name="T6" fmla="*/ 3 w 81"/>
                <a:gd name="T7" fmla="*/ 58 h 213"/>
                <a:gd name="T8" fmla="*/ 3 w 81"/>
                <a:gd name="T9" fmla="*/ 0 h 213"/>
                <a:gd name="T10" fmla="*/ 3 w 81"/>
                <a:gd name="T11" fmla="*/ 0 h 213"/>
                <a:gd name="T12" fmla="*/ 0 w 81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"/>
                <a:gd name="T22" fmla="*/ 0 h 213"/>
                <a:gd name="T23" fmla="*/ 81 w 81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" h="213">
                  <a:moveTo>
                    <a:pt x="0" y="0"/>
                  </a:moveTo>
                  <a:lnTo>
                    <a:pt x="81" y="0"/>
                  </a:lnTo>
                  <a:lnTo>
                    <a:pt x="81" y="213"/>
                  </a:lnTo>
                  <a:lnTo>
                    <a:pt x="3" y="21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3" name="Freeform 102"/>
            <p:cNvSpPr>
              <a:spLocks/>
            </p:cNvSpPr>
            <p:nvPr/>
          </p:nvSpPr>
          <p:spPr bwMode="auto">
            <a:xfrm>
              <a:off x="3760349" y="5672978"/>
              <a:ext cx="141519" cy="236440"/>
            </a:xfrm>
            <a:custGeom>
              <a:avLst/>
              <a:gdLst>
                <a:gd name="T0" fmla="*/ 0 w 81"/>
                <a:gd name="T1" fmla="*/ 0 h 213"/>
                <a:gd name="T2" fmla="*/ 119 w 81"/>
                <a:gd name="T3" fmla="*/ 0 h 213"/>
                <a:gd name="T4" fmla="*/ 119 w 81"/>
                <a:gd name="T5" fmla="*/ 58 h 213"/>
                <a:gd name="T6" fmla="*/ 3 w 81"/>
                <a:gd name="T7" fmla="*/ 58 h 213"/>
                <a:gd name="T8" fmla="*/ 3 w 81"/>
                <a:gd name="T9" fmla="*/ 0 h 213"/>
                <a:gd name="T10" fmla="*/ 3 w 81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213"/>
                <a:gd name="T20" fmla="*/ 81 w 81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213">
                  <a:moveTo>
                    <a:pt x="0" y="0"/>
                  </a:moveTo>
                  <a:lnTo>
                    <a:pt x="81" y="0"/>
                  </a:lnTo>
                  <a:lnTo>
                    <a:pt x="81" y="213"/>
                  </a:lnTo>
                  <a:lnTo>
                    <a:pt x="3" y="213"/>
                  </a:lnTo>
                  <a:lnTo>
                    <a:pt x="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5" name="Freeform 104"/>
            <p:cNvSpPr>
              <a:spLocks/>
            </p:cNvSpPr>
            <p:nvPr/>
          </p:nvSpPr>
          <p:spPr bwMode="auto">
            <a:xfrm>
              <a:off x="3901868" y="5672978"/>
              <a:ext cx="136524" cy="236440"/>
            </a:xfrm>
            <a:custGeom>
              <a:avLst/>
              <a:gdLst>
                <a:gd name="T0" fmla="*/ 0 w 78"/>
                <a:gd name="T1" fmla="*/ 0 h 213"/>
                <a:gd name="T2" fmla="*/ 116 w 78"/>
                <a:gd name="T3" fmla="*/ 0 h 213"/>
                <a:gd name="T4" fmla="*/ 116 w 78"/>
                <a:gd name="T5" fmla="*/ 58 h 213"/>
                <a:gd name="T6" fmla="*/ 0 w 78"/>
                <a:gd name="T7" fmla="*/ 58 h 213"/>
                <a:gd name="T8" fmla="*/ 0 w 78"/>
                <a:gd name="T9" fmla="*/ 0 h 213"/>
                <a:gd name="T10" fmla="*/ 0 w 78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13"/>
                <a:gd name="T20" fmla="*/ 78 w 78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13">
                  <a:moveTo>
                    <a:pt x="0" y="0"/>
                  </a:moveTo>
                  <a:lnTo>
                    <a:pt x="78" y="0"/>
                  </a:lnTo>
                  <a:lnTo>
                    <a:pt x="78" y="213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7" name="Freeform 106"/>
            <p:cNvSpPr>
              <a:spLocks/>
            </p:cNvSpPr>
            <p:nvPr/>
          </p:nvSpPr>
          <p:spPr bwMode="auto">
            <a:xfrm>
              <a:off x="3901868" y="5672978"/>
              <a:ext cx="136524" cy="236440"/>
            </a:xfrm>
            <a:custGeom>
              <a:avLst/>
              <a:gdLst>
                <a:gd name="T0" fmla="*/ 0 w 78"/>
                <a:gd name="T1" fmla="*/ 0 h 213"/>
                <a:gd name="T2" fmla="*/ 116 w 78"/>
                <a:gd name="T3" fmla="*/ 0 h 213"/>
                <a:gd name="T4" fmla="*/ 116 w 78"/>
                <a:gd name="T5" fmla="*/ 58 h 213"/>
                <a:gd name="T6" fmla="*/ 0 w 78"/>
                <a:gd name="T7" fmla="*/ 58 h 213"/>
                <a:gd name="T8" fmla="*/ 0 w 78"/>
                <a:gd name="T9" fmla="*/ 0 h 213"/>
                <a:gd name="T10" fmla="*/ 0 w 78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13"/>
                <a:gd name="T20" fmla="*/ 78 w 78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13">
                  <a:moveTo>
                    <a:pt x="0" y="0"/>
                  </a:moveTo>
                  <a:lnTo>
                    <a:pt x="78" y="0"/>
                  </a:lnTo>
                  <a:lnTo>
                    <a:pt x="78" y="213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8" name="Freeform 107"/>
            <p:cNvSpPr>
              <a:spLocks/>
            </p:cNvSpPr>
            <p:nvPr/>
          </p:nvSpPr>
          <p:spPr bwMode="auto">
            <a:xfrm>
              <a:off x="4174915" y="5672978"/>
              <a:ext cx="139854" cy="236440"/>
            </a:xfrm>
            <a:custGeom>
              <a:avLst/>
              <a:gdLst>
                <a:gd name="T0" fmla="*/ 0 w 80"/>
                <a:gd name="T1" fmla="*/ 0 h 213"/>
                <a:gd name="T2" fmla="*/ 118 w 80"/>
                <a:gd name="T3" fmla="*/ 0 h 213"/>
                <a:gd name="T4" fmla="*/ 118 w 80"/>
                <a:gd name="T5" fmla="*/ 58 h 213"/>
                <a:gd name="T6" fmla="*/ 2 w 80"/>
                <a:gd name="T7" fmla="*/ 58 h 213"/>
                <a:gd name="T8" fmla="*/ 2 w 80"/>
                <a:gd name="T9" fmla="*/ 0 h 213"/>
                <a:gd name="T10" fmla="*/ 2 w 80"/>
                <a:gd name="T11" fmla="*/ 0 h 213"/>
                <a:gd name="T12" fmla="*/ 0 w 80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213"/>
                <a:gd name="T23" fmla="*/ 80 w 80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2" y="2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9" name="Freeform 108"/>
            <p:cNvSpPr>
              <a:spLocks/>
            </p:cNvSpPr>
            <p:nvPr/>
          </p:nvSpPr>
          <p:spPr bwMode="auto">
            <a:xfrm>
              <a:off x="4174915" y="5672978"/>
              <a:ext cx="139854" cy="236440"/>
            </a:xfrm>
            <a:custGeom>
              <a:avLst/>
              <a:gdLst>
                <a:gd name="T0" fmla="*/ 0 w 80"/>
                <a:gd name="T1" fmla="*/ 0 h 213"/>
                <a:gd name="T2" fmla="*/ 118 w 80"/>
                <a:gd name="T3" fmla="*/ 0 h 213"/>
                <a:gd name="T4" fmla="*/ 118 w 80"/>
                <a:gd name="T5" fmla="*/ 58 h 213"/>
                <a:gd name="T6" fmla="*/ 2 w 80"/>
                <a:gd name="T7" fmla="*/ 58 h 213"/>
                <a:gd name="T8" fmla="*/ 2 w 80"/>
                <a:gd name="T9" fmla="*/ 0 h 213"/>
                <a:gd name="T10" fmla="*/ 2 w 80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213"/>
                <a:gd name="T20" fmla="*/ 80 w 80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2" y="213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0" name="Freeform 109"/>
            <p:cNvSpPr>
              <a:spLocks/>
            </p:cNvSpPr>
            <p:nvPr/>
          </p:nvSpPr>
          <p:spPr bwMode="auto">
            <a:xfrm>
              <a:off x="4174915" y="5672978"/>
              <a:ext cx="139854" cy="236440"/>
            </a:xfrm>
            <a:custGeom>
              <a:avLst/>
              <a:gdLst>
                <a:gd name="T0" fmla="*/ 0 w 80"/>
                <a:gd name="T1" fmla="*/ 0 h 213"/>
                <a:gd name="T2" fmla="*/ 118 w 80"/>
                <a:gd name="T3" fmla="*/ 0 h 213"/>
                <a:gd name="T4" fmla="*/ 118 w 80"/>
                <a:gd name="T5" fmla="*/ 58 h 213"/>
                <a:gd name="T6" fmla="*/ 2 w 80"/>
                <a:gd name="T7" fmla="*/ 58 h 213"/>
                <a:gd name="T8" fmla="*/ 2 w 80"/>
                <a:gd name="T9" fmla="*/ 0 h 213"/>
                <a:gd name="T10" fmla="*/ 2 w 80"/>
                <a:gd name="T11" fmla="*/ 0 h 213"/>
                <a:gd name="T12" fmla="*/ 0 w 80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213"/>
                <a:gd name="T23" fmla="*/ 80 w 80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2" y="2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1" name="Freeform 110"/>
            <p:cNvSpPr>
              <a:spLocks/>
            </p:cNvSpPr>
            <p:nvPr/>
          </p:nvSpPr>
          <p:spPr bwMode="auto">
            <a:xfrm>
              <a:off x="4174915" y="5672978"/>
              <a:ext cx="139854" cy="236440"/>
            </a:xfrm>
            <a:custGeom>
              <a:avLst/>
              <a:gdLst>
                <a:gd name="T0" fmla="*/ 0 w 80"/>
                <a:gd name="T1" fmla="*/ 0 h 213"/>
                <a:gd name="T2" fmla="*/ 118 w 80"/>
                <a:gd name="T3" fmla="*/ 0 h 213"/>
                <a:gd name="T4" fmla="*/ 118 w 80"/>
                <a:gd name="T5" fmla="*/ 58 h 213"/>
                <a:gd name="T6" fmla="*/ 2 w 80"/>
                <a:gd name="T7" fmla="*/ 58 h 213"/>
                <a:gd name="T8" fmla="*/ 2 w 80"/>
                <a:gd name="T9" fmla="*/ 0 h 213"/>
                <a:gd name="T10" fmla="*/ 2 w 80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213"/>
                <a:gd name="T20" fmla="*/ 80 w 80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2" y="213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2" name="Rectangle 111"/>
            <p:cNvSpPr>
              <a:spLocks noChangeArrowheads="1"/>
            </p:cNvSpPr>
            <p:nvPr/>
          </p:nvSpPr>
          <p:spPr bwMode="auto">
            <a:xfrm>
              <a:off x="5826521" y="5625951"/>
              <a:ext cx="199791" cy="20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60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ko-KR" altLang="en-US"/>
            </a:p>
          </p:txBody>
        </p:sp>
        <p:sp>
          <p:nvSpPr>
            <p:cNvPr id="21573" name="Rectangle 112"/>
            <p:cNvSpPr>
              <a:spLocks noChangeArrowheads="1"/>
            </p:cNvSpPr>
            <p:nvPr/>
          </p:nvSpPr>
          <p:spPr bwMode="auto">
            <a:xfrm>
              <a:off x="3585532" y="5547573"/>
              <a:ext cx="795834" cy="534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09" name="Rectangle 113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815752"/>
          </a:xfrm>
          <a:noFill/>
        </p:spPr>
        <p:txBody>
          <a:bodyPr/>
          <a:lstStyle/>
          <a:p>
            <a:pPr eaLnBrk="1" hangingPunct="1"/>
            <a:r>
              <a:rPr lang="ko-KR" altLang="en-US" sz="3600" dirty="0"/>
              <a:t>통계적 다중화와 </a:t>
            </a:r>
            <a:r>
              <a:rPr lang="ko-KR" altLang="en-US" sz="3600" dirty="0" err="1">
                <a:solidFill>
                  <a:srgbClr val="0000FF"/>
                </a:solidFill>
              </a:rPr>
              <a:t>패킷스위칭</a:t>
            </a:r>
            <a:r>
              <a:rPr lang="ko-KR" altLang="en-US" dirty="0"/>
              <a:t> </a:t>
            </a:r>
          </a:p>
        </p:txBody>
      </p:sp>
      <p:sp>
        <p:nvSpPr>
          <p:cNvPr id="21510" name="Text Box 114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요구 사항 </a:t>
            </a:r>
            <a:r>
              <a:rPr kumimoji="1" lang="en-US" altLang="ko-KR" sz="1000" b="1"/>
              <a:t>2</a:t>
            </a:r>
            <a:endParaRPr kumimoji="1" lang="ko-KR" altLang="en-US" sz="1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113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815752"/>
          </a:xfrm>
          <a:noFill/>
        </p:spPr>
        <p:txBody>
          <a:bodyPr/>
          <a:lstStyle/>
          <a:p>
            <a:pPr eaLnBrk="1" hangingPunct="1"/>
            <a:r>
              <a:rPr lang="en-US" altLang="ko-KR" sz="3600" dirty="0"/>
              <a:t>!</a:t>
            </a:r>
            <a:r>
              <a:rPr lang="ko-KR" altLang="en-US" sz="3600" dirty="0"/>
              <a:t>참고</a:t>
            </a:r>
            <a:r>
              <a:rPr lang="en-US" altLang="ko-KR" sz="3600" dirty="0"/>
              <a:t>!  :  </a:t>
            </a:r>
            <a:r>
              <a:rPr lang="ko-KR" altLang="en-US" sz="3600" dirty="0" err="1"/>
              <a:t>서킷스위칭</a:t>
            </a:r>
            <a:r>
              <a:rPr lang="ko-KR" altLang="en-US" sz="3600" dirty="0"/>
              <a:t> </a:t>
            </a:r>
            <a:r>
              <a:rPr lang="ko-KR" altLang="en-US" sz="3600" dirty="0">
                <a:latin typeface="굴림"/>
                <a:ea typeface="굴림"/>
              </a:rPr>
              <a:t>⇒</a:t>
            </a:r>
            <a:r>
              <a:rPr lang="ko-KR" altLang="en-US" sz="3600" dirty="0"/>
              <a:t>다중화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510" name="Text Box 114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요구 사항 </a:t>
            </a:r>
            <a:r>
              <a:rPr kumimoji="1" lang="en-US" altLang="ko-KR" sz="1000" b="1"/>
              <a:t>2</a:t>
            </a:r>
            <a:endParaRPr kumimoji="1" lang="ko-KR" altLang="en-US" sz="1000" b="1"/>
          </a:p>
        </p:txBody>
      </p:sp>
      <p:grpSp>
        <p:nvGrpSpPr>
          <p:cNvPr id="68" name="Group 360"/>
          <p:cNvGrpSpPr>
            <a:grpSpLocks/>
          </p:cNvGrpSpPr>
          <p:nvPr/>
        </p:nvGrpSpPr>
        <p:grpSpPr bwMode="auto">
          <a:xfrm>
            <a:off x="1403648" y="1844824"/>
            <a:ext cx="5616624" cy="4383460"/>
            <a:chOff x="1524000" y="1295400"/>
            <a:chExt cx="5715000" cy="5108575"/>
          </a:xfrm>
        </p:grpSpPr>
        <p:grpSp>
          <p:nvGrpSpPr>
            <p:cNvPr id="69" name="Group 100"/>
            <p:cNvGrpSpPr>
              <a:grpSpLocks/>
            </p:cNvGrpSpPr>
            <p:nvPr/>
          </p:nvGrpSpPr>
          <p:grpSpPr bwMode="auto">
            <a:xfrm>
              <a:off x="1524000" y="1295400"/>
              <a:ext cx="820738" cy="688975"/>
              <a:chOff x="-44" y="1473"/>
              <a:chExt cx="981" cy="1105"/>
            </a:xfrm>
          </p:grpSpPr>
          <p:pic>
            <p:nvPicPr>
              <p:cNvPr id="147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70" name="Group 142"/>
            <p:cNvGrpSpPr>
              <a:grpSpLocks/>
            </p:cNvGrpSpPr>
            <p:nvPr/>
          </p:nvGrpSpPr>
          <p:grpSpPr bwMode="auto">
            <a:xfrm>
              <a:off x="2514600" y="2438400"/>
              <a:ext cx="990600" cy="533400"/>
              <a:chOff x="2356" y="1300"/>
              <a:chExt cx="555" cy="194"/>
            </a:xfrm>
          </p:grpSpPr>
          <p:sp>
            <p:nvSpPr>
              <p:cNvPr id="13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>
                  <a:latin typeface="Times New Roman" pitchFamily="18" charset="0"/>
                </a:endParaRPr>
              </a:p>
            </p:txBody>
          </p:sp>
          <p:sp>
            <p:nvSpPr>
              <p:cNvPr id="14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itchFamily="18" charset="0"/>
                </a:endParaRPr>
              </a:p>
            </p:txBody>
          </p:sp>
          <p:sp>
            <p:nvSpPr>
              <p:cNvPr id="14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>
                  <a:latin typeface="Times New Roman" pitchFamily="18" charset="0"/>
                </a:endParaRPr>
              </a:p>
            </p:txBody>
          </p:sp>
          <p:grpSp>
            <p:nvGrpSpPr>
              <p:cNvPr id="142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6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3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1" name="Group 100"/>
            <p:cNvGrpSpPr>
              <a:grpSpLocks/>
            </p:cNvGrpSpPr>
            <p:nvPr/>
          </p:nvGrpSpPr>
          <p:grpSpPr bwMode="auto">
            <a:xfrm>
              <a:off x="6400800" y="5715000"/>
              <a:ext cx="820738" cy="688975"/>
              <a:chOff x="-44" y="1473"/>
              <a:chExt cx="981" cy="1105"/>
            </a:xfrm>
          </p:grpSpPr>
          <p:pic>
            <p:nvPicPr>
              <p:cNvPr id="137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sp>
          <p:nvSpPr>
            <p:cNvPr id="72" name="Rectangle 364"/>
            <p:cNvSpPr/>
            <p:nvPr/>
          </p:nvSpPr>
          <p:spPr>
            <a:xfrm>
              <a:off x="3506081" y="2591541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73" name="Rectangle 365"/>
            <p:cNvSpPr/>
            <p:nvPr/>
          </p:nvSpPr>
          <p:spPr>
            <a:xfrm>
              <a:off x="3506081" y="2667529"/>
              <a:ext cx="1750838" cy="759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74" name="Rectangle 366"/>
            <p:cNvSpPr/>
            <p:nvPr/>
          </p:nvSpPr>
          <p:spPr>
            <a:xfrm>
              <a:off x="3506081" y="2743518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75" name="Rectangle 367"/>
            <p:cNvSpPr/>
            <p:nvPr/>
          </p:nvSpPr>
          <p:spPr>
            <a:xfrm>
              <a:off x="3506081" y="2819505"/>
              <a:ext cx="1750838" cy="75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grpSp>
          <p:nvGrpSpPr>
            <p:cNvPr id="76" name="Group 142"/>
            <p:cNvGrpSpPr>
              <a:grpSpLocks/>
            </p:cNvGrpSpPr>
            <p:nvPr/>
          </p:nvGrpSpPr>
          <p:grpSpPr bwMode="auto">
            <a:xfrm>
              <a:off x="5257800" y="2438400"/>
              <a:ext cx="990600" cy="533400"/>
              <a:chOff x="2356" y="1300"/>
              <a:chExt cx="555" cy="194"/>
            </a:xfrm>
          </p:grpSpPr>
          <p:sp>
            <p:nvSpPr>
              <p:cNvPr id="12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>
                  <a:latin typeface="Times New Roman" pitchFamily="18" charset="0"/>
                </a:endParaRPr>
              </a:p>
            </p:txBody>
          </p:sp>
          <p:sp>
            <p:nvSpPr>
              <p:cNvPr id="13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itchFamily="18" charset="0"/>
                </a:endParaRPr>
              </a:p>
            </p:txBody>
          </p:sp>
          <p:sp>
            <p:nvSpPr>
              <p:cNvPr id="13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>
                  <a:latin typeface="Times New Roman" pitchFamily="18" charset="0"/>
                </a:endParaRPr>
              </a:p>
            </p:txBody>
          </p:sp>
          <p:grpSp>
            <p:nvGrpSpPr>
              <p:cNvPr id="132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5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6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3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4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7" name="Group 142"/>
            <p:cNvGrpSpPr>
              <a:grpSpLocks/>
            </p:cNvGrpSpPr>
            <p:nvPr/>
          </p:nvGrpSpPr>
          <p:grpSpPr bwMode="auto">
            <a:xfrm>
              <a:off x="2590800" y="4724400"/>
              <a:ext cx="990600" cy="533400"/>
              <a:chOff x="2356" y="1300"/>
              <a:chExt cx="555" cy="194"/>
            </a:xfrm>
          </p:grpSpPr>
          <p:sp>
            <p:nvSpPr>
              <p:cNvPr id="12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>
                  <a:latin typeface="Times New Roman" pitchFamily="18" charset="0"/>
                </a:endParaRPr>
              </a:p>
            </p:txBody>
          </p:sp>
          <p:sp>
            <p:nvSpPr>
              <p:cNvPr id="12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itchFamily="18" charset="0"/>
                </a:endParaRPr>
              </a:p>
            </p:txBody>
          </p:sp>
          <p:sp>
            <p:nvSpPr>
              <p:cNvPr id="12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>
                  <a:latin typeface="Times New Roman" pitchFamily="18" charset="0"/>
                </a:endParaRPr>
              </a:p>
            </p:txBody>
          </p:sp>
          <p:grpSp>
            <p:nvGrpSpPr>
              <p:cNvPr id="124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27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8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25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8" name="Group 142"/>
            <p:cNvGrpSpPr>
              <a:grpSpLocks/>
            </p:cNvGrpSpPr>
            <p:nvPr/>
          </p:nvGrpSpPr>
          <p:grpSpPr bwMode="auto">
            <a:xfrm>
              <a:off x="5334000" y="4724400"/>
              <a:ext cx="990600" cy="533400"/>
              <a:chOff x="2356" y="1300"/>
              <a:chExt cx="555" cy="194"/>
            </a:xfrm>
          </p:grpSpPr>
          <p:sp>
            <p:nvSpPr>
              <p:cNvPr id="11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>
                  <a:latin typeface="Times New Roman" pitchFamily="18" charset="0"/>
                </a:endParaRPr>
              </a:p>
            </p:txBody>
          </p:sp>
          <p:sp>
            <p:nvSpPr>
              <p:cNvPr id="11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itchFamily="18" charset="0"/>
                </a:endParaRPr>
              </a:p>
            </p:txBody>
          </p:sp>
          <p:sp>
            <p:nvSpPr>
              <p:cNvPr id="11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>
                  <a:latin typeface="Times New Roman" pitchFamily="18" charset="0"/>
                </a:endParaRPr>
              </a:p>
            </p:txBody>
          </p:sp>
          <p:grpSp>
            <p:nvGrpSpPr>
              <p:cNvPr id="116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19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0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17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9" name="Group 75"/>
            <p:cNvGrpSpPr>
              <a:grpSpLocks/>
            </p:cNvGrpSpPr>
            <p:nvPr/>
          </p:nvGrpSpPr>
          <p:grpSpPr bwMode="auto">
            <a:xfrm rot="5400000">
              <a:off x="2171700" y="3695700"/>
              <a:ext cx="1752600" cy="304800"/>
              <a:chOff x="4876800" y="1143000"/>
              <a:chExt cx="1752600" cy="304800"/>
            </a:xfrm>
          </p:grpSpPr>
          <p:sp>
            <p:nvSpPr>
              <p:cNvPr id="109" name="Rectangle 401"/>
              <p:cNvSpPr/>
              <p:nvPr/>
            </p:nvSpPr>
            <p:spPr>
              <a:xfrm>
                <a:off x="4874310" y="1153212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110" name="Rectangle 402"/>
              <p:cNvSpPr/>
              <p:nvPr/>
            </p:nvSpPr>
            <p:spPr>
              <a:xfrm>
                <a:off x="4874310" y="1229604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111" name="Rectangle 403"/>
              <p:cNvSpPr/>
              <p:nvPr/>
            </p:nvSpPr>
            <p:spPr>
              <a:xfrm>
                <a:off x="4874310" y="1305997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112" name="Rectangle 404"/>
              <p:cNvSpPr/>
              <p:nvPr/>
            </p:nvSpPr>
            <p:spPr>
              <a:xfrm>
                <a:off x="4874310" y="1382390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80" name="Group 80"/>
            <p:cNvGrpSpPr>
              <a:grpSpLocks/>
            </p:cNvGrpSpPr>
            <p:nvPr/>
          </p:nvGrpSpPr>
          <p:grpSpPr bwMode="auto">
            <a:xfrm>
              <a:off x="3581400" y="4876800"/>
              <a:ext cx="1752600" cy="304800"/>
              <a:chOff x="4876800" y="1143000"/>
              <a:chExt cx="1752600" cy="304800"/>
            </a:xfrm>
          </p:grpSpPr>
          <p:sp>
            <p:nvSpPr>
              <p:cNvPr id="105" name="Rectangle 397"/>
              <p:cNvSpPr/>
              <p:nvPr/>
            </p:nvSpPr>
            <p:spPr>
              <a:xfrm>
                <a:off x="4875809" y="1143899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106" name="Rectangle 398"/>
              <p:cNvSpPr/>
              <p:nvPr/>
            </p:nvSpPr>
            <p:spPr>
              <a:xfrm>
                <a:off x="4875809" y="1219887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107" name="Rectangle 399"/>
              <p:cNvSpPr/>
              <p:nvPr/>
            </p:nvSpPr>
            <p:spPr>
              <a:xfrm>
                <a:off x="4875809" y="1295875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108" name="Rectangle 400"/>
              <p:cNvSpPr/>
              <p:nvPr/>
            </p:nvSpPr>
            <p:spPr>
              <a:xfrm>
                <a:off x="4875809" y="1371863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FFFFFF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81" name="Rectangle 373"/>
            <p:cNvSpPr/>
            <p:nvPr/>
          </p:nvSpPr>
          <p:spPr>
            <a:xfrm rot="5400000">
              <a:off x="5030222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82" name="Rectangle 374"/>
            <p:cNvSpPr/>
            <p:nvPr/>
          </p:nvSpPr>
          <p:spPr>
            <a:xfrm rot="5400000">
              <a:off x="4953830" y="3809320"/>
              <a:ext cx="1752070" cy="76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83" name="Rectangle 375"/>
            <p:cNvSpPr/>
            <p:nvPr/>
          </p:nvSpPr>
          <p:spPr>
            <a:xfrm rot="5400000">
              <a:off x="4877436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84" name="Rectangle 376"/>
            <p:cNvSpPr/>
            <p:nvPr/>
          </p:nvSpPr>
          <p:spPr>
            <a:xfrm rot="5400000">
              <a:off x="4801044" y="3809320"/>
              <a:ext cx="1752070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85" name="Rectangle 377"/>
            <p:cNvSpPr/>
            <p:nvPr/>
          </p:nvSpPr>
          <p:spPr>
            <a:xfrm rot="3198033">
              <a:off x="2060570" y="2095244"/>
              <a:ext cx="894489" cy="763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86" name="Rectangle 378"/>
            <p:cNvSpPr/>
            <p:nvPr/>
          </p:nvSpPr>
          <p:spPr>
            <a:xfrm rot="3198033">
              <a:off x="6023752" y="5524481"/>
              <a:ext cx="892319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cxnSp>
          <p:nvCxnSpPr>
            <p:cNvPr id="87" name="Straight Connector 379"/>
            <p:cNvCxnSpPr>
              <a:endCxn id="141" idx="0"/>
            </p:cNvCxnSpPr>
            <p:nvPr/>
          </p:nvCxnSpPr>
          <p:spPr>
            <a:xfrm rot="16200000" flipH="1">
              <a:off x="2607857" y="2038817"/>
              <a:ext cx="762052" cy="35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380"/>
            <p:cNvCxnSpPr/>
            <p:nvPr/>
          </p:nvCxnSpPr>
          <p:spPr>
            <a:xfrm rot="5400000">
              <a:off x="3124704" y="1905295"/>
              <a:ext cx="607905" cy="45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381"/>
            <p:cNvCxnSpPr/>
            <p:nvPr/>
          </p:nvCxnSpPr>
          <p:spPr>
            <a:xfrm>
              <a:off x="1905964" y="2667529"/>
              <a:ext cx="609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382"/>
            <p:cNvCxnSpPr>
              <a:endCxn id="125" idx="0"/>
            </p:cNvCxnSpPr>
            <p:nvPr/>
          </p:nvCxnSpPr>
          <p:spPr>
            <a:xfrm>
              <a:off x="1905964" y="4877698"/>
              <a:ext cx="687534" cy="15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383"/>
            <p:cNvCxnSpPr>
              <a:endCxn id="123" idx="1"/>
            </p:cNvCxnSpPr>
            <p:nvPr/>
          </p:nvCxnSpPr>
          <p:spPr>
            <a:xfrm>
              <a:off x="2133078" y="4343610"/>
              <a:ext cx="60081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384"/>
            <p:cNvCxnSpPr>
              <a:endCxn id="121" idx="3"/>
            </p:cNvCxnSpPr>
            <p:nvPr/>
          </p:nvCxnSpPr>
          <p:spPr>
            <a:xfrm flipV="1">
              <a:off x="2056684" y="5214218"/>
              <a:ext cx="679276" cy="42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385"/>
            <p:cNvCxnSpPr/>
            <p:nvPr/>
          </p:nvCxnSpPr>
          <p:spPr>
            <a:xfrm rot="5400000" flipH="1" flipV="1">
              <a:off x="2476548" y="5525311"/>
              <a:ext cx="686064" cy="150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386"/>
            <p:cNvCxnSpPr/>
            <p:nvPr/>
          </p:nvCxnSpPr>
          <p:spPr>
            <a:xfrm rot="10800000">
              <a:off x="6324353" y="5029674"/>
              <a:ext cx="9146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387"/>
            <p:cNvCxnSpPr>
              <a:endCxn id="113" idx="4"/>
            </p:cNvCxnSpPr>
            <p:nvPr/>
          </p:nvCxnSpPr>
          <p:spPr>
            <a:xfrm rot="16200000" flipV="1">
              <a:off x="5541749" y="5542658"/>
              <a:ext cx="762052" cy="192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388"/>
            <p:cNvCxnSpPr/>
            <p:nvPr/>
          </p:nvCxnSpPr>
          <p:spPr>
            <a:xfrm rot="5400000" flipH="1" flipV="1">
              <a:off x="5219459" y="5524278"/>
              <a:ext cx="686064" cy="152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389"/>
            <p:cNvCxnSpPr/>
            <p:nvPr/>
          </p:nvCxnSpPr>
          <p:spPr>
            <a:xfrm rot="16200000" flipH="1">
              <a:off x="5351799" y="2038817"/>
              <a:ext cx="762052" cy="3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100"/>
            <p:cNvGrpSpPr>
              <a:grpSpLocks/>
            </p:cNvGrpSpPr>
            <p:nvPr/>
          </p:nvGrpSpPr>
          <p:grpSpPr bwMode="auto">
            <a:xfrm>
              <a:off x="5715000" y="1295400"/>
              <a:ext cx="820738" cy="688975"/>
              <a:chOff x="-44" y="1473"/>
              <a:chExt cx="981" cy="1105"/>
            </a:xfrm>
          </p:grpSpPr>
          <p:pic>
            <p:nvPicPr>
              <p:cNvPr id="103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cxnSp>
          <p:nvCxnSpPr>
            <p:cNvPr id="99" name="Straight Connector 391"/>
            <p:cNvCxnSpPr/>
            <p:nvPr/>
          </p:nvCxnSpPr>
          <p:spPr>
            <a:xfrm rot="5400000">
              <a:off x="5944210" y="1828073"/>
              <a:ext cx="683893" cy="534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392"/>
            <p:cNvSpPr/>
            <p:nvPr/>
          </p:nvSpPr>
          <p:spPr>
            <a:xfrm rot="1015003">
              <a:off x="2715314" y="2550290"/>
              <a:ext cx="782508" cy="803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01" name="Rectangle 393"/>
            <p:cNvSpPr/>
            <p:nvPr/>
          </p:nvSpPr>
          <p:spPr>
            <a:xfrm rot="2465437" flipV="1">
              <a:off x="5595525" y="4955857"/>
              <a:ext cx="679276" cy="781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02" name="Rectangle 394"/>
            <p:cNvSpPr/>
            <p:nvPr/>
          </p:nvSpPr>
          <p:spPr>
            <a:xfrm rot="2177866" flipV="1">
              <a:off x="5238338" y="2804308"/>
              <a:ext cx="497584" cy="955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4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33600"/>
            <a:ext cx="4191000" cy="685800"/>
          </a:xfrm>
        </p:spPr>
        <p:txBody>
          <a:bodyPr/>
          <a:lstStyle/>
          <a:p>
            <a:pPr eaLnBrk="1" hangingPunct="1"/>
            <a:r>
              <a:rPr lang="en-US" altLang="ko-KR" sz="2600"/>
              <a:t>Larry Peterson</a:t>
            </a:r>
            <a:endParaRPr lang="ko-KR" altLang="en-US" sz="240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8382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lang="en-US" altLang="ko-KR" sz="4400">
                <a:solidFill>
                  <a:schemeClr val="tx2"/>
                </a:solidFill>
              </a:rPr>
              <a:t>Principles of Computer Networking</a:t>
            </a:r>
            <a:r>
              <a:rPr lang="en-US" altLang="ko-KR" sz="4000">
                <a:solidFill>
                  <a:schemeClr val="tx2"/>
                </a:solidFill>
              </a:rPr>
              <a:t> </a:t>
            </a:r>
            <a:r>
              <a:rPr lang="ko-KR" altLang="en-US" sz="3600">
                <a:solidFill>
                  <a:schemeClr val="tx2"/>
                </a:solidFill>
              </a:rPr>
              <a:t> </a:t>
            </a:r>
            <a:r>
              <a:rPr lang="ko-KR" altLang="en-US" sz="4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14400" y="3886200"/>
            <a:ext cx="701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lang="en-US" altLang="ko-KR" sz="3400">
                <a:solidFill>
                  <a:schemeClr val="tx2"/>
                </a:solidFill>
              </a:rPr>
              <a:t>Department of Computer Science</a:t>
            </a:r>
          </a:p>
          <a:p>
            <a:pPr algn="ctr" eaLnBrk="1" latinLnBrk="1" hangingPunct="1"/>
            <a:r>
              <a:rPr lang="en-US" altLang="ko-KR" sz="3400">
                <a:solidFill>
                  <a:schemeClr val="tx2"/>
                </a:solidFill>
              </a:rPr>
              <a:t>Princeton University</a:t>
            </a:r>
            <a:endParaRPr lang="ko-KR" altLang="en-US" sz="4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23555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343525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000" dirty="0"/>
              <a:t>통신의 주체는 응용 프로그램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000" dirty="0"/>
              <a:t>따라서, 네트워크는 응용 프로그램이 원활히 통신할 수 있는 기능을 제공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통신기술을 기반으로 응용 프로그램이 요구하는 기능을 구현/제공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즉, </a:t>
            </a:r>
            <a:r>
              <a:rPr lang="ko-KR" altLang="en-US" sz="1800" dirty="0">
                <a:solidFill>
                  <a:srgbClr val="FF0000"/>
                </a:solidFill>
              </a:rPr>
              <a:t>호스트 간</a:t>
            </a:r>
            <a:r>
              <a:rPr lang="ko-KR" altLang="en-US" sz="1800" dirty="0"/>
              <a:t>의 연결을 </a:t>
            </a:r>
            <a:r>
              <a:rPr lang="ko-KR" altLang="en-US" sz="1800" dirty="0">
                <a:solidFill>
                  <a:srgbClr val="FF0000"/>
                </a:solidFill>
              </a:rPr>
              <a:t>프로세스 간</a:t>
            </a:r>
            <a:r>
              <a:rPr lang="ko-KR" altLang="en-US" sz="1800" dirty="0"/>
              <a:t>의 통신 형태로 </a:t>
            </a:r>
            <a:r>
              <a:rPr lang="ko-KR" altLang="en-US" sz="1800" dirty="0" smtClean="0"/>
              <a:t>변환 </a:t>
            </a:r>
            <a:endParaRPr lang="ko-KR" altLang="en-US" sz="1800" dirty="0"/>
          </a:p>
          <a:p>
            <a:pPr lvl="1" eaLnBrk="1" hangingPunct="1">
              <a:lnSpc>
                <a:spcPct val="120000"/>
              </a:lnSpc>
            </a:pPr>
            <a:endParaRPr lang="ko-KR" altLang="en-US" sz="1800" dirty="0"/>
          </a:p>
          <a:p>
            <a:pPr lvl="1" eaLnBrk="1" hangingPunct="1">
              <a:lnSpc>
                <a:spcPct val="90000"/>
              </a:lnSpc>
            </a:pP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endParaRPr lang="ko-KR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18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ko-KR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ko-KR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ko-KR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ko-KR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1800" dirty="0"/>
              <a:t>	</a:t>
            </a:r>
            <a:r>
              <a:rPr lang="ko-KR" altLang="en-US" sz="1800" u="sng" dirty="0"/>
              <a:t>네트워크는 프로세스와 프로세스간의 채널(</a:t>
            </a:r>
            <a:r>
              <a:rPr lang="en-US" altLang="ko-KR" sz="1800" u="sng" dirty="0"/>
              <a:t>channel)</a:t>
            </a:r>
            <a:r>
              <a:rPr lang="ko-KR" altLang="en-US" sz="1800" u="sng" dirty="0"/>
              <a:t>을 지원한다. </a:t>
            </a:r>
          </a:p>
        </p:txBody>
      </p:sp>
      <p:sp>
        <p:nvSpPr>
          <p:cNvPr id="23556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/>
              <a:t> </a:t>
            </a:r>
            <a:r>
              <a:rPr lang="ko-KR" altLang="en-US" sz="3600"/>
              <a:t>통신 서비스 제공</a:t>
            </a:r>
            <a:r>
              <a:rPr lang="ko-KR" altLang="ko-KR"/>
              <a:t> </a:t>
            </a:r>
          </a:p>
        </p:txBody>
      </p:sp>
      <p:grpSp>
        <p:nvGrpSpPr>
          <p:cNvPr id="23557" name="Group 26"/>
          <p:cNvGrpSpPr>
            <a:grpSpLocks/>
          </p:cNvGrpSpPr>
          <p:nvPr/>
        </p:nvGrpSpPr>
        <p:grpSpPr bwMode="auto">
          <a:xfrm>
            <a:off x="1676400" y="3200400"/>
            <a:ext cx="4895850" cy="2443163"/>
            <a:chOff x="1248" y="771"/>
            <a:chExt cx="2929" cy="2285"/>
          </a:xfrm>
        </p:grpSpPr>
        <p:sp>
          <p:nvSpPr>
            <p:cNvPr id="23559" name="Freeform 27"/>
            <p:cNvSpPr>
              <a:spLocks/>
            </p:cNvSpPr>
            <p:nvPr/>
          </p:nvSpPr>
          <p:spPr bwMode="auto">
            <a:xfrm>
              <a:off x="3622" y="776"/>
              <a:ext cx="555" cy="511"/>
            </a:xfrm>
            <a:custGeom>
              <a:avLst/>
              <a:gdLst>
                <a:gd name="T0" fmla="*/ 169 w 555"/>
                <a:gd name="T1" fmla="*/ 508 h 511"/>
                <a:gd name="T2" fmla="*/ 0 w 555"/>
                <a:gd name="T3" fmla="*/ 511 h 511"/>
                <a:gd name="T4" fmla="*/ 0 w 555"/>
                <a:gd name="T5" fmla="*/ 0 h 511"/>
                <a:gd name="T6" fmla="*/ 555 w 555"/>
                <a:gd name="T7" fmla="*/ 0 h 511"/>
                <a:gd name="T8" fmla="*/ 555 w 555"/>
                <a:gd name="T9" fmla="*/ 511 h 511"/>
                <a:gd name="T10" fmla="*/ 194 w 555"/>
                <a:gd name="T11" fmla="*/ 511 h 5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5"/>
                <a:gd name="T19" fmla="*/ 0 h 511"/>
                <a:gd name="T20" fmla="*/ 555 w 555"/>
                <a:gd name="T21" fmla="*/ 511 h 5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5" h="511">
                  <a:moveTo>
                    <a:pt x="169" y="508"/>
                  </a:moveTo>
                  <a:lnTo>
                    <a:pt x="0" y="511"/>
                  </a:lnTo>
                  <a:lnTo>
                    <a:pt x="0" y="0"/>
                  </a:lnTo>
                  <a:lnTo>
                    <a:pt x="555" y="0"/>
                  </a:lnTo>
                  <a:lnTo>
                    <a:pt x="555" y="511"/>
                  </a:lnTo>
                  <a:lnTo>
                    <a:pt x="194" y="51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0" name="Line 28"/>
            <p:cNvSpPr>
              <a:spLocks noChangeShapeType="1"/>
            </p:cNvSpPr>
            <p:nvPr/>
          </p:nvSpPr>
          <p:spPr bwMode="auto">
            <a:xfrm flipH="1" flipV="1">
              <a:off x="2072" y="1284"/>
              <a:ext cx="273" cy="25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1" name="Freeform 29"/>
            <p:cNvSpPr>
              <a:spLocks/>
            </p:cNvSpPr>
            <p:nvPr/>
          </p:nvSpPr>
          <p:spPr bwMode="auto">
            <a:xfrm>
              <a:off x="1813" y="771"/>
              <a:ext cx="512" cy="511"/>
            </a:xfrm>
            <a:custGeom>
              <a:avLst/>
              <a:gdLst>
                <a:gd name="T0" fmla="*/ 0 w 512"/>
                <a:gd name="T1" fmla="*/ 0 h 511"/>
                <a:gd name="T2" fmla="*/ 512 w 512"/>
                <a:gd name="T3" fmla="*/ 2 h 511"/>
                <a:gd name="T4" fmla="*/ 512 w 512"/>
                <a:gd name="T5" fmla="*/ 511 h 511"/>
                <a:gd name="T6" fmla="*/ 0 w 512"/>
                <a:gd name="T7" fmla="*/ 511 h 511"/>
                <a:gd name="T8" fmla="*/ 0 w 512"/>
                <a:gd name="T9" fmla="*/ 2 h 511"/>
                <a:gd name="T10" fmla="*/ 0 w 512"/>
                <a:gd name="T11" fmla="*/ 2 h 5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2"/>
                <a:gd name="T19" fmla="*/ 0 h 511"/>
                <a:gd name="T20" fmla="*/ 512 w 512"/>
                <a:gd name="T21" fmla="*/ 511 h 5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2" h="511">
                  <a:moveTo>
                    <a:pt x="0" y="0"/>
                  </a:moveTo>
                  <a:lnTo>
                    <a:pt x="512" y="2"/>
                  </a:lnTo>
                  <a:lnTo>
                    <a:pt x="512" y="511"/>
                  </a:lnTo>
                  <a:lnTo>
                    <a:pt x="0" y="511"/>
                  </a:lnTo>
                  <a:lnTo>
                    <a:pt x="0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2" name="Freeform 30"/>
            <p:cNvSpPr>
              <a:spLocks/>
            </p:cNvSpPr>
            <p:nvPr/>
          </p:nvSpPr>
          <p:spPr bwMode="auto">
            <a:xfrm>
              <a:off x="1806" y="2545"/>
              <a:ext cx="511" cy="511"/>
            </a:xfrm>
            <a:custGeom>
              <a:avLst/>
              <a:gdLst>
                <a:gd name="T0" fmla="*/ 0 w 511"/>
                <a:gd name="T1" fmla="*/ 0 h 511"/>
                <a:gd name="T2" fmla="*/ 511 w 511"/>
                <a:gd name="T3" fmla="*/ 2 h 511"/>
                <a:gd name="T4" fmla="*/ 511 w 511"/>
                <a:gd name="T5" fmla="*/ 511 h 511"/>
                <a:gd name="T6" fmla="*/ 2 w 511"/>
                <a:gd name="T7" fmla="*/ 511 h 511"/>
                <a:gd name="T8" fmla="*/ 2 w 511"/>
                <a:gd name="T9" fmla="*/ 2 h 511"/>
                <a:gd name="T10" fmla="*/ 2 w 511"/>
                <a:gd name="T11" fmla="*/ 2 h 5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1"/>
                <a:gd name="T19" fmla="*/ 0 h 511"/>
                <a:gd name="T20" fmla="*/ 511 w 511"/>
                <a:gd name="T21" fmla="*/ 511 h 5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1" h="511">
                  <a:moveTo>
                    <a:pt x="0" y="0"/>
                  </a:moveTo>
                  <a:lnTo>
                    <a:pt x="511" y="2"/>
                  </a:lnTo>
                  <a:lnTo>
                    <a:pt x="511" y="511"/>
                  </a:lnTo>
                  <a:lnTo>
                    <a:pt x="2" y="511"/>
                  </a:lnTo>
                  <a:lnTo>
                    <a:pt x="2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3" name="Line 31"/>
            <p:cNvSpPr>
              <a:spLocks noChangeShapeType="1"/>
            </p:cNvSpPr>
            <p:nvPr/>
          </p:nvSpPr>
          <p:spPr bwMode="auto">
            <a:xfrm flipH="1">
              <a:off x="2069" y="2269"/>
              <a:ext cx="271" cy="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4" name="Line 32"/>
            <p:cNvSpPr>
              <a:spLocks noChangeShapeType="1"/>
            </p:cNvSpPr>
            <p:nvPr/>
          </p:nvSpPr>
          <p:spPr bwMode="auto">
            <a:xfrm>
              <a:off x="3648" y="2271"/>
              <a:ext cx="250" cy="2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5" name="Freeform 33"/>
            <p:cNvSpPr>
              <a:spLocks/>
            </p:cNvSpPr>
            <p:nvPr/>
          </p:nvSpPr>
          <p:spPr bwMode="auto">
            <a:xfrm>
              <a:off x="3648" y="2542"/>
              <a:ext cx="511" cy="512"/>
            </a:xfrm>
            <a:custGeom>
              <a:avLst/>
              <a:gdLst>
                <a:gd name="T0" fmla="*/ 0 w 511"/>
                <a:gd name="T1" fmla="*/ 0 h 512"/>
                <a:gd name="T2" fmla="*/ 511 w 511"/>
                <a:gd name="T3" fmla="*/ 3 h 512"/>
                <a:gd name="T4" fmla="*/ 511 w 511"/>
                <a:gd name="T5" fmla="*/ 512 h 512"/>
                <a:gd name="T6" fmla="*/ 0 w 511"/>
                <a:gd name="T7" fmla="*/ 512 h 512"/>
                <a:gd name="T8" fmla="*/ 0 w 511"/>
                <a:gd name="T9" fmla="*/ 3 h 512"/>
                <a:gd name="T10" fmla="*/ 0 w 511"/>
                <a:gd name="T11" fmla="*/ 3 h 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1"/>
                <a:gd name="T19" fmla="*/ 0 h 512"/>
                <a:gd name="T20" fmla="*/ 511 w 511"/>
                <a:gd name="T21" fmla="*/ 512 h 5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1" h="512">
                  <a:moveTo>
                    <a:pt x="0" y="0"/>
                  </a:moveTo>
                  <a:lnTo>
                    <a:pt x="511" y="3"/>
                  </a:lnTo>
                  <a:lnTo>
                    <a:pt x="511" y="512"/>
                  </a:lnTo>
                  <a:lnTo>
                    <a:pt x="0" y="512"/>
                  </a:lnTo>
                  <a:lnTo>
                    <a:pt x="0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6" name="Freeform 34"/>
            <p:cNvSpPr>
              <a:spLocks/>
            </p:cNvSpPr>
            <p:nvPr/>
          </p:nvSpPr>
          <p:spPr bwMode="auto">
            <a:xfrm>
              <a:off x="1790" y="1146"/>
              <a:ext cx="2106" cy="760"/>
            </a:xfrm>
            <a:custGeom>
              <a:avLst/>
              <a:gdLst>
                <a:gd name="T0" fmla="*/ 0 w 2106"/>
                <a:gd name="T1" fmla="*/ 760 h 760"/>
                <a:gd name="T2" fmla="*/ 384 w 2106"/>
                <a:gd name="T3" fmla="*/ 757 h 760"/>
                <a:gd name="T4" fmla="*/ 709 w 2106"/>
                <a:gd name="T5" fmla="*/ 749 h 760"/>
                <a:gd name="T6" fmla="*/ 983 w 2106"/>
                <a:gd name="T7" fmla="*/ 732 h 760"/>
                <a:gd name="T8" fmla="*/ 1213 w 2106"/>
                <a:gd name="T9" fmla="*/ 701 h 760"/>
                <a:gd name="T10" fmla="*/ 1407 w 2106"/>
                <a:gd name="T11" fmla="*/ 650 h 760"/>
                <a:gd name="T12" fmla="*/ 1571 w 2106"/>
                <a:gd name="T13" fmla="*/ 578 h 760"/>
                <a:gd name="T14" fmla="*/ 1717 w 2106"/>
                <a:gd name="T15" fmla="*/ 481 h 760"/>
                <a:gd name="T16" fmla="*/ 1847 w 2106"/>
                <a:gd name="T17" fmla="*/ 356 h 760"/>
                <a:gd name="T18" fmla="*/ 1975 w 2106"/>
                <a:gd name="T19" fmla="*/ 197 h 760"/>
                <a:gd name="T20" fmla="*/ 2106 w 2106"/>
                <a:gd name="T21" fmla="*/ 0 h 7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6"/>
                <a:gd name="T34" fmla="*/ 0 h 760"/>
                <a:gd name="T35" fmla="*/ 2106 w 2106"/>
                <a:gd name="T36" fmla="*/ 760 h 7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6" h="760">
                  <a:moveTo>
                    <a:pt x="0" y="760"/>
                  </a:moveTo>
                  <a:lnTo>
                    <a:pt x="384" y="757"/>
                  </a:lnTo>
                  <a:lnTo>
                    <a:pt x="709" y="749"/>
                  </a:lnTo>
                  <a:lnTo>
                    <a:pt x="983" y="732"/>
                  </a:lnTo>
                  <a:lnTo>
                    <a:pt x="1213" y="701"/>
                  </a:lnTo>
                  <a:lnTo>
                    <a:pt x="1407" y="650"/>
                  </a:lnTo>
                  <a:lnTo>
                    <a:pt x="1571" y="578"/>
                  </a:lnTo>
                  <a:lnTo>
                    <a:pt x="1717" y="481"/>
                  </a:lnTo>
                  <a:lnTo>
                    <a:pt x="1847" y="356"/>
                  </a:lnTo>
                  <a:lnTo>
                    <a:pt x="1975" y="197"/>
                  </a:lnTo>
                  <a:lnTo>
                    <a:pt x="2106" y="0"/>
                  </a:lnTo>
                </a:path>
              </a:pathLst>
            </a:custGeom>
            <a:noFill/>
            <a:ln w="317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7" name="Freeform 35"/>
            <p:cNvSpPr>
              <a:spLocks/>
            </p:cNvSpPr>
            <p:nvPr/>
          </p:nvSpPr>
          <p:spPr bwMode="auto">
            <a:xfrm>
              <a:off x="1248" y="1627"/>
              <a:ext cx="576" cy="533"/>
            </a:xfrm>
            <a:custGeom>
              <a:avLst/>
              <a:gdLst>
                <a:gd name="T0" fmla="*/ 766 w 553"/>
                <a:gd name="T1" fmla="*/ 357 h 519"/>
                <a:gd name="T2" fmla="*/ 766 w 553"/>
                <a:gd name="T3" fmla="*/ 642 h 519"/>
                <a:gd name="T4" fmla="*/ 0 w 553"/>
                <a:gd name="T5" fmla="*/ 630 h 519"/>
                <a:gd name="T6" fmla="*/ 0 w 553"/>
                <a:gd name="T7" fmla="*/ 0 h 519"/>
                <a:gd name="T8" fmla="*/ 766 w 553"/>
                <a:gd name="T9" fmla="*/ 0 h 519"/>
                <a:gd name="T10" fmla="*/ 766 w 553"/>
                <a:gd name="T11" fmla="*/ 331 h 5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3"/>
                <a:gd name="T19" fmla="*/ 0 h 519"/>
                <a:gd name="T20" fmla="*/ 553 w 553"/>
                <a:gd name="T21" fmla="*/ 519 h 5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3" h="519">
                  <a:moveTo>
                    <a:pt x="553" y="289"/>
                  </a:moveTo>
                  <a:lnTo>
                    <a:pt x="553" y="519"/>
                  </a:lnTo>
                  <a:lnTo>
                    <a:pt x="0" y="509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26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8" name="Freeform 36"/>
            <p:cNvSpPr>
              <a:spLocks/>
            </p:cNvSpPr>
            <p:nvPr/>
          </p:nvSpPr>
          <p:spPr bwMode="auto">
            <a:xfrm>
              <a:off x="1291" y="1783"/>
              <a:ext cx="499" cy="235"/>
            </a:xfrm>
            <a:custGeom>
              <a:avLst/>
              <a:gdLst>
                <a:gd name="T0" fmla="*/ 0 w 499"/>
                <a:gd name="T1" fmla="*/ 118 h 235"/>
                <a:gd name="T2" fmla="*/ 6 w 499"/>
                <a:gd name="T3" fmla="*/ 100 h 235"/>
                <a:gd name="T4" fmla="*/ 16 w 499"/>
                <a:gd name="T5" fmla="*/ 82 h 235"/>
                <a:gd name="T6" fmla="*/ 34 w 499"/>
                <a:gd name="T7" fmla="*/ 64 h 235"/>
                <a:gd name="T8" fmla="*/ 54 w 499"/>
                <a:gd name="T9" fmla="*/ 49 h 235"/>
                <a:gd name="T10" fmla="*/ 80 w 499"/>
                <a:gd name="T11" fmla="*/ 36 h 235"/>
                <a:gd name="T12" fmla="*/ 110 w 499"/>
                <a:gd name="T13" fmla="*/ 23 h 235"/>
                <a:gd name="T14" fmla="*/ 141 w 499"/>
                <a:gd name="T15" fmla="*/ 13 h 235"/>
                <a:gd name="T16" fmla="*/ 177 w 499"/>
                <a:gd name="T17" fmla="*/ 8 h 235"/>
                <a:gd name="T18" fmla="*/ 213 w 499"/>
                <a:gd name="T19" fmla="*/ 3 h 235"/>
                <a:gd name="T20" fmla="*/ 251 w 499"/>
                <a:gd name="T21" fmla="*/ 0 h 235"/>
                <a:gd name="T22" fmla="*/ 290 w 499"/>
                <a:gd name="T23" fmla="*/ 3 h 235"/>
                <a:gd name="T24" fmla="*/ 325 w 499"/>
                <a:gd name="T25" fmla="*/ 8 h 235"/>
                <a:gd name="T26" fmla="*/ 361 w 499"/>
                <a:gd name="T27" fmla="*/ 13 h 235"/>
                <a:gd name="T28" fmla="*/ 392 w 499"/>
                <a:gd name="T29" fmla="*/ 23 h 235"/>
                <a:gd name="T30" fmla="*/ 423 w 499"/>
                <a:gd name="T31" fmla="*/ 36 h 235"/>
                <a:gd name="T32" fmla="*/ 448 w 499"/>
                <a:gd name="T33" fmla="*/ 49 h 235"/>
                <a:gd name="T34" fmla="*/ 469 w 499"/>
                <a:gd name="T35" fmla="*/ 64 h 235"/>
                <a:gd name="T36" fmla="*/ 487 w 499"/>
                <a:gd name="T37" fmla="*/ 82 h 235"/>
                <a:gd name="T38" fmla="*/ 497 w 499"/>
                <a:gd name="T39" fmla="*/ 100 h 235"/>
                <a:gd name="T40" fmla="*/ 499 w 499"/>
                <a:gd name="T41" fmla="*/ 118 h 235"/>
                <a:gd name="T42" fmla="*/ 497 w 499"/>
                <a:gd name="T43" fmla="*/ 138 h 235"/>
                <a:gd name="T44" fmla="*/ 487 w 499"/>
                <a:gd name="T45" fmla="*/ 156 h 235"/>
                <a:gd name="T46" fmla="*/ 469 w 499"/>
                <a:gd name="T47" fmla="*/ 171 h 235"/>
                <a:gd name="T48" fmla="*/ 448 w 499"/>
                <a:gd name="T49" fmla="*/ 187 h 235"/>
                <a:gd name="T50" fmla="*/ 423 w 499"/>
                <a:gd name="T51" fmla="*/ 202 h 235"/>
                <a:gd name="T52" fmla="*/ 392 w 499"/>
                <a:gd name="T53" fmla="*/ 212 h 235"/>
                <a:gd name="T54" fmla="*/ 361 w 499"/>
                <a:gd name="T55" fmla="*/ 222 h 235"/>
                <a:gd name="T56" fmla="*/ 325 w 499"/>
                <a:gd name="T57" fmla="*/ 230 h 235"/>
                <a:gd name="T58" fmla="*/ 290 w 499"/>
                <a:gd name="T59" fmla="*/ 233 h 235"/>
                <a:gd name="T60" fmla="*/ 251 w 499"/>
                <a:gd name="T61" fmla="*/ 235 h 235"/>
                <a:gd name="T62" fmla="*/ 213 w 499"/>
                <a:gd name="T63" fmla="*/ 233 h 235"/>
                <a:gd name="T64" fmla="*/ 177 w 499"/>
                <a:gd name="T65" fmla="*/ 230 h 235"/>
                <a:gd name="T66" fmla="*/ 141 w 499"/>
                <a:gd name="T67" fmla="*/ 222 h 235"/>
                <a:gd name="T68" fmla="*/ 110 w 499"/>
                <a:gd name="T69" fmla="*/ 212 h 235"/>
                <a:gd name="T70" fmla="*/ 80 w 499"/>
                <a:gd name="T71" fmla="*/ 202 h 235"/>
                <a:gd name="T72" fmla="*/ 54 w 499"/>
                <a:gd name="T73" fmla="*/ 187 h 235"/>
                <a:gd name="T74" fmla="*/ 34 w 499"/>
                <a:gd name="T75" fmla="*/ 171 h 235"/>
                <a:gd name="T76" fmla="*/ 16 w 499"/>
                <a:gd name="T77" fmla="*/ 156 h 235"/>
                <a:gd name="T78" fmla="*/ 6 w 499"/>
                <a:gd name="T79" fmla="*/ 138 h 235"/>
                <a:gd name="T80" fmla="*/ 3 w 499"/>
                <a:gd name="T81" fmla="*/ 118 h 235"/>
                <a:gd name="T82" fmla="*/ 3 w 499"/>
                <a:gd name="T83" fmla="*/ 118 h 235"/>
                <a:gd name="T84" fmla="*/ 0 w 499"/>
                <a:gd name="T85" fmla="*/ 118 h 2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9"/>
                <a:gd name="T130" fmla="*/ 0 h 235"/>
                <a:gd name="T131" fmla="*/ 499 w 499"/>
                <a:gd name="T132" fmla="*/ 235 h 23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9" h="235">
                  <a:moveTo>
                    <a:pt x="0" y="118"/>
                  </a:moveTo>
                  <a:lnTo>
                    <a:pt x="6" y="100"/>
                  </a:lnTo>
                  <a:lnTo>
                    <a:pt x="16" y="82"/>
                  </a:lnTo>
                  <a:lnTo>
                    <a:pt x="34" y="64"/>
                  </a:lnTo>
                  <a:lnTo>
                    <a:pt x="54" y="49"/>
                  </a:lnTo>
                  <a:lnTo>
                    <a:pt x="80" y="36"/>
                  </a:lnTo>
                  <a:lnTo>
                    <a:pt x="110" y="23"/>
                  </a:lnTo>
                  <a:lnTo>
                    <a:pt x="141" y="13"/>
                  </a:lnTo>
                  <a:lnTo>
                    <a:pt x="177" y="8"/>
                  </a:lnTo>
                  <a:lnTo>
                    <a:pt x="213" y="3"/>
                  </a:lnTo>
                  <a:lnTo>
                    <a:pt x="251" y="0"/>
                  </a:lnTo>
                  <a:lnTo>
                    <a:pt x="290" y="3"/>
                  </a:lnTo>
                  <a:lnTo>
                    <a:pt x="325" y="8"/>
                  </a:lnTo>
                  <a:lnTo>
                    <a:pt x="361" y="13"/>
                  </a:lnTo>
                  <a:lnTo>
                    <a:pt x="392" y="23"/>
                  </a:lnTo>
                  <a:lnTo>
                    <a:pt x="423" y="36"/>
                  </a:lnTo>
                  <a:lnTo>
                    <a:pt x="448" y="49"/>
                  </a:lnTo>
                  <a:lnTo>
                    <a:pt x="469" y="64"/>
                  </a:lnTo>
                  <a:lnTo>
                    <a:pt x="487" y="82"/>
                  </a:lnTo>
                  <a:lnTo>
                    <a:pt x="497" y="100"/>
                  </a:lnTo>
                  <a:lnTo>
                    <a:pt x="499" y="118"/>
                  </a:lnTo>
                  <a:lnTo>
                    <a:pt x="497" y="138"/>
                  </a:lnTo>
                  <a:lnTo>
                    <a:pt x="487" y="156"/>
                  </a:lnTo>
                  <a:lnTo>
                    <a:pt x="469" y="171"/>
                  </a:lnTo>
                  <a:lnTo>
                    <a:pt x="448" y="187"/>
                  </a:lnTo>
                  <a:lnTo>
                    <a:pt x="423" y="202"/>
                  </a:lnTo>
                  <a:lnTo>
                    <a:pt x="392" y="212"/>
                  </a:lnTo>
                  <a:lnTo>
                    <a:pt x="361" y="222"/>
                  </a:lnTo>
                  <a:lnTo>
                    <a:pt x="325" y="230"/>
                  </a:lnTo>
                  <a:lnTo>
                    <a:pt x="290" y="233"/>
                  </a:lnTo>
                  <a:lnTo>
                    <a:pt x="251" y="235"/>
                  </a:lnTo>
                  <a:lnTo>
                    <a:pt x="213" y="233"/>
                  </a:lnTo>
                  <a:lnTo>
                    <a:pt x="177" y="230"/>
                  </a:lnTo>
                  <a:lnTo>
                    <a:pt x="141" y="222"/>
                  </a:lnTo>
                  <a:lnTo>
                    <a:pt x="110" y="212"/>
                  </a:lnTo>
                  <a:lnTo>
                    <a:pt x="80" y="202"/>
                  </a:lnTo>
                  <a:lnTo>
                    <a:pt x="54" y="187"/>
                  </a:lnTo>
                  <a:lnTo>
                    <a:pt x="34" y="171"/>
                  </a:lnTo>
                  <a:lnTo>
                    <a:pt x="16" y="156"/>
                  </a:lnTo>
                  <a:lnTo>
                    <a:pt x="6" y="138"/>
                  </a:lnTo>
                  <a:lnTo>
                    <a:pt x="3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9" name="Freeform 37"/>
            <p:cNvSpPr>
              <a:spLocks/>
            </p:cNvSpPr>
            <p:nvPr/>
          </p:nvSpPr>
          <p:spPr bwMode="auto">
            <a:xfrm>
              <a:off x="1291" y="1783"/>
              <a:ext cx="499" cy="235"/>
            </a:xfrm>
            <a:custGeom>
              <a:avLst/>
              <a:gdLst>
                <a:gd name="T0" fmla="*/ 0 w 499"/>
                <a:gd name="T1" fmla="*/ 118 h 235"/>
                <a:gd name="T2" fmla="*/ 6 w 499"/>
                <a:gd name="T3" fmla="*/ 100 h 235"/>
                <a:gd name="T4" fmla="*/ 16 w 499"/>
                <a:gd name="T5" fmla="*/ 82 h 235"/>
                <a:gd name="T6" fmla="*/ 34 w 499"/>
                <a:gd name="T7" fmla="*/ 64 h 235"/>
                <a:gd name="T8" fmla="*/ 54 w 499"/>
                <a:gd name="T9" fmla="*/ 49 h 235"/>
                <a:gd name="T10" fmla="*/ 80 w 499"/>
                <a:gd name="T11" fmla="*/ 36 h 235"/>
                <a:gd name="T12" fmla="*/ 110 w 499"/>
                <a:gd name="T13" fmla="*/ 23 h 235"/>
                <a:gd name="T14" fmla="*/ 141 w 499"/>
                <a:gd name="T15" fmla="*/ 13 h 235"/>
                <a:gd name="T16" fmla="*/ 177 w 499"/>
                <a:gd name="T17" fmla="*/ 8 h 235"/>
                <a:gd name="T18" fmla="*/ 213 w 499"/>
                <a:gd name="T19" fmla="*/ 3 h 235"/>
                <a:gd name="T20" fmla="*/ 251 w 499"/>
                <a:gd name="T21" fmla="*/ 0 h 235"/>
                <a:gd name="T22" fmla="*/ 290 w 499"/>
                <a:gd name="T23" fmla="*/ 3 h 235"/>
                <a:gd name="T24" fmla="*/ 325 w 499"/>
                <a:gd name="T25" fmla="*/ 8 h 235"/>
                <a:gd name="T26" fmla="*/ 361 w 499"/>
                <a:gd name="T27" fmla="*/ 13 h 235"/>
                <a:gd name="T28" fmla="*/ 392 w 499"/>
                <a:gd name="T29" fmla="*/ 23 h 235"/>
                <a:gd name="T30" fmla="*/ 423 w 499"/>
                <a:gd name="T31" fmla="*/ 36 h 235"/>
                <a:gd name="T32" fmla="*/ 448 w 499"/>
                <a:gd name="T33" fmla="*/ 49 h 235"/>
                <a:gd name="T34" fmla="*/ 469 w 499"/>
                <a:gd name="T35" fmla="*/ 64 h 235"/>
                <a:gd name="T36" fmla="*/ 487 w 499"/>
                <a:gd name="T37" fmla="*/ 82 h 235"/>
                <a:gd name="T38" fmla="*/ 497 w 499"/>
                <a:gd name="T39" fmla="*/ 100 h 235"/>
                <a:gd name="T40" fmla="*/ 499 w 499"/>
                <a:gd name="T41" fmla="*/ 118 h 235"/>
                <a:gd name="T42" fmla="*/ 497 w 499"/>
                <a:gd name="T43" fmla="*/ 138 h 235"/>
                <a:gd name="T44" fmla="*/ 487 w 499"/>
                <a:gd name="T45" fmla="*/ 156 h 235"/>
                <a:gd name="T46" fmla="*/ 469 w 499"/>
                <a:gd name="T47" fmla="*/ 171 h 235"/>
                <a:gd name="T48" fmla="*/ 448 w 499"/>
                <a:gd name="T49" fmla="*/ 187 h 235"/>
                <a:gd name="T50" fmla="*/ 423 w 499"/>
                <a:gd name="T51" fmla="*/ 202 h 235"/>
                <a:gd name="T52" fmla="*/ 392 w 499"/>
                <a:gd name="T53" fmla="*/ 212 h 235"/>
                <a:gd name="T54" fmla="*/ 361 w 499"/>
                <a:gd name="T55" fmla="*/ 222 h 235"/>
                <a:gd name="T56" fmla="*/ 325 w 499"/>
                <a:gd name="T57" fmla="*/ 230 h 235"/>
                <a:gd name="T58" fmla="*/ 290 w 499"/>
                <a:gd name="T59" fmla="*/ 233 h 235"/>
                <a:gd name="T60" fmla="*/ 251 w 499"/>
                <a:gd name="T61" fmla="*/ 235 h 235"/>
                <a:gd name="T62" fmla="*/ 213 w 499"/>
                <a:gd name="T63" fmla="*/ 233 h 235"/>
                <a:gd name="T64" fmla="*/ 177 w 499"/>
                <a:gd name="T65" fmla="*/ 230 h 235"/>
                <a:gd name="T66" fmla="*/ 141 w 499"/>
                <a:gd name="T67" fmla="*/ 222 h 235"/>
                <a:gd name="T68" fmla="*/ 110 w 499"/>
                <a:gd name="T69" fmla="*/ 212 h 235"/>
                <a:gd name="T70" fmla="*/ 80 w 499"/>
                <a:gd name="T71" fmla="*/ 202 h 235"/>
                <a:gd name="T72" fmla="*/ 54 w 499"/>
                <a:gd name="T73" fmla="*/ 187 h 235"/>
                <a:gd name="T74" fmla="*/ 34 w 499"/>
                <a:gd name="T75" fmla="*/ 171 h 235"/>
                <a:gd name="T76" fmla="*/ 16 w 499"/>
                <a:gd name="T77" fmla="*/ 156 h 235"/>
                <a:gd name="T78" fmla="*/ 6 w 499"/>
                <a:gd name="T79" fmla="*/ 138 h 235"/>
                <a:gd name="T80" fmla="*/ 3 w 499"/>
                <a:gd name="T81" fmla="*/ 118 h 235"/>
                <a:gd name="T82" fmla="*/ 3 w 499"/>
                <a:gd name="T83" fmla="*/ 118 h 2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99"/>
                <a:gd name="T127" fmla="*/ 0 h 235"/>
                <a:gd name="T128" fmla="*/ 499 w 499"/>
                <a:gd name="T129" fmla="*/ 235 h 2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99" h="235">
                  <a:moveTo>
                    <a:pt x="0" y="118"/>
                  </a:moveTo>
                  <a:lnTo>
                    <a:pt x="6" y="100"/>
                  </a:lnTo>
                  <a:lnTo>
                    <a:pt x="16" y="82"/>
                  </a:lnTo>
                  <a:lnTo>
                    <a:pt x="34" y="64"/>
                  </a:lnTo>
                  <a:lnTo>
                    <a:pt x="54" y="49"/>
                  </a:lnTo>
                  <a:lnTo>
                    <a:pt x="80" y="36"/>
                  </a:lnTo>
                  <a:lnTo>
                    <a:pt x="110" y="23"/>
                  </a:lnTo>
                  <a:lnTo>
                    <a:pt x="141" y="13"/>
                  </a:lnTo>
                  <a:lnTo>
                    <a:pt x="177" y="8"/>
                  </a:lnTo>
                  <a:lnTo>
                    <a:pt x="213" y="3"/>
                  </a:lnTo>
                  <a:lnTo>
                    <a:pt x="251" y="0"/>
                  </a:lnTo>
                  <a:lnTo>
                    <a:pt x="290" y="3"/>
                  </a:lnTo>
                  <a:lnTo>
                    <a:pt x="325" y="8"/>
                  </a:lnTo>
                  <a:lnTo>
                    <a:pt x="361" y="13"/>
                  </a:lnTo>
                  <a:lnTo>
                    <a:pt x="392" y="23"/>
                  </a:lnTo>
                  <a:lnTo>
                    <a:pt x="423" y="36"/>
                  </a:lnTo>
                  <a:lnTo>
                    <a:pt x="448" y="49"/>
                  </a:lnTo>
                  <a:lnTo>
                    <a:pt x="469" y="64"/>
                  </a:lnTo>
                  <a:lnTo>
                    <a:pt x="487" y="82"/>
                  </a:lnTo>
                  <a:lnTo>
                    <a:pt x="497" y="100"/>
                  </a:lnTo>
                  <a:lnTo>
                    <a:pt x="499" y="118"/>
                  </a:lnTo>
                  <a:lnTo>
                    <a:pt x="497" y="138"/>
                  </a:lnTo>
                  <a:lnTo>
                    <a:pt x="487" y="156"/>
                  </a:lnTo>
                  <a:lnTo>
                    <a:pt x="469" y="171"/>
                  </a:lnTo>
                  <a:lnTo>
                    <a:pt x="448" y="187"/>
                  </a:lnTo>
                  <a:lnTo>
                    <a:pt x="423" y="202"/>
                  </a:lnTo>
                  <a:lnTo>
                    <a:pt x="392" y="212"/>
                  </a:lnTo>
                  <a:lnTo>
                    <a:pt x="361" y="222"/>
                  </a:lnTo>
                  <a:lnTo>
                    <a:pt x="325" y="230"/>
                  </a:lnTo>
                  <a:lnTo>
                    <a:pt x="290" y="233"/>
                  </a:lnTo>
                  <a:lnTo>
                    <a:pt x="251" y="235"/>
                  </a:lnTo>
                  <a:lnTo>
                    <a:pt x="213" y="233"/>
                  </a:lnTo>
                  <a:lnTo>
                    <a:pt x="177" y="230"/>
                  </a:lnTo>
                  <a:lnTo>
                    <a:pt x="141" y="222"/>
                  </a:lnTo>
                  <a:lnTo>
                    <a:pt x="110" y="212"/>
                  </a:lnTo>
                  <a:lnTo>
                    <a:pt x="80" y="202"/>
                  </a:lnTo>
                  <a:lnTo>
                    <a:pt x="54" y="187"/>
                  </a:lnTo>
                  <a:lnTo>
                    <a:pt x="34" y="171"/>
                  </a:lnTo>
                  <a:lnTo>
                    <a:pt x="16" y="156"/>
                  </a:lnTo>
                  <a:lnTo>
                    <a:pt x="6" y="138"/>
                  </a:lnTo>
                  <a:lnTo>
                    <a:pt x="3" y="11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0" name="Freeform 38"/>
            <p:cNvSpPr>
              <a:spLocks/>
            </p:cNvSpPr>
            <p:nvPr/>
          </p:nvSpPr>
          <p:spPr bwMode="auto">
            <a:xfrm>
              <a:off x="3653" y="911"/>
              <a:ext cx="499" cy="235"/>
            </a:xfrm>
            <a:custGeom>
              <a:avLst/>
              <a:gdLst>
                <a:gd name="T0" fmla="*/ 0 w 499"/>
                <a:gd name="T1" fmla="*/ 118 h 235"/>
                <a:gd name="T2" fmla="*/ 5 w 499"/>
                <a:gd name="T3" fmla="*/ 100 h 235"/>
                <a:gd name="T4" fmla="*/ 15 w 499"/>
                <a:gd name="T5" fmla="*/ 82 h 235"/>
                <a:gd name="T6" fmla="*/ 30 w 499"/>
                <a:gd name="T7" fmla="*/ 64 h 235"/>
                <a:gd name="T8" fmla="*/ 53 w 499"/>
                <a:gd name="T9" fmla="*/ 49 h 235"/>
                <a:gd name="T10" fmla="*/ 79 w 499"/>
                <a:gd name="T11" fmla="*/ 36 h 235"/>
                <a:gd name="T12" fmla="*/ 107 w 499"/>
                <a:gd name="T13" fmla="*/ 23 h 235"/>
                <a:gd name="T14" fmla="*/ 140 w 499"/>
                <a:gd name="T15" fmla="*/ 16 h 235"/>
                <a:gd name="T16" fmla="*/ 176 w 499"/>
                <a:gd name="T17" fmla="*/ 8 h 235"/>
                <a:gd name="T18" fmla="*/ 212 w 499"/>
                <a:gd name="T19" fmla="*/ 3 h 235"/>
                <a:gd name="T20" fmla="*/ 250 w 499"/>
                <a:gd name="T21" fmla="*/ 0 h 235"/>
                <a:gd name="T22" fmla="*/ 286 w 499"/>
                <a:gd name="T23" fmla="*/ 3 h 235"/>
                <a:gd name="T24" fmla="*/ 325 w 499"/>
                <a:gd name="T25" fmla="*/ 8 h 235"/>
                <a:gd name="T26" fmla="*/ 358 w 499"/>
                <a:gd name="T27" fmla="*/ 16 h 235"/>
                <a:gd name="T28" fmla="*/ 391 w 499"/>
                <a:gd name="T29" fmla="*/ 23 h 235"/>
                <a:gd name="T30" fmla="*/ 422 w 499"/>
                <a:gd name="T31" fmla="*/ 36 h 235"/>
                <a:gd name="T32" fmla="*/ 447 w 499"/>
                <a:gd name="T33" fmla="*/ 49 h 235"/>
                <a:gd name="T34" fmla="*/ 468 w 499"/>
                <a:gd name="T35" fmla="*/ 64 h 235"/>
                <a:gd name="T36" fmla="*/ 486 w 499"/>
                <a:gd name="T37" fmla="*/ 82 h 235"/>
                <a:gd name="T38" fmla="*/ 496 w 499"/>
                <a:gd name="T39" fmla="*/ 100 h 235"/>
                <a:gd name="T40" fmla="*/ 499 w 499"/>
                <a:gd name="T41" fmla="*/ 118 h 235"/>
                <a:gd name="T42" fmla="*/ 496 w 499"/>
                <a:gd name="T43" fmla="*/ 138 h 235"/>
                <a:gd name="T44" fmla="*/ 486 w 499"/>
                <a:gd name="T45" fmla="*/ 156 h 235"/>
                <a:gd name="T46" fmla="*/ 468 w 499"/>
                <a:gd name="T47" fmla="*/ 171 h 235"/>
                <a:gd name="T48" fmla="*/ 447 w 499"/>
                <a:gd name="T49" fmla="*/ 187 h 235"/>
                <a:gd name="T50" fmla="*/ 422 w 499"/>
                <a:gd name="T51" fmla="*/ 202 h 235"/>
                <a:gd name="T52" fmla="*/ 391 w 499"/>
                <a:gd name="T53" fmla="*/ 212 h 235"/>
                <a:gd name="T54" fmla="*/ 358 w 499"/>
                <a:gd name="T55" fmla="*/ 223 h 235"/>
                <a:gd name="T56" fmla="*/ 325 w 499"/>
                <a:gd name="T57" fmla="*/ 230 h 235"/>
                <a:gd name="T58" fmla="*/ 286 w 499"/>
                <a:gd name="T59" fmla="*/ 235 h 235"/>
                <a:gd name="T60" fmla="*/ 250 w 499"/>
                <a:gd name="T61" fmla="*/ 235 h 235"/>
                <a:gd name="T62" fmla="*/ 212 w 499"/>
                <a:gd name="T63" fmla="*/ 235 h 235"/>
                <a:gd name="T64" fmla="*/ 176 w 499"/>
                <a:gd name="T65" fmla="*/ 230 h 235"/>
                <a:gd name="T66" fmla="*/ 140 w 499"/>
                <a:gd name="T67" fmla="*/ 223 h 235"/>
                <a:gd name="T68" fmla="*/ 107 w 499"/>
                <a:gd name="T69" fmla="*/ 212 h 235"/>
                <a:gd name="T70" fmla="*/ 79 w 499"/>
                <a:gd name="T71" fmla="*/ 202 h 235"/>
                <a:gd name="T72" fmla="*/ 53 w 499"/>
                <a:gd name="T73" fmla="*/ 187 h 235"/>
                <a:gd name="T74" fmla="*/ 30 w 499"/>
                <a:gd name="T75" fmla="*/ 171 h 235"/>
                <a:gd name="T76" fmla="*/ 15 w 499"/>
                <a:gd name="T77" fmla="*/ 156 h 235"/>
                <a:gd name="T78" fmla="*/ 5 w 499"/>
                <a:gd name="T79" fmla="*/ 138 h 235"/>
                <a:gd name="T80" fmla="*/ 2 w 499"/>
                <a:gd name="T81" fmla="*/ 118 h 235"/>
                <a:gd name="T82" fmla="*/ 2 w 499"/>
                <a:gd name="T83" fmla="*/ 118 h 235"/>
                <a:gd name="T84" fmla="*/ 0 w 499"/>
                <a:gd name="T85" fmla="*/ 118 h 2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9"/>
                <a:gd name="T130" fmla="*/ 0 h 235"/>
                <a:gd name="T131" fmla="*/ 499 w 499"/>
                <a:gd name="T132" fmla="*/ 235 h 23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9" h="235">
                  <a:moveTo>
                    <a:pt x="0" y="118"/>
                  </a:moveTo>
                  <a:lnTo>
                    <a:pt x="5" y="100"/>
                  </a:lnTo>
                  <a:lnTo>
                    <a:pt x="15" y="82"/>
                  </a:lnTo>
                  <a:lnTo>
                    <a:pt x="30" y="64"/>
                  </a:lnTo>
                  <a:lnTo>
                    <a:pt x="53" y="49"/>
                  </a:lnTo>
                  <a:lnTo>
                    <a:pt x="79" y="36"/>
                  </a:lnTo>
                  <a:lnTo>
                    <a:pt x="107" y="23"/>
                  </a:lnTo>
                  <a:lnTo>
                    <a:pt x="140" y="16"/>
                  </a:lnTo>
                  <a:lnTo>
                    <a:pt x="176" y="8"/>
                  </a:lnTo>
                  <a:lnTo>
                    <a:pt x="212" y="3"/>
                  </a:lnTo>
                  <a:lnTo>
                    <a:pt x="250" y="0"/>
                  </a:lnTo>
                  <a:lnTo>
                    <a:pt x="286" y="3"/>
                  </a:lnTo>
                  <a:lnTo>
                    <a:pt x="325" y="8"/>
                  </a:lnTo>
                  <a:lnTo>
                    <a:pt x="358" y="16"/>
                  </a:lnTo>
                  <a:lnTo>
                    <a:pt x="391" y="23"/>
                  </a:lnTo>
                  <a:lnTo>
                    <a:pt x="422" y="36"/>
                  </a:lnTo>
                  <a:lnTo>
                    <a:pt x="447" y="49"/>
                  </a:lnTo>
                  <a:lnTo>
                    <a:pt x="468" y="64"/>
                  </a:lnTo>
                  <a:lnTo>
                    <a:pt x="486" y="82"/>
                  </a:lnTo>
                  <a:lnTo>
                    <a:pt x="496" y="100"/>
                  </a:lnTo>
                  <a:lnTo>
                    <a:pt x="499" y="118"/>
                  </a:lnTo>
                  <a:lnTo>
                    <a:pt x="496" y="138"/>
                  </a:lnTo>
                  <a:lnTo>
                    <a:pt x="486" y="156"/>
                  </a:lnTo>
                  <a:lnTo>
                    <a:pt x="468" y="171"/>
                  </a:lnTo>
                  <a:lnTo>
                    <a:pt x="447" y="187"/>
                  </a:lnTo>
                  <a:lnTo>
                    <a:pt x="422" y="202"/>
                  </a:lnTo>
                  <a:lnTo>
                    <a:pt x="391" y="212"/>
                  </a:lnTo>
                  <a:lnTo>
                    <a:pt x="358" y="223"/>
                  </a:lnTo>
                  <a:lnTo>
                    <a:pt x="325" y="230"/>
                  </a:lnTo>
                  <a:lnTo>
                    <a:pt x="286" y="235"/>
                  </a:lnTo>
                  <a:lnTo>
                    <a:pt x="250" y="235"/>
                  </a:lnTo>
                  <a:lnTo>
                    <a:pt x="212" y="235"/>
                  </a:lnTo>
                  <a:lnTo>
                    <a:pt x="176" y="230"/>
                  </a:lnTo>
                  <a:lnTo>
                    <a:pt x="140" y="223"/>
                  </a:lnTo>
                  <a:lnTo>
                    <a:pt x="107" y="212"/>
                  </a:lnTo>
                  <a:lnTo>
                    <a:pt x="79" y="202"/>
                  </a:lnTo>
                  <a:lnTo>
                    <a:pt x="53" y="187"/>
                  </a:lnTo>
                  <a:lnTo>
                    <a:pt x="30" y="171"/>
                  </a:lnTo>
                  <a:lnTo>
                    <a:pt x="15" y="156"/>
                  </a:lnTo>
                  <a:lnTo>
                    <a:pt x="5" y="138"/>
                  </a:lnTo>
                  <a:lnTo>
                    <a:pt x="2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1" name="Freeform 39"/>
            <p:cNvSpPr>
              <a:spLocks/>
            </p:cNvSpPr>
            <p:nvPr/>
          </p:nvSpPr>
          <p:spPr bwMode="auto">
            <a:xfrm>
              <a:off x="3653" y="911"/>
              <a:ext cx="499" cy="235"/>
            </a:xfrm>
            <a:custGeom>
              <a:avLst/>
              <a:gdLst>
                <a:gd name="T0" fmla="*/ 0 w 499"/>
                <a:gd name="T1" fmla="*/ 118 h 235"/>
                <a:gd name="T2" fmla="*/ 5 w 499"/>
                <a:gd name="T3" fmla="*/ 100 h 235"/>
                <a:gd name="T4" fmla="*/ 15 w 499"/>
                <a:gd name="T5" fmla="*/ 82 h 235"/>
                <a:gd name="T6" fmla="*/ 30 w 499"/>
                <a:gd name="T7" fmla="*/ 64 h 235"/>
                <a:gd name="T8" fmla="*/ 53 w 499"/>
                <a:gd name="T9" fmla="*/ 49 h 235"/>
                <a:gd name="T10" fmla="*/ 79 w 499"/>
                <a:gd name="T11" fmla="*/ 36 h 235"/>
                <a:gd name="T12" fmla="*/ 107 w 499"/>
                <a:gd name="T13" fmla="*/ 23 h 235"/>
                <a:gd name="T14" fmla="*/ 140 w 499"/>
                <a:gd name="T15" fmla="*/ 16 h 235"/>
                <a:gd name="T16" fmla="*/ 176 w 499"/>
                <a:gd name="T17" fmla="*/ 8 h 235"/>
                <a:gd name="T18" fmla="*/ 212 w 499"/>
                <a:gd name="T19" fmla="*/ 3 h 235"/>
                <a:gd name="T20" fmla="*/ 250 w 499"/>
                <a:gd name="T21" fmla="*/ 0 h 235"/>
                <a:gd name="T22" fmla="*/ 286 w 499"/>
                <a:gd name="T23" fmla="*/ 3 h 235"/>
                <a:gd name="T24" fmla="*/ 325 w 499"/>
                <a:gd name="T25" fmla="*/ 8 h 235"/>
                <a:gd name="T26" fmla="*/ 358 w 499"/>
                <a:gd name="T27" fmla="*/ 16 h 235"/>
                <a:gd name="T28" fmla="*/ 391 w 499"/>
                <a:gd name="T29" fmla="*/ 23 h 235"/>
                <a:gd name="T30" fmla="*/ 422 w 499"/>
                <a:gd name="T31" fmla="*/ 36 h 235"/>
                <a:gd name="T32" fmla="*/ 447 w 499"/>
                <a:gd name="T33" fmla="*/ 49 h 235"/>
                <a:gd name="T34" fmla="*/ 468 w 499"/>
                <a:gd name="T35" fmla="*/ 64 h 235"/>
                <a:gd name="T36" fmla="*/ 486 w 499"/>
                <a:gd name="T37" fmla="*/ 82 h 235"/>
                <a:gd name="T38" fmla="*/ 496 w 499"/>
                <a:gd name="T39" fmla="*/ 100 h 235"/>
                <a:gd name="T40" fmla="*/ 499 w 499"/>
                <a:gd name="T41" fmla="*/ 118 h 235"/>
                <a:gd name="T42" fmla="*/ 496 w 499"/>
                <a:gd name="T43" fmla="*/ 138 h 235"/>
                <a:gd name="T44" fmla="*/ 486 w 499"/>
                <a:gd name="T45" fmla="*/ 156 h 235"/>
                <a:gd name="T46" fmla="*/ 468 w 499"/>
                <a:gd name="T47" fmla="*/ 171 h 235"/>
                <a:gd name="T48" fmla="*/ 447 w 499"/>
                <a:gd name="T49" fmla="*/ 187 h 235"/>
                <a:gd name="T50" fmla="*/ 422 w 499"/>
                <a:gd name="T51" fmla="*/ 202 h 235"/>
                <a:gd name="T52" fmla="*/ 391 w 499"/>
                <a:gd name="T53" fmla="*/ 212 h 235"/>
                <a:gd name="T54" fmla="*/ 358 w 499"/>
                <a:gd name="T55" fmla="*/ 223 h 235"/>
                <a:gd name="T56" fmla="*/ 325 w 499"/>
                <a:gd name="T57" fmla="*/ 230 h 235"/>
                <a:gd name="T58" fmla="*/ 286 w 499"/>
                <a:gd name="T59" fmla="*/ 235 h 235"/>
                <a:gd name="T60" fmla="*/ 250 w 499"/>
                <a:gd name="T61" fmla="*/ 235 h 235"/>
                <a:gd name="T62" fmla="*/ 212 w 499"/>
                <a:gd name="T63" fmla="*/ 235 h 235"/>
                <a:gd name="T64" fmla="*/ 176 w 499"/>
                <a:gd name="T65" fmla="*/ 230 h 235"/>
                <a:gd name="T66" fmla="*/ 140 w 499"/>
                <a:gd name="T67" fmla="*/ 223 h 235"/>
                <a:gd name="T68" fmla="*/ 107 w 499"/>
                <a:gd name="T69" fmla="*/ 212 h 235"/>
                <a:gd name="T70" fmla="*/ 79 w 499"/>
                <a:gd name="T71" fmla="*/ 202 h 235"/>
                <a:gd name="T72" fmla="*/ 53 w 499"/>
                <a:gd name="T73" fmla="*/ 187 h 235"/>
                <a:gd name="T74" fmla="*/ 30 w 499"/>
                <a:gd name="T75" fmla="*/ 171 h 235"/>
                <a:gd name="T76" fmla="*/ 15 w 499"/>
                <a:gd name="T77" fmla="*/ 156 h 235"/>
                <a:gd name="T78" fmla="*/ 5 w 499"/>
                <a:gd name="T79" fmla="*/ 138 h 235"/>
                <a:gd name="T80" fmla="*/ 2 w 499"/>
                <a:gd name="T81" fmla="*/ 118 h 235"/>
                <a:gd name="T82" fmla="*/ 2 w 499"/>
                <a:gd name="T83" fmla="*/ 118 h 2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99"/>
                <a:gd name="T127" fmla="*/ 0 h 235"/>
                <a:gd name="T128" fmla="*/ 499 w 499"/>
                <a:gd name="T129" fmla="*/ 235 h 2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99" h="235">
                  <a:moveTo>
                    <a:pt x="0" y="118"/>
                  </a:moveTo>
                  <a:lnTo>
                    <a:pt x="5" y="100"/>
                  </a:lnTo>
                  <a:lnTo>
                    <a:pt x="15" y="82"/>
                  </a:lnTo>
                  <a:lnTo>
                    <a:pt x="30" y="64"/>
                  </a:lnTo>
                  <a:lnTo>
                    <a:pt x="53" y="49"/>
                  </a:lnTo>
                  <a:lnTo>
                    <a:pt x="79" y="36"/>
                  </a:lnTo>
                  <a:lnTo>
                    <a:pt x="107" y="23"/>
                  </a:lnTo>
                  <a:lnTo>
                    <a:pt x="140" y="16"/>
                  </a:lnTo>
                  <a:lnTo>
                    <a:pt x="176" y="8"/>
                  </a:lnTo>
                  <a:lnTo>
                    <a:pt x="212" y="3"/>
                  </a:lnTo>
                  <a:lnTo>
                    <a:pt x="250" y="0"/>
                  </a:lnTo>
                  <a:lnTo>
                    <a:pt x="286" y="3"/>
                  </a:lnTo>
                  <a:lnTo>
                    <a:pt x="325" y="8"/>
                  </a:lnTo>
                  <a:lnTo>
                    <a:pt x="358" y="16"/>
                  </a:lnTo>
                  <a:lnTo>
                    <a:pt x="391" y="23"/>
                  </a:lnTo>
                  <a:lnTo>
                    <a:pt x="422" y="36"/>
                  </a:lnTo>
                  <a:lnTo>
                    <a:pt x="447" y="49"/>
                  </a:lnTo>
                  <a:lnTo>
                    <a:pt x="468" y="64"/>
                  </a:lnTo>
                  <a:lnTo>
                    <a:pt x="486" y="82"/>
                  </a:lnTo>
                  <a:lnTo>
                    <a:pt x="496" y="100"/>
                  </a:lnTo>
                  <a:lnTo>
                    <a:pt x="499" y="118"/>
                  </a:lnTo>
                  <a:lnTo>
                    <a:pt x="496" y="138"/>
                  </a:lnTo>
                  <a:lnTo>
                    <a:pt x="486" y="156"/>
                  </a:lnTo>
                  <a:lnTo>
                    <a:pt x="468" y="171"/>
                  </a:lnTo>
                  <a:lnTo>
                    <a:pt x="447" y="187"/>
                  </a:lnTo>
                  <a:lnTo>
                    <a:pt x="422" y="202"/>
                  </a:lnTo>
                  <a:lnTo>
                    <a:pt x="391" y="212"/>
                  </a:lnTo>
                  <a:lnTo>
                    <a:pt x="358" y="223"/>
                  </a:lnTo>
                  <a:lnTo>
                    <a:pt x="325" y="230"/>
                  </a:lnTo>
                  <a:lnTo>
                    <a:pt x="286" y="235"/>
                  </a:lnTo>
                  <a:lnTo>
                    <a:pt x="250" y="235"/>
                  </a:lnTo>
                  <a:lnTo>
                    <a:pt x="212" y="235"/>
                  </a:lnTo>
                  <a:lnTo>
                    <a:pt x="176" y="230"/>
                  </a:lnTo>
                  <a:lnTo>
                    <a:pt x="140" y="223"/>
                  </a:lnTo>
                  <a:lnTo>
                    <a:pt x="107" y="212"/>
                  </a:lnTo>
                  <a:lnTo>
                    <a:pt x="79" y="202"/>
                  </a:lnTo>
                  <a:lnTo>
                    <a:pt x="53" y="187"/>
                  </a:lnTo>
                  <a:lnTo>
                    <a:pt x="30" y="171"/>
                  </a:lnTo>
                  <a:lnTo>
                    <a:pt x="15" y="156"/>
                  </a:lnTo>
                  <a:lnTo>
                    <a:pt x="5" y="138"/>
                  </a:lnTo>
                  <a:lnTo>
                    <a:pt x="2" y="11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2" name="Freeform 40"/>
            <p:cNvSpPr>
              <a:spLocks/>
            </p:cNvSpPr>
            <p:nvPr/>
          </p:nvSpPr>
          <p:spPr bwMode="auto">
            <a:xfrm>
              <a:off x="1291" y="1783"/>
              <a:ext cx="499" cy="235"/>
            </a:xfrm>
            <a:custGeom>
              <a:avLst/>
              <a:gdLst>
                <a:gd name="T0" fmla="*/ 0 w 499"/>
                <a:gd name="T1" fmla="*/ 118 h 235"/>
                <a:gd name="T2" fmla="*/ 6 w 499"/>
                <a:gd name="T3" fmla="*/ 100 h 235"/>
                <a:gd name="T4" fmla="*/ 16 w 499"/>
                <a:gd name="T5" fmla="*/ 82 h 235"/>
                <a:gd name="T6" fmla="*/ 34 w 499"/>
                <a:gd name="T7" fmla="*/ 64 h 235"/>
                <a:gd name="T8" fmla="*/ 54 w 499"/>
                <a:gd name="T9" fmla="*/ 49 h 235"/>
                <a:gd name="T10" fmla="*/ 80 w 499"/>
                <a:gd name="T11" fmla="*/ 36 h 235"/>
                <a:gd name="T12" fmla="*/ 110 w 499"/>
                <a:gd name="T13" fmla="*/ 23 h 235"/>
                <a:gd name="T14" fmla="*/ 141 w 499"/>
                <a:gd name="T15" fmla="*/ 13 h 235"/>
                <a:gd name="T16" fmla="*/ 177 w 499"/>
                <a:gd name="T17" fmla="*/ 8 h 235"/>
                <a:gd name="T18" fmla="*/ 213 w 499"/>
                <a:gd name="T19" fmla="*/ 3 h 235"/>
                <a:gd name="T20" fmla="*/ 251 w 499"/>
                <a:gd name="T21" fmla="*/ 0 h 235"/>
                <a:gd name="T22" fmla="*/ 290 w 499"/>
                <a:gd name="T23" fmla="*/ 3 h 235"/>
                <a:gd name="T24" fmla="*/ 325 w 499"/>
                <a:gd name="T25" fmla="*/ 8 h 235"/>
                <a:gd name="T26" fmla="*/ 361 w 499"/>
                <a:gd name="T27" fmla="*/ 13 h 235"/>
                <a:gd name="T28" fmla="*/ 392 w 499"/>
                <a:gd name="T29" fmla="*/ 23 h 235"/>
                <a:gd name="T30" fmla="*/ 423 w 499"/>
                <a:gd name="T31" fmla="*/ 36 h 235"/>
                <a:gd name="T32" fmla="*/ 448 w 499"/>
                <a:gd name="T33" fmla="*/ 49 h 235"/>
                <a:gd name="T34" fmla="*/ 469 w 499"/>
                <a:gd name="T35" fmla="*/ 64 h 235"/>
                <a:gd name="T36" fmla="*/ 487 w 499"/>
                <a:gd name="T37" fmla="*/ 82 h 235"/>
                <a:gd name="T38" fmla="*/ 497 w 499"/>
                <a:gd name="T39" fmla="*/ 100 h 235"/>
                <a:gd name="T40" fmla="*/ 499 w 499"/>
                <a:gd name="T41" fmla="*/ 118 h 235"/>
                <a:gd name="T42" fmla="*/ 497 w 499"/>
                <a:gd name="T43" fmla="*/ 138 h 235"/>
                <a:gd name="T44" fmla="*/ 487 w 499"/>
                <a:gd name="T45" fmla="*/ 156 h 235"/>
                <a:gd name="T46" fmla="*/ 469 w 499"/>
                <a:gd name="T47" fmla="*/ 171 h 235"/>
                <a:gd name="T48" fmla="*/ 448 w 499"/>
                <a:gd name="T49" fmla="*/ 187 h 235"/>
                <a:gd name="T50" fmla="*/ 423 w 499"/>
                <a:gd name="T51" fmla="*/ 202 h 235"/>
                <a:gd name="T52" fmla="*/ 392 w 499"/>
                <a:gd name="T53" fmla="*/ 212 h 235"/>
                <a:gd name="T54" fmla="*/ 361 w 499"/>
                <a:gd name="T55" fmla="*/ 222 h 235"/>
                <a:gd name="T56" fmla="*/ 325 w 499"/>
                <a:gd name="T57" fmla="*/ 230 h 235"/>
                <a:gd name="T58" fmla="*/ 290 w 499"/>
                <a:gd name="T59" fmla="*/ 233 h 235"/>
                <a:gd name="T60" fmla="*/ 251 w 499"/>
                <a:gd name="T61" fmla="*/ 235 h 235"/>
                <a:gd name="T62" fmla="*/ 213 w 499"/>
                <a:gd name="T63" fmla="*/ 233 h 235"/>
                <a:gd name="T64" fmla="*/ 177 w 499"/>
                <a:gd name="T65" fmla="*/ 230 h 235"/>
                <a:gd name="T66" fmla="*/ 141 w 499"/>
                <a:gd name="T67" fmla="*/ 222 h 235"/>
                <a:gd name="T68" fmla="*/ 110 w 499"/>
                <a:gd name="T69" fmla="*/ 212 h 235"/>
                <a:gd name="T70" fmla="*/ 80 w 499"/>
                <a:gd name="T71" fmla="*/ 202 h 235"/>
                <a:gd name="T72" fmla="*/ 54 w 499"/>
                <a:gd name="T73" fmla="*/ 187 h 235"/>
                <a:gd name="T74" fmla="*/ 34 w 499"/>
                <a:gd name="T75" fmla="*/ 171 h 235"/>
                <a:gd name="T76" fmla="*/ 16 w 499"/>
                <a:gd name="T77" fmla="*/ 156 h 235"/>
                <a:gd name="T78" fmla="*/ 6 w 499"/>
                <a:gd name="T79" fmla="*/ 138 h 235"/>
                <a:gd name="T80" fmla="*/ 3 w 499"/>
                <a:gd name="T81" fmla="*/ 118 h 235"/>
                <a:gd name="T82" fmla="*/ 3 w 499"/>
                <a:gd name="T83" fmla="*/ 118 h 235"/>
                <a:gd name="T84" fmla="*/ 0 w 499"/>
                <a:gd name="T85" fmla="*/ 118 h 2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9"/>
                <a:gd name="T130" fmla="*/ 0 h 235"/>
                <a:gd name="T131" fmla="*/ 499 w 499"/>
                <a:gd name="T132" fmla="*/ 235 h 23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9" h="235">
                  <a:moveTo>
                    <a:pt x="0" y="118"/>
                  </a:moveTo>
                  <a:lnTo>
                    <a:pt x="6" y="100"/>
                  </a:lnTo>
                  <a:lnTo>
                    <a:pt x="16" y="82"/>
                  </a:lnTo>
                  <a:lnTo>
                    <a:pt x="34" y="64"/>
                  </a:lnTo>
                  <a:lnTo>
                    <a:pt x="54" y="49"/>
                  </a:lnTo>
                  <a:lnTo>
                    <a:pt x="80" y="36"/>
                  </a:lnTo>
                  <a:lnTo>
                    <a:pt x="110" y="23"/>
                  </a:lnTo>
                  <a:lnTo>
                    <a:pt x="141" y="13"/>
                  </a:lnTo>
                  <a:lnTo>
                    <a:pt x="177" y="8"/>
                  </a:lnTo>
                  <a:lnTo>
                    <a:pt x="213" y="3"/>
                  </a:lnTo>
                  <a:lnTo>
                    <a:pt x="251" y="0"/>
                  </a:lnTo>
                  <a:lnTo>
                    <a:pt x="290" y="3"/>
                  </a:lnTo>
                  <a:lnTo>
                    <a:pt x="325" y="8"/>
                  </a:lnTo>
                  <a:lnTo>
                    <a:pt x="361" y="13"/>
                  </a:lnTo>
                  <a:lnTo>
                    <a:pt x="392" y="23"/>
                  </a:lnTo>
                  <a:lnTo>
                    <a:pt x="423" y="36"/>
                  </a:lnTo>
                  <a:lnTo>
                    <a:pt x="448" y="49"/>
                  </a:lnTo>
                  <a:lnTo>
                    <a:pt x="469" y="64"/>
                  </a:lnTo>
                  <a:lnTo>
                    <a:pt x="487" y="82"/>
                  </a:lnTo>
                  <a:lnTo>
                    <a:pt x="497" y="100"/>
                  </a:lnTo>
                  <a:lnTo>
                    <a:pt x="499" y="118"/>
                  </a:lnTo>
                  <a:lnTo>
                    <a:pt x="497" y="138"/>
                  </a:lnTo>
                  <a:lnTo>
                    <a:pt x="487" y="156"/>
                  </a:lnTo>
                  <a:lnTo>
                    <a:pt x="469" y="171"/>
                  </a:lnTo>
                  <a:lnTo>
                    <a:pt x="448" y="187"/>
                  </a:lnTo>
                  <a:lnTo>
                    <a:pt x="423" y="202"/>
                  </a:lnTo>
                  <a:lnTo>
                    <a:pt x="392" y="212"/>
                  </a:lnTo>
                  <a:lnTo>
                    <a:pt x="361" y="222"/>
                  </a:lnTo>
                  <a:lnTo>
                    <a:pt x="325" y="230"/>
                  </a:lnTo>
                  <a:lnTo>
                    <a:pt x="290" y="233"/>
                  </a:lnTo>
                  <a:lnTo>
                    <a:pt x="251" y="235"/>
                  </a:lnTo>
                  <a:lnTo>
                    <a:pt x="213" y="233"/>
                  </a:lnTo>
                  <a:lnTo>
                    <a:pt x="177" y="230"/>
                  </a:lnTo>
                  <a:lnTo>
                    <a:pt x="141" y="222"/>
                  </a:lnTo>
                  <a:lnTo>
                    <a:pt x="110" y="212"/>
                  </a:lnTo>
                  <a:lnTo>
                    <a:pt x="80" y="202"/>
                  </a:lnTo>
                  <a:lnTo>
                    <a:pt x="54" y="187"/>
                  </a:lnTo>
                  <a:lnTo>
                    <a:pt x="34" y="171"/>
                  </a:lnTo>
                  <a:lnTo>
                    <a:pt x="16" y="156"/>
                  </a:lnTo>
                  <a:lnTo>
                    <a:pt x="6" y="138"/>
                  </a:lnTo>
                  <a:lnTo>
                    <a:pt x="3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3" name="Freeform 41"/>
            <p:cNvSpPr>
              <a:spLocks/>
            </p:cNvSpPr>
            <p:nvPr/>
          </p:nvSpPr>
          <p:spPr bwMode="auto">
            <a:xfrm>
              <a:off x="1291" y="1783"/>
              <a:ext cx="499" cy="235"/>
            </a:xfrm>
            <a:custGeom>
              <a:avLst/>
              <a:gdLst>
                <a:gd name="T0" fmla="*/ 0 w 499"/>
                <a:gd name="T1" fmla="*/ 118 h 235"/>
                <a:gd name="T2" fmla="*/ 6 w 499"/>
                <a:gd name="T3" fmla="*/ 100 h 235"/>
                <a:gd name="T4" fmla="*/ 16 w 499"/>
                <a:gd name="T5" fmla="*/ 82 h 235"/>
                <a:gd name="T6" fmla="*/ 34 w 499"/>
                <a:gd name="T7" fmla="*/ 64 h 235"/>
                <a:gd name="T8" fmla="*/ 54 w 499"/>
                <a:gd name="T9" fmla="*/ 49 h 235"/>
                <a:gd name="T10" fmla="*/ 80 w 499"/>
                <a:gd name="T11" fmla="*/ 36 h 235"/>
                <a:gd name="T12" fmla="*/ 110 w 499"/>
                <a:gd name="T13" fmla="*/ 23 h 235"/>
                <a:gd name="T14" fmla="*/ 141 w 499"/>
                <a:gd name="T15" fmla="*/ 13 h 235"/>
                <a:gd name="T16" fmla="*/ 177 w 499"/>
                <a:gd name="T17" fmla="*/ 8 h 235"/>
                <a:gd name="T18" fmla="*/ 213 w 499"/>
                <a:gd name="T19" fmla="*/ 3 h 235"/>
                <a:gd name="T20" fmla="*/ 251 w 499"/>
                <a:gd name="T21" fmla="*/ 0 h 235"/>
                <a:gd name="T22" fmla="*/ 290 w 499"/>
                <a:gd name="T23" fmla="*/ 3 h 235"/>
                <a:gd name="T24" fmla="*/ 325 w 499"/>
                <a:gd name="T25" fmla="*/ 8 h 235"/>
                <a:gd name="T26" fmla="*/ 361 w 499"/>
                <a:gd name="T27" fmla="*/ 13 h 235"/>
                <a:gd name="T28" fmla="*/ 392 w 499"/>
                <a:gd name="T29" fmla="*/ 23 h 235"/>
                <a:gd name="T30" fmla="*/ 423 w 499"/>
                <a:gd name="T31" fmla="*/ 36 h 235"/>
                <a:gd name="T32" fmla="*/ 448 w 499"/>
                <a:gd name="T33" fmla="*/ 49 h 235"/>
                <a:gd name="T34" fmla="*/ 469 w 499"/>
                <a:gd name="T35" fmla="*/ 64 h 235"/>
                <a:gd name="T36" fmla="*/ 487 w 499"/>
                <a:gd name="T37" fmla="*/ 82 h 235"/>
                <a:gd name="T38" fmla="*/ 497 w 499"/>
                <a:gd name="T39" fmla="*/ 100 h 235"/>
                <a:gd name="T40" fmla="*/ 499 w 499"/>
                <a:gd name="T41" fmla="*/ 118 h 235"/>
                <a:gd name="T42" fmla="*/ 497 w 499"/>
                <a:gd name="T43" fmla="*/ 138 h 235"/>
                <a:gd name="T44" fmla="*/ 487 w 499"/>
                <a:gd name="T45" fmla="*/ 156 h 235"/>
                <a:gd name="T46" fmla="*/ 469 w 499"/>
                <a:gd name="T47" fmla="*/ 171 h 235"/>
                <a:gd name="T48" fmla="*/ 448 w 499"/>
                <a:gd name="T49" fmla="*/ 187 h 235"/>
                <a:gd name="T50" fmla="*/ 423 w 499"/>
                <a:gd name="T51" fmla="*/ 202 h 235"/>
                <a:gd name="T52" fmla="*/ 392 w 499"/>
                <a:gd name="T53" fmla="*/ 212 h 235"/>
                <a:gd name="T54" fmla="*/ 361 w 499"/>
                <a:gd name="T55" fmla="*/ 222 h 235"/>
                <a:gd name="T56" fmla="*/ 325 w 499"/>
                <a:gd name="T57" fmla="*/ 230 h 235"/>
                <a:gd name="T58" fmla="*/ 290 w 499"/>
                <a:gd name="T59" fmla="*/ 233 h 235"/>
                <a:gd name="T60" fmla="*/ 251 w 499"/>
                <a:gd name="T61" fmla="*/ 235 h 235"/>
                <a:gd name="T62" fmla="*/ 213 w 499"/>
                <a:gd name="T63" fmla="*/ 233 h 235"/>
                <a:gd name="T64" fmla="*/ 177 w 499"/>
                <a:gd name="T65" fmla="*/ 230 h 235"/>
                <a:gd name="T66" fmla="*/ 141 w 499"/>
                <a:gd name="T67" fmla="*/ 222 h 235"/>
                <a:gd name="T68" fmla="*/ 110 w 499"/>
                <a:gd name="T69" fmla="*/ 212 h 235"/>
                <a:gd name="T70" fmla="*/ 80 w 499"/>
                <a:gd name="T71" fmla="*/ 202 h 235"/>
                <a:gd name="T72" fmla="*/ 54 w 499"/>
                <a:gd name="T73" fmla="*/ 187 h 235"/>
                <a:gd name="T74" fmla="*/ 34 w 499"/>
                <a:gd name="T75" fmla="*/ 171 h 235"/>
                <a:gd name="T76" fmla="*/ 16 w 499"/>
                <a:gd name="T77" fmla="*/ 156 h 235"/>
                <a:gd name="T78" fmla="*/ 6 w 499"/>
                <a:gd name="T79" fmla="*/ 138 h 235"/>
                <a:gd name="T80" fmla="*/ 3 w 499"/>
                <a:gd name="T81" fmla="*/ 118 h 235"/>
                <a:gd name="T82" fmla="*/ 3 w 499"/>
                <a:gd name="T83" fmla="*/ 118 h 2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99"/>
                <a:gd name="T127" fmla="*/ 0 h 235"/>
                <a:gd name="T128" fmla="*/ 499 w 499"/>
                <a:gd name="T129" fmla="*/ 235 h 2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99" h="235">
                  <a:moveTo>
                    <a:pt x="0" y="118"/>
                  </a:moveTo>
                  <a:lnTo>
                    <a:pt x="6" y="100"/>
                  </a:lnTo>
                  <a:lnTo>
                    <a:pt x="16" y="82"/>
                  </a:lnTo>
                  <a:lnTo>
                    <a:pt x="34" y="64"/>
                  </a:lnTo>
                  <a:lnTo>
                    <a:pt x="54" y="49"/>
                  </a:lnTo>
                  <a:lnTo>
                    <a:pt x="80" y="36"/>
                  </a:lnTo>
                  <a:lnTo>
                    <a:pt x="110" y="23"/>
                  </a:lnTo>
                  <a:lnTo>
                    <a:pt x="141" y="13"/>
                  </a:lnTo>
                  <a:lnTo>
                    <a:pt x="177" y="8"/>
                  </a:lnTo>
                  <a:lnTo>
                    <a:pt x="213" y="3"/>
                  </a:lnTo>
                  <a:lnTo>
                    <a:pt x="251" y="0"/>
                  </a:lnTo>
                  <a:lnTo>
                    <a:pt x="290" y="3"/>
                  </a:lnTo>
                  <a:lnTo>
                    <a:pt x="325" y="8"/>
                  </a:lnTo>
                  <a:lnTo>
                    <a:pt x="361" y="13"/>
                  </a:lnTo>
                  <a:lnTo>
                    <a:pt x="392" y="23"/>
                  </a:lnTo>
                  <a:lnTo>
                    <a:pt x="423" y="36"/>
                  </a:lnTo>
                  <a:lnTo>
                    <a:pt x="448" y="49"/>
                  </a:lnTo>
                  <a:lnTo>
                    <a:pt x="469" y="64"/>
                  </a:lnTo>
                  <a:lnTo>
                    <a:pt x="487" y="82"/>
                  </a:lnTo>
                  <a:lnTo>
                    <a:pt x="497" y="100"/>
                  </a:lnTo>
                  <a:lnTo>
                    <a:pt x="499" y="118"/>
                  </a:lnTo>
                  <a:lnTo>
                    <a:pt x="497" y="138"/>
                  </a:lnTo>
                  <a:lnTo>
                    <a:pt x="487" y="156"/>
                  </a:lnTo>
                  <a:lnTo>
                    <a:pt x="469" y="171"/>
                  </a:lnTo>
                  <a:lnTo>
                    <a:pt x="448" y="187"/>
                  </a:lnTo>
                  <a:lnTo>
                    <a:pt x="423" y="202"/>
                  </a:lnTo>
                  <a:lnTo>
                    <a:pt x="392" y="212"/>
                  </a:lnTo>
                  <a:lnTo>
                    <a:pt x="361" y="222"/>
                  </a:lnTo>
                  <a:lnTo>
                    <a:pt x="325" y="230"/>
                  </a:lnTo>
                  <a:lnTo>
                    <a:pt x="290" y="233"/>
                  </a:lnTo>
                  <a:lnTo>
                    <a:pt x="251" y="235"/>
                  </a:lnTo>
                  <a:lnTo>
                    <a:pt x="213" y="233"/>
                  </a:lnTo>
                  <a:lnTo>
                    <a:pt x="177" y="230"/>
                  </a:lnTo>
                  <a:lnTo>
                    <a:pt x="141" y="222"/>
                  </a:lnTo>
                  <a:lnTo>
                    <a:pt x="110" y="212"/>
                  </a:lnTo>
                  <a:lnTo>
                    <a:pt x="80" y="202"/>
                  </a:lnTo>
                  <a:lnTo>
                    <a:pt x="54" y="187"/>
                  </a:lnTo>
                  <a:lnTo>
                    <a:pt x="34" y="171"/>
                  </a:lnTo>
                  <a:lnTo>
                    <a:pt x="16" y="156"/>
                  </a:lnTo>
                  <a:lnTo>
                    <a:pt x="6" y="138"/>
                  </a:lnTo>
                  <a:lnTo>
                    <a:pt x="3" y="11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4" name="Freeform 42"/>
            <p:cNvSpPr>
              <a:spLocks/>
            </p:cNvSpPr>
            <p:nvPr/>
          </p:nvSpPr>
          <p:spPr bwMode="auto">
            <a:xfrm>
              <a:off x="3653" y="911"/>
              <a:ext cx="499" cy="235"/>
            </a:xfrm>
            <a:custGeom>
              <a:avLst/>
              <a:gdLst>
                <a:gd name="T0" fmla="*/ 0 w 499"/>
                <a:gd name="T1" fmla="*/ 118 h 235"/>
                <a:gd name="T2" fmla="*/ 5 w 499"/>
                <a:gd name="T3" fmla="*/ 100 h 235"/>
                <a:gd name="T4" fmla="*/ 15 w 499"/>
                <a:gd name="T5" fmla="*/ 82 h 235"/>
                <a:gd name="T6" fmla="*/ 30 w 499"/>
                <a:gd name="T7" fmla="*/ 64 h 235"/>
                <a:gd name="T8" fmla="*/ 53 w 499"/>
                <a:gd name="T9" fmla="*/ 49 h 235"/>
                <a:gd name="T10" fmla="*/ 79 w 499"/>
                <a:gd name="T11" fmla="*/ 36 h 235"/>
                <a:gd name="T12" fmla="*/ 107 w 499"/>
                <a:gd name="T13" fmla="*/ 23 h 235"/>
                <a:gd name="T14" fmla="*/ 140 w 499"/>
                <a:gd name="T15" fmla="*/ 16 h 235"/>
                <a:gd name="T16" fmla="*/ 176 w 499"/>
                <a:gd name="T17" fmla="*/ 8 h 235"/>
                <a:gd name="T18" fmla="*/ 212 w 499"/>
                <a:gd name="T19" fmla="*/ 3 h 235"/>
                <a:gd name="T20" fmla="*/ 250 w 499"/>
                <a:gd name="T21" fmla="*/ 0 h 235"/>
                <a:gd name="T22" fmla="*/ 286 w 499"/>
                <a:gd name="T23" fmla="*/ 3 h 235"/>
                <a:gd name="T24" fmla="*/ 325 w 499"/>
                <a:gd name="T25" fmla="*/ 8 h 235"/>
                <a:gd name="T26" fmla="*/ 358 w 499"/>
                <a:gd name="T27" fmla="*/ 16 h 235"/>
                <a:gd name="T28" fmla="*/ 391 w 499"/>
                <a:gd name="T29" fmla="*/ 23 h 235"/>
                <a:gd name="T30" fmla="*/ 422 w 499"/>
                <a:gd name="T31" fmla="*/ 36 h 235"/>
                <a:gd name="T32" fmla="*/ 447 w 499"/>
                <a:gd name="T33" fmla="*/ 49 h 235"/>
                <a:gd name="T34" fmla="*/ 468 w 499"/>
                <a:gd name="T35" fmla="*/ 64 h 235"/>
                <a:gd name="T36" fmla="*/ 486 w 499"/>
                <a:gd name="T37" fmla="*/ 82 h 235"/>
                <a:gd name="T38" fmla="*/ 496 w 499"/>
                <a:gd name="T39" fmla="*/ 100 h 235"/>
                <a:gd name="T40" fmla="*/ 499 w 499"/>
                <a:gd name="T41" fmla="*/ 118 h 235"/>
                <a:gd name="T42" fmla="*/ 496 w 499"/>
                <a:gd name="T43" fmla="*/ 138 h 235"/>
                <a:gd name="T44" fmla="*/ 486 w 499"/>
                <a:gd name="T45" fmla="*/ 156 h 235"/>
                <a:gd name="T46" fmla="*/ 468 w 499"/>
                <a:gd name="T47" fmla="*/ 171 h 235"/>
                <a:gd name="T48" fmla="*/ 447 w 499"/>
                <a:gd name="T49" fmla="*/ 187 h 235"/>
                <a:gd name="T50" fmla="*/ 422 w 499"/>
                <a:gd name="T51" fmla="*/ 202 h 235"/>
                <a:gd name="T52" fmla="*/ 391 w 499"/>
                <a:gd name="T53" fmla="*/ 212 h 235"/>
                <a:gd name="T54" fmla="*/ 358 w 499"/>
                <a:gd name="T55" fmla="*/ 223 h 235"/>
                <a:gd name="T56" fmla="*/ 325 w 499"/>
                <a:gd name="T57" fmla="*/ 230 h 235"/>
                <a:gd name="T58" fmla="*/ 286 w 499"/>
                <a:gd name="T59" fmla="*/ 235 h 235"/>
                <a:gd name="T60" fmla="*/ 250 w 499"/>
                <a:gd name="T61" fmla="*/ 235 h 235"/>
                <a:gd name="T62" fmla="*/ 212 w 499"/>
                <a:gd name="T63" fmla="*/ 235 h 235"/>
                <a:gd name="T64" fmla="*/ 176 w 499"/>
                <a:gd name="T65" fmla="*/ 230 h 235"/>
                <a:gd name="T66" fmla="*/ 140 w 499"/>
                <a:gd name="T67" fmla="*/ 223 h 235"/>
                <a:gd name="T68" fmla="*/ 107 w 499"/>
                <a:gd name="T69" fmla="*/ 212 h 235"/>
                <a:gd name="T70" fmla="*/ 79 w 499"/>
                <a:gd name="T71" fmla="*/ 202 h 235"/>
                <a:gd name="T72" fmla="*/ 53 w 499"/>
                <a:gd name="T73" fmla="*/ 187 h 235"/>
                <a:gd name="T74" fmla="*/ 30 w 499"/>
                <a:gd name="T75" fmla="*/ 171 h 235"/>
                <a:gd name="T76" fmla="*/ 15 w 499"/>
                <a:gd name="T77" fmla="*/ 156 h 235"/>
                <a:gd name="T78" fmla="*/ 5 w 499"/>
                <a:gd name="T79" fmla="*/ 138 h 235"/>
                <a:gd name="T80" fmla="*/ 2 w 499"/>
                <a:gd name="T81" fmla="*/ 118 h 235"/>
                <a:gd name="T82" fmla="*/ 2 w 499"/>
                <a:gd name="T83" fmla="*/ 118 h 235"/>
                <a:gd name="T84" fmla="*/ 0 w 499"/>
                <a:gd name="T85" fmla="*/ 118 h 2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9"/>
                <a:gd name="T130" fmla="*/ 0 h 235"/>
                <a:gd name="T131" fmla="*/ 499 w 499"/>
                <a:gd name="T132" fmla="*/ 235 h 23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9" h="235">
                  <a:moveTo>
                    <a:pt x="0" y="118"/>
                  </a:moveTo>
                  <a:lnTo>
                    <a:pt x="5" y="100"/>
                  </a:lnTo>
                  <a:lnTo>
                    <a:pt x="15" y="82"/>
                  </a:lnTo>
                  <a:lnTo>
                    <a:pt x="30" y="64"/>
                  </a:lnTo>
                  <a:lnTo>
                    <a:pt x="53" y="49"/>
                  </a:lnTo>
                  <a:lnTo>
                    <a:pt x="79" y="36"/>
                  </a:lnTo>
                  <a:lnTo>
                    <a:pt x="107" y="23"/>
                  </a:lnTo>
                  <a:lnTo>
                    <a:pt x="140" y="16"/>
                  </a:lnTo>
                  <a:lnTo>
                    <a:pt x="176" y="8"/>
                  </a:lnTo>
                  <a:lnTo>
                    <a:pt x="212" y="3"/>
                  </a:lnTo>
                  <a:lnTo>
                    <a:pt x="250" y="0"/>
                  </a:lnTo>
                  <a:lnTo>
                    <a:pt x="286" y="3"/>
                  </a:lnTo>
                  <a:lnTo>
                    <a:pt x="325" y="8"/>
                  </a:lnTo>
                  <a:lnTo>
                    <a:pt x="358" y="16"/>
                  </a:lnTo>
                  <a:lnTo>
                    <a:pt x="391" y="23"/>
                  </a:lnTo>
                  <a:lnTo>
                    <a:pt x="422" y="36"/>
                  </a:lnTo>
                  <a:lnTo>
                    <a:pt x="447" y="49"/>
                  </a:lnTo>
                  <a:lnTo>
                    <a:pt x="468" y="64"/>
                  </a:lnTo>
                  <a:lnTo>
                    <a:pt x="486" y="82"/>
                  </a:lnTo>
                  <a:lnTo>
                    <a:pt x="496" y="100"/>
                  </a:lnTo>
                  <a:lnTo>
                    <a:pt x="499" y="118"/>
                  </a:lnTo>
                  <a:lnTo>
                    <a:pt x="496" y="138"/>
                  </a:lnTo>
                  <a:lnTo>
                    <a:pt x="486" y="156"/>
                  </a:lnTo>
                  <a:lnTo>
                    <a:pt x="468" y="171"/>
                  </a:lnTo>
                  <a:lnTo>
                    <a:pt x="447" y="187"/>
                  </a:lnTo>
                  <a:lnTo>
                    <a:pt x="422" y="202"/>
                  </a:lnTo>
                  <a:lnTo>
                    <a:pt x="391" y="212"/>
                  </a:lnTo>
                  <a:lnTo>
                    <a:pt x="358" y="223"/>
                  </a:lnTo>
                  <a:lnTo>
                    <a:pt x="325" y="230"/>
                  </a:lnTo>
                  <a:lnTo>
                    <a:pt x="286" y="235"/>
                  </a:lnTo>
                  <a:lnTo>
                    <a:pt x="250" y="235"/>
                  </a:lnTo>
                  <a:lnTo>
                    <a:pt x="212" y="235"/>
                  </a:lnTo>
                  <a:lnTo>
                    <a:pt x="176" y="230"/>
                  </a:lnTo>
                  <a:lnTo>
                    <a:pt x="140" y="223"/>
                  </a:lnTo>
                  <a:lnTo>
                    <a:pt x="107" y="212"/>
                  </a:lnTo>
                  <a:lnTo>
                    <a:pt x="79" y="202"/>
                  </a:lnTo>
                  <a:lnTo>
                    <a:pt x="53" y="187"/>
                  </a:lnTo>
                  <a:lnTo>
                    <a:pt x="30" y="171"/>
                  </a:lnTo>
                  <a:lnTo>
                    <a:pt x="15" y="156"/>
                  </a:lnTo>
                  <a:lnTo>
                    <a:pt x="5" y="138"/>
                  </a:lnTo>
                  <a:lnTo>
                    <a:pt x="2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5" name="Freeform 43"/>
            <p:cNvSpPr>
              <a:spLocks/>
            </p:cNvSpPr>
            <p:nvPr/>
          </p:nvSpPr>
          <p:spPr bwMode="auto">
            <a:xfrm>
              <a:off x="3653" y="911"/>
              <a:ext cx="499" cy="235"/>
            </a:xfrm>
            <a:custGeom>
              <a:avLst/>
              <a:gdLst>
                <a:gd name="T0" fmla="*/ 0 w 499"/>
                <a:gd name="T1" fmla="*/ 118 h 235"/>
                <a:gd name="T2" fmla="*/ 5 w 499"/>
                <a:gd name="T3" fmla="*/ 100 h 235"/>
                <a:gd name="T4" fmla="*/ 15 w 499"/>
                <a:gd name="T5" fmla="*/ 82 h 235"/>
                <a:gd name="T6" fmla="*/ 30 w 499"/>
                <a:gd name="T7" fmla="*/ 64 h 235"/>
                <a:gd name="T8" fmla="*/ 53 w 499"/>
                <a:gd name="T9" fmla="*/ 49 h 235"/>
                <a:gd name="T10" fmla="*/ 79 w 499"/>
                <a:gd name="T11" fmla="*/ 36 h 235"/>
                <a:gd name="T12" fmla="*/ 107 w 499"/>
                <a:gd name="T13" fmla="*/ 23 h 235"/>
                <a:gd name="T14" fmla="*/ 140 w 499"/>
                <a:gd name="T15" fmla="*/ 16 h 235"/>
                <a:gd name="T16" fmla="*/ 176 w 499"/>
                <a:gd name="T17" fmla="*/ 8 h 235"/>
                <a:gd name="T18" fmla="*/ 212 w 499"/>
                <a:gd name="T19" fmla="*/ 3 h 235"/>
                <a:gd name="T20" fmla="*/ 250 w 499"/>
                <a:gd name="T21" fmla="*/ 0 h 235"/>
                <a:gd name="T22" fmla="*/ 286 w 499"/>
                <a:gd name="T23" fmla="*/ 3 h 235"/>
                <a:gd name="T24" fmla="*/ 325 w 499"/>
                <a:gd name="T25" fmla="*/ 8 h 235"/>
                <a:gd name="T26" fmla="*/ 358 w 499"/>
                <a:gd name="T27" fmla="*/ 16 h 235"/>
                <a:gd name="T28" fmla="*/ 391 w 499"/>
                <a:gd name="T29" fmla="*/ 23 h 235"/>
                <a:gd name="T30" fmla="*/ 422 w 499"/>
                <a:gd name="T31" fmla="*/ 36 h 235"/>
                <a:gd name="T32" fmla="*/ 447 w 499"/>
                <a:gd name="T33" fmla="*/ 49 h 235"/>
                <a:gd name="T34" fmla="*/ 468 w 499"/>
                <a:gd name="T35" fmla="*/ 64 h 235"/>
                <a:gd name="T36" fmla="*/ 486 w 499"/>
                <a:gd name="T37" fmla="*/ 82 h 235"/>
                <a:gd name="T38" fmla="*/ 496 w 499"/>
                <a:gd name="T39" fmla="*/ 100 h 235"/>
                <a:gd name="T40" fmla="*/ 499 w 499"/>
                <a:gd name="T41" fmla="*/ 118 h 235"/>
                <a:gd name="T42" fmla="*/ 496 w 499"/>
                <a:gd name="T43" fmla="*/ 138 h 235"/>
                <a:gd name="T44" fmla="*/ 486 w 499"/>
                <a:gd name="T45" fmla="*/ 156 h 235"/>
                <a:gd name="T46" fmla="*/ 468 w 499"/>
                <a:gd name="T47" fmla="*/ 171 h 235"/>
                <a:gd name="T48" fmla="*/ 447 w 499"/>
                <a:gd name="T49" fmla="*/ 187 h 235"/>
                <a:gd name="T50" fmla="*/ 422 w 499"/>
                <a:gd name="T51" fmla="*/ 202 h 235"/>
                <a:gd name="T52" fmla="*/ 391 w 499"/>
                <a:gd name="T53" fmla="*/ 212 h 235"/>
                <a:gd name="T54" fmla="*/ 358 w 499"/>
                <a:gd name="T55" fmla="*/ 223 h 235"/>
                <a:gd name="T56" fmla="*/ 325 w 499"/>
                <a:gd name="T57" fmla="*/ 230 h 235"/>
                <a:gd name="T58" fmla="*/ 286 w 499"/>
                <a:gd name="T59" fmla="*/ 235 h 235"/>
                <a:gd name="T60" fmla="*/ 250 w 499"/>
                <a:gd name="T61" fmla="*/ 235 h 235"/>
                <a:gd name="T62" fmla="*/ 212 w 499"/>
                <a:gd name="T63" fmla="*/ 235 h 235"/>
                <a:gd name="T64" fmla="*/ 176 w 499"/>
                <a:gd name="T65" fmla="*/ 230 h 235"/>
                <a:gd name="T66" fmla="*/ 140 w 499"/>
                <a:gd name="T67" fmla="*/ 223 h 235"/>
                <a:gd name="T68" fmla="*/ 107 w 499"/>
                <a:gd name="T69" fmla="*/ 212 h 235"/>
                <a:gd name="T70" fmla="*/ 79 w 499"/>
                <a:gd name="T71" fmla="*/ 202 h 235"/>
                <a:gd name="T72" fmla="*/ 53 w 499"/>
                <a:gd name="T73" fmla="*/ 187 h 235"/>
                <a:gd name="T74" fmla="*/ 30 w 499"/>
                <a:gd name="T75" fmla="*/ 171 h 235"/>
                <a:gd name="T76" fmla="*/ 15 w 499"/>
                <a:gd name="T77" fmla="*/ 156 h 235"/>
                <a:gd name="T78" fmla="*/ 5 w 499"/>
                <a:gd name="T79" fmla="*/ 138 h 235"/>
                <a:gd name="T80" fmla="*/ 2 w 499"/>
                <a:gd name="T81" fmla="*/ 118 h 235"/>
                <a:gd name="T82" fmla="*/ 2 w 499"/>
                <a:gd name="T83" fmla="*/ 118 h 23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99"/>
                <a:gd name="T127" fmla="*/ 0 h 235"/>
                <a:gd name="T128" fmla="*/ 499 w 499"/>
                <a:gd name="T129" fmla="*/ 235 h 23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99" h="235">
                  <a:moveTo>
                    <a:pt x="0" y="118"/>
                  </a:moveTo>
                  <a:lnTo>
                    <a:pt x="5" y="100"/>
                  </a:lnTo>
                  <a:lnTo>
                    <a:pt x="15" y="82"/>
                  </a:lnTo>
                  <a:lnTo>
                    <a:pt x="30" y="64"/>
                  </a:lnTo>
                  <a:lnTo>
                    <a:pt x="53" y="49"/>
                  </a:lnTo>
                  <a:lnTo>
                    <a:pt x="79" y="36"/>
                  </a:lnTo>
                  <a:lnTo>
                    <a:pt x="107" y="23"/>
                  </a:lnTo>
                  <a:lnTo>
                    <a:pt x="140" y="16"/>
                  </a:lnTo>
                  <a:lnTo>
                    <a:pt x="176" y="8"/>
                  </a:lnTo>
                  <a:lnTo>
                    <a:pt x="212" y="3"/>
                  </a:lnTo>
                  <a:lnTo>
                    <a:pt x="250" y="0"/>
                  </a:lnTo>
                  <a:lnTo>
                    <a:pt x="286" y="3"/>
                  </a:lnTo>
                  <a:lnTo>
                    <a:pt x="325" y="8"/>
                  </a:lnTo>
                  <a:lnTo>
                    <a:pt x="358" y="16"/>
                  </a:lnTo>
                  <a:lnTo>
                    <a:pt x="391" y="23"/>
                  </a:lnTo>
                  <a:lnTo>
                    <a:pt x="422" y="36"/>
                  </a:lnTo>
                  <a:lnTo>
                    <a:pt x="447" y="49"/>
                  </a:lnTo>
                  <a:lnTo>
                    <a:pt x="468" y="64"/>
                  </a:lnTo>
                  <a:lnTo>
                    <a:pt x="486" y="82"/>
                  </a:lnTo>
                  <a:lnTo>
                    <a:pt x="496" y="100"/>
                  </a:lnTo>
                  <a:lnTo>
                    <a:pt x="499" y="118"/>
                  </a:lnTo>
                  <a:lnTo>
                    <a:pt x="496" y="138"/>
                  </a:lnTo>
                  <a:lnTo>
                    <a:pt x="486" y="156"/>
                  </a:lnTo>
                  <a:lnTo>
                    <a:pt x="468" y="171"/>
                  </a:lnTo>
                  <a:lnTo>
                    <a:pt x="447" y="187"/>
                  </a:lnTo>
                  <a:lnTo>
                    <a:pt x="422" y="202"/>
                  </a:lnTo>
                  <a:lnTo>
                    <a:pt x="391" y="212"/>
                  </a:lnTo>
                  <a:lnTo>
                    <a:pt x="358" y="223"/>
                  </a:lnTo>
                  <a:lnTo>
                    <a:pt x="325" y="230"/>
                  </a:lnTo>
                  <a:lnTo>
                    <a:pt x="286" y="235"/>
                  </a:lnTo>
                  <a:lnTo>
                    <a:pt x="250" y="235"/>
                  </a:lnTo>
                  <a:lnTo>
                    <a:pt x="212" y="235"/>
                  </a:lnTo>
                  <a:lnTo>
                    <a:pt x="176" y="230"/>
                  </a:lnTo>
                  <a:lnTo>
                    <a:pt x="140" y="223"/>
                  </a:lnTo>
                  <a:lnTo>
                    <a:pt x="107" y="212"/>
                  </a:lnTo>
                  <a:lnTo>
                    <a:pt x="79" y="202"/>
                  </a:lnTo>
                  <a:lnTo>
                    <a:pt x="53" y="187"/>
                  </a:lnTo>
                  <a:lnTo>
                    <a:pt x="30" y="171"/>
                  </a:lnTo>
                  <a:lnTo>
                    <a:pt x="15" y="156"/>
                  </a:lnTo>
                  <a:lnTo>
                    <a:pt x="5" y="138"/>
                  </a:lnTo>
                  <a:lnTo>
                    <a:pt x="2" y="11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6" name="Freeform 44"/>
            <p:cNvSpPr>
              <a:spLocks/>
            </p:cNvSpPr>
            <p:nvPr/>
          </p:nvSpPr>
          <p:spPr bwMode="auto">
            <a:xfrm>
              <a:off x="3100" y="1338"/>
              <a:ext cx="688" cy="575"/>
            </a:xfrm>
            <a:custGeom>
              <a:avLst/>
              <a:gdLst>
                <a:gd name="T0" fmla="*/ 0 w 688"/>
                <a:gd name="T1" fmla="*/ 61 h 575"/>
                <a:gd name="T2" fmla="*/ 5 w 688"/>
                <a:gd name="T3" fmla="*/ 59 h 575"/>
                <a:gd name="T4" fmla="*/ 16 w 688"/>
                <a:gd name="T5" fmla="*/ 49 h 575"/>
                <a:gd name="T6" fmla="*/ 33 w 688"/>
                <a:gd name="T7" fmla="*/ 38 h 575"/>
                <a:gd name="T8" fmla="*/ 59 w 688"/>
                <a:gd name="T9" fmla="*/ 26 h 575"/>
                <a:gd name="T10" fmla="*/ 87 w 688"/>
                <a:gd name="T11" fmla="*/ 13 h 575"/>
                <a:gd name="T12" fmla="*/ 120 w 688"/>
                <a:gd name="T13" fmla="*/ 5 h 575"/>
                <a:gd name="T14" fmla="*/ 156 w 688"/>
                <a:gd name="T15" fmla="*/ 0 h 575"/>
                <a:gd name="T16" fmla="*/ 195 w 688"/>
                <a:gd name="T17" fmla="*/ 3 h 575"/>
                <a:gd name="T18" fmla="*/ 233 w 688"/>
                <a:gd name="T19" fmla="*/ 13 h 575"/>
                <a:gd name="T20" fmla="*/ 271 w 688"/>
                <a:gd name="T21" fmla="*/ 33 h 575"/>
                <a:gd name="T22" fmla="*/ 307 w 688"/>
                <a:gd name="T23" fmla="*/ 59 h 575"/>
                <a:gd name="T24" fmla="*/ 333 w 688"/>
                <a:gd name="T25" fmla="*/ 85 h 575"/>
                <a:gd name="T26" fmla="*/ 353 w 688"/>
                <a:gd name="T27" fmla="*/ 108 h 575"/>
                <a:gd name="T28" fmla="*/ 366 w 688"/>
                <a:gd name="T29" fmla="*/ 131 h 575"/>
                <a:gd name="T30" fmla="*/ 374 w 688"/>
                <a:gd name="T31" fmla="*/ 151 h 575"/>
                <a:gd name="T32" fmla="*/ 379 w 688"/>
                <a:gd name="T33" fmla="*/ 169 h 575"/>
                <a:gd name="T34" fmla="*/ 379 w 688"/>
                <a:gd name="T35" fmla="*/ 184 h 575"/>
                <a:gd name="T36" fmla="*/ 379 w 688"/>
                <a:gd name="T37" fmla="*/ 194 h 575"/>
                <a:gd name="T38" fmla="*/ 379 w 688"/>
                <a:gd name="T39" fmla="*/ 202 h 575"/>
                <a:gd name="T40" fmla="*/ 379 w 688"/>
                <a:gd name="T41" fmla="*/ 205 h 575"/>
                <a:gd name="T42" fmla="*/ 381 w 688"/>
                <a:gd name="T43" fmla="*/ 205 h 575"/>
                <a:gd name="T44" fmla="*/ 386 w 688"/>
                <a:gd name="T45" fmla="*/ 200 h 575"/>
                <a:gd name="T46" fmla="*/ 399 w 688"/>
                <a:gd name="T47" fmla="*/ 192 h 575"/>
                <a:gd name="T48" fmla="*/ 415 w 688"/>
                <a:gd name="T49" fmla="*/ 187 h 575"/>
                <a:gd name="T50" fmla="*/ 433 w 688"/>
                <a:gd name="T51" fmla="*/ 179 h 575"/>
                <a:gd name="T52" fmla="*/ 453 w 688"/>
                <a:gd name="T53" fmla="*/ 177 h 575"/>
                <a:gd name="T54" fmla="*/ 476 w 688"/>
                <a:gd name="T55" fmla="*/ 177 h 575"/>
                <a:gd name="T56" fmla="*/ 499 w 688"/>
                <a:gd name="T57" fmla="*/ 179 h 575"/>
                <a:gd name="T58" fmla="*/ 522 w 688"/>
                <a:gd name="T59" fmla="*/ 189 h 575"/>
                <a:gd name="T60" fmla="*/ 548 w 688"/>
                <a:gd name="T61" fmla="*/ 205 h 575"/>
                <a:gd name="T62" fmla="*/ 568 w 688"/>
                <a:gd name="T63" fmla="*/ 225 h 575"/>
                <a:gd name="T64" fmla="*/ 581 w 688"/>
                <a:gd name="T65" fmla="*/ 248 h 575"/>
                <a:gd name="T66" fmla="*/ 591 w 688"/>
                <a:gd name="T67" fmla="*/ 271 h 575"/>
                <a:gd name="T68" fmla="*/ 594 w 688"/>
                <a:gd name="T69" fmla="*/ 292 h 575"/>
                <a:gd name="T70" fmla="*/ 594 w 688"/>
                <a:gd name="T71" fmla="*/ 312 h 575"/>
                <a:gd name="T72" fmla="*/ 591 w 688"/>
                <a:gd name="T73" fmla="*/ 330 h 575"/>
                <a:gd name="T74" fmla="*/ 589 w 688"/>
                <a:gd name="T75" fmla="*/ 345 h 575"/>
                <a:gd name="T76" fmla="*/ 583 w 688"/>
                <a:gd name="T77" fmla="*/ 358 h 575"/>
                <a:gd name="T78" fmla="*/ 581 w 688"/>
                <a:gd name="T79" fmla="*/ 366 h 575"/>
                <a:gd name="T80" fmla="*/ 578 w 688"/>
                <a:gd name="T81" fmla="*/ 368 h 575"/>
                <a:gd name="T82" fmla="*/ 583 w 688"/>
                <a:gd name="T83" fmla="*/ 371 h 575"/>
                <a:gd name="T84" fmla="*/ 591 w 688"/>
                <a:gd name="T85" fmla="*/ 376 h 575"/>
                <a:gd name="T86" fmla="*/ 604 w 688"/>
                <a:gd name="T87" fmla="*/ 384 h 575"/>
                <a:gd name="T88" fmla="*/ 617 w 688"/>
                <a:gd name="T89" fmla="*/ 396 h 575"/>
                <a:gd name="T90" fmla="*/ 635 w 688"/>
                <a:gd name="T91" fmla="*/ 414 h 575"/>
                <a:gd name="T92" fmla="*/ 650 w 688"/>
                <a:gd name="T93" fmla="*/ 435 h 575"/>
                <a:gd name="T94" fmla="*/ 665 w 688"/>
                <a:gd name="T95" fmla="*/ 463 h 575"/>
                <a:gd name="T96" fmla="*/ 676 w 688"/>
                <a:gd name="T97" fmla="*/ 494 h 575"/>
                <a:gd name="T98" fmla="*/ 686 w 688"/>
                <a:gd name="T99" fmla="*/ 532 h 575"/>
                <a:gd name="T100" fmla="*/ 688 w 688"/>
                <a:gd name="T101" fmla="*/ 575 h 5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575"/>
                <a:gd name="T155" fmla="*/ 688 w 688"/>
                <a:gd name="T156" fmla="*/ 575 h 5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575">
                  <a:moveTo>
                    <a:pt x="0" y="61"/>
                  </a:moveTo>
                  <a:lnTo>
                    <a:pt x="5" y="59"/>
                  </a:lnTo>
                  <a:lnTo>
                    <a:pt x="16" y="49"/>
                  </a:lnTo>
                  <a:lnTo>
                    <a:pt x="33" y="38"/>
                  </a:lnTo>
                  <a:lnTo>
                    <a:pt x="59" y="26"/>
                  </a:lnTo>
                  <a:lnTo>
                    <a:pt x="87" y="13"/>
                  </a:lnTo>
                  <a:lnTo>
                    <a:pt x="120" y="5"/>
                  </a:lnTo>
                  <a:lnTo>
                    <a:pt x="156" y="0"/>
                  </a:lnTo>
                  <a:lnTo>
                    <a:pt x="195" y="3"/>
                  </a:lnTo>
                  <a:lnTo>
                    <a:pt x="233" y="13"/>
                  </a:lnTo>
                  <a:lnTo>
                    <a:pt x="271" y="33"/>
                  </a:lnTo>
                  <a:lnTo>
                    <a:pt x="307" y="59"/>
                  </a:lnTo>
                  <a:lnTo>
                    <a:pt x="333" y="85"/>
                  </a:lnTo>
                  <a:lnTo>
                    <a:pt x="353" y="108"/>
                  </a:lnTo>
                  <a:lnTo>
                    <a:pt x="366" y="131"/>
                  </a:lnTo>
                  <a:lnTo>
                    <a:pt x="374" y="151"/>
                  </a:lnTo>
                  <a:lnTo>
                    <a:pt x="379" y="169"/>
                  </a:lnTo>
                  <a:lnTo>
                    <a:pt x="379" y="184"/>
                  </a:lnTo>
                  <a:lnTo>
                    <a:pt x="379" y="194"/>
                  </a:lnTo>
                  <a:lnTo>
                    <a:pt x="379" y="202"/>
                  </a:lnTo>
                  <a:lnTo>
                    <a:pt x="379" y="205"/>
                  </a:lnTo>
                  <a:lnTo>
                    <a:pt x="381" y="205"/>
                  </a:lnTo>
                  <a:lnTo>
                    <a:pt x="386" y="200"/>
                  </a:lnTo>
                  <a:lnTo>
                    <a:pt x="399" y="192"/>
                  </a:lnTo>
                  <a:lnTo>
                    <a:pt x="415" y="187"/>
                  </a:lnTo>
                  <a:lnTo>
                    <a:pt x="433" y="179"/>
                  </a:lnTo>
                  <a:lnTo>
                    <a:pt x="453" y="177"/>
                  </a:lnTo>
                  <a:lnTo>
                    <a:pt x="476" y="177"/>
                  </a:lnTo>
                  <a:lnTo>
                    <a:pt x="499" y="179"/>
                  </a:lnTo>
                  <a:lnTo>
                    <a:pt x="522" y="189"/>
                  </a:lnTo>
                  <a:lnTo>
                    <a:pt x="548" y="205"/>
                  </a:lnTo>
                  <a:lnTo>
                    <a:pt x="568" y="225"/>
                  </a:lnTo>
                  <a:lnTo>
                    <a:pt x="581" y="248"/>
                  </a:lnTo>
                  <a:lnTo>
                    <a:pt x="591" y="271"/>
                  </a:lnTo>
                  <a:lnTo>
                    <a:pt x="594" y="292"/>
                  </a:lnTo>
                  <a:lnTo>
                    <a:pt x="594" y="312"/>
                  </a:lnTo>
                  <a:lnTo>
                    <a:pt x="591" y="330"/>
                  </a:lnTo>
                  <a:lnTo>
                    <a:pt x="589" y="345"/>
                  </a:lnTo>
                  <a:lnTo>
                    <a:pt x="583" y="358"/>
                  </a:lnTo>
                  <a:lnTo>
                    <a:pt x="581" y="366"/>
                  </a:lnTo>
                  <a:lnTo>
                    <a:pt x="578" y="368"/>
                  </a:lnTo>
                  <a:lnTo>
                    <a:pt x="583" y="371"/>
                  </a:lnTo>
                  <a:lnTo>
                    <a:pt x="591" y="376"/>
                  </a:lnTo>
                  <a:lnTo>
                    <a:pt x="604" y="384"/>
                  </a:lnTo>
                  <a:lnTo>
                    <a:pt x="617" y="396"/>
                  </a:lnTo>
                  <a:lnTo>
                    <a:pt x="635" y="414"/>
                  </a:lnTo>
                  <a:lnTo>
                    <a:pt x="650" y="435"/>
                  </a:lnTo>
                  <a:lnTo>
                    <a:pt x="665" y="463"/>
                  </a:lnTo>
                  <a:lnTo>
                    <a:pt x="676" y="494"/>
                  </a:lnTo>
                  <a:lnTo>
                    <a:pt x="686" y="532"/>
                  </a:lnTo>
                  <a:lnTo>
                    <a:pt x="688" y="57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7" name="Freeform 45"/>
            <p:cNvSpPr>
              <a:spLocks/>
            </p:cNvSpPr>
            <p:nvPr/>
          </p:nvSpPr>
          <p:spPr bwMode="auto">
            <a:xfrm>
              <a:off x="2200" y="1318"/>
              <a:ext cx="900" cy="593"/>
            </a:xfrm>
            <a:custGeom>
              <a:avLst/>
              <a:gdLst>
                <a:gd name="T0" fmla="*/ 5 w 900"/>
                <a:gd name="T1" fmla="*/ 549 h 593"/>
                <a:gd name="T2" fmla="*/ 25 w 900"/>
                <a:gd name="T3" fmla="*/ 480 h 593"/>
                <a:gd name="T4" fmla="*/ 56 w 900"/>
                <a:gd name="T5" fmla="*/ 432 h 593"/>
                <a:gd name="T6" fmla="*/ 87 w 900"/>
                <a:gd name="T7" fmla="*/ 401 h 593"/>
                <a:gd name="T8" fmla="*/ 107 w 900"/>
                <a:gd name="T9" fmla="*/ 388 h 593"/>
                <a:gd name="T10" fmla="*/ 110 w 900"/>
                <a:gd name="T11" fmla="*/ 383 h 593"/>
                <a:gd name="T12" fmla="*/ 102 w 900"/>
                <a:gd name="T13" fmla="*/ 363 h 593"/>
                <a:gd name="T14" fmla="*/ 97 w 900"/>
                <a:gd name="T15" fmla="*/ 329 h 593"/>
                <a:gd name="T16" fmla="*/ 99 w 900"/>
                <a:gd name="T17" fmla="*/ 289 h 593"/>
                <a:gd name="T18" fmla="*/ 122 w 900"/>
                <a:gd name="T19" fmla="*/ 245 h 593"/>
                <a:gd name="T20" fmla="*/ 166 w 900"/>
                <a:gd name="T21" fmla="*/ 207 h 593"/>
                <a:gd name="T22" fmla="*/ 215 w 900"/>
                <a:gd name="T23" fmla="*/ 194 h 593"/>
                <a:gd name="T24" fmla="*/ 258 w 900"/>
                <a:gd name="T25" fmla="*/ 199 h 593"/>
                <a:gd name="T26" fmla="*/ 291 w 900"/>
                <a:gd name="T27" fmla="*/ 209 h 593"/>
                <a:gd name="T28" fmla="*/ 309 w 900"/>
                <a:gd name="T29" fmla="*/ 222 h 593"/>
                <a:gd name="T30" fmla="*/ 312 w 900"/>
                <a:gd name="T31" fmla="*/ 220 h 593"/>
                <a:gd name="T32" fmla="*/ 309 w 900"/>
                <a:gd name="T33" fmla="*/ 202 h 593"/>
                <a:gd name="T34" fmla="*/ 317 w 900"/>
                <a:gd name="T35" fmla="*/ 168 h 593"/>
                <a:gd name="T36" fmla="*/ 337 w 900"/>
                <a:gd name="T37" fmla="*/ 128 h 593"/>
                <a:gd name="T38" fmla="*/ 383 w 900"/>
                <a:gd name="T39" fmla="*/ 76 h 593"/>
                <a:gd name="T40" fmla="*/ 458 w 900"/>
                <a:gd name="T41" fmla="*/ 30 h 593"/>
                <a:gd name="T42" fmla="*/ 534 w 900"/>
                <a:gd name="T43" fmla="*/ 18 h 593"/>
                <a:gd name="T44" fmla="*/ 603 w 900"/>
                <a:gd name="T45" fmla="*/ 33 h 593"/>
                <a:gd name="T46" fmla="*/ 655 w 900"/>
                <a:gd name="T47" fmla="*/ 56 h 593"/>
                <a:gd name="T48" fmla="*/ 685 w 900"/>
                <a:gd name="T49" fmla="*/ 76 h 593"/>
                <a:gd name="T50" fmla="*/ 690 w 900"/>
                <a:gd name="T51" fmla="*/ 76 h 593"/>
                <a:gd name="T52" fmla="*/ 693 w 900"/>
                <a:gd name="T53" fmla="*/ 61 h 593"/>
                <a:gd name="T54" fmla="*/ 703 w 900"/>
                <a:gd name="T55" fmla="*/ 41 h 593"/>
                <a:gd name="T56" fmla="*/ 726 w 900"/>
                <a:gd name="T57" fmla="*/ 18 h 593"/>
                <a:gd name="T58" fmla="*/ 767 w 900"/>
                <a:gd name="T59" fmla="*/ 2 h 593"/>
                <a:gd name="T60" fmla="*/ 823 w 900"/>
                <a:gd name="T61" fmla="*/ 2 h 593"/>
                <a:gd name="T62" fmla="*/ 862 w 900"/>
                <a:gd name="T63" fmla="*/ 18 h 593"/>
                <a:gd name="T64" fmla="*/ 885 w 900"/>
                <a:gd name="T65" fmla="*/ 41 h 593"/>
                <a:gd name="T66" fmla="*/ 898 w 900"/>
                <a:gd name="T67" fmla="*/ 61 h 593"/>
                <a:gd name="T68" fmla="*/ 900 w 900"/>
                <a:gd name="T69" fmla="*/ 76 h 5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0"/>
                <a:gd name="T106" fmla="*/ 0 h 593"/>
                <a:gd name="T107" fmla="*/ 900 w 900"/>
                <a:gd name="T108" fmla="*/ 593 h 59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0" h="593">
                  <a:moveTo>
                    <a:pt x="0" y="593"/>
                  </a:moveTo>
                  <a:lnTo>
                    <a:pt x="5" y="549"/>
                  </a:lnTo>
                  <a:lnTo>
                    <a:pt x="12" y="511"/>
                  </a:lnTo>
                  <a:lnTo>
                    <a:pt x="25" y="480"/>
                  </a:lnTo>
                  <a:lnTo>
                    <a:pt x="41" y="452"/>
                  </a:lnTo>
                  <a:lnTo>
                    <a:pt x="56" y="432"/>
                  </a:lnTo>
                  <a:lnTo>
                    <a:pt x="71" y="414"/>
                  </a:lnTo>
                  <a:lnTo>
                    <a:pt x="87" y="401"/>
                  </a:lnTo>
                  <a:lnTo>
                    <a:pt x="99" y="393"/>
                  </a:lnTo>
                  <a:lnTo>
                    <a:pt x="107" y="388"/>
                  </a:lnTo>
                  <a:lnTo>
                    <a:pt x="110" y="386"/>
                  </a:lnTo>
                  <a:lnTo>
                    <a:pt x="110" y="383"/>
                  </a:lnTo>
                  <a:lnTo>
                    <a:pt x="107" y="376"/>
                  </a:lnTo>
                  <a:lnTo>
                    <a:pt x="102" y="363"/>
                  </a:lnTo>
                  <a:lnTo>
                    <a:pt x="97" y="347"/>
                  </a:lnTo>
                  <a:lnTo>
                    <a:pt x="97" y="329"/>
                  </a:lnTo>
                  <a:lnTo>
                    <a:pt x="97" y="309"/>
                  </a:lnTo>
                  <a:lnTo>
                    <a:pt x="99" y="289"/>
                  </a:lnTo>
                  <a:lnTo>
                    <a:pt x="107" y="266"/>
                  </a:lnTo>
                  <a:lnTo>
                    <a:pt x="122" y="245"/>
                  </a:lnTo>
                  <a:lnTo>
                    <a:pt x="143" y="222"/>
                  </a:lnTo>
                  <a:lnTo>
                    <a:pt x="166" y="207"/>
                  </a:lnTo>
                  <a:lnTo>
                    <a:pt x="192" y="197"/>
                  </a:lnTo>
                  <a:lnTo>
                    <a:pt x="215" y="194"/>
                  </a:lnTo>
                  <a:lnTo>
                    <a:pt x="238" y="194"/>
                  </a:lnTo>
                  <a:lnTo>
                    <a:pt x="258" y="199"/>
                  </a:lnTo>
                  <a:lnTo>
                    <a:pt x="276" y="204"/>
                  </a:lnTo>
                  <a:lnTo>
                    <a:pt x="291" y="209"/>
                  </a:lnTo>
                  <a:lnTo>
                    <a:pt x="302" y="217"/>
                  </a:lnTo>
                  <a:lnTo>
                    <a:pt x="309" y="222"/>
                  </a:lnTo>
                  <a:lnTo>
                    <a:pt x="312" y="222"/>
                  </a:lnTo>
                  <a:lnTo>
                    <a:pt x="312" y="220"/>
                  </a:lnTo>
                  <a:lnTo>
                    <a:pt x="309" y="214"/>
                  </a:lnTo>
                  <a:lnTo>
                    <a:pt x="309" y="202"/>
                  </a:lnTo>
                  <a:lnTo>
                    <a:pt x="312" y="186"/>
                  </a:lnTo>
                  <a:lnTo>
                    <a:pt x="317" y="168"/>
                  </a:lnTo>
                  <a:lnTo>
                    <a:pt x="325" y="148"/>
                  </a:lnTo>
                  <a:lnTo>
                    <a:pt x="337" y="128"/>
                  </a:lnTo>
                  <a:lnTo>
                    <a:pt x="358" y="102"/>
                  </a:lnTo>
                  <a:lnTo>
                    <a:pt x="383" y="76"/>
                  </a:lnTo>
                  <a:lnTo>
                    <a:pt x="417" y="51"/>
                  </a:lnTo>
                  <a:lnTo>
                    <a:pt x="458" y="30"/>
                  </a:lnTo>
                  <a:lnTo>
                    <a:pt x="496" y="20"/>
                  </a:lnTo>
                  <a:lnTo>
                    <a:pt x="534" y="18"/>
                  </a:lnTo>
                  <a:lnTo>
                    <a:pt x="570" y="23"/>
                  </a:lnTo>
                  <a:lnTo>
                    <a:pt x="603" y="33"/>
                  </a:lnTo>
                  <a:lnTo>
                    <a:pt x="632" y="43"/>
                  </a:lnTo>
                  <a:lnTo>
                    <a:pt x="655" y="56"/>
                  </a:lnTo>
                  <a:lnTo>
                    <a:pt x="672" y="69"/>
                  </a:lnTo>
                  <a:lnTo>
                    <a:pt x="685" y="76"/>
                  </a:lnTo>
                  <a:lnTo>
                    <a:pt x="690" y="79"/>
                  </a:lnTo>
                  <a:lnTo>
                    <a:pt x="690" y="76"/>
                  </a:lnTo>
                  <a:lnTo>
                    <a:pt x="690" y="71"/>
                  </a:lnTo>
                  <a:lnTo>
                    <a:pt x="693" y="61"/>
                  </a:lnTo>
                  <a:lnTo>
                    <a:pt x="698" y="51"/>
                  </a:lnTo>
                  <a:lnTo>
                    <a:pt x="703" y="41"/>
                  </a:lnTo>
                  <a:lnTo>
                    <a:pt x="713" y="28"/>
                  </a:lnTo>
                  <a:lnTo>
                    <a:pt x="726" y="18"/>
                  </a:lnTo>
                  <a:lnTo>
                    <a:pt x="744" y="7"/>
                  </a:lnTo>
                  <a:lnTo>
                    <a:pt x="767" y="2"/>
                  </a:lnTo>
                  <a:lnTo>
                    <a:pt x="795" y="0"/>
                  </a:lnTo>
                  <a:lnTo>
                    <a:pt x="823" y="2"/>
                  </a:lnTo>
                  <a:lnTo>
                    <a:pt x="844" y="7"/>
                  </a:lnTo>
                  <a:lnTo>
                    <a:pt x="862" y="18"/>
                  </a:lnTo>
                  <a:lnTo>
                    <a:pt x="877" y="28"/>
                  </a:lnTo>
                  <a:lnTo>
                    <a:pt x="885" y="41"/>
                  </a:lnTo>
                  <a:lnTo>
                    <a:pt x="893" y="51"/>
                  </a:lnTo>
                  <a:lnTo>
                    <a:pt x="898" y="61"/>
                  </a:lnTo>
                  <a:lnTo>
                    <a:pt x="900" y="71"/>
                  </a:lnTo>
                  <a:lnTo>
                    <a:pt x="900" y="76"/>
                  </a:lnTo>
                  <a:lnTo>
                    <a:pt x="900" y="7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8" name="Freeform 46"/>
            <p:cNvSpPr>
              <a:spLocks/>
            </p:cNvSpPr>
            <p:nvPr/>
          </p:nvSpPr>
          <p:spPr bwMode="auto">
            <a:xfrm>
              <a:off x="2202" y="1898"/>
              <a:ext cx="686" cy="578"/>
            </a:xfrm>
            <a:custGeom>
              <a:avLst/>
              <a:gdLst>
                <a:gd name="T0" fmla="*/ 686 w 686"/>
                <a:gd name="T1" fmla="*/ 514 h 578"/>
                <a:gd name="T2" fmla="*/ 683 w 686"/>
                <a:gd name="T3" fmla="*/ 519 h 578"/>
                <a:gd name="T4" fmla="*/ 670 w 686"/>
                <a:gd name="T5" fmla="*/ 527 h 578"/>
                <a:gd name="T6" fmla="*/ 653 w 686"/>
                <a:gd name="T7" fmla="*/ 540 h 578"/>
                <a:gd name="T8" fmla="*/ 630 w 686"/>
                <a:gd name="T9" fmla="*/ 552 h 578"/>
                <a:gd name="T10" fmla="*/ 601 w 686"/>
                <a:gd name="T11" fmla="*/ 563 h 578"/>
                <a:gd name="T12" fmla="*/ 568 w 686"/>
                <a:gd name="T13" fmla="*/ 573 h 578"/>
                <a:gd name="T14" fmla="*/ 532 w 686"/>
                <a:gd name="T15" fmla="*/ 578 h 578"/>
                <a:gd name="T16" fmla="*/ 494 w 686"/>
                <a:gd name="T17" fmla="*/ 575 h 578"/>
                <a:gd name="T18" fmla="*/ 456 w 686"/>
                <a:gd name="T19" fmla="*/ 565 h 578"/>
                <a:gd name="T20" fmla="*/ 415 w 686"/>
                <a:gd name="T21" fmla="*/ 545 h 578"/>
                <a:gd name="T22" fmla="*/ 381 w 686"/>
                <a:gd name="T23" fmla="*/ 519 h 578"/>
                <a:gd name="T24" fmla="*/ 356 w 686"/>
                <a:gd name="T25" fmla="*/ 493 h 578"/>
                <a:gd name="T26" fmla="*/ 335 w 686"/>
                <a:gd name="T27" fmla="*/ 468 h 578"/>
                <a:gd name="T28" fmla="*/ 323 w 686"/>
                <a:gd name="T29" fmla="*/ 447 h 578"/>
                <a:gd name="T30" fmla="*/ 315 w 686"/>
                <a:gd name="T31" fmla="*/ 424 h 578"/>
                <a:gd name="T32" fmla="*/ 310 w 686"/>
                <a:gd name="T33" fmla="*/ 407 h 578"/>
                <a:gd name="T34" fmla="*/ 307 w 686"/>
                <a:gd name="T35" fmla="*/ 394 h 578"/>
                <a:gd name="T36" fmla="*/ 307 w 686"/>
                <a:gd name="T37" fmla="*/ 381 h 578"/>
                <a:gd name="T38" fmla="*/ 310 w 686"/>
                <a:gd name="T39" fmla="*/ 373 h 578"/>
                <a:gd name="T40" fmla="*/ 310 w 686"/>
                <a:gd name="T41" fmla="*/ 373 h 578"/>
                <a:gd name="T42" fmla="*/ 307 w 686"/>
                <a:gd name="T43" fmla="*/ 373 h 578"/>
                <a:gd name="T44" fmla="*/ 300 w 686"/>
                <a:gd name="T45" fmla="*/ 378 h 578"/>
                <a:gd name="T46" fmla="*/ 289 w 686"/>
                <a:gd name="T47" fmla="*/ 384 h 578"/>
                <a:gd name="T48" fmla="*/ 274 w 686"/>
                <a:gd name="T49" fmla="*/ 391 h 578"/>
                <a:gd name="T50" fmla="*/ 256 w 686"/>
                <a:gd name="T51" fmla="*/ 396 h 578"/>
                <a:gd name="T52" fmla="*/ 236 w 686"/>
                <a:gd name="T53" fmla="*/ 401 h 578"/>
                <a:gd name="T54" fmla="*/ 213 w 686"/>
                <a:gd name="T55" fmla="*/ 401 h 578"/>
                <a:gd name="T56" fmla="*/ 190 w 686"/>
                <a:gd name="T57" fmla="*/ 399 h 578"/>
                <a:gd name="T58" fmla="*/ 164 w 686"/>
                <a:gd name="T59" fmla="*/ 389 h 578"/>
                <a:gd name="T60" fmla="*/ 141 w 686"/>
                <a:gd name="T61" fmla="*/ 373 h 578"/>
                <a:gd name="T62" fmla="*/ 120 w 686"/>
                <a:gd name="T63" fmla="*/ 350 h 578"/>
                <a:gd name="T64" fmla="*/ 105 w 686"/>
                <a:gd name="T65" fmla="*/ 330 h 578"/>
                <a:gd name="T66" fmla="*/ 97 w 686"/>
                <a:gd name="T67" fmla="*/ 307 h 578"/>
                <a:gd name="T68" fmla="*/ 95 w 686"/>
                <a:gd name="T69" fmla="*/ 286 h 578"/>
                <a:gd name="T70" fmla="*/ 95 w 686"/>
                <a:gd name="T71" fmla="*/ 266 h 578"/>
                <a:gd name="T72" fmla="*/ 95 w 686"/>
                <a:gd name="T73" fmla="*/ 248 h 578"/>
                <a:gd name="T74" fmla="*/ 100 w 686"/>
                <a:gd name="T75" fmla="*/ 230 h 578"/>
                <a:gd name="T76" fmla="*/ 105 w 686"/>
                <a:gd name="T77" fmla="*/ 220 h 578"/>
                <a:gd name="T78" fmla="*/ 108 w 686"/>
                <a:gd name="T79" fmla="*/ 212 h 578"/>
                <a:gd name="T80" fmla="*/ 108 w 686"/>
                <a:gd name="T81" fmla="*/ 210 h 578"/>
                <a:gd name="T82" fmla="*/ 105 w 686"/>
                <a:gd name="T83" fmla="*/ 207 h 578"/>
                <a:gd name="T84" fmla="*/ 97 w 686"/>
                <a:gd name="T85" fmla="*/ 202 h 578"/>
                <a:gd name="T86" fmla="*/ 85 w 686"/>
                <a:gd name="T87" fmla="*/ 194 h 578"/>
                <a:gd name="T88" fmla="*/ 69 w 686"/>
                <a:gd name="T89" fmla="*/ 182 h 578"/>
                <a:gd name="T90" fmla="*/ 54 w 686"/>
                <a:gd name="T91" fmla="*/ 164 h 578"/>
                <a:gd name="T92" fmla="*/ 39 w 686"/>
                <a:gd name="T93" fmla="*/ 143 h 578"/>
                <a:gd name="T94" fmla="*/ 23 w 686"/>
                <a:gd name="T95" fmla="*/ 115 h 578"/>
                <a:gd name="T96" fmla="*/ 10 w 686"/>
                <a:gd name="T97" fmla="*/ 82 h 578"/>
                <a:gd name="T98" fmla="*/ 3 w 686"/>
                <a:gd name="T99" fmla="*/ 46 h 578"/>
                <a:gd name="T100" fmla="*/ 0 w 686"/>
                <a:gd name="T101" fmla="*/ 0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6"/>
                <a:gd name="T154" fmla="*/ 0 h 578"/>
                <a:gd name="T155" fmla="*/ 686 w 686"/>
                <a:gd name="T156" fmla="*/ 578 h 57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6" h="578">
                  <a:moveTo>
                    <a:pt x="686" y="514"/>
                  </a:moveTo>
                  <a:lnTo>
                    <a:pt x="683" y="519"/>
                  </a:lnTo>
                  <a:lnTo>
                    <a:pt x="670" y="527"/>
                  </a:lnTo>
                  <a:lnTo>
                    <a:pt x="653" y="540"/>
                  </a:lnTo>
                  <a:lnTo>
                    <a:pt x="630" y="552"/>
                  </a:lnTo>
                  <a:lnTo>
                    <a:pt x="601" y="563"/>
                  </a:lnTo>
                  <a:lnTo>
                    <a:pt x="568" y="573"/>
                  </a:lnTo>
                  <a:lnTo>
                    <a:pt x="532" y="578"/>
                  </a:lnTo>
                  <a:lnTo>
                    <a:pt x="494" y="575"/>
                  </a:lnTo>
                  <a:lnTo>
                    <a:pt x="456" y="565"/>
                  </a:lnTo>
                  <a:lnTo>
                    <a:pt x="415" y="545"/>
                  </a:lnTo>
                  <a:lnTo>
                    <a:pt x="381" y="519"/>
                  </a:lnTo>
                  <a:lnTo>
                    <a:pt x="356" y="493"/>
                  </a:lnTo>
                  <a:lnTo>
                    <a:pt x="335" y="468"/>
                  </a:lnTo>
                  <a:lnTo>
                    <a:pt x="323" y="447"/>
                  </a:lnTo>
                  <a:lnTo>
                    <a:pt x="315" y="424"/>
                  </a:lnTo>
                  <a:lnTo>
                    <a:pt x="310" y="407"/>
                  </a:lnTo>
                  <a:lnTo>
                    <a:pt x="307" y="394"/>
                  </a:lnTo>
                  <a:lnTo>
                    <a:pt x="307" y="381"/>
                  </a:lnTo>
                  <a:lnTo>
                    <a:pt x="310" y="373"/>
                  </a:lnTo>
                  <a:lnTo>
                    <a:pt x="307" y="373"/>
                  </a:lnTo>
                  <a:lnTo>
                    <a:pt x="300" y="378"/>
                  </a:lnTo>
                  <a:lnTo>
                    <a:pt x="289" y="384"/>
                  </a:lnTo>
                  <a:lnTo>
                    <a:pt x="274" y="391"/>
                  </a:lnTo>
                  <a:lnTo>
                    <a:pt x="256" y="396"/>
                  </a:lnTo>
                  <a:lnTo>
                    <a:pt x="236" y="401"/>
                  </a:lnTo>
                  <a:lnTo>
                    <a:pt x="213" y="401"/>
                  </a:lnTo>
                  <a:lnTo>
                    <a:pt x="190" y="399"/>
                  </a:lnTo>
                  <a:lnTo>
                    <a:pt x="164" y="389"/>
                  </a:lnTo>
                  <a:lnTo>
                    <a:pt x="141" y="373"/>
                  </a:lnTo>
                  <a:lnTo>
                    <a:pt x="120" y="350"/>
                  </a:lnTo>
                  <a:lnTo>
                    <a:pt x="105" y="330"/>
                  </a:lnTo>
                  <a:lnTo>
                    <a:pt x="97" y="307"/>
                  </a:lnTo>
                  <a:lnTo>
                    <a:pt x="95" y="286"/>
                  </a:lnTo>
                  <a:lnTo>
                    <a:pt x="95" y="266"/>
                  </a:lnTo>
                  <a:lnTo>
                    <a:pt x="95" y="248"/>
                  </a:lnTo>
                  <a:lnTo>
                    <a:pt x="100" y="230"/>
                  </a:lnTo>
                  <a:lnTo>
                    <a:pt x="105" y="220"/>
                  </a:lnTo>
                  <a:lnTo>
                    <a:pt x="108" y="212"/>
                  </a:lnTo>
                  <a:lnTo>
                    <a:pt x="108" y="210"/>
                  </a:lnTo>
                  <a:lnTo>
                    <a:pt x="105" y="207"/>
                  </a:lnTo>
                  <a:lnTo>
                    <a:pt x="97" y="202"/>
                  </a:lnTo>
                  <a:lnTo>
                    <a:pt x="85" y="194"/>
                  </a:lnTo>
                  <a:lnTo>
                    <a:pt x="69" y="182"/>
                  </a:lnTo>
                  <a:lnTo>
                    <a:pt x="54" y="164"/>
                  </a:lnTo>
                  <a:lnTo>
                    <a:pt x="39" y="143"/>
                  </a:lnTo>
                  <a:lnTo>
                    <a:pt x="23" y="115"/>
                  </a:lnTo>
                  <a:lnTo>
                    <a:pt x="10" y="82"/>
                  </a:lnTo>
                  <a:lnTo>
                    <a:pt x="3" y="46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9" name="Freeform 47"/>
            <p:cNvSpPr>
              <a:spLocks/>
            </p:cNvSpPr>
            <p:nvPr/>
          </p:nvSpPr>
          <p:spPr bwMode="auto">
            <a:xfrm>
              <a:off x="2890" y="1901"/>
              <a:ext cx="896" cy="595"/>
            </a:xfrm>
            <a:custGeom>
              <a:avLst/>
              <a:gdLst>
                <a:gd name="T0" fmla="*/ 896 w 896"/>
                <a:gd name="T1" fmla="*/ 43 h 595"/>
                <a:gd name="T2" fmla="*/ 875 w 896"/>
                <a:gd name="T3" fmla="*/ 115 h 595"/>
                <a:gd name="T4" fmla="*/ 845 w 896"/>
                <a:gd name="T5" fmla="*/ 163 h 595"/>
                <a:gd name="T6" fmla="*/ 814 w 896"/>
                <a:gd name="T7" fmla="*/ 194 h 595"/>
                <a:gd name="T8" fmla="*/ 793 w 896"/>
                <a:gd name="T9" fmla="*/ 207 h 595"/>
                <a:gd name="T10" fmla="*/ 791 w 896"/>
                <a:gd name="T11" fmla="*/ 212 h 595"/>
                <a:gd name="T12" fmla="*/ 799 w 896"/>
                <a:gd name="T13" fmla="*/ 230 h 595"/>
                <a:gd name="T14" fmla="*/ 804 w 896"/>
                <a:gd name="T15" fmla="*/ 263 h 595"/>
                <a:gd name="T16" fmla="*/ 801 w 896"/>
                <a:gd name="T17" fmla="*/ 306 h 595"/>
                <a:gd name="T18" fmla="*/ 778 w 896"/>
                <a:gd name="T19" fmla="*/ 350 h 595"/>
                <a:gd name="T20" fmla="*/ 732 w 896"/>
                <a:gd name="T21" fmla="*/ 388 h 595"/>
                <a:gd name="T22" fmla="*/ 686 w 896"/>
                <a:gd name="T23" fmla="*/ 401 h 595"/>
                <a:gd name="T24" fmla="*/ 643 w 896"/>
                <a:gd name="T25" fmla="*/ 396 h 595"/>
                <a:gd name="T26" fmla="*/ 609 w 896"/>
                <a:gd name="T27" fmla="*/ 383 h 595"/>
                <a:gd name="T28" fmla="*/ 591 w 896"/>
                <a:gd name="T29" fmla="*/ 373 h 595"/>
                <a:gd name="T30" fmla="*/ 589 w 896"/>
                <a:gd name="T31" fmla="*/ 373 h 595"/>
                <a:gd name="T32" fmla="*/ 589 w 896"/>
                <a:gd name="T33" fmla="*/ 391 h 595"/>
                <a:gd name="T34" fmla="*/ 584 w 896"/>
                <a:gd name="T35" fmla="*/ 424 h 595"/>
                <a:gd name="T36" fmla="*/ 563 w 896"/>
                <a:gd name="T37" fmla="*/ 467 h 595"/>
                <a:gd name="T38" fmla="*/ 517 w 896"/>
                <a:gd name="T39" fmla="*/ 519 h 595"/>
                <a:gd name="T40" fmla="*/ 443 w 896"/>
                <a:gd name="T41" fmla="*/ 565 h 595"/>
                <a:gd name="T42" fmla="*/ 366 w 896"/>
                <a:gd name="T43" fmla="*/ 575 h 595"/>
                <a:gd name="T44" fmla="*/ 297 w 896"/>
                <a:gd name="T45" fmla="*/ 562 h 595"/>
                <a:gd name="T46" fmla="*/ 243 w 896"/>
                <a:gd name="T47" fmla="*/ 537 h 595"/>
                <a:gd name="T48" fmla="*/ 215 w 896"/>
                <a:gd name="T49" fmla="*/ 519 h 595"/>
                <a:gd name="T50" fmla="*/ 210 w 896"/>
                <a:gd name="T51" fmla="*/ 516 h 595"/>
                <a:gd name="T52" fmla="*/ 208 w 896"/>
                <a:gd name="T53" fmla="*/ 531 h 595"/>
                <a:gd name="T54" fmla="*/ 195 w 896"/>
                <a:gd name="T55" fmla="*/ 554 h 595"/>
                <a:gd name="T56" fmla="*/ 172 w 896"/>
                <a:gd name="T57" fmla="*/ 577 h 595"/>
                <a:gd name="T58" fmla="*/ 133 w 896"/>
                <a:gd name="T59" fmla="*/ 593 h 595"/>
                <a:gd name="T60" fmla="*/ 77 w 896"/>
                <a:gd name="T61" fmla="*/ 593 h 595"/>
                <a:gd name="T62" fmla="*/ 36 w 896"/>
                <a:gd name="T63" fmla="*/ 577 h 595"/>
                <a:gd name="T64" fmla="*/ 13 w 896"/>
                <a:gd name="T65" fmla="*/ 554 h 595"/>
                <a:gd name="T66" fmla="*/ 3 w 896"/>
                <a:gd name="T67" fmla="*/ 531 h 595"/>
                <a:gd name="T68" fmla="*/ 0 w 896"/>
                <a:gd name="T69" fmla="*/ 516 h 59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96"/>
                <a:gd name="T106" fmla="*/ 0 h 595"/>
                <a:gd name="T107" fmla="*/ 896 w 896"/>
                <a:gd name="T108" fmla="*/ 595 h 59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96" h="595">
                  <a:moveTo>
                    <a:pt x="896" y="0"/>
                  </a:moveTo>
                  <a:lnTo>
                    <a:pt x="896" y="43"/>
                  </a:lnTo>
                  <a:lnTo>
                    <a:pt x="886" y="81"/>
                  </a:lnTo>
                  <a:lnTo>
                    <a:pt x="875" y="115"/>
                  </a:lnTo>
                  <a:lnTo>
                    <a:pt x="860" y="140"/>
                  </a:lnTo>
                  <a:lnTo>
                    <a:pt x="845" y="163"/>
                  </a:lnTo>
                  <a:lnTo>
                    <a:pt x="827" y="181"/>
                  </a:lnTo>
                  <a:lnTo>
                    <a:pt x="814" y="194"/>
                  </a:lnTo>
                  <a:lnTo>
                    <a:pt x="801" y="202"/>
                  </a:lnTo>
                  <a:lnTo>
                    <a:pt x="793" y="207"/>
                  </a:lnTo>
                  <a:lnTo>
                    <a:pt x="788" y="209"/>
                  </a:lnTo>
                  <a:lnTo>
                    <a:pt x="791" y="212"/>
                  </a:lnTo>
                  <a:lnTo>
                    <a:pt x="793" y="219"/>
                  </a:lnTo>
                  <a:lnTo>
                    <a:pt x="799" y="230"/>
                  </a:lnTo>
                  <a:lnTo>
                    <a:pt x="801" y="245"/>
                  </a:lnTo>
                  <a:lnTo>
                    <a:pt x="804" y="263"/>
                  </a:lnTo>
                  <a:lnTo>
                    <a:pt x="804" y="283"/>
                  </a:lnTo>
                  <a:lnTo>
                    <a:pt x="801" y="306"/>
                  </a:lnTo>
                  <a:lnTo>
                    <a:pt x="791" y="327"/>
                  </a:lnTo>
                  <a:lnTo>
                    <a:pt x="778" y="350"/>
                  </a:lnTo>
                  <a:lnTo>
                    <a:pt x="758" y="370"/>
                  </a:lnTo>
                  <a:lnTo>
                    <a:pt x="732" y="388"/>
                  </a:lnTo>
                  <a:lnTo>
                    <a:pt x="709" y="396"/>
                  </a:lnTo>
                  <a:lnTo>
                    <a:pt x="686" y="401"/>
                  </a:lnTo>
                  <a:lnTo>
                    <a:pt x="663" y="401"/>
                  </a:lnTo>
                  <a:lnTo>
                    <a:pt x="643" y="396"/>
                  </a:lnTo>
                  <a:lnTo>
                    <a:pt x="625" y="391"/>
                  </a:lnTo>
                  <a:lnTo>
                    <a:pt x="609" y="383"/>
                  </a:lnTo>
                  <a:lnTo>
                    <a:pt x="596" y="378"/>
                  </a:lnTo>
                  <a:lnTo>
                    <a:pt x="591" y="373"/>
                  </a:lnTo>
                  <a:lnTo>
                    <a:pt x="589" y="370"/>
                  </a:lnTo>
                  <a:lnTo>
                    <a:pt x="589" y="373"/>
                  </a:lnTo>
                  <a:lnTo>
                    <a:pt x="589" y="381"/>
                  </a:lnTo>
                  <a:lnTo>
                    <a:pt x="589" y="391"/>
                  </a:lnTo>
                  <a:lnTo>
                    <a:pt x="589" y="406"/>
                  </a:lnTo>
                  <a:lnTo>
                    <a:pt x="584" y="424"/>
                  </a:lnTo>
                  <a:lnTo>
                    <a:pt x="576" y="444"/>
                  </a:lnTo>
                  <a:lnTo>
                    <a:pt x="563" y="467"/>
                  </a:lnTo>
                  <a:lnTo>
                    <a:pt x="543" y="493"/>
                  </a:lnTo>
                  <a:lnTo>
                    <a:pt x="517" y="519"/>
                  </a:lnTo>
                  <a:lnTo>
                    <a:pt x="481" y="544"/>
                  </a:lnTo>
                  <a:lnTo>
                    <a:pt x="443" y="565"/>
                  </a:lnTo>
                  <a:lnTo>
                    <a:pt x="405" y="575"/>
                  </a:lnTo>
                  <a:lnTo>
                    <a:pt x="366" y="575"/>
                  </a:lnTo>
                  <a:lnTo>
                    <a:pt x="330" y="572"/>
                  </a:lnTo>
                  <a:lnTo>
                    <a:pt x="297" y="562"/>
                  </a:lnTo>
                  <a:lnTo>
                    <a:pt x="269" y="549"/>
                  </a:lnTo>
                  <a:lnTo>
                    <a:pt x="243" y="537"/>
                  </a:lnTo>
                  <a:lnTo>
                    <a:pt x="226" y="526"/>
                  </a:lnTo>
                  <a:lnTo>
                    <a:pt x="215" y="519"/>
                  </a:lnTo>
                  <a:lnTo>
                    <a:pt x="210" y="516"/>
                  </a:lnTo>
                  <a:lnTo>
                    <a:pt x="210" y="524"/>
                  </a:lnTo>
                  <a:lnTo>
                    <a:pt x="208" y="531"/>
                  </a:lnTo>
                  <a:lnTo>
                    <a:pt x="203" y="544"/>
                  </a:lnTo>
                  <a:lnTo>
                    <a:pt x="195" y="554"/>
                  </a:lnTo>
                  <a:lnTo>
                    <a:pt x="187" y="567"/>
                  </a:lnTo>
                  <a:lnTo>
                    <a:pt x="172" y="577"/>
                  </a:lnTo>
                  <a:lnTo>
                    <a:pt x="154" y="588"/>
                  </a:lnTo>
                  <a:lnTo>
                    <a:pt x="133" y="593"/>
                  </a:lnTo>
                  <a:lnTo>
                    <a:pt x="105" y="595"/>
                  </a:lnTo>
                  <a:lnTo>
                    <a:pt x="77" y="593"/>
                  </a:lnTo>
                  <a:lnTo>
                    <a:pt x="54" y="588"/>
                  </a:lnTo>
                  <a:lnTo>
                    <a:pt x="36" y="577"/>
                  </a:lnTo>
                  <a:lnTo>
                    <a:pt x="23" y="567"/>
                  </a:lnTo>
                  <a:lnTo>
                    <a:pt x="13" y="554"/>
                  </a:lnTo>
                  <a:lnTo>
                    <a:pt x="8" y="544"/>
                  </a:lnTo>
                  <a:lnTo>
                    <a:pt x="3" y="531"/>
                  </a:lnTo>
                  <a:lnTo>
                    <a:pt x="0" y="524"/>
                  </a:lnTo>
                  <a:lnTo>
                    <a:pt x="0" y="51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Rectangle 48"/>
            <p:cNvSpPr>
              <a:spLocks noChangeArrowheads="1"/>
            </p:cNvSpPr>
            <p:nvPr/>
          </p:nvSpPr>
          <p:spPr bwMode="auto">
            <a:xfrm>
              <a:off x="1867" y="786"/>
              <a:ext cx="17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lang="en-US" altLang="ko-KR"/>
            </a:p>
          </p:txBody>
        </p:sp>
        <p:sp>
          <p:nvSpPr>
            <p:cNvPr id="23581" name="Rectangle 49"/>
            <p:cNvSpPr>
              <a:spLocks noChangeArrowheads="1"/>
            </p:cNvSpPr>
            <p:nvPr/>
          </p:nvSpPr>
          <p:spPr bwMode="auto">
            <a:xfrm>
              <a:off x="3673" y="788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lang="en-US" altLang="ko-KR"/>
            </a:p>
          </p:txBody>
        </p:sp>
        <p:sp>
          <p:nvSpPr>
            <p:cNvPr id="23582" name="Rectangle 50"/>
            <p:cNvSpPr>
              <a:spLocks noChangeArrowheads="1"/>
            </p:cNvSpPr>
            <p:nvPr/>
          </p:nvSpPr>
          <p:spPr bwMode="auto">
            <a:xfrm>
              <a:off x="3699" y="969"/>
              <a:ext cx="418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23583" name="Rectangle 51"/>
            <p:cNvSpPr>
              <a:spLocks noChangeArrowheads="1"/>
            </p:cNvSpPr>
            <p:nvPr/>
          </p:nvSpPr>
          <p:spPr bwMode="auto">
            <a:xfrm>
              <a:off x="1310" y="1638"/>
              <a:ext cx="175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lang="en-US" altLang="ko-KR"/>
            </a:p>
          </p:txBody>
        </p:sp>
        <p:sp>
          <p:nvSpPr>
            <p:cNvPr id="23584" name="Rectangle 52"/>
            <p:cNvSpPr>
              <a:spLocks noChangeArrowheads="1"/>
            </p:cNvSpPr>
            <p:nvPr/>
          </p:nvSpPr>
          <p:spPr bwMode="auto">
            <a:xfrm>
              <a:off x="1339" y="1843"/>
              <a:ext cx="418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23585" name="Rectangle 53"/>
            <p:cNvSpPr>
              <a:spLocks noChangeArrowheads="1"/>
            </p:cNvSpPr>
            <p:nvPr/>
          </p:nvSpPr>
          <p:spPr bwMode="auto">
            <a:xfrm>
              <a:off x="1865" y="2563"/>
              <a:ext cx="17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lang="en-US" altLang="ko-KR"/>
            </a:p>
          </p:txBody>
        </p:sp>
        <p:sp>
          <p:nvSpPr>
            <p:cNvPr id="23586" name="Rectangle 54"/>
            <p:cNvSpPr>
              <a:spLocks noChangeArrowheads="1"/>
            </p:cNvSpPr>
            <p:nvPr/>
          </p:nvSpPr>
          <p:spPr bwMode="auto">
            <a:xfrm>
              <a:off x="3702" y="2557"/>
              <a:ext cx="176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lang="en-US" altLang="ko-KR"/>
            </a:p>
          </p:txBody>
        </p:sp>
        <p:sp>
          <p:nvSpPr>
            <p:cNvPr id="23587" name="Rectangle 55"/>
            <p:cNvSpPr>
              <a:spLocks noChangeArrowheads="1"/>
            </p:cNvSpPr>
            <p:nvPr/>
          </p:nvSpPr>
          <p:spPr bwMode="auto">
            <a:xfrm>
              <a:off x="2750" y="1709"/>
              <a:ext cx="31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Channel</a:t>
              </a:r>
              <a:endParaRPr lang="en-US" altLang="ko-KR"/>
            </a:p>
          </p:txBody>
        </p:sp>
      </p:grpSp>
      <p:sp>
        <p:nvSpPr>
          <p:cNvPr id="23558" name="Text Box 56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요구 사항 </a:t>
            </a:r>
            <a:r>
              <a:rPr kumimoji="1" lang="en-US" altLang="ko-KR" sz="1000" b="1"/>
              <a:t>3</a:t>
            </a:r>
            <a:r>
              <a:rPr kumimoji="1" lang="ko-KR" altLang="en-US" sz="1000" b="1"/>
              <a:t> </a:t>
            </a:r>
            <a:endParaRPr kumimoji="1" lang="ko-KR" altLang="en-US" sz="1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 dirty="0"/>
              <a:t> </a:t>
            </a:r>
            <a:r>
              <a:rPr lang="ko-KR" altLang="en-US" sz="3600" dirty="0"/>
              <a:t>통신 서비스 </a:t>
            </a:r>
            <a:r>
              <a:rPr lang="ko-KR" altLang="ko-KR" sz="3600" dirty="0"/>
              <a:t>: </a:t>
            </a:r>
            <a:r>
              <a:rPr lang="ko-KR" altLang="en-US" sz="3600" dirty="0"/>
              <a:t>통신 </a:t>
            </a:r>
            <a:r>
              <a:rPr lang="ko-KR" altLang="en-US" sz="3600" dirty="0">
                <a:solidFill>
                  <a:srgbClr val="FF0000"/>
                </a:solidFill>
              </a:rPr>
              <a:t>장애 극복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요구 사항 </a:t>
            </a:r>
            <a:r>
              <a:rPr kumimoji="1" lang="en-US" altLang="ko-KR" sz="1000" b="1"/>
              <a:t>3</a:t>
            </a:r>
            <a:endParaRPr kumimoji="1" lang="ko-KR" altLang="en-US" sz="1000" b="1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05800" cy="2743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네트워크가 정상적으로 동작하지 않는 경우:</a:t>
            </a:r>
            <a:r>
              <a:rPr lang="ko-KR" altLang="en-US" sz="2000" dirty="0"/>
              <a:t>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비트 수준 오류 (전자기 간섭/방해)       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/>
              <a:t>패킷</a:t>
            </a:r>
            <a:r>
              <a:rPr lang="ko-KR" altLang="en-US" sz="1800" dirty="0"/>
              <a:t> 수준 오류 (혼잡)       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링크/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고장               </a:t>
            </a:r>
          </a:p>
          <a:p>
            <a:pPr eaLnBrk="1" hangingPunct="1">
              <a:lnSpc>
                <a:spcPct val="30000"/>
              </a:lnSpc>
            </a:pPr>
            <a:endParaRPr lang="ko-KR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메시지의 지연       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메시지의 순서가 바꾸어 전달 (</a:t>
            </a:r>
            <a:r>
              <a:rPr lang="en-US" altLang="ko-KR" sz="1800" dirty="0"/>
              <a:t>out-of-order)       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제삼자의 도청     	</a:t>
            </a:r>
          </a:p>
          <a:p>
            <a:pPr eaLnBrk="1" hangingPunct="1">
              <a:lnSpc>
                <a:spcPct val="90000"/>
              </a:lnSpc>
            </a:pPr>
            <a:endParaRPr lang="ko-KR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1800" dirty="0"/>
              <a:t>	</a:t>
            </a:r>
            <a:endParaRPr lang="ko-KR" altLang="en-US" sz="2000" dirty="0"/>
          </a:p>
          <a:p>
            <a:pPr eaLnBrk="1" hangingPunct="1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81000" y="4267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lang="ko-KR" altLang="en-US" sz="2000"/>
          </a:p>
          <a:p>
            <a:pPr marL="342900" indent="-342900" eaLnBrk="1" latinLnBrk="1" hangingPunct="1">
              <a:spcBef>
                <a:spcPct val="20000"/>
              </a:spcBef>
            </a:pPr>
            <a:r>
              <a:rPr lang="ko-KR" altLang="en-US" sz="1800"/>
              <a:t>	</a:t>
            </a:r>
            <a:r>
              <a:rPr lang="ko-KR" altLang="en-US" sz="2000"/>
              <a:t>통신 기술의 핵심은 응용이 예상하는 것과 통신 기술이 제공하는 것 사이의 거리를 메우는 일이다.</a:t>
            </a:r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lang="ko-KR" altLang="en-US" sz="2000"/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62000" y="9906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/>
            <a:r>
              <a:rPr lang="ko-KR" altLang="en-US" sz="4000">
                <a:solidFill>
                  <a:schemeClr val="tx2"/>
                </a:solidFill>
              </a:rPr>
              <a:t>1장. 기본 개념</a:t>
            </a:r>
            <a:endParaRPr lang="ko-KR" altLang="en-US" sz="4400">
              <a:solidFill>
                <a:schemeClr val="tx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57250" y="2143125"/>
            <a:ext cx="762000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buFont typeface="Wingdings" pitchFamily="2" charset="2"/>
              <a:buChar char=""/>
            </a:pPr>
            <a:r>
              <a:rPr lang="ko-KR" altLang="en-US" dirty="0">
                <a:sym typeface="Wingdings" pitchFamily="2" charset="2"/>
              </a:rPr>
              <a:t>요구 사항</a:t>
            </a:r>
            <a:endParaRPr lang="en-US" altLang="ko-KR" dirty="0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네트워크가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제공해야 하는 것</a:t>
            </a:r>
            <a:endParaRPr lang="en-US" altLang="ko-KR" dirty="0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결국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네트워크에 대한 기능적 정의</a:t>
            </a:r>
            <a:endParaRPr lang="ko-KR" altLang="ko-KR" dirty="0"/>
          </a:p>
          <a:p>
            <a:pPr eaLnBrk="1" latinLnBrk="1" hangingPunct="1"/>
            <a:endParaRPr lang="ko-KR" altLang="en-US" dirty="0">
              <a:sym typeface="Wingdings" pitchFamily="2" charset="2"/>
            </a:endParaRPr>
          </a:p>
          <a:p>
            <a:pPr eaLnBrk="1" latinLnBrk="1" hangingPunct="1">
              <a:lnSpc>
                <a:spcPct val="80000"/>
              </a:lnSpc>
              <a:buFont typeface="Wingdings" pitchFamily="2" charset="2"/>
              <a:buChar char=""/>
            </a:pPr>
            <a:r>
              <a:rPr lang="ko-KR" altLang="en-US" dirty="0">
                <a:sym typeface="Wingdings" pitchFamily="2" charset="2"/>
              </a:rPr>
              <a:t>네트워크 구조 </a:t>
            </a:r>
            <a:endParaRPr lang="en-US" altLang="ko-KR" dirty="0">
              <a:sym typeface="Wingdings" pitchFamily="2" charset="2"/>
            </a:endParaRPr>
          </a:p>
          <a:p>
            <a:pPr lvl="1" eaLnBrk="1" latinLnBrk="1" hangingPunct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네트워크를  만드는 방법</a:t>
            </a:r>
            <a:endParaRPr lang="en-US" altLang="ko-KR" dirty="0">
              <a:sym typeface="Wingdings" pitchFamily="2" charset="2"/>
            </a:endParaRPr>
          </a:p>
          <a:p>
            <a:pPr lvl="1" eaLnBrk="1" latinLnBrk="1" hangingPunct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체계적인 접근이 필수 </a:t>
            </a:r>
            <a:r>
              <a:rPr lang="en-US" altLang="ko-KR" dirty="0">
                <a:sym typeface="Wingdings" pitchFamily="2" charset="2"/>
              </a:rPr>
              <a:t>: </a:t>
            </a:r>
            <a:r>
              <a:rPr lang="ko-KR" altLang="en-US" dirty="0">
                <a:sym typeface="Wingdings" pitchFamily="2" charset="2"/>
              </a:rPr>
              <a:t>계층화에 기초한 표준</a:t>
            </a:r>
            <a:endParaRPr lang="ko-KR" altLang="ko-KR" dirty="0"/>
          </a:p>
          <a:p>
            <a:pPr eaLnBrk="1" latinLnBrk="1" hangingPunct="1"/>
            <a:endParaRPr lang="ko-KR" altLang="en-US" sz="1800" dirty="0"/>
          </a:p>
          <a:p>
            <a:pPr eaLnBrk="1" latinLnBrk="1" hangingPunct="1">
              <a:buFont typeface="Wingdings" pitchFamily="2" charset="2"/>
              <a:buChar char="o"/>
            </a:pPr>
            <a:r>
              <a:rPr lang="ko-KR" altLang="en-US" dirty="0">
                <a:sym typeface="Wingdings" pitchFamily="2" charset="2"/>
              </a:rPr>
              <a:t>성능</a:t>
            </a:r>
            <a:endParaRPr lang="en-US" altLang="ko-KR" dirty="0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네트워크 비교</a:t>
            </a:r>
            <a:r>
              <a:rPr lang="en-US" altLang="ko-KR" dirty="0">
                <a:sym typeface="Wingdings" pitchFamily="2" charset="2"/>
              </a:rPr>
              <a:t>/</a:t>
            </a:r>
            <a:r>
              <a:rPr lang="ko-KR" altLang="en-US" dirty="0">
                <a:sym typeface="Wingdings" pitchFamily="2" charset="2"/>
              </a:rPr>
              <a:t>평가 기준</a:t>
            </a:r>
            <a:endParaRPr lang="en-US" altLang="ko-KR" dirty="0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빠른 네트워크란</a:t>
            </a:r>
            <a:r>
              <a:rPr lang="en-US" altLang="ko-KR" dirty="0">
                <a:sym typeface="Wingdings" pitchFamily="2" charset="2"/>
              </a:rPr>
              <a:t>?</a:t>
            </a:r>
            <a:endParaRPr lang="ko-KR" altLang="ko-KR" dirty="0"/>
          </a:p>
          <a:p>
            <a:pPr eaLnBrk="1" latinLnBrk="1" hangingPunct="1"/>
            <a:endParaRPr lang="ko-KR" altLang="ko-KR" sz="1800" dirty="0"/>
          </a:p>
          <a:p>
            <a:pPr eaLnBrk="1" latinLnBrk="1" hangingPunct="1"/>
            <a:endParaRPr lang="ko-KR" altLang="ko-KR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z="3600"/>
              <a:t>프로토콜 </a:t>
            </a:r>
            <a:r>
              <a:rPr lang="en-US" altLang="ko-KR" sz="3600"/>
              <a:t>(Protocol)</a:t>
            </a:r>
            <a:r>
              <a:rPr lang="en-US" altLang="ko-KR"/>
              <a:t>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524000"/>
            <a:ext cx="7848600" cy="464185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z="2400" dirty="0"/>
              <a:t>통신에 사용되는 약속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수신호</a:t>
            </a:r>
            <a:r>
              <a:rPr lang="en-US" altLang="ko-KR" sz="2400" dirty="0"/>
              <a:t>, </a:t>
            </a:r>
            <a:r>
              <a:rPr lang="ko-KR" altLang="en-US" sz="2400" dirty="0"/>
              <a:t>언어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400" dirty="0"/>
              <a:t>양쪽이 같아야 함</a:t>
            </a:r>
            <a:r>
              <a:rPr lang="en-US" altLang="ko-KR" sz="2400" dirty="0"/>
              <a:t>.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반드시 </a:t>
            </a:r>
            <a:r>
              <a:rPr lang="ko-KR" altLang="en-US" sz="2400" u="sng" dirty="0"/>
              <a:t>대칭</a:t>
            </a:r>
            <a:r>
              <a:rPr lang="ko-KR" altLang="en-US" sz="2400" dirty="0"/>
              <a:t> 관계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sz="2400" dirty="0"/>
              <a:t>다양한 컴퓨터통신 시스템</a:t>
            </a:r>
            <a:r>
              <a:rPr lang="en-US" altLang="ko-KR" sz="2400" dirty="0"/>
              <a:t>/</a:t>
            </a:r>
            <a:r>
              <a:rPr lang="ko-KR" altLang="en-US" sz="2400" dirty="0"/>
              <a:t>응용</a:t>
            </a:r>
          </a:p>
          <a:p>
            <a:pPr lvl="1" eaLnBrk="1" hangingPunct="1">
              <a:lnSpc>
                <a:spcPct val="110000"/>
              </a:lnSpc>
              <a:buFont typeface="Symbol" pitchFamily="18" charset="2"/>
              <a:buChar char="Þ"/>
            </a:pPr>
            <a:r>
              <a:rPr lang="ko-KR" altLang="en-US" sz="2400" dirty="0">
                <a:sym typeface="Symbol" pitchFamily="18" charset="2"/>
              </a:rPr>
              <a:t> 프로토콜의 복잡화</a:t>
            </a:r>
          </a:p>
          <a:p>
            <a:pPr lvl="1" eaLnBrk="1" hangingPunct="1">
              <a:lnSpc>
                <a:spcPct val="110000"/>
              </a:lnSpc>
              <a:buFont typeface="Symbol" pitchFamily="18" charset="2"/>
              <a:buChar char="Þ"/>
            </a:pPr>
            <a:r>
              <a:rPr lang="ko-KR" altLang="en-US" sz="2400" dirty="0">
                <a:sym typeface="Symbol" pitchFamily="18" charset="2"/>
              </a:rPr>
              <a:t> 불명확한 해석</a:t>
            </a:r>
          </a:p>
          <a:p>
            <a:pPr lvl="1" eaLnBrk="1" hangingPunct="1">
              <a:lnSpc>
                <a:spcPct val="110000"/>
              </a:lnSpc>
              <a:buFont typeface="Symbol" pitchFamily="18" charset="2"/>
              <a:buChar char="Þ"/>
            </a:pPr>
            <a:r>
              <a:rPr lang="ko-KR" altLang="en-US" sz="2400" dirty="0">
                <a:sym typeface="Symbol" pitchFamily="18" charset="2"/>
              </a:rPr>
              <a:t> 변경 등 관리의 어려움</a:t>
            </a:r>
          </a:p>
          <a:p>
            <a:pPr lvl="1" eaLnBrk="1" hangingPunct="1">
              <a:lnSpc>
                <a:spcPct val="110000"/>
              </a:lnSpc>
              <a:buFont typeface="Symbol" pitchFamily="18" charset="2"/>
              <a:buChar char="Þ"/>
            </a:pPr>
            <a:r>
              <a:rPr lang="ko-KR" altLang="en-US" sz="2400" dirty="0">
                <a:sym typeface="Symbol" pitchFamily="18" charset="2"/>
              </a:rPr>
              <a:t> 새로운 프로토콜이 필요할 때마다 반복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sz="2400" dirty="0"/>
              <a:t>복잡성을 해결하는 </a:t>
            </a:r>
            <a:r>
              <a:rPr lang="ko-KR" altLang="en-US" sz="2400" u="sng" dirty="0"/>
              <a:t>구조적인 </a:t>
            </a:r>
            <a:r>
              <a:rPr lang="ko-KR" altLang="en-US" sz="2400" dirty="0"/>
              <a:t>기법이 필요</a:t>
            </a:r>
          </a:p>
          <a:p>
            <a:pPr eaLnBrk="1" hangingPunct="1">
              <a:lnSpc>
                <a:spcPct val="80000"/>
              </a:lnSpc>
            </a:pPr>
            <a:endParaRPr lang="ko-KR" altLang="en-US" sz="2400" dirty="0"/>
          </a:p>
        </p:txBody>
      </p:sp>
      <p:sp>
        <p:nvSpPr>
          <p:cNvPr id="26629" name="Text Box 15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네트워크 구조</a:t>
            </a:r>
            <a:endParaRPr kumimoji="1" lang="ko-KR" altLang="en-US" sz="14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z="3600"/>
              <a:t>계층화 (</a:t>
            </a:r>
            <a:r>
              <a:rPr lang="en-US" altLang="ko-KR" sz="3600"/>
              <a:t>Layering)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43863" cy="1184920"/>
          </a:xfrm>
          <a:noFill/>
        </p:spPr>
        <p:txBody>
          <a:bodyPr/>
          <a:lstStyle/>
          <a:p>
            <a:pPr eaLnBrk="1" hangingPunct="1"/>
            <a:r>
              <a:rPr lang="ko-KR" altLang="en-US" sz="2400" dirty="0"/>
              <a:t>복잡한 문제를 한번에 풀 수 없다</a:t>
            </a:r>
            <a:r>
              <a:rPr lang="en-US" altLang="ko-KR" sz="2400" dirty="0"/>
              <a:t>.</a:t>
            </a:r>
          </a:p>
          <a:p>
            <a:pPr lvl="1" eaLnBrk="1" hangingPunct="1"/>
            <a:r>
              <a:rPr lang="ko-KR" altLang="en-US" sz="2000" dirty="0"/>
              <a:t>복잡한 내용</a:t>
            </a:r>
            <a:r>
              <a:rPr lang="en-US" altLang="ko-KR" sz="2000" dirty="0"/>
              <a:t>/</a:t>
            </a:r>
            <a:r>
              <a:rPr lang="ko-KR" altLang="en-US" sz="2000" dirty="0"/>
              <a:t>문제를 숨겨서 문제를 단순화 → 추상화(</a:t>
            </a:r>
            <a:r>
              <a:rPr lang="en-US" altLang="ko-KR" sz="2000" dirty="0"/>
              <a:t>abstractions)</a:t>
            </a:r>
          </a:p>
          <a:p>
            <a:pPr lvl="1" eaLnBrk="1" hangingPunct="1"/>
            <a:r>
              <a:rPr lang="ko-KR" altLang="en-US" sz="2000" dirty="0"/>
              <a:t>추상화된 문제</a:t>
            </a:r>
            <a:r>
              <a:rPr lang="en-US" altLang="ko-KR" sz="2000" dirty="0"/>
              <a:t>/</a:t>
            </a:r>
            <a:r>
              <a:rPr lang="ko-KR" altLang="en-US" sz="2000" dirty="0"/>
              <a:t>내용의 해결 → 추상화를 </a:t>
            </a:r>
            <a:r>
              <a:rPr lang="en-US" altLang="ko-KR" sz="2000" dirty="0"/>
              <a:t>recursive</a:t>
            </a:r>
            <a:r>
              <a:rPr lang="ko-KR" altLang="en-US" sz="2000" dirty="0"/>
              <a:t>하게 적용</a:t>
            </a:r>
            <a:endParaRPr lang="en-US" altLang="ko-KR" sz="2000" dirty="0"/>
          </a:p>
          <a:p>
            <a:pPr lvl="1" eaLnBrk="1" hangingPunct="1"/>
            <a:endParaRPr lang="ko-KR" altLang="en-US" sz="2000" dirty="0"/>
          </a:p>
          <a:p>
            <a:pPr eaLnBrk="1" hangingPunct="1"/>
            <a:r>
              <a:rPr lang="ko-KR" altLang="en-US" sz="2400" dirty="0"/>
              <a:t>추상화는 자연히 계층화를 유도</a:t>
            </a:r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84563" y="3658022"/>
            <a:ext cx="16652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Application programs</a:t>
            </a:r>
            <a:endParaRPr lang="en-US" altLang="ko-KR" sz="140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971800" y="4000922"/>
            <a:ext cx="2701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Process-to-process channels</a:t>
            </a:r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2909888" y="3946947"/>
            <a:ext cx="2805112" cy="1120775"/>
          </a:xfrm>
          <a:custGeom>
            <a:avLst/>
            <a:gdLst>
              <a:gd name="T0" fmla="*/ 0 w 2942"/>
              <a:gd name="T1" fmla="*/ 0 h 523"/>
              <a:gd name="T2" fmla="*/ 2147483647 w 2942"/>
              <a:gd name="T3" fmla="*/ 0 h 523"/>
              <a:gd name="T4" fmla="*/ 2147483647 w 2942"/>
              <a:gd name="T5" fmla="*/ 2147483647 h 523"/>
              <a:gd name="T6" fmla="*/ 0 w 2942"/>
              <a:gd name="T7" fmla="*/ 2147483647 h 523"/>
              <a:gd name="T8" fmla="*/ 0 w 2942"/>
              <a:gd name="T9" fmla="*/ 0 h 523"/>
              <a:gd name="T10" fmla="*/ 0 w 2942"/>
              <a:gd name="T11" fmla="*/ 0 h 5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42"/>
              <a:gd name="T19" fmla="*/ 0 h 523"/>
              <a:gd name="T20" fmla="*/ 2942 w 2942"/>
              <a:gd name="T21" fmla="*/ 523 h 5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42" h="523">
                <a:moveTo>
                  <a:pt x="0" y="0"/>
                </a:moveTo>
                <a:lnTo>
                  <a:pt x="2942" y="0"/>
                </a:lnTo>
                <a:lnTo>
                  <a:pt x="2942" y="523"/>
                </a:lnTo>
                <a:lnTo>
                  <a:pt x="0" y="523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2895600" y="3543722"/>
            <a:ext cx="2805113" cy="398462"/>
          </a:xfrm>
          <a:custGeom>
            <a:avLst/>
            <a:gdLst>
              <a:gd name="T0" fmla="*/ 0 w 2942"/>
              <a:gd name="T1" fmla="*/ 0 h 522"/>
              <a:gd name="T2" fmla="*/ 2147483647 w 2942"/>
              <a:gd name="T3" fmla="*/ 2147483647 h 522"/>
              <a:gd name="T4" fmla="*/ 2147483647 w 2942"/>
              <a:gd name="T5" fmla="*/ 2147483647 h 522"/>
              <a:gd name="T6" fmla="*/ 0 w 2942"/>
              <a:gd name="T7" fmla="*/ 2147483647 h 522"/>
              <a:gd name="T8" fmla="*/ 0 w 2942"/>
              <a:gd name="T9" fmla="*/ 2147483647 h 522"/>
              <a:gd name="T10" fmla="*/ 0 w 2942"/>
              <a:gd name="T11" fmla="*/ 2147483647 h 5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42"/>
              <a:gd name="T19" fmla="*/ 0 h 522"/>
              <a:gd name="T20" fmla="*/ 2942 w 2942"/>
              <a:gd name="T21" fmla="*/ 522 h 5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42" h="522">
                <a:moveTo>
                  <a:pt x="0" y="0"/>
                </a:moveTo>
                <a:lnTo>
                  <a:pt x="2942" y="6"/>
                </a:lnTo>
                <a:lnTo>
                  <a:pt x="2942" y="522"/>
                </a:lnTo>
                <a:lnTo>
                  <a:pt x="0" y="522"/>
                </a:lnTo>
                <a:lnTo>
                  <a:pt x="0" y="6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95600" y="4686722"/>
            <a:ext cx="2805113" cy="398462"/>
            <a:chOff x="1833" y="2341"/>
            <a:chExt cx="1767" cy="251"/>
          </a:xfrm>
        </p:grpSpPr>
        <p:sp>
          <p:nvSpPr>
            <p:cNvPr id="27663" name="Rectangle 10"/>
            <p:cNvSpPr>
              <a:spLocks noChangeArrowheads="1"/>
            </p:cNvSpPr>
            <p:nvPr/>
          </p:nvSpPr>
          <p:spPr bwMode="auto">
            <a:xfrm>
              <a:off x="2487" y="2409"/>
              <a:ext cx="4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Hardware</a:t>
              </a:r>
              <a:endParaRPr lang="en-US" altLang="ko-KR"/>
            </a:p>
          </p:txBody>
        </p:sp>
        <p:sp>
          <p:nvSpPr>
            <p:cNvPr id="27664" name="Freeform 11"/>
            <p:cNvSpPr>
              <a:spLocks/>
            </p:cNvSpPr>
            <p:nvPr/>
          </p:nvSpPr>
          <p:spPr bwMode="auto">
            <a:xfrm>
              <a:off x="1833" y="2341"/>
              <a:ext cx="1767" cy="251"/>
            </a:xfrm>
            <a:custGeom>
              <a:avLst/>
              <a:gdLst>
                <a:gd name="T0" fmla="*/ 0 w 2942"/>
                <a:gd name="T1" fmla="*/ 0 h 523"/>
                <a:gd name="T2" fmla="*/ 50 w 2942"/>
                <a:gd name="T3" fmla="*/ 0 h 523"/>
                <a:gd name="T4" fmla="*/ 50 w 2942"/>
                <a:gd name="T5" fmla="*/ 1 h 523"/>
                <a:gd name="T6" fmla="*/ 0 w 2942"/>
                <a:gd name="T7" fmla="*/ 1 h 523"/>
                <a:gd name="T8" fmla="*/ 0 w 2942"/>
                <a:gd name="T9" fmla="*/ 0 h 523"/>
                <a:gd name="T10" fmla="*/ 0 w 2942"/>
                <a:gd name="T11" fmla="*/ 0 h 5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42"/>
                <a:gd name="T19" fmla="*/ 0 h 523"/>
                <a:gd name="T20" fmla="*/ 2942 w 2942"/>
                <a:gd name="T21" fmla="*/ 523 h 5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42" h="523">
                  <a:moveTo>
                    <a:pt x="0" y="0"/>
                  </a:moveTo>
                  <a:lnTo>
                    <a:pt x="2942" y="0"/>
                  </a:lnTo>
                  <a:lnTo>
                    <a:pt x="2942" y="523"/>
                  </a:lnTo>
                  <a:lnTo>
                    <a:pt x="0" y="52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95600" y="4305722"/>
            <a:ext cx="2805113" cy="398462"/>
            <a:chOff x="144" y="2064"/>
            <a:chExt cx="1767" cy="251"/>
          </a:xfrm>
        </p:grpSpPr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144" y="2064"/>
              <a:ext cx="1767" cy="251"/>
            </a:xfrm>
            <a:custGeom>
              <a:avLst/>
              <a:gdLst>
                <a:gd name="T0" fmla="*/ 0 w 2942"/>
                <a:gd name="T1" fmla="*/ 0 h 522"/>
                <a:gd name="T2" fmla="*/ 50 w 2942"/>
                <a:gd name="T3" fmla="*/ 0 h 522"/>
                <a:gd name="T4" fmla="*/ 50 w 2942"/>
                <a:gd name="T5" fmla="*/ 1 h 522"/>
                <a:gd name="T6" fmla="*/ 0 w 2942"/>
                <a:gd name="T7" fmla="*/ 1 h 522"/>
                <a:gd name="T8" fmla="*/ 0 w 2942"/>
                <a:gd name="T9" fmla="*/ 0 h 522"/>
                <a:gd name="T10" fmla="*/ 0 w 2942"/>
                <a:gd name="T11" fmla="*/ 0 h 5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42"/>
                <a:gd name="T19" fmla="*/ 0 h 522"/>
                <a:gd name="T20" fmla="*/ 2942 w 2942"/>
                <a:gd name="T21" fmla="*/ 522 h 5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42" h="522">
                  <a:moveTo>
                    <a:pt x="0" y="0"/>
                  </a:moveTo>
                  <a:lnTo>
                    <a:pt x="2942" y="0"/>
                  </a:lnTo>
                  <a:lnTo>
                    <a:pt x="2942" y="522"/>
                  </a:lnTo>
                  <a:lnTo>
                    <a:pt x="0" y="522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336" y="2112"/>
              <a:ext cx="12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Host-to-host connectivity</a:t>
              </a:r>
              <a:endParaRPr lang="en-US" altLang="ko-KR"/>
            </a:p>
          </p:txBody>
        </p:sp>
      </p:grp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네트워크 구조</a:t>
            </a:r>
            <a:endParaRPr kumimoji="1" lang="ko-KR" altLang="en-US" sz="1400" b="1"/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500063" y="5214938"/>
            <a:ext cx="821531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solidFill>
                  <a:srgbClr val="FF0000"/>
                </a:solidFill>
                <a:latin typeface="+mn-lt"/>
                <a:ea typeface="+mn-ea"/>
              </a:rPr>
              <a:t>통신 프로토콜 ← 여러 계층으로 정의</a:t>
            </a:r>
            <a:endParaRPr lang="en-US" altLang="ko-KR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+mn-lt"/>
                <a:ea typeface="+mn-ea"/>
              </a:rPr>
              <a:t>각 계층은 하나의 기능을 하는 부품</a:t>
            </a:r>
            <a:r>
              <a:rPr lang="en-US" altLang="ko-KR" kern="0" dirty="0">
                <a:latin typeface="+mn-lt"/>
                <a:ea typeface="+mn-ea"/>
              </a:rPr>
              <a:t>/</a:t>
            </a:r>
            <a:r>
              <a:rPr lang="ko-KR" altLang="en-US" kern="0" dirty="0">
                <a:latin typeface="+mn-lt"/>
                <a:ea typeface="+mn-ea"/>
              </a:rPr>
              <a:t>개체로서 다른 프로토콜에서 재사용 가능 </a:t>
            </a:r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 sz="32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z="4000"/>
              <a:t>프로토콜 계층</a:t>
            </a:r>
            <a:r>
              <a:rPr lang="en-US" altLang="ko-KR" sz="4000"/>
              <a:t>/</a:t>
            </a:r>
            <a:r>
              <a:rPr lang="ko-KR" altLang="en-US" sz="4000"/>
              <a:t>개체</a:t>
            </a:r>
            <a:endParaRPr lang="ko-KR" altLang="en-US" sz="480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458200" cy="52054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프로토콜 계층</a:t>
            </a:r>
            <a:r>
              <a:rPr lang="en-US" altLang="ko-KR" sz="2400" dirty="0"/>
              <a:t>/</a:t>
            </a:r>
            <a:r>
              <a:rPr lang="ko-KR" altLang="en-US" sz="2400" dirty="0"/>
              <a:t>개체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(</a:t>
            </a:r>
            <a:r>
              <a:rPr lang="ko-KR" altLang="en-US" sz="1800" dirty="0"/>
              <a:t>전체</a:t>
            </a:r>
            <a:r>
              <a:rPr lang="en-US" altLang="ko-KR" sz="1800" dirty="0"/>
              <a:t>) </a:t>
            </a:r>
            <a:r>
              <a:rPr lang="ko-KR" altLang="en-US" sz="1800" dirty="0"/>
              <a:t>프로토콜을 구성하는 계층</a:t>
            </a:r>
            <a:r>
              <a:rPr lang="en-US" altLang="ko-KR" sz="1800" dirty="0"/>
              <a:t>,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프로토콜의 구성 요소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자체도 프로토콜이라고도 부름</a:t>
            </a:r>
            <a:r>
              <a:rPr lang="en-US" altLang="ko-KR" sz="1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각 프로토콜 개체는 두 개의 다른 인터페이스를 갖는다.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서비스 인터페이스( </a:t>
            </a:r>
            <a:r>
              <a:rPr lang="en-US" altLang="ko-KR" sz="1800" dirty="0"/>
              <a:t>service interface ): </a:t>
            </a:r>
            <a:r>
              <a:rPr lang="ko-KR" altLang="en-US" sz="1800" dirty="0"/>
              <a:t>해당 프로토콜의 작업을 정의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동료 인터페이스( </a:t>
            </a:r>
            <a:r>
              <a:rPr lang="en-US" altLang="ko-KR" sz="1800" dirty="0"/>
              <a:t>peer-to-peer interface ): </a:t>
            </a:r>
            <a:r>
              <a:rPr lang="ko-KR" altLang="en-US" sz="1800" dirty="0"/>
              <a:t>동료 간에 교환되는 </a:t>
            </a:r>
            <a:r>
              <a:rPr lang="ko-KR" altLang="en-US" sz="1800" dirty="0">
                <a:solidFill>
                  <a:srgbClr val="FF0000"/>
                </a:solidFill>
              </a:rPr>
              <a:t>메시지</a:t>
            </a:r>
            <a:r>
              <a:rPr lang="ko-KR" altLang="en-US" sz="1800" dirty="0"/>
              <a:t>를 정의</a:t>
            </a:r>
            <a:endParaRPr lang="ko-KR" altLang="en-US" sz="1600" dirty="0"/>
          </a:p>
          <a:p>
            <a:pPr eaLnBrk="1" hangingPunct="1">
              <a:lnSpc>
                <a:spcPct val="90000"/>
              </a:lnSpc>
            </a:pP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endParaRPr lang="ko-KR" altLang="en-US" sz="2000" dirty="0"/>
          </a:p>
        </p:txBody>
      </p:sp>
      <p:grpSp>
        <p:nvGrpSpPr>
          <p:cNvPr id="28677" name="Group 58"/>
          <p:cNvGrpSpPr>
            <a:grpSpLocks/>
          </p:cNvGrpSpPr>
          <p:nvPr/>
        </p:nvGrpSpPr>
        <p:grpSpPr bwMode="auto">
          <a:xfrm>
            <a:off x="1447800" y="4086225"/>
            <a:ext cx="5257800" cy="2057400"/>
            <a:chOff x="1305" y="1158"/>
            <a:chExt cx="3137" cy="1694"/>
          </a:xfrm>
        </p:grpSpPr>
        <p:sp>
          <p:nvSpPr>
            <p:cNvPr id="28679" name="Freeform 59"/>
            <p:cNvSpPr>
              <a:spLocks/>
            </p:cNvSpPr>
            <p:nvPr/>
          </p:nvSpPr>
          <p:spPr bwMode="auto">
            <a:xfrm>
              <a:off x="1305" y="1158"/>
              <a:ext cx="975" cy="1694"/>
            </a:xfrm>
            <a:custGeom>
              <a:avLst/>
              <a:gdLst>
                <a:gd name="T0" fmla="*/ 0 w 975"/>
                <a:gd name="T1" fmla="*/ 0 h 1694"/>
                <a:gd name="T2" fmla="*/ 975 w 975"/>
                <a:gd name="T3" fmla="*/ 3 h 1694"/>
                <a:gd name="T4" fmla="*/ 975 w 975"/>
                <a:gd name="T5" fmla="*/ 1694 h 1694"/>
                <a:gd name="T6" fmla="*/ 3 w 975"/>
                <a:gd name="T7" fmla="*/ 1694 h 1694"/>
                <a:gd name="T8" fmla="*/ 3 w 975"/>
                <a:gd name="T9" fmla="*/ 3 h 1694"/>
                <a:gd name="T10" fmla="*/ 3 w 975"/>
                <a:gd name="T11" fmla="*/ 3 h 1694"/>
                <a:gd name="T12" fmla="*/ 0 w 975"/>
                <a:gd name="T13" fmla="*/ 0 h 16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5"/>
                <a:gd name="T22" fmla="*/ 0 h 1694"/>
                <a:gd name="T23" fmla="*/ 975 w 975"/>
                <a:gd name="T24" fmla="*/ 1694 h 16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5" h="1694">
                  <a:moveTo>
                    <a:pt x="0" y="0"/>
                  </a:moveTo>
                  <a:lnTo>
                    <a:pt x="975" y="3"/>
                  </a:lnTo>
                  <a:lnTo>
                    <a:pt x="975" y="1694"/>
                  </a:lnTo>
                  <a:lnTo>
                    <a:pt x="3" y="1694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0" name="Freeform 60"/>
            <p:cNvSpPr>
              <a:spLocks/>
            </p:cNvSpPr>
            <p:nvPr/>
          </p:nvSpPr>
          <p:spPr bwMode="auto">
            <a:xfrm>
              <a:off x="1305" y="1158"/>
              <a:ext cx="975" cy="1694"/>
            </a:xfrm>
            <a:custGeom>
              <a:avLst/>
              <a:gdLst>
                <a:gd name="T0" fmla="*/ 0 w 975"/>
                <a:gd name="T1" fmla="*/ 0 h 1694"/>
                <a:gd name="T2" fmla="*/ 975 w 975"/>
                <a:gd name="T3" fmla="*/ 3 h 1694"/>
                <a:gd name="T4" fmla="*/ 975 w 975"/>
                <a:gd name="T5" fmla="*/ 1694 h 1694"/>
                <a:gd name="T6" fmla="*/ 3 w 975"/>
                <a:gd name="T7" fmla="*/ 1694 h 1694"/>
                <a:gd name="T8" fmla="*/ 3 w 975"/>
                <a:gd name="T9" fmla="*/ 3 h 1694"/>
                <a:gd name="T10" fmla="*/ 3 w 975"/>
                <a:gd name="T11" fmla="*/ 3 h 16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5"/>
                <a:gd name="T19" fmla="*/ 0 h 1694"/>
                <a:gd name="T20" fmla="*/ 975 w 975"/>
                <a:gd name="T21" fmla="*/ 1694 h 16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5" h="1694">
                  <a:moveTo>
                    <a:pt x="0" y="0"/>
                  </a:moveTo>
                  <a:lnTo>
                    <a:pt x="975" y="3"/>
                  </a:lnTo>
                  <a:lnTo>
                    <a:pt x="975" y="1694"/>
                  </a:lnTo>
                  <a:lnTo>
                    <a:pt x="3" y="1694"/>
                  </a:lnTo>
                  <a:lnTo>
                    <a:pt x="3" y="3"/>
                  </a:lnTo>
                </a:path>
              </a:pathLst>
            </a:custGeom>
            <a:noFill/>
            <a:ln w="19050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1" name="Freeform 61"/>
            <p:cNvSpPr>
              <a:spLocks/>
            </p:cNvSpPr>
            <p:nvPr/>
          </p:nvSpPr>
          <p:spPr bwMode="auto">
            <a:xfrm>
              <a:off x="3467" y="1158"/>
              <a:ext cx="975" cy="1694"/>
            </a:xfrm>
            <a:custGeom>
              <a:avLst/>
              <a:gdLst>
                <a:gd name="T0" fmla="*/ 0 w 975"/>
                <a:gd name="T1" fmla="*/ 0 h 1694"/>
                <a:gd name="T2" fmla="*/ 975 w 975"/>
                <a:gd name="T3" fmla="*/ 3 h 1694"/>
                <a:gd name="T4" fmla="*/ 975 w 975"/>
                <a:gd name="T5" fmla="*/ 1694 h 1694"/>
                <a:gd name="T6" fmla="*/ 0 w 975"/>
                <a:gd name="T7" fmla="*/ 1694 h 1694"/>
                <a:gd name="T8" fmla="*/ 0 w 975"/>
                <a:gd name="T9" fmla="*/ 3 h 1694"/>
                <a:gd name="T10" fmla="*/ 0 w 975"/>
                <a:gd name="T11" fmla="*/ 3 h 1694"/>
                <a:gd name="T12" fmla="*/ 0 w 975"/>
                <a:gd name="T13" fmla="*/ 0 h 16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5"/>
                <a:gd name="T22" fmla="*/ 0 h 1694"/>
                <a:gd name="T23" fmla="*/ 975 w 975"/>
                <a:gd name="T24" fmla="*/ 1694 h 16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5" h="1694">
                  <a:moveTo>
                    <a:pt x="0" y="0"/>
                  </a:moveTo>
                  <a:lnTo>
                    <a:pt x="975" y="3"/>
                  </a:lnTo>
                  <a:lnTo>
                    <a:pt x="975" y="1694"/>
                  </a:lnTo>
                  <a:lnTo>
                    <a:pt x="0" y="169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2" name="Freeform 62"/>
            <p:cNvSpPr>
              <a:spLocks/>
            </p:cNvSpPr>
            <p:nvPr/>
          </p:nvSpPr>
          <p:spPr bwMode="auto">
            <a:xfrm>
              <a:off x="3467" y="1158"/>
              <a:ext cx="975" cy="1694"/>
            </a:xfrm>
            <a:custGeom>
              <a:avLst/>
              <a:gdLst>
                <a:gd name="T0" fmla="*/ 0 w 975"/>
                <a:gd name="T1" fmla="*/ 0 h 1694"/>
                <a:gd name="T2" fmla="*/ 975 w 975"/>
                <a:gd name="T3" fmla="*/ 3 h 1694"/>
                <a:gd name="T4" fmla="*/ 975 w 975"/>
                <a:gd name="T5" fmla="*/ 1694 h 1694"/>
                <a:gd name="T6" fmla="*/ 0 w 975"/>
                <a:gd name="T7" fmla="*/ 1694 h 1694"/>
                <a:gd name="T8" fmla="*/ 0 w 975"/>
                <a:gd name="T9" fmla="*/ 3 h 1694"/>
                <a:gd name="T10" fmla="*/ 0 w 975"/>
                <a:gd name="T11" fmla="*/ 3 h 16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5"/>
                <a:gd name="T19" fmla="*/ 0 h 1694"/>
                <a:gd name="T20" fmla="*/ 975 w 975"/>
                <a:gd name="T21" fmla="*/ 1694 h 16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5" h="1694">
                  <a:moveTo>
                    <a:pt x="0" y="0"/>
                  </a:moveTo>
                  <a:lnTo>
                    <a:pt x="975" y="3"/>
                  </a:lnTo>
                  <a:lnTo>
                    <a:pt x="975" y="1694"/>
                  </a:lnTo>
                  <a:lnTo>
                    <a:pt x="0" y="1694"/>
                  </a:lnTo>
                  <a:lnTo>
                    <a:pt x="0" y="3"/>
                  </a:lnTo>
                </a:path>
              </a:pathLst>
            </a:custGeom>
            <a:noFill/>
            <a:ln w="19050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3" name="Rectangle 63"/>
            <p:cNvSpPr>
              <a:spLocks noChangeArrowheads="1"/>
            </p:cNvSpPr>
            <p:nvPr/>
          </p:nvSpPr>
          <p:spPr bwMode="auto">
            <a:xfrm>
              <a:off x="1988" y="1204"/>
              <a:ext cx="23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Host 1</a:t>
              </a:r>
              <a:endParaRPr lang="en-US" altLang="ko-KR" sz="1000"/>
            </a:p>
          </p:txBody>
        </p:sp>
        <p:sp>
          <p:nvSpPr>
            <p:cNvPr id="28684" name="Rectangle 64"/>
            <p:cNvSpPr>
              <a:spLocks noChangeArrowheads="1"/>
            </p:cNvSpPr>
            <p:nvPr/>
          </p:nvSpPr>
          <p:spPr bwMode="auto">
            <a:xfrm>
              <a:off x="1662" y="2503"/>
              <a:ext cx="3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Protocol</a:t>
              </a:r>
              <a:endParaRPr lang="en-US" altLang="ko-KR" b="1"/>
            </a:p>
          </p:txBody>
        </p:sp>
        <p:sp>
          <p:nvSpPr>
            <p:cNvPr id="28685" name="Freeform 65"/>
            <p:cNvSpPr>
              <a:spLocks/>
            </p:cNvSpPr>
            <p:nvPr/>
          </p:nvSpPr>
          <p:spPr bwMode="auto">
            <a:xfrm>
              <a:off x="1498" y="2389"/>
              <a:ext cx="590" cy="334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6" name="Freeform 66"/>
            <p:cNvSpPr>
              <a:spLocks/>
            </p:cNvSpPr>
            <p:nvPr/>
          </p:nvSpPr>
          <p:spPr bwMode="auto">
            <a:xfrm>
              <a:off x="1495" y="1721"/>
              <a:ext cx="590" cy="334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7" name="Freeform 67"/>
            <p:cNvSpPr>
              <a:spLocks/>
            </p:cNvSpPr>
            <p:nvPr/>
          </p:nvSpPr>
          <p:spPr bwMode="auto">
            <a:xfrm>
              <a:off x="1766" y="2058"/>
              <a:ext cx="39" cy="69"/>
            </a:xfrm>
            <a:custGeom>
              <a:avLst/>
              <a:gdLst>
                <a:gd name="T0" fmla="*/ 36 w 39"/>
                <a:gd name="T1" fmla="*/ 66 h 69"/>
                <a:gd name="T2" fmla="*/ 21 w 39"/>
                <a:gd name="T3" fmla="*/ 0 h 69"/>
                <a:gd name="T4" fmla="*/ 0 w 39"/>
                <a:gd name="T5" fmla="*/ 69 h 69"/>
                <a:gd name="T6" fmla="*/ 39 w 39"/>
                <a:gd name="T7" fmla="*/ 69 h 69"/>
                <a:gd name="T8" fmla="*/ 39 w 39"/>
                <a:gd name="T9" fmla="*/ 69 h 69"/>
                <a:gd name="T10" fmla="*/ 36 w 39"/>
                <a:gd name="T11" fmla="*/ 66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69"/>
                <a:gd name="T20" fmla="*/ 39 w 39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69">
                  <a:moveTo>
                    <a:pt x="36" y="66"/>
                  </a:moveTo>
                  <a:lnTo>
                    <a:pt x="21" y="0"/>
                  </a:lnTo>
                  <a:lnTo>
                    <a:pt x="0" y="69"/>
                  </a:lnTo>
                  <a:lnTo>
                    <a:pt x="39" y="69"/>
                  </a:lnTo>
                  <a:lnTo>
                    <a:pt x="3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8" name="Freeform 68"/>
            <p:cNvSpPr>
              <a:spLocks/>
            </p:cNvSpPr>
            <p:nvPr/>
          </p:nvSpPr>
          <p:spPr bwMode="auto">
            <a:xfrm>
              <a:off x="1766" y="2316"/>
              <a:ext cx="39" cy="73"/>
            </a:xfrm>
            <a:custGeom>
              <a:avLst/>
              <a:gdLst>
                <a:gd name="T0" fmla="*/ 0 w 39"/>
                <a:gd name="T1" fmla="*/ 0 h 73"/>
                <a:gd name="T2" fmla="*/ 21 w 39"/>
                <a:gd name="T3" fmla="*/ 73 h 73"/>
                <a:gd name="T4" fmla="*/ 39 w 39"/>
                <a:gd name="T5" fmla="*/ 3 h 73"/>
                <a:gd name="T6" fmla="*/ 0 w 39"/>
                <a:gd name="T7" fmla="*/ 3 h 73"/>
                <a:gd name="T8" fmla="*/ 0 w 39"/>
                <a:gd name="T9" fmla="*/ 3 h 73"/>
                <a:gd name="T10" fmla="*/ 0 w 39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73"/>
                <a:gd name="T20" fmla="*/ 39 w 39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73">
                  <a:moveTo>
                    <a:pt x="0" y="0"/>
                  </a:moveTo>
                  <a:lnTo>
                    <a:pt x="21" y="73"/>
                  </a:lnTo>
                  <a:lnTo>
                    <a:pt x="3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9" name="Line 69"/>
            <p:cNvSpPr>
              <a:spLocks noChangeShapeType="1"/>
            </p:cNvSpPr>
            <p:nvPr/>
          </p:nvSpPr>
          <p:spPr bwMode="auto">
            <a:xfrm>
              <a:off x="1784" y="2100"/>
              <a:ext cx="3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0" name="Rectangle 70"/>
            <p:cNvSpPr>
              <a:spLocks noChangeArrowheads="1"/>
            </p:cNvSpPr>
            <p:nvPr/>
          </p:nvSpPr>
          <p:spPr bwMode="auto">
            <a:xfrm>
              <a:off x="4149" y="1204"/>
              <a:ext cx="23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Host 2</a:t>
              </a:r>
              <a:endParaRPr lang="en-US" altLang="ko-KR"/>
            </a:p>
          </p:txBody>
        </p:sp>
        <p:sp>
          <p:nvSpPr>
            <p:cNvPr id="28691" name="Rectangle 71"/>
            <p:cNvSpPr>
              <a:spLocks noChangeArrowheads="1"/>
            </p:cNvSpPr>
            <p:nvPr/>
          </p:nvSpPr>
          <p:spPr bwMode="auto">
            <a:xfrm>
              <a:off x="3825" y="2503"/>
              <a:ext cx="3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Protocol</a:t>
              </a:r>
              <a:endParaRPr lang="en-US" altLang="ko-KR"/>
            </a:p>
          </p:txBody>
        </p:sp>
        <p:sp>
          <p:nvSpPr>
            <p:cNvPr id="28692" name="Freeform 72"/>
            <p:cNvSpPr>
              <a:spLocks/>
            </p:cNvSpPr>
            <p:nvPr/>
          </p:nvSpPr>
          <p:spPr bwMode="auto">
            <a:xfrm>
              <a:off x="3659" y="2389"/>
              <a:ext cx="590" cy="334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3" name="Rectangle 73"/>
            <p:cNvSpPr>
              <a:spLocks noChangeArrowheads="1"/>
            </p:cNvSpPr>
            <p:nvPr/>
          </p:nvSpPr>
          <p:spPr bwMode="auto">
            <a:xfrm>
              <a:off x="3752" y="1778"/>
              <a:ext cx="36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High-level</a:t>
              </a:r>
              <a:endParaRPr lang="en-US" altLang="ko-KR" sz="1000"/>
            </a:p>
          </p:txBody>
        </p:sp>
        <p:sp>
          <p:nvSpPr>
            <p:cNvPr id="28694" name="Rectangle 74"/>
            <p:cNvSpPr>
              <a:spLocks noChangeArrowheads="1"/>
            </p:cNvSpPr>
            <p:nvPr/>
          </p:nvSpPr>
          <p:spPr bwMode="auto">
            <a:xfrm>
              <a:off x="3873" y="1876"/>
              <a:ext cx="22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object</a:t>
              </a:r>
              <a:endParaRPr lang="en-US" altLang="ko-KR"/>
            </a:p>
          </p:txBody>
        </p:sp>
        <p:sp>
          <p:nvSpPr>
            <p:cNvPr id="28695" name="Rectangle 75"/>
            <p:cNvSpPr>
              <a:spLocks noChangeArrowheads="1"/>
            </p:cNvSpPr>
            <p:nvPr/>
          </p:nvSpPr>
          <p:spPr bwMode="auto">
            <a:xfrm>
              <a:off x="1594" y="1778"/>
              <a:ext cx="36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High-level</a:t>
              </a:r>
              <a:endParaRPr lang="en-US" altLang="ko-KR"/>
            </a:p>
          </p:txBody>
        </p:sp>
        <p:sp>
          <p:nvSpPr>
            <p:cNvPr id="28696" name="Rectangle 76"/>
            <p:cNvSpPr>
              <a:spLocks noChangeArrowheads="1"/>
            </p:cNvSpPr>
            <p:nvPr/>
          </p:nvSpPr>
          <p:spPr bwMode="auto">
            <a:xfrm>
              <a:off x="1682" y="1873"/>
              <a:ext cx="2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object</a:t>
              </a:r>
              <a:endParaRPr lang="en-US" altLang="ko-KR" sz="1000" b="1"/>
            </a:p>
          </p:txBody>
        </p:sp>
        <p:sp>
          <p:nvSpPr>
            <p:cNvPr id="28697" name="Freeform 77"/>
            <p:cNvSpPr>
              <a:spLocks/>
            </p:cNvSpPr>
            <p:nvPr/>
          </p:nvSpPr>
          <p:spPr bwMode="auto">
            <a:xfrm>
              <a:off x="3659" y="1721"/>
              <a:ext cx="590" cy="334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8" name="Freeform 78"/>
            <p:cNvSpPr>
              <a:spLocks/>
            </p:cNvSpPr>
            <p:nvPr/>
          </p:nvSpPr>
          <p:spPr bwMode="auto">
            <a:xfrm>
              <a:off x="3936" y="2058"/>
              <a:ext cx="36" cy="69"/>
            </a:xfrm>
            <a:custGeom>
              <a:avLst/>
              <a:gdLst>
                <a:gd name="T0" fmla="*/ 36 w 36"/>
                <a:gd name="T1" fmla="*/ 66 h 69"/>
                <a:gd name="T2" fmla="*/ 18 w 36"/>
                <a:gd name="T3" fmla="*/ 0 h 69"/>
                <a:gd name="T4" fmla="*/ 0 w 36"/>
                <a:gd name="T5" fmla="*/ 69 h 69"/>
                <a:gd name="T6" fmla="*/ 36 w 36"/>
                <a:gd name="T7" fmla="*/ 69 h 69"/>
                <a:gd name="T8" fmla="*/ 36 w 36"/>
                <a:gd name="T9" fmla="*/ 69 h 69"/>
                <a:gd name="T10" fmla="*/ 36 w 36"/>
                <a:gd name="T11" fmla="*/ 66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69"/>
                <a:gd name="T20" fmla="*/ 36 w 36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69">
                  <a:moveTo>
                    <a:pt x="36" y="66"/>
                  </a:moveTo>
                  <a:lnTo>
                    <a:pt x="18" y="0"/>
                  </a:lnTo>
                  <a:lnTo>
                    <a:pt x="0" y="69"/>
                  </a:lnTo>
                  <a:lnTo>
                    <a:pt x="36" y="69"/>
                  </a:lnTo>
                  <a:lnTo>
                    <a:pt x="3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9" name="Freeform 79"/>
            <p:cNvSpPr>
              <a:spLocks/>
            </p:cNvSpPr>
            <p:nvPr/>
          </p:nvSpPr>
          <p:spPr bwMode="auto">
            <a:xfrm>
              <a:off x="3936" y="2316"/>
              <a:ext cx="36" cy="73"/>
            </a:xfrm>
            <a:custGeom>
              <a:avLst/>
              <a:gdLst>
                <a:gd name="T0" fmla="*/ 0 w 36"/>
                <a:gd name="T1" fmla="*/ 0 h 73"/>
                <a:gd name="T2" fmla="*/ 18 w 36"/>
                <a:gd name="T3" fmla="*/ 73 h 73"/>
                <a:gd name="T4" fmla="*/ 36 w 36"/>
                <a:gd name="T5" fmla="*/ 3 h 73"/>
                <a:gd name="T6" fmla="*/ 0 w 36"/>
                <a:gd name="T7" fmla="*/ 3 h 73"/>
                <a:gd name="T8" fmla="*/ 0 w 36"/>
                <a:gd name="T9" fmla="*/ 3 h 73"/>
                <a:gd name="T10" fmla="*/ 0 w 36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73"/>
                <a:gd name="T20" fmla="*/ 36 w 36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73">
                  <a:moveTo>
                    <a:pt x="0" y="0"/>
                  </a:moveTo>
                  <a:lnTo>
                    <a:pt x="18" y="73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0" name="Line 80"/>
            <p:cNvSpPr>
              <a:spLocks noChangeShapeType="1"/>
            </p:cNvSpPr>
            <p:nvPr/>
          </p:nvSpPr>
          <p:spPr bwMode="auto">
            <a:xfrm>
              <a:off x="3954" y="2100"/>
              <a:ext cx="1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1" name="Freeform 81"/>
            <p:cNvSpPr>
              <a:spLocks/>
            </p:cNvSpPr>
            <p:nvPr/>
          </p:nvSpPr>
          <p:spPr bwMode="auto">
            <a:xfrm>
              <a:off x="2091" y="2536"/>
              <a:ext cx="69" cy="39"/>
            </a:xfrm>
            <a:custGeom>
              <a:avLst/>
              <a:gdLst>
                <a:gd name="T0" fmla="*/ 69 w 69"/>
                <a:gd name="T1" fmla="*/ 0 h 39"/>
                <a:gd name="T2" fmla="*/ 0 w 69"/>
                <a:gd name="T3" fmla="*/ 21 h 39"/>
                <a:gd name="T4" fmla="*/ 69 w 69"/>
                <a:gd name="T5" fmla="*/ 39 h 39"/>
                <a:gd name="T6" fmla="*/ 69 w 69"/>
                <a:gd name="T7" fmla="*/ 3 h 39"/>
                <a:gd name="T8" fmla="*/ 69 w 69"/>
                <a:gd name="T9" fmla="*/ 3 h 39"/>
                <a:gd name="T10" fmla="*/ 69 w 69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9"/>
                <a:gd name="T20" fmla="*/ 69 w 69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9">
                  <a:moveTo>
                    <a:pt x="69" y="0"/>
                  </a:moveTo>
                  <a:lnTo>
                    <a:pt x="0" y="21"/>
                  </a:lnTo>
                  <a:lnTo>
                    <a:pt x="69" y="39"/>
                  </a:lnTo>
                  <a:lnTo>
                    <a:pt x="69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2" name="Freeform 82"/>
            <p:cNvSpPr>
              <a:spLocks/>
            </p:cNvSpPr>
            <p:nvPr/>
          </p:nvSpPr>
          <p:spPr bwMode="auto">
            <a:xfrm>
              <a:off x="3590" y="2539"/>
              <a:ext cx="69" cy="36"/>
            </a:xfrm>
            <a:custGeom>
              <a:avLst/>
              <a:gdLst>
                <a:gd name="T0" fmla="*/ 0 w 69"/>
                <a:gd name="T1" fmla="*/ 36 h 36"/>
                <a:gd name="T2" fmla="*/ 69 w 69"/>
                <a:gd name="T3" fmla="*/ 18 h 36"/>
                <a:gd name="T4" fmla="*/ 0 w 69"/>
                <a:gd name="T5" fmla="*/ 0 h 36"/>
                <a:gd name="T6" fmla="*/ 0 w 69"/>
                <a:gd name="T7" fmla="*/ 36 h 36"/>
                <a:gd name="T8" fmla="*/ 0 w 69"/>
                <a:gd name="T9" fmla="*/ 3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6"/>
                <a:gd name="T17" fmla="*/ 69 w 69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6">
                  <a:moveTo>
                    <a:pt x="0" y="36"/>
                  </a:moveTo>
                  <a:lnTo>
                    <a:pt x="69" y="18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3" name="Line 83"/>
            <p:cNvSpPr>
              <a:spLocks noChangeShapeType="1"/>
            </p:cNvSpPr>
            <p:nvPr/>
          </p:nvSpPr>
          <p:spPr bwMode="auto">
            <a:xfrm>
              <a:off x="2136" y="2557"/>
              <a:ext cx="14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4" name="Freeform 84"/>
            <p:cNvSpPr>
              <a:spLocks/>
            </p:cNvSpPr>
            <p:nvPr/>
          </p:nvSpPr>
          <p:spPr bwMode="auto">
            <a:xfrm>
              <a:off x="1784" y="1961"/>
              <a:ext cx="2170" cy="250"/>
            </a:xfrm>
            <a:custGeom>
              <a:avLst/>
              <a:gdLst>
                <a:gd name="T0" fmla="*/ 0 w 2170"/>
                <a:gd name="T1" fmla="*/ 250 h 250"/>
                <a:gd name="T2" fmla="*/ 1089 w 2170"/>
                <a:gd name="T3" fmla="*/ 0 h 250"/>
                <a:gd name="T4" fmla="*/ 2170 w 2170"/>
                <a:gd name="T5" fmla="*/ 250 h 250"/>
                <a:gd name="T6" fmla="*/ 0 60000 65536"/>
                <a:gd name="T7" fmla="*/ 0 60000 65536"/>
                <a:gd name="T8" fmla="*/ 0 60000 65536"/>
                <a:gd name="T9" fmla="*/ 0 w 2170"/>
                <a:gd name="T10" fmla="*/ 0 h 250"/>
                <a:gd name="T11" fmla="*/ 2170 w 2170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" h="250">
                  <a:moveTo>
                    <a:pt x="0" y="250"/>
                  </a:moveTo>
                  <a:lnTo>
                    <a:pt x="1089" y="0"/>
                  </a:lnTo>
                  <a:lnTo>
                    <a:pt x="2170" y="2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5" name="Rectangle 85"/>
            <p:cNvSpPr>
              <a:spLocks noChangeArrowheads="1"/>
            </p:cNvSpPr>
            <p:nvPr/>
          </p:nvSpPr>
          <p:spPr bwMode="auto">
            <a:xfrm>
              <a:off x="2785" y="1680"/>
              <a:ext cx="26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Service</a:t>
              </a:r>
              <a:endParaRPr lang="en-US" altLang="ko-KR"/>
            </a:p>
          </p:txBody>
        </p:sp>
        <p:sp>
          <p:nvSpPr>
            <p:cNvPr id="28706" name="Rectangle 86"/>
            <p:cNvSpPr>
              <a:spLocks noChangeArrowheads="1"/>
            </p:cNvSpPr>
            <p:nvPr/>
          </p:nvSpPr>
          <p:spPr bwMode="auto">
            <a:xfrm>
              <a:off x="2755" y="1814"/>
              <a:ext cx="31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interface</a:t>
              </a:r>
              <a:endParaRPr lang="en-US" altLang="ko-KR" sz="1000"/>
            </a:p>
          </p:txBody>
        </p:sp>
        <p:sp>
          <p:nvSpPr>
            <p:cNvPr id="28707" name="Rectangle 87"/>
            <p:cNvSpPr>
              <a:spLocks noChangeArrowheads="1"/>
            </p:cNvSpPr>
            <p:nvPr/>
          </p:nvSpPr>
          <p:spPr bwMode="auto">
            <a:xfrm>
              <a:off x="2661" y="2587"/>
              <a:ext cx="16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Peer</a:t>
              </a:r>
              <a:endParaRPr lang="en-US" altLang="ko-KR" sz="1000"/>
            </a:p>
          </p:txBody>
        </p:sp>
        <p:sp>
          <p:nvSpPr>
            <p:cNvPr id="28708" name="Rectangle 88"/>
            <p:cNvSpPr>
              <a:spLocks noChangeArrowheads="1"/>
            </p:cNvSpPr>
            <p:nvPr/>
          </p:nvSpPr>
          <p:spPr bwMode="auto">
            <a:xfrm>
              <a:off x="2832" y="2592"/>
              <a:ext cx="3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rgbClr val="000000"/>
                  </a:solidFill>
                  <a:latin typeface="Arial" charset="0"/>
                </a:rPr>
                <a:t>-</a:t>
              </a:r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to-peer</a:t>
              </a:r>
              <a:endParaRPr lang="en-US" altLang="ko-KR"/>
            </a:p>
          </p:txBody>
        </p:sp>
        <p:sp>
          <p:nvSpPr>
            <p:cNvPr id="28709" name="Rectangle 89"/>
            <p:cNvSpPr>
              <a:spLocks noChangeArrowheads="1"/>
            </p:cNvSpPr>
            <p:nvPr/>
          </p:nvSpPr>
          <p:spPr bwMode="auto">
            <a:xfrm>
              <a:off x="2763" y="2689"/>
              <a:ext cx="31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interface</a:t>
              </a:r>
              <a:endParaRPr lang="en-US" altLang="ko-KR" sz="1000"/>
            </a:p>
          </p:txBody>
        </p:sp>
      </p:grpSp>
      <p:sp>
        <p:nvSpPr>
          <p:cNvPr id="28678" name="Text Box 90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네트워크 구조</a:t>
            </a:r>
            <a:endParaRPr kumimoji="1" lang="ko-KR" altLang="en-US" sz="1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grpSp>
        <p:nvGrpSpPr>
          <p:cNvPr id="29699" name="Group 111"/>
          <p:cNvGrpSpPr>
            <a:grpSpLocks/>
          </p:cNvGrpSpPr>
          <p:nvPr/>
        </p:nvGrpSpPr>
        <p:grpSpPr bwMode="auto">
          <a:xfrm>
            <a:off x="1331640" y="3158404"/>
            <a:ext cx="6336704" cy="2845521"/>
            <a:chOff x="2544" y="960"/>
            <a:chExt cx="2686" cy="1872"/>
          </a:xfrm>
        </p:grpSpPr>
        <p:sp>
          <p:nvSpPr>
            <p:cNvPr id="29704" name="Freeform 4"/>
            <p:cNvSpPr>
              <a:spLocks/>
            </p:cNvSpPr>
            <p:nvPr/>
          </p:nvSpPr>
          <p:spPr bwMode="auto">
            <a:xfrm>
              <a:off x="2544" y="960"/>
              <a:ext cx="1228" cy="1167"/>
            </a:xfrm>
            <a:custGeom>
              <a:avLst/>
              <a:gdLst>
                <a:gd name="T0" fmla="*/ 377 w 1454"/>
                <a:gd name="T1" fmla="*/ 286 h 1426"/>
                <a:gd name="T2" fmla="*/ 377 w 1454"/>
                <a:gd name="T3" fmla="*/ 0 h 1426"/>
                <a:gd name="T4" fmla="*/ 0 w 1454"/>
                <a:gd name="T5" fmla="*/ 0 h 1426"/>
                <a:gd name="T6" fmla="*/ 0 w 1454"/>
                <a:gd name="T7" fmla="*/ 287 h 1426"/>
                <a:gd name="T8" fmla="*/ 377 w 1454"/>
                <a:gd name="T9" fmla="*/ 287 h 1426"/>
                <a:gd name="T10" fmla="*/ 377 w 1454"/>
                <a:gd name="T11" fmla="*/ 287 h 1426"/>
                <a:gd name="T12" fmla="*/ 377 w 1454"/>
                <a:gd name="T13" fmla="*/ 286 h 14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4"/>
                <a:gd name="T22" fmla="*/ 0 h 1426"/>
                <a:gd name="T23" fmla="*/ 1454 w 1454"/>
                <a:gd name="T24" fmla="*/ 1426 h 14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4" h="1426">
                  <a:moveTo>
                    <a:pt x="1454" y="1424"/>
                  </a:moveTo>
                  <a:lnTo>
                    <a:pt x="1454" y="0"/>
                  </a:lnTo>
                  <a:lnTo>
                    <a:pt x="0" y="0"/>
                  </a:lnTo>
                  <a:lnTo>
                    <a:pt x="0" y="1426"/>
                  </a:lnTo>
                  <a:lnTo>
                    <a:pt x="1454" y="1426"/>
                  </a:lnTo>
                  <a:lnTo>
                    <a:pt x="1454" y="1424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5" name="Freeform 5"/>
            <p:cNvSpPr>
              <a:spLocks/>
            </p:cNvSpPr>
            <p:nvPr/>
          </p:nvSpPr>
          <p:spPr bwMode="auto">
            <a:xfrm>
              <a:off x="2544" y="960"/>
              <a:ext cx="1228" cy="1167"/>
            </a:xfrm>
            <a:custGeom>
              <a:avLst/>
              <a:gdLst>
                <a:gd name="T0" fmla="*/ 377 w 1454"/>
                <a:gd name="T1" fmla="*/ 286 h 1426"/>
                <a:gd name="T2" fmla="*/ 377 w 1454"/>
                <a:gd name="T3" fmla="*/ 0 h 1426"/>
                <a:gd name="T4" fmla="*/ 0 w 1454"/>
                <a:gd name="T5" fmla="*/ 0 h 1426"/>
                <a:gd name="T6" fmla="*/ 0 w 1454"/>
                <a:gd name="T7" fmla="*/ 287 h 1426"/>
                <a:gd name="T8" fmla="*/ 377 w 1454"/>
                <a:gd name="T9" fmla="*/ 287 h 1426"/>
                <a:gd name="T10" fmla="*/ 377 w 1454"/>
                <a:gd name="T11" fmla="*/ 287 h 14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4"/>
                <a:gd name="T19" fmla="*/ 0 h 1426"/>
                <a:gd name="T20" fmla="*/ 1454 w 1454"/>
                <a:gd name="T21" fmla="*/ 1426 h 14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4" h="1426">
                  <a:moveTo>
                    <a:pt x="1454" y="1424"/>
                  </a:moveTo>
                  <a:lnTo>
                    <a:pt x="1454" y="0"/>
                  </a:lnTo>
                  <a:lnTo>
                    <a:pt x="0" y="0"/>
                  </a:lnTo>
                  <a:lnTo>
                    <a:pt x="0" y="1426"/>
                  </a:lnTo>
                  <a:lnTo>
                    <a:pt x="1454" y="1426"/>
                  </a:lnTo>
                </a:path>
              </a:pathLst>
            </a:custGeom>
            <a:noFill/>
            <a:ln w="7938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769" y="1156"/>
              <a:ext cx="9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altLang="ko-KR"/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649" y="1238"/>
              <a:ext cx="277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3110" y="1125"/>
              <a:ext cx="16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Digital</a:t>
              </a:r>
              <a:endParaRPr lang="en-US" altLang="ko-KR"/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3110" y="1206"/>
              <a:ext cx="16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library</a:t>
              </a:r>
              <a:endParaRPr lang="en-US" altLang="ko-KR" sz="900"/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3032" y="1287"/>
              <a:ext cx="27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29711" name="Rectangle 11"/>
            <p:cNvSpPr>
              <a:spLocks noChangeArrowheads="1"/>
            </p:cNvSpPr>
            <p:nvPr/>
          </p:nvSpPr>
          <p:spPr bwMode="auto">
            <a:xfrm>
              <a:off x="3519" y="1152"/>
              <a:ext cx="142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Video</a:t>
              </a:r>
              <a:endParaRPr lang="en-US" altLang="ko-KR"/>
            </a:p>
          </p:txBody>
        </p:sp>
        <p:sp>
          <p:nvSpPr>
            <p:cNvPr id="29712" name="Rectangle 12"/>
            <p:cNvSpPr>
              <a:spLocks noChangeArrowheads="1"/>
            </p:cNvSpPr>
            <p:nvPr/>
          </p:nvSpPr>
          <p:spPr bwMode="auto">
            <a:xfrm>
              <a:off x="3423" y="1233"/>
              <a:ext cx="276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29713" name="Rectangle 13"/>
            <p:cNvSpPr>
              <a:spLocks noChangeArrowheads="1"/>
            </p:cNvSpPr>
            <p:nvPr/>
          </p:nvSpPr>
          <p:spPr bwMode="auto">
            <a:xfrm>
              <a:off x="2920" y="1633"/>
              <a:ext cx="11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RRP</a:t>
              </a:r>
              <a:endParaRPr lang="en-US" altLang="ko-KR" sz="900"/>
            </a:p>
          </p:txBody>
        </p:sp>
        <p:sp>
          <p:nvSpPr>
            <p:cNvPr id="29714" name="Rectangle 14"/>
            <p:cNvSpPr>
              <a:spLocks noChangeArrowheads="1"/>
            </p:cNvSpPr>
            <p:nvPr/>
          </p:nvSpPr>
          <p:spPr bwMode="auto">
            <a:xfrm>
              <a:off x="3431" y="1633"/>
              <a:ext cx="113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MSP</a:t>
              </a:r>
              <a:endParaRPr lang="en-US" altLang="ko-KR"/>
            </a:p>
          </p:txBody>
        </p:sp>
        <p:sp>
          <p:nvSpPr>
            <p:cNvPr id="29715" name="Rectangle 15"/>
            <p:cNvSpPr>
              <a:spLocks noChangeArrowheads="1"/>
            </p:cNvSpPr>
            <p:nvPr/>
          </p:nvSpPr>
          <p:spPr bwMode="auto">
            <a:xfrm>
              <a:off x="3157" y="1930"/>
              <a:ext cx="11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HHP</a:t>
              </a:r>
              <a:endParaRPr lang="en-US" altLang="ko-KR"/>
            </a:p>
          </p:txBody>
        </p:sp>
        <p:sp>
          <p:nvSpPr>
            <p:cNvPr id="29716" name="Freeform 16"/>
            <p:cNvSpPr>
              <a:spLocks/>
            </p:cNvSpPr>
            <p:nvPr/>
          </p:nvSpPr>
          <p:spPr bwMode="auto">
            <a:xfrm>
              <a:off x="2964" y="1103"/>
              <a:ext cx="370" cy="359"/>
            </a:xfrm>
            <a:custGeom>
              <a:avLst/>
              <a:gdLst>
                <a:gd name="T0" fmla="*/ 57 w 438"/>
                <a:gd name="T1" fmla="*/ 89 h 438"/>
                <a:gd name="T2" fmla="*/ 67 w 438"/>
                <a:gd name="T3" fmla="*/ 89 h 438"/>
                <a:gd name="T4" fmla="*/ 73 w 438"/>
                <a:gd name="T5" fmla="*/ 87 h 438"/>
                <a:gd name="T6" fmla="*/ 83 w 438"/>
                <a:gd name="T7" fmla="*/ 84 h 438"/>
                <a:gd name="T8" fmla="*/ 90 w 438"/>
                <a:gd name="T9" fmla="*/ 80 h 438"/>
                <a:gd name="T10" fmla="*/ 97 w 438"/>
                <a:gd name="T11" fmla="*/ 76 h 438"/>
                <a:gd name="T12" fmla="*/ 103 w 438"/>
                <a:gd name="T13" fmla="*/ 71 h 438"/>
                <a:gd name="T14" fmla="*/ 107 w 438"/>
                <a:gd name="T15" fmla="*/ 65 h 438"/>
                <a:gd name="T16" fmla="*/ 111 w 438"/>
                <a:gd name="T17" fmla="*/ 59 h 438"/>
                <a:gd name="T18" fmla="*/ 113 w 438"/>
                <a:gd name="T19" fmla="*/ 52 h 438"/>
                <a:gd name="T20" fmla="*/ 113 w 438"/>
                <a:gd name="T21" fmla="*/ 44 h 438"/>
                <a:gd name="T22" fmla="*/ 113 w 438"/>
                <a:gd name="T23" fmla="*/ 38 h 438"/>
                <a:gd name="T24" fmla="*/ 111 w 438"/>
                <a:gd name="T25" fmla="*/ 30 h 438"/>
                <a:gd name="T26" fmla="*/ 107 w 438"/>
                <a:gd name="T27" fmla="*/ 25 h 438"/>
                <a:gd name="T28" fmla="*/ 103 w 438"/>
                <a:gd name="T29" fmla="*/ 18 h 438"/>
                <a:gd name="T30" fmla="*/ 97 w 438"/>
                <a:gd name="T31" fmla="*/ 13 h 438"/>
                <a:gd name="T32" fmla="*/ 90 w 438"/>
                <a:gd name="T33" fmla="*/ 9 h 438"/>
                <a:gd name="T34" fmla="*/ 83 w 438"/>
                <a:gd name="T35" fmla="*/ 5 h 438"/>
                <a:gd name="T36" fmla="*/ 73 w 438"/>
                <a:gd name="T37" fmla="*/ 2 h 438"/>
                <a:gd name="T38" fmla="*/ 67 w 438"/>
                <a:gd name="T39" fmla="*/ 2 h 438"/>
                <a:gd name="T40" fmla="*/ 57 w 438"/>
                <a:gd name="T41" fmla="*/ 0 h 438"/>
                <a:gd name="T42" fmla="*/ 48 w 438"/>
                <a:gd name="T43" fmla="*/ 2 h 438"/>
                <a:gd name="T44" fmla="*/ 39 w 438"/>
                <a:gd name="T45" fmla="*/ 2 h 438"/>
                <a:gd name="T46" fmla="*/ 31 w 438"/>
                <a:gd name="T47" fmla="*/ 5 h 438"/>
                <a:gd name="T48" fmla="*/ 23 w 438"/>
                <a:gd name="T49" fmla="*/ 9 h 438"/>
                <a:gd name="T50" fmla="*/ 17 w 438"/>
                <a:gd name="T51" fmla="*/ 13 h 438"/>
                <a:gd name="T52" fmla="*/ 11 w 438"/>
                <a:gd name="T53" fmla="*/ 18 h 438"/>
                <a:gd name="T54" fmla="*/ 7 w 438"/>
                <a:gd name="T55" fmla="*/ 25 h 438"/>
                <a:gd name="T56" fmla="*/ 3 w 438"/>
                <a:gd name="T57" fmla="*/ 30 h 438"/>
                <a:gd name="T58" fmla="*/ 3 w 438"/>
                <a:gd name="T59" fmla="*/ 38 h 438"/>
                <a:gd name="T60" fmla="*/ 0 w 438"/>
                <a:gd name="T61" fmla="*/ 44 h 438"/>
                <a:gd name="T62" fmla="*/ 3 w 438"/>
                <a:gd name="T63" fmla="*/ 52 h 438"/>
                <a:gd name="T64" fmla="*/ 3 w 438"/>
                <a:gd name="T65" fmla="*/ 59 h 438"/>
                <a:gd name="T66" fmla="*/ 7 w 438"/>
                <a:gd name="T67" fmla="*/ 65 h 438"/>
                <a:gd name="T68" fmla="*/ 11 w 438"/>
                <a:gd name="T69" fmla="*/ 71 h 438"/>
                <a:gd name="T70" fmla="*/ 17 w 438"/>
                <a:gd name="T71" fmla="*/ 76 h 438"/>
                <a:gd name="T72" fmla="*/ 23 w 438"/>
                <a:gd name="T73" fmla="*/ 80 h 438"/>
                <a:gd name="T74" fmla="*/ 31 w 438"/>
                <a:gd name="T75" fmla="*/ 84 h 438"/>
                <a:gd name="T76" fmla="*/ 39 w 438"/>
                <a:gd name="T77" fmla="*/ 87 h 438"/>
                <a:gd name="T78" fmla="*/ 48 w 438"/>
                <a:gd name="T79" fmla="*/ 89 h 438"/>
                <a:gd name="T80" fmla="*/ 57 w 438"/>
                <a:gd name="T81" fmla="*/ 89 h 438"/>
                <a:gd name="T82" fmla="*/ 57 w 438"/>
                <a:gd name="T83" fmla="*/ 89 h 4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8"/>
                <a:gd name="T127" fmla="*/ 0 h 438"/>
                <a:gd name="T128" fmla="*/ 438 w 438"/>
                <a:gd name="T129" fmla="*/ 438 h 4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8" h="438">
                  <a:moveTo>
                    <a:pt x="218" y="436"/>
                  </a:moveTo>
                  <a:lnTo>
                    <a:pt x="255" y="436"/>
                  </a:lnTo>
                  <a:lnTo>
                    <a:pt x="287" y="426"/>
                  </a:lnTo>
                  <a:lnTo>
                    <a:pt x="319" y="413"/>
                  </a:lnTo>
                  <a:lnTo>
                    <a:pt x="349" y="396"/>
                  </a:lnTo>
                  <a:lnTo>
                    <a:pt x="374" y="374"/>
                  </a:lnTo>
                  <a:lnTo>
                    <a:pt x="396" y="349"/>
                  </a:lnTo>
                  <a:lnTo>
                    <a:pt x="413" y="319"/>
                  </a:lnTo>
                  <a:lnTo>
                    <a:pt x="426" y="287"/>
                  </a:lnTo>
                  <a:lnTo>
                    <a:pt x="436" y="255"/>
                  </a:lnTo>
                  <a:lnTo>
                    <a:pt x="438" y="218"/>
                  </a:lnTo>
                  <a:lnTo>
                    <a:pt x="436" y="183"/>
                  </a:lnTo>
                  <a:lnTo>
                    <a:pt x="426" y="149"/>
                  </a:lnTo>
                  <a:lnTo>
                    <a:pt x="413" y="119"/>
                  </a:lnTo>
                  <a:lnTo>
                    <a:pt x="396" y="89"/>
                  </a:lnTo>
                  <a:lnTo>
                    <a:pt x="374" y="65"/>
                  </a:lnTo>
                  <a:lnTo>
                    <a:pt x="349" y="42"/>
                  </a:lnTo>
                  <a:lnTo>
                    <a:pt x="319" y="25"/>
                  </a:lnTo>
                  <a:lnTo>
                    <a:pt x="287" y="13"/>
                  </a:lnTo>
                  <a:lnTo>
                    <a:pt x="255" y="3"/>
                  </a:lnTo>
                  <a:lnTo>
                    <a:pt x="220" y="0"/>
                  </a:lnTo>
                  <a:lnTo>
                    <a:pt x="183" y="3"/>
                  </a:lnTo>
                  <a:lnTo>
                    <a:pt x="151" y="13"/>
                  </a:lnTo>
                  <a:lnTo>
                    <a:pt x="119" y="25"/>
                  </a:lnTo>
                  <a:lnTo>
                    <a:pt x="89" y="42"/>
                  </a:lnTo>
                  <a:lnTo>
                    <a:pt x="64" y="65"/>
                  </a:lnTo>
                  <a:lnTo>
                    <a:pt x="42" y="89"/>
                  </a:lnTo>
                  <a:lnTo>
                    <a:pt x="25" y="119"/>
                  </a:lnTo>
                  <a:lnTo>
                    <a:pt x="13" y="149"/>
                  </a:lnTo>
                  <a:lnTo>
                    <a:pt x="3" y="183"/>
                  </a:lnTo>
                  <a:lnTo>
                    <a:pt x="0" y="218"/>
                  </a:lnTo>
                  <a:lnTo>
                    <a:pt x="3" y="255"/>
                  </a:lnTo>
                  <a:lnTo>
                    <a:pt x="13" y="287"/>
                  </a:lnTo>
                  <a:lnTo>
                    <a:pt x="25" y="319"/>
                  </a:lnTo>
                  <a:lnTo>
                    <a:pt x="42" y="349"/>
                  </a:lnTo>
                  <a:lnTo>
                    <a:pt x="64" y="374"/>
                  </a:lnTo>
                  <a:lnTo>
                    <a:pt x="89" y="396"/>
                  </a:lnTo>
                  <a:lnTo>
                    <a:pt x="119" y="413"/>
                  </a:lnTo>
                  <a:lnTo>
                    <a:pt x="151" y="426"/>
                  </a:lnTo>
                  <a:lnTo>
                    <a:pt x="183" y="436"/>
                  </a:lnTo>
                  <a:lnTo>
                    <a:pt x="220" y="43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7" name="Freeform 17"/>
            <p:cNvSpPr>
              <a:spLocks/>
            </p:cNvSpPr>
            <p:nvPr/>
          </p:nvSpPr>
          <p:spPr bwMode="auto">
            <a:xfrm>
              <a:off x="2581" y="1099"/>
              <a:ext cx="368" cy="359"/>
            </a:xfrm>
            <a:custGeom>
              <a:avLst/>
              <a:gdLst>
                <a:gd name="T0" fmla="*/ 57 w 436"/>
                <a:gd name="T1" fmla="*/ 89 h 438"/>
                <a:gd name="T2" fmla="*/ 66 w 436"/>
                <a:gd name="T3" fmla="*/ 89 h 438"/>
                <a:gd name="T4" fmla="*/ 73 w 436"/>
                <a:gd name="T5" fmla="*/ 87 h 438"/>
                <a:gd name="T6" fmla="*/ 83 w 436"/>
                <a:gd name="T7" fmla="*/ 84 h 438"/>
                <a:gd name="T8" fmla="*/ 89 w 436"/>
                <a:gd name="T9" fmla="*/ 80 h 438"/>
                <a:gd name="T10" fmla="*/ 96 w 436"/>
                <a:gd name="T11" fmla="*/ 76 h 438"/>
                <a:gd name="T12" fmla="*/ 102 w 436"/>
                <a:gd name="T13" fmla="*/ 71 h 438"/>
                <a:gd name="T14" fmla="*/ 106 w 436"/>
                <a:gd name="T15" fmla="*/ 65 h 438"/>
                <a:gd name="T16" fmla="*/ 110 w 436"/>
                <a:gd name="T17" fmla="*/ 59 h 438"/>
                <a:gd name="T18" fmla="*/ 111 w 436"/>
                <a:gd name="T19" fmla="*/ 52 h 438"/>
                <a:gd name="T20" fmla="*/ 112 w 436"/>
                <a:gd name="T21" fmla="*/ 44 h 438"/>
                <a:gd name="T22" fmla="*/ 111 w 436"/>
                <a:gd name="T23" fmla="*/ 38 h 438"/>
                <a:gd name="T24" fmla="*/ 110 w 436"/>
                <a:gd name="T25" fmla="*/ 32 h 438"/>
                <a:gd name="T26" fmla="*/ 106 w 436"/>
                <a:gd name="T27" fmla="*/ 25 h 438"/>
                <a:gd name="T28" fmla="*/ 102 w 436"/>
                <a:gd name="T29" fmla="*/ 18 h 438"/>
                <a:gd name="T30" fmla="*/ 96 w 436"/>
                <a:gd name="T31" fmla="*/ 13 h 438"/>
                <a:gd name="T32" fmla="*/ 89 w 436"/>
                <a:gd name="T33" fmla="*/ 9 h 438"/>
                <a:gd name="T34" fmla="*/ 83 w 436"/>
                <a:gd name="T35" fmla="*/ 5 h 438"/>
                <a:gd name="T36" fmla="*/ 73 w 436"/>
                <a:gd name="T37" fmla="*/ 2 h 438"/>
                <a:gd name="T38" fmla="*/ 66 w 436"/>
                <a:gd name="T39" fmla="*/ 2 h 438"/>
                <a:gd name="T40" fmla="*/ 57 w 436"/>
                <a:gd name="T41" fmla="*/ 0 h 438"/>
                <a:gd name="T42" fmla="*/ 48 w 436"/>
                <a:gd name="T43" fmla="*/ 2 h 438"/>
                <a:gd name="T44" fmla="*/ 38 w 436"/>
                <a:gd name="T45" fmla="*/ 2 h 438"/>
                <a:gd name="T46" fmla="*/ 30 w 436"/>
                <a:gd name="T47" fmla="*/ 5 h 438"/>
                <a:gd name="T48" fmla="*/ 24 w 436"/>
                <a:gd name="T49" fmla="*/ 9 h 438"/>
                <a:gd name="T50" fmla="*/ 16 w 436"/>
                <a:gd name="T51" fmla="*/ 13 h 438"/>
                <a:gd name="T52" fmla="*/ 11 w 436"/>
                <a:gd name="T53" fmla="*/ 18 h 438"/>
                <a:gd name="T54" fmla="*/ 6 w 436"/>
                <a:gd name="T55" fmla="*/ 25 h 438"/>
                <a:gd name="T56" fmla="*/ 3 w 436"/>
                <a:gd name="T57" fmla="*/ 32 h 438"/>
                <a:gd name="T58" fmla="*/ 3 w 436"/>
                <a:gd name="T59" fmla="*/ 38 h 438"/>
                <a:gd name="T60" fmla="*/ 0 w 436"/>
                <a:gd name="T61" fmla="*/ 44 h 438"/>
                <a:gd name="T62" fmla="*/ 3 w 436"/>
                <a:gd name="T63" fmla="*/ 52 h 438"/>
                <a:gd name="T64" fmla="*/ 3 w 436"/>
                <a:gd name="T65" fmla="*/ 59 h 438"/>
                <a:gd name="T66" fmla="*/ 6 w 436"/>
                <a:gd name="T67" fmla="*/ 65 h 438"/>
                <a:gd name="T68" fmla="*/ 11 w 436"/>
                <a:gd name="T69" fmla="*/ 71 h 438"/>
                <a:gd name="T70" fmla="*/ 16 w 436"/>
                <a:gd name="T71" fmla="*/ 76 h 438"/>
                <a:gd name="T72" fmla="*/ 24 w 436"/>
                <a:gd name="T73" fmla="*/ 80 h 438"/>
                <a:gd name="T74" fmla="*/ 30 w 436"/>
                <a:gd name="T75" fmla="*/ 84 h 438"/>
                <a:gd name="T76" fmla="*/ 38 w 436"/>
                <a:gd name="T77" fmla="*/ 87 h 438"/>
                <a:gd name="T78" fmla="*/ 48 w 436"/>
                <a:gd name="T79" fmla="*/ 89 h 438"/>
                <a:gd name="T80" fmla="*/ 57 w 436"/>
                <a:gd name="T81" fmla="*/ 89 h 438"/>
                <a:gd name="T82" fmla="*/ 57 w 436"/>
                <a:gd name="T83" fmla="*/ 89 h 4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6"/>
                <a:gd name="T127" fmla="*/ 0 h 438"/>
                <a:gd name="T128" fmla="*/ 436 w 436"/>
                <a:gd name="T129" fmla="*/ 438 h 4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6" h="438">
                  <a:moveTo>
                    <a:pt x="218" y="438"/>
                  </a:moveTo>
                  <a:lnTo>
                    <a:pt x="253" y="436"/>
                  </a:lnTo>
                  <a:lnTo>
                    <a:pt x="287" y="426"/>
                  </a:lnTo>
                  <a:lnTo>
                    <a:pt x="320" y="413"/>
                  </a:lnTo>
                  <a:lnTo>
                    <a:pt x="347" y="396"/>
                  </a:lnTo>
                  <a:lnTo>
                    <a:pt x="372" y="374"/>
                  </a:lnTo>
                  <a:lnTo>
                    <a:pt x="394" y="349"/>
                  </a:lnTo>
                  <a:lnTo>
                    <a:pt x="411" y="319"/>
                  </a:lnTo>
                  <a:lnTo>
                    <a:pt x="426" y="290"/>
                  </a:lnTo>
                  <a:lnTo>
                    <a:pt x="433" y="255"/>
                  </a:lnTo>
                  <a:lnTo>
                    <a:pt x="436" y="220"/>
                  </a:lnTo>
                  <a:lnTo>
                    <a:pt x="433" y="183"/>
                  </a:lnTo>
                  <a:lnTo>
                    <a:pt x="426" y="151"/>
                  </a:lnTo>
                  <a:lnTo>
                    <a:pt x="411" y="119"/>
                  </a:lnTo>
                  <a:lnTo>
                    <a:pt x="394" y="89"/>
                  </a:lnTo>
                  <a:lnTo>
                    <a:pt x="372" y="65"/>
                  </a:lnTo>
                  <a:lnTo>
                    <a:pt x="347" y="42"/>
                  </a:lnTo>
                  <a:lnTo>
                    <a:pt x="320" y="25"/>
                  </a:lnTo>
                  <a:lnTo>
                    <a:pt x="287" y="13"/>
                  </a:lnTo>
                  <a:lnTo>
                    <a:pt x="253" y="3"/>
                  </a:lnTo>
                  <a:lnTo>
                    <a:pt x="218" y="0"/>
                  </a:lnTo>
                  <a:lnTo>
                    <a:pt x="184" y="3"/>
                  </a:lnTo>
                  <a:lnTo>
                    <a:pt x="149" y="13"/>
                  </a:lnTo>
                  <a:lnTo>
                    <a:pt x="117" y="25"/>
                  </a:lnTo>
                  <a:lnTo>
                    <a:pt x="90" y="42"/>
                  </a:lnTo>
                  <a:lnTo>
                    <a:pt x="62" y="65"/>
                  </a:lnTo>
                  <a:lnTo>
                    <a:pt x="43" y="89"/>
                  </a:lnTo>
                  <a:lnTo>
                    <a:pt x="23" y="119"/>
                  </a:lnTo>
                  <a:lnTo>
                    <a:pt x="10" y="151"/>
                  </a:lnTo>
                  <a:lnTo>
                    <a:pt x="3" y="183"/>
                  </a:lnTo>
                  <a:lnTo>
                    <a:pt x="0" y="220"/>
                  </a:lnTo>
                  <a:lnTo>
                    <a:pt x="3" y="255"/>
                  </a:lnTo>
                  <a:lnTo>
                    <a:pt x="10" y="290"/>
                  </a:lnTo>
                  <a:lnTo>
                    <a:pt x="23" y="319"/>
                  </a:lnTo>
                  <a:lnTo>
                    <a:pt x="43" y="349"/>
                  </a:lnTo>
                  <a:lnTo>
                    <a:pt x="62" y="374"/>
                  </a:lnTo>
                  <a:lnTo>
                    <a:pt x="90" y="396"/>
                  </a:lnTo>
                  <a:lnTo>
                    <a:pt x="117" y="413"/>
                  </a:lnTo>
                  <a:lnTo>
                    <a:pt x="149" y="426"/>
                  </a:lnTo>
                  <a:lnTo>
                    <a:pt x="184" y="436"/>
                  </a:lnTo>
                  <a:lnTo>
                    <a:pt x="218" y="43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8" name="Freeform 18"/>
            <p:cNvSpPr>
              <a:spLocks/>
            </p:cNvSpPr>
            <p:nvPr/>
          </p:nvSpPr>
          <p:spPr bwMode="auto">
            <a:xfrm>
              <a:off x="3355" y="1088"/>
              <a:ext cx="369" cy="357"/>
            </a:xfrm>
            <a:custGeom>
              <a:avLst/>
              <a:gdLst>
                <a:gd name="T0" fmla="*/ 56 w 438"/>
                <a:gd name="T1" fmla="*/ 87 h 437"/>
                <a:gd name="T2" fmla="*/ 65 w 438"/>
                <a:gd name="T3" fmla="*/ 86 h 437"/>
                <a:gd name="T4" fmla="*/ 73 w 438"/>
                <a:gd name="T5" fmla="*/ 85 h 437"/>
                <a:gd name="T6" fmla="*/ 82 w 438"/>
                <a:gd name="T7" fmla="*/ 82 h 437"/>
                <a:gd name="T8" fmla="*/ 88 w 438"/>
                <a:gd name="T9" fmla="*/ 78 h 437"/>
                <a:gd name="T10" fmla="*/ 94 w 438"/>
                <a:gd name="T11" fmla="*/ 74 h 437"/>
                <a:gd name="T12" fmla="*/ 101 w 438"/>
                <a:gd name="T13" fmla="*/ 69 h 437"/>
                <a:gd name="T14" fmla="*/ 104 w 438"/>
                <a:gd name="T15" fmla="*/ 64 h 437"/>
                <a:gd name="T16" fmla="*/ 108 w 438"/>
                <a:gd name="T17" fmla="*/ 57 h 437"/>
                <a:gd name="T18" fmla="*/ 110 w 438"/>
                <a:gd name="T19" fmla="*/ 51 h 437"/>
                <a:gd name="T20" fmla="*/ 111 w 438"/>
                <a:gd name="T21" fmla="*/ 43 h 437"/>
                <a:gd name="T22" fmla="*/ 110 w 438"/>
                <a:gd name="T23" fmla="*/ 37 h 437"/>
                <a:gd name="T24" fmla="*/ 108 w 438"/>
                <a:gd name="T25" fmla="*/ 30 h 437"/>
                <a:gd name="T26" fmla="*/ 104 w 438"/>
                <a:gd name="T27" fmla="*/ 23 h 437"/>
                <a:gd name="T28" fmla="*/ 101 w 438"/>
                <a:gd name="T29" fmla="*/ 18 h 437"/>
                <a:gd name="T30" fmla="*/ 94 w 438"/>
                <a:gd name="T31" fmla="*/ 13 h 437"/>
                <a:gd name="T32" fmla="*/ 88 w 438"/>
                <a:gd name="T33" fmla="*/ 9 h 437"/>
                <a:gd name="T34" fmla="*/ 82 w 438"/>
                <a:gd name="T35" fmla="*/ 5 h 437"/>
                <a:gd name="T36" fmla="*/ 73 w 438"/>
                <a:gd name="T37" fmla="*/ 2 h 437"/>
                <a:gd name="T38" fmla="*/ 65 w 438"/>
                <a:gd name="T39" fmla="*/ 2 h 437"/>
                <a:gd name="T40" fmla="*/ 56 w 438"/>
                <a:gd name="T41" fmla="*/ 0 h 437"/>
                <a:gd name="T42" fmla="*/ 47 w 438"/>
                <a:gd name="T43" fmla="*/ 2 h 437"/>
                <a:gd name="T44" fmla="*/ 38 w 438"/>
                <a:gd name="T45" fmla="*/ 2 h 437"/>
                <a:gd name="T46" fmla="*/ 29 w 438"/>
                <a:gd name="T47" fmla="*/ 5 h 437"/>
                <a:gd name="T48" fmla="*/ 23 w 438"/>
                <a:gd name="T49" fmla="*/ 9 h 437"/>
                <a:gd name="T50" fmla="*/ 16 w 438"/>
                <a:gd name="T51" fmla="*/ 13 h 437"/>
                <a:gd name="T52" fmla="*/ 10 w 438"/>
                <a:gd name="T53" fmla="*/ 18 h 437"/>
                <a:gd name="T54" fmla="*/ 6 w 438"/>
                <a:gd name="T55" fmla="*/ 23 h 437"/>
                <a:gd name="T56" fmla="*/ 3 w 438"/>
                <a:gd name="T57" fmla="*/ 30 h 437"/>
                <a:gd name="T58" fmla="*/ 2 w 438"/>
                <a:gd name="T59" fmla="*/ 37 h 437"/>
                <a:gd name="T60" fmla="*/ 0 w 438"/>
                <a:gd name="T61" fmla="*/ 43 h 437"/>
                <a:gd name="T62" fmla="*/ 2 w 438"/>
                <a:gd name="T63" fmla="*/ 51 h 437"/>
                <a:gd name="T64" fmla="*/ 3 w 438"/>
                <a:gd name="T65" fmla="*/ 57 h 437"/>
                <a:gd name="T66" fmla="*/ 6 w 438"/>
                <a:gd name="T67" fmla="*/ 64 h 437"/>
                <a:gd name="T68" fmla="*/ 10 w 438"/>
                <a:gd name="T69" fmla="*/ 69 h 437"/>
                <a:gd name="T70" fmla="*/ 16 w 438"/>
                <a:gd name="T71" fmla="*/ 74 h 437"/>
                <a:gd name="T72" fmla="*/ 23 w 438"/>
                <a:gd name="T73" fmla="*/ 78 h 437"/>
                <a:gd name="T74" fmla="*/ 29 w 438"/>
                <a:gd name="T75" fmla="*/ 82 h 437"/>
                <a:gd name="T76" fmla="*/ 38 w 438"/>
                <a:gd name="T77" fmla="*/ 85 h 437"/>
                <a:gd name="T78" fmla="*/ 47 w 438"/>
                <a:gd name="T79" fmla="*/ 86 h 437"/>
                <a:gd name="T80" fmla="*/ 56 w 438"/>
                <a:gd name="T81" fmla="*/ 87 h 437"/>
                <a:gd name="T82" fmla="*/ 56 w 438"/>
                <a:gd name="T83" fmla="*/ 87 h 4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8"/>
                <a:gd name="T127" fmla="*/ 0 h 437"/>
                <a:gd name="T128" fmla="*/ 438 w 438"/>
                <a:gd name="T129" fmla="*/ 437 h 4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8" h="437">
                  <a:moveTo>
                    <a:pt x="217" y="437"/>
                  </a:moveTo>
                  <a:lnTo>
                    <a:pt x="255" y="435"/>
                  </a:lnTo>
                  <a:lnTo>
                    <a:pt x="287" y="427"/>
                  </a:lnTo>
                  <a:lnTo>
                    <a:pt x="319" y="412"/>
                  </a:lnTo>
                  <a:lnTo>
                    <a:pt x="349" y="395"/>
                  </a:lnTo>
                  <a:lnTo>
                    <a:pt x="373" y="373"/>
                  </a:lnTo>
                  <a:lnTo>
                    <a:pt x="396" y="348"/>
                  </a:lnTo>
                  <a:lnTo>
                    <a:pt x="413" y="321"/>
                  </a:lnTo>
                  <a:lnTo>
                    <a:pt x="425" y="289"/>
                  </a:lnTo>
                  <a:lnTo>
                    <a:pt x="435" y="254"/>
                  </a:lnTo>
                  <a:lnTo>
                    <a:pt x="438" y="220"/>
                  </a:lnTo>
                  <a:lnTo>
                    <a:pt x="435" y="185"/>
                  </a:lnTo>
                  <a:lnTo>
                    <a:pt x="425" y="150"/>
                  </a:lnTo>
                  <a:lnTo>
                    <a:pt x="413" y="118"/>
                  </a:lnTo>
                  <a:lnTo>
                    <a:pt x="396" y="91"/>
                  </a:lnTo>
                  <a:lnTo>
                    <a:pt x="373" y="64"/>
                  </a:lnTo>
                  <a:lnTo>
                    <a:pt x="349" y="44"/>
                  </a:lnTo>
                  <a:lnTo>
                    <a:pt x="319" y="24"/>
                  </a:lnTo>
                  <a:lnTo>
                    <a:pt x="287" y="12"/>
                  </a:lnTo>
                  <a:lnTo>
                    <a:pt x="255" y="5"/>
                  </a:lnTo>
                  <a:lnTo>
                    <a:pt x="220" y="0"/>
                  </a:lnTo>
                  <a:lnTo>
                    <a:pt x="183" y="5"/>
                  </a:lnTo>
                  <a:lnTo>
                    <a:pt x="151" y="12"/>
                  </a:lnTo>
                  <a:lnTo>
                    <a:pt x="118" y="24"/>
                  </a:lnTo>
                  <a:lnTo>
                    <a:pt x="89" y="44"/>
                  </a:lnTo>
                  <a:lnTo>
                    <a:pt x="64" y="64"/>
                  </a:lnTo>
                  <a:lnTo>
                    <a:pt x="42" y="91"/>
                  </a:lnTo>
                  <a:lnTo>
                    <a:pt x="24" y="118"/>
                  </a:lnTo>
                  <a:lnTo>
                    <a:pt x="12" y="150"/>
                  </a:lnTo>
                  <a:lnTo>
                    <a:pt x="2" y="185"/>
                  </a:lnTo>
                  <a:lnTo>
                    <a:pt x="0" y="220"/>
                  </a:lnTo>
                  <a:lnTo>
                    <a:pt x="2" y="254"/>
                  </a:lnTo>
                  <a:lnTo>
                    <a:pt x="12" y="289"/>
                  </a:lnTo>
                  <a:lnTo>
                    <a:pt x="24" y="321"/>
                  </a:lnTo>
                  <a:lnTo>
                    <a:pt x="42" y="348"/>
                  </a:lnTo>
                  <a:lnTo>
                    <a:pt x="64" y="373"/>
                  </a:lnTo>
                  <a:lnTo>
                    <a:pt x="89" y="395"/>
                  </a:lnTo>
                  <a:lnTo>
                    <a:pt x="118" y="412"/>
                  </a:lnTo>
                  <a:lnTo>
                    <a:pt x="151" y="427"/>
                  </a:lnTo>
                  <a:lnTo>
                    <a:pt x="183" y="435"/>
                  </a:lnTo>
                  <a:lnTo>
                    <a:pt x="220" y="43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9" name="Freeform 19"/>
            <p:cNvSpPr>
              <a:spLocks/>
            </p:cNvSpPr>
            <p:nvPr/>
          </p:nvSpPr>
          <p:spPr bwMode="auto">
            <a:xfrm>
              <a:off x="2853" y="1607"/>
              <a:ext cx="194" cy="130"/>
            </a:xfrm>
            <a:custGeom>
              <a:avLst/>
              <a:gdLst>
                <a:gd name="T0" fmla="*/ 59 w 230"/>
                <a:gd name="T1" fmla="*/ 33 h 158"/>
                <a:gd name="T2" fmla="*/ 59 w 230"/>
                <a:gd name="T3" fmla="*/ 0 h 158"/>
                <a:gd name="T4" fmla="*/ 0 w 230"/>
                <a:gd name="T5" fmla="*/ 0 h 158"/>
                <a:gd name="T6" fmla="*/ 0 w 230"/>
                <a:gd name="T7" fmla="*/ 33 h 158"/>
                <a:gd name="T8" fmla="*/ 59 w 230"/>
                <a:gd name="T9" fmla="*/ 33 h 158"/>
                <a:gd name="T10" fmla="*/ 59 w 230"/>
                <a:gd name="T11" fmla="*/ 33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0"/>
                <a:gd name="T19" fmla="*/ 0 h 158"/>
                <a:gd name="T20" fmla="*/ 230 w 230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0" h="158">
                  <a:moveTo>
                    <a:pt x="230" y="158"/>
                  </a:moveTo>
                  <a:lnTo>
                    <a:pt x="23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30" y="15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0" name="Freeform 20"/>
            <p:cNvSpPr>
              <a:spLocks/>
            </p:cNvSpPr>
            <p:nvPr/>
          </p:nvSpPr>
          <p:spPr bwMode="auto">
            <a:xfrm>
              <a:off x="2951" y="1737"/>
              <a:ext cx="514" cy="164"/>
            </a:xfrm>
            <a:custGeom>
              <a:avLst/>
              <a:gdLst>
                <a:gd name="T0" fmla="*/ 0 w 609"/>
                <a:gd name="T1" fmla="*/ 0 h 200"/>
                <a:gd name="T2" fmla="*/ 73 w 609"/>
                <a:gd name="T3" fmla="*/ 41 h 200"/>
                <a:gd name="T4" fmla="*/ 157 w 609"/>
                <a:gd name="T5" fmla="*/ 0 h 200"/>
                <a:gd name="T6" fmla="*/ 0 60000 65536"/>
                <a:gd name="T7" fmla="*/ 0 60000 65536"/>
                <a:gd name="T8" fmla="*/ 0 60000 65536"/>
                <a:gd name="T9" fmla="*/ 0 w 609"/>
                <a:gd name="T10" fmla="*/ 0 h 200"/>
                <a:gd name="T11" fmla="*/ 609 w 609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9" h="200">
                  <a:moveTo>
                    <a:pt x="0" y="0"/>
                  </a:moveTo>
                  <a:lnTo>
                    <a:pt x="287" y="200"/>
                  </a:lnTo>
                  <a:lnTo>
                    <a:pt x="60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1" name="Freeform 21"/>
            <p:cNvSpPr>
              <a:spLocks/>
            </p:cNvSpPr>
            <p:nvPr/>
          </p:nvSpPr>
          <p:spPr bwMode="auto">
            <a:xfrm>
              <a:off x="2765" y="1458"/>
              <a:ext cx="384" cy="148"/>
            </a:xfrm>
            <a:custGeom>
              <a:avLst/>
              <a:gdLst>
                <a:gd name="T0" fmla="*/ 0 w 455"/>
                <a:gd name="T1" fmla="*/ 0 h 181"/>
                <a:gd name="T2" fmla="*/ 56 w 455"/>
                <a:gd name="T3" fmla="*/ 36 h 181"/>
                <a:gd name="T4" fmla="*/ 116 w 455"/>
                <a:gd name="T5" fmla="*/ 2 h 181"/>
                <a:gd name="T6" fmla="*/ 0 60000 65536"/>
                <a:gd name="T7" fmla="*/ 0 60000 65536"/>
                <a:gd name="T8" fmla="*/ 0 60000 65536"/>
                <a:gd name="T9" fmla="*/ 0 w 455"/>
                <a:gd name="T10" fmla="*/ 0 h 181"/>
                <a:gd name="T11" fmla="*/ 455 w 45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5" h="181">
                  <a:moveTo>
                    <a:pt x="0" y="0"/>
                  </a:moveTo>
                  <a:lnTo>
                    <a:pt x="215" y="181"/>
                  </a:lnTo>
                  <a:lnTo>
                    <a:pt x="455" y="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2" name="Line 22"/>
            <p:cNvSpPr>
              <a:spLocks noChangeShapeType="1"/>
            </p:cNvSpPr>
            <p:nvPr/>
          </p:nvSpPr>
          <p:spPr bwMode="auto">
            <a:xfrm flipH="1">
              <a:off x="3469" y="1445"/>
              <a:ext cx="69" cy="16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3" name="Rectangle 23"/>
            <p:cNvSpPr>
              <a:spLocks noChangeArrowheads="1"/>
            </p:cNvSpPr>
            <p:nvPr/>
          </p:nvSpPr>
          <p:spPr bwMode="auto">
            <a:xfrm>
              <a:off x="3590" y="970"/>
              <a:ext cx="16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Host 1</a:t>
              </a:r>
              <a:endParaRPr lang="en-US" altLang="ko-KR"/>
            </a:p>
          </p:txBody>
        </p:sp>
        <p:sp>
          <p:nvSpPr>
            <p:cNvPr id="29724" name="Freeform 24"/>
            <p:cNvSpPr>
              <a:spLocks/>
            </p:cNvSpPr>
            <p:nvPr/>
          </p:nvSpPr>
          <p:spPr bwMode="auto">
            <a:xfrm>
              <a:off x="3097" y="1901"/>
              <a:ext cx="195" cy="131"/>
            </a:xfrm>
            <a:custGeom>
              <a:avLst/>
              <a:gdLst>
                <a:gd name="T0" fmla="*/ 60 w 231"/>
                <a:gd name="T1" fmla="*/ 31 h 161"/>
                <a:gd name="T2" fmla="*/ 60 w 231"/>
                <a:gd name="T3" fmla="*/ 0 h 161"/>
                <a:gd name="T4" fmla="*/ 0 w 231"/>
                <a:gd name="T5" fmla="*/ 0 h 161"/>
                <a:gd name="T6" fmla="*/ 0 w 231"/>
                <a:gd name="T7" fmla="*/ 31 h 161"/>
                <a:gd name="T8" fmla="*/ 60 w 231"/>
                <a:gd name="T9" fmla="*/ 31 h 161"/>
                <a:gd name="T10" fmla="*/ 60 w 231"/>
                <a:gd name="T11" fmla="*/ 31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1"/>
                <a:gd name="T19" fmla="*/ 0 h 161"/>
                <a:gd name="T20" fmla="*/ 231 w 231"/>
                <a:gd name="T21" fmla="*/ 161 h 1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1" h="161">
                  <a:moveTo>
                    <a:pt x="231" y="161"/>
                  </a:moveTo>
                  <a:lnTo>
                    <a:pt x="23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231" y="16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5" name="Freeform 25"/>
            <p:cNvSpPr>
              <a:spLocks/>
            </p:cNvSpPr>
            <p:nvPr/>
          </p:nvSpPr>
          <p:spPr bwMode="auto">
            <a:xfrm>
              <a:off x="3367" y="1607"/>
              <a:ext cx="195" cy="130"/>
            </a:xfrm>
            <a:custGeom>
              <a:avLst/>
              <a:gdLst>
                <a:gd name="T0" fmla="*/ 62 w 230"/>
                <a:gd name="T1" fmla="*/ 33 h 158"/>
                <a:gd name="T2" fmla="*/ 62 w 230"/>
                <a:gd name="T3" fmla="*/ 0 h 158"/>
                <a:gd name="T4" fmla="*/ 0 w 230"/>
                <a:gd name="T5" fmla="*/ 0 h 158"/>
                <a:gd name="T6" fmla="*/ 0 w 230"/>
                <a:gd name="T7" fmla="*/ 33 h 158"/>
                <a:gd name="T8" fmla="*/ 62 w 230"/>
                <a:gd name="T9" fmla="*/ 33 h 158"/>
                <a:gd name="T10" fmla="*/ 62 w 230"/>
                <a:gd name="T11" fmla="*/ 33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0"/>
                <a:gd name="T19" fmla="*/ 0 h 158"/>
                <a:gd name="T20" fmla="*/ 230 w 230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0" h="158">
                  <a:moveTo>
                    <a:pt x="230" y="158"/>
                  </a:moveTo>
                  <a:lnTo>
                    <a:pt x="23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30" y="15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6" name="Freeform 26"/>
            <p:cNvSpPr>
              <a:spLocks/>
            </p:cNvSpPr>
            <p:nvPr/>
          </p:nvSpPr>
          <p:spPr bwMode="auto">
            <a:xfrm>
              <a:off x="4002" y="960"/>
              <a:ext cx="1228" cy="1167"/>
            </a:xfrm>
            <a:custGeom>
              <a:avLst/>
              <a:gdLst>
                <a:gd name="T0" fmla="*/ 377 w 1454"/>
                <a:gd name="T1" fmla="*/ 286 h 1426"/>
                <a:gd name="T2" fmla="*/ 377 w 1454"/>
                <a:gd name="T3" fmla="*/ 0 h 1426"/>
                <a:gd name="T4" fmla="*/ 0 w 1454"/>
                <a:gd name="T5" fmla="*/ 0 h 1426"/>
                <a:gd name="T6" fmla="*/ 0 w 1454"/>
                <a:gd name="T7" fmla="*/ 287 h 1426"/>
                <a:gd name="T8" fmla="*/ 377 w 1454"/>
                <a:gd name="T9" fmla="*/ 287 h 1426"/>
                <a:gd name="T10" fmla="*/ 377 w 1454"/>
                <a:gd name="T11" fmla="*/ 287 h 1426"/>
                <a:gd name="T12" fmla="*/ 377 w 1454"/>
                <a:gd name="T13" fmla="*/ 286 h 14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4"/>
                <a:gd name="T22" fmla="*/ 0 h 1426"/>
                <a:gd name="T23" fmla="*/ 1454 w 1454"/>
                <a:gd name="T24" fmla="*/ 1426 h 14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4" h="1426">
                  <a:moveTo>
                    <a:pt x="1454" y="1424"/>
                  </a:moveTo>
                  <a:lnTo>
                    <a:pt x="1454" y="0"/>
                  </a:lnTo>
                  <a:lnTo>
                    <a:pt x="0" y="0"/>
                  </a:lnTo>
                  <a:lnTo>
                    <a:pt x="0" y="1426"/>
                  </a:lnTo>
                  <a:lnTo>
                    <a:pt x="1454" y="1426"/>
                  </a:lnTo>
                  <a:lnTo>
                    <a:pt x="1454" y="1424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7" name="Freeform 27"/>
            <p:cNvSpPr>
              <a:spLocks/>
            </p:cNvSpPr>
            <p:nvPr/>
          </p:nvSpPr>
          <p:spPr bwMode="auto">
            <a:xfrm>
              <a:off x="4002" y="960"/>
              <a:ext cx="1228" cy="1167"/>
            </a:xfrm>
            <a:custGeom>
              <a:avLst/>
              <a:gdLst>
                <a:gd name="T0" fmla="*/ 377 w 1454"/>
                <a:gd name="T1" fmla="*/ 286 h 1426"/>
                <a:gd name="T2" fmla="*/ 377 w 1454"/>
                <a:gd name="T3" fmla="*/ 0 h 1426"/>
                <a:gd name="T4" fmla="*/ 0 w 1454"/>
                <a:gd name="T5" fmla="*/ 0 h 1426"/>
                <a:gd name="T6" fmla="*/ 0 w 1454"/>
                <a:gd name="T7" fmla="*/ 287 h 1426"/>
                <a:gd name="T8" fmla="*/ 377 w 1454"/>
                <a:gd name="T9" fmla="*/ 287 h 1426"/>
                <a:gd name="T10" fmla="*/ 377 w 1454"/>
                <a:gd name="T11" fmla="*/ 287 h 14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4"/>
                <a:gd name="T19" fmla="*/ 0 h 1426"/>
                <a:gd name="T20" fmla="*/ 1454 w 1454"/>
                <a:gd name="T21" fmla="*/ 1426 h 14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4" h="1426">
                  <a:moveTo>
                    <a:pt x="1454" y="1424"/>
                  </a:moveTo>
                  <a:lnTo>
                    <a:pt x="1454" y="0"/>
                  </a:lnTo>
                  <a:lnTo>
                    <a:pt x="0" y="0"/>
                  </a:lnTo>
                  <a:lnTo>
                    <a:pt x="0" y="1426"/>
                  </a:lnTo>
                  <a:lnTo>
                    <a:pt x="1454" y="1426"/>
                  </a:lnTo>
                </a:path>
              </a:pathLst>
            </a:custGeom>
            <a:noFill/>
            <a:ln w="7938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8" name="Rectangle 28"/>
            <p:cNvSpPr>
              <a:spLocks noChangeArrowheads="1"/>
            </p:cNvSpPr>
            <p:nvPr/>
          </p:nvSpPr>
          <p:spPr bwMode="auto">
            <a:xfrm>
              <a:off x="4229" y="1156"/>
              <a:ext cx="9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altLang="ko-KR"/>
            </a:p>
          </p:txBody>
        </p:sp>
        <p:sp>
          <p:nvSpPr>
            <p:cNvPr id="29729" name="Rectangle 29"/>
            <p:cNvSpPr>
              <a:spLocks noChangeArrowheads="1"/>
            </p:cNvSpPr>
            <p:nvPr/>
          </p:nvSpPr>
          <p:spPr bwMode="auto">
            <a:xfrm>
              <a:off x="4104" y="1236"/>
              <a:ext cx="276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29730" name="Rectangle 30"/>
            <p:cNvSpPr>
              <a:spLocks noChangeArrowheads="1"/>
            </p:cNvSpPr>
            <p:nvPr/>
          </p:nvSpPr>
          <p:spPr bwMode="auto">
            <a:xfrm>
              <a:off x="4568" y="1125"/>
              <a:ext cx="16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Digital</a:t>
              </a:r>
              <a:endParaRPr lang="en-US" altLang="ko-KR"/>
            </a:p>
          </p:txBody>
        </p:sp>
        <p:sp>
          <p:nvSpPr>
            <p:cNvPr id="29731" name="Rectangle 31"/>
            <p:cNvSpPr>
              <a:spLocks noChangeArrowheads="1"/>
            </p:cNvSpPr>
            <p:nvPr/>
          </p:nvSpPr>
          <p:spPr bwMode="auto">
            <a:xfrm>
              <a:off x="4567" y="1206"/>
              <a:ext cx="16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l</a:t>
              </a:r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ibrary</a:t>
              </a:r>
              <a:endParaRPr lang="en-US" altLang="ko-KR"/>
            </a:p>
          </p:txBody>
        </p:sp>
        <p:sp>
          <p:nvSpPr>
            <p:cNvPr id="29732" name="Rectangle 32"/>
            <p:cNvSpPr>
              <a:spLocks noChangeArrowheads="1"/>
            </p:cNvSpPr>
            <p:nvPr/>
          </p:nvSpPr>
          <p:spPr bwMode="auto">
            <a:xfrm>
              <a:off x="4486" y="1287"/>
              <a:ext cx="27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29733" name="Rectangle 33"/>
            <p:cNvSpPr>
              <a:spLocks noChangeArrowheads="1"/>
            </p:cNvSpPr>
            <p:nvPr/>
          </p:nvSpPr>
          <p:spPr bwMode="auto">
            <a:xfrm>
              <a:off x="4973" y="1143"/>
              <a:ext cx="142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Video</a:t>
              </a:r>
              <a:endParaRPr lang="en-US" altLang="ko-KR" b="1"/>
            </a:p>
          </p:txBody>
        </p:sp>
        <p:sp>
          <p:nvSpPr>
            <p:cNvPr id="29734" name="Rectangle 34"/>
            <p:cNvSpPr>
              <a:spLocks noChangeArrowheads="1"/>
            </p:cNvSpPr>
            <p:nvPr/>
          </p:nvSpPr>
          <p:spPr bwMode="auto">
            <a:xfrm>
              <a:off x="4877" y="1225"/>
              <a:ext cx="276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29735" name="Rectangle 35"/>
            <p:cNvSpPr>
              <a:spLocks noChangeArrowheads="1"/>
            </p:cNvSpPr>
            <p:nvPr/>
          </p:nvSpPr>
          <p:spPr bwMode="auto">
            <a:xfrm>
              <a:off x="4379" y="1633"/>
              <a:ext cx="11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RRP</a:t>
              </a:r>
              <a:endParaRPr lang="en-US" altLang="ko-KR"/>
            </a:p>
          </p:txBody>
        </p:sp>
        <p:sp>
          <p:nvSpPr>
            <p:cNvPr id="29736" name="Rectangle 36"/>
            <p:cNvSpPr>
              <a:spLocks noChangeArrowheads="1"/>
            </p:cNvSpPr>
            <p:nvPr/>
          </p:nvSpPr>
          <p:spPr bwMode="auto">
            <a:xfrm>
              <a:off x="4886" y="1633"/>
              <a:ext cx="113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MSP</a:t>
              </a:r>
              <a:endParaRPr lang="en-US" altLang="ko-KR"/>
            </a:p>
          </p:txBody>
        </p:sp>
        <p:sp>
          <p:nvSpPr>
            <p:cNvPr id="29737" name="Rectangle 37"/>
            <p:cNvSpPr>
              <a:spLocks noChangeArrowheads="1"/>
            </p:cNvSpPr>
            <p:nvPr/>
          </p:nvSpPr>
          <p:spPr bwMode="auto">
            <a:xfrm>
              <a:off x="4614" y="1930"/>
              <a:ext cx="11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HHP</a:t>
              </a:r>
              <a:endParaRPr lang="en-US" altLang="ko-KR"/>
            </a:p>
          </p:txBody>
        </p:sp>
        <p:sp>
          <p:nvSpPr>
            <p:cNvPr id="29738" name="Freeform 38"/>
            <p:cNvSpPr>
              <a:spLocks/>
            </p:cNvSpPr>
            <p:nvPr/>
          </p:nvSpPr>
          <p:spPr bwMode="auto">
            <a:xfrm>
              <a:off x="4422" y="1103"/>
              <a:ext cx="370" cy="359"/>
            </a:xfrm>
            <a:custGeom>
              <a:avLst/>
              <a:gdLst>
                <a:gd name="T0" fmla="*/ 57 w 438"/>
                <a:gd name="T1" fmla="*/ 89 h 438"/>
                <a:gd name="T2" fmla="*/ 67 w 438"/>
                <a:gd name="T3" fmla="*/ 89 h 438"/>
                <a:gd name="T4" fmla="*/ 73 w 438"/>
                <a:gd name="T5" fmla="*/ 87 h 438"/>
                <a:gd name="T6" fmla="*/ 83 w 438"/>
                <a:gd name="T7" fmla="*/ 84 h 438"/>
                <a:gd name="T8" fmla="*/ 90 w 438"/>
                <a:gd name="T9" fmla="*/ 80 h 438"/>
                <a:gd name="T10" fmla="*/ 97 w 438"/>
                <a:gd name="T11" fmla="*/ 76 h 438"/>
                <a:gd name="T12" fmla="*/ 103 w 438"/>
                <a:gd name="T13" fmla="*/ 71 h 438"/>
                <a:gd name="T14" fmla="*/ 107 w 438"/>
                <a:gd name="T15" fmla="*/ 65 h 438"/>
                <a:gd name="T16" fmla="*/ 110 w 438"/>
                <a:gd name="T17" fmla="*/ 59 h 438"/>
                <a:gd name="T18" fmla="*/ 112 w 438"/>
                <a:gd name="T19" fmla="*/ 51 h 438"/>
                <a:gd name="T20" fmla="*/ 113 w 438"/>
                <a:gd name="T21" fmla="*/ 44 h 438"/>
                <a:gd name="T22" fmla="*/ 112 w 438"/>
                <a:gd name="T23" fmla="*/ 38 h 438"/>
                <a:gd name="T24" fmla="*/ 110 w 438"/>
                <a:gd name="T25" fmla="*/ 30 h 438"/>
                <a:gd name="T26" fmla="*/ 107 w 438"/>
                <a:gd name="T27" fmla="*/ 25 h 438"/>
                <a:gd name="T28" fmla="*/ 103 w 438"/>
                <a:gd name="T29" fmla="*/ 18 h 438"/>
                <a:gd name="T30" fmla="*/ 97 w 438"/>
                <a:gd name="T31" fmla="*/ 13 h 438"/>
                <a:gd name="T32" fmla="*/ 90 w 438"/>
                <a:gd name="T33" fmla="*/ 9 h 438"/>
                <a:gd name="T34" fmla="*/ 83 w 438"/>
                <a:gd name="T35" fmla="*/ 5 h 438"/>
                <a:gd name="T36" fmla="*/ 73 w 438"/>
                <a:gd name="T37" fmla="*/ 2 h 438"/>
                <a:gd name="T38" fmla="*/ 67 w 438"/>
                <a:gd name="T39" fmla="*/ 2 h 438"/>
                <a:gd name="T40" fmla="*/ 57 w 438"/>
                <a:gd name="T41" fmla="*/ 0 h 438"/>
                <a:gd name="T42" fmla="*/ 48 w 438"/>
                <a:gd name="T43" fmla="*/ 2 h 438"/>
                <a:gd name="T44" fmla="*/ 39 w 438"/>
                <a:gd name="T45" fmla="*/ 2 h 438"/>
                <a:gd name="T46" fmla="*/ 31 w 438"/>
                <a:gd name="T47" fmla="*/ 5 h 438"/>
                <a:gd name="T48" fmla="*/ 23 w 438"/>
                <a:gd name="T49" fmla="*/ 9 h 438"/>
                <a:gd name="T50" fmla="*/ 17 w 438"/>
                <a:gd name="T51" fmla="*/ 13 h 438"/>
                <a:gd name="T52" fmla="*/ 11 w 438"/>
                <a:gd name="T53" fmla="*/ 18 h 438"/>
                <a:gd name="T54" fmla="*/ 7 w 438"/>
                <a:gd name="T55" fmla="*/ 25 h 438"/>
                <a:gd name="T56" fmla="*/ 3 w 438"/>
                <a:gd name="T57" fmla="*/ 30 h 438"/>
                <a:gd name="T58" fmla="*/ 2 w 438"/>
                <a:gd name="T59" fmla="*/ 38 h 438"/>
                <a:gd name="T60" fmla="*/ 0 w 438"/>
                <a:gd name="T61" fmla="*/ 44 h 438"/>
                <a:gd name="T62" fmla="*/ 2 w 438"/>
                <a:gd name="T63" fmla="*/ 51 h 438"/>
                <a:gd name="T64" fmla="*/ 3 w 438"/>
                <a:gd name="T65" fmla="*/ 59 h 438"/>
                <a:gd name="T66" fmla="*/ 7 w 438"/>
                <a:gd name="T67" fmla="*/ 65 h 438"/>
                <a:gd name="T68" fmla="*/ 11 w 438"/>
                <a:gd name="T69" fmla="*/ 71 h 438"/>
                <a:gd name="T70" fmla="*/ 17 w 438"/>
                <a:gd name="T71" fmla="*/ 76 h 438"/>
                <a:gd name="T72" fmla="*/ 23 w 438"/>
                <a:gd name="T73" fmla="*/ 80 h 438"/>
                <a:gd name="T74" fmla="*/ 31 w 438"/>
                <a:gd name="T75" fmla="*/ 84 h 438"/>
                <a:gd name="T76" fmla="*/ 39 w 438"/>
                <a:gd name="T77" fmla="*/ 87 h 438"/>
                <a:gd name="T78" fmla="*/ 48 w 438"/>
                <a:gd name="T79" fmla="*/ 89 h 438"/>
                <a:gd name="T80" fmla="*/ 57 w 438"/>
                <a:gd name="T81" fmla="*/ 89 h 438"/>
                <a:gd name="T82" fmla="*/ 57 w 438"/>
                <a:gd name="T83" fmla="*/ 89 h 4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8"/>
                <a:gd name="T127" fmla="*/ 0 h 438"/>
                <a:gd name="T128" fmla="*/ 438 w 438"/>
                <a:gd name="T129" fmla="*/ 438 h 4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8" h="438">
                  <a:moveTo>
                    <a:pt x="217" y="436"/>
                  </a:moveTo>
                  <a:lnTo>
                    <a:pt x="255" y="433"/>
                  </a:lnTo>
                  <a:lnTo>
                    <a:pt x="287" y="426"/>
                  </a:lnTo>
                  <a:lnTo>
                    <a:pt x="319" y="413"/>
                  </a:lnTo>
                  <a:lnTo>
                    <a:pt x="349" y="393"/>
                  </a:lnTo>
                  <a:lnTo>
                    <a:pt x="373" y="374"/>
                  </a:lnTo>
                  <a:lnTo>
                    <a:pt x="396" y="347"/>
                  </a:lnTo>
                  <a:lnTo>
                    <a:pt x="413" y="319"/>
                  </a:lnTo>
                  <a:lnTo>
                    <a:pt x="425" y="287"/>
                  </a:lnTo>
                  <a:lnTo>
                    <a:pt x="435" y="253"/>
                  </a:lnTo>
                  <a:lnTo>
                    <a:pt x="438" y="218"/>
                  </a:lnTo>
                  <a:lnTo>
                    <a:pt x="435" y="183"/>
                  </a:lnTo>
                  <a:lnTo>
                    <a:pt x="425" y="149"/>
                  </a:lnTo>
                  <a:lnTo>
                    <a:pt x="413" y="119"/>
                  </a:lnTo>
                  <a:lnTo>
                    <a:pt x="396" y="89"/>
                  </a:lnTo>
                  <a:lnTo>
                    <a:pt x="373" y="65"/>
                  </a:lnTo>
                  <a:lnTo>
                    <a:pt x="349" y="42"/>
                  </a:lnTo>
                  <a:lnTo>
                    <a:pt x="319" y="25"/>
                  </a:lnTo>
                  <a:lnTo>
                    <a:pt x="287" y="10"/>
                  </a:lnTo>
                  <a:lnTo>
                    <a:pt x="255" y="3"/>
                  </a:lnTo>
                  <a:lnTo>
                    <a:pt x="217" y="0"/>
                  </a:lnTo>
                  <a:lnTo>
                    <a:pt x="183" y="3"/>
                  </a:lnTo>
                  <a:lnTo>
                    <a:pt x="151" y="10"/>
                  </a:lnTo>
                  <a:lnTo>
                    <a:pt x="119" y="25"/>
                  </a:lnTo>
                  <a:lnTo>
                    <a:pt x="89" y="42"/>
                  </a:lnTo>
                  <a:lnTo>
                    <a:pt x="64" y="65"/>
                  </a:lnTo>
                  <a:lnTo>
                    <a:pt x="42" y="89"/>
                  </a:lnTo>
                  <a:lnTo>
                    <a:pt x="25" y="119"/>
                  </a:lnTo>
                  <a:lnTo>
                    <a:pt x="12" y="149"/>
                  </a:lnTo>
                  <a:lnTo>
                    <a:pt x="2" y="183"/>
                  </a:lnTo>
                  <a:lnTo>
                    <a:pt x="0" y="218"/>
                  </a:lnTo>
                  <a:lnTo>
                    <a:pt x="2" y="253"/>
                  </a:lnTo>
                  <a:lnTo>
                    <a:pt x="12" y="287"/>
                  </a:lnTo>
                  <a:lnTo>
                    <a:pt x="25" y="319"/>
                  </a:lnTo>
                  <a:lnTo>
                    <a:pt x="42" y="347"/>
                  </a:lnTo>
                  <a:lnTo>
                    <a:pt x="64" y="374"/>
                  </a:lnTo>
                  <a:lnTo>
                    <a:pt x="89" y="393"/>
                  </a:lnTo>
                  <a:lnTo>
                    <a:pt x="119" y="413"/>
                  </a:lnTo>
                  <a:lnTo>
                    <a:pt x="151" y="426"/>
                  </a:lnTo>
                  <a:lnTo>
                    <a:pt x="183" y="433"/>
                  </a:lnTo>
                  <a:lnTo>
                    <a:pt x="217" y="43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9" name="Freeform 39"/>
            <p:cNvSpPr>
              <a:spLocks/>
            </p:cNvSpPr>
            <p:nvPr/>
          </p:nvSpPr>
          <p:spPr bwMode="auto">
            <a:xfrm>
              <a:off x="4038" y="1099"/>
              <a:ext cx="369" cy="359"/>
            </a:xfrm>
            <a:custGeom>
              <a:avLst/>
              <a:gdLst>
                <a:gd name="T0" fmla="*/ 57 w 437"/>
                <a:gd name="T1" fmla="*/ 89 h 438"/>
                <a:gd name="T2" fmla="*/ 66 w 437"/>
                <a:gd name="T3" fmla="*/ 89 h 438"/>
                <a:gd name="T4" fmla="*/ 75 w 437"/>
                <a:gd name="T5" fmla="*/ 87 h 438"/>
                <a:gd name="T6" fmla="*/ 83 w 437"/>
                <a:gd name="T7" fmla="*/ 84 h 438"/>
                <a:gd name="T8" fmla="*/ 90 w 437"/>
                <a:gd name="T9" fmla="*/ 80 h 438"/>
                <a:gd name="T10" fmla="*/ 96 w 437"/>
                <a:gd name="T11" fmla="*/ 76 h 438"/>
                <a:gd name="T12" fmla="*/ 103 w 437"/>
                <a:gd name="T13" fmla="*/ 71 h 438"/>
                <a:gd name="T14" fmla="*/ 106 w 437"/>
                <a:gd name="T15" fmla="*/ 65 h 438"/>
                <a:gd name="T16" fmla="*/ 111 w 437"/>
                <a:gd name="T17" fmla="*/ 59 h 438"/>
                <a:gd name="T18" fmla="*/ 112 w 437"/>
                <a:gd name="T19" fmla="*/ 52 h 438"/>
                <a:gd name="T20" fmla="*/ 112 w 437"/>
                <a:gd name="T21" fmla="*/ 44 h 438"/>
                <a:gd name="T22" fmla="*/ 112 w 437"/>
                <a:gd name="T23" fmla="*/ 38 h 438"/>
                <a:gd name="T24" fmla="*/ 111 w 437"/>
                <a:gd name="T25" fmla="*/ 30 h 438"/>
                <a:gd name="T26" fmla="*/ 106 w 437"/>
                <a:gd name="T27" fmla="*/ 25 h 438"/>
                <a:gd name="T28" fmla="*/ 103 w 437"/>
                <a:gd name="T29" fmla="*/ 18 h 438"/>
                <a:gd name="T30" fmla="*/ 96 w 437"/>
                <a:gd name="T31" fmla="*/ 13 h 438"/>
                <a:gd name="T32" fmla="*/ 90 w 437"/>
                <a:gd name="T33" fmla="*/ 9 h 438"/>
                <a:gd name="T34" fmla="*/ 83 w 437"/>
                <a:gd name="T35" fmla="*/ 5 h 438"/>
                <a:gd name="T36" fmla="*/ 75 w 437"/>
                <a:gd name="T37" fmla="*/ 2 h 438"/>
                <a:gd name="T38" fmla="*/ 66 w 437"/>
                <a:gd name="T39" fmla="*/ 2 h 438"/>
                <a:gd name="T40" fmla="*/ 57 w 437"/>
                <a:gd name="T41" fmla="*/ 0 h 438"/>
                <a:gd name="T42" fmla="*/ 48 w 437"/>
                <a:gd name="T43" fmla="*/ 2 h 438"/>
                <a:gd name="T44" fmla="*/ 39 w 437"/>
                <a:gd name="T45" fmla="*/ 2 h 438"/>
                <a:gd name="T46" fmla="*/ 30 w 437"/>
                <a:gd name="T47" fmla="*/ 5 h 438"/>
                <a:gd name="T48" fmla="*/ 24 w 437"/>
                <a:gd name="T49" fmla="*/ 9 h 438"/>
                <a:gd name="T50" fmla="*/ 17 w 437"/>
                <a:gd name="T51" fmla="*/ 13 h 438"/>
                <a:gd name="T52" fmla="*/ 12 w 437"/>
                <a:gd name="T53" fmla="*/ 18 h 438"/>
                <a:gd name="T54" fmla="*/ 6 w 437"/>
                <a:gd name="T55" fmla="*/ 25 h 438"/>
                <a:gd name="T56" fmla="*/ 3 w 437"/>
                <a:gd name="T57" fmla="*/ 30 h 438"/>
                <a:gd name="T58" fmla="*/ 3 w 437"/>
                <a:gd name="T59" fmla="*/ 38 h 438"/>
                <a:gd name="T60" fmla="*/ 0 w 437"/>
                <a:gd name="T61" fmla="*/ 44 h 438"/>
                <a:gd name="T62" fmla="*/ 3 w 437"/>
                <a:gd name="T63" fmla="*/ 52 h 438"/>
                <a:gd name="T64" fmla="*/ 3 w 437"/>
                <a:gd name="T65" fmla="*/ 59 h 438"/>
                <a:gd name="T66" fmla="*/ 6 w 437"/>
                <a:gd name="T67" fmla="*/ 65 h 438"/>
                <a:gd name="T68" fmla="*/ 12 w 437"/>
                <a:gd name="T69" fmla="*/ 71 h 438"/>
                <a:gd name="T70" fmla="*/ 17 w 437"/>
                <a:gd name="T71" fmla="*/ 76 h 438"/>
                <a:gd name="T72" fmla="*/ 24 w 437"/>
                <a:gd name="T73" fmla="*/ 80 h 438"/>
                <a:gd name="T74" fmla="*/ 30 w 437"/>
                <a:gd name="T75" fmla="*/ 84 h 438"/>
                <a:gd name="T76" fmla="*/ 39 w 437"/>
                <a:gd name="T77" fmla="*/ 87 h 438"/>
                <a:gd name="T78" fmla="*/ 48 w 437"/>
                <a:gd name="T79" fmla="*/ 89 h 438"/>
                <a:gd name="T80" fmla="*/ 57 w 437"/>
                <a:gd name="T81" fmla="*/ 89 h 438"/>
                <a:gd name="T82" fmla="*/ 57 w 437"/>
                <a:gd name="T83" fmla="*/ 89 h 4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7"/>
                <a:gd name="T127" fmla="*/ 0 h 438"/>
                <a:gd name="T128" fmla="*/ 437 w 437"/>
                <a:gd name="T129" fmla="*/ 438 h 4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7" h="438">
                  <a:moveTo>
                    <a:pt x="217" y="436"/>
                  </a:moveTo>
                  <a:lnTo>
                    <a:pt x="254" y="436"/>
                  </a:lnTo>
                  <a:lnTo>
                    <a:pt x="289" y="426"/>
                  </a:lnTo>
                  <a:lnTo>
                    <a:pt x="319" y="413"/>
                  </a:lnTo>
                  <a:lnTo>
                    <a:pt x="348" y="396"/>
                  </a:lnTo>
                  <a:lnTo>
                    <a:pt x="373" y="374"/>
                  </a:lnTo>
                  <a:lnTo>
                    <a:pt x="395" y="349"/>
                  </a:lnTo>
                  <a:lnTo>
                    <a:pt x="413" y="319"/>
                  </a:lnTo>
                  <a:lnTo>
                    <a:pt x="428" y="287"/>
                  </a:lnTo>
                  <a:lnTo>
                    <a:pt x="435" y="255"/>
                  </a:lnTo>
                  <a:lnTo>
                    <a:pt x="437" y="218"/>
                  </a:lnTo>
                  <a:lnTo>
                    <a:pt x="435" y="183"/>
                  </a:lnTo>
                  <a:lnTo>
                    <a:pt x="428" y="149"/>
                  </a:lnTo>
                  <a:lnTo>
                    <a:pt x="413" y="119"/>
                  </a:lnTo>
                  <a:lnTo>
                    <a:pt x="395" y="89"/>
                  </a:lnTo>
                  <a:lnTo>
                    <a:pt x="373" y="65"/>
                  </a:lnTo>
                  <a:lnTo>
                    <a:pt x="348" y="42"/>
                  </a:lnTo>
                  <a:lnTo>
                    <a:pt x="319" y="25"/>
                  </a:lnTo>
                  <a:lnTo>
                    <a:pt x="289" y="10"/>
                  </a:lnTo>
                  <a:lnTo>
                    <a:pt x="254" y="3"/>
                  </a:lnTo>
                  <a:lnTo>
                    <a:pt x="220" y="0"/>
                  </a:lnTo>
                  <a:lnTo>
                    <a:pt x="185" y="3"/>
                  </a:lnTo>
                  <a:lnTo>
                    <a:pt x="151" y="10"/>
                  </a:lnTo>
                  <a:lnTo>
                    <a:pt x="118" y="25"/>
                  </a:lnTo>
                  <a:lnTo>
                    <a:pt x="91" y="42"/>
                  </a:lnTo>
                  <a:lnTo>
                    <a:pt x="64" y="65"/>
                  </a:lnTo>
                  <a:lnTo>
                    <a:pt x="44" y="89"/>
                  </a:lnTo>
                  <a:lnTo>
                    <a:pt x="24" y="119"/>
                  </a:lnTo>
                  <a:lnTo>
                    <a:pt x="12" y="149"/>
                  </a:lnTo>
                  <a:lnTo>
                    <a:pt x="5" y="183"/>
                  </a:lnTo>
                  <a:lnTo>
                    <a:pt x="0" y="218"/>
                  </a:lnTo>
                  <a:lnTo>
                    <a:pt x="5" y="255"/>
                  </a:lnTo>
                  <a:lnTo>
                    <a:pt x="12" y="287"/>
                  </a:lnTo>
                  <a:lnTo>
                    <a:pt x="24" y="319"/>
                  </a:lnTo>
                  <a:lnTo>
                    <a:pt x="44" y="349"/>
                  </a:lnTo>
                  <a:lnTo>
                    <a:pt x="64" y="374"/>
                  </a:lnTo>
                  <a:lnTo>
                    <a:pt x="91" y="396"/>
                  </a:lnTo>
                  <a:lnTo>
                    <a:pt x="118" y="413"/>
                  </a:lnTo>
                  <a:lnTo>
                    <a:pt x="151" y="426"/>
                  </a:lnTo>
                  <a:lnTo>
                    <a:pt x="185" y="436"/>
                  </a:lnTo>
                  <a:lnTo>
                    <a:pt x="220" y="43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0" name="Freeform 40"/>
            <p:cNvSpPr>
              <a:spLocks/>
            </p:cNvSpPr>
            <p:nvPr/>
          </p:nvSpPr>
          <p:spPr bwMode="auto">
            <a:xfrm>
              <a:off x="4812" y="1088"/>
              <a:ext cx="370" cy="357"/>
            </a:xfrm>
            <a:custGeom>
              <a:avLst/>
              <a:gdLst>
                <a:gd name="T0" fmla="*/ 57 w 438"/>
                <a:gd name="T1" fmla="*/ 87 h 437"/>
                <a:gd name="T2" fmla="*/ 67 w 438"/>
                <a:gd name="T3" fmla="*/ 86 h 437"/>
                <a:gd name="T4" fmla="*/ 73 w 438"/>
                <a:gd name="T5" fmla="*/ 84 h 437"/>
                <a:gd name="T6" fmla="*/ 83 w 438"/>
                <a:gd name="T7" fmla="*/ 82 h 437"/>
                <a:gd name="T8" fmla="*/ 90 w 438"/>
                <a:gd name="T9" fmla="*/ 78 h 437"/>
                <a:gd name="T10" fmla="*/ 97 w 438"/>
                <a:gd name="T11" fmla="*/ 74 h 437"/>
                <a:gd name="T12" fmla="*/ 103 w 438"/>
                <a:gd name="T13" fmla="*/ 69 h 437"/>
                <a:gd name="T14" fmla="*/ 107 w 438"/>
                <a:gd name="T15" fmla="*/ 64 h 437"/>
                <a:gd name="T16" fmla="*/ 111 w 438"/>
                <a:gd name="T17" fmla="*/ 57 h 437"/>
                <a:gd name="T18" fmla="*/ 113 w 438"/>
                <a:gd name="T19" fmla="*/ 51 h 437"/>
                <a:gd name="T20" fmla="*/ 113 w 438"/>
                <a:gd name="T21" fmla="*/ 43 h 437"/>
                <a:gd name="T22" fmla="*/ 113 w 438"/>
                <a:gd name="T23" fmla="*/ 37 h 437"/>
                <a:gd name="T24" fmla="*/ 111 w 438"/>
                <a:gd name="T25" fmla="*/ 30 h 437"/>
                <a:gd name="T26" fmla="*/ 107 w 438"/>
                <a:gd name="T27" fmla="*/ 23 h 437"/>
                <a:gd name="T28" fmla="*/ 103 w 438"/>
                <a:gd name="T29" fmla="*/ 18 h 437"/>
                <a:gd name="T30" fmla="*/ 97 w 438"/>
                <a:gd name="T31" fmla="*/ 13 h 437"/>
                <a:gd name="T32" fmla="*/ 90 w 438"/>
                <a:gd name="T33" fmla="*/ 9 h 437"/>
                <a:gd name="T34" fmla="*/ 83 w 438"/>
                <a:gd name="T35" fmla="*/ 5 h 437"/>
                <a:gd name="T36" fmla="*/ 73 w 438"/>
                <a:gd name="T37" fmla="*/ 2 h 437"/>
                <a:gd name="T38" fmla="*/ 67 w 438"/>
                <a:gd name="T39" fmla="*/ 2 h 437"/>
                <a:gd name="T40" fmla="*/ 57 w 438"/>
                <a:gd name="T41" fmla="*/ 0 h 437"/>
                <a:gd name="T42" fmla="*/ 48 w 438"/>
                <a:gd name="T43" fmla="*/ 2 h 437"/>
                <a:gd name="T44" fmla="*/ 39 w 438"/>
                <a:gd name="T45" fmla="*/ 2 h 437"/>
                <a:gd name="T46" fmla="*/ 31 w 438"/>
                <a:gd name="T47" fmla="*/ 5 h 437"/>
                <a:gd name="T48" fmla="*/ 23 w 438"/>
                <a:gd name="T49" fmla="*/ 9 h 437"/>
                <a:gd name="T50" fmla="*/ 17 w 438"/>
                <a:gd name="T51" fmla="*/ 13 h 437"/>
                <a:gd name="T52" fmla="*/ 11 w 438"/>
                <a:gd name="T53" fmla="*/ 18 h 437"/>
                <a:gd name="T54" fmla="*/ 7 w 438"/>
                <a:gd name="T55" fmla="*/ 23 h 437"/>
                <a:gd name="T56" fmla="*/ 3 w 438"/>
                <a:gd name="T57" fmla="*/ 30 h 437"/>
                <a:gd name="T58" fmla="*/ 3 w 438"/>
                <a:gd name="T59" fmla="*/ 37 h 437"/>
                <a:gd name="T60" fmla="*/ 0 w 438"/>
                <a:gd name="T61" fmla="*/ 43 h 437"/>
                <a:gd name="T62" fmla="*/ 3 w 438"/>
                <a:gd name="T63" fmla="*/ 51 h 437"/>
                <a:gd name="T64" fmla="*/ 3 w 438"/>
                <a:gd name="T65" fmla="*/ 57 h 437"/>
                <a:gd name="T66" fmla="*/ 7 w 438"/>
                <a:gd name="T67" fmla="*/ 64 h 437"/>
                <a:gd name="T68" fmla="*/ 11 w 438"/>
                <a:gd name="T69" fmla="*/ 69 h 437"/>
                <a:gd name="T70" fmla="*/ 17 w 438"/>
                <a:gd name="T71" fmla="*/ 74 h 437"/>
                <a:gd name="T72" fmla="*/ 23 w 438"/>
                <a:gd name="T73" fmla="*/ 78 h 437"/>
                <a:gd name="T74" fmla="*/ 31 w 438"/>
                <a:gd name="T75" fmla="*/ 82 h 437"/>
                <a:gd name="T76" fmla="*/ 39 w 438"/>
                <a:gd name="T77" fmla="*/ 84 h 437"/>
                <a:gd name="T78" fmla="*/ 48 w 438"/>
                <a:gd name="T79" fmla="*/ 86 h 437"/>
                <a:gd name="T80" fmla="*/ 57 w 438"/>
                <a:gd name="T81" fmla="*/ 87 h 437"/>
                <a:gd name="T82" fmla="*/ 57 w 438"/>
                <a:gd name="T83" fmla="*/ 87 h 4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8"/>
                <a:gd name="T127" fmla="*/ 0 h 437"/>
                <a:gd name="T128" fmla="*/ 438 w 438"/>
                <a:gd name="T129" fmla="*/ 437 h 4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8" h="437">
                  <a:moveTo>
                    <a:pt x="218" y="437"/>
                  </a:moveTo>
                  <a:lnTo>
                    <a:pt x="255" y="435"/>
                  </a:lnTo>
                  <a:lnTo>
                    <a:pt x="287" y="425"/>
                  </a:lnTo>
                  <a:lnTo>
                    <a:pt x="319" y="412"/>
                  </a:lnTo>
                  <a:lnTo>
                    <a:pt x="349" y="395"/>
                  </a:lnTo>
                  <a:lnTo>
                    <a:pt x="374" y="373"/>
                  </a:lnTo>
                  <a:lnTo>
                    <a:pt x="396" y="348"/>
                  </a:lnTo>
                  <a:lnTo>
                    <a:pt x="413" y="319"/>
                  </a:lnTo>
                  <a:lnTo>
                    <a:pt x="426" y="289"/>
                  </a:lnTo>
                  <a:lnTo>
                    <a:pt x="436" y="254"/>
                  </a:lnTo>
                  <a:lnTo>
                    <a:pt x="438" y="220"/>
                  </a:lnTo>
                  <a:lnTo>
                    <a:pt x="436" y="183"/>
                  </a:lnTo>
                  <a:lnTo>
                    <a:pt x="426" y="150"/>
                  </a:lnTo>
                  <a:lnTo>
                    <a:pt x="413" y="118"/>
                  </a:lnTo>
                  <a:lnTo>
                    <a:pt x="396" y="89"/>
                  </a:lnTo>
                  <a:lnTo>
                    <a:pt x="374" y="64"/>
                  </a:lnTo>
                  <a:lnTo>
                    <a:pt x="349" y="42"/>
                  </a:lnTo>
                  <a:lnTo>
                    <a:pt x="319" y="24"/>
                  </a:lnTo>
                  <a:lnTo>
                    <a:pt x="287" y="12"/>
                  </a:lnTo>
                  <a:lnTo>
                    <a:pt x="255" y="2"/>
                  </a:lnTo>
                  <a:lnTo>
                    <a:pt x="218" y="0"/>
                  </a:lnTo>
                  <a:lnTo>
                    <a:pt x="183" y="2"/>
                  </a:lnTo>
                  <a:lnTo>
                    <a:pt x="151" y="12"/>
                  </a:lnTo>
                  <a:lnTo>
                    <a:pt x="119" y="24"/>
                  </a:lnTo>
                  <a:lnTo>
                    <a:pt x="89" y="42"/>
                  </a:lnTo>
                  <a:lnTo>
                    <a:pt x="65" y="64"/>
                  </a:lnTo>
                  <a:lnTo>
                    <a:pt x="42" y="89"/>
                  </a:lnTo>
                  <a:lnTo>
                    <a:pt x="25" y="118"/>
                  </a:lnTo>
                  <a:lnTo>
                    <a:pt x="13" y="150"/>
                  </a:lnTo>
                  <a:lnTo>
                    <a:pt x="3" y="183"/>
                  </a:lnTo>
                  <a:lnTo>
                    <a:pt x="0" y="220"/>
                  </a:lnTo>
                  <a:lnTo>
                    <a:pt x="3" y="254"/>
                  </a:lnTo>
                  <a:lnTo>
                    <a:pt x="13" y="289"/>
                  </a:lnTo>
                  <a:lnTo>
                    <a:pt x="25" y="319"/>
                  </a:lnTo>
                  <a:lnTo>
                    <a:pt x="42" y="348"/>
                  </a:lnTo>
                  <a:lnTo>
                    <a:pt x="65" y="373"/>
                  </a:lnTo>
                  <a:lnTo>
                    <a:pt x="89" y="395"/>
                  </a:lnTo>
                  <a:lnTo>
                    <a:pt x="119" y="412"/>
                  </a:lnTo>
                  <a:lnTo>
                    <a:pt x="151" y="425"/>
                  </a:lnTo>
                  <a:lnTo>
                    <a:pt x="183" y="435"/>
                  </a:lnTo>
                  <a:lnTo>
                    <a:pt x="218" y="43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1" name="Freeform 41"/>
            <p:cNvSpPr>
              <a:spLocks/>
            </p:cNvSpPr>
            <p:nvPr/>
          </p:nvSpPr>
          <p:spPr bwMode="auto">
            <a:xfrm>
              <a:off x="4311" y="1606"/>
              <a:ext cx="195" cy="131"/>
            </a:xfrm>
            <a:custGeom>
              <a:avLst/>
              <a:gdLst>
                <a:gd name="T0" fmla="*/ 62 w 230"/>
                <a:gd name="T1" fmla="*/ 32 h 160"/>
                <a:gd name="T2" fmla="*/ 62 w 230"/>
                <a:gd name="T3" fmla="*/ 0 h 160"/>
                <a:gd name="T4" fmla="*/ 0 w 230"/>
                <a:gd name="T5" fmla="*/ 0 h 160"/>
                <a:gd name="T6" fmla="*/ 0 w 230"/>
                <a:gd name="T7" fmla="*/ 32 h 160"/>
                <a:gd name="T8" fmla="*/ 62 w 230"/>
                <a:gd name="T9" fmla="*/ 32 h 160"/>
                <a:gd name="T10" fmla="*/ 62 w 230"/>
                <a:gd name="T11" fmla="*/ 32 h 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0"/>
                <a:gd name="T19" fmla="*/ 0 h 160"/>
                <a:gd name="T20" fmla="*/ 230 w 230"/>
                <a:gd name="T21" fmla="*/ 160 h 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0" h="160">
                  <a:moveTo>
                    <a:pt x="230" y="160"/>
                  </a:moveTo>
                  <a:lnTo>
                    <a:pt x="230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230" y="16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2" name="Freeform 42"/>
            <p:cNvSpPr>
              <a:spLocks/>
            </p:cNvSpPr>
            <p:nvPr/>
          </p:nvSpPr>
          <p:spPr bwMode="auto">
            <a:xfrm>
              <a:off x="4409" y="1735"/>
              <a:ext cx="514" cy="166"/>
            </a:xfrm>
            <a:custGeom>
              <a:avLst/>
              <a:gdLst>
                <a:gd name="T0" fmla="*/ 0 w 608"/>
                <a:gd name="T1" fmla="*/ 0 h 202"/>
                <a:gd name="T2" fmla="*/ 74 w 608"/>
                <a:gd name="T3" fmla="*/ 42 h 202"/>
                <a:gd name="T4" fmla="*/ 159 w 608"/>
                <a:gd name="T5" fmla="*/ 2 h 202"/>
                <a:gd name="T6" fmla="*/ 0 60000 65536"/>
                <a:gd name="T7" fmla="*/ 0 60000 65536"/>
                <a:gd name="T8" fmla="*/ 0 60000 65536"/>
                <a:gd name="T9" fmla="*/ 0 w 608"/>
                <a:gd name="T10" fmla="*/ 0 h 202"/>
                <a:gd name="T11" fmla="*/ 608 w 608"/>
                <a:gd name="T12" fmla="*/ 202 h 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202">
                  <a:moveTo>
                    <a:pt x="0" y="0"/>
                  </a:moveTo>
                  <a:lnTo>
                    <a:pt x="287" y="202"/>
                  </a:lnTo>
                  <a:lnTo>
                    <a:pt x="608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3" name="Freeform 43"/>
            <p:cNvSpPr>
              <a:spLocks/>
            </p:cNvSpPr>
            <p:nvPr/>
          </p:nvSpPr>
          <p:spPr bwMode="auto">
            <a:xfrm>
              <a:off x="4221" y="1456"/>
              <a:ext cx="384" cy="150"/>
            </a:xfrm>
            <a:custGeom>
              <a:avLst/>
              <a:gdLst>
                <a:gd name="T0" fmla="*/ 0 w 455"/>
                <a:gd name="T1" fmla="*/ 0 h 183"/>
                <a:gd name="T2" fmla="*/ 57 w 455"/>
                <a:gd name="T3" fmla="*/ 38 h 183"/>
                <a:gd name="T4" fmla="*/ 116 w 455"/>
                <a:gd name="T5" fmla="*/ 2 h 183"/>
                <a:gd name="T6" fmla="*/ 0 60000 65536"/>
                <a:gd name="T7" fmla="*/ 0 60000 65536"/>
                <a:gd name="T8" fmla="*/ 0 60000 65536"/>
                <a:gd name="T9" fmla="*/ 0 w 455"/>
                <a:gd name="T10" fmla="*/ 0 h 183"/>
                <a:gd name="T11" fmla="*/ 455 w 455"/>
                <a:gd name="T12" fmla="*/ 183 h 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5" h="183">
                  <a:moveTo>
                    <a:pt x="0" y="0"/>
                  </a:moveTo>
                  <a:lnTo>
                    <a:pt x="218" y="183"/>
                  </a:lnTo>
                  <a:lnTo>
                    <a:pt x="455" y="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4" name="Line 44"/>
            <p:cNvSpPr>
              <a:spLocks noChangeShapeType="1"/>
            </p:cNvSpPr>
            <p:nvPr/>
          </p:nvSpPr>
          <p:spPr bwMode="auto">
            <a:xfrm flipH="1">
              <a:off x="4927" y="1445"/>
              <a:ext cx="69" cy="1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5" name="Rectangle 45"/>
            <p:cNvSpPr>
              <a:spLocks noChangeArrowheads="1"/>
            </p:cNvSpPr>
            <p:nvPr/>
          </p:nvSpPr>
          <p:spPr bwMode="auto">
            <a:xfrm>
              <a:off x="5046" y="970"/>
              <a:ext cx="16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Host 2</a:t>
              </a:r>
              <a:endParaRPr lang="en-US" altLang="ko-KR"/>
            </a:p>
          </p:txBody>
        </p:sp>
        <p:sp>
          <p:nvSpPr>
            <p:cNvPr id="29746" name="Freeform 46"/>
            <p:cNvSpPr>
              <a:spLocks/>
            </p:cNvSpPr>
            <p:nvPr/>
          </p:nvSpPr>
          <p:spPr bwMode="auto">
            <a:xfrm>
              <a:off x="4825" y="1606"/>
              <a:ext cx="194" cy="131"/>
            </a:xfrm>
            <a:custGeom>
              <a:avLst/>
              <a:gdLst>
                <a:gd name="T0" fmla="*/ 59 w 230"/>
                <a:gd name="T1" fmla="*/ 31 h 160"/>
                <a:gd name="T2" fmla="*/ 59 w 230"/>
                <a:gd name="T3" fmla="*/ 0 h 160"/>
                <a:gd name="T4" fmla="*/ 0 w 230"/>
                <a:gd name="T5" fmla="*/ 0 h 160"/>
                <a:gd name="T6" fmla="*/ 0 w 230"/>
                <a:gd name="T7" fmla="*/ 32 h 160"/>
                <a:gd name="T8" fmla="*/ 59 w 230"/>
                <a:gd name="T9" fmla="*/ 32 h 160"/>
                <a:gd name="T10" fmla="*/ 59 w 230"/>
                <a:gd name="T11" fmla="*/ 32 h 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0"/>
                <a:gd name="T19" fmla="*/ 0 h 160"/>
                <a:gd name="T20" fmla="*/ 230 w 230"/>
                <a:gd name="T21" fmla="*/ 160 h 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0" h="160">
                  <a:moveTo>
                    <a:pt x="228" y="158"/>
                  </a:moveTo>
                  <a:lnTo>
                    <a:pt x="230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230" y="16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7" name="Freeform 47"/>
            <p:cNvSpPr>
              <a:spLocks/>
            </p:cNvSpPr>
            <p:nvPr/>
          </p:nvSpPr>
          <p:spPr bwMode="auto">
            <a:xfrm>
              <a:off x="3188" y="2032"/>
              <a:ext cx="292" cy="500"/>
            </a:xfrm>
            <a:custGeom>
              <a:avLst/>
              <a:gdLst>
                <a:gd name="T0" fmla="*/ 0 w 339"/>
                <a:gd name="T1" fmla="*/ 0 h 611"/>
                <a:gd name="T2" fmla="*/ 3 w 339"/>
                <a:gd name="T3" fmla="*/ 123 h 611"/>
                <a:gd name="T4" fmla="*/ 103 w 339"/>
                <a:gd name="T5" fmla="*/ 123 h 611"/>
                <a:gd name="T6" fmla="*/ 0 60000 65536"/>
                <a:gd name="T7" fmla="*/ 0 60000 65536"/>
                <a:gd name="T8" fmla="*/ 0 60000 65536"/>
                <a:gd name="T9" fmla="*/ 0 w 339"/>
                <a:gd name="T10" fmla="*/ 0 h 611"/>
                <a:gd name="T11" fmla="*/ 339 w 339"/>
                <a:gd name="T12" fmla="*/ 611 h 6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611">
                  <a:moveTo>
                    <a:pt x="0" y="0"/>
                  </a:moveTo>
                  <a:lnTo>
                    <a:pt x="3" y="611"/>
                  </a:lnTo>
                  <a:lnTo>
                    <a:pt x="339" y="61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8" name="Freeform 48"/>
            <p:cNvSpPr>
              <a:spLocks/>
            </p:cNvSpPr>
            <p:nvPr/>
          </p:nvSpPr>
          <p:spPr bwMode="auto">
            <a:xfrm>
              <a:off x="4323" y="2013"/>
              <a:ext cx="351" cy="500"/>
            </a:xfrm>
            <a:custGeom>
              <a:avLst/>
              <a:gdLst>
                <a:gd name="T0" fmla="*/ 0 w 416"/>
                <a:gd name="T1" fmla="*/ 122 h 611"/>
                <a:gd name="T2" fmla="*/ 107 w 416"/>
                <a:gd name="T3" fmla="*/ 123 h 611"/>
                <a:gd name="T4" fmla="*/ 107 w 416"/>
                <a:gd name="T5" fmla="*/ 0 h 611"/>
                <a:gd name="T6" fmla="*/ 0 60000 65536"/>
                <a:gd name="T7" fmla="*/ 0 60000 65536"/>
                <a:gd name="T8" fmla="*/ 0 60000 65536"/>
                <a:gd name="T9" fmla="*/ 0 w 416"/>
                <a:gd name="T10" fmla="*/ 0 h 611"/>
                <a:gd name="T11" fmla="*/ 416 w 416"/>
                <a:gd name="T12" fmla="*/ 611 h 6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611">
                  <a:moveTo>
                    <a:pt x="0" y="608"/>
                  </a:moveTo>
                  <a:lnTo>
                    <a:pt x="416" y="611"/>
                  </a:lnTo>
                  <a:lnTo>
                    <a:pt x="41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9" name="Freeform 49"/>
            <p:cNvSpPr>
              <a:spLocks/>
            </p:cNvSpPr>
            <p:nvPr/>
          </p:nvSpPr>
          <p:spPr bwMode="auto">
            <a:xfrm>
              <a:off x="4555" y="1901"/>
              <a:ext cx="195" cy="131"/>
            </a:xfrm>
            <a:custGeom>
              <a:avLst/>
              <a:gdLst>
                <a:gd name="T0" fmla="*/ 62 w 230"/>
                <a:gd name="T1" fmla="*/ 30 h 161"/>
                <a:gd name="T2" fmla="*/ 62 w 230"/>
                <a:gd name="T3" fmla="*/ 0 h 161"/>
                <a:gd name="T4" fmla="*/ 0 w 230"/>
                <a:gd name="T5" fmla="*/ 0 h 161"/>
                <a:gd name="T6" fmla="*/ 0 w 230"/>
                <a:gd name="T7" fmla="*/ 31 h 161"/>
                <a:gd name="T8" fmla="*/ 62 w 230"/>
                <a:gd name="T9" fmla="*/ 31 h 161"/>
                <a:gd name="T10" fmla="*/ 62 w 230"/>
                <a:gd name="T11" fmla="*/ 31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0"/>
                <a:gd name="T19" fmla="*/ 0 h 161"/>
                <a:gd name="T20" fmla="*/ 230 w 230"/>
                <a:gd name="T21" fmla="*/ 161 h 1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0" h="161">
                  <a:moveTo>
                    <a:pt x="230" y="159"/>
                  </a:moveTo>
                  <a:lnTo>
                    <a:pt x="230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230" y="16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9750" name="Group 110"/>
            <p:cNvGrpSpPr>
              <a:grpSpLocks/>
            </p:cNvGrpSpPr>
            <p:nvPr/>
          </p:nvGrpSpPr>
          <p:grpSpPr bwMode="auto">
            <a:xfrm>
              <a:off x="3480" y="2234"/>
              <a:ext cx="829" cy="598"/>
              <a:chOff x="3480" y="2234"/>
              <a:chExt cx="829" cy="598"/>
            </a:xfrm>
          </p:grpSpPr>
          <p:sp>
            <p:nvSpPr>
              <p:cNvPr id="29751" name="Freeform 50"/>
              <p:cNvSpPr>
                <a:spLocks/>
              </p:cNvSpPr>
              <p:nvPr/>
            </p:nvSpPr>
            <p:spPr bwMode="auto">
              <a:xfrm>
                <a:off x="3480" y="2234"/>
                <a:ext cx="470" cy="303"/>
              </a:xfrm>
              <a:custGeom>
                <a:avLst/>
                <a:gdLst>
                  <a:gd name="T0" fmla="*/ 3 w 557"/>
                  <a:gd name="T1" fmla="*/ 71 h 369"/>
                  <a:gd name="T2" fmla="*/ 4 w 557"/>
                  <a:gd name="T3" fmla="*/ 62 h 369"/>
                  <a:gd name="T4" fmla="*/ 9 w 557"/>
                  <a:gd name="T5" fmla="*/ 55 h 369"/>
                  <a:gd name="T6" fmla="*/ 14 w 557"/>
                  <a:gd name="T7" fmla="*/ 51 h 369"/>
                  <a:gd name="T8" fmla="*/ 17 w 557"/>
                  <a:gd name="T9" fmla="*/ 51 h 369"/>
                  <a:gd name="T10" fmla="*/ 18 w 557"/>
                  <a:gd name="T11" fmla="*/ 50 h 369"/>
                  <a:gd name="T12" fmla="*/ 16 w 557"/>
                  <a:gd name="T13" fmla="*/ 47 h 369"/>
                  <a:gd name="T14" fmla="*/ 15 w 557"/>
                  <a:gd name="T15" fmla="*/ 43 h 369"/>
                  <a:gd name="T16" fmla="*/ 15 w 557"/>
                  <a:gd name="T17" fmla="*/ 37 h 369"/>
                  <a:gd name="T18" fmla="*/ 19 w 557"/>
                  <a:gd name="T19" fmla="*/ 32 h 369"/>
                  <a:gd name="T20" fmla="*/ 26 w 557"/>
                  <a:gd name="T21" fmla="*/ 26 h 369"/>
                  <a:gd name="T22" fmla="*/ 35 w 557"/>
                  <a:gd name="T23" fmla="*/ 25 h 369"/>
                  <a:gd name="T24" fmla="*/ 41 w 557"/>
                  <a:gd name="T25" fmla="*/ 26 h 369"/>
                  <a:gd name="T26" fmla="*/ 46 w 557"/>
                  <a:gd name="T27" fmla="*/ 27 h 369"/>
                  <a:gd name="T28" fmla="*/ 49 w 557"/>
                  <a:gd name="T29" fmla="*/ 29 h 369"/>
                  <a:gd name="T30" fmla="*/ 49 w 557"/>
                  <a:gd name="T31" fmla="*/ 29 h 369"/>
                  <a:gd name="T32" fmla="*/ 49 w 557"/>
                  <a:gd name="T33" fmla="*/ 26 h 369"/>
                  <a:gd name="T34" fmla="*/ 51 w 557"/>
                  <a:gd name="T35" fmla="*/ 21 h 369"/>
                  <a:gd name="T36" fmla="*/ 53 w 557"/>
                  <a:gd name="T37" fmla="*/ 17 h 369"/>
                  <a:gd name="T38" fmla="*/ 60 w 557"/>
                  <a:gd name="T39" fmla="*/ 11 h 369"/>
                  <a:gd name="T40" fmla="*/ 73 w 557"/>
                  <a:gd name="T41" fmla="*/ 4 h 369"/>
                  <a:gd name="T42" fmla="*/ 84 w 557"/>
                  <a:gd name="T43" fmla="*/ 2 h 369"/>
                  <a:gd name="T44" fmla="*/ 95 w 557"/>
                  <a:gd name="T45" fmla="*/ 5 h 369"/>
                  <a:gd name="T46" fmla="*/ 103 w 557"/>
                  <a:gd name="T47" fmla="*/ 7 h 369"/>
                  <a:gd name="T48" fmla="*/ 109 w 557"/>
                  <a:gd name="T49" fmla="*/ 11 h 369"/>
                  <a:gd name="T50" fmla="*/ 110 w 557"/>
                  <a:gd name="T51" fmla="*/ 11 h 369"/>
                  <a:gd name="T52" fmla="*/ 110 w 557"/>
                  <a:gd name="T53" fmla="*/ 8 h 369"/>
                  <a:gd name="T54" fmla="*/ 111 w 557"/>
                  <a:gd name="T55" fmla="*/ 5 h 369"/>
                  <a:gd name="T56" fmla="*/ 116 w 557"/>
                  <a:gd name="T57" fmla="*/ 2 h 369"/>
                  <a:gd name="T58" fmla="*/ 122 w 557"/>
                  <a:gd name="T59" fmla="*/ 2 h 369"/>
                  <a:gd name="T60" fmla="*/ 130 w 557"/>
                  <a:gd name="T61" fmla="*/ 2 h 369"/>
                  <a:gd name="T62" fmla="*/ 137 w 557"/>
                  <a:gd name="T63" fmla="*/ 2 h 369"/>
                  <a:gd name="T64" fmla="*/ 141 w 557"/>
                  <a:gd name="T65" fmla="*/ 5 h 369"/>
                  <a:gd name="T66" fmla="*/ 142 w 557"/>
                  <a:gd name="T67" fmla="*/ 8 h 369"/>
                  <a:gd name="T68" fmla="*/ 143 w 557"/>
                  <a:gd name="T69" fmla="*/ 11 h 36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57"/>
                  <a:gd name="T106" fmla="*/ 0 h 369"/>
                  <a:gd name="T107" fmla="*/ 557 w 557"/>
                  <a:gd name="T108" fmla="*/ 369 h 36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57" h="369">
                    <a:moveTo>
                      <a:pt x="0" y="369"/>
                    </a:moveTo>
                    <a:lnTo>
                      <a:pt x="3" y="342"/>
                    </a:lnTo>
                    <a:lnTo>
                      <a:pt x="8" y="319"/>
                    </a:lnTo>
                    <a:lnTo>
                      <a:pt x="15" y="299"/>
                    </a:lnTo>
                    <a:lnTo>
                      <a:pt x="22" y="282"/>
                    </a:lnTo>
                    <a:lnTo>
                      <a:pt x="35" y="270"/>
                    </a:lnTo>
                    <a:lnTo>
                      <a:pt x="45" y="257"/>
                    </a:lnTo>
                    <a:lnTo>
                      <a:pt x="52" y="250"/>
                    </a:lnTo>
                    <a:lnTo>
                      <a:pt x="60" y="245"/>
                    </a:lnTo>
                    <a:lnTo>
                      <a:pt x="64" y="243"/>
                    </a:lnTo>
                    <a:lnTo>
                      <a:pt x="67" y="240"/>
                    </a:lnTo>
                    <a:lnTo>
                      <a:pt x="64" y="235"/>
                    </a:lnTo>
                    <a:lnTo>
                      <a:pt x="62" y="228"/>
                    </a:lnTo>
                    <a:lnTo>
                      <a:pt x="60" y="218"/>
                    </a:lnTo>
                    <a:lnTo>
                      <a:pt x="57" y="206"/>
                    </a:lnTo>
                    <a:lnTo>
                      <a:pt x="60" y="193"/>
                    </a:lnTo>
                    <a:lnTo>
                      <a:pt x="60" y="181"/>
                    </a:lnTo>
                    <a:lnTo>
                      <a:pt x="64" y="166"/>
                    </a:lnTo>
                    <a:lnTo>
                      <a:pt x="74" y="154"/>
                    </a:lnTo>
                    <a:lnTo>
                      <a:pt x="87" y="139"/>
                    </a:lnTo>
                    <a:lnTo>
                      <a:pt x="102" y="129"/>
                    </a:lnTo>
                    <a:lnTo>
                      <a:pt x="116" y="124"/>
                    </a:lnTo>
                    <a:lnTo>
                      <a:pt x="131" y="121"/>
                    </a:lnTo>
                    <a:lnTo>
                      <a:pt x="146" y="121"/>
                    </a:lnTo>
                    <a:lnTo>
                      <a:pt x="158" y="124"/>
                    </a:lnTo>
                    <a:lnTo>
                      <a:pt x="168" y="129"/>
                    </a:lnTo>
                    <a:lnTo>
                      <a:pt x="178" y="131"/>
                    </a:lnTo>
                    <a:lnTo>
                      <a:pt x="186" y="136"/>
                    </a:lnTo>
                    <a:lnTo>
                      <a:pt x="191" y="139"/>
                    </a:lnTo>
                    <a:lnTo>
                      <a:pt x="193" y="139"/>
                    </a:lnTo>
                    <a:lnTo>
                      <a:pt x="191" y="139"/>
                    </a:lnTo>
                    <a:lnTo>
                      <a:pt x="191" y="134"/>
                    </a:lnTo>
                    <a:lnTo>
                      <a:pt x="191" y="126"/>
                    </a:lnTo>
                    <a:lnTo>
                      <a:pt x="191" y="119"/>
                    </a:lnTo>
                    <a:lnTo>
                      <a:pt x="196" y="107"/>
                    </a:lnTo>
                    <a:lnTo>
                      <a:pt x="201" y="94"/>
                    </a:lnTo>
                    <a:lnTo>
                      <a:pt x="208" y="79"/>
                    </a:lnTo>
                    <a:lnTo>
                      <a:pt x="220" y="65"/>
                    </a:lnTo>
                    <a:lnTo>
                      <a:pt x="235" y="50"/>
                    </a:lnTo>
                    <a:lnTo>
                      <a:pt x="257" y="32"/>
                    </a:lnTo>
                    <a:lnTo>
                      <a:pt x="282" y="20"/>
                    </a:lnTo>
                    <a:lnTo>
                      <a:pt x="307" y="15"/>
                    </a:lnTo>
                    <a:lnTo>
                      <a:pt x="329" y="13"/>
                    </a:lnTo>
                    <a:lnTo>
                      <a:pt x="351" y="15"/>
                    </a:lnTo>
                    <a:lnTo>
                      <a:pt x="371" y="23"/>
                    </a:lnTo>
                    <a:lnTo>
                      <a:pt x="389" y="30"/>
                    </a:lnTo>
                    <a:lnTo>
                      <a:pt x="403" y="37"/>
                    </a:lnTo>
                    <a:lnTo>
                      <a:pt x="416" y="45"/>
                    </a:lnTo>
                    <a:lnTo>
                      <a:pt x="423" y="50"/>
                    </a:lnTo>
                    <a:lnTo>
                      <a:pt x="426" y="50"/>
                    </a:lnTo>
                    <a:lnTo>
                      <a:pt x="426" y="45"/>
                    </a:lnTo>
                    <a:lnTo>
                      <a:pt x="428" y="40"/>
                    </a:lnTo>
                    <a:lnTo>
                      <a:pt x="431" y="32"/>
                    </a:lnTo>
                    <a:lnTo>
                      <a:pt x="436" y="25"/>
                    </a:lnTo>
                    <a:lnTo>
                      <a:pt x="440" y="18"/>
                    </a:lnTo>
                    <a:lnTo>
                      <a:pt x="448" y="13"/>
                    </a:lnTo>
                    <a:lnTo>
                      <a:pt x="460" y="8"/>
                    </a:lnTo>
                    <a:lnTo>
                      <a:pt x="473" y="3"/>
                    </a:lnTo>
                    <a:lnTo>
                      <a:pt x="490" y="0"/>
                    </a:lnTo>
                    <a:lnTo>
                      <a:pt x="507" y="3"/>
                    </a:lnTo>
                    <a:lnTo>
                      <a:pt x="522" y="8"/>
                    </a:lnTo>
                    <a:lnTo>
                      <a:pt x="532" y="13"/>
                    </a:lnTo>
                    <a:lnTo>
                      <a:pt x="542" y="18"/>
                    </a:lnTo>
                    <a:lnTo>
                      <a:pt x="547" y="25"/>
                    </a:lnTo>
                    <a:lnTo>
                      <a:pt x="552" y="32"/>
                    </a:lnTo>
                    <a:lnTo>
                      <a:pt x="554" y="40"/>
                    </a:lnTo>
                    <a:lnTo>
                      <a:pt x="554" y="45"/>
                    </a:lnTo>
                    <a:lnTo>
                      <a:pt x="557" y="50"/>
                    </a:lnTo>
                  </a:path>
                </a:pathLst>
              </a:custGeom>
              <a:noFill/>
              <a:ln w="8001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752" name="Freeform 51"/>
              <p:cNvSpPr>
                <a:spLocks/>
              </p:cNvSpPr>
              <p:nvPr/>
            </p:nvSpPr>
            <p:spPr bwMode="auto">
              <a:xfrm>
                <a:off x="3480" y="2530"/>
                <a:ext cx="359" cy="291"/>
              </a:xfrm>
              <a:custGeom>
                <a:avLst/>
                <a:gdLst>
                  <a:gd name="T0" fmla="*/ 109 w 426"/>
                  <a:gd name="T1" fmla="*/ 63 h 356"/>
                  <a:gd name="T2" fmla="*/ 108 w 426"/>
                  <a:gd name="T3" fmla="*/ 64 h 356"/>
                  <a:gd name="T4" fmla="*/ 106 w 426"/>
                  <a:gd name="T5" fmla="*/ 65 h 356"/>
                  <a:gd name="T6" fmla="*/ 103 w 426"/>
                  <a:gd name="T7" fmla="*/ 67 h 356"/>
                  <a:gd name="T8" fmla="*/ 99 w 426"/>
                  <a:gd name="T9" fmla="*/ 68 h 356"/>
                  <a:gd name="T10" fmla="*/ 94 w 426"/>
                  <a:gd name="T11" fmla="*/ 69 h 356"/>
                  <a:gd name="T12" fmla="*/ 89 w 426"/>
                  <a:gd name="T13" fmla="*/ 70 h 356"/>
                  <a:gd name="T14" fmla="*/ 83 w 426"/>
                  <a:gd name="T15" fmla="*/ 71 h 356"/>
                  <a:gd name="T16" fmla="*/ 78 w 426"/>
                  <a:gd name="T17" fmla="*/ 71 h 356"/>
                  <a:gd name="T18" fmla="*/ 72 w 426"/>
                  <a:gd name="T19" fmla="*/ 69 h 356"/>
                  <a:gd name="T20" fmla="*/ 66 w 426"/>
                  <a:gd name="T21" fmla="*/ 68 h 356"/>
                  <a:gd name="T22" fmla="*/ 60 w 426"/>
                  <a:gd name="T23" fmla="*/ 64 h 356"/>
                  <a:gd name="T24" fmla="*/ 56 w 426"/>
                  <a:gd name="T25" fmla="*/ 60 h 356"/>
                  <a:gd name="T26" fmla="*/ 52 w 426"/>
                  <a:gd name="T27" fmla="*/ 58 h 356"/>
                  <a:gd name="T28" fmla="*/ 51 w 426"/>
                  <a:gd name="T29" fmla="*/ 56 h 356"/>
                  <a:gd name="T30" fmla="*/ 50 w 426"/>
                  <a:gd name="T31" fmla="*/ 52 h 356"/>
                  <a:gd name="T32" fmla="*/ 49 w 426"/>
                  <a:gd name="T33" fmla="*/ 50 h 356"/>
                  <a:gd name="T34" fmla="*/ 49 w 426"/>
                  <a:gd name="T35" fmla="*/ 49 h 356"/>
                  <a:gd name="T36" fmla="*/ 49 w 426"/>
                  <a:gd name="T37" fmla="*/ 47 h 356"/>
                  <a:gd name="T38" fmla="*/ 49 w 426"/>
                  <a:gd name="T39" fmla="*/ 46 h 356"/>
                  <a:gd name="T40" fmla="*/ 49 w 426"/>
                  <a:gd name="T41" fmla="*/ 46 h 356"/>
                  <a:gd name="T42" fmla="*/ 49 w 426"/>
                  <a:gd name="T43" fmla="*/ 46 h 356"/>
                  <a:gd name="T44" fmla="*/ 47 w 426"/>
                  <a:gd name="T45" fmla="*/ 47 h 356"/>
                  <a:gd name="T46" fmla="*/ 45 w 426"/>
                  <a:gd name="T47" fmla="*/ 47 h 356"/>
                  <a:gd name="T48" fmla="*/ 43 w 426"/>
                  <a:gd name="T49" fmla="*/ 49 h 356"/>
                  <a:gd name="T50" fmla="*/ 40 w 426"/>
                  <a:gd name="T51" fmla="*/ 49 h 356"/>
                  <a:gd name="T52" fmla="*/ 37 w 426"/>
                  <a:gd name="T53" fmla="*/ 49 h 356"/>
                  <a:gd name="T54" fmla="*/ 34 w 426"/>
                  <a:gd name="T55" fmla="*/ 49 h 356"/>
                  <a:gd name="T56" fmla="*/ 29 w 426"/>
                  <a:gd name="T57" fmla="*/ 49 h 356"/>
                  <a:gd name="T58" fmla="*/ 25 w 426"/>
                  <a:gd name="T59" fmla="*/ 47 h 356"/>
                  <a:gd name="T60" fmla="*/ 22 w 426"/>
                  <a:gd name="T61" fmla="*/ 46 h 356"/>
                  <a:gd name="T62" fmla="*/ 19 w 426"/>
                  <a:gd name="T63" fmla="*/ 43 h 356"/>
                  <a:gd name="T64" fmla="*/ 17 w 426"/>
                  <a:gd name="T65" fmla="*/ 40 h 356"/>
                  <a:gd name="T66" fmla="*/ 15 w 426"/>
                  <a:gd name="T67" fmla="*/ 38 h 356"/>
                  <a:gd name="T68" fmla="*/ 15 w 426"/>
                  <a:gd name="T69" fmla="*/ 35 h 356"/>
                  <a:gd name="T70" fmla="*/ 14 w 426"/>
                  <a:gd name="T71" fmla="*/ 33 h 356"/>
                  <a:gd name="T72" fmla="*/ 15 w 426"/>
                  <a:gd name="T73" fmla="*/ 31 h 356"/>
                  <a:gd name="T74" fmla="*/ 16 w 426"/>
                  <a:gd name="T75" fmla="*/ 29 h 356"/>
                  <a:gd name="T76" fmla="*/ 17 w 426"/>
                  <a:gd name="T77" fmla="*/ 27 h 356"/>
                  <a:gd name="T78" fmla="*/ 17 w 426"/>
                  <a:gd name="T79" fmla="*/ 25 h 356"/>
                  <a:gd name="T80" fmla="*/ 17 w 426"/>
                  <a:gd name="T81" fmla="*/ 25 h 356"/>
                  <a:gd name="T82" fmla="*/ 17 w 426"/>
                  <a:gd name="T83" fmla="*/ 25 h 356"/>
                  <a:gd name="T84" fmla="*/ 15 w 426"/>
                  <a:gd name="T85" fmla="*/ 25 h 356"/>
                  <a:gd name="T86" fmla="*/ 13 w 426"/>
                  <a:gd name="T87" fmla="*/ 24 h 356"/>
                  <a:gd name="T88" fmla="*/ 11 w 426"/>
                  <a:gd name="T89" fmla="*/ 23 h 356"/>
                  <a:gd name="T90" fmla="*/ 8 w 426"/>
                  <a:gd name="T91" fmla="*/ 20 h 356"/>
                  <a:gd name="T92" fmla="*/ 6 w 426"/>
                  <a:gd name="T93" fmla="*/ 16 h 356"/>
                  <a:gd name="T94" fmla="*/ 4 w 426"/>
                  <a:gd name="T95" fmla="*/ 14 h 356"/>
                  <a:gd name="T96" fmla="*/ 3 w 426"/>
                  <a:gd name="T97" fmla="*/ 11 h 356"/>
                  <a:gd name="T98" fmla="*/ 3 w 426"/>
                  <a:gd name="T99" fmla="*/ 6 h 356"/>
                  <a:gd name="T100" fmla="*/ 0 w 426"/>
                  <a:gd name="T101" fmla="*/ 0 h 35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26"/>
                  <a:gd name="T154" fmla="*/ 0 h 356"/>
                  <a:gd name="T155" fmla="*/ 426 w 426"/>
                  <a:gd name="T156" fmla="*/ 356 h 35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26" h="356">
                    <a:moveTo>
                      <a:pt x="426" y="317"/>
                    </a:moveTo>
                    <a:lnTo>
                      <a:pt x="423" y="322"/>
                    </a:lnTo>
                    <a:lnTo>
                      <a:pt x="416" y="327"/>
                    </a:lnTo>
                    <a:lnTo>
                      <a:pt x="403" y="334"/>
                    </a:lnTo>
                    <a:lnTo>
                      <a:pt x="389" y="341"/>
                    </a:lnTo>
                    <a:lnTo>
                      <a:pt x="371" y="349"/>
                    </a:lnTo>
                    <a:lnTo>
                      <a:pt x="351" y="354"/>
                    </a:lnTo>
                    <a:lnTo>
                      <a:pt x="329" y="356"/>
                    </a:lnTo>
                    <a:lnTo>
                      <a:pt x="307" y="356"/>
                    </a:lnTo>
                    <a:lnTo>
                      <a:pt x="282" y="349"/>
                    </a:lnTo>
                    <a:lnTo>
                      <a:pt x="257" y="337"/>
                    </a:lnTo>
                    <a:lnTo>
                      <a:pt x="235" y="322"/>
                    </a:lnTo>
                    <a:lnTo>
                      <a:pt x="220" y="304"/>
                    </a:lnTo>
                    <a:lnTo>
                      <a:pt x="208" y="290"/>
                    </a:lnTo>
                    <a:lnTo>
                      <a:pt x="201" y="275"/>
                    </a:lnTo>
                    <a:lnTo>
                      <a:pt x="196" y="262"/>
                    </a:lnTo>
                    <a:lnTo>
                      <a:pt x="191" y="252"/>
                    </a:lnTo>
                    <a:lnTo>
                      <a:pt x="191" y="243"/>
                    </a:lnTo>
                    <a:lnTo>
                      <a:pt x="191" y="235"/>
                    </a:lnTo>
                    <a:lnTo>
                      <a:pt x="191" y="233"/>
                    </a:lnTo>
                    <a:lnTo>
                      <a:pt x="193" y="230"/>
                    </a:lnTo>
                    <a:lnTo>
                      <a:pt x="191" y="230"/>
                    </a:lnTo>
                    <a:lnTo>
                      <a:pt x="186" y="235"/>
                    </a:lnTo>
                    <a:lnTo>
                      <a:pt x="178" y="238"/>
                    </a:lnTo>
                    <a:lnTo>
                      <a:pt x="168" y="243"/>
                    </a:lnTo>
                    <a:lnTo>
                      <a:pt x="158" y="245"/>
                    </a:lnTo>
                    <a:lnTo>
                      <a:pt x="146" y="248"/>
                    </a:lnTo>
                    <a:lnTo>
                      <a:pt x="131" y="248"/>
                    </a:lnTo>
                    <a:lnTo>
                      <a:pt x="116" y="245"/>
                    </a:lnTo>
                    <a:lnTo>
                      <a:pt x="102" y="240"/>
                    </a:lnTo>
                    <a:lnTo>
                      <a:pt x="87" y="230"/>
                    </a:lnTo>
                    <a:lnTo>
                      <a:pt x="74" y="218"/>
                    </a:lnTo>
                    <a:lnTo>
                      <a:pt x="64" y="203"/>
                    </a:lnTo>
                    <a:lnTo>
                      <a:pt x="60" y="191"/>
                    </a:lnTo>
                    <a:lnTo>
                      <a:pt x="60" y="176"/>
                    </a:lnTo>
                    <a:lnTo>
                      <a:pt x="57" y="163"/>
                    </a:lnTo>
                    <a:lnTo>
                      <a:pt x="60" y="154"/>
                    </a:lnTo>
                    <a:lnTo>
                      <a:pt x="62" y="144"/>
                    </a:lnTo>
                    <a:lnTo>
                      <a:pt x="64" y="136"/>
                    </a:lnTo>
                    <a:lnTo>
                      <a:pt x="67" y="131"/>
                    </a:lnTo>
                    <a:lnTo>
                      <a:pt x="67" y="129"/>
                    </a:lnTo>
                    <a:lnTo>
                      <a:pt x="64" y="129"/>
                    </a:lnTo>
                    <a:lnTo>
                      <a:pt x="60" y="124"/>
                    </a:lnTo>
                    <a:lnTo>
                      <a:pt x="52" y="119"/>
                    </a:lnTo>
                    <a:lnTo>
                      <a:pt x="45" y="112"/>
                    </a:lnTo>
                    <a:lnTo>
                      <a:pt x="35" y="102"/>
                    </a:lnTo>
                    <a:lnTo>
                      <a:pt x="22" y="87"/>
                    </a:lnTo>
                    <a:lnTo>
                      <a:pt x="15" y="72"/>
                    </a:lnTo>
                    <a:lnTo>
                      <a:pt x="8" y="52"/>
                    </a:lnTo>
                    <a:lnTo>
                      <a:pt x="3" y="27"/>
                    </a:lnTo>
                    <a:lnTo>
                      <a:pt x="0" y="0"/>
                    </a:lnTo>
                  </a:path>
                </a:pathLst>
              </a:custGeom>
              <a:noFill/>
              <a:ln w="8001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753" name="Freeform 52"/>
              <p:cNvSpPr>
                <a:spLocks/>
              </p:cNvSpPr>
              <p:nvPr/>
            </p:nvSpPr>
            <p:spPr bwMode="auto">
              <a:xfrm>
                <a:off x="3839" y="2532"/>
                <a:ext cx="470" cy="300"/>
              </a:xfrm>
              <a:custGeom>
                <a:avLst/>
                <a:gdLst>
                  <a:gd name="T0" fmla="*/ 0 w 556"/>
                  <a:gd name="T1" fmla="*/ 65 h 366"/>
                  <a:gd name="T2" fmla="*/ 2 w 556"/>
                  <a:gd name="T3" fmla="*/ 66 h 366"/>
                  <a:gd name="T4" fmla="*/ 3 w 556"/>
                  <a:gd name="T5" fmla="*/ 70 h 366"/>
                  <a:gd name="T6" fmla="*/ 6 w 556"/>
                  <a:gd name="T7" fmla="*/ 73 h 366"/>
                  <a:gd name="T8" fmla="*/ 13 w 556"/>
                  <a:gd name="T9" fmla="*/ 75 h 366"/>
                  <a:gd name="T10" fmla="*/ 21 w 556"/>
                  <a:gd name="T11" fmla="*/ 75 h 366"/>
                  <a:gd name="T12" fmla="*/ 28 w 556"/>
                  <a:gd name="T13" fmla="*/ 73 h 366"/>
                  <a:gd name="T14" fmla="*/ 31 w 556"/>
                  <a:gd name="T15" fmla="*/ 70 h 366"/>
                  <a:gd name="T16" fmla="*/ 33 w 556"/>
                  <a:gd name="T17" fmla="*/ 66 h 366"/>
                  <a:gd name="T18" fmla="*/ 35 w 556"/>
                  <a:gd name="T19" fmla="*/ 65 h 366"/>
                  <a:gd name="T20" fmla="*/ 35 w 556"/>
                  <a:gd name="T21" fmla="*/ 65 h 366"/>
                  <a:gd name="T22" fmla="*/ 39 w 556"/>
                  <a:gd name="T23" fmla="*/ 67 h 366"/>
                  <a:gd name="T24" fmla="*/ 48 w 556"/>
                  <a:gd name="T25" fmla="*/ 71 h 366"/>
                  <a:gd name="T26" fmla="*/ 59 w 556"/>
                  <a:gd name="T27" fmla="*/ 73 h 366"/>
                  <a:gd name="T28" fmla="*/ 72 w 556"/>
                  <a:gd name="T29" fmla="*/ 71 h 366"/>
                  <a:gd name="T30" fmla="*/ 84 w 556"/>
                  <a:gd name="T31" fmla="*/ 65 h 366"/>
                  <a:gd name="T32" fmla="*/ 90 w 556"/>
                  <a:gd name="T33" fmla="*/ 59 h 366"/>
                  <a:gd name="T34" fmla="*/ 95 w 556"/>
                  <a:gd name="T35" fmla="*/ 54 h 366"/>
                  <a:gd name="T36" fmla="*/ 96 w 556"/>
                  <a:gd name="T37" fmla="*/ 49 h 366"/>
                  <a:gd name="T38" fmla="*/ 95 w 556"/>
                  <a:gd name="T39" fmla="*/ 47 h 366"/>
                  <a:gd name="T40" fmla="*/ 96 w 556"/>
                  <a:gd name="T41" fmla="*/ 47 h 366"/>
                  <a:gd name="T42" fmla="*/ 100 w 556"/>
                  <a:gd name="T43" fmla="*/ 48 h 366"/>
                  <a:gd name="T44" fmla="*/ 104 w 556"/>
                  <a:gd name="T45" fmla="*/ 50 h 366"/>
                  <a:gd name="T46" fmla="*/ 111 w 556"/>
                  <a:gd name="T47" fmla="*/ 50 h 366"/>
                  <a:gd name="T48" fmla="*/ 118 w 556"/>
                  <a:gd name="T49" fmla="*/ 48 h 366"/>
                  <a:gd name="T50" fmla="*/ 126 w 556"/>
                  <a:gd name="T51" fmla="*/ 44 h 366"/>
                  <a:gd name="T52" fmla="*/ 128 w 556"/>
                  <a:gd name="T53" fmla="*/ 39 h 366"/>
                  <a:gd name="T54" fmla="*/ 130 w 556"/>
                  <a:gd name="T55" fmla="*/ 34 h 366"/>
                  <a:gd name="T56" fmla="*/ 128 w 556"/>
                  <a:gd name="T57" fmla="*/ 29 h 366"/>
                  <a:gd name="T58" fmla="*/ 127 w 556"/>
                  <a:gd name="T59" fmla="*/ 26 h 366"/>
                  <a:gd name="T60" fmla="*/ 127 w 556"/>
                  <a:gd name="T61" fmla="*/ 26 h 366"/>
                  <a:gd name="T62" fmla="*/ 131 w 556"/>
                  <a:gd name="T63" fmla="*/ 25 h 366"/>
                  <a:gd name="T64" fmla="*/ 136 w 556"/>
                  <a:gd name="T65" fmla="*/ 20 h 366"/>
                  <a:gd name="T66" fmla="*/ 141 w 556"/>
                  <a:gd name="T67" fmla="*/ 14 h 366"/>
                  <a:gd name="T68" fmla="*/ 145 w 556"/>
                  <a:gd name="T69" fmla="*/ 6 h 36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56"/>
                  <a:gd name="T106" fmla="*/ 0 h 366"/>
                  <a:gd name="T107" fmla="*/ 556 w 556"/>
                  <a:gd name="T108" fmla="*/ 366 h 36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56" h="366">
                    <a:moveTo>
                      <a:pt x="0" y="316"/>
                    </a:moveTo>
                    <a:lnTo>
                      <a:pt x="0" y="319"/>
                    </a:lnTo>
                    <a:lnTo>
                      <a:pt x="0" y="321"/>
                    </a:lnTo>
                    <a:lnTo>
                      <a:pt x="2" y="329"/>
                    </a:lnTo>
                    <a:lnTo>
                      <a:pt x="5" y="334"/>
                    </a:lnTo>
                    <a:lnTo>
                      <a:pt x="10" y="341"/>
                    </a:lnTo>
                    <a:lnTo>
                      <a:pt x="14" y="348"/>
                    </a:lnTo>
                    <a:lnTo>
                      <a:pt x="22" y="356"/>
                    </a:lnTo>
                    <a:lnTo>
                      <a:pt x="34" y="361"/>
                    </a:lnTo>
                    <a:lnTo>
                      <a:pt x="47" y="366"/>
                    </a:lnTo>
                    <a:lnTo>
                      <a:pt x="64" y="366"/>
                    </a:lnTo>
                    <a:lnTo>
                      <a:pt x="81" y="366"/>
                    </a:lnTo>
                    <a:lnTo>
                      <a:pt x="96" y="361"/>
                    </a:lnTo>
                    <a:lnTo>
                      <a:pt x="106" y="356"/>
                    </a:lnTo>
                    <a:lnTo>
                      <a:pt x="116" y="348"/>
                    </a:lnTo>
                    <a:lnTo>
                      <a:pt x="121" y="341"/>
                    </a:lnTo>
                    <a:lnTo>
                      <a:pt x="126" y="334"/>
                    </a:lnTo>
                    <a:lnTo>
                      <a:pt x="128" y="329"/>
                    </a:lnTo>
                    <a:lnTo>
                      <a:pt x="128" y="321"/>
                    </a:lnTo>
                    <a:lnTo>
                      <a:pt x="131" y="319"/>
                    </a:lnTo>
                    <a:lnTo>
                      <a:pt x="131" y="316"/>
                    </a:lnTo>
                    <a:lnTo>
                      <a:pt x="133" y="319"/>
                    </a:lnTo>
                    <a:lnTo>
                      <a:pt x="141" y="324"/>
                    </a:lnTo>
                    <a:lnTo>
                      <a:pt x="151" y="331"/>
                    </a:lnTo>
                    <a:lnTo>
                      <a:pt x="165" y="338"/>
                    </a:lnTo>
                    <a:lnTo>
                      <a:pt x="185" y="346"/>
                    </a:lnTo>
                    <a:lnTo>
                      <a:pt x="205" y="353"/>
                    </a:lnTo>
                    <a:lnTo>
                      <a:pt x="227" y="356"/>
                    </a:lnTo>
                    <a:lnTo>
                      <a:pt x="249" y="353"/>
                    </a:lnTo>
                    <a:lnTo>
                      <a:pt x="274" y="348"/>
                    </a:lnTo>
                    <a:lnTo>
                      <a:pt x="299" y="336"/>
                    </a:lnTo>
                    <a:lnTo>
                      <a:pt x="319" y="319"/>
                    </a:lnTo>
                    <a:lnTo>
                      <a:pt x="336" y="304"/>
                    </a:lnTo>
                    <a:lnTo>
                      <a:pt x="348" y="289"/>
                    </a:lnTo>
                    <a:lnTo>
                      <a:pt x="356" y="274"/>
                    </a:lnTo>
                    <a:lnTo>
                      <a:pt x="361" y="262"/>
                    </a:lnTo>
                    <a:lnTo>
                      <a:pt x="363" y="249"/>
                    </a:lnTo>
                    <a:lnTo>
                      <a:pt x="366" y="242"/>
                    </a:lnTo>
                    <a:lnTo>
                      <a:pt x="363" y="235"/>
                    </a:lnTo>
                    <a:lnTo>
                      <a:pt x="363" y="230"/>
                    </a:lnTo>
                    <a:lnTo>
                      <a:pt x="363" y="227"/>
                    </a:lnTo>
                    <a:lnTo>
                      <a:pt x="366" y="230"/>
                    </a:lnTo>
                    <a:lnTo>
                      <a:pt x="371" y="232"/>
                    </a:lnTo>
                    <a:lnTo>
                      <a:pt x="378" y="237"/>
                    </a:lnTo>
                    <a:lnTo>
                      <a:pt x="386" y="240"/>
                    </a:lnTo>
                    <a:lnTo>
                      <a:pt x="398" y="245"/>
                    </a:lnTo>
                    <a:lnTo>
                      <a:pt x="410" y="247"/>
                    </a:lnTo>
                    <a:lnTo>
                      <a:pt x="425" y="247"/>
                    </a:lnTo>
                    <a:lnTo>
                      <a:pt x="437" y="245"/>
                    </a:lnTo>
                    <a:lnTo>
                      <a:pt x="452" y="237"/>
                    </a:lnTo>
                    <a:lnTo>
                      <a:pt x="470" y="227"/>
                    </a:lnTo>
                    <a:lnTo>
                      <a:pt x="482" y="215"/>
                    </a:lnTo>
                    <a:lnTo>
                      <a:pt x="489" y="202"/>
                    </a:lnTo>
                    <a:lnTo>
                      <a:pt x="494" y="188"/>
                    </a:lnTo>
                    <a:lnTo>
                      <a:pt x="497" y="175"/>
                    </a:lnTo>
                    <a:lnTo>
                      <a:pt x="497" y="163"/>
                    </a:lnTo>
                    <a:lnTo>
                      <a:pt x="497" y="151"/>
                    </a:lnTo>
                    <a:lnTo>
                      <a:pt x="494" y="141"/>
                    </a:lnTo>
                    <a:lnTo>
                      <a:pt x="492" y="133"/>
                    </a:lnTo>
                    <a:lnTo>
                      <a:pt x="489" y="128"/>
                    </a:lnTo>
                    <a:lnTo>
                      <a:pt x="489" y="126"/>
                    </a:lnTo>
                    <a:lnTo>
                      <a:pt x="494" y="123"/>
                    </a:lnTo>
                    <a:lnTo>
                      <a:pt x="502" y="118"/>
                    </a:lnTo>
                    <a:lnTo>
                      <a:pt x="512" y="111"/>
                    </a:lnTo>
                    <a:lnTo>
                      <a:pt x="522" y="99"/>
                    </a:lnTo>
                    <a:lnTo>
                      <a:pt x="531" y="86"/>
                    </a:lnTo>
                    <a:lnTo>
                      <a:pt x="541" y="69"/>
                    </a:lnTo>
                    <a:lnTo>
                      <a:pt x="549" y="49"/>
                    </a:lnTo>
                    <a:lnTo>
                      <a:pt x="554" y="27"/>
                    </a:lnTo>
                    <a:lnTo>
                      <a:pt x="556" y="0"/>
                    </a:lnTo>
                  </a:path>
                </a:pathLst>
              </a:custGeom>
              <a:noFill/>
              <a:ln w="8001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754" name="Freeform 53"/>
              <p:cNvSpPr>
                <a:spLocks/>
              </p:cNvSpPr>
              <p:nvPr/>
            </p:nvSpPr>
            <p:spPr bwMode="auto">
              <a:xfrm>
                <a:off x="3947" y="2247"/>
                <a:ext cx="362" cy="291"/>
              </a:xfrm>
              <a:custGeom>
                <a:avLst/>
                <a:gdLst>
                  <a:gd name="T0" fmla="*/ 0 w 428"/>
                  <a:gd name="T1" fmla="*/ 7 h 356"/>
                  <a:gd name="T2" fmla="*/ 3 w 428"/>
                  <a:gd name="T3" fmla="*/ 7 h 356"/>
                  <a:gd name="T4" fmla="*/ 3 w 428"/>
                  <a:gd name="T5" fmla="*/ 6 h 356"/>
                  <a:gd name="T6" fmla="*/ 6 w 428"/>
                  <a:gd name="T7" fmla="*/ 5 h 356"/>
                  <a:gd name="T8" fmla="*/ 10 w 428"/>
                  <a:gd name="T9" fmla="*/ 3 h 356"/>
                  <a:gd name="T10" fmla="*/ 15 w 428"/>
                  <a:gd name="T11" fmla="*/ 2 h 356"/>
                  <a:gd name="T12" fmla="*/ 21 w 428"/>
                  <a:gd name="T13" fmla="*/ 2 h 356"/>
                  <a:gd name="T14" fmla="*/ 25 w 428"/>
                  <a:gd name="T15" fmla="*/ 0 h 356"/>
                  <a:gd name="T16" fmla="*/ 31 w 428"/>
                  <a:gd name="T17" fmla="*/ 0 h 356"/>
                  <a:gd name="T18" fmla="*/ 38 w 428"/>
                  <a:gd name="T19" fmla="*/ 2 h 356"/>
                  <a:gd name="T20" fmla="*/ 45 w 428"/>
                  <a:gd name="T21" fmla="*/ 4 h 356"/>
                  <a:gd name="T22" fmla="*/ 50 w 428"/>
                  <a:gd name="T23" fmla="*/ 7 h 356"/>
                  <a:gd name="T24" fmla="*/ 55 w 428"/>
                  <a:gd name="T25" fmla="*/ 11 h 356"/>
                  <a:gd name="T26" fmla="*/ 58 w 428"/>
                  <a:gd name="T27" fmla="*/ 13 h 356"/>
                  <a:gd name="T28" fmla="*/ 60 w 428"/>
                  <a:gd name="T29" fmla="*/ 16 h 356"/>
                  <a:gd name="T30" fmla="*/ 61 w 428"/>
                  <a:gd name="T31" fmla="*/ 19 h 356"/>
                  <a:gd name="T32" fmla="*/ 61 w 428"/>
                  <a:gd name="T33" fmla="*/ 20 h 356"/>
                  <a:gd name="T34" fmla="*/ 63 w 428"/>
                  <a:gd name="T35" fmla="*/ 23 h 356"/>
                  <a:gd name="T36" fmla="*/ 61 w 428"/>
                  <a:gd name="T37" fmla="*/ 24 h 356"/>
                  <a:gd name="T38" fmla="*/ 61 w 428"/>
                  <a:gd name="T39" fmla="*/ 25 h 356"/>
                  <a:gd name="T40" fmla="*/ 61 w 428"/>
                  <a:gd name="T41" fmla="*/ 25 h 356"/>
                  <a:gd name="T42" fmla="*/ 63 w 428"/>
                  <a:gd name="T43" fmla="*/ 25 h 356"/>
                  <a:gd name="T44" fmla="*/ 63 w 428"/>
                  <a:gd name="T45" fmla="*/ 24 h 356"/>
                  <a:gd name="T46" fmla="*/ 65 w 428"/>
                  <a:gd name="T47" fmla="*/ 24 h 356"/>
                  <a:gd name="T48" fmla="*/ 68 w 428"/>
                  <a:gd name="T49" fmla="*/ 23 h 356"/>
                  <a:gd name="T50" fmla="*/ 71 w 428"/>
                  <a:gd name="T51" fmla="*/ 22 h 356"/>
                  <a:gd name="T52" fmla="*/ 74 w 428"/>
                  <a:gd name="T53" fmla="*/ 22 h 356"/>
                  <a:gd name="T54" fmla="*/ 77 w 428"/>
                  <a:gd name="T55" fmla="*/ 22 h 356"/>
                  <a:gd name="T56" fmla="*/ 81 w 428"/>
                  <a:gd name="T57" fmla="*/ 22 h 356"/>
                  <a:gd name="T58" fmla="*/ 85 w 428"/>
                  <a:gd name="T59" fmla="*/ 24 h 356"/>
                  <a:gd name="T60" fmla="*/ 89 w 428"/>
                  <a:gd name="T61" fmla="*/ 25 h 356"/>
                  <a:gd name="T62" fmla="*/ 92 w 428"/>
                  <a:gd name="T63" fmla="*/ 28 h 356"/>
                  <a:gd name="T64" fmla="*/ 95 w 428"/>
                  <a:gd name="T65" fmla="*/ 31 h 356"/>
                  <a:gd name="T66" fmla="*/ 96 w 428"/>
                  <a:gd name="T67" fmla="*/ 33 h 356"/>
                  <a:gd name="T68" fmla="*/ 96 w 428"/>
                  <a:gd name="T69" fmla="*/ 36 h 356"/>
                  <a:gd name="T70" fmla="*/ 96 w 428"/>
                  <a:gd name="T71" fmla="*/ 38 h 356"/>
                  <a:gd name="T72" fmla="*/ 96 w 428"/>
                  <a:gd name="T73" fmla="*/ 40 h 356"/>
                  <a:gd name="T74" fmla="*/ 96 w 428"/>
                  <a:gd name="T75" fmla="*/ 43 h 356"/>
                  <a:gd name="T76" fmla="*/ 96 w 428"/>
                  <a:gd name="T77" fmla="*/ 43 h 356"/>
                  <a:gd name="T78" fmla="*/ 95 w 428"/>
                  <a:gd name="T79" fmla="*/ 46 h 356"/>
                  <a:gd name="T80" fmla="*/ 95 w 428"/>
                  <a:gd name="T81" fmla="*/ 46 h 356"/>
                  <a:gd name="T82" fmla="*/ 95 w 428"/>
                  <a:gd name="T83" fmla="*/ 46 h 356"/>
                  <a:gd name="T84" fmla="*/ 96 w 428"/>
                  <a:gd name="T85" fmla="*/ 46 h 356"/>
                  <a:gd name="T86" fmla="*/ 98 w 428"/>
                  <a:gd name="T87" fmla="*/ 47 h 356"/>
                  <a:gd name="T88" fmla="*/ 101 w 428"/>
                  <a:gd name="T89" fmla="*/ 49 h 356"/>
                  <a:gd name="T90" fmla="*/ 104 w 428"/>
                  <a:gd name="T91" fmla="*/ 51 h 356"/>
                  <a:gd name="T92" fmla="*/ 105 w 428"/>
                  <a:gd name="T93" fmla="*/ 54 h 356"/>
                  <a:gd name="T94" fmla="*/ 108 w 428"/>
                  <a:gd name="T95" fmla="*/ 56 h 356"/>
                  <a:gd name="T96" fmla="*/ 111 w 428"/>
                  <a:gd name="T97" fmla="*/ 60 h 356"/>
                  <a:gd name="T98" fmla="*/ 112 w 428"/>
                  <a:gd name="T99" fmla="*/ 65 h 356"/>
                  <a:gd name="T100" fmla="*/ 112 w 428"/>
                  <a:gd name="T101" fmla="*/ 71 h 35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28"/>
                  <a:gd name="T154" fmla="*/ 0 h 356"/>
                  <a:gd name="T155" fmla="*/ 428 w 428"/>
                  <a:gd name="T156" fmla="*/ 356 h 35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28" h="356">
                    <a:moveTo>
                      <a:pt x="0" y="37"/>
                    </a:moveTo>
                    <a:lnTo>
                      <a:pt x="5" y="35"/>
                    </a:lnTo>
                    <a:lnTo>
                      <a:pt x="13" y="30"/>
                    </a:lnTo>
                    <a:lnTo>
                      <a:pt x="23" y="22"/>
                    </a:lnTo>
                    <a:lnTo>
                      <a:pt x="37" y="15"/>
                    </a:lnTo>
                    <a:lnTo>
                      <a:pt x="57" y="8"/>
                    </a:lnTo>
                    <a:lnTo>
                      <a:pt x="77" y="3"/>
                    </a:lnTo>
                    <a:lnTo>
                      <a:pt x="99" y="0"/>
                    </a:lnTo>
                    <a:lnTo>
                      <a:pt x="121" y="0"/>
                    </a:lnTo>
                    <a:lnTo>
                      <a:pt x="146" y="8"/>
                    </a:lnTo>
                    <a:lnTo>
                      <a:pt x="171" y="20"/>
                    </a:lnTo>
                    <a:lnTo>
                      <a:pt x="191" y="35"/>
                    </a:lnTo>
                    <a:lnTo>
                      <a:pt x="208" y="52"/>
                    </a:lnTo>
                    <a:lnTo>
                      <a:pt x="220" y="67"/>
                    </a:lnTo>
                    <a:lnTo>
                      <a:pt x="228" y="79"/>
                    </a:lnTo>
                    <a:lnTo>
                      <a:pt x="233" y="94"/>
                    </a:lnTo>
                    <a:lnTo>
                      <a:pt x="235" y="104"/>
                    </a:lnTo>
                    <a:lnTo>
                      <a:pt x="238" y="114"/>
                    </a:lnTo>
                    <a:lnTo>
                      <a:pt x="235" y="121"/>
                    </a:lnTo>
                    <a:lnTo>
                      <a:pt x="235" y="124"/>
                    </a:lnTo>
                    <a:lnTo>
                      <a:pt x="235" y="126"/>
                    </a:lnTo>
                    <a:lnTo>
                      <a:pt x="238" y="126"/>
                    </a:lnTo>
                    <a:lnTo>
                      <a:pt x="243" y="121"/>
                    </a:lnTo>
                    <a:lnTo>
                      <a:pt x="250" y="119"/>
                    </a:lnTo>
                    <a:lnTo>
                      <a:pt x="258" y="114"/>
                    </a:lnTo>
                    <a:lnTo>
                      <a:pt x="270" y="111"/>
                    </a:lnTo>
                    <a:lnTo>
                      <a:pt x="282" y="109"/>
                    </a:lnTo>
                    <a:lnTo>
                      <a:pt x="297" y="109"/>
                    </a:lnTo>
                    <a:lnTo>
                      <a:pt x="309" y="111"/>
                    </a:lnTo>
                    <a:lnTo>
                      <a:pt x="324" y="116"/>
                    </a:lnTo>
                    <a:lnTo>
                      <a:pt x="342" y="126"/>
                    </a:lnTo>
                    <a:lnTo>
                      <a:pt x="354" y="139"/>
                    </a:lnTo>
                    <a:lnTo>
                      <a:pt x="361" y="153"/>
                    </a:lnTo>
                    <a:lnTo>
                      <a:pt x="366" y="166"/>
                    </a:lnTo>
                    <a:lnTo>
                      <a:pt x="369" y="181"/>
                    </a:lnTo>
                    <a:lnTo>
                      <a:pt x="369" y="193"/>
                    </a:lnTo>
                    <a:lnTo>
                      <a:pt x="369" y="203"/>
                    </a:lnTo>
                    <a:lnTo>
                      <a:pt x="366" y="213"/>
                    </a:lnTo>
                    <a:lnTo>
                      <a:pt x="364" y="220"/>
                    </a:lnTo>
                    <a:lnTo>
                      <a:pt x="361" y="225"/>
                    </a:lnTo>
                    <a:lnTo>
                      <a:pt x="361" y="228"/>
                    </a:lnTo>
                    <a:lnTo>
                      <a:pt x="366" y="230"/>
                    </a:lnTo>
                    <a:lnTo>
                      <a:pt x="374" y="238"/>
                    </a:lnTo>
                    <a:lnTo>
                      <a:pt x="384" y="245"/>
                    </a:lnTo>
                    <a:lnTo>
                      <a:pt x="394" y="255"/>
                    </a:lnTo>
                    <a:lnTo>
                      <a:pt x="403" y="270"/>
                    </a:lnTo>
                    <a:lnTo>
                      <a:pt x="413" y="284"/>
                    </a:lnTo>
                    <a:lnTo>
                      <a:pt x="421" y="304"/>
                    </a:lnTo>
                    <a:lnTo>
                      <a:pt x="426" y="329"/>
                    </a:lnTo>
                    <a:lnTo>
                      <a:pt x="428" y="356"/>
                    </a:lnTo>
                  </a:path>
                </a:pathLst>
              </a:custGeom>
              <a:noFill/>
              <a:ln w="8001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9700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395536" y="1138486"/>
            <a:ext cx="8352928" cy="1912667"/>
          </a:xfrm>
          <a:noFill/>
        </p:spPr>
        <p:txBody>
          <a:bodyPr/>
          <a:lstStyle/>
          <a:p>
            <a:pPr eaLnBrk="1" hangingPunct="1"/>
            <a:r>
              <a:rPr lang="ko-KR" altLang="en-US" sz="2400" dirty="0"/>
              <a:t>프로토콜 </a:t>
            </a:r>
            <a:r>
              <a:rPr lang="ko-KR" altLang="en-US" sz="2400" dirty="0">
                <a:solidFill>
                  <a:srgbClr val="FF0000"/>
                </a:solidFill>
              </a:rPr>
              <a:t>그래프</a:t>
            </a:r>
            <a:r>
              <a:rPr lang="ko-KR" altLang="en-US" sz="2400" dirty="0"/>
              <a:t>  </a:t>
            </a:r>
            <a:r>
              <a:rPr lang="en-US" altLang="ko-KR" sz="2400" dirty="0"/>
              <a:t>(</a:t>
            </a:r>
            <a:r>
              <a:rPr lang="ko-KR" altLang="en-US" sz="2400" dirty="0"/>
              <a:t>또는 프로토콜 </a:t>
            </a:r>
            <a:r>
              <a:rPr lang="ko-KR" altLang="en-US" sz="2400" dirty="0" err="1">
                <a:solidFill>
                  <a:srgbClr val="FF0000"/>
                </a:solidFill>
              </a:rPr>
              <a:t>스택</a:t>
            </a:r>
            <a:r>
              <a:rPr lang="en-US" altLang="ko-KR" sz="2400" dirty="0"/>
              <a:t>)</a:t>
            </a:r>
            <a:r>
              <a:rPr lang="ko-KR" altLang="en-US" sz="2400" dirty="0"/>
              <a:t>              </a:t>
            </a:r>
          </a:p>
          <a:p>
            <a:pPr lvl="1" eaLnBrk="1" hangingPunct="1"/>
            <a:r>
              <a:rPr lang="ko-KR" altLang="en-US" sz="1800" dirty="0"/>
              <a:t>프로토콜의 모음(</a:t>
            </a:r>
            <a:r>
              <a:rPr lang="en-US" altLang="ko-KR" sz="1800" dirty="0"/>
              <a:t>collection)</a:t>
            </a:r>
            <a:r>
              <a:rPr lang="ko-KR" altLang="en-US" sz="1800" dirty="0"/>
              <a:t>과 그들 사이의 의존관계(</a:t>
            </a:r>
            <a:r>
              <a:rPr lang="en-US" altLang="ko-KR" sz="1800" dirty="0"/>
              <a:t>dependency)</a:t>
            </a:r>
          </a:p>
          <a:p>
            <a:pPr lvl="1" eaLnBrk="1" hangingPunct="1"/>
            <a:r>
              <a:rPr lang="ko-KR" altLang="en-US" sz="1800" dirty="0"/>
              <a:t>동료간의 통신은 대개 간접적으로 이루어진다.</a:t>
            </a:r>
            <a:endParaRPr lang="en-US" altLang="ko-KR" sz="1800" dirty="0"/>
          </a:p>
          <a:p>
            <a:pPr lvl="2" eaLnBrk="1" hangingPunct="1"/>
            <a:r>
              <a:rPr lang="ko-KR" altLang="en-US" sz="2000" dirty="0"/>
              <a:t>실제 통신은 하위 계층을 사용하여 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위임하여</a:t>
            </a:r>
            <a:r>
              <a:rPr lang="en-US" altLang="ko-KR" sz="2000" dirty="0"/>
              <a:t>) </a:t>
            </a:r>
            <a:r>
              <a:rPr lang="ko-KR" altLang="en-US" sz="2000" dirty="0"/>
              <a:t>이루어진다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2" eaLnBrk="1" hangingPunct="1"/>
            <a:r>
              <a:rPr lang="ko-KR" altLang="en-US" sz="2000" dirty="0"/>
              <a:t>하드웨어 수준에서만 동료 간이 직접적임. </a:t>
            </a:r>
          </a:p>
        </p:txBody>
      </p:sp>
      <p:sp>
        <p:nvSpPr>
          <p:cNvPr id="29701" name="Text Box 55"/>
          <p:cNvSpPr txBox="1">
            <a:spLocks noChangeArrowheads="1"/>
          </p:cNvSpPr>
          <p:nvPr/>
        </p:nvSpPr>
        <p:spPr bwMode="auto">
          <a:xfrm>
            <a:off x="793442" y="6003925"/>
            <a:ext cx="7696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sz="2000" dirty="0"/>
              <a:t> 하위 프로토콜 공유 </a:t>
            </a:r>
            <a:endParaRPr lang="en-US" altLang="ko-KR" sz="2000" dirty="0"/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dirty="0">
                <a:latin typeface="굴림" panose="020B0600000101010101" pitchFamily="50" charset="-127"/>
              </a:rPr>
              <a:t>⇒ </a:t>
            </a:r>
            <a:r>
              <a:rPr lang="en-US" altLang="ko-KR" sz="2000" dirty="0"/>
              <a:t> </a:t>
            </a:r>
            <a:r>
              <a:rPr lang="ko-KR" altLang="en-US" sz="2000" dirty="0"/>
              <a:t>다중화(</a:t>
            </a:r>
            <a:r>
              <a:rPr lang="en-US" altLang="ko-KR" sz="2000" dirty="0"/>
              <a:t>Multiplexing) </a:t>
            </a:r>
            <a:r>
              <a:rPr lang="ko-KR" altLang="en-US" sz="2000" dirty="0"/>
              <a:t>및 역 다중화 (</a:t>
            </a:r>
            <a:r>
              <a:rPr lang="en-US" altLang="ko-KR" sz="2000" dirty="0"/>
              <a:t>Demultiplexing) -- </a:t>
            </a:r>
            <a:r>
              <a:rPr lang="en-US" altLang="ko-KR" sz="2000" dirty="0" err="1"/>
              <a:t>demux</a:t>
            </a:r>
            <a:r>
              <a:rPr lang="en-US" altLang="ko-KR" sz="2000" dirty="0"/>
              <a:t> key        </a:t>
            </a:r>
            <a:endParaRPr kumimoji="1" lang="ko-KR" altLang="en-US" dirty="0"/>
          </a:p>
        </p:txBody>
      </p:sp>
      <p:sp>
        <p:nvSpPr>
          <p:cNvPr id="29702" name="Text Box 108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네트워크 구조</a:t>
            </a:r>
            <a:endParaRPr kumimoji="1" lang="ko-KR" altLang="en-US" sz="1400" b="1"/>
          </a:p>
        </p:txBody>
      </p:sp>
      <p:sp>
        <p:nvSpPr>
          <p:cNvPr id="29703" name="Rectangle 109"/>
          <p:cNvSpPr>
            <a:spLocks noGrp="1" noChangeArrowheads="1"/>
          </p:cNvSpPr>
          <p:nvPr>
            <p:ph type="title"/>
          </p:nvPr>
        </p:nvSpPr>
        <p:spPr>
          <a:xfrm>
            <a:off x="228600" y="273912"/>
            <a:ext cx="8447856" cy="757324"/>
          </a:xfrm>
          <a:noFill/>
        </p:spPr>
        <p:txBody>
          <a:bodyPr/>
          <a:lstStyle/>
          <a:p>
            <a:pPr eaLnBrk="1" hangingPunct="1"/>
            <a:r>
              <a:rPr lang="en-US" altLang="ko-KR" sz="3600" dirty="0"/>
              <a:t>(</a:t>
            </a:r>
            <a:r>
              <a:rPr lang="ko-KR" altLang="en-US" sz="3600" dirty="0"/>
              <a:t>전체</a:t>
            </a:r>
            <a:r>
              <a:rPr lang="en-US" altLang="ko-KR" sz="3600" dirty="0"/>
              <a:t>) </a:t>
            </a:r>
            <a:r>
              <a:rPr lang="ko-KR" altLang="en-US" sz="3600" dirty="0"/>
              <a:t>프로토콜 정의: 프로토콜 그래프</a:t>
            </a:r>
            <a:r>
              <a:rPr lang="en-US" altLang="ko-KR" dirty="0"/>
              <a:t>  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30723" name="Text Box 60"/>
          <p:cNvSpPr txBox="1">
            <a:spLocks noChangeArrowheads="1"/>
          </p:cNvSpPr>
          <p:nvPr/>
        </p:nvSpPr>
        <p:spPr bwMode="auto">
          <a:xfrm>
            <a:off x="685800" y="1584325"/>
            <a:ext cx="769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ko-KR" altLang="ko-KR" sz="2000"/>
              <a:t>   </a:t>
            </a:r>
            <a:r>
              <a:rPr lang="ko-KR" altLang="en-US" sz="2000"/>
              <a:t>포장/캡슐화(</a:t>
            </a:r>
            <a:r>
              <a:rPr lang="en-US" altLang="ko-KR" sz="2000"/>
              <a:t>Encapsulation) -- </a:t>
            </a:r>
            <a:r>
              <a:rPr lang="ko-KR" altLang="en-US" sz="2000"/>
              <a:t>헤더(</a:t>
            </a:r>
            <a:r>
              <a:rPr lang="en-US" altLang="ko-KR" sz="2000"/>
              <a:t>header)/</a:t>
            </a:r>
            <a:r>
              <a:rPr lang="ko-KR" altLang="en-US" sz="2000"/>
              <a:t>바디(</a:t>
            </a:r>
            <a:r>
              <a:rPr lang="en-US" altLang="ko-KR" sz="2000"/>
              <a:t>body)</a:t>
            </a:r>
            <a:endParaRPr kumimoji="1" lang="ko-KR" altLang="en-US"/>
          </a:p>
        </p:txBody>
      </p:sp>
      <p:sp>
        <p:nvSpPr>
          <p:cNvPr id="30724" name="Freeform 62"/>
          <p:cNvSpPr>
            <a:spLocks/>
          </p:cNvSpPr>
          <p:nvPr/>
        </p:nvSpPr>
        <p:spPr bwMode="auto">
          <a:xfrm>
            <a:off x="1905000" y="2362200"/>
            <a:ext cx="1477963" cy="1776413"/>
          </a:xfrm>
          <a:custGeom>
            <a:avLst/>
            <a:gdLst>
              <a:gd name="T0" fmla="*/ 0 w 955"/>
              <a:gd name="T1" fmla="*/ 0 h 1432"/>
              <a:gd name="T2" fmla="*/ 2147483647 w 955"/>
              <a:gd name="T3" fmla="*/ 2147483647 h 1432"/>
              <a:gd name="T4" fmla="*/ 2147483647 w 955"/>
              <a:gd name="T5" fmla="*/ 2147483647 h 1432"/>
              <a:gd name="T6" fmla="*/ 0 w 955"/>
              <a:gd name="T7" fmla="*/ 2147483647 h 1432"/>
              <a:gd name="T8" fmla="*/ 0 w 955"/>
              <a:gd name="T9" fmla="*/ 2147483647 h 1432"/>
              <a:gd name="T10" fmla="*/ 0 w 955"/>
              <a:gd name="T11" fmla="*/ 2147483647 h 1432"/>
              <a:gd name="T12" fmla="*/ 0 w 955"/>
              <a:gd name="T13" fmla="*/ 0 h 1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5"/>
              <a:gd name="T22" fmla="*/ 0 h 1432"/>
              <a:gd name="T23" fmla="*/ 955 w 955"/>
              <a:gd name="T24" fmla="*/ 1432 h 1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5" h="1432">
                <a:moveTo>
                  <a:pt x="0" y="0"/>
                </a:moveTo>
                <a:lnTo>
                  <a:pt x="955" y="3"/>
                </a:lnTo>
                <a:lnTo>
                  <a:pt x="955" y="1432"/>
                </a:lnTo>
                <a:lnTo>
                  <a:pt x="0" y="143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5" name="Freeform 63"/>
          <p:cNvSpPr>
            <a:spLocks/>
          </p:cNvSpPr>
          <p:nvPr/>
        </p:nvSpPr>
        <p:spPr bwMode="auto">
          <a:xfrm>
            <a:off x="2422525" y="3673475"/>
            <a:ext cx="720725" cy="325438"/>
          </a:xfrm>
          <a:custGeom>
            <a:avLst/>
            <a:gdLst>
              <a:gd name="T0" fmla="*/ 0 w 465"/>
              <a:gd name="T1" fmla="*/ 0 h 263"/>
              <a:gd name="T2" fmla="*/ 2147483647 w 465"/>
              <a:gd name="T3" fmla="*/ 0 h 263"/>
              <a:gd name="T4" fmla="*/ 2147483647 w 465"/>
              <a:gd name="T5" fmla="*/ 2147483647 h 263"/>
              <a:gd name="T6" fmla="*/ 0 w 465"/>
              <a:gd name="T7" fmla="*/ 2147483647 h 263"/>
              <a:gd name="T8" fmla="*/ 0 w 465"/>
              <a:gd name="T9" fmla="*/ 0 h 263"/>
              <a:gd name="T10" fmla="*/ 0 w 465"/>
              <a:gd name="T11" fmla="*/ 0 h 2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5"/>
              <a:gd name="T19" fmla="*/ 0 h 263"/>
              <a:gd name="T20" fmla="*/ 465 w 465"/>
              <a:gd name="T21" fmla="*/ 263 h 2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5" h="263">
                <a:moveTo>
                  <a:pt x="0" y="0"/>
                </a:moveTo>
                <a:lnTo>
                  <a:pt x="465" y="0"/>
                </a:lnTo>
                <a:lnTo>
                  <a:pt x="465" y="263"/>
                </a:lnTo>
                <a:lnTo>
                  <a:pt x="0" y="263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6" name="Freeform 64"/>
          <p:cNvSpPr>
            <a:spLocks/>
          </p:cNvSpPr>
          <p:nvPr/>
        </p:nvSpPr>
        <p:spPr bwMode="auto">
          <a:xfrm>
            <a:off x="2422525" y="3092450"/>
            <a:ext cx="720725" cy="327025"/>
          </a:xfrm>
          <a:custGeom>
            <a:avLst/>
            <a:gdLst>
              <a:gd name="T0" fmla="*/ 0 w 465"/>
              <a:gd name="T1" fmla="*/ 0 h 264"/>
              <a:gd name="T2" fmla="*/ 2147483647 w 465"/>
              <a:gd name="T3" fmla="*/ 0 h 264"/>
              <a:gd name="T4" fmla="*/ 2147483647 w 465"/>
              <a:gd name="T5" fmla="*/ 2147483647 h 264"/>
              <a:gd name="T6" fmla="*/ 0 w 465"/>
              <a:gd name="T7" fmla="*/ 2147483647 h 264"/>
              <a:gd name="T8" fmla="*/ 0 w 465"/>
              <a:gd name="T9" fmla="*/ 0 h 264"/>
              <a:gd name="T10" fmla="*/ 0 w 465"/>
              <a:gd name="T11" fmla="*/ 0 h 2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5"/>
              <a:gd name="T19" fmla="*/ 0 h 264"/>
              <a:gd name="T20" fmla="*/ 465 w 465"/>
              <a:gd name="T21" fmla="*/ 264 h 2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5" h="264">
                <a:moveTo>
                  <a:pt x="0" y="0"/>
                </a:moveTo>
                <a:lnTo>
                  <a:pt x="465" y="0"/>
                </a:lnTo>
                <a:lnTo>
                  <a:pt x="465" y="264"/>
                </a:lnTo>
                <a:lnTo>
                  <a:pt x="0" y="26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7" name="Freeform 65"/>
          <p:cNvSpPr>
            <a:spLocks/>
          </p:cNvSpPr>
          <p:nvPr/>
        </p:nvSpPr>
        <p:spPr bwMode="auto">
          <a:xfrm>
            <a:off x="2760663" y="3602038"/>
            <a:ext cx="47625" cy="66675"/>
          </a:xfrm>
          <a:custGeom>
            <a:avLst/>
            <a:gdLst>
              <a:gd name="T0" fmla="*/ 0 w 31"/>
              <a:gd name="T1" fmla="*/ 0 h 54"/>
              <a:gd name="T2" fmla="*/ 2147483647 w 31"/>
              <a:gd name="T3" fmla="*/ 2147483647 h 54"/>
              <a:gd name="T4" fmla="*/ 2147483647 w 31"/>
              <a:gd name="T5" fmla="*/ 2147483647 h 54"/>
              <a:gd name="T6" fmla="*/ 0 w 31"/>
              <a:gd name="T7" fmla="*/ 2147483647 h 54"/>
              <a:gd name="T8" fmla="*/ 0 w 31"/>
              <a:gd name="T9" fmla="*/ 2147483647 h 54"/>
              <a:gd name="T10" fmla="*/ 0 w 31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54"/>
              <a:gd name="T20" fmla="*/ 31 w 31"/>
              <a:gd name="T21" fmla="*/ 54 h 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54">
                <a:moveTo>
                  <a:pt x="0" y="0"/>
                </a:moveTo>
                <a:lnTo>
                  <a:pt x="15" y="54"/>
                </a:lnTo>
                <a:lnTo>
                  <a:pt x="31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8" name="Line 66"/>
          <p:cNvSpPr>
            <a:spLocks noChangeShapeType="1"/>
          </p:cNvSpPr>
          <p:nvPr/>
        </p:nvSpPr>
        <p:spPr bwMode="auto">
          <a:xfrm>
            <a:off x="2782888" y="3419475"/>
            <a:ext cx="1587" cy="2095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9" name="Freeform 67"/>
          <p:cNvSpPr>
            <a:spLocks/>
          </p:cNvSpPr>
          <p:nvPr/>
        </p:nvSpPr>
        <p:spPr bwMode="auto">
          <a:xfrm>
            <a:off x="2422525" y="2516188"/>
            <a:ext cx="720725" cy="325437"/>
          </a:xfrm>
          <a:custGeom>
            <a:avLst/>
            <a:gdLst>
              <a:gd name="T0" fmla="*/ 0 w 465"/>
              <a:gd name="T1" fmla="*/ 2147483647 h 263"/>
              <a:gd name="T2" fmla="*/ 2147483647 w 465"/>
              <a:gd name="T3" fmla="*/ 2147483647 h 263"/>
              <a:gd name="T4" fmla="*/ 2147483647 w 465"/>
              <a:gd name="T5" fmla="*/ 2147483647 h 263"/>
              <a:gd name="T6" fmla="*/ 2147483647 w 465"/>
              <a:gd name="T7" fmla="*/ 2147483647 h 263"/>
              <a:gd name="T8" fmla="*/ 2147483647 w 465"/>
              <a:gd name="T9" fmla="*/ 2147483647 h 263"/>
              <a:gd name="T10" fmla="*/ 2147483647 w 465"/>
              <a:gd name="T11" fmla="*/ 2147483647 h 263"/>
              <a:gd name="T12" fmla="*/ 2147483647 w 465"/>
              <a:gd name="T13" fmla="*/ 2147483647 h 263"/>
              <a:gd name="T14" fmla="*/ 2147483647 w 465"/>
              <a:gd name="T15" fmla="*/ 2147483647 h 263"/>
              <a:gd name="T16" fmla="*/ 2147483647 w 465"/>
              <a:gd name="T17" fmla="*/ 2147483647 h 263"/>
              <a:gd name="T18" fmla="*/ 2147483647 w 465"/>
              <a:gd name="T19" fmla="*/ 0 h 263"/>
              <a:gd name="T20" fmla="*/ 2147483647 w 465"/>
              <a:gd name="T21" fmla="*/ 0 h 263"/>
              <a:gd name="T22" fmla="*/ 2147483647 w 465"/>
              <a:gd name="T23" fmla="*/ 0 h 263"/>
              <a:gd name="T24" fmla="*/ 2147483647 w 465"/>
              <a:gd name="T25" fmla="*/ 2147483647 h 263"/>
              <a:gd name="T26" fmla="*/ 2147483647 w 465"/>
              <a:gd name="T27" fmla="*/ 2147483647 h 263"/>
              <a:gd name="T28" fmla="*/ 2147483647 w 465"/>
              <a:gd name="T29" fmla="*/ 2147483647 h 263"/>
              <a:gd name="T30" fmla="*/ 2147483647 w 465"/>
              <a:gd name="T31" fmla="*/ 2147483647 h 263"/>
              <a:gd name="T32" fmla="*/ 2147483647 w 465"/>
              <a:gd name="T33" fmla="*/ 2147483647 h 263"/>
              <a:gd name="T34" fmla="*/ 2147483647 w 465"/>
              <a:gd name="T35" fmla="*/ 2147483647 h 263"/>
              <a:gd name="T36" fmla="*/ 2147483647 w 465"/>
              <a:gd name="T37" fmla="*/ 2147483647 h 263"/>
              <a:gd name="T38" fmla="*/ 2147483647 w 465"/>
              <a:gd name="T39" fmla="*/ 2147483647 h 263"/>
              <a:gd name="T40" fmla="*/ 2147483647 w 465"/>
              <a:gd name="T41" fmla="*/ 2147483647 h 263"/>
              <a:gd name="T42" fmla="*/ 2147483647 w 465"/>
              <a:gd name="T43" fmla="*/ 2147483647 h 263"/>
              <a:gd name="T44" fmla="*/ 2147483647 w 465"/>
              <a:gd name="T45" fmla="*/ 2147483647 h 263"/>
              <a:gd name="T46" fmla="*/ 2147483647 w 465"/>
              <a:gd name="T47" fmla="*/ 2147483647 h 263"/>
              <a:gd name="T48" fmla="*/ 2147483647 w 465"/>
              <a:gd name="T49" fmla="*/ 2147483647 h 263"/>
              <a:gd name="T50" fmla="*/ 2147483647 w 465"/>
              <a:gd name="T51" fmla="*/ 2147483647 h 263"/>
              <a:gd name="T52" fmla="*/ 2147483647 w 465"/>
              <a:gd name="T53" fmla="*/ 2147483647 h 263"/>
              <a:gd name="T54" fmla="*/ 2147483647 w 465"/>
              <a:gd name="T55" fmla="*/ 2147483647 h 263"/>
              <a:gd name="T56" fmla="*/ 2147483647 w 465"/>
              <a:gd name="T57" fmla="*/ 2147483647 h 263"/>
              <a:gd name="T58" fmla="*/ 2147483647 w 465"/>
              <a:gd name="T59" fmla="*/ 2147483647 h 263"/>
              <a:gd name="T60" fmla="*/ 2147483647 w 465"/>
              <a:gd name="T61" fmla="*/ 2147483647 h 263"/>
              <a:gd name="T62" fmla="*/ 2147483647 w 465"/>
              <a:gd name="T63" fmla="*/ 2147483647 h 263"/>
              <a:gd name="T64" fmla="*/ 2147483647 w 465"/>
              <a:gd name="T65" fmla="*/ 2147483647 h 263"/>
              <a:gd name="T66" fmla="*/ 2147483647 w 465"/>
              <a:gd name="T67" fmla="*/ 2147483647 h 263"/>
              <a:gd name="T68" fmla="*/ 2147483647 w 465"/>
              <a:gd name="T69" fmla="*/ 2147483647 h 263"/>
              <a:gd name="T70" fmla="*/ 2147483647 w 465"/>
              <a:gd name="T71" fmla="*/ 2147483647 h 263"/>
              <a:gd name="T72" fmla="*/ 2147483647 w 465"/>
              <a:gd name="T73" fmla="*/ 2147483647 h 263"/>
              <a:gd name="T74" fmla="*/ 2147483647 w 465"/>
              <a:gd name="T75" fmla="*/ 2147483647 h 263"/>
              <a:gd name="T76" fmla="*/ 2147483647 w 465"/>
              <a:gd name="T77" fmla="*/ 2147483647 h 263"/>
              <a:gd name="T78" fmla="*/ 2147483647 w 465"/>
              <a:gd name="T79" fmla="*/ 2147483647 h 263"/>
              <a:gd name="T80" fmla="*/ 0 w 465"/>
              <a:gd name="T81" fmla="*/ 2147483647 h 263"/>
              <a:gd name="T82" fmla="*/ 0 w 465"/>
              <a:gd name="T83" fmla="*/ 2147483647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65"/>
              <a:gd name="T127" fmla="*/ 0 h 263"/>
              <a:gd name="T128" fmla="*/ 465 w 465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65" h="263">
                <a:moveTo>
                  <a:pt x="0" y="130"/>
                </a:moveTo>
                <a:lnTo>
                  <a:pt x="5" y="109"/>
                </a:lnTo>
                <a:lnTo>
                  <a:pt x="12" y="90"/>
                </a:lnTo>
                <a:lnTo>
                  <a:pt x="26" y="71"/>
                </a:lnTo>
                <a:lnTo>
                  <a:pt x="45" y="52"/>
                </a:lnTo>
                <a:lnTo>
                  <a:pt x="69" y="38"/>
                </a:lnTo>
                <a:lnTo>
                  <a:pt x="95" y="24"/>
                </a:lnTo>
                <a:lnTo>
                  <a:pt x="126" y="14"/>
                </a:lnTo>
                <a:lnTo>
                  <a:pt x="159" y="5"/>
                </a:lnTo>
                <a:lnTo>
                  <a:pt x="195" y="0"/>
                </a:lnTo>
                <a:lnTo>
                  <a:pt x="233" y="0"/>
                </a:lnTo>
                <a:lnTo>
                  <a:pt x="271" y="0"/>
                </a:lnTo>
                <a:lnTo>
                  <a:pt x="306" y="5"/>
                </a:lnTo>
                <a:lnTo>
                  <a:pt x="340" y="14"/>
                </a:lnTo>
                <a:lnTo>
                  <a:pt x="370" y="24"/>
                </a:lnTo>
                <a:lnTo>
                  <a:pt x="399" y="38"/>
                </a:lnTo>
                <a:lnTo>
                  <a:pt x="420" y="52"/>
                </a:lnTo>
                <a:lnTo>
                  <a:pt x="439" y="71"/>
                </a:lnTo>
                <a:lnTo>
                  <a:pt x="454" y="90"/>
                </a:lnTo>
                <a:lnTo>
                  <a:pt x="463" y="109"/>
                </a:lnTo>
                <a:lnTo>
                  <a:pt x="465" y="130"/>
                </a:lnTo>
                <a:lnTo>
                  <a:pt x="463" y="152"/>
                </a:lnTo>
                <a:lnTo>
                  <a:pt x="454" y="173"/>
                </a:lnTo>
                <a:lnTo>
                  <a:pt x="439" y="192"/>
                </a:lnTo>
                <a:lnTo>
                  <a:pt x="420" y="209"/>
                </a:lnTo>
                <a:lnTo>
                  <a:pt x="399" y="223"/>
                </a:lnTo>
                <a:lnTo>
                  <a:pt x="370" y="237"/>
                </a:lnTo>
                <a:lnTo>
                  <a:pt x="340" y="247"/>
                </a:lnTo>
                <a:lnTo>
                  <a:pt x="306" y="256"/>
                </a:lnTo>
                <a:lnTo>
                  <a:pt x="271" y="261"/>
                </a:lnTo>
                <a:lnTo>
                  <a:pt x="233" y="263"/>
                </a:lnTo>
                <a:lnTo>
                  <a:pt x="195" y="261"/>
                </a:lnTo>
                <a:lnTo>
                  <a:pt x="159" y="256"/>
                </a:lnTo>
                <a:lnTo>
                  <a:pt x="126" y="247"/>
                </a:lnTo>
                <a:lnTo>
                  <a:pt x="95" y="237"/>
                </a:lnTo>
                <a:lnTo>
                  <a:pt x="69" y="223"/>
                </a:lnTo>
                <a:lnTo>
                  <a:pt x="45" y="209"/>
                </a:lnTo>
                <a:lnTo>
                  <a:pt x="26" y="192"/>
                </a:lnTo>
                <a:lnTo>
                  <a:pt x="12" y="173"/>
                </a:lnTo>
                <a:lnTo>
                  <a:pt x="5" y="152"/>
                </a:lnTo>
                <a:lnTo>
                  <a:pt x="0" y="13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0" name="Freeform 68"/>
          <p:cNvSpPr>
            <a:spLocks/>
          </p:cNvSpPr>
          <p:nvPr/>
        </p:nvSpPr>
        <p:spPr bwMode="auto">
          <a:xfrm>
            <a:off x="2760663" y="3022600"/>
            <a:ext cx="47625" cy="69850"/>
          </a:xfrm>
          <a:custGeom>
            <a:avLst/>
            <a:gdLst>
              <a:gd name="T0" fmla="*/ 0 w 31"/>
              <a:gd name="T1" fmla="*/ 0 h 57"/>
              <a:gd name="T2" fmla="*/ 2147483647 w 31"/>
              <a:gd name="T3" fmla="*/ 2147483647 h 57"/>
              <a:gd name="T4" fmla="*/ 2147483647 w 31"/>
              <a:gd name="T5" fmla="*/ 2147483647 h 57"/>
              <a:gd name="T6" fmla="*/ 0 w 31"/>
              <a:gd name="T7" fmla="*/ 2147483647 h 57"/>
              <a:gd name="T8" fmla="*/ 0 w 31"/>
              <a:gd name="T9" fmla="*/ 2147483647 h 57"/>
              <a:gd name="T10" fmla="*/ 0 w 31"/>
              <a:gd name="T11" fmla="*/ 0 h 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57"/>
              <a:gd name="T20" fmla="*/ 31 w 31"/>
              <a:gd name="T21" fmla="*/ 57 h 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57">
                <a:moveTo>
                  <a:pt x="0" y="0"/>
                </a:moveTo>
                <a:lnTo>
                  <a:pt x="15" y="57"/>
                </a:lnTo>
                <a:lnTo>
                  <a:pt x="31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1" name="Line 69"/>
          <p:cNvSpPr>
            <a:spLocks noChangeShapeType="1"/>
          </p:cNvSpPr>
          <p:nvPr/>
        </p:nvSpPr>
        <p:spPr bwMode="auto">
          <a:xfrm>
            <a:off x="2782888" y="2840038"/>
            <a:ext cx="1587" cy="2095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2" name="Freeform 73"/>
          <p:cNvSpPr>
            <a:spLocks/>
          </p:cNvSpPr>
          <p:nvPr/>
        </p:nvSpPr>
        <p:spPr bwMode="auto">
          <a:xfrm>
            <a:off x="4846638" y="2362200"/>
            <a:ext cx="1477962" cy="1776413"/>
          </a:xfrm>
          <a:custGeom>
            <a:avLst/>
            <a:gdLst>
              <a:gd name="T0" fmla="*/ 0 w 955"/>
              <a:gd name="T1" fmla="*/ 0 h 1432"/>
              <a:gd name="T2" fmla="*/ 2147483647 w 955"/>
              <a:gd name="T3" fmla="*/ 2147483647 h 1432"/>
              <a:gd name="T4" fmla="*/ 2147483647 w 955"/>
              <a:gd name="T5" fmla="*/ 2147483647 h 1432"/>
              <a:gd name="T6" fmla="*/ 0 w 955"/>
              <a:gd name="T7" fmla="*/ 2147483647 h 1432"/>
              <a:gd name="T8" fmla="*/ 0 w 955"/>
              <a:gd name="T9" fmla="*/ 2147483647 h 1432"/>
              <a:gd name="T10" fmla="*/ 0 w 955"/>
              <a:gd name="T11" fmla="*/ 2147483647 h 1432"/>
              <a:gd name="T12" fmla="*/ 0 w 955"/>
              <a:gd name="T13" fmla="*/ 0 h 1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5"/>
              <a:gd name="T22" fmla="*/ 0 h 1432"/>
              <a:gd name="T23" fmla="*/ 955 w 955"/>
              <a:gd name="T24" fmla="*/ 1432 h 1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5" h="1432">
                <a:moveTo>
                  <a:pt x="0" y="0"/>
                </a:moveTo>
                <a:lnTo>
                  <a:pt x="955" y="3"/>
                </a:lnTo>
                <a:lnTo>
                  <a:pt x="955" y="1432"/>
                </a:lnTo>
                <a:lnTo>
                  <a:pt x="0" y="143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3" name="Freeform 74"/>
          <p:cNvSpPr>
            <a:spLocks/>
          </p:cNvSpPr>
          <p:nvPr/>
        </p:nvSpPr>
        <p:spPr bwMode="auto">
          <a:xfrm>
            <a:off x="5086350" y="3673475"/>
            <a:ext cx="720725" cy="325438"/>
          </a:xfrm>
          <a:custGeom>
            <a:avLst/>
            <a:gdLst>
              <a:gd name="T0" fmla="*/ 0 w 465"/>
              <a:gd name="T1" fmla="*/ 0 h 263"/>
              <a:gd name="T2" fmla="*/ 2147483647 w 465"/>
              <a:gd name="T3" fmla="*/ 0 h 263"/>
              <a:gd name="T4" fmla="*/ 2147483647 w 465"/>
              <a:gd name="T5" fmla="*/ 2147483647 h 263"/>
              <a:gd name="T6" fmla="*/ 0 w 465"/>
              <a:gd name="T7" fmla="*/ 2147483647 h 263"/>
              <a:gd name="T8" fmla="*/ 0 w 465"/>
              <a:gd name="T9" fmla="*/ 0 h 263"/>
              <a:gd name="T10" fmla="*/ 0 w 465"/>
              <a:gd name="T11" fmla="*/ 0 h 2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5"/>
              <a:gd name="T19" fmla="*/ 0 h 263"/>
              <a:gd name="T20" fmla="*/ 465 w 465"/>
              <a:gd name="T21" fmla="*/ 263 h 2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5" h="263">
                <a:moveTo>
                  <a:pt x="0" y="0"/>
                </a:moveTo>
                <a:lnTo>
                  <a:pt x="465" y="0"/>
                </a:lnTo>
                <a:lnTo>
                  <a:pt x="465" y="263"/>
                </a:lnTo>
                <a:lnTo>
                  <a:pt x="0" y="263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4" name="Freeform 75"/>
          <p:cNvSpPr>
            <a:spLocks/>
          </p:cNvSpPr>
          <p:nvPr/>
        </p:nvSpPr>
        <p:spPr bwMode="auto">
          <a:xfrm>
            <a:off x="5086350" y="3092450"/>
            <a:ext cx="720725" cy="327025"/>
          </a:xfrm>
          <a:custGeom>
            <a:avLst/>
            <a:gdLst>
              <a:gd name="T0" fmla="*/ 0 w 465"/>
              <a:gd name="T1" fmla="*/ 0 h 264"/>
              <a:gd name="T2" fmla="*/ 2147483647 w 465"/>
              <a:gd name="T3" fmla="*/ 0 h 264"/>
              <a:gd name="T4" fmla="*/ 2147483647 w 465"/>
              <a:gd name="T5" fmla="*/ 2147483647 h 264"/>
              <a:gd name="T6" fmla="*/ 0 w 465"/>
              <a:gd name="T7" fmla="*/ 2147483647 h 264"/>
              <a:gd name="T8" fmla="*/ 0 w 465"/>
              <a:gd name="T9" fmla="*/ 0 h 264"/>
              <a:gd name="T10" fmla="*/ 0 w 465"/>
              <a:gd name="T11" fmla="*/ 0 h 2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5"/>
              <a:gd name="T19" fmla="*/ 0 h 264"/>
              <a:gd name="T20" fmla="*/ 465 w 465"/>
              <a:gd name="T21" fmla="*/ 264 h 2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5" h="264">
                <a:moveTo>
                  <a:pt x="0" y="0"/>
                </a:moveTo>
                <a:lnTo>
                  <a:pt x="465" y="0"/>
                </a:lnTo>
                <a:lnTo>
                  <a:pt x="465" y="264"/>
                </a:lnTo>
                <a:lnTo>
                  <a:pt x="0" y="26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5" name="Freeform 76"/>
          <p:cNvSpPr>
            <a:spLocks/>
          </p:cNvSpPr>
          <p:nvPr/>
        </p:nvSpPr>
        <p:spPr bwMode="auto">
          <a:xfrm>
            <a:off x="5424488" y="3422650"/>
            <a:ext cx="44450" cy="68263"/>
          </a:xfrm>
          <a:custGeom>
            <a:avLst/>
            <a:gdLst>
              <a:gd name="T0" fmla="*/ 2147483647 w 29"/>
              <a:gd name="T1" fmla="*/ 2147483647 h 55"/>
              <a:gd name="T2" fmla="*/ 2147483647 w 29"/>
              <a:gd name="T3" fmla="*/ 0 h 55"/>
              <a:gd name="T4" fmla="*/ 0 w 29"/>
              <a:gd name="T5" fmla="*/ 2147483647 h 55"/>
              <a:gd name="T6" fmla="*/ 2147483647 w 29"/>
              <a:gd name="T7" fmla="*/ 2147483647 h 55"/>
              <a:gd name="T8" fmla="*/ 2147483647 w 29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"/>
              <a:gd name="T16" fmla="*/ 0 h 55"/>
              <a:gd name="T17" fmla="*/ 29 w 29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" h="55">
                <a:moveTo>
                  <a:pt x="29" y="55"/>
                </a:moveTo>
                <a:lnTo>
                  <a:pt x="15" y="0"/>
                </a:lnTo>
                <a:lnTo>
                  <a:pt x="0" y="55"/>
                </a:lnTo>
                <a:lnTo>
                  <a:pt x="29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6" name="Line 77"/>
          <p:cNvSpPr>
            <a:spLocks noChangeShapeType="1"/>
          </p:cNvSpPr>
          <p:nvPr/>
        </p:nvSpPr>
        <p:spPr bwMode="auto">
          <a:xfrm flipV="1">
            <a:off x="5446713" y="3467100"/>
            <a:ext cx="1587" cy="2063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7" name="Freeform 78"/>
          <p:cNvSpPr>
            <a:spLocks/>
          </p:cNvSpPr>
          <p:nvPr/>
        </p:nvSpPr>
        <p:spPr bwMode="auto">
          <a:xfrm>
            <a:off x="5086350" y="2516188"/>
            <a:ext cx="720725" cy="325437"/>
          </a:xfrm>
          <a:custGeom>
            <a:avLst/>
            <a:gdLst>
              <a:gd name="T0" fmla="*/ 0 w 465"/>
              <a:gd name="T1" fmla="*/ 2147483647 h 263"/>
              <a:gd name="T2" fmla="*/ 2147483647 w 465"/>
              <a:gd name="T3" fmla="*/ 2147483647 h 263"/>
              <a:gd name="T4" fmla="*/ 2147483647 w 465"/>
              <a:gd name="T5" fmla="*/ 2147483647 h 263"/>
              <a:gd name="T6" fmla="*/ 2147483647 w 465"/>
              <a:gd name="T7" fmla="*/ 2147483647 h 263"/>
              <a:gd name="T8" fmla="*/ 2147483647 w 465"/>
              <a:gd name="T9" fmla="*/ 2147483647 h 263"/>
              <a:gd name="T10" fmla="*/ 2147483647 w 465"/>
              <a:gd name="T11" fmla="*/ 2147483647 h 263"/>
              <a:gd name="T12" fmla="*/ 2147483647 w 465"/>
              <a:gd name="T13" fmla="*/ 2147483647 h 263"/>
              <a:gd name="T14" fmla="*/ 2147483647 w 465"/>
              <a:gd name="T15" fmla="*/ 2147483647 h 263"/>
              <a:gd name="T16" fmla="*/ 2147483647 w 465"/>
              <a:gd name="T17" fmla="*/ 2147483647 h 263"/>
              <a:gd name="T18" fmla="*/ 2147483647 w 465"/>
              <a:gd name="T19" fmla="*/ 0 h 263"/>
              <a:gd name="T20" fmla="*/ 2147483647 w 465"/>
              <a:gd name="T21" fmla="*/ 0 h 263"/>
              <a:gd name="T22" fmla="*/ 2147483647 w 465"/>
              <a:gd name="T23" fmla="*/ 0 h 263"/>
              <a:gd name="T24" fmla="*/ 2147483647 w 465"/>
              <a:gd name="T25" fmla="*/ 2147483647 h 263"/>
              <a:gd name="T26" fmla="*/ 2147483647 w 465"/>
              <a:gd name="T27" fmla="*/ 2147483647 h 263"/>
              <a:gd name="T28" fmla="*/ 2147483647 w 465"/>
              <a:gd name="T29" fmla="*/ 2147483647 h 263"/>
              <a:gd name="T30" fmla="*/ 2147483647 w 465"/>
              <a:gd name="T31" fmla="*/ 2147483647 h 263"/>
              <a:gd name="T32" fmla="*/ 2147483647 w 465"/>
              <a:gd name="T33" fmla="*/ 2147483647 h 263"/>
              <a:gd name="T34" fmla="*/ 2147483647 w 465"/>
              <a:gd name="T35" fmla="*/ 2147483647 h 263"/>
              <a:gd name="T36" fmla="*/ 2147483647 w 465"/>
              <a:gd name="T37" fmla="*/ 2147483647 h 263"/>
              <a:gd name="T38" fmla="*/ 2147483647 w 465"/>
              <a:gd name="T39" fmla="*/ 2147483647 h 263"/>
              <a:gd name="T40" fmla="*/ 2147483647 w 465"/>
              <a:gd name="T41" fmla="*/ 2147483647 h 263"/>
              <a:gd name="T42" fmla="*/ 2147483647 w 465"/>
              <a:gd name="T43" fmla="*/ 2147483647 h 263"/>
              <a:gd name="T44" fmla="*/ 2147483647 w 465"/>
              <a:gd name="T45" fmla="*/ 2147483647 h 263"/>
              <a:gd name="T46" fmla="*/ 2147483647 w 465"/>
              <a:gd name="T47" fmla="*/ 2147483647 h 263"/>
              <a:gd name="T48" fmla="*/ 2147483647 w 465"/>
              <a:gd name="T49" fmla="*/ 2147483647 h 263"/>
              <a:gd name="T50" fmla="*/ 2147483647 w 465"/>
              <a:gd name="T51" fmla="*/ 2147483647 h 263"/>
              <a:gd name="T52" fmla="*/ 2147483647 w 465"/>
              <a:gd name="T53" fmla="*/ 2147483647 h 263"/>
              <a:gd name="T54" fmla="*/ 2147483647 w 465"/>
              <a:gd name="T55" fmla="*/ 2147483647 h 263"/>
              <a:gd name="T56" fmla="*/ 2147483647 w 465"/>
              <a:gd name="T57" fmla="*/ 2147483647 h 263"/>
              <a:gd name="T58" fmla="*/ 2147483647 w 465"/>
              <a:gd name="T59" fmla="*/ 2147483647 h 263"/>
              <a:gd name="T60" fmla="*/ 2147483647 w 465"/>
              <a:gd name="T61" fmla="*/ 2147483647 h 263"/>
              <a:gd name="T62" fmla="*/ 2147483647 w 465"/>
              <a:gd name="T63" fmla="*/ 2147483647 h 263"/>
              <a:gd name="T64" fmla="*/ 2147483647 w 465"/>
              <a:gd name="T65" fmla="*/ 2147483647 h 263"/>
              <a:gd name="T66" fmla="*/ 2147483647 w 465"/>
              <a:gd name="T67" fmla="*/ 2147483647 h 263"/>
              <a:gd name="T68" fmla="*/ 2147483647 w 465"/>
              <a:gd name="T69" fmla="*/ 2147483647 h 263"/>
              <a:gd name="T70" fmla="*/ 2147483647 w 465"/>
              <a:gd name="T71" fmla="*/ 2147483647 h 263"/>
              <a:gd name="T72" fmla="*/ 2147483647 w 465"/>
              <a:gd name="T73" fmla="*/ 2147483647 h 263"/>
              <a:gd name="T74" fmla="*/ 2147483647 w 465"/>
              <a:gd name="T75" fmla="*/ 2147483647 h 263"/>
              <a:gd name="T76" fmla="*/ 2147483647 w 465"/>
              <a:gd name="T77" fmla="*/ 2147483647 h 263"/>
              <a:gd name="T78" fmla="*/ 2147483647 w 465"/>
              <a:gd name="T79" fmla="*/ 2147483647 h 263"/>
              <a:gd name="T80" fmla="*/ 0 w 465"/>
              <a:gd name="T81" fmla="*/ 2147483647 h 263"/>
              <a:gd name="T82" fmla="*/ 0 w 465"/>
              <a:gd name="T83" fmla="*/ 2147483647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65"/>
              <a:gd name="T127" fmla="*/ 0 h 263"/>
              <a:gd name="T128" fmla="*/ 465 w 465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65" h="263">
                <a:moveTo>
                  <a:pt x="0" y="130"/>
                </a:moveTo>
                <a:lnTo>
                  <a:pt x="2" y="109"/>
                </a:lnTo>
                <a:lnTo>
                  <a:pt x="12" y="90"/>
                </a:lnTo>
                <a:lnTo>
                  <a:pt x="26" y="71"/>
                </a:lnTo>
                <a:lnTo>
                  <a:pt x="45" y="52"/>
                </a:lnTo>
                <a:lnTo>
                  <a:pt x="69" y="38"/>
                </a:lnTo>
                <a:lnTo>
                  <a:pt x="95" y="24"/>
                </a:lnTo>
                <a:lnTo>
                  <a:pt x="126" y="14"/>
                </a:lnTo>
                <a:lnTo>
                  <a:pt x="159" y="5"/>
                </a:lnTo>
                <a:lnTo>
                  <a:pt x="195" y="0"/>
                </a:lnTo>
                <a:lnTo>
                  <a:pt x="233" y="0"/>
                </a:lnTo>
                <a:lnTo>
                  <a:pt x="271" y="0"/>
                </a:lnTo>
                <a:lnTo>
                  <a:pt x="306" y="5"/>
                </a:lnTo>
                <a:lnTo>
                  <a:pt x="339" y="14"/>
                </a:lnTo>
                <a:lnTo>
                  <a:pt x="370" y="24"/>
                </a:lnTo>
                <a:lnTo>
                  <a:pt x="396" y="38"/>
                </a:lnTo>
                <a:lnTo>
                  <a:pt x="420" y="52"/>
                </a:lnTo>
                <a:lnTo>
                  <a:pt x="439" y="71"/>
                </a:lnTo>
                <a:lnTo>
                  <a:pt x="453" y="90"/>
                </a:lnTo>
                <a:lnTo>
                  <a:pt x="463" y="109"/>
                </a:lnTo>
                <a:lnTo>
                  <a:pt x="465" y="130"/>
                </a:lnTo>
                <a:lnTo>
                  <a:pt x="463" y="152"/>
                </a:lnTo>
                <a:lnTo>
                  <a:pt x="453" y="173"/>
                </a:lnTo>
                <a:lnTo>
                  <a:pt x="439" y="192"/>
                </a:lnTo>
                <a:lnTo>
                  <a:pt x="420" y="209"/>
                </a:lnTo>
                <a:lnTo>
                  <a:pt x="396" y="223"/>
                </a:lnTo>
                <a:lnTo>
                  <a:pt x="370" y="237"/>
                </a:lnTo>
                <a:lnTo>
                  <a:pt x="339" y="247"/>
                </a:lnTo>
                <a:lnTo>
                  <a:pt x="306" y="256"/>
                </a:lnTo>
                <a:lnTo>
                  <a:pt x="271" y="261"/>
                </a:lnTo>
                <a:lnTo>
                  <a:pt x="233" y="263"/>
                </a:lnTo>
                <a:lnTo>
                  <a:pt x="195" y="261"/>
                </a:lnTo>
                <a:lnTo>
                  <a:pt x="159" y="256"/>
                </a:lnTo>
                <a:lnTo>
                  <a:pt x="126" y="247"/>
                </a:lnTo>
                <a:lnTo>
                  <a:pt x="95" y="237"/>
                </a:lnTo>
                <a:lnTo>
                  <a:pt x="69" y="223"/>
                </a:lnTo>
                <a:lnTo>
                  <a:pt x="45" y="209"/>
                </a:lnTo>
                <a:lnTo>
                  <a:pt x="26" y="192"/>
                </a:lnTo>
                <a:lnTo>
                  <a:pt x="12" y="173"/>
                </a:lnTo>
                <a:lnTo>
                  <a:pt x="2" y="152"/>
                </a:lnTo>
                <a:lnTo>
                  <a:pt x="0" y="13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8" name="Freeform 79"/>
          <p:cNvSpPr>
            <a:spLocks/>
          </p:cNvSpPr>
          <p:nvPr/>
        </p:nvSpPr>
        <p:spPr bwMode="auto">
          <a:xfrm>
            <a:off x="5424488" y="2841625"/>
            <a:ext cx="44450" cy="68263"/>
          </a:xfrm>
          <a:custGeom>
            <a:avLst/>
            <a:gdLst>
              <a:gd name="T0" fmla="*/ 2147483647 w 29"/>
              <a:gd name="T1" fmla="*/ 2147483647 h 55"/>
              <a:gd name="T2" fmla="*/ 2147483647 w 29"/>
              <a:gd name="T3" fmla="*/ 0 h 55"/>
              <a:gd name="T4" fmla="*/ 0 w 29"/>
              <a:gd name="T5" fmla="*/ 2147483647 h 55"/>
              <a:gd name="T6" fmla="*/ 2147483647 w 29"/>
              <a:gd name="T7" fmla="*/ 2147483647 h 55"/>
              <a:gd name="T8" fmla="*/ 2147483647 w 29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"/>
              <a:gd name="T16" fmla="*/ 0 h 55"/>
              <a:gd name="T17" fmla="*/ 29 w 29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" h="55">
                <a:moveTo>
                  <a:pt x="29" y="55"/>
                </a:moveTo>
                <a:lnTo>
                  <a:pt x="15" y="0"/>
                </a:lnTo>
                <a:lnTo>
                  <a:pt x="0" y="55"/>
                </a:lnTo>
                <a:lnTo>
                  <a:pt x="29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9" name="Line 80"/>
          <p:cNvSpPr>
            <a:spLocks noChangeShapeType="1"/>
          </p:cNvSpPr>
          <p:nvPr/>
        </p:nvSpPr>
        <p:spPr bwMode="auto">
          <a:xfrm flipV="1">
            <a:off x="5446713" y="2886075"/>
            <a:ext cx="1587" cy="2063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40" name="Freeform 84"/>
          <p:cNvSpPr>
            <a:spLocks/>
          </p:cNvSpPr>
          <p:nvPr/>
        </p:nvSpPr>
        <p:spPr bwMode="auto">
          <a:xfrm>
            <a:off x="5424488" y="4003675"/>
            <a:ext cx="44450" cy="66675"/>
          </a:xfrm>
          <a:custGeom>
            <a:avLst/>
            <a:gdLst>
              <a:gd name="T0" fmla="*/ 2147483647 w 29"/>
              <a:gd name="T1" fmla="*/ 2147483647 h 54"/>
              <a:gd name="T2" fmla="*/ 2147483647 w 29"/>
              <a:gd name="T3" fmla="*/ 0 h 54"/>
              <a:gd name="T4" fmla="*/ 0 w 29"/>
              <a:gd name="T5" fmla="*/ 2147483647 h 54"/>
              <a:gd name="T6" fmla="*/ 2147483647 w 29"/>
              <a:gd name="T7" fmla="*/ 2147483647 h 54"/>
              <a:gd name="T8" fmla="*/ 2147483647 w 29"/>
              <a:gd name="T9" fmla="*/ 2147483647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"/>
              <a:gd name="T16" fmla="*/ 0 h 54"/>
              <a:gd name="T17" fmla="*/ 29 w 29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" h="54">
                <a:moveTo>
                  <a:pt x="29" y="54"/>
                </a:moveTo>
                <a:lnTo>
                  <a:pt x="15" y="0"/>
                </a:lnTo>
                <a:lnTo>
                  <a:pt x="0" y="54"/>
                </a:lnTo>
                <a:lnTo>
                  <a:pt x="29" y="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41" name="Freeform 85"/>
          <p:cNvSpPr>
            <a:spLocks/>
          </p:cNvSpPr>
          <p:nvPr/>
        </p:nvSpPr>
        <p:spPr bwMode="auto">
          <a:xfrm>
            <a:off x="2782888" y="3998913"/>
            <a:ext cx="371475" cy="766762"/>
          </a:xfrm>
          <a:custGeom>
            <a:avLst/>
            <a:gdLst>
              <a:gd name="T0" fmla="*/ 0 w 240"/>
              <a:gd name="T1" fmla="*/ 0 h 618"/>
              <a:gd name="T2" fmla="*/ 0 w 240"/>
              <a:gd name="T3" fmla="*/ 2147483647 h 618"/>
              <a:gd name="T4" fmla="*/ 2147483647 w 240"/>
              <a:gd name="T5" fmla="*/ 2147483647 h 618"/>
              <a:gd name="T6" fmla="*/ 0 60000 65536"/>
              <a:gd name="T7" fmla="*/ 0 60000 65536"/>
              <a:gd name="T8" fmla="*/ 0 60000 65536"/>
              <a:gd name="T9" fmla="*/ 0 w 240"/>
              <a:gd name="T10" fmla="*/ 0 h 618"/>
              <a:gd name="T11" fmla="*/ 240 w 240"/>
              <a:gd name="T12" fmla="*/ 618 h 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618">
                <a:moveTo>
                  <a:pt x="0" y="0"/>
                </a:moveTo>
                <a:lnTo>
                  <a:pt x="0" y="618"/>
                </a:lnTo>
                <a:lnTo>
                  <a:pt x="240" y="618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42" name="Freeform 86"/>
          <p:cNvSpPr>
            <a:spLocks/>
          </p:cNvSpPr>
          <p:nvPr/>
        </p:nvSpPr>
        <p:spPr bwMode="auto">
          <a:xfrm>
            <a:off x="5080000" y="4046538"/>
            <a:ext cx="366713" cy="719137"/>
          </a:xfrm>
          <a:custGeom>
            <a:avLst/>
            <a:gdLst>
              <a:gd name="T0" fmla="*/ 0 w 238"/>
              <a:gd name="T1" fmla="*/ 2147483647 h 580"/>
              <a:gd name="T2" fmla="*/ 2147483647 w 238"/>
              <a:gd name="T3" fmla="*/ 2147483647 h 580"/>
              <a:gd name="T4" fmla="*/ 2147483647 w 238"/>
              <a:gd name="T5" fmla="*/ 0 h 580"/>
              <a:gd name="T6" fmla="*/ 0 60000 65536"/>
              <a:gd name="T7" fmla="*/ 0 60000 65536"/>
              <a:gd name="T8" fmla="*/ 0 60000 65536"/>
              <a:gd name="T9" fmla="*/ 0 w 238"/>
              <a:gd name="T10" fmla="*/ 0 h 580"/>
              <a:gd name="T11" fmla="*/ 238 w 238"/>
              <a:gd name="T12" fmla="*/ 580 h 5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580">
                <a:moveTo>
                  <a:pt x="0" y="580"/>
                </a:moveTo>
                <a:lnTo>
                  <a:pt x="238" y="580"/>
                </a:lnTo>
                <a:lnTo>
                  <a:pt x="238" y="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3524250" y="4700588"/>
            <a:ext cx="1100138" cy="149225"/>
            <a:chOff x="2220" y="2961"/>
            <a:chExt cx="693" cy="94"/>
          </a:xfrm>
        </p:grpSpPr>
        <p:sp>
          <p:nvSpPr>
            <p:cNvPr id="30777" name="Rectangle 87"/>
            <p:cNvSpPr>
              <a:spLocks noChangeArrowheads="1"/>
            </p:cNvSpPr>
            <p:nvPr/>
          </p:nvSpPr>
          <p:spPr bwMode="auto">
            <a:xfrm>
              <a:off x="2511" y="2969"/>
              <a:ext cx="1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RRP</a:t>
              </a:r>
              <a:endParaRPr lang="en-US" altLang="ko-KR"/>
            </a:p>
          </p:txBody>
        </p:sp>
        <p:sp>
          <p:nvSpPr>
            <p:cNvPr id="30778" name="Freeform 88"/>
            <p:cNvSpPr>
              <a:spLocks/>
            </p:cNvSpPr>
            <p:nvPr/>
          </p:nvSpPr>
          <p:spPr bwMode="auto">
            <a:xfrm>
              <a:off x="2450" y="2961"/>
              <a:ext cx="463" cy="82"/>
            </a:xfrm>
            <a:custGeom>
              <a:avLst/>
              <a:gdLst>
                <a:gd name="T0" fmla="*/ 0 w 475"/>
                <a:gd name="T1" fmla="*/ 0 h 105"/>
                <a:gd name="T2" fmla="*/ 387 w 475"/>
                <a:gd name="T3" fmla="*/ 0 h 105"/>
                <a:gd name="T4" fmla="*/ 387 w 475"/>
                <a:gd name="T5" fmla="*/ 14 h 105"/>
                <a:gd name="T6" fmla="*/ 0 w 475"/>
                <a:gd name="T7" fmla="*/ 14 h 105"/>
                <a:gd name="T8" fmla="*/ 0 w 475"/>
                <a:gd name="T9" fmla="*/ 0 h 105"/>
                <a:gd name="T10" fmla="*/ 0 w 475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05"/>
                <a:gd name="T20" fmla="*/ 475 w 475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05">
                  <a:moveTo>
                    <a:pt x="0" y="0"/>
                  </a:moveTo>
                  <a:lnTo>
                    <a:pt x="475" y="0"/>
                  </a:lnTo>
                  <a:lnTo>
                    <a:pt x="475" y="105"/>
                  </a:lnTo>
                  <a:lnTo>
                    <a:pt x="0" y="105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9" name="Line 89"/>
            <p:cNvSpPr>
              <a:spLocks noChangeShapeType="1"/>
            </p:cNvSpPr>
            <p:nvPr/>
          </p:nvSpPr>
          <p:spPr bwMode="auto">
            <a:xfrm>
              <a:off x="2674" y="2961"/>
              <a:ext cx="2" cy="8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80" name="Rectangle 90"/>
            <p:cNvSpPr>
              <a:spLocks noChangeArrowheads="1"/>
            </p:cNvSpPr>
            <p:nvPr/>
          </p:nvSpPr>
          <p:spPr bwMode="auto">
            <a:xfrm>
              <a:off x="2733" y="2969"/>
              <a:ext cx="1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altLang="ko-KR"/>
            </a:p>
          </p:txBody>
        </p:sp>
        <p:sp>
          <p:nvSpPr>
            <p:cNvPr id="30781" name="Freeform 91"/>
            <p:cNvSpPr>
              <a:spLocks/>
            </p:cNvSpPr>
            <p:nvPr/>
          </p:nvSpPr>
          <p:spPr bwMode="auto">
            <a:xfrm>
              <a:off x="2220" y="2961"/>
              <a:ext cx="230" cy="82"/>
            </a:xfrm>
            <a:custGeom>
              <a:avLst/>
              <a:gdLst>
                <a:gd name="T0" fmla="*/ 0 w 236"/>
                <a:gd name="T1" fmla="*/ 0 h 105"/>
                <a:gd name="T2" fmla="*/ 192 w 236"/>
                <a:gd name="T3" fmla="*/ 0 h 105"/>
                <a:gd name="T4" fmla="*/ 192 w 236"/>
                <a:gd name="T5" fmla="*/ 14 h 105"/>
                <a:gd name="T6" fmla="*/ 0 w 236"/>
                <a:gd name="T7" fmla="*/ 14 h 105"/>
                <a:gd name="T8" fmla="*/ 0 w 236"/>
                <a:gd name="T9" fmla="*/ 0 h 105"/>
                <a:gd name="T10" fmla="*/ 0 w 236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"/>
                <a:gd name="T19" fmla="*/ 0 h 105"/>
                <a:gd name="T20" fmla="*/ 236 w 236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" h="105">
                  <a:moveTo>
                    <a:pt x="0" y="0"/>
                  </a:moveTo>
                  <a:lnTo>
                    <a:pt x="236" y="0"/>
                  </a:lnTo>
                  <a:lnTo>
                    <a:pt x="236" y="105"/>
                  </a:lnTo>
                  <a:lnTo>
                    <a:pt x="0" y="105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82" name="Rectangle 92"/>
            <p:cNvSpPr>
              <a:spLocks noChangeArrowheads="1"/>
            </p:cNvSpPr>
            <p:nvPr/>
          </p:nvSpPr>
          <p:spPr bwMode="auto">
            <a:xfrm>
              <a:off x="2273" y="2969"/>
              <a:ext cx="1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HHP</a:t>
              </a:r>
              <a:endParaRPr lang="en-US" altLang="ko-KR"/>
            </a:p>
          </p:txBody>
        </p:sp>
      </p:grpSp>
      <p:sp>
        <p:nvSpPr>
          <p:cNvPr id="30744" name="Rectangle 93"/>
          <p:cNvSpPr>
            <a:spLocks noChangeArrowheads="1"/>
          </p:cNvSpPr>
          <p:nvPr/>
        </p:nvSpPr>
        <p:spPr bwMode="auto">
          <a:xfrm>
            <a:off x="2532063" y="2559050"/>
            <a:ext cx="622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Application</a:t>
            </a:r>
            <a:endParaRPr lang="en-US" altLang="ko-KR"/>
          </a:p>
        </p:txBody>
      </p:sp>
      <p:sp>
        <p:nvSpPr>
          <p:cNvPr id="30745" name="Rectangle 94"/>
          <p:cNvSpPr>
            <a:spLocks noChangeArrowheads="1"/>
          </p:cNvSpPr>
          <p:nvPr/>
        </p:nvSpPr>
        <p:spPr bwMode="auto">
          <a:xfrm>
            <a:off x="2570163" y="2676525"/>
            <a:ext cx="463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program</a:t>
            </a:r>
            <a:endParaRPr lang="en-US" altLang="ko-KR"/>
          </a:p>
        </p:txBody>
      </p:sp>
      <p:sp>
        <p:nvSpPr>
          <p:cNvPr id="30746" name="Rectangle 95"/>
          <p:cNvSpPr>
            <a:spLocks noChangeArrowheads="1"/>
          </p:cNvSpPr>
          <p:nvPr/>
        </p:nvSpPr>
        <p:spPr bwMode="auto">
          <a:xfrm>
            <a:off x="5199063" y="2559050"/>
            <a:ext cx="622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Application</a:t>
            </a:r>
            <a:endParaRPr lang="en-US" altLang="ko-KR"/>
          </a:p>
        </p:txBody>
      </p:sp>
      <p:sp>
        <p:nvSpPr>
          <p:cNvPr id="30747" name="Rectangle 96"/>
          <p:cNvSpPr>
            <a:spLocks noChangeArrowheads="1"/>
          </p:cNvSpPr>
          <p:nvPr/>
        </p:nvSpPr>
        <p:spPr bwMode="auto">
          <a:xfrm>
            <a:off x="5237163" y="2676525"/>
            <a:ext cx="463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program</a:t>
            </a:r>
            <a:endParaRPr lang="en-US" altLang="ko-KR"/>
          </a:p>
        </p:txBody>
      </p:sp>
      <p:sp>
        <p:nvSpPr>
          <p:cNvPr id="30748" name="Rectangle 97"/>
          <p:cNvSpPr>
            <a:spLocks noChangeArrowheads="1"/>
          </p:cNvSpPr>
          <p:nvPr/>
        </p:nvSpPr>
        <p:spPr bwMode="auto">
          <a:xfrm>
            <a:off x="3005138" y="2393950"/>
            <a:ext cx="349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Host 1</a:t>
            </a:r>
            <a:endParaRPr lang="en-US" altLang="ko-KR"/>
          </a:p>
        </p:txBody>
      </p:sp>
      <p:sp>
        <p:nvSpPr>
          <p:cNvPr id="30749" name="Rectangle 98"/>
          <p:cNvSpPr>
            <a:spLocks noChangeArrowheads="1"/>
          </p:cNvSpPr>
          <p:nvPr/>
        </p:nvSpPr>
        <p:spPr bwMode="auto">
          <a:xfrm>
            <a:off x="5951538" y="2393950"/>
            <a:ext cx="349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Host 2</a:t>
            </a:r>
            <a:endParaRPr lang="en-US" altLang="ko-KR"/>
          </a:p>
        </p:txBody>
      </p:sp>
      <p:grpSp>
        <p:nvGrpSpPr>
          <p:cNvPr id="30750" name="Group 121"/>
          <p:cNvGrpSpPr>
            <a:grpSpLocks/>
          </p:cNvGrpSpPr>
          <p:nvPr/>
        </p:nvGrpSpPr>
        <p:grpSpPr bwMode="auto">
          <a:xfrm>
            <a:off x="3149600" y="4187825"/>
            <a:ext cx="1927225" cy="1146175"/>
            <a:chOff x="1984" y="2638"/>
            <a:chExt cx="1214" cy="722"/>
          </a:xfrm>
        </p:grpSpPr>
        <p:sp>
          <p:nvSpPr>
            <p:cNvPr id="30773" name="Freeform 99"/>
            <p:cNvSpPr>
              <a:spLocks/>
            </p:cNvSpPr>
            <p:nvPr/>
          </p:nvSpPr>
          <p:spPr bwMode="auto">
            <a:xfrm>
              <a:off x="2672" y="2651"/>
              <a:ext cx="526" cy="353"/>
            </a:xfrm>
            <a:custGeom>
              <a:avLst/>
              <a:gdLst>
                <a:gd name="T0" fmla="*/ 0 w 539"/>
                <a:gd name="T1" fmla="*/ 7 h 451"/>
                <a:gd name="T2" fmla="*/ 4 w 539"/>
                <a:gd name="T3" fmla="*/ 6 h 451"/>
                <a:gd name="T4" fmla="*/ 11 w 539"/>
                <a:gd name="T5" fmla="*/ 5 h 451"/>
                <a:gd name="T6" fmla="*/ 20 w 539"/>
                <a:gd name="T7" fmla="*/ 4 h 451"/>
                <a:gd name="T8" fmla="*/ 39 w 539"/>
                <a:gd name="T9" fmla="*/ 2 h 451"/>
                <a:gd name="T10" fmla="*/ 57 w 539"/>
                <a:gd name="T11" fmla="*/ 2 h 451"/>
                <a:gd name="T12" fmla="*/ 79 w 539"/>
                <a:gd name="T13" fmla="*/ 2 h 451"/>
                <a:gd name="T14" fmla="*/ 100 w 539"/>
                <a:gd name="T15" fmla="*/ 0 h 451"/>
                <a:gd name="T16" fmla="*/ 126 w 539"/>
                <a:gd name="T17" fmla="*/ 0 h 451"/>
                <a:gd name="T18" fmla="*/ 150 w 539"/>
                <a:gd name="T19" fmla="*/ 2 h 451"/>
                <a:gd name="T20" fmla="*/ 175 w 539"/>
                <a:gd name="T21" fmla="*/ 3 h 451"/>
                <a:gd name="T22" fmla="*/ 197 w 539"/>
                <a:gd name="T23" fmla="*/ 6 h 451"/>
                <a:gd name="T24" fmla="*/ 215 w 539"/>
                <a:gd name="T25" fmla="*/ 9 h 451"/>
                <a:gd name="T26" fmla="*/ 226 w 539"/>
                <a:gd name="T27" fmla="*/ 13 h 451"/>
                <a:gd name="T28" fmla="*/ 236 w 539"/>
                <a:gd name="T29" fmla="*/ 14 h 451"/>
                <a:gd name="T30" fmla="*/ 242 w 539"/>
                <a:gd name="T31" fmla="*/ 16 h 451"/>
                <a:gd name="T32" fmla="*/ 244 w 539"/>
                <a:gd name="T33" fmla="*/ 18 h 451"/>
                <a:gd name="T34" fmla="*/ 244 w 539"/>
                <a:gd name="T35" fmla="*/ 20 h 451"/>
                <a:gd name="T36" fmla="*/ 244 w 539"/>
                <a:gd name="T37" fmla="*/ 21 h 451"/>
                <a:gd name="T38" fmla="*/ 244 w 539"/>
                <a:gd name="T39" fmla="*/ 22 h 451"/>
                <a:gd name="T40" fmla="*/ 244 w 539"/>
                <a:gd name="T41" fmla="*/ 23 h 451"/>
                <a:gd name="T42" fmla="*/ 246 w 539"/>
                <a:gd name="T43" fmla="*/ 22 h 451"/>
                <a:gd name="T44" fmla="*/ 251 w 539"/>
                <a:gd name="T45" fmla="*/ 21 h 451"/>
                <a:gd name="T46" fmla="*/ 257 w 539"/>
                <a:gd name="T47" fmla="*/ 21 h 451"/>
                <a:gd name="T48" fmla="*/ 267 w 539"/>
                <a:gd name="T49" fmla="*/ 20 h 451"/>
                <a:gd name="T50" fmla="*/ 279 w 539"/>
                <a:gd name="T51" fmla="*/ 20 h 451"/>
                <a:gd name="T52" fmla="*/ 293 w 539"/>
                <a:gd name="T53" fmla="*/ 20 h 451"/>
                <a:gd name="T54" fmla="*/ 305 w 539"/>
                <a:gd name="T55" fmla="*/ 20 h 451"/>
                <a:gd name="T56" fmla="*/ 322 w 539"/>
                <a:gd name="T57" fmla="*/ 20 h 451"/>
                <a:gd name="T58" fmla="*/ 337 w 539"/>
                <a:gd name="T59" fmla="*/ 21 h 451"/>
                <a:gd name="T60" fmla="*/ 353 w 539"/>
                <a:gd name="T61" fmla="*/ 23 h 451"/>
                <a:gd name="T62" fmla="*/ 367 w 539"/>
                <a:gd name="T63" fmla="*/ 25 h 451"/>
                <a:gd name="T64" fmla="*/ 375 w 539"/>
                <a:gd name="T65" fmla="*/ 27 h 451"/>
                <a:gd name="T66" fmla="*/ 381 w 539"/>
                <a:gd name="T67" fmla="*/ 30 h 451"/>
                <a:gd name="T68" fmla="*/ 383 w 539"/>
                <a:gd name="T69" fmla="*/ 32 h 451"/>
                <a:gd name="T70" fmla="*/ 383 w 539"/>
                <a:gd name="T71" fmla="*/ 34 h 451"/>
                <a:gd name="T72" fmla="*/ 381 w 539"/>
                <a:gd name="T73" fmla="*/ 36 h 451"/>
                <a:gd name="T74" fmla="*/ 378 w 539"/>
                <a:gd name="T75" fmla="*/ 38 h 451"/>
                <a:gd name="T76" fmla="*/ 376 w 539"/>
                <a:gd name="T77" fmla="*/ 39 h 451"/>
                <a:gd name="T78" fmla="*/ 375 w 539"/>
                <a:gd name="T79" fmla="*/ 41 h 451"/>
                <a:gd name="T80" fmla="*/ 373 w 539"/>
                <a:gd name="T81" fmla="*/ 41 h 451"/>
                <a:gd name="T82" fmla="*/ 375 w 539"/>
                <a:gd name="T83" fmla="*/ 41 h 451"/>
                <a:gd name="T84" fmla="*/ 381 w 539"/>
                <a:gd name="T85" fmla="*/ 41 h 451"/>
                <a:gd name="T86" fmla="*/ 388 w 539"/>
                <a:gd name="T87" fmla="*/ 42 h 451"/>
                <a:gd name="T88" fmla="*/ 398 w 539"/>
                <a:gd name="T89" fmla="*/ 44 h 451"/>
                <a:gd name="T90" fmla="*/ 408 w 539"/>
                <a:gd name="T91" fmla="*/ 45 h 451"/>
                <a:gd name="T92" fmla="*/ 420 w 539"/>
                <a:gd name="T93" fmla="*/ 48 h 451"/>
                <a:gd name="T94" fmla="*/ 429 w 539"/>
                <a:gd name="T95" fmla="*/ 51 h 451"/>
                <a:gd name="T96" fmla="*/ 437 w 539"/>
                <a:gd name="T97" fmla="*/ 55 h 451"/>
                <a:gd name="T98" fmla="*/ 441 w 539"/>
                <a:gd name="T99" fmla="*/ 59 h 451"/>
                <a:gd name="T100" fmla="*/ 443 w 539"/>
                <a:gd name="T101" fmla="*/ 63 h 4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9"/>
                <a:gd name="T154" fmla="*/ 0 h 451"/>
                <a:gd name="T155" fmla="*/ 539 w 539"/>
                <a:gd name="T156" fmla="*/ 451 h 45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9" h="451">
                  <a:moveTo>
                    <a:pt x="0" y="47"/>
                  </a:moveTo>
                  <a:lnTo>
                    <a:pt x="4" y="45"/>
                  </a:lnTo>
                  <a:lnTo>
                    <a:pt x="11" y="38"/>
                  </a:lnTo>
                  <a:lnTo>
                    <a:pt x="28" y="28"/>
                  </a:lnTo>
                  <a:lnTo>
                    <a:pt x="47" y="19"/>
                  </a:lnTo>
                  <a:lnTo>
                    <a:pt x="68" y="9"/>
                  </a:lnTo>
                  <a:lnTo>
                    <a:pt x="95" y="2"/>
                  </a:lnTo>
                  <a:lnTo>
                    <a:pt x="123" y="0"/>
                  </a:lnTo>
                  <a:lnTo>
                    <a:pt x="152" y="0"/>
                  </a:lnTo>
                  <a:lnTo>
                    <a:pt x="182" y="9"/>
                  </a:lnTo>
                  <a:lnTo>
                    <a:pt x="213" y="24"/>
                  </a:lnTo>
                  <a:lnTo>
                    <a:pt x="239" y="45"/>
                  </a:lnTo>
                  <a:lnTo>
                    <a:pt x="261" y="64"/>
                  </a:lnTo>
                  <a:lnTo>
                    <a:pt x="275" y="85"/>
                  </a:lnTo>
                  <a:lnTo>
                    <a:pt x="287" y="102"/>
                  </a:lnTo>
                  <a:lnTo>
                    <a:pt x="294" y="119"/>
                  </a:lnTo>
                  <a:lnTo>
                    <a:pt x="296" y="133"/>
                  </a:lnTo>
                  <a:lnTo>
                    <a:pt x="296" y="145"/>
                  </a:lnTo>
                  <a:lnTo>
                    <a:pt x="296" y="152"/>
                  </a:lnTo>
                  <a:lnTo>
                    <a:pt x="296" y="159"/>
                  </a:lnTo>
                  <a:lnTo>
                    <a:pt x="296" y="161"/>
                  </a:lnTo>
                  <a:lnTo>
                    <a:pt x="299" y="159"/>
                  </a:lnTo>
                  <a:lnTo>
                    <a:pt x="304" y="154"/>
                  </a:lnTo>
                  <a:lnTo>
                    <a:pt x="313" y="150"/>
                  </a:lnTo>
                  <a:lnTo>
                    <a:pt x="325" y="145"/>
                  </a:lnTo>
                  <a:lnTo>
                    <a:pt x="339" y="140"/>
                  </a:lnTo>
                  <a:lnTo>
                    <a:pt x="356" y="138"/>
                  </a:lnTo>
                  <a:lnTo>
                    <a:pt x="372" y="138"/>
                  </a:lnTo>
                  <a:lnTo>
                    <a:pt x="391" y="140"/>
                  </a:lnTo>
                  <a:lnTo>
                    <a:pt x="410" y="147"/>
                  </a:lnTo>
                  <a:lnTo>
                    <a:pt x="429" y="161"/>
                  </a:lnTo>
                  <a:lnTo>
                    <a:pt x="446" y="178"/>
                  </a:lnTo>
                  <a:lnTo>
                    <a:pt x="456" y="195"/>
                  </a:lnTo>
                  <a:lnTo>
                    <a:pt x="463" y="211"/>
                  </a:lnTo>
                  <a:lnTo>
                    <a:pt x="465" y="228"/>
                  </a:lnTo>
                  <a:lnTo>
                    <a:pt x="465" y="244"/>
                  </a:lnTo>
                  <a:lnTo>
                    <a:pt x="463" y="259"/>
                  </a:lnTo>
                  <a:lnTo>
                    <a:pt x="460" y="271"/>
                  </a:lnTo>
                  <a:lnTo>
                    <a:pt x="458" y="280"/>
                  </a:lnTo>
                  <a:lnTo>
                    <a:pt x="456" y="285"/>
                  </a:lnTo>
                  <a:lnTo>
                    <a:pt x="453" y="287"/>
                  </a:lnTo>
                  <a:lnTo>
                    <a:pt x="456" y="290"/>
                  </a:lnTo>
                  <a:lnTo>
                    <a:pt x="463" y="294"/>
                  </a:lnTo>
                  <a:lnTo>
                    <a:pt x="472" y="299"/>
                  </a:lnTo>
                  <a:lnTo>
                    <a:pt x="484" y="311"/>
                  </a:lnTo>
                  <a:lnTo>
                    <a:pt x="496" y="323"/>
                  </a:lnTo>
                  <a:lnTo>
                    <a:pt x="510" y="342"/>
                  </a:lnTo>
                  <a:lnTo>
                    <a:pt x="522" y="361"/>
                  </a:lnTo>
                  <a:lnTo>
                    <a:pt x="532" y="387"/>
                  </a:lnTo>
                  <a:lnTo>
                    <a:pt x="536" y="418"/>
                  </a:lnTo>
                  <a:lnTo>
                    <a:pt x="539" y="451"/>
                  </a:lnTo>
                </a:path>
              </a:pathLst>
            </a:custGeom>
            <a:noFill/>
            <a:ln w="8001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4" name="Freeform 100"/>
            <p:cNvSpPr>
              <a:spLocks/>
            </p:cNvSpPr>
            <p:nvPr/>
          </p:nvSpPr>
          <p:spPr bwMode="auto">
            <a:xfrm>
              <a:off x="1984" y="2638"/>
              <a:ext cx="688" cy="364"/>
            </a:xfrm>
            <a:custGeom>
              <a:avLst/>
              <a:gdLst>
                <a:gd name="T0" fmla="*/ 5 w 706"/>
                <a:gd name="T1" fmla="*/ 60 h 466"/>
                <a:gd name="T2" fmla="*/ 19 w 706"/>
                <a:gd name="T3" fmla="*/ 52 h 466"/>
                <a:gd name="T4" fmla="*/ 37 w 706"/>
                <a:gd name="T5" fmla="*/ 47 h 466"/>
                <a:gd name="T6" fmla="*/ 55 w 706"/>
                <a:gd name="T7" fmla="*/ 44 h 466"/>
                <a:gd name="T8" fmla="*/ 67 w 706"/>
                <a:gd name="T9" fmla="*/ 42 h 466"/>
                <a:gd name="T10" fmla="*/ 70 w 706"/>
                <a:gd name="T11" fmla="*/ 41 h 466"/>
                <a:gd name="T12" fmla="*/ 65 w 706"/>
                <a:gd name="T13" fmla="*/ 40 h 466"/>
                <a:gd name="T14" fmla="*/ 60 w 706"/>
                <a:gd name="T15" fmla="*/ 36 h 466"/>
                <a:gd name="T16" fmla="*/ 63 w 706"/>
                <a:gd name="T17" fmla="*/ 32 h 466"/>
                <a:gd name="T18" fmla="*/ 79 w 706"/>
                <a:gd name="T19" fmla="*/ 27 h 466"/>
                <a:gd name="T20" fmla="*/ 107 w 706"/>
                <a:gd name="T21" fmla="*/ 23 h 466"/>
                <a:gd name="T22" fmla="*/ 137 w 706"/>
                <a:gd name="T23" fmla="*/ 21 h 466"/>
                <a:gd name="T24" fmla="*/ 164 w 706"/>
                <a:gd name="T25" fmla="*/ 22 h 466"/>
                <a:gd name="T26" fmla="*/ 185 w 706"/>
                <a:gd name="T27" fmla="*/ 23 h 466"/>
                <a:gd name="T28" fmla="*/ 197 w 706"/>
                <a:gd name="T29" fmla="*/ 24 h 466"/>
                <a:gd name="T30" fmla="*/ 200 w 706"/>
                <a:gd name="T31" fmla="*/ 24 h 466"/>
                <a:gd name="T32" fmla="*/ 197 w 706"/>
                <a:gd name="T33" fmla="*/ 22 h 466"/>
                <a:gd name="T34" fmla="*/ 201 w 706"/>
                <a:gd name="T35" fmla="*/ 18 h 466"/>
                <a:gd name="T36" fmla="*/ 214 w 706"/>
                <a:gd name="T37" fmla="*/ 14 h 466"/>
                <a:gd name="T38" fmla="*/ 243 w 706"/>
                <a:gd name="T39" fmla="*/ 9 h 466"/>
                <a:gd name="T40" fmla="*/ 292 w 706"/>
                <a:gd name="T41" fmla="*/ 3 h 466"/>
                <a:gd name="T42" fmla="*/ 340 w 706"/>
                <a:gd name="T43" fmla="*/ 2 h 466"/>
                <a:gd name="T44" fmla="*/ 385 w 706"/>
                <a:gd name="T45" fmla="*/ 3 h 466"/>
                <a:gd name="T46" fmla="*/ 418 w 706"/>
                <a:gd name="T47" fmla="*/ 5 h 466"/>
                <a:gd name="T48" fmla="*/ 437 w 706"/>
                <a:gd name="T49" fmla="*/ 9 h 466"/>
                <a:gd name="T50" fmla="*/ 441 w 706"/>
                <a:gd name="T51" fmla="*/ 9 h 466"/>
                <a:gd name="T52" fmla="*/ 442 w 706"/>
                <a:gd name="T53" fmla="*/ 7 h 466"/>
                <a:gd name="T54" fmla="*/ 448 w 706"/>
                <a:gd name="T55" fmla="*/ 4 h 466"/>
                <a:gd name="T56" fmla="*/ 464 w 706"/>
                <a:gd name="T57" fmla="*/ 2 h 466"/>
                <a:gd name="T58" fmla="*/ 489 w 706"/>
                <a:gd name="T59" fmla="*/ 2 h 466"/>
                <a:gd name="T60" fmla="*/ 526 w 706"/>
                <a:gd name="T61" fmla="*/ 2 h 466"/>
                <a:gd name="T62" fmla="*/ 551 w 706"/>
                <a:gd name="T63" fmla="*/ 2 h 466"/>
                <a:gd name="T64" fmla="*/ 566 w 706"/>
                <a:gd name="T65" fmla="*/ 4 h 466"/>
                <a:gd name="T66" fmla="*/ 572 w 706"/>
                <a:gd name="T67" fmla="*/ 7 h 466"/>
                <a:gd name="T68" fmla="*/ 574 w 706"/>
                <a:gd name="T69" fmla="*/ 9 h 4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6"/>
                <a:gd name="T106" fmla="*/ 0 h 466"/>
                <a:gd name="T107" fmla="*/ 706 w 706"/>
                <a:gd name="T108" fmla="*/ 466 h 4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6" h="466">
                  <a:moveTo>
                    <a:pt x="0" y="466"/>
                  </a:moveTo>
                  <a:lnTo>
                    <a:pt x="5" y="432"/>
                  </a:lnTo>
                  <a:lnTo>
                    <a:pt x="10" y="402"/>
                  </a:lnTo>
                  <a:lnTo>
                    <a:pt x="19" y="378"/>
                  </a:lnTo>
                  <a:lnTo>
                    <a:pt x="31" y="356"/>
                  </a:lnTo>
                  <a:lnTo>
                    <a:pt x="45" y="340"/>
                  </a:lnTo>
                  <a:lnTo>
                    <a:pt x="57" y="326"/>
                  </a:lnTo>
                  <a:lnTo>
                    <a:pt x="69" y="316"/>
                  </a:lnTo>
                  <a:lnTo>
                    <a:pt x="79" y="309"/>
                  </a:lnTo>
                  <a:lnTo>
                    <a:pt x="83" y="304"/>
                  </a:lnTo>
                  <a:lnTo>
                    <a:pt x="86" y="304"/>
                  </a:lnTo>
                  <a:lnTo>
                    <a:pt x="86" y="302"/>
                  </a:lnTo>
                  <a:lnTo>
                    <a:pt x="83" y="295"/>
                  </a:lnTo>
                  <a:lnTo>
                    <a:pt x="81" y="285"/>
                  </a:lnTo>
                  <a:lnTo>
                    <a:pt x="76" y="273"/>
                  </a:lnTo>
                  <a:lnTo>
                    <a:pt x="76" y="259"/>
                  </a:lnTo>
                  <a:lnTo>
                    <a:pt x="76" y="245"/>
                  </a:lnTo>
                  <a:lnTo>
                    <a:pt x="79" y="226"/>
                  </a:lnTo>
                  <a:lnTo>
                    <a:pt x="86" y="209"/>
                  </a:lnTo>
                  <a:lnTo>
                    <a:pt x="95" y="193"/>
                  </a:lnTo>
                  <a:lnTo>
                    <a:pt x="112" y="176"/>
                  </a:lnTo>
                  <a:lnTo>
                    <a:pt x="131" y="162"/>
                  </a:lnTo>
                  <a:lnTo>
                    <a:pt x="150" y="155"/>
                  </a:lnTo>
                  <a:lnTo>
                    <a:pt x="169" y="152"/>
                  </a:lnTo>
                  <a:lnTo>
                    <a:pt x="185" y="152"/>
                  </a:lnTo>
                  <a:lnTo>
                    <a:pt x="202" y="157"/>
                  </a:lnTo>
                  <a:lnTo>
                    <a:pt x="216" y="159"/>
                  </a:lnTo>
                  <a:lnTo>
                    <a:pt x="228" y="167"/>
                  </a:lnTo>
                  <a:lnTo>
                    <a:pt x="238" y="171"/>
                  </a:lnTo>
                  <a:lnTo>
                    <a:pt x="242" y="174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5" y="169"/>
                  </a:lnTo>
                  <a:lnTo>
                    <a:pt x="242" y="159"/>
                  </a:lnTo>
                  <a:lnTo>
                    <a:pt x="245" y="148"/>
                  </a:lnTo>
                  <a:lnTo>
                    <a:pt x="247" y="133"/>
                  </a:lnTo>
                  <a:lnTo>
                    <a:pt x="254" y="117"/>
                  </a:lnTo>
                  <a:lnTo>
                    <a:pt x="264" y="100"/>
                  </a:lnTo>
                  <a:lnTo>
                    <a:pt x="280" y="81"/>
                  </a:lnTo>
                  <a:lnTo>
                    <a:pt x="299" y="60"/>
                  </a:lnTo>
                  <a:lnTo>
                    <a:pt x="328" y="41"/>
                  </a:lnTo>
                  <a:lnTo>
                    <a:pt x="359" y="24"/>
                  </a:lnTo>
                  <a:lnTo>
                    <a:pt x="390" y="17"/>
                  </a:lnTo>
                  <a:lnTo>
                    <a:pt x="418" y="15"/>
                  </a:lnTo>
                  <a:lnTo>
                    <a:pt x="447" y="19"/>
                  </a:lnTo>
                  <a:lnTo>
                    <a:pt x="473" y="26"/>
                  </a:lnTo>
                  <a:lnTo>
                    <a:pt x="494" y="36"/>
                  </a:lnTo>
                  <a:lnTo>
                    <a:pt x="513" y="45"/>
                  </a:lnTo>
                  <a:lnTo>
                    <a:pt x="527" y="55"/>
                  </a:lnTo>
                  <a:lnTo>
                    <a:pt x="537" y="60"/>
                  </a:lnTo>
                  <a:lnTo>
                    <a:pt x="542" y="62"/>
                  </a:lnTo>
                  <a:lnTo>
                    <a:pt x="542" y="57"/>
                  </a:lnTo>
                  <a:lnTo>
                    <a:pt x="544" y="50"/>
                  </a:lnTo>
                  <a:lnTo>
                    <a:pt x="546" y="41"/>
                  </a:lnTo>
                  <a:lnTo>
                    <a:pt x="551" y="31"/>
                  </a:lnTo>
                  <a:lnTo>
                    <a:pt x="561" y="22"/>
                  </a:lnTo>
                  <a:lnTo>
                    <a:pt x="570" y="15"/>
                  </a:lnTo>
                  <a:lnTo>
                    <a:pt x="584" y="7"/>
                  </a:lnTo>
                  <a:lnTo>
                    <a:pt x="601" y="3"/>
                  </a:lnTo>
                  <a:lnTo>
                    <a:pt x="622" y="0"/>
                  </a:lnTo>
                  <a:lnTo>
                    <a:pt x="646" y="3"/>
                  </a:lnTo>
                  <a:lnTo>
                    <a:pt x="663" y="7"/>
                  </a:lnTo>
                  <a:lnTo>
                    <a:pt x="677" y="15"/>
                  </a:lnTo>
                  <a:lnTo>
                    <a:pt x="687" y="22"/>
                  </a:lnTo>
                  <a:lnTo>
                    <a:pt x="696" y="31"/>
                  </a:lnTo>
                  <a:lnTo>
                    <a:pt x="701" y="41"/>
                  </a:lnTo>
                  <a:lnTo>
                    <a:pt x="703" y="50"/>
                  </a:lnTo>
                  <a:lnTo>
                    <a:pt x="706" y="57"/>
                  </a:lnTo>
                  <a:lnTo>
                    <a:pt x="706" y="62"/>
                  </a:lnTo>
                </a:path>
              </a:pathLst>
            </a:custGeom>
            <a:noFill/>
            <a:ln w="8001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5" name="Freeform 101"/>
            <p:cNvSpPr>
              <a:spLocks/>
            </p:cNvSpPr>
            <p:nvPr/>
          </p:nvSpPr>
          <p:spPr bwMode="auto">
            <a:xfrm>
              <a:off x="1987" y="2994"/>
              <a:ext cx="523" cy="353"/>
            </a:xfrm>
            <a:custGeom>
              <a:avLst/>
              <a:gdLst>
                <a:gd name="T0" fmla="*/ 441 w 536"/>
                <a:gd name="T1" fmla="*/ 56 h 451"/>
                <a:gd name="T2" fmla="*/ 439 w 536"/>
                <a:gd name="T3" fmla="*/ 58 h 451"/>
                <a:gd name="T4" fmla="*/ 430 w 536"/>
                <a:gd name="T5" fmla="*/ 58 h 451"/>
                <a:gd name="T6" fmla="*/ 420 w 536"/>
                <a:gd name="T7" fmla="*/ 59 h 451"/>
                <a:gd name="T8" fmla="*/ 403 w 536"/>
                <a:gd name="T9" fmla="*/ 60 h 451"/>
                <a:gd name="T10" fmla="*/ 386 w 536"/>
                <a:gd name="T11" fmla="*/ 63 h 451"/>
                <a:gd name="T12" fmla="*/ 364 w 536"/>
                <a:gd name="T13" fmla="*/ 63 h 451"/>
                <a:gd name="T14" fmla="*/ 341 w 536"/>
                <a:gd name="T15" fmla="*/ 63 h 451"/>
                <a:gd name="T16" fmla="*/ 318 w 536"/>
                <a:gd name="T17" fmla="*/ 63 h 451"/>
                <a:gd name="T18" fmla="*/ 293 w 536"/>
                <a:gd name="T19" fmla="*/ 63 h 451"/>
                <a:gd name="T20" fmla="*/ 267 w 536"/>
                <a:gd name="T21" fmla="*/ 60 h 451"/>
                <a:gd name="T22" fmla="*/ 244 w 536"/>
                <a:gd name="T23" fmla="*/ 58 h 451"/>
                <a:gd name="T24" fmla="*/ 227 w 536"/>
                <a:gd name="T25" fmla="*/ 55 h 451"/>
                <a:gd name="T26" fmla="*/ 215 w 536"/>
                <a:gd name="T27" fmla="*/ 52 h 451"/>
                <a:gd name="T28" fmla="*/ 206 w 536"/>
                <a:gd name="T29" fmla="*/ 49 h 451"/>
                <a:gd name="T30" fmla="*/ 201 w 536"/>
                <a:gd name="T31" fmla="*/ 47 h 451"/>
                <a:gd name="T32" fmla="*/ 199 w 536"/>
                <a:gd name="T33" fmla="*/ 45 h 451"/>
                <a:gd name="T34" fmla="*/ 196 w 536"/>
                <a:gd name="T35" fmla="*/ 44 h 451"/>
                <a:gd name="T36" fmla="*/ 199 w 536"/>
                <a:gd name="T37" fmla="*/ 42 h 451"/>
                <a:gd name="T38" fmla="*/ 199 w 536"/>
                <a:gd name="T39" fmla="*/ 41 h 451"/>
                <a:gd name="T40" fmla="*/ 199 w 536"/>
                <a:gd name="T41" fmla="*/ 41 h 451"/>
                <a:gd name="T42" fmla="*/ 196 w 536"/>
                <a:gd name="T43" fmla="*/ 41 h 451"/>
                <a:gd name="T44" fmla="*/ 193 w 536"/>
                <a:gd name="T45" fmla="*/ 41 h 451"/>
                <a:gd name="T46" fmla="*/ 185 w 536"/>
                <a:gd name="T47" fmla="*/ 42 h 451"/>
                <a:gd name="T48" fmla="*/ 175 w 536"/>
                <a:gd name="T49" fmla="*/ 43 h 451"/>
                <a:gd name="T50" fmla="*/ 164 w 536"/>
                <a:gd name="T51" fmla="*/ 44 h 451"/>
                <a:gd name="T52" fmla="*/ 150 w 536"/>
                <a:gd name="T53" fmla="*/ 44 h 451"/>
                <a:gd name="T54" fmla="*/ 136 w 536"/>
                <a:gd name="T55" fmla="*/ 44 h 451"/>
                <a:gd name="T56" fmla="*/ 122 w 536"/>
                <a:gd name="T57" fmla="*/ 44 h 451"/>
                <a:gd name="T58" fmla="*/ 104 w 536"/>
                <a:gd name="T59" fmla="*/ 43 h 451"/>
                <a:gd name="T60" fmla="*/ 91 w 536"/>
                <a:gd name="T61" fmla="*/ 41 h 451"/>
                <a:gd name="T62" fmla="*/ 76 w 536"/>
                <a:gd name="T63" fmla="*/ 38 h 451"/>
                <a:gd name="T64" fmla="*/ 67 w 536"/>
                <a:gd name="T65" fmla="*/ 36 h 451"/>
                <a:gd name="T66" fmla="*/ 60 w 536"/>
                <a:gd name="T67" fmla="*/ 34 h 451"/>
                <a:gd name="T68" fmla="*/ 59 w 536"/>
                <a:gd name="T69" fmla="*/ 32 h 451"/>
                <a:gd name="T70" fmla="*/ 59 w 536"/>
                <a:gd name="T71" fmla="*/ 29 h 451"/>
                <a:gd name="T72" fmla="*/ 59 w 536"/>
                <a:gd name="T73" fmla="*/ 27 h 451"/>
                <a:gd name="T74" fmla="*/ 62 w 536"/>
                <a:gd name="T75" fmla="*/ 25 h 451"/>
                <a:gd name="T76" fmla="*/ 64 w 536"/>
                <a:gd name="T77" fmla="*/ 24 h 451"/>
                <a:gd name="T78" fmla="*/ 67 w 536"/>
                <a:gd name="T79" fmla="*/ 23 h 451"/>
                <a:gd name="T80" fmla="*/ 67 w 536"/>
                <a:gd name="T81" fmla="*/ 23 h 451"/>
                <a:gd name="T82" fmla="*/ 64 w 536"/>
                <a:gd name="T83" fmla="*/ 23 h 451"/>
                <a:gd name="T84" fmla="*/ 60 w 536"/>
                <a:gd name="T85" fmla="*/ 22 h 451"/>
                <a:gd name="T86" fmla="*/ 55 w 536"/>
                <a:gd name="T87" fmla="*/ 21 h 451"/>
                <a:gd name="T88" fmla="*/ 46 w 536"/>
                <a:gd name="T89" fmla="*/ 20 h 451"/>
                <a:gd name="T90" fmla="*/ 34 w 536"/>
                <a:gd name="T91" fmla="*/ 18 h 451"/>
                <a:gd name="T92" fmla="*/ 20 w 536"/>
                <a:gd name="T93" fmla="*/ 16 h 451"/>
                <a:gd name="T94" fmla="*/ 16 w 536"/>
                <a:gd name="T95" fmla="*/ 13 h 451"/>
                <a:gd name="T96" fmla="*/ 7 w 536"/>
                <a:gd name="T97" fmla="*/ 9 h 451"/>
                <a:gd name="T98" fmla="*/ 2 w 536"/>
                <a:gd name="T99" fmla="*/ 5 h 451"/>
                <a:gd name="T100" fmla="*/ 0 w 536"/>
                <a:gd name="T101" fmla="*/ 0 h 4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6"/>
                <a:gd name="T154" fmla="*/ 0 h 451"/>
                <a:gd name="T155" fmla="*/ 536 w 536"/>
                <a:gd name="T156" fmla="*/ 451 h 45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6" h="451">
                  <a:moveTo>
                    <a:pt x="536" y="404"/>
                  </a:moveTo>
                  <a:lnTo>
                    <a:pt x="534" y="406"/>
                  </a:lnTo>
                  <a:lnTo>
                    <a:pt x="524" y="413"/>
                  </a:lnTo>
                  <a:lnTo>
                    <a:pt x="510" y="423"/>
                  </a:lnTo>
                  <a:lnTo>
                    <a:pt x="491" y="432"/>
                  </a:lnTo>
                  <a:lnTo>
                    <a:pt x="470" y="442"/>
                  </a:lnTo>
                  <a:lnTo>
                    <a:pt x="444" y="449"/>
                  </a:lnTo>
                  <a:lnTo>
                    <a:pt x="415" y="451"/>
                  </a:lnTo>
                  <a:lnTo>
                    <a:pt x="387" y="451"/>
                  </a:lnTo>
                  <a:lnTo>
                    <a:pt x="356" y="442"/>
                  </a:lnTo>
                  <a:lnTo>
                    <a:pt x="325" y="428"/>
                  </a:lnTo>
                  <a:lnTo>
                    <a:pt x="296" y="406"/>
                  </a:lnTo>
                  <a:lnTo>
                    <a:pt x="277" y="387"/>
                  </a:lnTo>
                  <a:lnTo>
                    <a:pt x="261" y="368"/>
                  </a:lnTo>
                  <a:lnTo>
                    <a:pt x="251" y="349"/>
                  </a:lnTo>
                  <a:lnTo>
                    <a:pt x="244" y="333"/>
                  </a:lnTo>
                  <a:lnTo>
                    <a:pt x="242" y="318"/>
                  </a:lnTo>
                  <a:lnTo>
                    <a:pt x="239" y="309"/>
                  </a:lnTo>
                  <a:lnTo>
                    <a:pt x="242" y="299"/>
                  </a:lnTo>
                  <a:lnTo>
                    <a:pt x="242" y="292"/>
                  </a:lnTo>
                  <a:lnTo>
                    <a:pt x="239" y="292"/>
                  </a:lnTo>
                  <a:lnTo>
                    <a:pt x="235" y="297"/>
                  </a:lnTo>
                  <a:lnTo>
                    <a:pt x="225" y="302"/>
                  </a:lnTo>
                  <a:lnTo>
                    <a:pt x="213" y="306"/>
                  </a:lnTo>
                  <a:lnTo>
                    <a:pt x="199" y="311"/>
                  </a:lnTo>
                  <a:lnTo>
                    <a:pt x="182" y="314"/>
                  </a:lnTo>
                  <a:lnTo>
                    <a:pt x="166" y="314"/>
                  </a:lnTo>
                  <a:lnTo>
                    <a:pt x="147" y="311"/>
                  </a:lnTo>
                  <a:lnTo>
                    <a:pt x="128" y="304"/>
                  </a:lnTo>
                  <a:lnTo>
                    <a:pt x="109" y="292"/>
                  </a:lnTo>
                  <a:lnTo>
                    <a:pt x="92" y="276"/>
                  </a:lnTo>
                  <a:lnTo>
                    <a:pt x="83" y="257"/>
                  </a:lnTo>
                  <a:lnTo>
                    <a:pt x="76" y="240"/>
                  </a:lnTo>
                  <a:lnTo>
                    <a:pt x="73" y="223"/>
                  </a:lnTo>
                  <a:lnTo>
                    <a:pt x="73" y="207"/>
                  </a:lnTo>
                  <a:lnTo>
                    <a:pt x="73" y="192"/>
                  </a:lnTo>
                  <a:lnTo>
                    <a:pt x="78" y="181"/>
                  </a:lnTo>
                  <a:lnTo>
                    <a:pt x="80" y="171"/>
                  </a:lnTo>
                  <a:lnTo>
                    <a:pt x="83" y="166"/>
                  </a:lnTo>
                  <a:lnTo>
                    <a:pt x="83" y="164"/>
                  </a:lnTo>
                  <a:lnTo>
                    <a:pt x="80" y="162"/>
                  </a:lnTo>
                  <a:lnTo>
                    <a:pt x="76" y="159"/>
                  </a:lnTo>
                  <a:lnTo>
                    <a:pt x="66" y="152"/>
                  </a:lnTo>
                  <a:lnTo>
                    <a:pt x="54" y="143"/>
                  </a:lnTo>
                  <a:lnTo>
                    <a:pt x="42" y="128"/>
                  </a:lnTo>
                  <a:lnTo>
                    <a:pt x="28" y="112"/>
                  </a:lnTo>
                  <a:lnTo>
                    <a:pt x="16" y="90"/>
                  </a:lnTo>
                  <a:lnTo>
                    <a:pt x="7" y="64"/>
                  </a:lnTo>
                  <a:lnTo>
                    <a:pt x="2" y="36"/>
                  </a:lnTo>
                  <a:lnTo>
                    <a:pt x="0" y="0"/>
                  </a:lnTo>
                </a:path>
              </a:pathLst>
            </a:custGeom>
            <a:noFill/>
            <a:ln w="8001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6" name="Freeform 102"/>
            <p:cNvSpPr>
              <a:spLocks/>
            </p:cNvSpPr>
            <p:nvPr/>
          </p:nvSpPr>
          <p:spPr bwMode="auto">
            <a:xfrm>
              <a:off x="2510" y="2997"/>
              <a:ext cx="688" cy="363"/>
            </a:xfrm>
            <a:custGeom>
              <a:avLst/>
              <a:gdLst>
                <a:gd name="T0" fmla="*/ 3 w 706"/>
                <a:gd name="T1" fmla="*/ 56 h 465"/>
                <a:gd name="T2" fmla="*/ 5 w 706"/>
                <a:gd name="T3" fmla="*/ 57 h 465"/>
                <a:gd name="T4" fmla="*/ 12 w 706"/>
                <a:gd name="T5" fmla="*/ 60 h 465"/>
                <a:gd name="T6" fmla="*/ 23 w 706"/>
                <a:gd name="T7" fmla="*/ 62 h 465"/>
                <a:gd name="T8" fmla="*/ 52 w 706"/>
                <a:gd name="T9" fmla="*/ 64 h 465"/>
                <a:gd name="T10" fmla="*/ 88 w 706"/>
                <a:gd name="T11" fmla="*/ 64 h 465"/>
                <a:gd name="T12" fmla="*/ 113 w 706"/>
                <a:gd name="T13" fmla="*/ 62 h 465"/>
                <a:gd name="T14" fmla="*/ 128 w 706"/>
                <a:gd name="T15" fmla="*/ 60 h 465"/>
                <a:gd name="T16" fmla="*/ 133 w 706"/>
                <a:gd name="T17" fmla="*/ 57 h 465"/>
                <a:gd name="T18" fmla="*/ 135 w 706"/>
                <a:gd name="T19" fmla="*/ 56 h 465"/>
                <a:gd name="T20" fmla="*/ 139 w 706"/>
                <a:gd name="T21" fmla="*/ 56 h 465"/>
                <a:gd name="T22" fmla="*/ 159 w 706"/>
                <a:gd name="T23" fmla="*/ 58 h 465"/>
                <a:gd name="T24" fmla="*/ 191 w 706"/>
                <a:gd name="T25" fmla="*/ 60 h 465"/>
                <a:gd name="T26" fmla="*/ 236 w 706"/>
                <a:gd name="T27" fmla="*/ 62 h 465"/>
                <a:gd name="T28" fmla="*/ 284 w 706"/>
                <a:gd name="T29" fmla="*/ 61 h 465"/>
                <a:gd name="T30" fmla="*/ 330 w 706"/>
                <a:gd name="T31" fmla="*/ 56 h 465"/>
                <a:gd name="T32" fmla="*/ 360 w 706"/>
                <a:gd name="T33" fmla="*/ 50 h 465"/>
                <a:gd name="T34" fmla="*/ 375 w 706"/>
                <a:gd name="T35" fmla="*/ 46 h 465"/>
                <a:gd name="T36" fmla="*/ 377 w 706"/>
                <a:gd name="T37" fmla="*/ 42 h 465"/>
                <a:gd name="T38" fmla="*/ 377 w 706"/>
                <a:gd name="T39" fmla="*/ 41 h 465"/>
                <a:gd name="T40" fmla="*/ 379 w 706"/>
                <a:gd name="T41" fmla="*/ 41 h 465"/>
                <a:gd name="T42" fmla="*/ 391 w 706"/>
                <a:gd name="T43" fmla="*/ 41 h 465"/>
                <a:gd name="T44" fmla="*/ 411 w 706"/>
                <a:gd name="T45" fmla="*/ 43 h 465"/>
                <a:gd name="T46" fmla="*/ 439 w 706"/>
                <a:gd name="T47" fmla="*/ 43 h 465"/>
                <a:gd name="T48" fmla="*/ 469 w 706"/>
                <a:gd name="T49" fmla="*/ 41 h 465"/>
                <a:gd name="T50" fmla="*/ 499 w 706"/>
                <a:gd name="T51" fmla="*/ 37 h 465"/>
                <a:gd name="T52" fmla="*/ 513 w 706"/>
                <a:gd name="T53" fmla="*/ 33 h 465"/>
                <a:gd name="T54" fmla="*/ 514 w 706"/>
                <a:gd name="T55" fmla="*/ 29 h 465"/>
                <a:gd name="T56" fmla="*/ 510 w 706"/>
                <a:gd name="T57" fmla="*/ 25 h 465"/>
                <a:gd name="T58" fmla="*/ 507 w 706"/>
                <a:gd name="T59" fmla="*/ 23 h 465"/>
                <a:gd name="T60" fmla="*/ 507 w 706"/>
                <a:gd name="T61" fmla="*/ 23 h 465"/>
                <a:gd name="T62" fmla="*/ 520 w 706"/>
                <a:gd name="T63" fmla="*/ 21 h 465"/>
                <a:gd name="T64" fmla="*/ 540 w 706"/>
                <a:gd name="T65" fmla="*/ 18 h 465"/>
                <a:gd name="T66" fmla="*/ 560 w 706"/>
                <a:gd name="T67" fmla="*/ 12 h 465"/>
                <a:gd name="T68" fmla="*/ 572 w 706"/>
                <a:gd name="T69" fmla="*/ 4 h 46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6"/>
                <a:gd name="T106" fmla="*/ 0 h 465"/>
                <a:gd name="T107" fmla="*/ 706 w 706"/>
                <a:gd name="T108" fmla="*/ 465 h 46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6" h="465">
                  <a:moveTo>
                    <a:pt x="0" y="401"/>
                  </a:moveTo>
                  <a:lnTo>
                    <a:pt x="3" y="406"/>
                  </a:lnTo>
                  <a:lnTo>
                    <a:pt x="3" y="410"/>
                  </a:lnTo>
                  <a:lnTo>
                    <a:pt x="5" y="417"/>
                  </a:lnTo>
                  <a:lnTo>
                    <a:pt x="7" y="425"/>
                  </a:lnTo>
                  <a:lnTo>
                    <a:pt x="12" y="434"/>
                  </a:lnTo>
                  <a:lnTo>
                    <a:pt x="22" y="444"/>
                  </a:lnTo>
                  <a:lnTo>
                    <a:pt x="31" y="453"/>
                  </a:lnTo>
                  <a:lnTo>
                    <a:pt x="45" y="460"/>
                  </a:lnTo>
                  <a:lnTo>
                    <a:pt x="62" y="465"/>
                  </a:lnTo>
                  <a:lnTo>
                    <a:pt x="83" y="465"/>
                  </a:lnTo>
                  <a:lnTo>
                    <a:pt x="107" y="465"/>
                  </a:lnTo>
                  <a:lnTo>
                    <a:pt x="124" y="460"/>
                  </a:lnTo>
                  <a:lnTo>
                    <a:pt x="138" y="453"/>
                  </a:lnTo>
                  <a:lnTo>
                    <a:pt x="148" y="444"/>
                  </a:lnTo>
                  <a:lnTo>
                    <a:pt x="157" y="434"/>
                  </a:lnTo>
                  <a:lnTo>
                    <a:pt x="162" y="425"/>
                  </a:lnTo>
                  <a:lnTo>
                    <a:pt x="164" y="417"/>
                  </a:lnTo>
                  <a:lnTo>
                    <a:pt x="167" y="410"/>
                  </a:lnTo>
                  <a:lnTo>
                    <a:pt x="167" y="406"/>
                  </a:lnTo>
                  <a:lnTo>
                    <a:pt x="167" y="403"/>
                  </a:lnTo>
                  <a:lnTo>
                    <a:pt x="171" y="406"/>
                  </a:lnTo>
                  <a:lnTo>
                    <a:pt x="178" y="413"/>
                  </a:lnTo>
                  <a:lnTo>
                    <a:pt x="195" y="420"/>
                  </a:lnTo>
                  <a:lnTo>
                    <a:pt x="214" y="432"/>
                  </a:lnTo>
                  <a:lnTo>
                    <a:pt x="235" y="439"/>
                  </a:lnTo>
                  <a:lnTo>
                    <a:pt x="262" y="448"/>
                  </a:lnTo>
                  <a:lnTo>
                    <a:pt x="290" y="451"/>
                  </a:lnTo>
                  <a:lnTo>
                    <a:pt x="319" y="448"/>
                  </a:lnTo>
                  <a:lnTo>
                    <a:pt x="349" y="441"/>
                  </a:lnTo>
                  <a:lnTo>
                    <a:pt x="380" y="425"/>
                  </a:lnTo>
                  <a:lnTo>
                    <a:pt x="406" y="406"/>
                  </a:lnTo>
                  <a:lnTo>
                    <a:pt x="428" y="384"/>
                  </a:lnTo>
                  <a:lnTo>
                    <a:pt x="442" y="365"/>
                  </a:lnTo>
                  <a:lnTo>
                    <a:pt x="454" y="349"/>
                  </a:lnTo>
                  <a:lnTo>
                    <a:pt x="461" y="332"/>
                  </a:lnTo>
                  <a:lnTo>
                    <a:pt x="463" y="318"/>
                  </a:lnTo>
                  <a:lnTo>
                    <a:pt x="463" y="306"/>
                  </a:lnTo>
                  <a:lnTo>
                    <a:pt x="463" y="299"/>
                  </a:lnTo>
                  <a:lnTo>
                    <a:pt x="463" y="292"/>
                  </a:lnTo>
                  <a:lnTo>
                    <a:pt x="463" y="289"/>
                  </a:lnTo>
                  <a:lnTo>
                    <a:pt x="466" y="292"/>
                  </a:lnTo>
                  <a:lnTo>
                    <a:pt x="471" y="294"/>
                  </a:lnTo>
                  <a:lnTo>
                    <a:pt x="480" y="301"/>
                  </a:lnTo>
                  <a:lnTo>
                    <a:pt x="492" y="306"/>
                  </a:lnTo>
                  <a:lnTo>
                    <a:pt x="506" y="311"/>
                  </a:lnTo>
                  <a:lnTo>
                    <a:pt x="523" y="313"/>
                  </a:lnTo>
                  <a:lnTo>
                    <a:pt x="539" y="313"/>
                  </a:lnTo>
                  <a:lnTo>
                    <a:pt x="558" y="311"/>
                  </a:lnTo>
                  <a:lnTo>
                    <a:pt x="577" y="303"/>
                  </a:lnTo>
                  <a:lnTo>
                    <a:pt x="596" y="289"/>
                  </a:lnTo>
                  <a:lnTo>
                    <a:pt x="613" y="273"/>
                  </a:lnTo>
                  <a:lnTo>
                    <a:pt x="623" y="256"/>
                  </a:lnTo>
                  <a:lnTo>
                    <a:pt x="630" y="239"/>
                  </a:lnTo>
                  <a:lnTo>
                    <a:pt x="632" y="223"/>
                  </a:lnTo>
                  <a:lnTo>
                    <a:pt x="632" y="206"/>
                  </a:lnTo>
                  <a:lnTo>
                    <a:pt x="630" y="192"/>
                  </a:lnTo>
                  <a:lnTo>
                    <a:pt x="627" y="180"/>
                  </a:lnTo>
                  <a:lnTo>
                    <a:pt x="625" y="170"/>
                  </a:lnTo>
                  <a:lnTo>
                    <a:pt x="623" y="163"/>
                  </a:lnTo>
                  <a:lnTo>
                    <a:pt x="620" y="161"/>
                  </a:lnTo>
                  <a:lnTo>
                    <a:pt x="623" y="161"/>
                  </a:lnTo>
                  <a:lnTo>
                    <a:pt x="630" y="156"/>
                  </a:lnTo>
                  <a:lnTo>
                    <a:pt x="639" y="149"/>
                  </a:lnTo>
                  <a:lnTo>
                    <a:pt x="651" y="140"/>
                  </a:lnTo>
                  <a:lnTo>
                    <a:pt x="663" y="128"/>
                  </a:lnTo>
                  <a:lnTo>
                    <a:pt x="677" y="109"/>
                  </a:lnTo>
                  <a:lnTo>
                    <a:pt x="689" y="87"/>
                  </a:lnTo>
                  <a:lnTo>
                    <a:pt x="699" y="64"/>
                  </a:lnTo>
                  <a:lnTo>
                    <a:pt x="703" y="33"/>
                  </a:lnTo>
                  <a:lnTo>
                    <a:pt x="706" y="0"/>
                  </a:lnTo>
                </a:path>
              </a:pathLst>
            </a:custGeom>
            <a:noFill/>
            <a:ln w="8001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2276475" y="2895600"/>
            <a:ext cx="466725" cy="138113"/>
            <a:chOff x="1434" y="1824"/>
            <a:chExt cx="294" cy="87"/>
          </a:xfrm>
        </p:grpSpPr>
        <p:sp>
          <p:nvSpPr>
            <p:cNvPr id="30771" name="Freeform 72"/>
            <p:cNvSpPr>
              <a:spLocks/>
            </p:cNvSpPr>
            <p:nvPr/>
          </p:nvSpPr>
          <p:spPr bwMode="auto">
            <a:xfrm>
              <a:off x="1434" y="1824"/>
              <a:ext cx="294" cy="84"/>
            </a:xfrm>
            <a:custGeom>
              <a:avLst/>
              <a:gdLst>
                <a:gd name="T0" fmla="*/ 0 w 302"/>
                <a:gd name="T1" fmla="*/ 0 h 107"/>
                <a:gd name="T2" fmla="*/ 243 w 302"/>
                <a:gd name="T3" fmla="*/ 2 h 107"/>
                <a:gd name="T4" fmla="*/ 243 w 302"/>
                <a:gd name="T5" fmla="*/ 16 h 107"/>
                <a:gd name="T6" fmla="*/ 0 w 302"/>
                <a:gd name="T7" fmla="*/ 16 h 107"/>
                <a:gd name="T8" fmla="*/ 0 w 302"/>
                <a:gd name="T9" fmla="*/ 2 h 107"/>
                <a:gd name="T10" fmla="*/ 0 w 302"/>
                <a:gd name="T11" fmla="*/ 2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2"/>
                <a:gd name="T19" fmla="*/ 0 h 107"/>
                <a:gd name="T20" fmla="*/ 302 w 302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2" h="107">
                  <a:moveTo>
                    <a:pt x="0" y="0"/>
                  </a:moveTo>
                  <a:lnTo>
                    <a:pt x="302" y="3"/>
                  </a:lnTo>
                  <a:lnTo>
                    <a:pt x="302" y="107"/>
                  </a:lnTo>
                  <a:lnTo>
                    <a:pt x="0" y="107"/>
                  </a:lnTo>
                  <a:lnTo>
                    <a:pt x="0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2" name="Rectangle 103"/>
            <p:cNvSpPr>
              <a:spLocks noChangeArrowheads="1"/>
            </p:cNvSpPr>
            <p:nvPr/>
          </p:nvSpPr>
          <p:spPr bwMode="auto">
            <a:xfrm>
              <a:off x="1509" y="1825"/>
              <a:ext cx="1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altLang="ko-KR"/>
            </a:p>
          </p:txBody>
        </p:sp>
      </p:grpSp>
      <p:sp>
        <p:nvSpPr>
          <p:cNvPr id="30752" name="Rectangle 104"/>
          <p:cNvSpPr>
            <a:spLocks noChangeArrowheads="1"/>
          </p:cNvSpPr>
          <p:nvPr/>
        </p:nvSpPr>
        <p:spPr bwMode="auto">
          <a:xfrm>
            <a:off x="2701925" y="3189288"/>
            <a:ext cx="241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RRP</a:t>
            </a:r>
            <a:endParaRPr lang="en-US" altLang="ko-KR"/>
          </a:p>
        </p:txBody>
      </p: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1960563" y="3478213"/>
            <a:ext cx="763587" cy="141287"/>
            <a:chOff x="1235" y="2191"/>
            <a:chExt cx="481" cy="89"/>
          </a:xfrm>
        </p:grpSpPr>
        <p:sp>
          <p:nvSpPr>
            <p:cNvPr id="30767" name="Freeform 70"/>
            <p:cNvSpPr>
              <a:spLocks/>
            </p:cNvSpPr>
            <p:nvPr/>
          </p:nvSpPr>
          <p:spPr bwMode="auto">
            <a:xfrm>
              <a:off x="1235" y="2191"/>
              <a:ext cx="481" cy="82"/>
            </a:xfrm>
            <a:custGeom>
              <a:avLst/>
              <a:gdLst>
                <a:gd name="T0" fmla="*/ 0 w 494"/>
                <a:gd name="T1" fmla="*/ 0 h 105"/>
                <a:gd name="T2" fmla="*/ 399 w 494"/>
                <a:gd name="T3" fmla="*/ 0 h 105"/>
                <a:gd name="T4" fmla="*/ 399 w 494"/>
                <a:gd name="T5" fmla="*/ 14 h 105"/>
                <a:gd name="T6" fmla="*/ 2 w 494"/>
                <a:gd name="T7" fmla="*/ 14 h 105"/>
                <a:gd name="T8" fmla="*/ 2 w 494"/>
                <a:gd name="T9" fmla="*/ 0 h 105"/>
                <a:gd name="T10" fmla="*/ 2 w 494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4"/>
                <a:gd name="T19" fmla="*/ 0 h 105"/>
                <a:gd name="T20" fmla="*/ 494 w 494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4" h="105">
                  <a:moveTo>
                    <a:pt x="0" y="0"/>
                  </a:moveTo>
                  <a:lnTo>
                    <a:pt x="494" y="0"/>
                  </a:lnTo>
                  <a:lnTo>
                    <a:pt x="494" y="105"/>
                  </a:lnTo>
                  <a:lnTo>
                    <a:pt x="2" y="105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8" name="Line 71"/>
            <p:cNvSpPr>
              <a:spLocks noChangeShapeType="1"/>
            </p:cNvSpPr>
            <p:nvPr/>
          </p:nvSpPr>
          <p:spPr bwMode="auto">
            <a:xfrm>
              <a:off x="1476" y="2191"/>
              <a:ext cx="1" cy="8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9" name="Rectangle 105"/>
            <p:cNvSpPr>
              <a:spLocks noChangeArrowheads="1"/>
            </p:cNvSpPr>
            <p:nvPr/>
          </p:nvSpPr>
          <p:spPr bwMode="auto">
            <a:xfrm>
              <a:off x="1303" y="2194"/>
              <a:ext cx="1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RRP</a:t>
              </a:r>
              <a:endParaRPr lang="en-US" altLang="ko-KR"/>
            </a:p>
          </p:txBody>
        </p:sp>
        <p:sp>
          <p:nvSpPr>
            <p:cNvPr id="30770" name="Rectangle 106"/>
            <p:cNvSpPr>
              <a:spLocks noChangeArrowheads="1"/>
            </p:cNvSpPr>
            <p:nvPr/>
          </p:nvSpPr>
          <p:spPr bwMode="auto">
            <a:xfrm>
              <a:off x="1535" y="2194"/>
              <a:ext cx="1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altLang="ko-KR"/>
            </a:p>
          </p:txBody>
        </p:sp>
      </p:grpSp>
      <p:sp>
        <p:nvSpPr>
          <p:cNvPr id="30754" name="Rectangle 107"/>
          <p:cNvSpPr>
            <a:spLocks noChangeArrowheads="1"/>
          </p:cNvSpPr>
          <p:nvPr/>
        </p:nvSpPr>
        <p:spPr bwMode="auto">
          <a:xfrm>
            <a:off x="2687638" y="3776663"/>
            <a:ext cx="241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HHP</a:t>
            </a:r>
            <a:endParaRPr lang="en-US" altLang="ko-KR"/>
          </a:p>
        </p:txBody>
      </p: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5508625" y="2895600"/>
            <a:ext cx="481013" cy="138113"/>
            <a:chOff x="3470" y="1824"/>
            <a:chExt cx="303" cy="87"/>
          </a:xfrm>
        </p:grpSpPr>
        <p:sp>
          <p:nvSpPr>
            <p:cNvPr id="30765" name="Freeform 83"/>
            <p:cNvSpPr>
              <a:spLocks/>
            </p:cNvSpPr>
            <p:nvPr/>
          </p:nvSpPr>
          <p:spPr bwMode="auto">
            <a:xfrm>
              <a:off x="3470" y="1824"/>
              <a:ext cx="303" cy="80"/>
            </a:xfrm>
            <a:custGeom>
              <a:avLst/>
              <a:gdLst>
                <a:gd name="T0" fmla="*/ 0 w 299"/>
                <a:gd name="T1" fmla="*/ 0 h 107"/>
                <a:gd name="T2" fmla="*/ 331 w 299"/>
                <a:gd name="T3" fmla="*/ 1 h 107"/>
                <a:gd name="T4" fmla="*/ 331 w 299"/>
                <a:gd name="T5" fmla="*/ 10 h 107"/>
                <a:gd name="T6" fmla="*/ 0 w 299"/>
                <a:gd name="T7" fmla="*/ 10 h 107"/>
                <a:gd name="T8" fmla="*/ 0 w 299"/>
                <a:gd name="T9" fmla="*/ 1 h 107"/>
                <a:gd name="T10" fmla="*/ 0 w 299"/>
                <a:gd name="T11" fmla="*/ 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9"/>
                <a:gd name="T19" fmla="*/ 0 h 107"/>
                <a:gd name="T20" fmla="*/ 299 w 299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9" h="107">
                  <a:moveTo>
                    <a:pt x="0" y="0"/>
                  </a:moveTo>
                  <a:lnTo>
                    <a:pt x="299" y="3"/>
                  </a:lnTo>
                  <a:lnTo>
                    <a:pt x="299" y="107"/>
                  </a:lnTo>
                  <a:lnTo>
                    <a:pt x="0" y="107"/>
                  </a:lnTo>
                  <a:lnTo>
                    <a:pt x="0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6" name="Rectangle 108"/>
            <p:cNvSpPr>
              <a:spLocks noChangeArrowheads="1"/>
            </p:cNvSpPr>
            <p:nvPr/>
          </p:nvSpPr>
          <p:spPr bwMode="auto">
            <a:xfrm>
              <a:off x="3558" y="1825"/>
              <a:ext cx="1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altLang="ko-KR"/>
            </a:p>
          </p:txBody>
        </p:sp>
      </p:grpSp>
      <p:sp>
        <p:nvSpPr>
          <p:cNvPr id="30756" name="Rectangle 109"/>
          <p:cNvSpPr>
            <a:spLocks noChangeArrowheads="1"/>
          </p:cNvSpPr>
          <p:nvPr/>
        </p:nvSpPr>
        <p:spPr bwMode="auto">
          <a:xfrm>
            <a:off x="5375275" y="3189288"/>
            <a:ext cx="241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RRP</a:t>
            </a:r>
            <a:endParaRPr lang="en-US" altLang="ko-KR"/>
          </a:p>
        </p:txBody>
      </p:sp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5507038" y="3478213"/>
            <a:ext cx="763587" cy="141287"/>
            <a:chOff x="3469" y="2191"/>
            <a:chExt cx="481" cy="89"/>
          </a:xfrm>
        </p:grpSpPr>
        <p:sp>
          <p:nvSpPr>
            <p:cNvPr id="30761" name="Freeform 81"/>
            <p:cNvSpPr>
              <a:spLocks/>
            </p:cNvSpPr>
            <p:nvPr/>
          </p:nvSpPr>
          <p:spPr bwMode="auto">
            <a:xfrm>
              <a:off x="3469" y="2191"/>
              <a:ext cx="481" cy="82"/>
            </a:xfrm>
            <a:custGeom>
              <a:avLst/>
              <a:gdLst>
                <a:gd name="T0" fmla="*/ 0 w 494"/>
                <a:gd name="T1" fmla="*/ 0 h 105"/>
                <a:gd name="T2" fmla="*/ 399 w 494"/>
                <a:gd name="T3" fmla="*/ 0 h 105"/>
                <a:gd name="T4" fmla="*/ 399 w 494"/>
                <a:gd name="T5" fmla="*/ 14 h 105"/>
                <a:gd name="T6" fmla="*/ 2 w 494"/>
                <a:gd name="T7" fmla="*/ 14 h 105"/>
                <a:gd name="T8" fmla="*/ 2 w 494"/>
                <a:gd name="T9" fmla="*/ 0 h 105"/>
                <a:gd name="T10" fmla="*/ 2 w 494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4"/>
                <a:gd name="T19" fmla="*/ 0 h 105"/>
                <a:gd name="T20" fmla="*/ 494 w 494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4" h="105">
                  <a:moveTo>
                    <a:pt x="0" y="0"/>
                  </a:moveTo>
                  <a:lnTo>
                    <a:pt x="494" y="0"/>
                  </a:lnTo>
                  <a:lnTo>
                    <a:pt x="494" y="105"/>
                  </a:lnTo>
                  <a:lnTo>
                    <a:pt x="2" y="105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2" name="Line 82"/>
            <p:cNvSpPr>
              <a:spLocks noChangeShapeType="1"/>
            </p:cNvSpPr>
            <p:nvPr/>
          </p:nvSpPr>
          <p:spPr bwMode="auto">
            <a:xfrm>
              <a:off x="3709" y="2191"/>
              <a:ext cx="1" cy="8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3" name="Rectangle 110"/>
            <p:cNvSpPr>
              <a:spLocks noChangeArrowheads="1"/>
            </p:cNvSpPr>
            <p:nvPr/>
          </p:nvSpPr>
          <p:spPr bwMode="auto">
            <a:xfrm>
              <a:off x="3543" y="2194"/>
              <a:ext cx="1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RRP</a:t>
              </a:r>
              <a:endParaRPr lang="en-US" altLang="ko-KR"/>
            </a:p>
          </p:txBody>
        </p:sp>
        <p:sp>
          <p:nvSpPr>
            <p:cNvPr id="30764" name="Rectangle 111"/>
            <p:cNvSpPr>
              <a:spLocks noChangeArrowheads="1"/>
            </p:cNvSpPr>
            <p:nvPr/>
          </p:nvSpPr>
          <p:spPr bwMode="auto">
            <a:xfrm>
              <a:off x="3773" y="2194"/>
              <a:ext cx="1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altLang="ko-KR"/>
            </a:p>
          </p:txBody>
        </p:sp>
      </p:grpSp>
      <p:sp>
        <p:nvSpPr>
          <p:cNvPr id="30758" name="Rectangle 112"/>
          <p:cNvSpPr>
            <a:spLocks noChangeArrowheads="1"/>
          </p:cNvSpPr>
          <p:nvPr/>
        </p:nvSpPr>
        <p:spPr bwMode="auto">
          <a:xfrm>
            <a:off x="5357813" y="3776663"/>
            <a:ext cx="241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b="1">
                <a:solidFill>
                  <a:srgbClr val="000000"/>
                </a:solidFill>
                <a:latin typeface="Arial" charset="0"/>
              </a:rPr>
              <a:t>HHP</a:t>
            </a:r>
            <a:endParaRPr lang="en-US" altLang="ko-KR"/>
          </a:p>
        </p:txBody>
      </p:sp>
      <p:sp>
        <p:nvSpPr>
          <p:cNvPr id="30759" name="Text Box 113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네트워크 구조</a:t>
            </a:r>
            <a:endParaRPr kumimoji="1" lang="ko-KR" altLang="en-US" sz="1400" b="1"/>
          </a:p>
        </p:txBody>
      </p:sp>
      <p:sp>
        <p:nvSpPr>
          <p:cNvPr id="30760" name="Rectangle 11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ko-KR" sz="3600"/>
              <a:t>(</a:t>
            </a:r>
            <a:r>
              <a:rPr lang="ko-KR" altLang="en-US" sz="3600"/>
              <a:t>계층적</a:t>
            </a:r>
            <a:r>
              <a:rPr lang="en-US" altLang="ko-KR" sz="3600"/>
              <a:t>) </a:t>
            </a:r>
            <a:r>
              <a:rPr lang="ko-KR" altLang="en-US" sz="3600"/>
              <a:t>프로토콜: 동작 원칙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142875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ko-KR" sz="3600"/>
              <a:t>Layering: </a:t>
            </a:r>
            <a:r>
              <a:rPr lang="en-US" altLang="ko-KR" sz="3600" i="1"/>
              <a:t>logical </a:t>
            </a:r>
            <a:r>
              <a:rPr lang="en-US" altLang="ko-KR" sz="3600"/>
              <a:t>communication </a:t>
            </a:r>
            <a:endParaRPr lang="en-US" altLang="ko-KR"/>
          </a:p>
        </p:txBody>
      </p:sp>
      <p:grpSp>
        <p:nvGrpSpPr>
          <p:cNvPr id="1029" name="그룹 115"/>
          <p:cNvGrpSpPr>
            <a:grpSpLocks/>
          </p:cNvGrpSpPr>
          <p:nvPr/>
        </p:nvGrpSpPr>
        <p:grpSpPr bwMode="auto">
          <a:xfrm>
            <a:off x="1557338" y="1419225"/>
            <a:ext cx="5943600" cy="4938713"/>
            <a:chOff x="3001963" y="1114425"/>
            <a:chExt cx="5943600" cy="4938713"/>
          </a:xfrm>
        </p:grpSpPr>
        <p:sp>
          <p:nvSpPr>
            <p:cNvPr id="1030" name="Freeform 3"/>
            <p:cNvSpPr>
              <a:spLocks/>
            </p:cNvSpPr>
            <p:nvPr/>
          </p:nvSpPr>
          <p:spPr bwMode="auto">
            <a:xfrm>
              <a:off x="3001963" y="1601788"/>
              <a:ext cx="5943600" cy="445135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3362325" y="1952625"/>
            <a:ext cx="1323975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ClipArt" r:id="rId3" imgW="1305000" imgH="1085760" progId="">
                    <p:embed/>
                  </p:oleObj>
                </mc:Choice>
                <mc:Fallback>
                  <p:oleObj name="ClipArt" r:id="rId3" imgW="1305000" imgH="10857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2325" y="1952625"/>
                          <a:ext cx="1323975" cy="892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" name="Line 5"/>
            <p:cNvSpPr>
              <a:spLocks noChangeShapeType="1"/>
            </p:cNvSpPr>
            <p:nvPr/>
          </p:nvSpPr>
          <p:spPr bwMode="auto">
            <a:xfrm flipV="1">
              <a:off x="4654550" y="2628900"/>
              <a:ext cx="363538" cy="7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3362325" y="3619500"/>
            <a:ext cx="1323975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ClipArt" r:id="rId5" imgW="1305000" imgH="1085760" progId="">
                    <p:embed/>
                  </p:oleObj>
                </mc:Choice>
                <mc:Fallback>
                  <p:oleObj name="ClipArt" r:id="rId5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2325" y="3619500"/>
                          <a:ext cx="1323975" cy="893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Line 7"/>
            <p:cNvSpPr>
              <a:spLocks noChangeShapeType="1"/>
            </p:cNvSpPr>
            <p:nvPr/>
          </p:nvSpPr>
          <p:spPr bwMode="auto">
            <a:xfrm flipV="1">
              <a:off x="4654550" y="4297363"/>
              <a:ext cx="363538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33" name="Group 8"/>
            <p:cNvGrpSpPr>
              <a:grpSpLocks/>
            </p:cNvGrpSpPr>
            <p:nvPr/>
          </p:nvGrpSpPr>
          <p:grpSpPr bwMode="auto">
            <a:xfrm>
              <a:off x="5062538" y="2995613"/>
              <a:ext cx="165100" cy="600075"/>
              <a:chOff x="3842" y="406"/>
              <a:chExt cx="51" cy="167"/>
            </a:xfrm>
          </p:grpSpPr>
          <p:sp>
            <p:nvSpPr>
              <p:cNvPr id="1136" name="Oval 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7" name="Oval 1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8" name="Oval 1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34" name="Group 12"/>
            <p:cNvGrpSpPr>
              <a:grpSpLocks/>
            </p:cNvGrpSpPr>
            <p:nvPr/>
          </p:nvGrpSpPr>
          <p:grpSpPr bwMode="auto">
            <a:xfrm>
              <a:off x="6056313" y="4433888"/>
              <a:ext cx="666750" cy="1106487"/>
              <a:chOff x="4180" y="783"/>
              <a:chExt cx="150" cy="307"/>
            </a:xfrm>
          </p:grpSpPr>
          <p:sp>
            <p:nvSpPr>
              <p:cNvPr id="1128" name="AutoShape 1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" name="Rectangle 1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0" name="Rectangle 1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1" name="AutoShape 1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2" name="Line 1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3" name="Line 1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4" name="Rectangle 1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5" name="Rectangle 2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35" name="Group 21"/>
            <p:cNvGrpSpPr>
              <a:grpSpLocks/>
            </p:cNvGrpSpPr>
            <p:nvPr/>
          </p:nvGrpSpPr>
          <p:grpSpPr bwMode="auto">
            <a:xfrm rot="-5400000">
              <a:off x="7066756" y="4606132"/>
              <a:ext cx="227013" cy="742950"/>
              <a:chOff x="3842" y="406"/>
              <a:chExt cx="51" cy="167"/>
            </a:xfrm>
          </p:grpSpPr>
          <p:sp>
            <p:nvSpPr>
              <p:cNvPr id="1125" name="Oval 2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6" name="Oval 2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" name="Oval 2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36" name="Line 25"/>
            <p:cNvSpPr>
              <a:spLocks noChangeShapeType="1"/>
            </p:cNvSpPr>
            <p:nvPr/>
          </p:nvSpPr>
          <p:spPr bwMode="auto">
            <a:xfrm>
              <a:off x="6489700" y="4175125"/>
              <a:ext cx="1577975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7" name="Line 26"/>
            <p:cNvSpPr>
              <a:spLocks noChangeShapeType="1"/>
            </p:cNvSpPr>
            <p:nvPr/>
          </p:nvSpPr>
          <p:spPr bwMode="auto">
            <a:xfrm>
              <a:off x="6500813" y="4165600"/>
              <a:ext cx="4762" cy="268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8" name="Line 27"/>
            <p:cNvSpPr>
              <a:spLocks noChangeShapeType="1"/>
            </p:cNvSpPr>
            <p:nvPr/>
          </p:nvSpPr>
          <p:spPr bwMode="auto">
            <a:xfrm>
              <a:off x="8078788" y="4160838"/>
              <a:ext cx="3175" cy="231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9" name="Line 28"/>
            <p:cNvSpPr>
              <a:spLocks noChangeShapeType="1"/>
            </p:cNvSpPr>
            <p:nvPr/>
          </p:nvSpPr>
          <p:spPr bwMode="auto">
            <a:xfrm>
              <a:off x="5535613" y="2662238"/>
              <a:ext cx="919162" cy="742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0" name="Line 29"/>
            <p:cNvSpPr>
              <a:spLocks noChangeShapeType="1"/>
            </p:cNvSpPr>
            <p:nvPr/>
          </p:nvSpPr>
          <p:spPr bwMode="auto">
            <a:xfrm flipV="1">
              <a:off x="5575300" y="3463925"/>
              <a:ext cx="879475" cy="923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1" name="Line 30"/>
            <p:cNvSpPr>
              <a:spLocks noChangeShapeType="1"/>
            </p:cNvSpPr>
            <p:nvPr/>
          </p:nvSpPr>
          <p:spPr bwMode="auto">
            <a:xfrm flipV="1">
              <a:off x="7253288" y="3703638"/>
              <a:ext cx="4762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42" name="Group 31"/>
            <p:cNvGrpSpPr>
              <a:grpSpLocks/>
            </p:cNvGrpSpPr>
            <p:nvPr/>
          </p:nvGrpSpPr>
          <p:grpSpPr bwMode="auto">
            <a:xfrm>
              <a:off x="7662863" y="4397375"/>
              <a:ext cx="666750" cy="1108075"/>
              <a:chOff x="4180" y="783"/>
              <a:chExt cx="150" cy="307"/>
            </a:xfrm>
          </p:grpSpPr>
          <p:sp>
            <p:nvSpPr>
              <p:cNvPr id="1117" name="AutoShape 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8" name="Rectangle 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9" name="Rectangle 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0" name="AutoShape 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1" name="Line 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2" name="Line 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3" name="Rectangle 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4" name="Rectangle 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43" name="Group 40"/>
            <p:cNvGrpSpPr>
              <a:grpSpLocks/>
            </p:cNvGrpSpPr>
            <p:nvPr/>
          </p:nvGrpSpPr>
          <p:grpSpPr bwMode="auto">
            <a:xfrm>
              <a:off x="6408738" y="3076575"/>
              <a:ext cx="1598612" cy="654050"/>
              <a:chOff x="3600" y="219"/>
              <a:chExt cx="360" cy="175"/>
            </a:xfrm>
          </p:grpSpPr>
          <p:sp>
            <p:nvSpPr>
              <p:cNvPr id="1104" name="Oval 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5" name="Line 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6" name="Line 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7" name="Rectangle 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8" name="Oval 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109" name="Group 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14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15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16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10" name="Group 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12" name="Line 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13" name="Line 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044" name="Group 54"/>
            <p:cNvGrpSpPr>
              <a:grpSpLocks/>
            </p:cNvGrpSpPr>
            <p:nvPr/>
          </p:nvGrpSpPr>
          <p:grpSpPr bwMode="auto">
            <a:xfrm>
              <a:off x="3302000" y="1362075"/>
              <a:ext cx="5514975" cy="4471988"/>
              <a:chOff x="1291" y="897"/>
              <a:chExt cx="3496" cy="2847"/>
            </a:xfrm>
          </p:grpSpPr>
          <p:grpSp>
            <p:nvGrpSpPr>
              <p:cNvPr id="1066" name="Group 55"/>
              <p:cNvGrpSpPr>
                <a:grpSpLocks/>
              </p:cNvGrpSpPr>
              <p:nvPr/>
            </p:nvGrpSpPr>
            <p:grpSpPr bwMode="auto">
              <a:xfrm>
                <a:off x="1341" y="897"/>
                <a:ext cx="849" cy="965"/>
                <a:chOff x="186" y="1425"/>
                <a:chExt cx="849" cy="965"/>
              </a:xfrm>
            </p:grpSpPr>
            <p:sp>
              <p:nvSpPr>
                <p:cNvPr id="1097" name="Rectangle 56"/>
                <p:cNvSpPr>
                  <a:spLocks noChangeArrowheads="1"/>
                </p:cNvSpPr>
                <p:nvPr/>
              </p:nvSpPr>
              <p:spPr bwMode="auto">
                <a:xfrm>
                  <a:off x="237" y="1425"/>
                  <a:ext cx="798" cy="90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8" name="Rectangle 57"/>
                <p:cNvSpPr>
                  <a:spLocks noChangeArrowheads="1"/>
                </p:cNvSpPr>
                <p:nvPr/>
              </p:nvSpPr>
              <p:spPr bwMode="auto">
                <a:xfrm>
                  <a:off x="207" y="1464"/>
                  <a:ext cx="798" cy="90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86" y="1457"/>
                  <a:ext cx="836" cy="9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application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transport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network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link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physical</a:t>
                  </a:r>
                </a:p>
              </p:txBody>
            </p:sp>
            <p:sp>
              <p:nvSpPr>
                <p:cNvPr id="1100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04" y="1665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01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" y="1845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0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16" y="2007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03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01" y="2184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" name="Group 63"/>
              <p:cNvGrpSpPr>
                <a:grpSpLocks/>
              </p:cNvGrpSpPr>
              <p:nvPr/>
            </p:nvGrpSpPr>
            <p:grpSpPr bwMode="auto">
              <a:xfrm>
                <a:off x="1291" y="1985"/>
                <a:ext cx="850" cy="967"/>
                <a:chOff x="185" y="1425"/>
                <a:chExt cx="850" cy="967"/>
              </a:xfrm>
            </p:grpSpPr>
            <p:sp>
              <p:nvSpPr>
                <p:cNvPr id="1090" name="Rectangle 64"/>
                <p:cNvSpPr>
                  <a:spLocks noChangeArrowheads="1"/>
                </p:cNvSpPr>
                <p:nvPr/>
              </p:nvSpPr>
              <p:spPr bwMode="auto">
                <a:xfrm>
                  <a:off x="237" y="1425"/>
                  <a:ext cx="798" cy="90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1" name="Rectangle 65"/>
                <p:cNvSpPr>
                  <a:spLocks noChangeArrowheads="1"/>
                </p:cNvSpPr>
                <p:nvPr/>
              </p:nvSpPr>
              <p:spPr bwMode="auto">
                <a:xfrm>
                  <a:off x="207" y="1464"/>
                  <a:ext cx="798" cy="90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85" y="1459"/>
                  <a:ext cx="835" cy="9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application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transport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network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link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physical</a:t>
                  </a:r>
                </a:p>
              </p:txBody>
            </p:sp>
            <p:sp>
              <p:nvSpPr>
                <p:cNvPr id="109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04" y="1665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16" y="1845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16" y="2007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01" y="2184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8" name="Group 71"/>
              <p:cNvGrpSpPr>
                <a:grpSpLocks/>
              </p:cNvGrpSpPr>
              <p:nvPr/>
            </p:nvGrpSpPr>
            <p:grpSpPr bwMode="auto">
              <a:xfrm>
                <a:off x="2814" y="2781"/>
                <a:ext cx="850" cy="963"/>
                <a:chOff x="185" y="1425"/>
                <a:chExt cx="850" cy="963"/>
              </a:xfrm>
            </p:grpSpPr>
            <p:sp>
              <p:nvSpPr>
                <p:cNvPr id="108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7" y="1425"/>
                  <a:ext cx="798" cy="90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4" name="Rectangle 73"/>
                <p:cNvSpPr>
                  <a:spLocks noChangeArrowheads="1"/>
                </p:cNvSpPr>
                <p:nvPr/>
              </p:nvSpPr>
              <p:spPr bwMode="auto">
                <a:xfrm>
                  <a:off x="207" y="1464"/>
                  <a:ext cx="798" cy="90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5" y="1455"/>
                  <a:ext cx="835" cy="9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application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transport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network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link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physical</a:t>
                  </a:r>
                </a:p>
              </p:txBody>
            </p:sp>
            <p:sp>
              <p:nvSpPr>
                <p:cNvPr id="1086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04" y="1665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7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16" y="1845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8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" y="2007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9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01" y="2184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9" name="Group 79"/>
              <p:cNvGrpSpPr>
                <a:grpSpLocks/>
              </p:cNvGrpSpPr>
              <p:nvPr/>
            </p:nvGrpSpPr>
            <p:grpSpPr bwMode="auto">
              <a:xfrm>
                <a:off x="3937" y="2777"/>
                <a:ext cx="850" cy="965"/>
                <a:chOff x="185" y="1425"/>
                <a:chExt cx="850" cy="965"/>
              </a:xfrm>
            </p:grpSpPr>
            <p:sp>
              <p:nvSpPr>
                <p:cNvPr id="1076" name="Rectangle 80"/>
                <p:cNvSpPr>
                  <a:spLocks noChangeArrowheads="1"/>
                </p:cNvSpPr>
                <p:nvPr/>
              </p:nvSpPr>
              <p:spPr bwMode="auto">
                <a:xfrm>
                  <a:off x="237" y="1425"/>
                  <a:ext cx="798" cy="90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7" name="Rectangle 81"/>
                <p:cNvSpPr>
                  <a:spLocks noChangeArrowheads="1"/>
                </p:cNvSpPr>
                <p:nvPr/>
              </p:nvSpPr>
              <p:spPr bwMode="auto">
                <a:xfrm>
                  <a:off x="207" y="1464"/>
                  <a:ext cx="798" cy="90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85" y="1457"/>
                  <a:ext cx="835" cy="9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application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transport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network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link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physical</a:t>
                  </a:r>
                </a:p>
              </p:txBody>
            </p:sp>
            <p:sp>
              <p:nvSpPr>
                <p:cNvPr id="1079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04" y="1665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16" y="1845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16" y="2007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01" y="2184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70" name="Group 87"/>
              <p:cNvGrpSpPr>
                <a:grpSpLocks/>
              </p:cNvGrpSpPr>
              <p:nvPr/>
            </p:nvGrpSpPr>
            <p:grpSpPr bwMode="auto">
              <a:xfrm>
                <a:off x="3341" y="1815"/>
                <a:ext cx="832" cy="615"/>
                <a:chOff x="4369" y="791"/>
                <a:chExt cx="832" cy="615"/>
              </a:xfrm>
            </p:grpSpPr>
            <p:sp>
              <p:nvSpPr>
                <p:cNvPr id="1071" name="Rectangle 88"/>
                <p:cNvSpPr>
                  <a:spLocks noChangeArrowheads="1"/>
                </p:cNvSpPr>
                <p:nvPr/>
              </p:nvSpPr>
              <p:spPr bwMode="auto">
                <a:xfrm>
                  <a:off x="4403" y="791"/>
                  <a:ext cx="798" cy="58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2" name="Rectangle 89"/>
                <p:cNvSpPr>
                  <a:spLocks noChangeArrowheads="1"/>
                </p:cNvSpPr>
                <p:nvPr/>
              </p:nvSpPr>
              <p:spPr bwMode="auto">
                <a:xfrm>
                  <a:off x="4369" y="830"/>
                  <a:ext cx="798" cy="56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3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437" y="823"/>
                  <a:ext cx="664" cy="5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network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link</a:t>
                  </a:r>
                </a:p>
                <a:p>
                  <a:pPr algn="ctr"/>
                  <a:r>
                    <a:rPr lang="en-US" altLang="ko-KR" sz="1800">
                      <a:latin typeface="Comic Sans MS" pitchFamily="66" charset="0"/>
                    </a:rPr>
                    <a:t>physical</a:t>
                  </a:r>
                </a:p>
              </p:txBody>
            </p:sp>
            <p:sp>
              <p:nvSpPr>
                <p:cNvPr id="1074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4370" y="1031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4382" y="1211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045" name="Freeform 93"/>
            <p:cNvSpPr>
              <a:spLocks/>
            </p:cNvSpPr>
            <p:nvPr/>
          </p:nvSpPr>
          <p:spPr bwMode="auto">
            <a:xfrm>
              <a:off x="3829050" y="1514475"/>
              <a:ext cx="3724275" cy="3162300"/>
            </a:xfrm>
            <a:custGeom>
              <a:avLst/>
              <a:gdLst>
                <a:gd name="T0" fmla="*/ 2147483647 w 2346"/>
                <a:gd name="T1" fmla="*/ 0 h 1992"/>
                <a:gd name="T2" fmla="*/ 0 w 2346"/>
                <a:gd name="T3" fmla="*/ 2147483647 h 1992"/>
                <a:gd name="T4" fmla="*/ 2147483647 w 2346"/>
                <a:gd name="T5" fmla="*/ 2147483647 h 1992"/>
                <a:gd name="T6" fmla="*/ 2147483647 w 2346"/>
                <a:gd name="T7" fmla="*/ 2147483647 h 19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6"/>
                <a:gd name="T13" fmla="*/ 0 h 1992"/>
                <a:gd name="T14" fmla="*/ 2346 w 2346"/>
                <a:gd name="T15" fmla="*/ 1992 h 19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6" h="1992">
                  <a:moveTo>
                    <a:pt x="12" y="0"/>
                  </a:moveTo>
                  <a:lnTo>
                    <a:pt x="0" y="288"/>
                  </a:lnTo>
                  <a:lnTo>
                    <a:pt x="2112" y="1812"/>
                  </a:lnTo>
                  <a:lnTo>
                    <a:pt x="2346" y="199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46" name="Group 94"/>
            <p:cNvGrpSpPr>
              <a:grpSpLocks/>
            </p:cNvGrpSpPr>
            <p:nvPr/>
          </p:nvGrpSpPr>
          <p:grpSpPr bwMode="auto">
            <a:xfrm>
              <a:off x="7966075" y="4046538"/>
              <a:ext cx="700088" cy="382587"/>
              <a:chOff x="4712" y="2088"/>
              <a:chExt cx="444" cy="244"/>
            </a:xfrm>
          </p:grpSpPr>
          <p:sp>
            <p:nvSpPr>
              <p:cNvPr id="1064" name="Rectangle 95"/>
              <p:cNvSpPr>
                <a:spLocks noChangeArrowheads="1"/>
              </p:cNvSpPr>
              <p:nvPr/>
            </p:nvSpPr>
            <p:spPr bwMode="auto">
              <a:xfrm>
                <a:off x="4712" y="2088"/>
                <a:ext cx="444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5" name="Text Box 96"/>
              <p:cNvSpPr txBox="1">
                <a:spLocks noChangeArrowheads="1"/>
              </p:cNvSpPr>
              <p:nvPr/>
            </p:nvSpPr>
            <p:spPr bwMode="auto">
              <a:xfrm>
                <a:off x="4726" y="2098"/>
                <a:ext cx="420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  <a:latin typeface="Comic Sans MS" pitchFamily="66" charset="0"/>
                  </a:rPr>
                  <a:t>data</a:t>
                </a:r>
                <a:endParaRPr lang="en-US" altLang="ko-KR"/>
              </a:p>
            </p:txBody>
          </p:sp>
        </p:grpSp>
        <p:grpSp>
          <p:nvGrpSpPr>
            <p:cNvPr id="1047" name="Group 97"/>
            <p:cNvGrpSpPr>
              <a:grpSpLocks/>
            </p:cNvGrpSpPr>
            <p:nvPr/>
          </p:nvGrpSpPr>
          <p:grpSpPr bwMode="auto">
            <a:xfrm>
              <a:off x="3451225" y="1114425"/>
              <a:ext cx="701675" cy="382588"/>
              <a:chOff x="4712" y="2088"/>
              <a:chExt cx="444" cy="244"/>
            </a:xfrm>
          </p:grpSpPr>
          <p:sp>
            <p:nvSpPr>
              <p:cNvPr id="1062" name="Rectangle 98"/>
              <p:cNvSpPr>
                <a:spLocks noChangeArrowheads="1"/>
              </p:cNvSpPr>
              <p:nvPr/>
            </p:nvSpPr>
            <p:spPr bwMode="auto">
              <a:xfrm>
                <a:off x="4712" y="2088"/>
                <a:ext cx="444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3" name="Text Box 99"/>
              <p:cNvSpPr txBox="1">
                <a:spLocks noChangeArrowheads="1"/>
              </p:cNvSpPr>
              <p:nvPr/>
            </p:nvSpPr>
            <p:spPr bwMode="auto">
              <a:xfrm>
                <a:off x="4726" y="2098"/>
                <a:ext cx="419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  <a:latin typeface="Comic Sans MS" pitchFamily="66" charset="0"/>
                  </a:rPr>
                  <a:t>data</a:t>
                </a:r>
                <a:endParaRPr lang="en-US" altLang="ko-KR"/>
              </a:p>
            </p:txBody>
          </p:sp>
        </p:grpSp>
        <p:grpSp>
          <p:nvGrpSpPr>
            <p:cNvPr id="1048" name="Group 101"/>
            <p:cNvGrpSpPr>
              <a:grpSpLocks/>
            </p:cNvGrpSpPr>
            <p:nvPr/>
          </p:nvGrpSpPr>
          <p:grpSpPr bwMode="auto">
            <a:xfrm>
              <a:off x="5308600" y="3408363"/>
              <a:ext cx="700088" cy="382587"/>
              <a:chOff x="4712" y="2088"/>
              <a:chExt cx="444" cy="244"/>
            </a:xfrm>
          </p:grpSpPr>
          <p:sp>
            <p:nvSpPr>
              <p:cNvPr id="1060" name="Rectangle 102"/>
              <p:cNvSpPr>
                <a:spLocks noChangeArrowheads="1"/>
              </p:cNvSpPr>
              <p:nvPr/>
            </p:nvSpPr>
            <p:spPr bwMode="auto">
              <a:xfrm>
                <a:off x="4712" y="2088"/>
                <a:ext cx="444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1" name="Text Box 103"/>
              <p:cNvSpPr txBox="1">
                <a:spLocks noChangeArrowheads="1"/>
              </p:cNvSpPr>
              <p:nvPr/>
            </p:nvSpPr>
            <p:spPr bwMode="auto">
              <a:xfrm>
                <a:off x="4726" y="2098"/>
                <a:ext cx="420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  <a:latin typeface="Comic Sans MS" pitchFamily="66" charset="0"/>
                  </a:rPr>
                  <a:t>data</a:t>
                </a:r>
                <a:endParaRPr lang="en-US" altLang="ko-KR"/>
              </a:p>
            </p:txBody>
          </p:sp>
        </p:grpSp>
        <p:sp>
          <p:nvSpPr>
            <p:cNvPr id="1049" name="Line 104"/>
            <p:cNvSpPr>
              <a:spLocks noChangeShapeType="1"/>
            </p:cNvSpPr>
            <p:nvPr/>
          </p:nvSpPr>
          <p:spPr bwMode="auto">
            <a:xfrm>
              <a:off x="6019800" y="3752850"/>
              <a:ext cx="285750" cy="2190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0" name="Line 105"/>
            <p:cNvSpPr>
              <a:spLocks noChangeShapeType="1"/>
            </p:cNvSpPr>
            <p:nvPr/>
          </p:nvSpPr>
          <p:spPr bwMode="auto">
            <a:xfrm flipH="1" flipV="1">
              <a:off x="5448300" y="2790825"/>
              <a:ext cx="200025" cy="161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1" name="Rectangle 106"/>
            <p:cNvSpPr>
              <a:spLocks noChangeArrowheads="1"/>
            </p:cNvSpPr>
            <p:nvPr/>
          </p:nvSpPr>
          <p:spPr bwMode="auto">
            <a:xfrm>
              <a:off x="7524750" y="4714875"/>
              <a:ext cx="1257300" cy="2762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Comic Sans MS" pitchFamily="66" charset="0"/>
                </a:rPr>
                <a:t>transport</a:t>
              </a:r>
              <a:endParaRPr lang="en-US" altLang="ko-KR"/>
            </a:p>
          </p:txBody>
        </p:sp>
        <p:sp>
          <p:nvSpPr>
            <p:cNvPr id="1052" name="Rectangle 107"/>
            <p:cNvSpPr>
              <a:spLocks noChangeArrowheads="1"/>
            </p:cNvSpPr>
            <p:nvPr/>
          </p:nvSpPr>
          <p:spPr bwMode="auto">
            <a:xfrm>
              <a:off x="3438525" y="1762125"/>
              <a:ext cx="1257300" cy="2762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Comic Sans MS" pitchFamily="66" charset="0"/>
                </a:rPr>
                <a:t>transport</a:t>
              </a:r>
              <a:endParaRPr lang="en-US" altLang="ko-KR"/>
            </a:p>
          </p:txBody>
        </p:sp>
        <p:sp>
          <p:nvSpPr>
            <p:cNvPr id="1053" name="Freeform 108"/>
            <p:cNvSpPr>
              <a:spLocks/>
            </p:cNvSpPr>
            <p:nvPr/>
          </p:nvSpPr>
          <p:spPr bwMode="auto">
            <a:xfrm>
              <a:off x="8439150" y="4419600"/>
              <a:ext cx="9525" cy="361950"/>
            </a:xfrm>
            <a:custGeom>
              <a:avLst/>
              <a:gdLst>
                <a:gd name="T0" fmla="*/ 2147483647 w 6"/>
                <a:gd name="T1" fmla="*/ 2147483647 h 228"/>
                <a:gd name="T2" fmla="*/ 0 w 6"/>
                <a:gd name="T3" fmla="*/ 0 h 228"/>
                <a:gd name="T4" fmla="*/ 0 60000 65536"/>
                <a:gd name="T5" fmla="*/ 0 60000 65536"/>
                <a:gd name="T6" fmla="*/ 0 w 6"/>
                <a:gd name="T7" fmla="*/ 0 h 228"/>
                <a:gd name="T8" fmla="*/ 6 w 6"/>
                <a:gd name="T9" fmla="*/ 228 h 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228">
                  <a:moveTo>
                    <a:pt x="6" y="22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4" name="Freeform 109"/>
            <p:cNvSpPr>
              <a:spLocks/>
            </p:cNvSpPr>
            <p:nvPr/>
          </p:nvSpPr>
          <p:spPr bwMode="auto">
            <a:xfrm>
              <a:off x="4824413" y="2206625"/>
              <a:ext cx="890587" cy="519113"/>
            </a:xfrm>
            <a:custGeom>
              <a:avLst/>
              <a:gdLst>
                <a:gd name="T0" fmla="*/ 2147483647 w 1122"/>
                <a:gd name="T1" fmla="*/ 2147483647 h 981"/>
                <a:gd name="T2" fmla="*/ 2147483647 w 1122"/>
                <a:gd name="T3" fmla="*/ 2147483647 h 981"/>
                <a:gd name="T4" fmla="*/ 2147483647 w 1122"/>
                <a:gd name="T5" fmla="*/ 0 h 981"/>
                <a:gd name="T6" fmla="*/ 2147483647 w 1122"/>
                <a:gd name="T7" fmla="*/ 2147483647 h 981"/>
                <a:gd name="T8" fmla="*/ 2147483647 w 1122"/>
                <a:gd name="T9" fmla="*/ 2147483647 h 981"/>
                <a:gd name="T10" fmla="*/ 2147483647 w 1122"/>
                <a:gd name="T11" fmla="*/ 2147483647 h 981"/>
                <a:gd name="T12" fmla="*/ 2147483647 w 1122"/>
                <a:gd name="T13" fmla="*/ 2147483647 h 981"/>
                <a:gd name="T14" fmla="*/ 2147483647 w 1122"/>
                <a:gd name="T15" fmla="*/ 2147483647 h 981"/>
                <a:gd name="T16" fmla="*/ 2147483647 w 1122"/>
                <a:gd name="T17" fmla="*/ 2147483647 h 981"/>
                <a:gd name="T18" fmla="*/ 2147483647 w 1122"/>
                <a:gd name="T19" fmla="*/ 2147483647 h 981"/>
                <a:gd name="T20" fmla="*/ 2147483647 w 1122"/>
                <a:gd name="T21" fmla="*/ 2147483647 h 981"/>
                <a:gd name="T22" fmla="*/ 2147483647 w 1122"/>
                <a:gd name="T23" fmla="*/ 2147483647 h 981"/>
                <a:gd name="T24" fmla="*/ 2147483647 w 1122"/>
                <a:gd name="T25" fmla="*/ 2147483647 h 981"/>
                <a:gd name="T26" fmla="*/ 2147483647 w 1122"/>
                <a:gd name="T27" fmla="*/ 2147483647 h 981"/>
                <a:gd name="T28" fmla="*/ 2147483647 w 1122"/>
                <a:gd name="T29" fmla="*/ 2147483647 h 981"/>
                <a:gd name="T30" fmla="*/ 2147483647 w 1122"/>
                <a:gd name="T31" fmla="*/ 2147483647 h 981"/>
                <a:gd name="T32" fmla="*/ 2147483647 w 1122"/>
                <a:gd name="T33" fmla="*/ 2147483647 h 981"/>
                <a:gd name="T34" fmla="*/ 2147483647 w 1122"/>
                <a:gd name="T35" fmla="*/ 2147483647 h 981"/>
                <a:gd name="T36" fmla="*/ 2147483647 w 1122"/>
                <a:gd name="T37" fmla="*/ 2147483647 h 981"/>
                <a:gd name="T38" fmla="*/ 2147483647 w 1122"/>
                <a:gd name="T39" fmla="*/ 2147483647 h 981"/>
                <a:gd name="T40" fmla="*/ 2147483647 w 1122"/>
                <a:gd name="T41" fmla="*/ 2147483647 h 981"/>
                <a:gd name="T42" fmla="*/ 2147483647 w 1122"/>
                <a:gd name="T43" fmla="*/ 2147483647 h 981"/>
                <a:gd name="T44" fmla="*/ 2147483647 w 1122"/>
                <a:gd name="T45" fmla="*/ 2147483647 h 981"/>
                <a:gd name="T46" fmla="*/ 2147483647 w 1122"/>
                <a:gd name="T47" fmla="*/ 2147483647 h 981"/>
                <a:gd name="T48" fmla="*/ 2147483647 w 1122"/>
                <a:gd name="T49" fmla="*/ 2147483647 h 981"/>
                <a:gd name="T50" fmla="*/ 2147483647 w 1122"/>
                <a:gd name="T51" fmla="*/ 2147483647 h 981"/>
                <a:gd name="T52" fmla="*/ 2147483647 w 1122"/>
                <a:gd name="T53" fmla="*/ 2147483647 h 981"/>
                <a:gd name="T54" fmla="*/ 2147483647 w 1122"/>
                <a:gd name="T55" fmla="*/ 2147483647 h 981"/>
                <a:gd name="T56" fmla="*/ 2147483647 w 1122"/>
                <a:gd name="T57" fmla="*/ 2147483647 h 981"/>
                <a:gd name="T58" fmla="*/ 2147483647 w 1122"/>
                <a:gd name="T59" fmla="*/ 2147483647 h 981"/>
                <a:gd name="T60" fmla="*/ 2147483647 w 1122"/>
                <a:gd name="T61" fmla="*/ 2147483647 h 981"/>
                <a:gd name="T62" fmla="*/ 2147483647 w 1122"/>
                <a:gd name="T63" fmla="*/ 2147483647 h 981"/>
                <a:gd name="T64" fmla="*/ 2147483647 w 1122"/>
                <a:gd name="T65" fmla="*/ 2147483647 h 981"/>
                <a:gd name="T66" fmla="*/ 2147483647 w 1122"/>
                <a:gd name="T67" fmla="*/ 2147483647 h 981"/>
                <a:gd name="T68" fmla="*/ 2147483647 w 1122"/>
                <a:gd name="T69" fmla="*/ 2147483647 h 981"/>
                <a:gd name="T70" fmla="*/ 2147483647 w 1122"/>
                <a:gd name="T71" fmla="*/ 2147483647 h 981"/>
                <a:gd name="T72" fmla="*/ 2147483647 w 1122"/>
                <a:gd name="T73" fmla="*/ 2147483647 h 981"/>
                <a:gd name="T74" fmla="*/ 2147483647 w 1122"/>
                <a:gd name="T75" fmla="*/ 2147483647 h 981"/>
                <a:gd name="T76" fmla="*/ 2147483647 w 1122"/>
                <a:gd name="T77" fmla="*/ 2147483647 h 981"/>
                <a:gd name="T78" fmla="*/ 2147483647 w 1122"/>
                <a:gd name="T79" fmla="*/ 2147483647 h 981"/>
                <a:gd name="T80" fmla="*/ 2147483647 w 1122"/>
                <a:gd name="T81" fmla="*/ 2147483647 h 981"/>
                <a:gd name="T82" fmla="*/ 2147483647 w 1122"/>
                <a:gd name="T83" fmla="*/ 2147483647 h 981"/>
                <a:gd name="T84" fmla="*/ 2147483647 w 1122"/>
                <a:gd name="T85" fmla="*/ 2147483647 h 981"/>
                <a:gd name="T86" fmla="*/ 2147483647 w 1122"/>
                <a:gd name="T87" fmla="*/ 2147483647 h 981"/>
                <a:gd name="T88" fmla="*/ 2147483647 w 1122"/>
                <a:gd name="T89" fmla="*/ 2147483647 h 981"/>
                <a:gd name="T90" fmla="*/ 2147483647 w 1122"/>
                <a:gd name="T91" fmla="*/ 2147483647 h 981"/>
                <a:gd name="T92" fmla="*/ 2147483647 w 1122"/>
                <a:gd name="T93" fmla="*/ 2147483647 h 981"/>
                <a:gd name="T94" fmla="*/ 2147483647 w 1122"/>
                <a:gd name="T95" fmla="*/ 2147483647 h 981"/>
                <a:gd name="T96" fmla="*/ 2147483647 w 1122"/>
                <a:gd name="T97" fmla="*/ 2147483647 h 981"/>
                <a:gd name="T98" fmla="*/ 2147483647 w 1122"/>
                <a:gd name="T99" fmla="*/ 2147483647 h 981"/>
                <a:gd name="T100" fmla="*/ 2147483647 w 1122"/>
                <a:gd name="T101" fmla="*/ 2147483647 h 981"/>
                <a:gd name="T102" fmla="*/ 2147483647 w 1122"/>
                <a:gd name="T103" fmla="*/ 2147483647 h 981"/>
                <a:gd name="T104" fmla="*/ 2147483647 w 1122"/>
                <a:gd name="T105" fmla="*/ 2147483647 h 981"/>
                <a:gd name="T106" fmla="*/ 2147483647 w 1122"/>
                <a:gd name="T107" fmla="*/ 2147483647 h 981"/>
                <a:gd name="T108" fmla="*/ 2147483647 w 1122"/>
                <a:gd name="T109" fmla="*/ 2147483647 h 981"/>
                <a:gd name="T110" fmla="*/ 2147483647 w 1122"/>
                <a:gd name="T111" fmla="*/ 2147483647 h 9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22"/>
                <a:gd name="T169" fmla="*/ 0 h 981"/>
                <a:gd name="T170" fmla="*/ 1122 w 1122"/>
                <a:gd name="T171" fmla="*/ 981 h 98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22" h="981">
                  <a:moveTo>
                    <a:pt x="986" y="98"/>
                  </a:moveTo>
                  <a:lnTo>
                    <a:pt x="964" y="84"/>
                  </a:lnTo>
                  <a:lnTo>
                    <a:pt x="941" y="72"/>
                  </a:lnTo>
                  <a:lnTo>
                    <a:pt x="918" y="61"/>
                  </a:lnTo>
                  <a:lnTo>
                    <a:pt x="894" y="52"/>
                  </a:lnTo>
                  <a:lnTo>
                    <a:pt x="870" y="42"/>
                  </a:lnTo>
                  <a:lnTo>
                    <a:pt x="847" y="35"/>
                  </a:lnTo>
                  <a:lnTo>
                    <a:pt x="821" y="28"/>
                  </a:lnTo>
                  <a:lnTo>
                    <a:pt x="796" y="21"/>
                  </a:lnTo>
                  <a:lnTo>
                    <a:pt x="770" y="15"/>
                  </a:lnTo>
                  <a:lnTo>
                    <a:pt x="744" y="11"/>
                  </a:lnTo>
                  <a:lnTo>
                    <a:pt x="715" y="8"/>
                  </a:lnTo>
                  <a:lnTo>
                    <a:pt x="687" y="4"/>
                  </a:lnTo>
                  <a:lnTo>
                    <a:pt x="657" y="3"/>
                  </a:lnTo>
                  <a:lnTo>
                    <a:pt x="627" y="1"/>
                  </a:lnTo>
                  <a:lnTo>
                    <a:pt x="594" y="0"/>
                  </a:lnTo>
                  <a:lnTo>
                    <a:pt x="562" y="0"/>
                  </a:lnTo>
                  <a:lnTo>
                    <a:pt x="528" y="0"/>
                  </a:lnTo>
                  <a:lnTo>
                    <a:pt x="496" y="1"/>
                  </a:lnTo>
                  <a:lnTo>
                    <a:pt x="465" y="3"/>
                  </a:lnTo>
                  <a:lnTo>
                    <a:pt x="436" y="4"/>
                  </a:lnTo>
                  <a:lnTo>
                    <a:pt x="407" y="8"/>
                  </a:lnTo>
                  <a:lnTo>
                    <a:pt x="378" y="11"/>
                  </a:lnTo>
                  <a:lnTo>
                    <a:pt x="352" y="15"/>
                  </a:lnTo>
                  <a:lnTo>
                    <a:pt x="326" y="21"/>
                  </a:lnTo>
                  <a:lnTo>
                    <a:pt x="300" y="28"/>
                  </a:lnTo>
                  <a:lnTo>
                    <a:pt x="275" y="35"/>
                  </a:lnTo>
                  <a:lnTo>
                    <a:pt x="252" y="42"/>
                  </a:lnTo>
                  <a:lnTo>
                    <a:pt x="227" y="52"/>
                  </a:lnTo>
                  <a:lnTo>
                    <a:pt x="203" y="61"/>
                  </a:lnTo>
                  <a:lnTo>
                    <a:pt x="181" y="72"/>
                  </a:lnTo>
                  <a:lnTo>
                    <a:pt x="157" y="84"/>
                  </a:lnTo>
                  <a:lnTo>
                    <a:pt x="135" y="98"/>
                  </a:lnTo>
                  <a:lnTo>
                    <a:pt x="94" y="127"/>
                  </a:lnTo>
                  <a:lnTo>
                    <a:pt x="63" y="160"/>
                  </a:lnTo>
                  <a:lnTo>
                    <a:pt x="39" y="196"/>
                  </a:lnTo>
                  <a:lnTo>
                    <a:pt x="22" y="233"/>
                  </a:lnTo>
                  <a:lnTo>
                    <a:pt x="11" y="269"/>
                  </a:lnTo>
                  <a:lnTo>
                    <a:pt x="4" y="304"/>
                  </a:lnTo>
                  <a:lnTo>
                    <a:pt x="1" y="336"/>
                  </a:lnTo>
                  <a:lnTo>
                    <a:pt x="0" y="364"/>
                  </a:lnTo>
                  <a:lnTo>
                    <a:pt x="1" y="386"/>
                  </a:lnTo>
                  <a:lnTo>
                    <a:pt x="6" y="405"/>
                  </a:lnTo>
                  <a:lnTo>
                    <a:pt x="11" y="421"/>
                  </a:lnTo>
                  <a:lnTo>
                    <a:pt x="20" y="432"/>
                  </a:lnTo>
                  <a:lnTo>
                    <a:pt x="30" y="442"/>
                  </a:lnTo>
                  <a:lnTo>
                    <a:pt x="43" y="447"/>
                  </a:lnTo>
                  <a:lnTo>
                    <a:pt x="57" y="453"/>
                  </a:lnTo>
                  <a:lnTo>
                    <a:pt x="73" y="456"/>
                  </a:lnTo>
                  <a:lnTo>
                    <a:pt x="86" y="457"/>
                  </a:lnTo>
                  <a:lnTo>
                    <a:pt x="99" y="457"/>
                  </a:lnTo>
                  <a:lnTo>
                    <a:pt x="113" y="456"/>
                  </a:lnTo>
                  <a:lnTo>
                    <a:pt x="127" y="453"/>
                  </a:lnTo>
                  <a:lnTo>
                    <a:pt x="142" y="450"/>
                  </a:lnTo>
                  <a:lnTo>
                    <a:pt x="155" y="447"/>
                  </a:lnTo>
                  <a:lnTo>
                    <a:pt x="168" y="442"/>
                  </a:lnTo>
                  <a:lnTo>
                    <a:pt x="183" y="438"/>
                  </a:lnTo>
                  <a:lnTo>
                    <a:pt x="195" y="432"/>
                  </a:lnTo>
                  <a:lnTo>
                    <a:pt x="208" y="426"/>
                  </a:lnTo>
                  <a:lnTo>
                    <a:pt x="220" y="421"/>
                  </a:lnTo>
                  <a:lnTo>
                    <a:pt x="231" y="414"/>
                  </a:lnTo>
                  <a:lnTo>
                    <a:pt x="241" y="408"/>
                  </a:lnTo>
                  <a:lnTo>
                    <a:pt x="250" y="403"/>
                  </a:lnTo>
                  <a:lnTo>
                    <a:pt x="258" y="396"/>
                  </a:lnTo>
                  <a:lnTo>
                    <a:pt x="265" y="390"/>
                  </a:lnTo>
                  <a:lnTo>
                    <a:pt x="276" y="379"/>
                  </a:lnTo>
                  <a:lnTo>
                    <a:pt x="286" y="368"/>
                  </a:lnTo>
                  <a:lnTo>
                    <a:pt x="294" y="357"/>
                  </a:lnTo>
                  <a:lnTo>
                    <a:pt x="300" y="346"/>
                  </a:lnTo>
                  <a:lnTo>
                    <a:pt x="304" y="336"/>
                  </a:lnTo>
                  <a:lnTo>
                    <a:pt x="308" y="325"/>
                  </a:lnTo>
                  <a:lnTo>
                    <a:pt x="309" y="315"/>
                  </a:lnTo>
                  <a:lnTo>
                    <a:pt x="308" y="305"/>
                  </a:lnTo>
                  <a:lnTo>
                    <a:pt x="302" y="283"/>
                  </a:lnTo>
                  <a:lnTo>
                    <a:pt x="297" y="255"/>
                  </a:lnTo>
                  <a:lnTo>
                    <a:pt x="294" y="231"/>
                  </a:lnTo>
                  <a:lnTo>
                    <a:pt x="300" y="216"/>
                  </a:lnTo>
                  <a:lnTo>
                    <a:pt x="310" y="215"/>
                  </a:lnTo>
                  <a:lnTo>
                    <a:pt x="318" y="222"/>
                  </a:lnTo>
                  <a:lnTo>
                    <a:pt x="323" y="237"/>
                  </a:lnTo>
                  <a:lnTo>
                    <a:pt x="327" y="259"/>
                  </a:lnTo>
                  <a:lnTo>
                    <a:pt x="328" y="295"/>
                  </a:lnTo>
                  <a:lnTo>
                    <a:pt x="326" y="332"/>
                  </a:lnTo>
                  <a:lnTo>
                    <a:pt x="322" y="365"/>
                  </a:lnTo>
                  <a:lnTo>
                    <a:pt x="317" y="389"/>
                  </a:lnTo>
                  <a:lnTo>
                    <a:pt x="312" y="401"/>
                  </a:lnTo>
                  <a:lnTo>
                    <a:pt x="302" y="419"/>
                  </a:lnTo>
                  <a:lnTo>
                    <a:pt x="290" y="440"/>
                  </a:lnTo>
                  <a:lnTo>
                    <a:pt x="275" y="464"/>
                  </a:lnTo>
                  <a:lnTo>
                    <a:pt x="258" y="489"/>
                  </a:lnTo>
                  <a:lnTo>
                    <a:pt x="243" y="513"/>
                  </a:lnTo>
                  <a:lnTo>
                    <a:pt x="227" y="535"/>
                  </a:lnTo>
                  <a:lnTo>
                    <a:pt x="213" y="553"/>
                  </a:lnTo>
                  <a:lnTo>
                    <a:pt x="200" y="574"/>
                  </a:lnTo>
                  <a:lnTo>
                    <a:pt x="185" y="606"/>
                  </a:lnTo>
                  <a:lnTo>
                    <a:pt x="170" y="644"/>
                  </a:lnTo>
                  <a:lnTo>
                    <a:pt x="154" y="686"/>
                  </a:lnTo>
                  <a:lnTo>
                    <a:pt x="138" y="730"/>
                  </a:lnTo>
                  <a:lnTo>
                    <a:pt x="126" y="772"/>
                  </a:lnTo>
                  <a:lnTo>
                    <a:pt x="116" y="810"/>
                  </a:lnTo>
                  <a:lnTo>
                    <a:pt x="110" y="840"/>
                  </a:lnTo>
                  <a:lnTo>
                    <a:pt x="107" y="882"/>
                  </a:lnTo>
                  <a:lnTo>
                    <a:pt x="108" y="916"/>
                  </a:lnTo>
                  <a:lnTo>
                    <a:pt x="113" y="941"/>
                  </a:lnTo>
                  <a:lnTo>
                    <a:pt x="124" y="957"/>
                  </a:lnTo>
                  <a:lnTo>
                    <a:pt x="139" y="970"/>
                  </a:lnTo>
                  <a:lnTo>
                    <a:pt x="159" y="977"/>
                  </a:lnTo>
                  <a:lnTo>
                    <a:pt x="185" y="980"/>
                  </a:lnTo>
                  <a:lnTo>
                    <a:pt x="217" y="981"/>
                  </a:lnTo>
                  <a:lnTo>
                    <a:pt x="235" y="981"/>
                  </a:lnTo>
                  <a:lnTo>
                    <a:pt x="255" y="981"/>
                  </a:lnTo>
                  <a:lnTo>
                    <a:pt x="277" y="981"/>
                  </a:lnTo>
                  <a:lnTo>
                    <a:pt x="301" y="981"/>
                  </a:lnTo>
                  <a:lnTo>
                    <a:pt x="326" y="981"/>
                  </a:lnTo>
                  <a:lnTo>
                    <a:pt x="352" y="981"/>
                  </a:lnTo>
                  <a:lnTo>
                    <a:pt x="378" y="981"/>
                  </a:lnTo>
                  <a:lnTo>
                    <a:pt x="404" y="981"/>
                  </a:lnTo>
                  <a:lnTo>
                    <a:pt x="430" y="981"/>
                  </a:lnTo>
                  <a:lnTo>
                    <a:pt x="455" y="981"/>
                  </a:lnTo>
                  <a:lnTo>
                    <a:pt x="477" y="981"/>
                  </a:lnTo>
                  <a:lnTo>
                    <a:pt x="499" y="981"/>
                  </a:lnTo>
                  <a:lnTo>
                    <a:pt x="518" y="981"/>
                  </a:lnTo>
                  <a:lnTo>
                    <a:pt x="533" y="981"/>
                  </a:lnTo>
                  <a:lnTo>
                    <a:pt x="546" y="981"/>
                  </a:lnTo>
                  <a:lnTo>
                    <a:pt x="555" y="981"/>
                  </a:lnTo>
                  <a:lnTo>
                    <a:pt x="555" y="872"/>
                  </a:lnTo>
                  <a:lnTo>
                    <a:pt x="535" y="871"/>
                  </a:lnTo>
                  <a:lnTo>
                    <a:pt x="514" y="867"/>
                  </a:lnTo>
                  <a:lnTo>
                    <a:pt x="495" y="860"/>
                  </a:lnTo>
                  <a:lnTo>
                    <a:pt x="477" y="851"/>
                  </a:lnTo>
                  <a:lnTo>
                    <a:pt x="459" y="842"/>
                  </a:lnTo>
                  <a:lnTo>
                    <a:pt x="444" y="828"/>
                  </a:lnTo>
                  <a:lnTo>
                    <a:pt x="428" y="814"/>
                  </a:lnTo>
                  <a:lnTo>
                    <a:pt x="413" y="797"/>
                  </a:lnTo>
                  <a:lnTo>
                    <a:pt x="401" y="779"/>
                  </a:lnTo>
                  <a:lnTo>
                    <a:pt x="389" y="761"/>
                  </a:lnTo>
                  <a:lnTo>
                    <a:pt x="380" y="740"/>
                  </a:lnTo>
                  <a:lnTo>
                    <a:pt x="371" y="718"/>
                  </a:lnTo>
                  <a:lnTo>
                    <a:pt x="364" y="694"/>
                  </a:lnTo>
                  <a:lnTo>
                    <a:pt x="359" y="670"/>
                  </a:lnTo>
                  <a:lnTo>
                    <a:pt x="356" y="645"/>
                  </a:lnTo>
                  <a:lnTo>
                    <a:pt x="355" y="620"/>
                  </a:lnTo>
                  <a:lnTo>
                    <a:pt x="356" y="595"/>
                  </a:lnTo>
                  <a:lnTo>
                    <a:pt x="359" y="570"/>
                  </a:lnTo>
                  <a:lnTo>
                    <a:pt x="364" y="546"/>
                  </a:lnTo>
                  <a:lnTo>
                    <a:pt x="371" y="523"/>
                  </a:lnTo>
                  <a:lnTo>
                    <a:pt x="380" y="500"/>
                  </a:lnTo>
                  <a:lnTo>
                    <a:pt x="389" y="479"/>
                  </a:lnTo>
                  <a:lnTo>
                    <a:pt x="401" y="461"/>
                  </a:lnTo>
                  <a:lnTo>
                    <a:pt x="413" y="443"/>
                  </a:lnTo>
                  <a:lnTo>
                    <a:pt x="428" y="426"/>
                  </a:lnTo>
                  <a:lnTo>
                    <a:pt x="444" y="412"/>
                  </a:lnTo>
                  <a:lnTo>
                    <a:pt x="459" y="399"/>
                  </a:lnTo>
                  <a:lnTo>
                    <a:pt x="477" y="389"/>
                  </a:lnTo>
                  <a:lnTo>
                    <a:pt x="495" y="380"/>
                  </a:lnTo>
                  <a:lnTo>
                    <a:pt x="514" y="373"/>
                  </a:lnTo>
                  <a:lnTo>
                    <a:pt x="535" y="369"/>
                  </a:lnTo>
                  <a:lnTo>
                    <a:pt x="555" y="368"/>
                  </a:lnTo>
                  <a:lnTo>
                    <a:pt x="555" y="241"/>
                  </a:lnTo>
                  <a:lnTo>
                    <a:pt x="546" y="241"/>
                  </a:lnTo>
                  <a:lnTo>
                    <a:pt x="536" y="241"/>
                  </a:lnTo>
                  <a:lnTo>
                    <a:pt x="524" y="242"/>
                  </a:lnTo>
                  <a:lnTo>
                    <a:pt x="513" y="242"/>
                  </a:lnTo>
                  <a:lnTo>
                    <a:pt x="503" y="242"/>
                  </a:lnTo>
                  <a:lnTo>
                    <a:pt x="493" y="244"/>
                  </a:lnTo>
                  <a:lnTo>
                    <a:pt x="484" y="244"/>
                  </a:lnTo>
                  <a:lnTo>
                    <a:pt x="477" y="244"/>
                  </a:lnTo>
                  <a:lnTo>
                    <a:pt x="467" y="237"/>
                  </a:lnTo>
                  <a:lnTo>
                    <a:pt x="462" y="220"/>
                  </a:lnTo>
                  <a:lnTo>
                    <a:pt x="460" y="203"/>
                  </a:lnTo>
                  <a:lnTo>
                    <a:pt x="465" y="195"/>
                  </a:lnTo>
                  <a:lnTo>
                    <a:pt x="471" y="194"/>
                  </a:lnTo>
                  <a:lnTo>
                    <a:pt x="478" y="194"/>
                  </a:lnTo>
                  <a:lnTo>
                    <a:pt x="489" y="194"/>
                  </a:lnTo>
                  <a:lnTo>
                    <a:pt x="501" y="194"/>
                  </a:lnTo>
                  <a:lnTo>
                    <a:pt x="514" y="194"/>
                  </a:lnTo>
                  <a:lnTo>
                    <a:pt x="530" y="195"/>
                  </a:lnTo>
                  <a:lnTo>
                    <a:pt x="546" y="195"/>
                  </a:lnTo>
                  <a:lnTo>
                    <a:pt x="562" y="195"/>
                  </a:lnTo>
                  <a:lnTo>
                    <a:pt x="577" y="195"/>
                  </a:lnTo>
                  <a:lnTo>
                    <a:pt x="593" y="195"/>
                  </a:lnTo>
                  <a:lnTo>
                    <a:pt x="608" y="194"/>
                  </a:lnTo>
                  <a:lnTo>
                    <a:pt x="621" y="194"/>
                  </a:lnTo>
                  <a:lnTo>
                    <a:pt x="633" y="194"/>
                  </a:lnTo>
                  <a:lnTo>
                    <a:pt x="644" y="194"/>
                  </a:lnTo>
                  <a:lnTo>
                    <a:pt x="651" y="194"/>
                  </a:lnTo>
                  <a:lnTo>
                    <a:pt x="657" y="195"/>
                  </a:lnTo>
                  <a:lnTo>
                    <a:pt x="662" y="203"/>
                  </a:lnTo>
                  <a:lnTo>
                    <a:pt x="662" y="220"/>
                  </a:lnTo>
                  <a:lnTo>
                    <a:pt x="655" y="237"/>
                  </a:lnTo>
                  <a:lnTo>
                    <a:pt x="645" y="244"/>
                  </a:lnTo>
                  <a:lnTo>
                    <a:pt x="637" y="244"/>
                  </a:lnTo>
                  <a:lnTo>
                    <a:pt x="628" y="244"/>
                  </a:lnTo>
                  <a:lnTo>
                    <a:pt x="617" y="242"/>
                  </a:lnTo>
                  <a:lnTo>
                    <a:pt x="605" y="242"/>
                  </a:lnTo>
                  <a:lnTo>
                    <a:pt x="593" y="242"/>
                  </a:lnTo>
                  <a:lnTo>
                    <a:pt x="581" y="241"/>
                  </a:lnTo>
                  <a:lnTo>
                    <a:pt x="571" y="241"/>
                  </a:lnTo>
                  <a:lnTo>
                    <a:pt x="562" y="241"/>
                  </a:lnTo>
                  <a:lnTo>
                    <a:pt x="560" y="241"/>
                  </a:lnTo>
                  <a:lnTo>
                    <a:pt x="558" y="241"/>
                  </a:lnTo>
                  <a:lnTo>
                    <a:pt x="557" y="241"/>
                  </a:lnTo>
                  <a:lnTo>
                    <a:pt x="555" y="241"/>
                  </a:lnTo>
                  <a:lnTo>
                    <a:pt x="555" y="368"/>
                  </a:lnTo>
                  <a:lnTo>
                    <a:pt x="556" y="368"/>
                  </a:lnTo>
                  <a:lnTo>
                    <a:pt x="557" y="368"/>
                  </a:lnTo>
                  <a:lnTo>
                    <a:pt x="558" y="368"/>
                  </a:lnTo>
                  <a:lnTo>
                    <a:pt x="580" y="369"/>
                  </a:lnTo>
                  <a:lnTo>
                    <a:pt x="600" y="373"/>
                  </a:lnTo>
                  <a:lnTo>
                    <a:pt x="619" y="379"/>
                  </a:lnTo>
                  <a:lnTo>
                    <a:pt x="638" y="387"/>
                  </a:lnTo>
                  <a:lnTo>
                    <a:pt x="656" y="399"/>
                  </a:lnTo>
                  <a:lnTo>
                    <a:pt x="673" y="411"/>
                  </a:lnTo>
                  <a:lnTo>
                    <a:pt x="688" y="425"/>
                  </a:lnTo>
                  <a:lnTo>
                    <a:pt x="703" y="442"/>
                  </a:lnTo>
                  <a:lnTo>
                    <a:pt x="717" y="460"/>
                  </a:lnTo>
                  <a:lnTo>
                    <a:pt x="728" y="479"/>
                  </a:lnTo>
                  <a:lnTo>
                    <a:pt x="738" y="500"/>
                  </a:lnTo>
                  <a:lnTo>
                    <a:pt x="747" y="523"/>
                  </a:lnTo>
                  <a:lnTo>
                    <a:pt x="754" y="545"/>
                  </a:lnTo>
                  <a:lnTo>
                    <a:pt x="758" y="570"/>
                  </a:lnTo>
                  <a:lnTo>
                    <a:pt x="761" y="594"/>
                  </a:lnTo>
                  <a:lnTo>
                    <a:pt x="763" y="620"/>
                  </a:lnTo>
                  <a:lnTo>
                    <a:pt x="761" y="647"/>
                  </a:lnTo>
                  <a:lnTo>
                    <a:pt x="758" y="670"/>
                  </a:lnTo>
                  <a:lnTo>
                    <a:pt x="754" y="695"/>
                  </a:lnTo>
                  <a:lnTo>
                    <a:pt x="747" y="718"/>
                  </a:lnTo>
                  <a:lnTo>
                    <a:pt x="738" y="740"/>
                  </a:lnTo>
                  <a:lnTo>
                    <a:pt x="728" y="761"/>
                  </a:lnTo>
                  <a:lnTo>
                    <a:pt x="717" y="780"/>
                  </a:lnTo>
                  <a:lnTo>
                    <a:pt x="703" y="798"/>
                  </a:lnTo>
                  <a:lnTo>
                    <a:pt x="688" y="815"/>
                  </a:lnTo>
                  <a:lnTo>
                    <a:pt x="673" y="829"/>
                  </a:lnTo>
                  <a:lnTo>
                    <a:pt x="656" y="842"/>
                  </a:lnTo>
                  <a:lnTo>
                    <a:pt x="638" y="853"/>
                  </a:lnTo>
                  <a:lnTo>
                    <a:pt x="619" y="861"/>
                  </a:lnTo>
                  <a:lnTo>
                    <a:pt x="600" y="867"/>
                  </a:lnTo>
                  <a:lnTo>
                    <a:pt x="580" y="871"/>
                  </a:lnTo>
                  <a:lnTo>
                    <a:pt x="558" y="872"/>
                  </a:lnTo>
                  <a:lnTo>
                    <a:pt x="557" y="872"/>
                  </a:lnTo>
                  <a:lnTo>
                    <a:pt x="556" y="872"/>
                  </a:lnTo>
                  <a:lnTo>
                    <a:pt x="555" y="872"/>
                  </a:lnTo>
                  <a:lnTo>
                    <a:pt x="555" y="981"/>
                  </a:lnTo>
                  <a:lnTo>
                    <a:pt x="558" y="981"/>
                  </a:lnTo>
                  <a:lnTo>
                    <a:pt x="560" y="981"/>
                  </a:lnTo>
                  <a:lnTo>
                    <a:pt x="562" y="981"/>
                  </a:lnTo>
                  <a:lnTo>
                    <a:pt x="564" y="981"/>
                  </a:lnTo>
                  <a:lnTo>
                    <a:pt x="573" y="981"/>
                  </a:lnTo>
                  <a:lnTo>
                    <a:pt x="585" y="981"/>
                  </a:lnTo>
                  <a:lnTo>
                    <a:pt x="602" y="981"/>
                  </a:lnTo>
                  <a:lnTo>
                    <a:pt x="622" y="981"/>
                  </a:lnTo>
                  <a:lnTo>
                    <a:pt x="645" y="981"/>
                  </a:lnTo>
                  <a:lnTo>
                    <a:pt x="671" y="981"/>
                  </a:lnTo>
                  <a:lnTo>
                    <a:pt x="697" y="981"/>
                  </a:lnTo>
                  <a:lnTo>
                    <a:pt x="726" y="981"/>
                  </a:lnTo>
                  <a:lnTo>
                    <a:pt x="754" y="981"/>
                  </a:lnTo>
                  <a:lnTo>
                    <a:pt x="783" y="981"/>
                  </a:lnTo>
                  <a:lnTo>
                    <a:pt x="811" y="981"/>
                  </a:lnTo>
                  <a:lnTo>
                    <a:pt x="838" y="981"/>
                  </a:lnTo>
                  <a:lnTo>
                    <a:pt x="863" y="981"/>
                  </a:lnTo>
                  <a:lnTo>
                    <a:pt x="885" y="981"/>
                  </a:lnTo>
                  <a:lnTo>
                    <a:pt x="905" y="981"/>
                  </a:lnTo>
                  <a:lnTo>
                    <a:pt x="937" y="980"/>
                  </a:lnTo>
                  <a:lnTo>
                    <a:pt x="961" y="977"/>
                  </a:lnTo>
                  <a:lnTo>
                    <a:pt x="983" y="970"/>
                  </a:lnTo>
                  <a:lnTo>
                    <a:pt x="997" y="957"/>
                  </a:lnTo>
                  <a:lnTo>
                    <a:pt x="1009" y="941"/>
                  </a:lnTo>
                  <a:lnTo>
                    <a:pt x="1013" y="916"/>
                  </a:lnTo>
                  <a:lnTo>
                    <a:pt x="1014" y="882"/>
                  </a:lnTo>
                  <a:lnTo>
                    <a:pt x="1011" y="840"/>
                  </a:lnTo>
                  <a:lnTo>
                    <a:pt x="1005" y="810"/>
                  </a:lnTo>
                  <a:lnTo>
                    <a:pt x="995" y="772"/>
                  </a:lnTo>
                  <a:lnTo>
                    <a:pt x="983" y="730"/>
                  </a:lnTo>
                  <a:lnTo>
                    <a:pt x="968" y="686"/>
                  </a:lnTo>
                  <a:lnTo>
                    <a:pt x="951" y="644"/>
                  </a:lnTo>
                  <a:lnTo>
                    <a:pt x="936" y="606"/>
                  </a:lnTo>
                  <a:lnTo>
                    <a:pt x="921" y="574"/>
                  </a:lnTo>
                  <a:lnTo>
                    <a:pt x="907" y="553"/>
                  </a:lnTo>
                  <a:lnTo>
                    <a:pt x="894" y="535"/>
                  </a:lnTo>
                  <a:lnTo>
                    <a:pt x="878" y="513"/>
                  </a:lnTo>
                  <a:lnTo>
                    <a:pt x="863" y="489"/>
                  </a:lnTo>
                  <a:lnTo>
                    <a:pt x="846" y="464"/>
                  </a:lnTo>
                  <a:lnTo>
                    <a:pt x="831" y="440"/>
                  </a:lnTo>
                  <a:lnTo>
                    <a:pt x="819" y="419"/>
                  </a:lnTo>
                  <a:lnTo>
                    <a:pt x="809" y="401"/>
                  </a:lnTo>
                  <a:lnTo>
                    <a:pt x="804" y="389"/>
                  </a:lnTo>
                  <a:lnTo>
                    <a:pt x="799" y="365"/>
                  </a:lnTo>
                  <a:lnTo>
                    <a:pt x="795" y="332"/>
                  </a:lnTo>
                  <a:lnTo>
                    <a:pt x="794" y="295"/>
                  </a:lnTo>
                  <a:lnTo>
                    <a:pt x="794" y="259"/>
                  </a:lnTo>
                  <a:lnTo>
                    <a:pt x="797" y="237"/>
                  </a:lnTo>
                  <a:lnTo>
                    <a:pt x="803" y="222"/>
                  </a:lnTo>
                  <a:lnTo>
                    <a:pt x="811" y="215"/>
                  </a:lnTo>
                  <a:lnTo>
                    <a:pt x="821" y="216"/>
                  </a:lnTo>
                  <a:lnTo>
                    <a:pt x="827" y="231"/>
                  </a:lnTo>
                  <a:lnTo>
                    <a:pt x="824" y="255"/>
                  </a:lnTo>
                  <a:lnTo>
                    <a:pt x="819" y="283"/>
                  </a:lnTo>
                  <a:lnTo>
                    <a:pt x="813" y="305"/>
                  </a:lnTo>
                  <a:lnTo>
                    <a:pt x="812" y="315"/>
                  </a:lnTo>
                  <a:lnTo>
                    <a:pt x="813" y="325"/>
                  </a:lnTo>
                  <a:lnTo>
                    <a:pt x="817" y="336"/>
                  </a:lnTo>
                  <a:lnTo>
                    <a:pt x="821" y="346"/>
                  </a:lnTo>
                  <a:lnTo>
                    <a:pt x="827" y="357"/>
                  </a:lnTo>
                  <a:lnTo>
                    <a:pt x="834" y="368"/>
                  </a:lnTo>
                  <a:lnTo>
                    <a:pt x="845" y="379"/>
                  </a:lnTo>
                  <a:lnTo>
                    <a:pt x="856" y="390"/>
                  </a:lnTo>
                  <a:lnTo>
                    <a:pt x="863" y="396"/>
                  </a:lnTo>
                  <a:lnTo>
                    <a:pt x="870" y="403"/>
                  </a:lnTo>
                  <a:lnTo>
                    <a:pt x="879" y="408"/>
                  </a:lnTo>
                  <a:lnTo>
                    <a:pt x="890" y="414"/>
                  </a:lnTo>
                  <a:lnTo>
                    <a:pt x="901" y="421"/>
                  </a:lnTo>
                  <a:lnTo>
                    <a:pt x="913" y="426"/>
                  </a:lnTo>
                  <a:lnTo>
                    <a:pt x="925" y="432"/>
                  </a:lnTo>
                  <a:lnTo>
                    <a:pt x="939" y="438"/>
                  </a:lnTo>
                  <a:lnTo>
                    <a:pt x="952" y="442"/>
                  </a:lnTo>
                  <a:lnTo>
                    <a:pt x="966" y="447"/>
                  </a:lnTo>
                  <a:lnTo>
                    <a:pt x="980" y="450"/>
                  </a:lnTo>
                  <a:lnTo>
                    <a:pt x="994" y="453"/>
                  </a:lnTo>
                  <a:lnTo>
                    <a:pt x="1009" y="456"/>
                  </a:lnTo>
                  <a:lnTo>
                    <a:pt x="1022" y="457"/>
                  </a:lnTo>
                  <a:lnTo>
                    <a:pt x="1036" y="457"/>
                  </a:lnTo>
                  <a:lnTo>
                    <a:pt x="1048" y="456"/>
                  </a:lnTo>
                  <a:lnTo>
                    <a:pt x="1064" y="453"/>
                  </a:lnTo>
                  <a:lnTo>
                    <a:pt x="1078" y="447"/>
                  </a:lnTo>
                  <a:lnTo>
                    <a:pt x="1091" y="442"/>
                  </a:lnTo>
                  <a:lnTo>
                    <a:pt x="1102" y="432"/>
                  </a:lnTo>
                  <a:lnTo>
                    <a:pt x="1110" y="421"/>
                  </a:lnTo>
                  <a:lnTo>
                    <a:pt x="1116" y="405"/>
                  </a:lnTo>
                  <a:lnTo>
                    <a:pt x="1121" y="386"/>
                  </a:lnTo>
                  <a:lnTo>
                    <a:pt x="1122" y="364"/>
                  </a:lnTo>
                  <a:lnTo>
                    <a:pt x="1121" y="336"/>
                  </a:lnTo>
                  <a:lnTo>
                    <a:pt x="1118" y="304"/>
                  </a:lnTo>
                  <a:lnTo>
                    <a:pt x="1111" y="269"/>
                  </a:lnTo>
                  <a:lnTo>
                    <a:pt x="1100" y="233"/>
                  </a:lnTo>
                  <a:lnTo>
                    <a:pt x="1082" y="196"/>
                  </a:lnTo>
                  <a:lnTo>
                    <a:pt x="1058" y="160"/>
                  </a:lnTo>
                  <a:lnTo>
                    <a:pt x="1027" y="127"/>
                  </a:lnTo>
                  <a:lnTo>
                    <a:pt x="98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5" name="Freeform 110"/>
            <p:cNvSpPr>
              <a:spLocks/>
            </p:cNvSpPr>
            <p:nvPr/>
          </p:nvSpPr>
          <p:spPr bwMode="auto">
            <a:xfrm>
              <a:off x="4495800" y="2047875"/>
              <a:ext cx="3822700" cy="2892425"/>
            </a:xfrm>
            <a:custGeom>
              <a:avLst/>
              <a:gdLst>
                <a:gd name="T0" fmla="*/ 0 w 2408"/>
                <a:gd name="T1" fmla="*/ 0 h 1822"/>
                <a:gd name="T2" fmla="*/ 2147483647 w 2408"/>
                <a:gd name="T3" fmla="*/ 2147483647 h 1822"/>
                <a:gd name="T4" fmla="*/ 2147483647 w 2408"/>
                <a:gd name="T5" fmla="*/ 2147483647 h 1822"/>
                <a:gd name="T6" fmla="*/ 0 60000 65536"/>
                <a:gd name="T7" fmla="*/ 0 60000 65536"/>
                <a:gd name="T8" fmla="*/ 0 60000 65536"/>
                <a:gd name="T9" fmla="*/ 0 w 2408"/>
                <a:gd name="T10" fmla="*/ 0 h 1822"/>
                <a:gd name="T11" fmla="*/ 2408 w 2408"/>
                <a:gd name="T12" fmla="*/ 1822 h 18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8" h="1822">
                  <a:moveTo>
                    <a:pt x="0" y="0"/>
                  </a:moveTo>
                  <a:lnTo>
                    <a:pt x="6" y="126"/>
                  </a:lnTo>
                  <a:lnTo>
                    <a:pt x="2408" y="18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56" name="Group 111"/>
            <p:cNvGrpSpPr>
              <a:grpSpLocks/>
            </p:cNvGrpSpPr>
            <p:nvPr/>
          </p:nvGrpSpPr>
          <p:grpSpPr bwMode="auto">
            <a:xfrm>
              <a:off x="5670550" y="2836863"/>
              <a:ext cx="700088" cy="382587"/>
              <a:chOff x="4712" y="2088"/>
              <a:chExt cx="444" cy="244"/>
            </a:xfrm>
          </p:grpSpPr>
          <p:sp>
            <p:nvSpPr>
              <p:cNvPr id="1058" name="Rectangle 112"/>
              <p:cNvSpPr>
                <a:spLocks noChangeArrowheads="1"/>
              </p:cNvSpPr>
              <p:nvPr/>
            </p:nvSpPr>
            <p:spPr bwMode="auto">
              <a:xfrm>
                <a:off x="4712" y="2088"/>
                <a:ext cx="444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59" name="Text Box 113"/>
              <p:cNvSpPr txBox="1">
                <a:spLocks noChangeArrowheads="1"/>
              </p:cNvSpPr>
              <p:nvPr/>
            </p:nvSpPr>
            <p:spPr bwMode="auto">
              <a:xfrm>
                <a:off x="4726" y="2098"/>
                <a:ext cx="344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solidFill>
                      <a:srgbClr val="FF0000"/>
                    </a:solidFill>
                    <a:latin typeface="Comic Sans MS" pitchFamily="66" charset="0"/>
                  </a:rPr>
                  <a:t>ack</a:t>
                </a:r>
                <a:endParaRPr lang="en-US" altLang="ko-KR"/>
              </a:p>
            </p:txBody>
          </p:sp>
        </p:grpSp>
        <p:sp>
          <p:nvSpPr>
            <p:cNvPr id="1057" name="Freeform 114"/>
            <p:cNvSpPr>
              <a:spLocks/>
            </p:cNvSpPr>
            <p:nvPr/>
          </p:nvSpPr>
          <p:spPr bwMode="auto">
            <a:xfrm>
              <a:off x="4843463" y="3911600"/>
              <a:ext cx="890587" cy="519113"/>
            </a:xfrm>
            <a:custGeom>
              <a:avLst/>
              <a:gdLst>
                <a:gd name="T0" fmla="*/ 2147483647 w 1122"/>
                <a:gd name="T1" fmla="*/ 2147483647 h 981"/>
                <a:gd name="T2" fmla="*/ 2147483647 w 1122"/>
                <a:gd name="T3" fmla="*/ 2147483647 h 981"/>
                <a:gd name="T4" fmla="*/ 2147483647 w 1122"/>
                <a:gd name="T5" fmla="*/ 0 h 981"/>
                <a:gd name="T6" fmla="*/ 2147483647 w 1122"/>
                <a:gd name="T7" fmla="*/ 2147483647 h 981"/>
                <a:gd name="T8" fmla="*/ 2147483647 w 1122"/>
                <a:gd name="T9" fmla="*/ 2147483647 h 981"/>
                <a:gd name="T10" fmla="*/ 2147483647 w 1122"/>
                <a:gd name="T11" fmla="*/ 2147483647 h 981"/>
                <a:gd name="T12" fmla="*/ 2147483647 w 1122"/>
                <a:gd name="T13" fmla="*/ 2147483647 h 981"/>
                <a:gd name="T14" fmla="*/ 2147483647 w 1122"/>
                <a:gd name="T15" fmla="*/ 2147483647 h 981"/>
                <a:gd name="T16" fmla="*/ 2147483647 w 1122"/>
                <a:gd name="T17" fmla="*/ 2147483647 h 981"/>
                <a:gd name="T18" fmla="*/ 2147483647 w 1122"/>
                <a:gd name="T19" fmla="*/ 2147483647 h 981"/>
                <a:gd name="T20" fmla="*/ 2147483647 w 1122"/>
                <a:gd name="T21" fmla="*/ 2147483647 h 981"/>
                <a:gd name="T22" fmla="*/ 2147483647 w 1122"/>
                <a:gd name="T23" fmla="*/ 2147483647 h 981"/>
                <a:gd name="T24" fmla="*/ 2147483647 w 1122"/>
                <a:gd name="T25" fmla="*/ 2147483647 h 981"/>
                <a:gd name="T26" fmla="*/ 2147483647 w 1122"/>
                <a:gd name="T27" fmla="*/ 2147483647 h 981"/>
                <a:gd name="T28" fmla="*/ 2147483647 w 1122"/>
                <a:gd name="T29" fmla="*/ 2147483647 h 981"/>
                <a:gd name="T30" fmla="*/ 2147483647 w 1122"/>
                <a:gd name="T31" fmla="*/ 2147483647 h 981"/>
                <a:gd name="T32" fmla="*/ 2147483647 w 1122"/>
                <a:gd name="T33" fmla="*/ 2147483647 h 981"/>
                <a:gd name="T34" fmla="*/ 2147483647 w 1122"/>
                <a:gd name="T35" fmla="*/ 2147483647 h 981"/>
                <a:gd name="T36" fmla="*/ 2147483647 w 1122"/>
                <a:gd name="T37" fmla="*/ 2147483647 h 981"/>
                <a:gd name="T38" fmla="*/ 2147483647 w 1122"/>
                <a:gd name="T39" fmla="*/ 2147483647 h 981"/>
                <a:gd name="T40" fmla="*/ 2147483647 w 1122"/>
                <a:gd name="T41" fmla="*/ 2147483647 h 981"/>
                <a:gd name="T42" fmla="*/ 2147483647 w 1122"/>
                <a:gd name="T43" fmla="*/ 2147483647 h 981"/>
                <a:gd name="T44" fmla="*/ 2147483647 w 1122"/>
                <a:gd name="T45" fmla="*/ 2147483647 h 981"/>
                <a:gd name="T46" fmla="*/ 2147483647 w 1122"/>
                <a:gd name="T47" fmla="*/ 2147483647 h 981"/>
                <a:gd name="T48" fmla="*/ 2147483647 w 1122"/>
                <a:gd name="T49" fmla="*/ 2147483647 h 981"/>
                <a:gd name="T50" fmla="*/ 2147483647 w 1122"/>
                <a:gd name="T51" fmla="*/ 2147483647 h 981"/>
                <a:gd name="T52" fmla="*/ 2147483647 w 1122"/>
                <a:gd name="T53" fmla="*/ 2147483647 h 981"/>
                <a:gd name="T54" fmla="*/ 2147483647 w 1122"/>
                <a:gd name="T55" fmla="*/ 2147483647 h 981"/>
                <a:gd name="T56" fmla="*/ 2147483647 w 1122"/>
                <a:gd name="T57" fmla="*/ 2147483647 h 981"/>
                <a:gd name="T58" fmla="*/ 2147483647 w 1122"/>
                <a:gd name="T59" fmla="*/ 2147483647 h 981"/>
                <a:gd name="T60" fmla="*/ 2147483647 w 1122"/>
                <a:gd name="T61" fmla="*/ 2147483647 h 981"/>
                <a:gd name="T62" fmla="*/ 2147483647 w 1122"/>
                <a:gd name="T63" fmla="*/ 2147483647 h 981"/>
                <a:gd name="T64" fmla="*/ 2147483647 w 1122"/>
                <a:gd name="T65" fmla="*/ 2147483647 h 981"/>
                <a:gd name="T66" fmla="*/ 2147483647 w 1122"/>
                <a:gd name="T67" fmla="*/ 2147483647 h 981"/>
                <a:gd name="T68" fmla="*/ 2147483647 w 1122"/>
                <a:gd name="T69" fmla="*/ 2147483647 h 981"/>
                <a:gd name="T70" fmla="*/ 2147483647 w 1122"/>
                <a:gd name="T71" fmla="*/ 2147483647 h 981"/>
                <a:gd name="T72" fmla="*/ 2147483647 w 1122"/>
                <a:gd name="T73" fmla="*/ 2147483647 h 981"/>
                <a:gd name="T74" fmla="*/ 2147483647 w 1122"/>
                <a:gd name="T75" fmla="*/ 2147483647 h 981"/>
                <a:gd name="T76" fmla="*/ 2147483647 w 1122"/>
                <a:gd name="T77" fmla="*/ 2147483647 h 981"/>
                <a:gd name="T78" fmla="*/ 2147483647 w 1122"/>
                <a:gd name="T79" fmla="*/ 2147483647 h 981"/>
                <a:gd name="T80" fmla="*/ 2147483647 w 1122"/>
                <a:gd name="T81" fmla="*/ 2147483647 h 981"/>
                <a:gd name="T82" fmla="*/ 2147483647 w 1122"/>
                <a:gd name="T83" fmla="*/ 2147483647 h 981"/>
                <a:gd name="T84" fmla="*/ 2147483647 w 1122"/>
                <a:gd name="T85" fmla="*/ 2147483647 h 981"/>
                <a:gd name="T86" fmla="*/ 2147483647 w 1122"/>
                <a:gd name="T87" fmla="*/ 2147483647 h 981"/>
                <a:gd name="T88" fmla="*/ 2147483647 w 1122"/>
                <a:gd name="T89" fmla="*/ 2147483647 h 981"/>
                <a:gd name="T90" fmla="*/ 2147483647 w 1122"/>
                <a:gd name="T91" fmla="*/ 2147483647 h 981"/>
                <a:gd name="T92" fmla="*/ 2147483647 w 1122"/>
                <a:gd name="T93" fmla="*/ 2147483647 h 981"/>
                <a:gd name="T94" fmla="*/ 2147483647 w 1122"/>
                <a:gd name="T95" fmla="*/ 2147483647 h 981"/>
                <a:gd name="T96" fmla="*/ 2147483647 w 1122"/>
                <a:gd name="T97" fmla="*/ 2147483647 h 981"/>
                <a:gd name="T98" fmla="*/ 2147483647 w 1122"/>
                <a:gd name="T99" fmla="*/ 2147483647 h 981"/>
                <a:gd name="T100" fmla="*/ 2147483647 w 1122"/>
                <a:gd name="T101" fmla="*/ 2147483647 h 981"/>
                <a:gd name="T102" fmla="*/ 2147483647 w 1122"/>
                <a:gd name="T103" fmla="*/ 2147483647 h 981"/>
                <a:gd name="T104" fmla="*/ 2147483647 w 1122"/>
                <a:gd name="T105" fmla="*/ 2147483647 h 981"/>
                <a:gd name="T106" fmla="*/ 2147483647 w 1122"/>
                <a:gd name="T107" fmla="*/ 2147483647 h 981"/>
                <a:gd name="T108" fmla="*/ 2147483647 w 1122"/>
                <a:gd name="T109" fmla="*/ 2147483647 h 981"/>
                <a:gd name="T110" fmla="*/ 2147483647 w 1122"/>
                <a:gd name="T111" fmla="*/ 2147483647 h 9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22"/>
                <a:gd name="T169" fmla="*/ 0 h 981"/>
                <a:gd name="T170" fmla="*/ 1122 w 1122"/>
                <a:gd name="T171" fmla="*/ 981 h 98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22" h="981">
                  <a:moveTo>
                    <a:pt x="986" y="98"/>
                  </a:moveTo>
                  <a:lnTo>
                    <a:pt x="964" y="84"/>
                  </a:lnTo>
                  <a:lnTo>
                    <a:pt x="941" y="72"/>
                  </a:lnTo>
                  <a:lnTo>
                    <a:pt x="918" y="61"/>
                  </a:lnTo>
                  <a:lnTo>
                    <a:pt x="894" y="52"/>
                  </a:lnTo>
                  <a:lnTo>
                    <a:pt x="870" y="42"/>
                  </a:lnTo>
                  <a:lnTo>
                    <a:pt x="847" y="35"/>
                  </a:lnTo>
                  <a:lnTo>
                    <a:pt x="821" y="28"/>
                  </a:lnTo>
                  <a:lnTo>
                    <a:pt x="796" y="21"/>
                  </a:lnTo>
                  <a:lnTo>
                    <a:pt x="770" y="15"/>
                  </a:lnTo>
                  <a:lnTo>
                    <a:pt x="744" y="11"/>
                  </a:lnTo>
                  <a:lnTo>
                    <a:pt x="715" y="8"/>
                  </a:lnTo>
                  <a:lnTo>
                    <a:pt x="687" y="4"/>
                  </a:lnTo>
                  <a:lnTo>
                    <a:pt x="657" y="3"/>
                  </a:lnTo>
                  <a:lnTo>
                    <a:pt x="627" y="1"/>
                  </a:lnTo>
                  <a:lnTo>
                    <a:pt x="594" y="0"/>
                  </a:lnTo>
                  <a:lnTo>
                    <a:pt x="562" y="0"/>
                  </a:lnTo>
                  <a:lnTo>
                    <a:pt x="528" y="0"/>
                  </a:lnTo>
                  <a:lnTo>
                    <a:pt x="496" y="1"/>
                  </a:lnTo>
                  <a:lnTo>
                    <a:pt x="465" y="3"/>
                  </a:lnTo>
                  <a:lnTo>
                    <a:pt x="436" y="4"/>
                  </a:lnTo>
                  <a:lnTo>
                    <a:pt x="407" y="8"/>
                  </a:lnTo>
                  <a:lnTo>
                    <a:pt x="378" y="11"/>
                  </a:lnTo>
                  <a:lnTo>
                    <a:pt x="352" y="15"/>
                  </a:lnTo>
                  <a:lnTo>
                    <a:pt x="326" y="21"/>
                  </a:lnTo>
                  <a:lnTo>
                    <a:pt x="300" y="28"/>
                  </a:lnTo>
                  <a:lnTo>
                    <a:pt x="275" y="35"/>
                  </a:lnTo>
                  <a:lnTo>
                    <a:pt x="252" y="42"/>
                  </a:lnTo>
                  <a:lnTo>
                    <a:pt x="227" y="52"/>
                  </a:lnTo>
                  <a:lnTo>
                    <a:pt x="203" y="61"/>
                  </a:lnTo>
                  <a:lnTo>
                    <a:pt x="181" y="72"/>
                  </a:lnTo>
                  <a:lnTo>
                    <a:pt x="157" y="84"/>
                  </a:lnTo>
                  <a:lnTo>
                    <a:pt x="135" y="98"/>
                  </a:lnTo>
                  <a:lnTo>
                    <a:pt x="94" y="127"/>
                  </a:lnTo>
                  <a:lnTo>
                    <a:pt x="63" y="160"/>
                  </a:lnTo>
                  <a:lnTo>
                    <a:pt x="39" y="196"/>
                  </a:lnTo>
                  <a:lnTo>
                    <a:pt x="22" y="233"/>
                  </a:lnTo>
                  <a:lnTo>
                    <a:pt x="11" y="269"/>
                  </a:lnTo>
                  <a:lnTo>
                    <a:pt x="4" y="304"/>
                  </a:lnTo>
                  <a:lnTo>
                    <a:pt x="1" y="336"/>
                  </a:lnTo>
                  <a:lnTo>
                    <a:pt x="0" y="364"/>
                  </a:lnTo>
                  <a:lnTo>
                    <a:pt x="1" y="386"/>
                  </a:lnTo>
                  <a:lnTo>
                    <a:pt x="6" y="405"/>
                  </a:lnTo>
                  <a:lnTo>
                    <a:pt x="11" y="421"/>
                  </a:lnTo>
                  <a:lnTo>
                    <a:pt x="20" y="432"/>
                  </a:lnTo>
                  <a:lnTo>
                    <a:pt x="30" y="442"/>
                  </a:lnTo>
                  <a:lnTo>
                    <a:pt x="43" y="447"/>
                  </a:lnTo>
                  <a:lnTo>
                    <a:pt x="57" y="453"/>
                  </a:lnTo>
                  <a:lnTo>
                    <a:pt x="73" y="456"/>
                  </a:lnTo>
                  <a:lnTo>
                    <a:pt x="86" y="457"/>
                  </a:lnTo>
                  <a:lnTo>
                    <a:pt x="99" y="457"/>
                  </a:lnTo>
                  <a:lnTo>
                    <a:pt x="113" y="456"/>
                  </a:lnTo>
                  <a:lnTo>
                    <a:pt x="127" y="453"/>
                  </a:lnTo>
                  <a:lnTo>
                    <a:pt x="142" y="450"/>
                  </a:lnTo>
                  <a:lnTo>
                    <a:pt x="155" y="447"/>
                  </a:lnTo>
                  <a:lnTo>
                    <a:pt x="168" y="442"/>
                  </a:lnTo>
                  <a:lnTo>
                    <a:pt x="183" y="438"/>
                  </a:lnTo>
                  <a:lnTo>
                    <a:pt x="195" y="432"/>
                  </a:lnTo>
                  <a:lnTo>
                    <a:pt x="208" y="426"/>
                  </a:lnTo>
                  <a:lnTo>
                    <a:pt x="220" y="421"/>
                  </a:lnTo>
                  <a:lnTo>
                    <a:pt x="231" y="414"/>
                  </a:lnTo>
                  <a:lnTo>
                    <a:pt x="241" y="408"/>
                  </a:lnTo>
                  <a:lnTo>
                    <a:pt x="250" y="403"/>
                  </a:lnTo>
                  <a:lnTo>
                    <a:pt x="258" y="396"/>
                  </a:lnTo>
                  <a:lnTo>
                    <a:pt x="265" y="390"/>
                  </a:lnTo>
                  <a:lnTo>
                    <a:pt x="276" y="379"/>
                  </a:lnTo>
                  <a:lnTo>
                    <a:pt x="286" y="368"/>
                  </a:lnTo>
                  <a:lnTo>
                    <a:pt x="294" y="357"/>
                  </a:lnTo>
                  <a:lnTo>
                    <a:pt x="300" y="346"/>
                  </a:lnTo>
                  <a:lnTo>
                    <a:pt x="304" y="336"/>
                  </a:lnTo>
                  <a:lnTo>
                    <a:pt x="308" y="325"/>
                  </a:lnTo>
                  <a:lnTo>
                    <a:pt x="309" y="315"/>
                  </a:lnTo>
                  <a:lnTo>
                    <a:pt x="308" y="305"/>
                  </a:lnTo>
                  <a:lnTo>
                    <a:pt x="302" y="283"/>
                  </a:lnTo>
                  <a:lnTo>
                    <a:pt x="297" y="255"/>
                  </a:lnTo>
                  <a:lnTo>
                    <a:pt x="294" y="231"/>
                  </a:lnTo>
                  <a:lnTo>
                    <a:pt x="300" y="216"/>
                  </a:lnTo>
                  <a:lnTo>
                    <a:pt x="310" y="215"/>
                  </a:lnTo>
                  <a:lnTo>
                    <a:pt x="318" y="222"/>
                  </a:lnTo>
                  <a:lnTo>
                    <a:pt x="323" y="237"/>
                  </a:lnTo>
                  <a:lnTo>
                    <a:pt x="327" y="259"/>
                  </a:lnTo>
                  <a:lnTo>
                    <a:pt x="328" y="295"/>
                  </a:lnTo>
                  <a:lnTo>
                    <a:pt x="326" y="332"/>
                  </a:lnTo>
                  <a:lnTo>
                    <a:pt x="322" y="365"/>
                  </a:lnTo>
                  <a:lnTo>
                    <a:pt x="317" y="389"/>
                  </a:lnTo>
                  <a:lnTo>
                    <a:pt x="312" y="401"/>
                  </a:lnTo>
                  <a:lnTo>
                    <a:pt x="302" y="419"/>
                  </a:lnTo>
                  <a:lnTo>
                    <a:pt x="290" y="440"/>
                  </a:lnTo>
                  <a:lnTo>
                    <a:pt x="275" y="464"/>
                  </a:lnTo>
                  <a:lnTo>
                    <a:pt x="258" y="489"/>
                  </a:lnTo>
                  <a:lnTo>
                    <a:pt x="243" y="513"/>
                  </a:lnTo>
                  <a:lnTo>
                    <a:pt x="227" y="535"/>
                  </a:lnTo>
                  <a:lnTo>
                    <a:pt x="213" y="553"/>
                  </a:lnTo>
                  <a:lnTo>
                    <a:pt x="200" y="574"/>
                  </a:lnTo>
                  <a:lnTo>
                    <a:pt x="185" y="606"/>
                  </a:lnTo>
                  <a:lnTo>
                    <a:pt x="170" y="644"/>
                  </a:lnTo>
                  <a:lnTo>
                    <a:pt x="154" y="686"/>
                  </a:lnTo>
                  <a:lnTo>
                    <a:pt x="138" y="730"/>
                  </a:lnTo>
                  <a:lnTo>
                    <a:pt x="126" y="772"/>
                  </a:lnTo>
                  <a:lnTo>
                    <a:pt x="116" y="810"/>
                  </a:lnTo>
                  <a:lnTo>
                    <a:pt x="110" y="840"/>
                  </a:lnTo>
                  <a:lnTo>
                    <a:pt x="107" y="882"/>
                  </a:lnTo>
                  <a:lnTo>
                    <a:pt x="108" y="916"/>
                  </a:lnTo>
                  <a:lnTo>
                    <a:pt x="113" y="941"/>
                  </a:lnTo>
                  <a:lnTo>
                    <a:pt x="124" y="957"/>
                  </a:lnTo>
                  <a:lnTo>
                    <a:pt x="139" y="970"/>
                  </a:lnTo>
                  <a:lnTo>
                    <a:pt x="159" y="977"/>
                  </a:lnTo>
                  <a:lnTo>
                    <a:pt x="185" y="980"/>
                  </a:lnTo>
                  <a:lnTo>
                    <a:pt x="217" y="981"/>
                  </a:lnTo>
                  <a:lnTo>
                    <a:pt x="235" y="981"/>
                  </a:lnTo>
                  <a:lnTo>
                    <a:pt x="255" y="981"/>
                  </a:lnTo>
                  <a:lnTo>
                    <a:pt x="277" y="981"/>
                  </a:lnTo>
                  <a:lnTo>
                    <a:pt x="301" y="981"/>
                  </a:lnTo>
                  <a:lnTo>
                    <a:pt x="326" y="981"/>
                  </a:lnTo>
                  <a:lnTo>
                    <a:pt x="352" y="981"/>
                  </a:lnTo>
                  <a:lnTo>
                    <a:pt x="378" y="981"/>
                  </a:lnTo>
                  <a:lnTo>
                    <a:pt x="404" y="981"/>
                  </a:lnTo>
                  <a:lnTo>
                    <a:pt x="430" y="981"/>
                  </a:lnTo>
                  <a:lnTo>
                    <a:pt x="455" y="981"/>
                  </a:lnTo>
                  <a:lnTo>
                    <a:pt x="477" y="981"/>
                  </a:lnTo>
                  <a:lnTo>
                    <a:pt x="499" y="981"/>
                  </a:lnTo>
                  <a:lnTo>
                    <a:pt x="518" y="981"/>
                  </a:lnTo>
                  <a:lnTo>
                    <a:pt x="533" y="981"/>
                  </a:lnTo>
                  <a:lnTo>
                    <a:pt x="546" y="981"/>
                  </a:lnTo>
                  <a:lnTo>
                    <a:pt x="555" y="981"/>
                  </a:lnTo>
                  <a:lnTo>
                    <a:pt x="555" y="872"/>
                  </a:lnTo>
                  <a:lnTo>
                    <a:pt x="535" y="871"/>
                  </a:lnTo>
                  <a:lnTo>
                    <a:pt x="514" y="867"/>
                  </a:lnTo>
                  <a:lnTo>
                    <a:pt x="495" y="860"/>
                  </a:lnTo>
                  <a:lnTo>
                    <a:pt x="477" y="851"/>
                  </a:lnTo>
                  <a:lnTo>
                    <a:pt x="459" y="842"/>
                  </a:lnTo>
                  <a:lnTo>
                    <a:pt x="444" y="828"/>
                  </a:lnTo>
                  <a:lnTo>
                    <a:pt x="428" y="814"/>
                  </a:lnTo>
                  <a:lnTo>
                    <a:pt x="413" y="797"/>
                  </a:lnTo>
                  <a:lnTo>
                    <a:pt x="401" y="779"/>
                  </a:lnTo>
                  <a:lnTo>
                    <a:pt x="389" y="761"/>
                  </a:lnTo>
                  <a:lnTo>
                    <a:pt x="380" y="740"/>
                  </a:lnTo>
                  <a:lnTo>
                    <a:pt x="371" y="718"/>
                  </a:lnTo>
                  <a:lnTo>
                    <a:pt x="364" y="694"/>
                  </a:lnTo>
                  <a:lnTo>
                    <a:pt x="359" y="670"/>
                  </a:lnTo>
                  <a:lnTo>
                    <a:pt x="356" y="645"/>
                  </a:lnTo>
                  <a:lnTo>
                    <a:pt x="355" y="620"/>
                  </a:lnTo>
                  <a:lnTo>
                    <a:pt x="356" y="595"/>
                  </a:lnTo>
                  <a:lnTo>
                    <a:pt x="359" y="570"/>
                  </a:lnTo>
                  <a:lnTo>
                    <a:pt x="364" y="546"/>
                  </a:lnTo>
                  <a:lnTo>
                    <a:pt x="371" y="523"/>
                  </a:lnTo>
                  <a:lnTo>
                    <a:pt x="380" y="500"/>
                  </a:lnTo>
                  <a:lnTo>
                    <a:pt x="389" y="479"/>
                  </a:lnTo>
                  <a:lnTo>
                    <a:pt x="401" y="461"/>
                  </a:lnTo>
                  <a:lnTo>
                    <a:pt x="413" y="443"/>
                  </a:lnTo>
                  <a:lnTo>
                    <a:pt x="428" y="426"/>
                  </a:lnTo>
                  <a:lnTo>
                    <a:pt x="444" y="412"/>
                  </a:lnTo>
                  <a:lnTo>
                    <a:pt x="459" y="399"/>
                  </a:lnTo>
                  <a:lnTo>
                    <a:pt x="477" y="389"/>
                  </a:lnTo>
                  <a:lnTo>
                    <a:pt x="495" y="380"/>
                  </a:lnTo>
                  <a:lnTo>
                    <a:pt x="514" y="373"/>
                  </a:lnTo>
                  <a:lnTo>
                    <a:pt x="535" y="369"/>
                  </a:lnTo>
                  <a:lnTo>
                    <a:pt x="555" y="368"/>
                  </a:lnTo>
                  <a:lnTo>
                    <a:pt x="555" y="241"/>
                  </a:lnTo>
                  <a:lnTo>
                    <a:pt x="546" y="241"/>
                  </a:lnTo>
                  <a:lnTo>
                    <a:pt x="536" y="241"/>
                  </a:lnTo>
                  <a:lnTo>
                    <a:pt x="524" y="242"/>
                  </a:lnTo>
                  <a:lnTo>
                    <a:pt x="513" y="242"/>
                  </a:lnTo>
                  <a:lnTo>
                    <a:pt x="503" y="242"/>
                  </a:lnTo>
                  <a:lnTo>
                    <a:pt x="493" y="244"/>
                  </a:lnTo>
                  <a:lnTo>
                    <a:pt x="484" y="244"/>
                  </a:lnTo>
                  <a:lnTo>
                    <a:pt x="477" y="244"/>
                  </a:lnTo>
                  <a:lnTo>
                    <a:pt x="467" y="237"/>
                  </a:lnTo>
                  <a:lnTo>
                    <a:pt x="462" y="220"/>
                  </a:lnTo>
                  <a:lnTo>
                    <a:pt x="460" y="203"/>
                  </a:lnTo>
                  <a:lnTo>
                    <a:pt x="465" y="195"/>
                  </a:lnTo>
                  <a:lnTo>
                    <a:pt x="471" y="194"/>
                  </a:lnTo>
                  <a:lnTo>
                    <a:pt x="478" y="194"/>
                  </a:lnTo>
                  <a:lnTo>
                    <a:pt x="489" y="194"/>
                  </a:lnTo>
                  <a:lnTo>
                    <a:pt x="501" y="194"/>
                  </a:lnTo>
                  <a:lnTo>
                    <a:pt x="514" y="194"/>
                  </a:lnTo>
                  <a:lnTo>
                    <a:pt x="530" y="195"/>
                  </a:lnTo>
                  <a:lnTo>
                    <a:pt x="546" y="195"/>
                  </a:lnTo>
                  <a:lnTo>
                    <a:pt x="562" y="195"/>
                  </a:lnTo>
                  <a:lnTo>
                    <a:pt x="577" y="195"/>
                  </a:lnTo>
                  <a:lnTo>
                    <a:pt x="593" y="195"/>
                  </a:lnTo>
                  <a:lnTo>
                    <a:pt x="608" y="194"/>
                  </a:lnTo>
                  <a:lnTo>
                    <a:pt x="621" y="194"/>
                  </a:lnTo>
                  <a:lnTo>
                    <a:pt x="633" y="194"/>
                  </a:lnTo>
                  <a:lnTo>
                    <a:pt x="644" y="194"/>
                  </a:lnTo>
                  <a:lnTo>
                    <a:pt x="651" y="194"/>
                  </a:lnTo>
                  <a:lnTo>
                    <a:pt x="657" y="195"/>
                  </a:lnTo>
                  <a:lnTo>
                    <a:pt x="662" y="203"/>
                  </a:lnTo>
                  <a:lnTo>
                    <a:pt x="662" y="220"/>
                  </a:lnTo>
                  <a:lnTo>
                    <a:pt x="655" y="237"/>
                  </a:lnTo>
                  <a:lnTo>
                    <a:pt x="645" y="244"/>
                  </a:lnTo>
                  <a:lnTo>
                    <a:pt x="637" y="244"/>
                  </a:lnTo>
                  <a:lnTo>
                    <a:pt x="628" y="244"/>
                  </a:lnTo>
                  <a:lnTo>
                    <a:pt x="617" y="242"/>
                  </a:lnTo>
                  <a:lnTo>
                    <a:pt x="605" y="242"/>
                  </a:lnTo>
                  <a:lnTo>
                    <a:pt x="593" y="242"/>
                  </a:lnTo>
                  <a:lnTo>
                    <a:pt x="581" y="241"/>
                  </a:lnTo>
                  <a:lnTo>
                    <a:pt x="571" y="241"/>
                  </a:lnTo>
                  <a:lnTo>
                    <a:pt x="562" y="241"/>
                  </a:lnTo>
                  <a:lnTo>
                    <a:pt x="560" y="241"/>
                  </a:lnTo>
                  <a:lnTo>
                    <a:pt x="558" y="241"/>
                  </a:lnTo>
                  <a:lnTo>
                    <a:pt x="557" y="241"/>
                  </a:lnTo>
                  <a:lnTo>
                    <a:pt x="555" y="241"/>
                  </a:lnTo>
                  <a:lnTo>
                    <a:pt x="555" y="368"/>
                  </a:lnTo>
                  <a:lnTo>
                    <a:pt x="556" y="368"/>
                  </a:lnTo>
                  <a:lnTo>
                    <a:pt x="557" y="368"/>
                  </a:lnTo>
                  <a:lnTo>
                    <a:pt x="558" y="368"/>
                  </a:lnTo>
                  <a:lnTo>
                    <a:pt x="580" y="369"/>
                  </a:lnTo>
                  <a:lnTo>
                    <a:pt x="600" y="373"/>
                  </a:lnTo>
                  <a:lnTo>
                    <a:pt x="619" y="379"/>
                  </a:lnTo>
                  <a:lnTo>
                    <a:pt x="638" y="387"/>
                  </a:lnTo>
                  <a:lnTo>
                    <a:pt x="656" y="399"/>
                  </a:lnTo>
                  <a:lnTo>
                    <a:pt x="673" y="411"/>
                  </a:lnTo>
                  <a:lnTo>
                    <a:pt x="688" y="425"/>
                  </a:lnTo>
                  <a:lnTo>
                    <a:pt x="703" y="442"/>
                  </a:lnTo>
                  <a:lnTo>
                    <a:pt x="717" y="460"/>
                  </a:lnTo>
                  <a:lnTo>
                    <a:pt x="728" y="479"/>
                  </a:lnTo>
                  <a:lnTo>
                    <a:pt x="738" y="500"/>
                  </a:lnTo>
                  <a:lnTo>
                    <a:pt x="747" y="523"/>
                  </a:lnTo>
                  <a:lnTo>
                    <a:pt x="754" y="545"/>
                  </a:lnTo>
                  <a:lnTo>
                    <a:pt x="758" y="570"/>
                  </a:lnTo>
                  <a:lnTo>
                    <a:pt x="761" y="594"/>
                  </a:lnTo>
                  <a:lnTo>
                    <a:pt x="763" y="620"/>
                  </a:lnTo>
                  <a:lnTo>
                    <a:pt x="761" y="647"/>
                  </a:lnTo>
                  <a:lnTo>
                    <a:pt x="758" y="670"/>
                  </a:lnTo>
                  <a:lnTo>
                    <a:pt x="754" y="695"/>
                  </a:lnTo>
                  <a:lnTo>
                    <a:pt x="747" y="718"/>
                  </a:lnTo>
                  <a:lnTo>
                    <a:pt x="738" y="740"/>
                  </a:lnTo>
                  <a:lnTo>
                    <a:pt x="728" y="761"/>
                  </a:lnTo>
                  <a:lnTo>
                    <a:pt x="717" y="780"/>
                  </a:lnTo>
                  <a:lnTo>
                    <a:pt x="703" y="798"/>
                  </a:lnTo>
                  <a:lnTo>
                    <a:pt x="688" y="815"/>
                  </a:lnTo>
                  <a:lnTo>
                    <a:pt x="673" y="829"/>
                  </a:lnTo>
                  <a:lnTo>
                    <a:pt x="656" y="842"/>
                  </a:lnTo>
                  <a:lnTo>
                    <a:pt x="638" y="853"/>
                  </a:lnTo>
                  <a:lnTo>
                    <a:pt x="619" y="861"/>
                  </a:lnTo>
                  <a:lnTo>
                    <a:pt x="600" y="867"/>
                  </a:lnTo>
                  <a:lnTo>
                    <a:pt x="580" y="871"/>
                  </a:lnTo>
                  <a:lnTo>
                    <a:pt x="558" y="872"/>
                  </a:lnTo>
                  <a:lnTo>
                    <a:pt x="557" y="872"/>
                  </a:lnTo>
                  <a:lnTo>
                    <a:pt x="556" y="872"/>
                  </a:lnTo>
                  <a:lnTo>
                    <a:pt x="555" y="872"/>
                  </a:lnTo>
                  <a:lnTo>
                    <a:pt x="555" y="981"/>
                  </a:lnTo>
                  <a:lnTo>
                    <a:pt x="558" y="981"/>
                  </a:lnTo>
                  <a:lnTo>
                    <a:pt x="560" y="981"/>
                  </a:lnTo>
                  <a:lnTo>
                    <a:pt x="562" y="981"/>
                  </a:lnTo>
                  <a:lnTo>
                    <a:pt x="564" y="981"/>
                  </a:lnTo>
                  <a:lnTo>
                    <a:pt x="573" y="981"/>
                  </a:lnTo>
                  <a:lnTo>
                    <a:pt x="585" y="981"/>
                  </a:lnTo>
                  <a:lnTo>
                    <a:pt x="602" y="981"/>
                  </a:lnTo>
                  <a:lnTo>
                    <a:pt x="622" y="981"/>
                  </a:lnTo>
                  <a:lnTo>
                    <a:pt x="645" y="981"/>
                  </a:lnTo>
                  <a:lnTo>
                    <a:pt x="671" y="981"/>
                  </a:lnTo>
                  <a:lnTo>
                    <a:pt x="697" y="981"/>
                  </a:lnTo>
                  <a:lnTo>
                    <a:pt x="726" y="981"/>
                  </a:lnTo>
                  <a:lnTo>
                    <a:pt x="754" y="981"/>
                  </a:lnTo>
                  <a:lnTo>
                    <a:pt x="783" y="981"/>
                  </a:lnTo>
                  <a:lnTo>
                    <a:pt x="811" y="981"/>
                  </a:lnTo>
                  <a:lnTo>
                    <a:pt x="838" y="981"/>
                  </a:lnTo>
                  <a:lnTo>
                    <a:pt x="863" y="981"/>
                  </a:lnTo>
                  <a:lnTo>
                    <a:pt x="885" y="981"/>
                  </a:lnTo>
                  <a:lnTo>
                    <a:pt x="905" y="981"/>
                  </a:lnTo>
                  <a:lnTo>
                    <a:pt x="937" y="980"/>
                  </a:lnTo>
                  <a:lnTo>
                    <a:pt x="961" y="977"/>
                  </a:lnTo>
                  <a:lnTo>
                    <a:pt x="983" y="970"/>
                  </a:lnTo>
                  <a:lnTo>
                    <a:pt x="997" y="957"/>
                  </a:lnTo>
                  <a:lnTo>
                    <a:pt x="1009" y="941"/>
                  </a:lnTo>
                  <a:lnTo>
                    <a:pt x="1013" y="916"/>
                  </a:lnTo>
                  <a:lnTo>
                    <a:pt x="1014" y="882"/>
                  </a:lnTo>
                  <a:lnTo>
                    <a:pt x="1011" y="840"/>
                  </a:lnTo>
                  <a:lnTo>
                    <a:pt x="1005" y="810"/>
                  </a:lnTo>
                  <a:lnTo>
                    <a:pt x="995" y="772"/>
                  </a:lnTo>
                  <a:lnTo>
                    <a:pt x="983" y="730"/>
                  </a:lnTo>
                  <a:lnTo>
                    <a:pt x="968" y="686"/>
                  </a:lnTo>
                  <a:lnTo>
                    <a:pt x="951" y="644"/>
                  </a:lnTo>
                  <a:lnTo>
                    <a:pt x="936" y="606"/>
                  </a:lnTo>
                  <a:lnTo>
                    <a:pt x="921" y="574"/>
                  </a:lnTo>
                  <a:lnTo>
                    <a:pt x="907" y="553"/>
                  </a:lnTo>
                  <a:lnTo>
                    <a:pt x="894" y="535"/>
                  </a:lnTo>
                  <a:lnTo>
                    <a:pt x="878" y="513"/>
                  </a:lnTo>
                  <a:lnTo>
                    <a:pt x="863" y="489"/>
                  </a:lnTo>
                  <a:lnTo>
                    <a:pt x="846" y="464"/>
                  </a:lnTo>
                  <a:lnTo>
                    <a:pt x="831" y="440"/>
                  </a:lnTo>
                  <a:lnTo>
                    <a:pt x="819" y="419"/>
                  </a:lnTo>
                  <a:lnTo>
                    <a:pt x="809" y="401"/>
                  </a:lnTo>
                  <a:lnTo>
                    <a:pt x="804" y="389"/>
                  </a:lnTo>
                  <a:lnTo>
                    <a:pt x="799" y="365"/>
                  </a:lnTo>
                  <a:lnTo>
                    <a:pt x="795" y="332"/>
                  </a:lnTo>
                  <a:lnTo>
                    <a:pt x="794" y="295"/>
                  </a:lnTo>
                  <a:lnTo>
                    <a:pt x="794" y="259"/>
                  </a:lnTo>
                  <a:lnTo>
                    <a:pt x="797" y="237"/>
                  </a:lnTo>
                  <a:lnTo>
                    <a:pt x="803" y="222"/>
                  </a:lnTo>
                  <a:lnTo>
                    <a:pt x="811" y="215"/>
                  </a:lnTo>
                  <a:lnTo>
                    <a:pt x="821" y="216"/>
                  </a:lnTo>
                  <a:lnTo>
                    <a:pt x="827" y="231"/>
                  </a:lnTo>
                  <a:lnTo>
                    <a:pt x="824" y="255"/>
                  </a:lnTo>
                  <a:lnTo>
                    <a:pt x="819" y="283"/>
                  </a:lnTo>
                  <a:lnTo>
                    <a:pt x="813" y="305"/>
                  </a:lnTo>
                  <a:lnTo>
                    <a:pt x="812" y="315"/>
                  </a:lnTo>
                  <a:lnTo>
                    <a:pt x="813" y="325"/>
                  </a:lnTo>
                  <a:lnTo>
                    <a:pt x="817" y="336"/>
                  </a:lnTo>
                  <a:lnTo>
                    <a:pt x="821" y="346"/>
                  </a:lnTo>
                  <a:lnTo>
                    <a:pt x="827" y="357"/>
                  </a:lnTo>
                  <a:lnTo>
                    <a:pt x="834" y="368"/>
                  </a:lnTo>
                  <a:lnTo>
                    <a:pt x="845" y="379"/>
                  </a:lnTo>
                  <a:lnTo>
                    <a:pt x="856" y="390"/>
                  </a:lnTo>
                  <a:lnTo>
                    <a:pt x="863" y="396"/>
                  </a:lnTo>
                  <a:lnTo>
                    <a:pt x="870" y="403"/>
                  </a:lnTo>
                  <a:lnTo>
                    <a:pt x="879" y="408"/>
                  </a:lnTo>
                  <a:lnTo>
                    <a:pt x="890" y="414"/>
                  </a:lnTo>
                  <a:lnTo>
                    <a:pt x="901" y="421"/>
                  </a:lnTo>
                  <a:lnTo>
                    <a:pt x="913" y="426"/>
                  </a:lnTo>
                  <a:lnTo>
                    <a:pt x="925" y="432"/>
                  </a:lnTo>
                  <a:lnTo>
                    <a:pt x="939" y="438"/>
                  </a:lnTo>
                  <a:lnTo>
                    <a:pt x="952" y="442"/>
                  </a:lnTo>
                  <a:lnTo>
                    <a:pt x="966" y="447"/>
                  </a:lnTo>
                  <a:lnTo>
                    <a:pt x="980" y="450"/>
                  </a:lnTo>
                  <a:lnTo>
                    <a:pt x="994" y="453"/>
                  </a:lnTo>
                  <a:lnTo>
                    <a:pt x="1009" y="456"/>
                  </a:lnTo>
                  <a:lnTo>
                    <a:pt x="1022" y="457"/>
                  </a:lnTo>
                  <a:lnTo>
                    <a:pt x="1036" y="457"/>
                  </a:lnTo>
                  <a:lnTo>
                    <a:pt x="1048" y="456"/>
                  </a:lnTo>
                  <a:lnTo>
                    <a:pt x="1064" y="453"/>
                  </a:lnTo>
                  <a:lnTo>
                    <a:pt x="1078" y="447"/>
                  </a:lnTo>
                  <a:lnTo>
                    <a:pt x="1091" y="442"/>
                  </a:lnTo>
                  <a:lnTo>
                    <a:pt x="1102" y="432"/>
                  </a:lnTo>
                  <a:lnTo>
                    <a:pt x="1110" y="421"/>
                  </a:lnTo>
                  <a:lnTo>
                    <a:pt x="1116" y="405"/>
                  </a:lnTo>
                  <a:lnTo>
                    <a:pt x="1121" y="386"/>
                  </a:lnTo>
                  <a:lnTo>
                    <a:pt x="1122" y="364"/>
                  </a:lnTo>
                  <a:lnTo>
                    <a:pt x="1121" y="336"/>
                  </a:lnTo>
                  <a:lnTo>
                    <a:pt x="1118" y="304"/>
                  </a:lnTo>
                  <a:lnTo>
                    <a:pt x="1111" y="269"/>
                  </a:lnTo>
                  <a:lnTo>
                    <a:pt x="1100" y="233"/>
                  </a:lnTo>
                  <a:lnTo>
                    <a:pt x="1082" y="196"/>
                  </a:lnTo>
                  <a:lnTo>
                    <a:pt x="1058" y="160"/>
                  </a:lnTo>
                  <a:lnTo>
                    <a:pt x="1027" y="127"/>
                  </a:lnTo>
                  <a:lnTo>
                    <a:pt x="98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ko-KR" sz="3600"/>
              <a:t>Layering: physical communication </a:t>
            </a:r>
            <a:endParaRPr lang="en-US" altLang="ko-KR"/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1731963" y="1670050"/>
            <a:ext cx="5981700" cy="4497388"/>
            <a:chOff x="1091" y="1052"/>
            <a:chExt cx="3768" cy="2833"/>
          </a:xfrm>
        </p:grpSpPr>
        <p:sp>
          <p:nvSpPr>
            <p:cNvPr id="2108" name="Freeform 4"/>
            <p:cNvSpPr>
              <a:spLocks/>
            </p:cNvSpPr>
            <p:nvPr/>
          </p:nvSpPr>
          <p:spPr bwMode="auto">
            <a:xfrm>
              <a:off x="1091" y="1052"/>
              <a:ext cx="3768" cy="2833"/>
            </a:xfrm>
            <a:custGeom>
              <a:avLst/>
              <a:gdLst>
                <a:gd name="T0" fmla="*/ 2150476 w 1340"/>
                <a:gd name="T1" fmla="*/ 43097 h 1191"/>
                <a:gd name="T2" fmla="*/ 321349 w 1340"/>
                <a:gd name="T3" fmla="*/ 61600 h 1191"/>
                <a:gd name="T4" fmla="*/ 226457 w 1340"/>
                <a:gd name="T5" fmla="*/ 411891 h 1191"/>
                <a:gd name="T6" fmla="*/ 109725 w 1340"/>
                <a:gd name="T7" fmla="*/ 738119 h 1191"/>
                <a:gd name="T8" fmla="*/ 437968 w 1340"/>
                <a:gd name="T9" fmla="*/ 891329 h 1191"/>
                <a:gd name="T10" fmla="*/ 2102940 w 1340"/>
                <a:gd name="T11" fmla="*/ 897899 h 1191"/>
                <a:gd name="T12" fmla="*/ 2501887 w 1340"/>
                <a:gd name="T13" fmla="*/ 1156054 h 1191"/>
                <a:gd name="T14" fmla="*/ 4823363 w 1340"/>
                <a:gd name="T15" fmla="*/ 1125422 h 1191"/>
                <a:gd name="T16" fmla="*/ 4987606 w 1340"/>
                <a:gd name="T17" fmla="*/ 584164 h 1191"/>
                <a:gd name="T18" fmla="*/ 4706631 w 1340"/>
                <a:gd name="T19" fmla="*/ 350683 h 1191"/>
                <a:gd name="T20" fmla="*/ 2970559 w 1340"/>
                <a:gd name="T21" fmla="*/ 295070 h 1191"/>
                <a:gd name="T22" fmla="*/ 2150476 w 1340"/>
                <a:gd name="T23" fmla="*/ 4309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109" name="Group 5"/>
            <p:cNvGrpSpPr>
              <a:grpSpLocks/>
            </p:cNvGrpSpPr>
            <p:nvPr/>
          </p:nvGrpSpPr>
          <p:grpSpPr bwMode="auto">
            <a:xfrm>
              <a:off x="1319" y="1275"/>
              <a:ext cx="1480" cy="568"/>
              <a:chOff x="3552" y="246"/>
              <a:chExt cx="527" cy="248"/>
            </a:xfrm>
          </p:grpSpPr>
          <p:graphicFrame>
            <p:nvGraphicFramePr>
              <p:cNvPr id="2052" name="Object 6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" name="ClipArt" r:id="rId3" imgW="1305000" imgH="1085760" progId="">
                      <p:embed/>
                    </p:oleObj>
                  </mc:Choice>
                  <mc:Fallback>
                    <p:oleObj name="ClipArt" r:id="rId3" imgW="1305000" imgH="1085760" progId="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solidFill>
                            <a:srgbClr val="00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" name="Object 7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9" name="ClipArt" r:id="rId5" imgW="676440" imgH="485640" progId="">
                      <p:embed/>
                    </p:oleObj>
                  </mc:Choice>
                  <mc:Fallback>
                    <p:oleObj name="ClipArt" r:id="rId5" imgW="676440" imgH="485640" progId="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solidFill>
                            <a:srgbClr val="00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8" name="Line 8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10" name="Group 9"/>
            <p:cNvGrpSpPr>
              <a:grpSpLocks/>
            </p:cNvGrpSpPr>
            <p:nvPr/>
          </p:nvGrpSpPr>
          <p:grpSpPr bwMode="auto">
            <a:xfrm>
              <a:off x="1319" y="2336"/>
              <a:ext cx="1480" cy="569"/>
              <a:chOff x="3552" y="246"/>
              <a:chExt cx="527" cy="248"/>
            </a:xfrm>
          </p:grpSpPr>
          <p:graphicFrame>
            <p:nvGraphicFramePr>
              <p:cNvPr id="2050" name="Object 10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0" name="ClipArt" r:id="rId7" imgW="1305000" imgH="1085760" progId="">
                      <p:embed/>
                    </p:oleObj>
                  </mc:Choice>
                  <mc:Fallback>
                    <p:oleObj name="ClipArt" r:id="rId7" imgW="1305000" imgH="1085760" progId="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solidFill>
                            <a:srgbClr val="00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1" name="Object 11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" name="ClipArt" r:id="rId8" imgW="676440" imgH="485640" progId="">
                      <p:embed/>
                    </p:oleObj>
                  </mc:Choice>
                  <mc:Fallback>
                    <p:oleObj name="ClipArt" r:id="rId8" imgW="676440" imgH="485640" progId="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solidFill>
                            <a:srgbClr val="00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7" name="Line 12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11" name="Group 13"/>
            <p:cNvGrpSpPr>
              <a:grpSpLocks/>
            </p:cNvGrpSpPr>
            <p:nvPr/>
          </p:nvGrpSpPr>
          <p:grpSpPr bwMode="auto">
            <a:xfrm>
              <a:off x="2397" y="1939"/>
              <a:ext cx="105" cy="382"/>
              <a:chOff x="3842" y="406"/>
              <a:chExt cx="51" cy="167"/>
            </a:xfrm>
          </p:grpSpPr>
          <p:sp>
            <p:nvSpPr>
              <p:cNvPr id="2154" name="Oval 1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5" name="Oval 1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6" name="Oval 1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12" name="Group 17"/>
            <p:cNvGrpSpPr>
              <a:grpSpLocks/>
            </p:cNvGrpSpPr>
            <p:nvPr/>
          </p:nvGrpSpPr>
          <p:grpSpPr bwMode="auto">
            <a:xfrm>
              <a:off x="3027" y="2854"/>
              <a:ext cx="423" cy="705"/>
              <a:chOff x="4180" y="783"/>
              <a:chExt cx="150" cy="307"/>
            </a:xfrm>
          </p:grpSpPr>
          <p:sp>
            <p:nvSpPr>
              <p:cNvPr id="2146" name="AutoShape 1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7" name="Rectangle 1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8" name="Rectangle 2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9" name="AutoShape 2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0" name="Line 2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" name="Line 2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" name="Rectangle 2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3" name="Rectangle 2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13" name="Group 26"/>
            <p:cNvGrpSpPr>
              <a:grpSpLocks/>
            </p:cNvGrpSpPr>
            <p:nvPr/>
          </p:nvGrpSpPr>
          <p:grpSpPr bwMode="auto">
            <a:xfrm rot="-5400000">
              <a:off x="3667" y="2965"/>
              <a:ext cx="145" cy="471"/>
              <a:chOff x="3842" y="406"/>
              <a:chExt cx="51" cy="167"/>
            </a:xfrm>
          </p:grpSpPr>
          <p:sp>
            <p:nvSpPr>
              <p:cNvPr id="2143" name="Oval 2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4" name="Oval 2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5" name="Oval 2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14" name="Line 30"/>
            <p:cNvSpPr>
              <a:spLocks noChangeShapeType="1"/>
            </p:cNvSpPr>
            <p:nvPr/>
          </p:nvSpPr>
          <p:spPr bwMode="auto">
            <a:xfrm>
              <a:off x="3302" y="2690"/>
              <a:ext cx="100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5" name="Line 31"/>
            <p:cNvSpPr>
              <a:spLocks noChangeShapeType="1"/>
            </p:cNvSpPr>
            <p:nvPr/>
          </p:nvSpPr>
          <p:spPr bwMode="auto">
            <a:xfrm>
              <a:off x="3309" y="2684"/>
              <a:ext cx="3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6" name="Line 32"/>
            <p:cNvSpPr>
              <a:spLocks noChangeShapeType="1"/>
            </p:cNvSpPr>
            <p:nvPr/>
          </p:nvSpPr>
          <p:spPr bwMode="auto">
            <a:xfrm>
              <a:off x="4309" y="2681"/>
              <a:ext cx="3" cy="1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7" name="Line 33"/>
            <p:cNvSpPr>
              <a:spLocks noChangeShapeType="1"/>
            </p:cNvSpPr>
            <p:nvPr/>
          </p:nvSpPr>
          <p:spPr bwMode="auto">
            <a:xfrm>
              <a:off x="2697" y="1727"/>
              <a:ext cx="583" cy="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8" name="Line 34"/>
            <p:cNvSpPr>
              <a:spLocks noChangeShapeType="1"/>
            </p:cNvSpPr>
            <p:nvPr/>
          </p:nvSpPr>
          <p:spPr bwMode="auto">
            <a:xfrm flipV="1">
              <a:off x="2722" y="2237"/>
              <a:ext cx="558" cy="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9" name="Line 35"/>
            <p:cNvSpPr>
              <a:spLocks noChangeShapeType="1"/>
            </p:cNvSpPr>
            <p:nvPr/>
          </p:nvSpPr>
          <p:spPr bwMode="auto">
            <a:xfrm flipV="1">
              <a:off x="3786" y="2390"/>
              <a:ext cx="3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120" name="Group 36"/>
            <p:cNvGrpSpPr>
              <a:grpSpLocks/>
            </p:cNvGrpSpPr>
            <p:nvPr/>
          </p:nvGrpSpPr>
          <p:grpSpPr bwMode="auto">
            <a:xfrm>
              <a:off x="4046" y="2831"/>
              <a:ext cx="423" cy="705"/>
              <a:chOff x="4180" y="783"/>
              <a:chExt cx="150" cy="307"/>
            </a:xfrm>
          </p:grpSpPr>
          <p:sp>
            <p:nvSpPr>
              <p:cNvPr id="2135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36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37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38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39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0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1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2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21" name="Group 45"/>
            <p:cNvGrpSpPr>
              <a:grpSpLocks/>
            </p:cNvGrpSpPr>
            <p:nvPr/>
          </p:nvGrpSpPr>
          <p:grpSpPr bwMode="auto">
            <a:xfrm>
              <a:off x="3251" y="1991"/>
              <a:ext cx="1013" cy="416"/>
              <a:chOff x="3600" y="219"/>
              <a:chExt cx="360" cy="175"/>
            </a:xfrm>
          </p:grpSpPr>
          <p:sp>
            <p:nvSpPr>
              <p:cNvPr id="2122" name="Oval 4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23" name="Line 4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24" name="Line 4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25" name="Rectangle 4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00FF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6" name="Oval 5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127" name="Group 5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32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33" name="Line 5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34" name="Line 5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28" name="Group 5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29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30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31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056" name="Group 59"/>
          <p:cNvGrpSpPr>
            <a:grpSpLocks/>
          </p:cNvGrpSpPr>
          <p:nvPr/>
        </p:nvGrpSpPr>
        <p:grpSpPr bwMode="auto">
          <a:xfrm>
            <a:off x="2116138" y="1427163"/>
            <a:ext cx="1344612" cy="1512887"/>
            <a:chOff x="188" y="1425"/>
            <a:chExt cx="847" cy="953"/>
          </a:xfrm>
        </p:grpSpPr>
        <p:sp>
          <p:nvSpPr>
            <p:cNvPr id="2101" name="Rectangle 60"/>
            <p:cNvSpPr>
              <a:spLocks noChangeArrowheads="1"/>
            </p:cNvSpPr>
            <p:nvPr/>
          </p:nvSpPr>
          <p:spPr bwMode="auto">
            <a:xfrm>
              <a:off x="237" y="1425"/>
              <a:ext cx="798" cy="90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2" name="Rectangle 61"/>
            <p:cNvSpPr>
              <a:spLocks noChangeArrowheads="1"/>
            </p:cNvSpPr>
            <p:nvPr/>
          </p:nvSpPr>
          <p:spPr bwMode="auto">
            <a:xfrm>
              <a:off x="207" y="1464"/>
              <a:ext cx="798" cy="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3" name="Text Box 62"/>
            <p:cNvSpPr txBox="1">
              <a:spLocks noChangeArrowheads="1"/>
            </p:cNvSpPr>
            <p:nvPr/>
          </p:nvSpPr>
          <p:spPr bwMode="auto">
            <a:xfrm>
              <a:off x="188" y="1455"/>
              <a:ext cx="830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itchFamily="66" charset="0"/>
                </a:rPr>
                <a:t>application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transport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2104" name="Line 63"/>
            <p:cNvSpPr>
              <a:spLocks noChangeShapeType="1"/>
            </p:cNvSpPr>
            <p:nvPr/>
          </p:nvSpPr>
          <p:spPr bwMode="auto">
            <a:xfrm flipV="1">
              <a:off x="204" y="166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5" name="Line 64"/>
            <p:cNvSpPr>
              <a:spLocks noChangeShapeType="1"/>
            </p:cNvSpPr>
            <p:nvPr/>
          </p:nvSpPr>
          <p:spPr bwMode="auto">
            <a:xfrm flipV="1">
              <a:off x="216" y="184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6" name="Line 65"/>
            <p:cNvSpPr>
              <a:spLocks noChangeShapeType="1"/>
            </p:cNvSpPr>
            <p:nvPr/>
          </p:nvSpPr>
          <p:spPr bwMode="auto">
            <a:xfrm flipV="1">
              <a:off x="216" y="2007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7" name="Line 66"/>
            <p:cNvSpPr>
              <a:spLocks noChangeShapeType="1"/>
            </p:cNvSpPr>
            <p:nvPr/>
          </p:nvSpPr>
          <p:spPr bwMode="auto">
            <a:xfrm flipV="1">
              <a:off x="201" y="2184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7" name="Group 67"/>
          <p:cNvGrpSpPr>
            <a:grpSpLocks/>
          </p:cNvGrpSpPr>
          <p:nvPr/>
        </p:nvGrpSpPr>
        <p:grpSpPr bwMode="auto">
          <a:xfrm>
            <a:off x="2038350" y="3154363"/>
            <a:ext cx="1344613" cy="1512887"/>
            <a:chOff x="188" y="1425"/>
            <a:chExt cx="847" cy="953"/>
          </a:xfrm>
        </p:grpSpPr>
        <p:sp>
          <p:nvSpPr>
            <p:cNvPr id="2094" name="Rectangle 68"/>
            <p:cNvSpPr>
              <a:spLocks noChangeArrowheads="1"/>
            </p:cNvSpPr>
            <p:nvPr/>
          </p:nvSpPr>
          <p:spPr bwMode="auto">
            <a:xfrm>
              <a:off x="237" y="1425"/>
              <a:ext cx="798" cy="90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5" name="Rectangle 69"/>
            <p:cNvSpPr>
              <a:spLocks noChangeArrowheads="1"/>
            </p:cNvSpPr>
            <p:nvPr/>
          </p:nvSpPr>
          <p:spPr bwMode="auto">
            <a:xfrm>
              <a:off x="207" y="1464"/>
              <a:ext cx="798" cy="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6" name="Text Box 70"/>
            <p:cNvSpPr txBox="1">
              <a:spLocks noChangeArrowheads="1"/>
            </p:cNvSpPr>
            <p:nvPr/>
          </p:nvSpPr>
          <p:spPr bwMode="auto">
            <a:xfrm>
              <a:off x="188" y="1455"/>
              <a:ext cx="830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itchFamily="66" charset="0"/>
                </a:rPr>
                <a:t>application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transport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2097" name="Line 71"/>
            <p:cNvSpPr>
              <a:spLocks noChangeShapeType="1"/>
            </p:cNvSpPr>
            <p:nvPr/>
          </p:nvSpPr>
          <p:spPr bwMode="auto">
            <a:xfrm flipV="1">
              <a:off x="204" y="166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8" name="Line 72"/>
            <p:cNvSpPr>
              <a:spLocks noChangeShapeType="1"/>
            </p:cNvSpPr>
            <p:nvPr/>
          </p:nvSpPr>
          <p:spPr bwMode="auto">
            <a:xfrm flipV="1">
              <a:off x="216" y="184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" name="Line 73"/>
            <p:cNvSpPr>
              <a:spLocks noChangeShapeType="1"/>
            </p:cNvSpPr>
            <p:nvPr/>
          </p:nvSpPr>
          <p:spPr bwMode="auto">
            <a:xfrm flipV="1">
              <a:off x="216" y="2007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0" name="Line 74"/>
            <p:cNvSpPr>
              <a:spLocks noChangeShapeType="1"/>
            </p:cNvSpPr>
            <p:nvPr/>
          </p:nvSpPr>
          <p:spPr bwMode="auto">
            <a:xfrm flipV="1">
              <a:off x="201" y="2184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8" name="Group 75"/>
          <p:cNvGrpSpPr>
            <a:grpSpLocks/>
          </p:cNvGrpSpPr>
          <p:nvPr/>
        </p:nvGrpSpPr>
        <p:grpSpPr bwMode="auto">
          <a:xfrm>
            <a:off x="4456113" y="4418013"/>
            <a:ext cx="1344612" cy="1512887"/>
            <a:chOff x="188" y="1425"/>
            <a:chExt cx="847" cy="953"/>
          </a:xfrm>
        </p:grpSpPr>
        <p:sp>
          <p:nvSpPr>
            <p:cNvPr id="2087" name="Rectangle 76"/>
            <p:cNvSpPr>
              <a:spLocks noChangeArrowheads="1"/>
            </p:cNvSpPr>
            <p:nvPr/>
          </p:nvSpPr>
          <p:spPr bwMode="auto">
            <a:xfrm>
              <a:off x="237" y="1425"/>
              <a:ext cx="798" cy="90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8" name="Rectangle 77"/>
            <p:cNvSpPr>
              <a:spLocks noChangeArrowheads="1"/>
            </p:cNvSpPr>
            <p:nvPr/>
          </p:nvSpPr>
          <p:spPr bwMode="auto">
            <a:xfrm>
              <a:off x="207" y="1464"/>
              <a:ext cx="798" cy="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9" name="Text Box 78"/>
            <p:cNvSpPr txBox="1">
              <a:spLocks noChangeArrowheads="1"/>
            </p:cNvSpPr>
            <p:nvPr/>
          </p:nvSpPr>
          <p:spPr bwMode="auto">
            <a:xfrm>
              <a:off x="188" y="1455"/>
              <a:ext cx="830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itchFamily="66" charset="0"/>
                </a:rPr>
                <a:t>application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transport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2090" name="Line 79"/>
            <p:cNvSpPr>
              <a:spLocks noChangeShapeType="1"/>
            </p:cNvSpPr>
            <p:nvPr/>
          </p:nvSpPr>
          <p:spPr bwMode="auto">
            <a:xfrm flipV="1">
              <a:off x="204" y="166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1" name="Line 80"/>
            <p:cNvSpPr>
              <a:spLocks noChangeShapeType="1"/>
            </p:cNvSpPr>
            <p:nvPr/>
          </p:nvSpPr>
          <p:spPr bwMode="auto">
            <a:xfrm flipV="1">
              <a:off x="216" y="184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2" name="Line 81"/>
            <p:cNvSpPr>
              <a:spLocks noChangeShapeType="1"/>
            </p:cNvSpPr>
            <p:nvPr/>
          </p:nvSpPr>
          <p:spPr bwMode="auto">
            <a:xfrm flipV="1">
              <a:off x="216" y="2007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3" name="Line 82"/>
            <p:cNvSpPr>
              <a:spLocks noChangeShapeType="1"/>
            </p:cNvSpPr>
            <p:nvPr/>
          </p:nvSpPr>
          <p:spPr bwMode="auto">
            <a:xfrm flipV="1">
              <a:off x="201" y="2184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9" name="Group 83"/>
          <p:cNvGrpSpPr>
            <a:grpSpLocks/>
          </p:cNvGrpSpPr>
          <p:nvPr/>
        </p:nvGrpSpPr>
        <p:grpSpPr bwMode="auto">
          <a:xfrm>
            <a:off x="6238875" y="4411663"/>
            <a:ext cx="1344613" cy="1512887"/>
            <a:chOff x="188" y="1425"/>
            <a:chExt cx="847" cy="953"/>
          </a:xfrm>
        </p:grpSpPr>
        <p:sp>
          <p:nvSpPr>
            <p:cNvPr id="2080" name="Rectangle 84"/>
            <p:cNvSpPr>
              <a:spLocks noChangeArrowheads="1"/>
            </p:cNvSpPr>
            <p:nvPr/>
          </p:nvSpPr>
          <p:spPr bwMode="auto">
            <a:xfrm>
              <a:off x="237" y="1425"/>
              <a:ext cx="798" cy="90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1" name="Rectangle 85"/>
            <p:cNvSpPr>
              <a:spLocks noChangeArrowheads="1"/>
            </p:cNvSpPr>
            <p:nvPr/>
          </p:nvSpPr>
          <p:spPr bwMode="auto">
            <a:xfrm>
              <a:off x="207" y="1464"/>
              <a:ext cx="798" cy="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2" name="Text Box 86"/>
            <p:cNvSpPr txBox="1">
              <a:spLocks noChangeArrowheads="1"/>
            </p:cNvSpPr>
            <p:nvPr/>
          </p:nvSpPr>
          <p:spPr bwMode="auto">
            <a:xfrm>
              <a:off x="188" y="1455"/>
              <a:ext cx="830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itchFamily="66" charset="0"/>
                </a:rPr>
                <a:t>application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transport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2083" name="Line 87"/>
            <p:cNvSpPr>
              <a:spLocks noChangeShapeType="1"/>
            </p:cNvSpPr>
            <p:nvPr/>
          </p:nvSpPr>
          <p:spPr bwMode="auto">
            <a:xfrm flipV="1">
              <a:off x="204" y="166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4" name="Line 88"/>
            <p:cNvSpPr>
              <a:spLocks noChangeShapeType="1"/>
            </p:cNvSpPr>
            <p:nvPr/>
          </p:nvSpPr>
          <p:spPr bwMode="auto">
            <a:xfrm flipV="1">
              <a:off x="216" y="1845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5" name="Line 89"/>
            <p:cNvSpPr>
              <a:spLocks noChangeShapeType="1"/>
            </p:cNvSpPr>
            <p:nvPr/>
          </p:nvSpPr>
          <p:spPr bwMode="auto">
            <a:xfrm flipV="1">
              <a:off x="216" y="2007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6" name="Line 90"/>
            <p:cNvSpPr>
              <a:spLocks noChangeShapeType="1"/>
            </p:cNvSpPr>
            <p:nvPr/>
          </p:nvSpPr>
          <p:spPr bwMode="auto">
            <a:xfrm flipV="1">
              <a:off x="201" y="2184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60" name="Group 91"/>
          <p:cNvGrpSpPr>
            <a:grpSpLocks/>
          </p:cNvGrpSpPr>
          <p:nvPr/>
        </p:nvGrpSpPr>
        <p:grpSpPr bwMode="auto">
          <a:xfrm>
            <a:off x="5287963" y="2884488"/>
            <a:ext cx="1320800" cy="963612"/>
            <a:chOff x="4369" y="791"/>
            <a:chExt cx="832" cy="607"/>
          </a:xfrm>
        </p:grpSpPr>
        <p:sp>
          <p:nvSpPr>
            <p:cNvPr id="2075" name="Rectangle 92"/>
            <p:cNvSpPr>
              <a:spLocks noChangeArrowheads="1"/>
            </p:cNvSpPr>
            <p:nvPr/>
          </p:nvSpPr>
          <p:spPr bwMode="auto">
            <a:xfrm>
              <a:off x="4403" y="791"/>
              <a:ext cx="798" cy="58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6" name="Rectangle 93"/>
            <p:cNvSpPr>
              <a:spLocks noChangeArrowheads="1"/>
            </p:cNvSpPr>
            <p:nvPr/>
          </p:nvSpPr>
          <p:spPr bwMode="auto">
            <a:xfrm>
              <a:off x="4369" y="830"/>
              <a:ext cx="798" cy="5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7" name="Text Box 94"/>
            <p:cNvSpPr txBox="1">
              <a:spLocks noChangeArrowheads="1"/>
            </p:cNvSpPr>
            <p:nvPr/>
          </p:nvSpPr>
          <p:spPr bwMode="auto">
            <a:xfrm>
              <a:off x="4439" y="821"/>
              <a:ext cx="66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Comic Sans MS" pitchFamily="66" charset="0"/>
                </a:rPr>
                <a:t>network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link</a:t>
              </a:r>
            </a:p>
            <a:p>
              <a:pPr algn="ctr"/>
              <a:r>
                <a:rPr lang="en-US" altLang="ko-KR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2078" name="Line 95"/>
            <p:cNvSpPr>
              <a:spLocks noChangeShapeType="1"/>
            </p:cNvSpPr>
            <p:nvPr/>
          </p:nvSpPr>
          <p:spPr bwMode="auto">
            <a:xfrm flipV="1">
              <a:off x="4370" y="1031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" name="Line 96"/>
            <p:cNvSpPr>
              <a:spLocks noChangeShapeType="1"/>
            </p:cNvSpPr>
            <p:nvPr/>
          </p:nvSpPr>
          <p:spPr bwMode="auto">
            <a:xfrm flipV="1">
              <a:off x="4382" y="1211"/>
              <a:ext cx="78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4721" name="Line 97"/>
          <p:cNvSpPr>
            <a:spLocks noChangeShapeType="1"/>
          </p:cNvSpPr>
          <p:nvPr/>
        </p:nvSpPr>
        <p:spPr bwMode="auto">
          <a:xfrm>
            <a:off x="2940050" y="1638300"/>
            <a:ext cx="6350" cy="1028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2" name="Line 98"/>
          <p:cNvSpPr>
            <a:spLocks noChangeShapeType="1"/>
          </p:cNvSpPr>
          <p:nvPr/>
        </p:nvSpPr>
        <p:spPr bwMode="auto">
          <a:xfrm>
            <a:off x="6165850" y="3048000"/>
            <a:ext cx="6350" cy="2730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3" name="Line 99"/>
          <p:cNvSpPr>
            <a:spLocks noChangeShapeType="1"/>
          </p:cNvSpPr>
          <p:nvPr/>
        </p:nvSpPr>
        <p:spPr bwMode="auto">
          <a:xfrm flipV="1">
            <a:off x="5549900" y="3016250"/>
            <a:ext cx="0" cy="615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4" name="Line 100"/>
          <p:cNvSpPr>
            <a:spLocks noChangeShapeType="1"/>
          </p:cNvSpPr>
          <p:nvPr/>
        </p:nvSpPr>
        <p:spPr bwMode="auto">
          <a:xfrm>
            <a:off x="5543550" y="3035300"/>
            <a:ext cx="625475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5" name="Line 101"/>
          <p:cNvSpPr>
            <a:spLocks noChangeShapeType="1"/>
          </p:cNvSpPr>
          <p:nvPr/>
        </p:nvSpPr>
        <p:spPr bwMode="auto">
          <a:xfrm>
            <a:off x="6165850" y="5765800"/>
            <a:ext cx="78740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6" name="Line 102"/>
          <p:cNvSpPr>
            <a:spLocks noChangeShapeType="1"/>
          </p:cNvSpPr>
          <p:nvPr/>
        </p:nvSpPr>
        <p:spPr bwMode="auto">
          <a:xfrm flipV="1">
            <a:off x="6953250" y="4606925"/>
            <a:ext cx="12700" cy="116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7" name="Line 103"/>
          <p:cNvSpPr>
            <a:spLocks noChangeShapeType="1"/>
          </p:cNvSpPr>
          <p:nvPr/>
        </p:nvSpPr>
        <p:spPr bwMode="auto">
          <a:xfrm flipV="1">
            <a:off x="2971800" y="2682875"/>
            <a:ext cx="1403350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8" name="Line 104"/>
          <p:cNvSpPr>
            <a:spLocks noChangeShapeType="1"/>
          </p:cNvSpPr>
          <p:nvPr/>
        </p:nvSpPr>
        <p:spPr bwMode="auto">
          <a:xfrm>
            <a:off x="4346575" y="2698750"/>
            <a:ext cx="1212850" cy="965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" name="Group 105"/>
          <p:cNvGrpSpPr>
            <a:grpSpLocks/>
          </p:cNvGrpSpPr>
          <p:nvPr/>
        </p:nvGrpSpPr>
        <p:grpSpPr bwMode="auto">
          <a:xfrm>
            <a:off x="6661150" y="4178300"/>
            <a:ext cx="704850" cy="382588"/>
            <a:chOff x="4712" y="2088"/>
            <a:chExt cx="444" cy="241"/>
          </a:xfrm>
        </p:grpSpPr>
        <p:sp>
          <p:nvSpPr>
            <p:cNvPr id="2073" name="Rectangle 106"/>
            <p:cNvSpPr>
              <a:spLocks noChangeArrowheads="1"/>
            </p:cNvSpPr>
            <p:nvPr/>
          </p:nvSpPr>
          <p:spPr bwMode="auto">
            <a:xfrm>
              <a:off x="4712" y="2088"/>
              <a:ext cx="44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4" name="Text Box 107"/>
            <p:cNvSpPr txBox="1">
              <a:spLocks noChangeArrowheads="1"/>
            </p:cNvSpPr>
            <p:nvPr/>
          </p:nvSpPr>
          <p:spPr bwMode="auto">
            <a:xfrm>
              <a:off x="4726" y="2098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latin typeface="Comic Sans MS" pitchFamily="66" charset="0"/>
                </a:rPr>
                <a:t>data</a:t>
              </a:r>
              <a:endParaRPr lang="en-US" altLang="ko-KR"/>
            </a:p>
          </p:txBody>
        </p:sp>
      </p:grpSp>
      <p:grpSp>
        <p:nvGrpSpPr>
          <p:cNvPr id="18" name="Group 108"/>
          <p:cNvGrpSpPr>
            <a:grpSpLocks/>
          </p:cNvGrpSpPr>
          <p:nvPr/>
        </p:nvGrpSpPr>
        <p:grpSpPr bwMode="auto">
          <a:xfrm>
            <a:off x="2609850" y="1257300"/>
            <a:ext cx="704850" cy="382588"/>
            <a:chOff x="4712" y="2088"/>
            <a:chExt cx="444" cy="241"/>
          </a:xfrm>
        </p:grpSpPr>
        <p:sp>
          <p:nvSpPr>
            <p:cNvPr id="2071" name="Rectangle 109"/>
            <p:cNvSpPr>
              <a:spLocks noChangeArrowheads="1"/>
            </p:cNvSpPr>
            <p:nvPr/>
          </p:nvSpPr>
          <p:spPr bwMode="auto">
            <a:xfrm>
              <a:off x="4712" y="2088"/>
              <a:ext cx="44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2" name="Text Box 110"/>
            <p:cNvSpPr txBox="1">
              <a:spLocks noChangeArrowheads="1"/>
            </p:cNvSpPr>
            <p:nvPr/>
          </p:nvSpPr>
          <p:spPr bwMode="auto">
            <a:xfrm>
              <a:off x="4726" y="2098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latin typeface="Comic Sans MS" pitchFamily="66" charset="0"/>
                </a:rPr>
                <a:t>data</a:t>
              </a:r>
              <a:endParaRPr lang="en-US" altLang="ko-K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4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4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5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4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4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4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4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4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4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4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1" grpId="0" animBg="1"/>
      <p:bldP spid="154722" grpId="0" animBg="1"/>
      <p:bldP spid="154723" grpId="0" animBg="1"/>
      <p:bldP spid="154724" grpId="0" animBg="1"/>
      <p:bldP spid="154725" grpId="0" animBg="1"/>
      <p:bldP spid="154726" grpId="0" animBg="1"/>
      <p:bldP spid="154727" grpId="0" animBg="1"/>
      <p:bldP spid="1547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z="3600"/>
              <a:t> </a:t>
            </a:r>
            <a:r>
              <a:rPr lang="ko-KR" altLang="en-US"/>
              <a:t> </a:t>
            </a:r>
            <a:r>
              <a:rPr lang="ko-KR" altLang="en-US" sz="3600"/>
              <a:t>네트워크를 보는 관점 -- 관심 사항</a:t>
            </a:r>
            <a:endParaRPr lang="ko-KR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305800" cy="1371600"/>
          </a:xfrm>
          <a:noFill/>
        </p:spPr>
        <p:txBody>
          <a:bodyPr/>
          <a:lstStyle/>
          <a:p>
            <a:pPr eaLnBrk="1" hangingPunct="1"/>
            <a:r>
              <a:rPr lang="ko-KR" altLang="en-US" sz="2400" u="sng" dirty="0"/>
              <a:t>네트워크 제공자</a:t>
            </a:r>
            <a:r>
              <a:rPr lang="ko-KR" altLang="en-US" sz="2400" dirty="0"/>
              <a:t>: 운영 및 관리가 용이한 시스템. </a:t>
            </a:r>
            <a:br>
              <a:rPr lang="ko-KR" altLang="en-US" sz="2400" dirty="0"/>
            </a:br>
            <a:r>
              <a:rPr lang="ko-KR" altLang="en-US" sz="2400" dirty="0"/>
              <a:t>	</a:t>
            </a:r>
            <a:r>
              <a:rPr lang="ko-KR" altLang="en-US" sz="2000" dirty="0"/>
              <a:t>즉, 통신 장애가 쉽게 분리 처리되며, 사용량에 따른 요금 부과가</a:t>
            </a:r>
            <a:br>
              <a:rPr lang="ko-KR" altLang="en-US" sz="2000" dirty="0"/>
            </a:br>
            <a:r>
              <a:rPr lang="ko-KR" altLang="en-US" sz="2000" dirty="0"/>
              <a:t>	용이한 시스템</a:t>
            </a:r>
            <a:r>
              <a:rPr lang="ko-KR" altLang="en-US" sz="2400" dirty="0"/>
              <a:t>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강의 개요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33400" y="17526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r>
              <a:rPr lang="ko-KR" altLang="en-US" u="sng" dirty="0"/>
              <a:t>네트워크 사용자</a:t>
            </a:r>
            <a:r>
              <a:rPr lang="ko-KR" altLang="en-US" dirty="0"/>
              <a:t>: 통신 응용이 필요로 하는 서비스.</a:t>
            </a:r>
            <a:br>
              <a:rPr lang="ko-KR" altLang="en-US" dirty="0"/>
            </a:br>
            <a:r>
              <a:rPr lang="ko-KR" altLang="en-US" dirty="0"/>
              <a:t>	</a:t>
            </a:r>
            <a:r>
              <a:rPr lang="ko-KR" altLang="en-US" sz="2000" dirty="0"/>
              <a:t>즉, 보낸 메시지가 오류 없이 어떤 정해진 시간 안에 전달되는 것	을 보장하는 서비스</a:t>
            </a:r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lang="ko-KR" altLang="en-US" dirty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33400" y="32004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r>
              <a:rPr lang="ko-KR" altLang="en-US" u="sng" dirty="0"/>
              <a:t>네트워크 설계자</a:t>
            </a:r>
            <a:r>
              <a:rPr lang="ko-KR" altLang="en-US" dirty="0"/>
              <a:t>: 효과적인 설계.</a:t>
            </a:r>
            <a:br>
              <a:rPr lang="ko-KR" altLang="en-US" dirty="0"/>
            </a:br>
            <a:r>
              <a:rPr lang="ko-KR" altLang="en-US" dirty="0"/>
              <a:t>	</a:t>
            </a:r>
            <a:r>
              <a:rPr lang="ko-KR" altLang="en-US" sz="2000" dirty="0"/>
              <a:t>즉, 네트워크 자원들이 효율적으로 이용되며 각각의 </a:t>
            </a:r>
            <a:br>
              <a:rPr lang="ko-KR" altLang="en-US" sz="2000" dirty="0"/>
            </a:br>
            <a:r>
              <a:rPr lang="ko-KR" altLang="en-US" sz="2000" dirty="0"/>
              <a:t>	사용자에게 공평하게 할당되는 설계               </a:t>
            </a:r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  <p:bldP spid="307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7772400" cy="928688"/>
          </a:xfrm>
        </p:spPr>
        <p:txBody>
          <a:bodyPr/>
          <a:lstStyle/>
          <a:p>
            <a:r>
              <a:rPr lang="ko-KR" altLang="en-US"/>
              <a:t>추상화</a:t>
            </a:r>
            <a:r>
              <a:rPr lang="en-US" altLang="ko-KR"/>
              <a:t>/</a:t>
            </a:r>
            <a:r>
              <a:rPr lang="ko-KR" altLang="en-US"/>
              <a:t>계층화 개념 정리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685800" y="1500188"/>
            <a:ext cx="8101013" cy="4595812"/>
          </a:xfrm>
        </p:spPr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: “ … </a:t>
            </a:r>
            <a:r>
              <a:rPr lang="ko-KR" altLang="en-US" dirty="0"/>
              <a:t>기능은 있다고 가정하자</a:t>
            </a:r>
            <a:r>
              <a:rPr lang="en-US" altLang="ko-KR" dirty="0"/>
              <a:t>”</a:t>
            </a:r>
          </a:p>
          <a:p>
            <a:pPr lvl="1">
              <a:buFont typeface="Symbol" pitchFamily="18" charset="2"/>
              <a:buChar char=""/>
            </a:pPr>
            <a:r>
              <a:rPr lang="en-US" altLang="ko-KR" dirty="0"/>
              <a:t> “… </a:t>
            </a:r>
            <a:r>
              <a:rPr lang="ko-KR" altLang="en-US" dirty="0"/>
              <a:t>기능이 하위 계층에서 제공된다</a:t>
            </a:r>
            <a:r>
              <a:rPr lang="en-US" altLang="ko-KR" dirty="0"/>
              <a:t>”</a:t>
            </a:r>
            <a:r>
              <a:rPr lang="ko-KR" altLang="en-US" dirty="0"/>
              <a:t>고 가정</a:t>
            </a:r>
            <a:endParaRPr lang="en-US" altLang="ko-KR" dirty="0"/>
          </a:p>
          <a:p>
            <a:pPr lvl="1">
              <a:buFont typeface="Symbol" pitchFamily="18" charset="2"/>
              <a:buChar char="Þ"/>
            </a:pPr>
            <a:r>
              <a:rPr lang="en-US" altLang="ko-KR" dirty="0"/>
              <a:t> “ … </a:t>
            </a:r>
            <a:r>
              <a:rPr lang="ko-KR" altLang="en-US" dirty="0"/>
              <a:t>기능</a:t>
            </a:r>
            <a:r>
              <a:rPr lang="en-US" altLang="ko-KR" dirty="0"/>
              <a:t>”</a:t>
            </a:r>
            <a:r>
              <a:rPr lang="ko-KR" altLang="en-US" dirty="0"/>
              <a:t> 문제로부터 </a:t>
            </a:r>
            <a:r>
              <a:rPr lang="ko-KR" altLang="en-US" b="1" u="sng" dirty="0"/>
              <a:t>해방</a:t>
            </a:r>
            <a:endParaRPr lang="en-US" altLang="ko-KR" b="1" u="sng" dirty="0"/>
          </a:p>
          <a:p>
            <a:endParaRPr lang="en-US" altLang="ko-KR" dirty="0"/>
          </a:p>
          <a:p>
            <a:r>
              <a:rPr lang="ko-KR" altLang="en-US" dirty="0"/>
              <a:t>계층화 </a:t>
            </a:r>
            <a:r>
              <a:rPr lang="en-US" altLang="ko-KR" dirty="0"/>
              <a:t>: “ </a:t>
            </a:r>
            <a:r>
              <a:rPr lang="ko-KR" altLang="en-US" dirty="0"/>
              <a:t>여러 계층으로 나누어 각 계층이 해당 </a:t>
            </a:r>
            <a:r>
              <a:rPr lang="ko-KR" altLang="en-US" b="1" u="sng" dirty="0"/>
              <a:t>기능</a:t>
            </a:r>
            <a:r>
              <a:rPr lang="ko-KR" altLang="en-US" dirty="0"/>
              <a:t>을 담당한다</a:t>
            </a:r>
            <a:r>
              <a:rPr lang="en-US" altLang="ko-KR" dirty="0"/>
              <a:t>”</a:t>
            </a:r>
          </a:p>
          <a:p>
            <a:pPr lvl="1">
              <a:buFont typeface="Symbol" pitchFamily="18" charset="2"/>
              <a:buChar char=""/>
            </a:pPr>
            <a:r>
              <a:rPr lang="en-US" altLang="ko-KR" dirty="0"/>
              <a:t> </a:t>
            </a:r>
            <a:r>
              <a:rPr lang="ko-KR" altLang="en-US" dirty="0"/>
              <a:t>하위 계층이 제공하는 기능을 </a:t>
            </a:r>
            <a:r>
              <a:rPr lang="en-US" altLang="ko-KR" dirty="0"/>
              <a:t>(</a:t>
            </a:r>
            <a:r>
              <a:rPr lang="ko-KR" altLang="en-US" dirty="0"/>
              <a:t>정해진 </a:t>
            </a:r>
            <a:r>
              <a:rPr lang="ko-KR" altLang="en-US" b="1" u="sng" dirty="0"/>
              <a:t>서비스</a:t>
            </a:r>
            <a:r>
              <a:rPr lang="ko-KR" altLang="en-US" dirty="0"/>
              <a:t> 인터페이스에 따라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b="1" u="sng" dirty="0"/>
              <a:t>이용</a:t>
            </a:r>
            <a:r>
              <a:rPr lang="ko-KR" altLang="en-US" dirty="0"/>
              <a:t>해서</a:t>
            </a:r>
            <a:r>
              <a:rPr lang="en-US" altLang="ko-KR" dirty="0"/>
              <a:t>,</a:t>
            </a:r>
          </a:p>
          <a:p>
            <a:pPr lvl="1">
              <a:buFont typeface="Symbol" pitchFamily="18" charset="2"/>
              <a:buChar char="Þ"/>
            </a:pPr>
            <a:r>
              <a:rPr lang="en-US" altLang="ko-KR" dirty="0"/>
              <a:t> </a:t>
            </a:r>
            <a:r>
              <a:rPr lang="ko-KR" altLang="en-US" dirty="0"/>
              <a:t>주어진 기능을 상위 계층에게 </a:t>
            </a:r>
            <a:r>
              <a:rPr lang="ko-KR" altLang="en-US" b="1" u="sng" dirty="0"/>
              <a:t>제공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z="3600"/>
              <a:t>표준 구조 (</a:t>
            </a:r>
            <a:r>
              <a:rPr lang="en-US" altLang="ko-KR" sz="3600"/>
              <a:t>Standard Architectures) (1)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410200"/>
          </a:xfrm>
          <a:noFill/>
        </p:spPr>
        <p:txBody>
          <a:bodyPr/>
          <a:lstStyle/>
          <a:p>
            <a:pPr eaLnBrk="1" hangingPunct="1"/>
            <a:r>
              <a:rPr lang="en-US" altLang="ko-KR" sz="2400"/>
              <a:t>Open Systems Interconnect (OSI) Architecture</a:t>
            </a:r>
            <a:r>
              <a:rPr lang="en-US" altLang="ko-KR" sz="2000"/>
              <a:t>              </a:t>
            </a:r>
          </a:p>
          <a:p>
            <a:pPr lvl="1" eaLnBrk="1" hangingPunct="1"/>
            <a:r>
              <a:rPr lang="en-US" altLang="ko-KR" sz="1600"/>
              <a:t>International Standards Organization (ISO)        </a:t>
            </a:r>
          </a:p>
          <a:p>
            <a:pPr lvl="1" eaLnBrk="1" hangingPunct="1"/>
            <a:r>
              <a:rPr lang="en-US" altLang="ko-KR" sz="1600"/>
              <a:t>International Telecommunications Union (ITU): formerly CCITT        </a:t>
            </a:r>
          </a:p>
          <a:p>
            <a:pPr lvl="1" eaLnBrk="1" hangingPunct="1"/>
            <a:r>
              <a:rPr lang="en-US" altLang="ko-KR" sz="1600"/>
              <a:t>“X dot” series: X.25, X.400, X.500        </a:t>
            </a:r>
          </a:p>
          <a:p>
            <a:pPr lvl="1" eaLnBrk="1" hangingPunct="1"/>
            <a:r>
              <a:rPr lang="ko-KR" altLang="en-US" sz="1600"/>
              <a:t>참조 모델(</a:t>
            </a:r>
            <a:r>
              <a:rPr lang="en-US" altLang="ko-KR" sz="1600"/>
              <a:t>Reference Model) : </a:t>
            </a:r>
            <a:r>
              <a:rPr lang="ko-KR" altLang="en-US" sz="1600"/>
              <a:t>통신문제를 나누어 생각하는 틀</a:t>
            </a:r>
            <a:endParaRPr lang="ko-KR" altLang="en-US" sz="1800"/>
          </a:p>
        </p:txBody>
      </p:sp>
      <p:grpSp>
        <p:nvGrpSpPr>
          <p:cNvPr id="32773" name="Group 33"/>
          <p:cNvGrpSpPr>
            <a:grpSpLocks/>
          </p:cNvGrpSpPr>
          <p:nvPr/>
        </p:nvGrpSpPr>
        <p:grpSpPr bwMode="auto">
          <a:xfrm>
            <a:off x="1981200" y="3352800"/>
            <a:ext cx="4724400" cy="3362325"/>
            <a:chOff x="1447" y="818"/>
            <a:chExt cx="2905" cy="2600"/>
          </a:xfrm>
        </p:grpSpPr>
        <p:sp>
          <p:nvSpPr>
            <p:cNvPr id="32775" name="Freeform 34"/>
            <p:cNvSpPr>
              <a:spLocks/>
            </p:cNvSpPr>
            <p:nvPr/>
          </p:nvSpPr>
          <p:spPr bwMode="auto">
            <a:xfrm>
              <a:off x="2267" y="2181"/>
              <a:ext cx="1267" cy="1012"/>
            </a:xfrm>
            <a:custGeom>
              <a:avLst/>
              <a:gdLst>
                <a:gd name="T0" fmla="*/ 1265 w 1267"/>
                <a:gd name="T1" fmla="*/ 1010 h 1012"/>
                <a:gd name="T2" fmla="*/ 1267 w 1267"/>
                <a:gd name="T3" fmla="*/ 0 h 1012"/>
                <a:gd name="T4" fmla="*/ 0 w 1267"/>
                <a:gd name="T5" fmla="*/ 0 h 1012"/>
                <a:gd name="T6" fmla="*/ 0 w 1267"/>
                <a:gd name="T7" fmla="*/ 1012 h 1012"/>
                <a:gd name="T8" fmla="*/ 1267 w 1267"/>
                <a:gd name="T9" fmla="*/ 1012 h 1012"/>
                <a:gd name="T10" fmla="*/ 1267 w 1267"/>
                <a:gd name="T11" fmla="*/ 1012 h 10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7"/>
                <a:gd name="T19" fmla="*/ 0 h 1012"/>
                <a:gd name="T20" fmla="*/ 1267 w 1267"/>
                <a:gd name="T21" fmla="*/ 1012 h 10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7" h="1012">
                  <a:moveTo>
                    <a:pt x="1265" y="1010"/>
                  </a:moveTo>
                  <a:lnTo>
                    <a:pt x="1267" y="0"/>
                  </a:lnTo>
                  <a:lnTo>
                    <a:pt x="0" y="0"/>
                  </a:lnTo>
                  <a:lnTo>
                    <a:pt x="0" y="1012"/>
                  </a:lnTo>
                  <a:lnTo>
                    <a:pt x="1267" y="1012"/>
                  </a:lnTo>
                </a:path>
              </a:pathLst>
            </a:custGeom>
            <a:noFill/>
            <a:ln w="79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6" name="Freeform 35"/>
            <p:cNvSpPr>
              <a:spLocks/>
            </p:cNvSpPr>
            <p:nvPr/>
          </p:nvSpPr>
          <p:spPr bwMode="auto">
            <a:xfrm>
              <a:off x="1447" y="823"/>
              <a:ext cx="710" cy="2370"/>
            </a:xfrm>
            <a:custGeom>
              <a:avLst/>
              <a:gdLst>
                <a:gd name="T0" fmla="*/ 0 w 710"/>
                <a:gd name="T1" fmla="*/ 0 h 2370"/>
                <a:gd name="T2" fmla="*/ 0 w 710"/>
                <a:gd name="T3" fmla="*/ 2370 h 2370"/>
                <a:gd name="T4" fmla="*/ 710 w 710"/>
                <a:gd name="T5" fmla="*/ 2370 h 2370"/>
                <a:gd name="T6" fmla="*/ 710 w 710"/>
                <a:gd name="T7" fmla="*/ 0 h 2370"/>
                <a:gd name="T8" fmla="*/ 0 w 710"/>
                <a:gd name="T9" fmla="*/ 0 h 2370"/>
                <a:gd name="T10" fmla="*/ 0 w 710"/>
                <a:gd name="T11" fmla="*/ 0 h 23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0"/>
                <a:gd name="T19" fmla="*/ 0 h 2370"/>
                <a:gd name="T20" fmla="*/ 710 w 710"/>
                <a:gd name="T21" fmla="*/ 2370 h 23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0" h="2370">
                  <a:moveTo>
                    <a:pt x="0" y="0"/>
                  </a:moveTo>
                  <a:lnTo>
                    <a:pt x="0" y="2370"/>
                  </a:lnTo>
                  <a:lnTo>
                    <a:pt x="710" y="2370"/>
                  </a:lnTo>
                  <a:lnTo>
                    <a:pt x="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7" name="Rectangle 36"/>
            <p:cNvSpPr>
              <a:spLocks noChangeArrowheads="1"/>
            </p:cNvSpPr>
            <p:nvPr/>
          </p:nvSpPr>
          <p:spPr bwMode="auto">
            <a:xfrm>
              <a:off x="1616" y="1079"/>
              <a:ext cx="38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32778" name="Rectangle 37"/>
            <p:cNvSpPr>
              <a:spLocks noChangeArrowheads="1"/>
            </p:cNvSpPr>
            <p:nvPr/>
          </p:nvSpPr>
          <p:spPr bwMode="auto">
            <a:xfrm>
              <a:off x="1610" y="1390"/>
              <a:ext cx="4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Presentation</a:t>
              </a:r>
              <a:endParaRPr lang="en-US" altLang="ko-KR"/>
            </a:p>
          </p:txBody>
        </p:sp>
        <p:sp>
          <p:nvSpPr>
            <p:cNvPr id="32779" name="Rectangle 38"/>
            <p:cNvSpPr>
              <a:spLocks noChangeArrowheads="1"/>
            </p:cNvSpPr>
            <p:nvPr/>
          </p:nvSpPr>
          <p:spPr bwMode="auto">
            <a:xfrm>
              <a:off x="1678" y="1699"/>
              <a:ext cx="27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Session</a:t>
              </a:r>
              <a:endParaRPr lang="en-US" altLang="ko-KR"/>
            </a:p>
          </p:txBody>
        </p:sp>
        <p:sp>
          <p:nvSpPr>
            <p:cNvPr id="32780" name="Rectangle 39"/>
            <p:cNvSpPr>
              <a:spLocks noChangeArrowheads="1"/>
            </p:cNvSpPr>
            <p:nvPr/>
          </p:nvSpPr>
          <p:spPr bwMode="auto">
            <a:xfrm>
              <a:off x="1649" y="2016"/>
              <a:ext cx="32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Transport</a:t>
              </a:r>
              <a:endParaRPr lang="en-US" altLang="ko-KR"/>
            </a:p>
          </p:txBody>
        </p:sp>
        <p:sp>
          <p:nvSpPr>
            <p:cNvPr id="32781" name="Rectangle 40"/>
            <p:cNvSpPr>
              <a:spLocks noChangeArrowheads="1"/>
            </p:cNvSpPr>
            <p:nvPr/>
          </p:nvSpPr>
          <p:spPr bwMode="auto">
            <a:xfrm>
              <a:off x="1826" y="843"/>
              <a:ext cx="30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End host</a:t>
              </a:r>
              <a:endParaRPr lang="en-US" altLang="ko-KR"/>
            </a:p>
          </p:txBody>
        </p:sp>
        <p:sp>
          <p:nvSpPr>
            <p:cNvPr id="32782" name="Rectangle 41"/>
            <p:cNvSpPr>
              <a:spLocks noChangeArrowheads="1"/>
            </p:cNvSpPr>
            <p:nvPr/>
          </p:nvSpPr>
          <p:spPr bwMode="auto">
            <a:xfrm>
              <a:off x="2639" y="3208"/>
              <a:ext cx="60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000000"/>
                  </a:solidFill>
                  <a:latin typeface="Arial" charset="0"/>
                </a:rPr>
                <a:t>One or more nodes</a:t>
              </a:r>
              <a:endParaRPr lang="en-US" altLang="ko-KR"/>
            </a:p>
          </p:txBody>
        </p:sp>
        <p:sp>
          <p:nvSpPr>
            <p:cNvPr id="32783" name="Rectangle 42"/>
            <p:cNvSpPr>
              <a:spLocks noChangeArrowheads="1"/>
            </p:cNvSpPr>
            <p:nvPr/>
          </p:nvSpPr>
          <p:spPr bwMode="auto">
            <a:xfrm>
              <a:off x="2633" y="3312"/>
              <a:ext cx="5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000000"/>
                  </a:solidFill>
                  <a:latin typeface="Arial" charset="0"/>
                </a:rPr>
                <a:t>within the network</a:t>
              </a:r>
              <a:endParaRPr lang="en-US" altLang="ko-KR"/>
            </a:p>
          </p:txBody>
        </p:sp>
        <p:sp>
          <p:nvSpPr>
            <p:cNvPr id="32784" name="Freeform 43"/>
            <p:cNvSpPr>
              <a:spLocks/>
            </p:cNvSpPr>
            <p:nvPr/>
          </p:nvSpPr>
          <p:spPr bwMode="auto">
            <a:xfrm>
              <a:off x="1567" y="1373"/>
              <a:ext cx="475" cy="144"/>
            </a:xfrm>
            <a:custGeom>
              <a:avLst/>
              <a:gdLst>
                <a:gd name="T0" fmla="*/ 475 w 475"/>
                <a:gd name="T1" fmla="*/ 144 h 144"/>
                <a:gd name="T2" fmla="*/ 475 w 475"/>
                <a:gd name="T3" fmla="*/ 0 h 144"/>
                <a:gd name="T4" fmla="*/ 0 w 475"/>
                <a:gd name="T5" fmla="*/ 0 h 144"/>
                <a:gd name="T6" fmla="*/ 0 w 475"/>
                <a:gd name="T7" fmla="*/ 144 h 144"/>
                <a:gd name="T8" fmla="*/ 475 w 475"/>
                <a:gd name="T9" fmla="*/ 144 h 144"/>
                <a:gd name="T10" fmla="*/ 475 w 4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4"/>
                <a:gd name="T20" fmla="*/ 475 w 4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4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75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5" name="Line 44"/>
            <p:cNvSpPr>
              <a:spLocks noChangeShapeType="1"/>
            </p:cNvSpPr>
            <p:nvPr/>
          </p:nvSpPr>
          <p:spPr bwMode="auto">
            <a:xfrm>
              <a:off x="1802" y="1207"/>
              <a:ext cx="1" cy="1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6" name="Line 45"/>
            <p:cNvSpPr>
              <a:spLocks noChangeShapeType="1"/>
            </p:cNvSpPr>
            <p:nvPr/>
          </p:nvSpPr>
          <p:spPr bwMode="auto">
            <a:xfrm>
              <a:off x="1802" y="1517"/>
              <a:ext cx="1" cy="16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7" name="Line 46"/>
            <p:cNvSpPr>
              <a:spLocks noChangeShapeType="1"/>
            </p:cNvSpPr>
            <p:nvPr/>
          </p:nvSpPr>
          <p:spPr bwMode="auto">
            <a:xfrm>
              <a:off x="1802" y="1828"/>
              <a:ext cx="1" cy="16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8" name="Line 47"/>
            <p:cNvSpPr>
              <a:spLocks noChangeShapeType="1"/>
            </p:cNvSpPr>
            <p:nvPr/>
          </p:nvSpPr>
          <p:spPr bwMode="auto">
            <a:xfrm>
              <a:off x="1802" y="2145"/>
              <a:ext cx="1" cy="1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9" name="Line 48"/>
            <p:cNvSpPr>
              <a:spLocks noChangeShapeType="1"/>
            </p:cNvSpPr>
            <p:nvPr/>
          </p:nvSpPr>
          <p:spPr bwMode="auto">
            <a:xfrm>
              <a:off x="2064" y="3024"/>
              <a:ext cx="333" cy="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1" name="Freeform 50"/>
            <p:cNvSpPr>
              <a:spLocks/>
            </p:cNvSpPr>
            <p:nvPr/>
          </p:nvSpPr>
          <p:spPr bwMode="auto">
            <a:xfrm>
              <a:off x="1567" y="1063"/>
              <a:ext cx="475" cy="144"/>
            </a:xfrm>
            <a:custGeom>
              <a:avLst/>
              <a:gdLst>
                <a:gd name="T0" fmla="*/ 475 w 475"/>
                <a:gd name="T1" fmla="*/ 144 h 144"/>
                <a:gd name="T2" fmla="*/ 475 w 475"/>
                <a:gd name="T3" fmla="*/ 0 h 144"/>
                <a:gd name="T4" fmla="*/ 0 w 475"/>
                <a:gd name="T5" fmla="*/ 0 h 144"/>
                <a:gd name="T6" fmla="*/ 0 w 475"/>
                <a:gd name="T7" fmla="*/ 144 h 144"/>
                <a:gd name="T8" fmla="*/ 475 w 475"/>
                <a:gd name="T9" fmla="*/ 144 h 144"/>
                <a:gd name="T10" fmla="*/ 475 w 4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4"/>
                <a:gd name="T20" fmla="*/ 475 w 4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4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75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2" name="Freeform 51"/>
            <p:cNvSpPr>
              <a:spLocks/>
            </p:cNvSpPr>
            <p:nvPr/>
          </p:nvSpPr>
          <p:spPr bwMode="auto">
            <a:xfrm>
              <a:off x="1565" y="1682"/>
              <a:ext cx="477" cy="144"/>
            </a:xfrm>
            <a:custGeom>
              <a:avLst/>
              <a:gdLst>
                <a:gd name="T0" fmla="*/ 477 w 477"/>
                <a:gd name="T1" fmla="*/ 144 h 144"/>
                <a:gd name="T2" fmla="*/ 477 w 477"/>
                <a:gd name="T3" fmla="*/ 0 h 144"/>
                <a:gd name="T4" fmla="*/ 0 w 477"/>
                <a:gd name="T5" fmla="*/ 0 h 144"/>
                <a:gd name="T6" fmla="*/ 0 w 477"/>
                <a:gd name="T7" fmla="*/ 144 h 144"/>
                <a:gd name="T8" fmla="*/ 477 w 477"/>
                <a:gd name="T9" fmla="*/ 144 h 144"/>
                <a:gd name="T10" fmla="*/ 477 w 477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7"/>
                <a:gd name="T19" fmla="*/ 0 h 144"/>
                <a:gd name="T20" fmla="*/ 477 w 477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7" h="144">
                  <a:moveTo>
                    <a:pt x="477" y="144"/>
                  </a:moveTo>
                  <a:lnTo>
                    <a:pt x="477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77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3" name="Freeform 52"/>
            <p:cNvSpPr>
              <a:spLocks/>
            </p:cNvSpPr>
            <p:nvPr/>
          </p:nvSpPr>
          <p:spPr bwMode="auto">
            <a:xfrm>
              <a:off x="1567" y="1999"/>
              <a:ext cx="475" cy="144"/>
            </a:xfrm>
            <a:custGeom>
              <a:avLst/>
              <a:gdLst>
                <a:gd name="T0" fmla="*/ 475 w 475"/>
                <a:gd name="T1" fmla="*/ 144 h 144"/>
                <a:gd name="T2" fmla="*/ 475 w 475"/>
                <a:gd name="T3" fmla="*/ 0 h 144"/>
                <a:gd name="T4" fmla="*/ 0 w 475"/>
                <a:gd name="T5" fmla="*/ 0 h 144"/>
                <a:gd name="T6" fmla="*/ 0 w 475"/>
                <a:gd name="T7" fmla="*/ 144 h 144"/>
                <a:gd name="T8" fmla="*/ 475 w 475"/>
                <a:gd name="T9" fmla="*/ 144 h 144"/>
                <a:gd name="T10" fmla="*/ 475 w 4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4"/>
                <a:gd name="T20" fmla="*/ 475 w 4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4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75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4" name="Rectangle 53"/>
            <p:cNvSpPr>
              <a:spLocks noChangeArrowheads="1"/>
            </p:cNvSpPr>
            <p:nvPr/>
          </p:nvSpPr>
          <p:spPr bwMode="auto">
            <a:xfrm>
              <a:off x="1668" y="2325"/>
              <a:ext cx="27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US" altLang="ko-KR" sz="900" b="1"/>
            </a:p>
          </p:txBody>
        </p:sp>
        <p:sp>
          <p:nvSpPr>
            <p:cNvPr id="32795" name="Rectangle 54"/>
            <p:cNvSpPr>
              <a:spLocks noChangeArrowheads="1"/>
            </p:cNvSpPr>
            <p:nvPr/>
          </p:nvSpPr>
          <p:spPr bwMode="auto">
            <a:xfrm>
              <a:off x="1665" y="2647"/>
              <a:ext cx="2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Data link</a:t>
              </a:r>
              <a:endParaRPr lang="en-US" altLang="ko-KR"/>
            </a:p>
          </p:txBody>
        </p:sp>
        <p:sp>
          <p:nvSpPr>
            <p:cNvPr id="32796" name="Rectangle 55"/>
            <p:cNvSpPr>
              <a:spLocks noChangeArrowheads="1"/>
            </p:cNvSpPr>
            <p:nvPr/>
          </p:nvSpPr>
          <p:spPr bwMode="auto">
            <a:xfrm>
              <a:off x="1682" y="2947"/>
              <a:ext cx="28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Physical</a:t>
              </a:r>
              <a:endParaRPr lang="en-US" altLang="ko-KR"/>
            </a:p>
          </p:txBody>
        </p:sp>
        <p:sp>
          <p:nvSpPr>
            <p:cNvPr id="32797" name="Line 56"/>
            <p:cNvSpPr>
              <a:spLocks noChangeShapeType="1"/>
            </p:cNvSpPr>
            <p:nvPr/>
          </p:nvSpPr>
          <p:spPr bwMode="auto">
            <a:xfrm>
              <a:off x="1802" y="2452"/>
              <a:ext cx="1" cy="16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8" name="Line 57"/>
            <p:cNvSpPr>
              <a:spLocks noChangeShapeType="1"/>
            </p:cNvSpPr>
            <p:nvPr/>
          </p:nvSpPr>
          <p:spPr bwMode="auto">
            <a:xfrm>
              <a:off x="1802" y="2766"/>
              <a:ext cx="1" cy="1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9" name="Freeform 58"/>
            <p:cNvSpPr>
              <a:spLocks/>
            </p:cNvSpPr>
            <p:nvPr/>
          </p:nvSpPr>
          <p:spPr bwMode="auto">
            <a:xfrm>
              <a:off x="1567" y="2308"/>
              <a:ext cx="475" cy="144"/>
            </a:xfrm>
            <a:custGeom>
              <a:avLst/>
              <a:gdLst>
                <a:gd name="T0" fmla="*/ 475 w 475"/>
                <a:gd name="T1" fmla="*/ 144 h 144"/>
                <a:gd name="T2" fmla="*/ 475 w 475"/>
                <a:gd name="T3" fmla="*/ 0 h 144"/>
                <a:gd name="T4" fmla="*/ 0 w 475"/>
                <a:gd name="T5" fmla="*/ 0 h 144"/>
                <a:gd name="T6" fmla="*/ 0 w 475"/>
                <a:gd name="T7" fmla="*/ 144 h 144"/>
                <a:gd name="T8" fmla="*/ 475 w 475"/>
                <a:gd name="T9" fmla="*/ 144 h 144"/>
                <a:gd name="T10" fmla="*/ 475 w 4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4"/>
                <a:gd name="T20" fmla="*/ 475 w 4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4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75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0" name="Freeform 59"/>
            <p:cNvSpPr>
              <a:spLocks/>
            </p:cNvSpPr>
            <p:nvPr/>
          </p:nvSpPr>
          <p:spPr bwMode="auto">
            <a:xfrm>
              <a:off x="1567" y="2620"/>
              <a:ext cx="475" cy="146"/>
            </a:xfrm>
            <a:custGeom>
              <a:avLst/>
              <a:gdLst>
                <a:gd name="T0" fmla="*/ 475 w 475"/>
                <a:gd name="T1" fmla="*/ 144 h 146"/>
                <a:gd name="T2" fmla="*/ 475 w 475"/>
                <a:gd name="T3" fmla="*/ 0 h 146"/>
                <a:gd name="T4" fmla="*/ 0 w 475"/>
                <a:gd name="T5" fmla="*/ 0 h 146"/>
                <a:gd name="T6" fmla="*/ 0 w 475"/>
                <a:gd name="T7" fmla="*/ 146 h 146"/>
                <a:gd name="T8" fmla="*/ 475 w 475"/>
                <a:gd name="T9" fmla="*/ 146 h 146"/>
                <a:gd name="T10" fmla="*/ 475 w 475"/>
                <a:gd name="T11" fmla="*/ 146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6"/>
                <a:gd name="T20" fmla="*/ 475 w 475"/>
                <a:gd name="T21" fmla="*/ 146 h 1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6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75" y="14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1" name="Freeform 60"/>
            <p:cNvSpPr>
              <a:spLocks/>
            </p:cNvSpPr>
            <p:nvPr/>
          </p:nvSpPr>
          <p:spPr bwMode="auto">
            <a:xfrm>
              <a:off x="1567" y="2927"/>
              <a:ext cx="475" cy="147"/>
            </a:xfrm>
            <a:custGeom>
              <a:avLst/>
              <a:gdLst>
                <a:gd name="T0" fmla="*/ 475 w 475"/>
                <a:gd name="T1" fmla="*/ 144 h 147"/>
                <a:gd name="T2" fmla="*/ 475 w 475"/>
                <a:gd name="T3" fmla="*/ 0 h 147"/>
                <a:gd name="T4" fmla="*/ 0 w 475"/>
                <a:gd name="T5" fmla="*/ 0 h 147"/>
                <a:gd name="T6" fmla="*/ 0 w 475"/>
                <a:gd name="T7" fmla="*/ 147 h 147"/>
                <a:gd name="T8" fmla="*/ 475 w 475"/>
                <a:gd name="T9" fmla="*/ 147 h 147"/>
                <a:gd name="T10" fmla="*/ 475 w 475"/>
                <a:gd name="T11" fmla="*/ 14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7"/>
                <a:gd name="T20" fmla="*/ 475 w 475"/>
                <a:gd name="T21" fmla="*/ 147 h 1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7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475" y="14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2" name="Rectangle 61"/>
            <p:cNvSpPr>
              <a:spLocks noChangeArrowheads="1"/>
            </p:cNvSpPr>
            <p:nvPr/>
          </p:nvSpPr>
          <p:spPr bwMode="auto">
            <a:xfrm>
              <a:off x="2454" y="2325"/>
              <a:ext cx="27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US" altLang="ko-KR"/>
            </a:p>
          </p:txBody>
        </p:sp>
        <p:sp>
          <p:nvSpPr>
            <p:cNvPr id="32803" name="Rectangle 62"/>
            <p:cNvSpPr>
              <a:spLocks noChangeArrowheads="1"/>
            </p:cNvSpPr>
            <p:nvPr/>
          </p:nvSpPr>
          <p:spPr bwMode="auto">
            <a:xfrm>
              <a:off x="2449" y="2637"/>
              <a:ext cx="29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Data link</a:t>
              </a:r>
              <a:endParaRPr lang="en-US" altLang="ko-KR"/>
            </a:p>
          </p:txBody>
        </p:sp>
        <p:sp>
          <p:nvSpPr>
            <p:cNvPr id="32804" name="Rectangle 63"/>
            <p:cNvSpPr>
              <a:spLocks noChangeArrowheads="1"/>
            </p:cNvSpPr>
            <p:nvPr/>
          </p:nvSpPr>
          <p:spPr bwMode="auto">
            <a:xfrm>
              <a:off x="2469" y="2944"/>
              <a:ext cx="28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Physical</a:t>
              </a:r>
              <a:endParaRPr lang="en-US" altLang="ko-KR"/>
            </a:p>
          </p:txBody>
        </p:sp>
        <p:sp>
          <p:nvSpPr>
            <p:cNvPr id="32805" name="Line 64"/>
            <p:cNvSpPr>
              <a:spLocks noChangeShapeType="1"/>
            </p:cNvSpPr>
            <p:nvPr/>
          </p:nvSpPr>
          <p:spPr bwMode="auto">
            <a:xfrm>
              <a:off x="2592" y="2448"/>
              <a:ext cx="2" cy="16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6" name="Line 65"/>
            <p:cNvSpPr>
              <a:spLocks noChangeShapeType="1"/>
            </p:cNvSpPr>
            <p:nvPr/>
          </p:nvSpPr>
          <p:spPr bwMode="auto">
            <a:xfrm>
              <a:off x="2592" y="2784"/>
              <a:ext cx="2" cy="1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7" name="Freeform 66"/>
            <p:cNvSpPr>
              <a:spLocks/>
            </p:cNvSpPr>
            <p:nvPr/>
          </p:nvSpPr>
          <p:spPr bwMode="auto">
            <a:xfrm>
              <a:off x="2375" y="2308"/>
              <a:ext cx="435" cy="144"/>
            </a:xfrm>
            <a:custGeom>
              <a:avLst/>
              <a:gdLst>
                <a:gd name="T0" fmla="*/ 435 w 435"/>
                <a:gd name="T1" fmla="*/ 144 h 144"/>
                <a:gd name="T2" fmla="*/ 435 w 435"/>
                <a:gd name="T3" fmla="*/ 0 h 144"/>
                <a:gd name="T4" fmla="*/ 0 w 435"/>
                <a:gd name="T5" fmla="*/ 0 h 144"/>
                <a:gd name="T6" fmla="*/ 0 w 435"/>
                <a:gd name="T7" fmla="*/ 144 h 144"/>
                <a:gd name="T8" fmla="*/ 435 w 435"/>
                <a:gd name="T9" fmla="*/ 144 h 144"/>
                <a:gd name="T10" fmla="*/ 435 w 43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5"/>
                <a:gd name="T19" fmla="*/ 0 h 144"/>
                <a:gd name="T20" fmla="*/ 435 w 43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5" h="144">
                  <a:moveTo>
                    <a:pt x="435" y="144"/>
                  </a:moveTo>
                  <a:lnTo>
                    <a:pt x="43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35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8" name="Freeform 67"/>
            <p:cNvSpPr>
              <a:spLocks/>
            </p:cNvSpPr>
            <p:nvPr/>
          </p:nvSpPr>
          <p:spPr bwMode="auto">
            <a:xfrm>
              <a:off x="2375" y="2620"/>
              <a:ext cx="435" cy="144"/>
            </a:xfrm>
            <a:custGeom>
              <a:avLst/>
              <a:gdLst>
                <a:gd name="T0" fmla="*/ 435 w 435"/>
                <a:gd name="T1" fmla="*/ 144 h 144"/>
                <a:gd name="T2" fmla="*/ 435 w 435"/>
                <a:gd name="T3" fmla="*/ 0 h 144"/>
                <a:gd name="T4" fmla="*/ 0 w 435"/>
                <a:gd name="T5" fmla="*/ 0 h 144"/>
                <a:gd name="T6" fmla="*/ 0 w 435"/>
                <a:gd name="T7" fmla="*/ 144 h 144"/>
                <a:gd name="T8" fmla="*/ 435 w 435"/>
                <a:gd name="T9" fmla="*/ 144 h 144"/>
                <a:gd name="T10" fmla="*/ 435 w 43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5"/>
                <a:gd name="T19" fmla="*/ 0 h 144"/>
                <a:gd name="T20" fmla="*/ 435 w 43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5" h="144">
                  <a:moveTo>
                    <a:pt x="435" y="144"/>
                  </a:moveTo>
                  <a:lnTo>
                    <a:pt x="43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35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9" name="Freeform 68"/>
            <p:cNvSpPr>
              <a:spLocks/>
            </p:cNvSpPr>
            <p:nvPr/>
          </p:nvSpPr>
          <p:spPr bwMode="auto">
            <a:xfrm>
              <a:off x="2375" y="2927"/>
              <a:ext cx="435" cy="147"/>
            </a:xfrm>
            <a:custGeom>
              <a:avLst/>
              <a:gdLst>
                <a:gd name="T0" fmla="*/ 435 w 435"/>
                <a:gd name="T1" fmla="*/ 144 h 147"/>
                <a:gd name="T2" fmla="*/ 435 w 435"/>
                <a:gd name="T3" fmla="*/ 0 h 147"/>
                <a:gd name="T4" fmla="*/ 0 w 435"/>
                <a:gd name="T5" fmla="*/ 0 h 147"/>
                <a:gd name="T6" fmla="*/ 0 w 435"/>
                <a:gd name="T7" fmla="*/ 147 h 147"/>
                <a:gd name="T8" fmla="*/ 435 w 435"/>
                <a:gd name="T9" fmla="*/ 147 h 147"/>
                <a:gd name="T10" fmla="*/ 435 w 435"/>
                <a:gd name="T11" fmla="*/ 14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5"/>
                <a:gd name="T19" fmla="*/ 0 h 147"/>
                <a:gd name="T20" fmla="*/ 435 w 435"/>
                <a:gd name="T21" fmla="*/ 147 h 1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5" h="147">
                  <a:moveTo>
                    <a:pt x="435" y="144"/>
                  </a:moveTo>
                  <a:lnTo>
                    <a:pt x="435" y="0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435" y="14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0" name="Rectangle 69"/>
            <p:cNvSpPr>
              <a:spLocks noChangeArrowheads="1"/>
            </p:cNvSpPr>
            <p:nvPr/>
          </p:nvSpPr>
          <p:spPr bwMode="auto">
            <a:xfrm>
              <a:off x="3063" y="2328"/>
              <a:ext cx="27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US" altLang="ko-KR"/>
            </a:p>
          </p:txBody>
        </p:sp>
        <p:sp>
          <p:nvSpPr>
            <p:cNvPr id="32811" name="Rectangle 70"/>
            <p:cNvSpPr>
              <a:spLocks noChangeArrowheads="1"/>
            </p:cNvSpPr>
            <p:nvPr/>
          </p:nvSpPr>
          <p:spPr bwMode="auto">
            <a:xfrm>
              <a:off x="3061" y="2642"/>
              <a:ext cx="29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Data link</a:t>
              </a:r>
              <a:endParaRPr lang="en-US" altLang="ko-KR"/>
            </a:p>
          </p:txBody>
        </p:sp>
        <p:sp>
          <p:nvSpPr>
            <p:cNvPr id="32812" name="Rectangle 71"/>
            <p:cNvSpPr>
              <a:spLocks noChangeArrowheads="1"/>
            </p:cNvSpPr>
            <p:nvPr/>
          </p:nvSpPr>
          <p:spPr bwMode="auto">
            <a:xfrm>
              <a:off x="3080" y="2949"/>
              <a:ext cx="28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Physical</a:t>
              </a:r>
              <a:endParaRPr lang="en-US" altLang="ko-KR"/>
            </a:p>
          </p:txBody>
        </p:sp>
        <p:sp>
          <p:nvSpPr>
            <p:cNvPr id="32813" name="Line 72"/>
            <p:cNvSpPr>
              <a:spLocks noChangeShapeType="1"/>
            </p:cNvSpPr>
            <p:nvPr/>
          </p:nvSpPr>
          <p:spPr bwMode="auto">
            <a:xfrm>
              <a:off x="3198" y="2455"/>
              <a:ext cx="3" cy="16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4" name="Line 73"/>
            <p:cNvSpPr>
              <a:spLocks noChangeShapeType="1"/>
            </p:cNvSpPr>
            <p:nvPr/>
          </p:nvSpPr>
          <p:spPr bwMode="auto">
            <a:xfrm>
              <a:off x="3198" y="2769"/>
              <a:ext cx="3" cy="15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5" name="Freeform 74"/>
            <p:cNvSpPr>
              <a:spLocks/>
            </p:cNvSpPr>
            <p:nvPr/>
          </p:nvSpPr>
          <p:spPr bwMode="auto">
            <a:xfrm>
              <a:off x="2985" y="2311"/>
              <a:ext cx="436" cy="146"/>
            </a:xfrm>
            <a:custGeom>
              <a:avLst/>
              <a:gdLst>
                <a:gd name="T0" fmla="*/ 434 w 436"/>
                <a:gd name="T1" fmla="*/ 144 h 146"/>
                <a:gd name="T2" fmla="*/ 436 w 436"/>
                <a:gd name="T3" fmla="*/ 0 h 146"/>
                <a:gd name="T4" fmla="*/ 0 w 436"/>
                <a:gd name="T5" fmla="*/ 0 h 146"/>
                <a:gd name="T6" fmla="*/ 0 w 436"/>
                <a:gd name="T7" fmla="*/ 146 h 146"/>
                <a:gd name="T8" fmla="*/ 436 w 436"/>
                <a:gd name="T9" fmla="*/ 146 h 146"/>
                <a:gd name="T10" fmla="*/ 436 w 436"/>
                <a:gd name="T11" fmla="*/ 146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6"/>
                <a:gd name="T19" fmla="*/ 0 h 146"/>
                <a:gd name="T20" fmla="*/ 436 w 436"/>
                <a:gd name="T21" fmla="*/ 146 h 1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6" h="146">
                  <a:moveTo>
                    <a:pt x="434" y="144"/>
                  </a:moveTo>
                  <a:lnTo>
                    <a:pt x="436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36" y="14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6" name="Freeform 75"/>
            <p:cNvSpPr>
              <a:spLocks/>
            </p:cNvSpPr>
            <p:nvPr/>
          </p:nvSpPr>
          <p:spPr bwMode="auto">
            <a:xfrm>
              <a:off x="2985" y="2623"/>
              <a:ext cx="436" cy="146"/>
            </a:xfrm>
            <a:custGeom>
              <a:avLst/>
              <a:gdLst>
                <a:gd name="T0" fmla="*/ 434 w 436"/>
                <a:gd name="T1" fmla="*/ 143 h 146"/>
                <a:gd name="T2" fmla="*/ 436 w 436"/>
                <a:gd name="T3" fmla="*/ 0 h 146"/>
                <a:gd name="T4" fmla="*/ 0 w 436"/>
                <a:gd name="T5" fmla="*/ 0 h 146"/>
                <a:gd name="T6" fmla="*/ 0 w 436"/>
                <a:gd name="T7" fmla="*/ 146 h 146"/>
                <a:gd name="T8" fmla="*/ 436 w 436"/>
                <a:gd name="T9" fmla="*/ 146 h 146"/>
                <a:gd name="T10" fmla="*/ 436 w 436"/>
                <a:gd name="T11" fmla="*/ 146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6"/>
                <a:gd name="T19" fmla="*/ 0 h 146"/>
                <a:gd name="T20" fmla="*/ 436 w 436"/>
                <a:gd name="T21" fmla="*/ 146 h 1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6" h="146">
                  <a:moveTo>
                    <a:pt x="434" y="143"/>
                  </a:moveTo>
                  <a:lnTo>
                    <a:pt x="436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36" y="14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7" name="Freeform 76"/>
            <p:cNvSpPr>
              <a:spLocks/>
            </p:cNvSpPr>
            <p:nvPr/>
          </p:nvSpPr>
          <p:spPr bwMode="auto">
            <a:xfrm>
              <a:off x="2985" y="2930"/>
              <a:ext cx="436" cy="146"/>
            </a:xfrm>
            <a:custGeom>
              <a:avLst/>
              <a:gdLst>
                <a:gd name="T0" fmla="*/ 434 w 436"/>
                <a:gd name="T1" fmla="*/ 146 h 146"/>
                <a:gd name="T2" fmla="*/ 436 w 436"/>
                <a:gd name="T3" fmla="*/ 0 h 146"/>
                <a:gd name="T4" fmla="*/ 0 w 436"/>
                <a:gd name="T5" fmla="*/ 0 h 146"/>
                <a:gd name="T6" fmla="*/ 0 w 436"/>
                <a:gd name="T7" fmla="*/ 146 h 146"/>
                <a:gd name="T8" fmla="*/ 436 w 436"/>
                <a:gd name="T9" fmla="*/ 146 h 146"/>
                <a:gd name="T10" fmla="*/ 436 w 436"/>
                <a:gd name="T11" fmla="*/ 146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6"/>
                <a:gd name="T19" fmla="*/ 0 h 146"/>
                <a:gd name="T20" fmla="*/ 436 w 436"/>
                <a:gd name="T21" fmla="*/ 146 h 1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6" h="146">
                  <a:moveTo>
                    <a:pt x="434" y="146"/>
                  </a:moveTo>
                  <a:lnTo>
                    <a:pt x="436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36" y="14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8" name="Freeform 77"/>
            <p:cNvSpPr>
              <a:spLocks/>
            </p:cNvSpPr>
            <p:nvPr/>
          </p:nvSpPr>
          <p:spPr bwMode="auto">
            <a:xfrm>
              <a:off x="3642" y="818"/>
              <a:ext cx="710" cy="2371"/>
            </a:xfrm>
            <a:custGeom>
              <a:avLst/>
              <a:gdLst>
                <a:gd name="T0" fmla="*/ 0 w 710"/>
                <a:gd name="T1" fmla="*/ 0 h 2371"/>
                <a:gd name="T2" fmla="*/ 0 w 710"/>
                <a:gd name="T3" fmla="*/ 2371 h 2371"/>
                <a:gd name="T4" fmla="*/ 710 w 710"/>
                <a:gd name="T5" fmla="*/ 2371 h 2371"/>
                <a:gd name="T6" fmla="*/ 710 w 710"/>
                <a:gd name="T7" fmla="*/ 0 h 2371"/>
                <a:gd name="T8" fmla="*/ 0 w 710"/>
                <a:gd name="T9" fmla="*/ 0 h 2371"/>
                <a:gd name="T10" fmla="*/ 0 w 710"/>
                <a:gd name="T11" fmla="*/ 0 h 23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0"/>
                <a:gd name="T19" fmla="*/ 0 h 2371"/>
                <a:gd name="T20" fmla="*/ 710 w 710"/>
                <a:gd name="T21" fmla="*/ 2371 h 23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0" h="2371">
                  <a:moveTo>
                    <a:pt x="0" y="0"/>
                  </a:moveTo>
                  <a:lnTo>
                    <a:pt x="0" y="2371"/>
                  </a:lnTo>
                  <a:lnTo>
                    <a:pt x="710" y="2371"/>
                  </a:lnTo>
                  <a:lnTo>
                    <a:pt x="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9" name="Rectangle 78"/>
            <p:cNvSpPr>
              <a:spLocks noChangeArrowheads="1"/>
            </p:cNvSpPr>
            <p:nvPr/>
          </p:nvSpPr>
          <p:spPr bwMode="auto">
            <a:xfrm>
              <a:off x="3809" y="1075"/>
              <a:ext cx="38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32820" name="Rectangle 79"/>
            <p:cNvSpPr>
              <a:spLocks noChangeArrowheads="1"/>
            </p:cNvSpPr>
            <p:nvPr/>
          </p:nvSpPr>
          <p:spPr bwMode="auto">
            <a:xfrm>
              <a:off x="3804" y="1385"/>
              <a:ext cx="4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Presentation</a:t>
              </a:r>
              <a:endParaRPr lang="en-US" altLang="ko-KR"/>
            </a:p>
          </p:txBody>
        </p:sp>
        <p:sp>
          <p:nvSpPr>
            <p:cNvPr id="32821" name="Rectangle 80"/>
            <p:cNvSpPr>
              <a:spLocks noChangeArrowheads="1"/>
            </p:cNvSpPr>
            <p:nvPr/>
          </p:nvSpPr>
          <p:spPr bwMode="auto">
            <a:xfrm>
              <a:off x="3874" y="1694"/>
              <a:ext cx="26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Session</a:t>
              </a:r>
              <a:endParaRPr lang="en-US" altLang="ko-KR"/>
            </a:p>
          </p:txBody>
        </p:sp>
        <p:sp>
          <p:nvSpPr>
            <p:cNvPr id="32822" name="Rectangle 81"/>
            <p:cNvSpPr>
              <a:spLocks noChangeArrowheads="1"/>
            </p:cNvSpPr>
            <p:nvPr/>
          </p:nvSpPr>
          <p:spPr bwMode="auto">
            <a:xfrm>
              <a:off x="3843" y="2011"/>
              <a:ext cx="32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Transport</a:t>
              </a:r>
              <a:endParaRPr lang="en-US" altLang="ko-KR"/>
            </a:p>
          </p:txBody>
        </p:sp>
        <p:sp>
          <p:nvSpPr>
            <p:cNvPr id="32823" name="Rectangle 82"/>
            <p:cNvSpPr>
              <a:spLocks noChangeArrowheads="1"/>
            </p:cNvSpPr>
            <p:nvPr/>
          </p:nvSpPr>
          <p:spPr bwMode="auto">
            <a:xfrm>
              <a:off x="4024" y="838"/>
              <a:ext cx="30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End host</a:t>
              </a:r>
              <a:endParaRPr lang="en-US" altLang="ko-KR" sz="900" b="1"/>
            </a:p>
          </p:txBody>
        </p:sp>
        <p:sp>
          <p:nvSpPr>
            <p:cNvPr id="32824" name="Freeform 83"/>
            <p:cNvSpPr>
              <a:spLocks/>
            </p:cNvSpPr>
            <p:nvPr/>
          </p:nvSpPr>
          <p:spPr bwMode="auto">
            <a:xfrm>
              <a:off x="3762" y="1368"/>
              <a:ext cx="475" cy="144"/>
            </a:xfrm>
            <a:custGeom>
              <a:avLst/>
              <a:gdLst>
                <a:gd name="T0" fmla="*/ 475 w 475"/>
                <a:gd name="T1" fmla="*/ 144 h 144"/>
                <a:gd name="T2" fmla="*/ 475 w 475"/>
                <a:gd name="T3" fmla="*/ 0 h 144"/>
                <a:gd name="T4" fmla="*/ 0 w 475"/>
                <a:gd name="T5" fmla="*/ 0 h 144"/>
                <a:gd name="T6" fmla="*/ 0 w 475"/>
                <a:gd name="T7" fmla="*/ 144 h 144"/>
                <a:gd name="T8" fmla="*/ 475 w 475"/>
                <a:gd name="T9" fmla="*/ 144 h 144"/>
                <a:gd name="T10" fmla="*/ 475 w 4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4"/>
                <a:gd name="T20" fmla="*/ 475 w 4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4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75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5" name="Line 84"/>
            <p:cNvSpPr>
              <a:spLocks noChangeShapeType="1"/>
            </p:cNvSpPr>
            <p:nvPr/>
          </p:nvSpPr>
          <p:spPr bwMode="auto">
            <a:xfrm>
              <a:off x="3997" y="1202"/>
              <a:ext cx="1" cy="1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6" name="Line 85"/>
            <p:cNvSpPr>
              <a:spLocks noChangeShapeType="1"/>
            </p:cNvSpPr>
            <p:nvPr/>
          </p:nvSpPr>
          <p:spPr bwMode="auto">
            <a:xfrm>
              <a:off x="3997" y="1514"/>
              <a:ext cx="1" cy="1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7" name="Line 86"/>
            <p:cNvSpPr>
              <a:spLocks noChangeShapeType="1"/>
            </p:cNvSpPr>
            <p:nvPr/>
          </p:nvSpPr>
          <p:spPr bwMode="auto">
            <a:xfrm>
              <a:off x="3997" y="1824"/>
              <a:ext cx="1" cy="16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8" name="Line 87"/>
            <p:cNvSpPr>
              <a:spLocks noChangeShapeType="1"/>
            </p:cNvSpPr>
            <p:nvPr/>
          </p:nvSpPr>
          <p:spPr bwMode="auto">
            <a:xfrm>
              <a:off x="3997" y="2140"/>
              <a:ext cx="1" cy="1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9" name="Freeform 88"/>
            <p:cNvSpPr>
              <a:spLocks/>
            </p:cNvSpPr>
            <p:nvPr/>
          </p:nvSpPr>
          <p:spPr bwMode="auto">
            <a:xfrm>
              <a:off x="3762" y="1058"/>
              <a:ext cx="475" cy="144"/>
            </a:xfrm>
            <a:custGeom>
              <a:avLst/>
              <a:gdLst>
                <a:gd name="T0" fmla="*/ 475 w 475"/>
                <a:gd name="T1" fmla="*/ 144 h 144"/>
                <a:gd name="T2" fmla="*/ 475 w 475"/>
                <a:gd name="T3" fmla="*/ 0 h 144"/>
                <a:gd name="T4" fmla="*/ 0 w 475"/>
                <a:gd name="T5" fmla="*/ 0 h 144"/>
                <a:gd name="T6" fmla="*/ 0 w 475"/>
                <a:gd name="T7" fmla="*/ 144 h 144"/>
                <a:gd name="T8" fmla="*/ 475 w 475"/>
                <a:gd name="T9" fmla="*/ 144 h 144"/>
                <a:gd name="T10" fmla="*/ 475 w 4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4"/>
                <a:gd name="T20" fmla="*/ 475 w 4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4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75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0" name="Freeform 89"/>
            <p:cNvSpPr>
              <a:spLocks/>
            </p:cNvSpPr>
            <p:nvPr/>
          </p:nvSpPr>
          <p:spPr bwMode="auto">
            <a:xfrm>
              <a:off x="3759" y="1677"/>
              <a:ext cx="478" cy="144"/>
            </a:xfrm>
            <a:custGeom>
              <a:avLst/>
              <a:gdLst>
                <a:gd name="T0" fmla="*/ 475 w 478"/>
                <a:gd name="T1" fmla="*/ 144 h 144"/>
                <a:gd name="T2" fmla="*/ 478 w 478"/>
                <a:gd name="T3" fmla="*/ 0 h 144"/>
                <a:gd name="T4" fmla="*/ 0 w 478"/>
                <a:gd name="T5" fmla="*/ 0 h 144"/>
                <a:gd name="T6" fmla="*/ 0 w 478"/>
                <a:gd name="T7" fmla="*/ 144 h 144"/>
                <a:gd name="T8" fmla="*/ 478 w 478"/>
                <a:gd name="T9" fmla="*/ 144 h 144"/>
                <a:gd name="T10" fmla="*/ 478 w 478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8"/>
                <a:gd name="T19" fmla="*/ 0 h 144"/>
                <a:gd name="T20" fmla="*/ 478 w 478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8" h="144">
                  <a:moveTo>
                    <a:pt x="475" y="144"/>
                  </a:moveTo>
                  <a:lnTo>
                    <a:pt x="478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78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1" name="Freeform 90"/>
            <p:cNvSpPr>
              <a:spLocks/>
            </p:cNvSpPr>
            <p:nvPr/>
          </p:nvSpPr>
          <p:spPr bwMode="auto">
            <a:xfrm>
              <a:off x="3762" y="1994"/>
              <a:ext cx="475" cy="146"/>
            </a:xfrm>
            <a:custGeom>
              <a:avLst/>
              <a:gdLst>
                <a:gd name="T0" fmla="*/ 475 w 475"/>
                <a:gd name="T1" fmla="*/ 144 h 146"/>
                <a:gd name="T2" fmla="*/ 475 w 475"/>
                <a:gd name="T3" fmla="*/ 0 h 146"/>
                <a:gd name="T4" fmla="*/ 0 w 475"/>
                <a:gd name="T5" fmla="*/ 0 h 146"/>
                <a:gd name="T6" fmla="*/ 0 w 475"/>
                <a:gd name="T7" fmla="*/ 146 h 146"/>
                <a:gd name="T8" fmla="*/ 475 w 475"/>
                <a:gd name="T9" fmla="*/ 146 h 146"/>
                <a:gd name="T10" fmla="*/ 475 w 475"/>
                <a:gd name="T11" fmla="*/ 146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6"/>
                <a:gd name="T20" fmla="*/ 475 w 475"/>
                <a:gd name="T21" fmla="*/ 146 h 1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6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75" y="14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2" name="Rectangle 91"/>
            <p:cNvSpPr>
              <a:spLocks noChangeArrowheads="1"/>
            </p:cNvSpPr>
            <p:nvPr/>
          </p:nvSpPr>
          <p:spPr bwMode="auto">
            <a:xfrm>
              <a:off x="3862" y="2321"/>
              <a:ext cx="27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US" altLang="ko-KR"/>
            </a:p>
          </p:txBody>
        </p:sp>
        <p:sp>
          <p:nvSpPr>
            <p:cNvPr id="32833" name="Rectangle 92"/>
            <p:cNvSpPr>
              <a:spLocks noChangeArrowheads="1"/>
            </p:cNvSpPr>
            <p:nvPr/>
          </p:nvSpPr>
          <p:spPr bwMode="auto">
            <a:xfrm>
              <a:off x="3858" y="2642"/>
              <a:ext cx="2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Data link</a:t>
              </a:r>
              <a:endParaRPr lang="en-US" altLang="ko-KR"/>
            </a:p>
          </p:txBody>
        </p:sp>
        <p:sp>
          <p:nvSpPr>
            <p:cNvPr id="32834" name="Rectangle 93"/>
            <p:cNvSpPr>
              <a:spLocks noChangeArrowheads="1"/>
            </p:cNvSpPr>
            <p:nvPr/>
          </p:nvSpPr>
          <p:spPr bwMode="auto">
            <a:xfrm>
              <a:off x="3876" y="2940"/>
              <a:ext cx="28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00"/>
                  </a:solidFill>
                  <a:latin typeface="Arial" charset="0"/>
                </a:rPr>
                <a:t>Physical</a:t>
              </a:r>
              <a:endParaRPr lang="en-US" altLang="ko-KR" sz="900" b="1"/>
            </a:p>
          </p:txBody>
        </p:sp>
        <p:sp>
          <p:nvSpPr>
            <p:cNvPr id="32835" name="Line 94"/>
            <p:cNvSpPr>
              <a:spLocks noChangeShapeType="1"/>
            </p:cNvSpPr>
            <p:nvPr/>
          </p:nvSpPr>
          <p:spPr bwMode="auto">
            <a:xfrm>
              <a:off x="3997" y="2447"/>
              <a:ext cx="1" cy="16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6" name="Line 95"/>
            <p:cNvSpPr>
              <a:spLocks noChangeShapeType="1"/>
            </p:cNvSpPr>
            <p:nvPr/>
          </p:nvSpPr>
          <p:spPr bwMode="auto">
            <a:xfrm>
              <a:off x="3997" y="2762"/>
              <a:ext cx="1" cy="1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7" name="Freeform 96"/>
            <p:cNvSpPr>
              <a:spLocks/>
            </p:cNvSpPr>
            <p:nvPr/>
          </p:nvSpPr>
          <p:spPr bwMode="auto">
            <a:xfrm>
              <a:off x="3762" y="2303"/>
              <a:ext cx="475" cy="147"/>
            </a:xfrm>
            <a:custGeom>
              <a:avLst/>
              <a:gdLst>
                <a:gd name="T0" fmla="*/ 475 w 475"/>
                <a:gd name="T1" fmla="*/ 144 h 147"/>
                <a:gd name="T2" fmla="*/ 475 w 475"/>
                <a:gd name="T3" fmla="*/ 0 h 147"/>
                <a:gd name="T4" fmla="*/ 0 w 475"/>
                <a:gd name="T5" fmla="*/ 0 h 147"/>
                <a:gd name="T6" fmla="*/ 0 w 475"/>
                <a:gd name="T7" fmla="*/ 147 h 147"/>
                <a:gd name="T8" fmla="*/ 475 w 475"/>
                <a:gd name="T9" fmla="*/ 147 h 147"/>
                <a:gd name="T10" fmla="*/ 475 w 475"/>
                <a:gd name="T11" fmla="*/ 14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7"/>
                <a:gd name="T20" fmla="*/ 475 w 475"/>
                <a:gd name="T21" fmla="*/ 147 h 1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7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475" y="14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8" name="Freeform 97"/>
            <p:cNvSpPr>
              <a:spLocks/>
            </p:cNvSpPr>
            <p:nvPr/>
          </p:nvSpPr>
          <p:spPr bwMode="auto">
            <a:xfrm>
              <a:off x="3762" y="2615"/>
              <a:ext cx="475" cy="147"/>
            </a:xfrm>
            <a:custGeom>
              <a:avLst/>
              <a:gdLst>
                <a:gd name="T0" fmla="*/ 475 w 475"/>
                <a:gd name="T1" fmla="*/ 147 h 147"/>
                <a:gd name="T2" fmla="*/ 475 w 475"/>
                <a:gd name="T3" fmla="*/ 0 h 147"/>
                <a:gd name="T4" fmla="*/ 0 w 475"/>
                <a:gd name="T5" fmla="*/ 0 h 147"/>
                <a:gd name="T6" fmla="*/ 0 w 475"/>
                <a:gd name="T7" fmla="*/ 147 h 147"/>
                <a:gd name="T8" fmla="*/ 475 w 475"/>
                <a:gd name="T9" fmla="*/ 147 h 147"/>
                <a:gd name="T10" fmla="*/ 475 w 475"/>
                <a:gd name="T11" fmla="*/ 14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7"/>
                <a:gd name="T20" fmla="*/ 475 w 475"/>
                <a:gd name="T21" fmla="*/ 147 h 1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7">
                  <a:moveTo>
                    <a:pt x="475" y="147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475" y="14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9" name="Freeform 98"/>
            <p:cNvSpPr>
              <a:spLocks/>
            </p:cNvSpPr>
            <p:nvPr/>
          </p:nvSpPr>
          <p:spPr bwMode="auto">
            <a:xfrm>
              <a:off x="3762" y="2925"/>
              <a:ext cx="475" cy="144"/>
            </a:xfrm>
            <a:custGeom>
              <a:avLst/>
              <a:gdLst>
                <a:gd name="T0" fmla="*/ 475 w 475"/>
                <a:gd name="T1" fmla="*/ 144 h 144"/>
                <a:gd name="T2" fmla="*/ 475 w 475"/>
                <a:gd name="T3" fmla="*/ 0 h 144"/>
                <a:gd name="T4" fmla="*/ 0 w 475"/>
                <a:gd name="T5" fmla="*/ 0 h 144"/>
                <a:gd name="T6" fmla="*/ 0 w 475"/>
                <a:gd name="T7" fmla="*/ 144 h 144"/>
                <a:gd name="T8" fmla="*/ 475 w 475"/>
                <a:gd name="T9" fmla="*/ 144 h 144"/>
                <a:gd name="T10" fmla="*/ 475 w 4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144"/>
                <a:gd name="T20" fmla="*/ 475 w 4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144">
                  <a:moveTo>
                    <a:pt x="475" y="144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75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0" name="Line 99"/>
            <p:cNvSpPr>
              <a:spLocks noChangeShapeType="1"/>
            </p:cNvSpPr>
            <p:nvPr/>
          </p:nvSpPr>
          <p:spPr bwMode="auto">
            <a:xfrm>
              <a:off x="3408" y="3024"/>
              <a:ext cx="343" cy="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774" name="Text Box 100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네트워크 구조</a:t>
            </a:r>
            <a:endParaRPr kumimoji="1" lang="ko-KR" altLang="en-US" sz="14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714375"/>
          </a:xfrm>
        </p:spPr>
        <p:txBody>
          <a:bodyPr/>
          <a:lstStyle/>
          <a:p>
            <a:r>
              <a:rPr lang="en-US" altLang="ko-KR"/>
              <a:t>7 </a:t>
            </a:r>
            <a:r>
              <a:rPr lang="ko-KR" altLang="en-US"/>
              <a:t>계층 </a:t>
            </a:r>
            <a:r>
              <a:rPr lang="en-US" altLang="ko-KR"/>
              <a:t>(</a:t>
            </a:r>
            <a:r>
              <a:rPr lang="ko-KR" altLang="en-US"/>
              <a:t>기능</a:t>
            </a:r>
            <a:r>
              <a:rPr lang="en-US" altLang="ko-KR"/>
              <a:t>) </a:t>
            </a:r>
            <a:r>
              <a:rPr lang="ko-KR" altLang="en-US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6143625"/>
            <a:ext cx="8101012" cy="500063"/>
          </a:xfrm>
        </p:spPr>
        <p:txBody>
          <a:bodyPr/>
          <a:lstStyle/>
          <a:p>
            <a:r>
              <a:rPr lang="ko-KR" altLang="en-US" sz="2400"/>
              <a:t>물리 계층 </a:t>
            </a:r>
            <a:r>
              <a:rPr lang="en-US" altLang="ko-KR" sz="2400"/>
              <a:t>: </a:t>
            </a:r>
            <a:r>
              <a:rPr lang="ko-KR" altLang="en-US" sz="2400"/>
              <a:t>물리적인 </a:t>
            </a:r>
            <a:r>
              <a:rPr lang="ko-KR" altLang="en-US" sz="2400" b="1" u="sng"/>
              <a:t>신호</a:t>
            </a:r>
            <a:r>
              <a:rPr lang="ko-KR" altLang="en-US" sz="2400"/>
              <a:t> 교환과 관련된 사항 담당</a:t>
            </a:r>
            <a:endParaRPr lang="en-US" altLang="ko-KR" sz="200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685800" y="5357813"/>
            <a:ext cx="810101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+mn-lt"/>
                <a:ea typeface="+mn-ea"/>
              </a:rPr>
              <a:t>링크 계층 </a:t>
            </a:r>
            <a:r>
              <a:rPr lang="en-US" altLang="ko-KR" kern="0" dirty="0">
                <a:latin typeface="+mn-lt"/>
                <a:ea typeface="+mn-ea"/>
              </a:rPr>
              <a:t>: </a:t>
            </a:r>
            <a:r>
              <a:rPr lang="ko-KR" altLang="en-US" kern="0" dirty="0">
                <a:latin typeface="+mn-lt"/>
                <a:ea typeface="+mn-ea"/>
              </a:rPr>
              <a:t>하나의 링크로 연결된 </a:t>
            </a:r>
            <a:r>
              <a:rPr lang="ko-KR" altLang="en-US" b="1" u="sng" kern="0" dirty="0" err="1">
                <a:latin typeface="+mn-lt"/>
                <a:ea typeface="+mn-ea"/>
              </a:rPr>
              <a:t>노드</a:t>
            </a:r>
            <a:r>
              <a:rPr lang="ko-KR" altLang="en-US" kern="0" dirty="0">
                <a:latin typeface="+mn-lt"/>
                <a:ea typeface="+mn-ea"/>
              </a:rPr>
              <a:t> 사이의 비트묶음 </a:t>
            </a:r>
            <a:r>
              <a:rPr lang="en-US" altLang="ko-KR" kern="0" dirty="0">
                <a:latin typeface="+mn-lt"/>
                <a:ea typeface="+mn-ea"/>
              </a:rPr>
              <a:t>(</a:t>
            </a:r>
            <a:r>
              <a:rPr lang="ko-KR" altLang="en-US" b="1" u="sng" kern="0" dirty="0">
                <a:latin typeface="+mn-lt"/>
                <a:ea typeface="+mn-ea"/>
              </a:rPr>
              <a:t>프레임</a:t>
            </a:r>
            <a:r>
              <a:rPr lang="en-US" altLang="ko-KR" kern="0" dirty="0">
                <a:latin typeface="+mn-lt"/>
                <a:ea typeface="+mn-ea"/>
              </a:rPr>
              <a:t>) </a:t>
            </a:r>
            <a:r>
              <a:rPr lang="ko-KR" altLang="en-US" kern="0" dirty="0">
                <a:latin typeface="+mn-lt"/>
                <a:ea typeface="+mn-ea"/>
              </a:rPr>
              <a:t>교환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14375" y="4357688"/>
            <a:ext cx="8101013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+mn-lt"/>
                <a:ea typeface="+mn-ea"/>
              </a:rPr>
              <a:t>네트워크 계층 </a:t>
            </a:r>
            <a:r>
              <a:rPr lang="en-US" altLang="ko-KR" kern="0" dirty="0">
                <a:latin typeface="+mn-lt"/>
                <a:ea typeface="+mn-ea"/>
              </a:rPr>
              <a:t>: </a:t>
            </a:r>
            <a:r>
              <a:rPr lang="ko-KR" altLang="en-US" kern="0" dirty="0">
                <a:latin typeface="+mn-lt"/>
                <a:ea typeface="+mn-ea"/>
              </a:rPr>
              <a:t>네트워크를 통해 연결된 </a:t>
            </a:r>
            <a:r>
              <a:rPr lang="ko-KR" altLang="en-US" b="1" u="sng" kern="0" dirty="0">
                <a:latin typeface="+mn-lt"/>
                <a:ea typeface="+mn-ea"/>
              </a:rPr>
              <a:t>호스트</a:t>
            </a:r>
            <a:r>
              <a:rPr lang="en-US" altLang="ko-KR" kern="0" dirty="0">
                <a:latin typeface="+mn-lt"/>
                <a:ea typeface="+mn-ea"/>
              </a:rPr>
              <a:t>(</a:t>
            </a:r>
            <a:r>
              <a:rPr lang="ko-KR" altLang="en-US" kern="0" dirty="0">
                <a:latin typeface="+mn-lt"/>
                <a:ea typeface="+mn-ea"/>
              </a:rPr>
              <a:t>단말</a:t>
            </a:r>
            <a:r>
              <a:rPr lang="en-US" altLang="ko-KR" kern="0" dirty="0">
                <a:latin typeface="+mn-lt"/>
                <a:ea typeface="+mn-ea"/>
              </a:rPr>
              <a:t>) </a:t>
            </a:r>
            <a:r>
              <a:rPr lang="ko-KR" altLang="en-US" kern="0" dirty="0">
                <a:latin typeface="+mn-lt"/>
                <a:ea typeface="+mn-ea"/>
              </a:rPr>
              <a:t>사이의 데이터 </a:t>
            </a:r>
            <a:r>
              <a:rPr lang="en-US" altLang="ko-KR" kern="0" dirty="0">
                <a:latin typeface="+mn-lt"/>
                <a:ea typeface="+mn-ea"/>
              </a:rPr>
              <a:t>(</a:t>
            </a:r>
            <a:r>
              <a:rPr lang="ko-KR" altLang="en-US" b="1" u="sng" kern="0" dirty="0" err="1">
                <a:latin typeface="+mn-lt"/>
                <a:ea typeface="+mn-ea"/>
              </a:rPr>
              <a:t>패킷</a:t>
            </a:r>
            <a:r>
              <a:rPr lang="en-US" altLang="ko-KR" kern="0" dirty="0">
                <a:latin typeface="+mn-lt"/>
                <a:ea typeface="+mn-ea"/>
              </a:rPr>
              <a:t>)</a:t>
            </a:r>
            <a:r>
              <a:rPr lang="ko-KR" altLang="en-US" kern="0" dirty="0">
                <a:latin typeface="+mn-lt"/>
                <a:ea typeface="+mn-ea"/>
              </a:rPr>
              <a:t> 교환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714375" y="2928938"/>
            <a:ext cx="81010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+mn-lt"/>
                <a:ea typeface="+mn-ea"/>
              </a:rPr>
              <a:t>트랜스포트 계층 </a:t>
            </a:r>
            <a:r>
              <a:rPr lang="en-US" altLang="ko-KR" kern="0" dirty="0">
                <a:latin typeface="+mn-lt"/>
                <a:ea typeface="+mn-ea"/>
              </a:rPr>
              <a:t>: </a:t>
            </a:r>
            <a:r>
              <a:rPr lang="ko-KR" altLang="en-US" b="1" u="sng" kern="0" dirty="0">
                <a:latin typeface="+mn-lt"/>
                <a:ea typeface="+mn-ea"/>
              </a:rPr>
              <a:t>통신 응용 </a:t>
            </a:r>
            <a:r>
              <a:rPr lang="ko-KR" altLang="en-US" kern="0" dirty="0">
                <a:latin typeface="+mn-lt"/>
                <a:ea typeface="+mn-ea"/>
              </a:rPr>
              <a:t>사이의 </a:t>
            </a:r>
            <a:r>
              <a:rPr lang="ko-KR" altLang="en-US" b="1" u="sng" kern="0" dirty="0">
                <a:latin typeface="+mn-lt"/>
                <a:ea typeface="+mn-ea"/>
              </a:rPr>
              <a:t>신뢰성 있는</a:t>
            </a:r>
            <a:r>
              <a:rPr lang="ko-KR" altLang="en-US" kern="0" dirty="0">
                <a:latin typeface="+mn-lt"/>
                <a:ea typeface="+mn-ea"/>
              </a:rPr>
              <a:t> 메시지 교환</a:t>
            </a: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latinLnBrk="1">
              <a:spcBef>
                <a:spcPct val="20000"/>
              </a:spcBef>
              <a:buFontTx/>
              <a:buChar char="–"/>
              <a:defRPr/>
            </a:pPr>
            <a:r>
              <a:rPr lang="en-US" altLang="ko-KR" kern="0" dirty="0">
                <a:latin typeface="+mn-lt"/>
                <a:ea typeface="+mn-ea"/>
              </a:rPr>
              <a:t>end-to-end reliable data transfer (process</a:t>
            </a:r>
            <a:r>
              <a:rPr lang="ko-KR" altLang="en-US" kern="0" dirty="0">
                <a:latin typeface="+mn-lt"/>
                <a:ea typeface="+mn-ea"/>
              </a:rPr>
              <a:t>간 </a:t>
            </a:r>
            <a:r>
              <a:rPr lang="en-US" altLang="ko-KR" kern="0" dirty="0">
                <a:latin typeface="+mn-lt"/>
                <a:ea typeface="+mn-ea"/>
              </a:rPr>
              <a:t>channel </a:t>
            </a:r>
            <a:r>
              <a:rPr lang="ko-KR" altLang="en-US" kern="0" dirty="0">
                <a:latin typeface="+mn-lt"/>
                <a:ea typeface="+mn-ea"/>
              </a:rPr>
              <a:t>제공</a:t>
            </a:r>
            <a:r>
              <a:rPr lang="en-US" altLang="ko-KR" kern="0" dirty="0">
                <a:latin typeface="+mn-lt"/>
                <a:ea typeface="+mn-ea"/>
              </a:rPr>
              <a:t>)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714375" y="2366963"/>
            <a:ext cx="81010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+mn-lt"/>
                <a:ea typeface="+mn-ea"/>
              </a:rPr>
              <a:t>세션 계층 </a:t>
            </a:r>
            <a:r>
              <a:rPr lang="en-US" altLang="ko-KR" kern="0" dirty="0">
                <a:latin typeface="+mn-lt"/>
                <a:ea typeface="+mn-ea"/>
              </a:rPr>
              <a:t>: </a:t>
            </a:r>
            <a:r>
              <a:rPr lang="ko-KR" altLang="en-US" kern="0" dirty="0">
                <a:latin typeface="+mn-lt"/>
                <a:ea typeface="+mn-ea"/>
              </a:rPr>
              <a:t>대화 패턴과 관련된 사항 담당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757238" y="1795463"/>
            <a:ext cx="8101012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err="1">
                <a:latin typeface="+mn-lt"/>
                <a:ea typeface="+mn-ea"/>
              </a:rPr>
              <a:t>프리젠테이션</a:t>
            </a:r>
            <a:r>
              <a:rPr lang="ko-KR" altLang="en-US" kern="0" dirty="0">
                <a:latin typeface="+mn-lt"/>
                <a:ea typeface="+mn-ea"/>
              </a:rPr>
              <a:t> 계층 </a:t>
            </a:r>
            <a:r>
              <a:rPr lang="en-US" altLang="ko-KR" kern="0" dirty="0">
                <a:latin typeface="+mn-lt"/>
                <a:ea typeface="+mn-ea"/>
              </a:rPr>
              <a:t>: </a:t>
            </a:r>
            <a:r>
              <a:rPr lang="ko-KR" altLang="en-US" kern="0" dirty="0">
                <a:latin typeface="+mn-lt"/>
                <a:ea typeface="+mn-ea"/>
              </a:rPr>
              <a:t>데이터 표현 방법과 관련된 사항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7238" y="1214438"/>
            <a:ext cx="81010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+mn-lt"/>
                <a:ea typeface="+mn-ea"/>
              </a:rPr>
              <a:t>응용 계층 </a:t>
            </a:r>
            <a:r>
              <a:rPr lang="en-US" altLang="ko-KR" kern="0" dirty="0">
                <a:latin typeface="+mn-lt"/>
                <a:ea typeface="+mn-ea"/>
              </a:rPr>
              <a:t>: </a:t>
            </a:r>
            <a:r>
              <a:rPr lang="ko-KR" altLang="en-US" kern="0" dirty="0">
                <a:latin typeface="+mn-lt"/>
                <a:ea typeface="+mn-ea"/>
              </a:rPr>
              <a:t>응용 자체와 관련된 사항만</a:t>
            </a:r>
            <a:r>
              <a:rPr lang="en-US" altLang="ko-KR" kern="0" dirty="0">
                <a:latin typeface="+mn-lt"/>
                <a:ea typeface="+mn-ea"/>
              </a:rPr>
              <a:t>.</a:t>
            </a:r>
            <a:endParaRPr lang="ko-KR" altLang="en-US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1" grpId="1"/>
      <p:bldP spid="12" grpId="0"/>
      <p:bldP spid="13" grpId="0"/>
      <p:bldP spid="14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486400"/>
          </a:xfrm>
          <a:noFill/>
        </p:spPr>
        <p:txBody>
          <a:bodyPr/>
          <a:lstStyle/>
          <a:p>
            <a:pPr eaLnBrk="1" hangingPunct="1"/>
            <a:r>
              <a:rPr lang="ko-KR" altLang="en-US" sz="2400"/>
              <a:t>인터네트(</a:t>
            </a:r>
            <a:r>
              <a:rPr lang="en-US" altLang="ko-KR" sz="2400"/>
              <a:t>Internet) </a:t>
            </a:r>
            <a:r>
              <a:rPr lang="ko-KR" altLang="en-US" sz="2400"/>
              <a:t>구조</a:t>
            </a:r>
          </a:p>
          <a:p>
            <a:pPr lvl="1" eaLnBrk="1" hangingPunct="1"/>
            <a:r>
              <a:rPr lang="en-US" altLang="ko-KR" sz="2000"/>
              <a:t>Internet Engineering Task Force (IETF) </a:t>
            </a:r>
          </a:p>
          <a:p>
            <a:pPr lvl="1" eaLnBrk="1" hangingPunct="1"/>
            <a:endParaRPr lang="ko-KR" altLang="en-US" sz="2000"/>
          </a:p>
          <a:p>
            <a:pPr lvl="1" eaLnBrk="1" hangingPunct="1"/>
            <a:endParaRPr lang="ko-KR" altLang="en-US" sz="2000"/>
          </a:p>
          <a:p>
            <a:pPr lvl="1" eaLnBrk="1" hangingPunct="1"/>
            <a:endParaRPr lang="ko-KR" altLang="en-US" sz="2000"/>
          </a:p>
          <a:p>
            <a:pPr lvl="1" eaLnBrk="1" hangingPunct="1"/>
            <a:endParaRPr lang="ko-KR" altLang="en-US" sz="2000"/>
          </a:p>
          <a:p>
            <a:pPr lvl="1" eaLnBrk="1" hangingPunct="1"/>
            <a:endParaRPr lang="ko-KR" altLang="en-US" sz="2000"/>
          </a:p>
          <a:p>
            <a:pPr lvl="1" eaLnBrk="1" hangingPunct="1"/>
            <a:endParaRPr lang="ko-KR" altLang="en-US" sz="2000"/>
          </a:p>
          <a:p>
            <a:pPr lvl="1" eaLnBrk="1" hangingPunct="1"/>
            <a:endParaRPr lang="ko-KR" altLang="en-US" sz="2000"/>
          </a:p>
          <a:p>
            <a:pPr lvl="1" eaLnBrk="1" hangingPunct="1"/>
            <a:endParaRPr lang="ko-KR" altLang="en-US" sz="2000"/>
          </a:p>
          <a:p>
            <a:pPr lvl="1" eaLnBrk="1" hangingPunct="1">
              <a:lnSpc>
                <a:spcPct val="140000"/>
              </a:lnSpc>
            </a:pPr>
            <a:r>
              <a:rPr lang="ko-KR" altLang="en-US" sz="2000"/>
              <a:t>응용 및 응용 프로토콜 (</a:t>
            </a:r>
            <a:r>
              <a:rPr lang="en-US" altLang="ko-KR" sz="2000"/>
              <a:t>FTP, HTTP)        </a:t>
            </a:r>
          </a:p>
          <a:p>
            <a:pPr lvl="1" eaLnBrk="1" hangingPunct="1"/>
            <a:r>
              <a:rPr lang="ko-KR" altLang="en-US" sz="2000"/>
              <a:t>특징                   </a:t>
            </a:r>
          </a:p>
          <a:p>
            <a:pPr lvl="2" eaLnBrk="1" hangingPunct="1"/>
            <a:r>
              <a:rPr lang="ko-KR" altLang="en-US" sz="1800"/>
              <a:t>계층화를 그대로 따르지는 않음.          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/>
              <a:t>모래시계 형태의 모양          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/>
              <a:t>설계와 구현을 병행해서 진행 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143000" y="2209800"/>
            <a:ext cx="3429000" cy="2667000"/>
            <a:chOff x="1695" y="1256"/>
            <a:chExt cx="2442" cy="1709"/>
          </a:xfrm>
        </p:grpSpPr>
        <p:sp>
          <p:nvSpPr>
            <p:cNvPr id="34834" name="Rectangle 5"/>
            <p:cNvSpPr>
              <a:spLocks noChangeArrowheads="1"/>
            </p:cNvSpPr>
            <p:nvPr/>
          </p:nvSpPr>
          <p:spPr bwMode="auto">
            <a:xfrm>
              <a:off x="3252" y="2681"/>
              <a:ext cx="20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30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ko-KR" altLang="en-US"/>
            </a:p>
          </p:txBody>
        </p:sp>
        <p:sp>
          <p:nvSpPr>
            <p:cNvPr id="34835" name="Rectangle 6"/>
            <p:cNvSpPr>
              <a:spLocks noChangeArrowheads="1"/>
            </p:cNvSpPr>
            <p:nvPr/>
          </p:nvSpPr>
          <p:spPr bwMode="auto">
            <a:xfrm>
              <a:off x="3472" y="2681"/>
              <a:ext cx="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836" name="Rectangle 7"/>
            <p:cNvSpPr>
              <a:spLocks noChangeArrowheads="1"/>
            </p:cNvSpPr>
            <p:nvPr/>
          </p:nvSpPr>
          <p:spPr bwMode="auto">
            <a:xfrm>
              <a:off x="1850" y="1307"/>
              <a:ext cx="27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FTP</a:t>
              </a:r>
              <a:endParaRPr lang="en-US" altLang="ko-KR"/>
            </a:p>
          </p:txBody>
        </p:sp>
        <p:sp>
          <p:nvSpPr>
            <p:cNvPr id="34837" name="Rectangle 8"/>
            <p:cNvSpPr>
              <a:spLocks noChangeArrowheads="1"/>
            </p:cNvSpPr>
            <p:nvPr/>
          </p:nvSpPr>
          <p:spPr bwMode="auto">
            <a:xfrm>
              <a:off x="2429" y="1307"/>
              <a:ext cx="37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HTTP</a:t>
              </a:r>
              <a:endParaRPr lang="en-US" altLang="ko-KR"/>
            </a:p>
          </p:txBody>
        </p:sp>
        <p:sp>
          <p:nvSpPr>
            <p:cNvPr id="34838" name="Rectangle 9"/>
            <p:cNvSpPr>
              <a:spLocks noChangeArrowheads="1"/>
            </p:cNvSpPr>
            <p:nvPr/>
          </p:nvSpPr>
          <p:spPr bwMode="auto">
            <a:xfrm>
              <a:off x="3153" y="1307"/>
              <a:ext cx="20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NV</a:t>
              </a:r>
              <a:endParaRPr lang="en-US" altLang="ko-KR"/>
            </a:p>
          </p:txBody>
        </p:sp>
        <p:sp>
          <p:nvSpPr>
            <p:cNvPr id="34839" name="Rectangle 10"/>
            <p:cNvSpPr>
              <a:spLocks noChangeArrowheads="1"/>
            </p:cNvSpPr>
            <p:nvPr/>
          </p:nvSpPr>
          <p:spPr bwMode="auto">
            <a:xfrm>
              <a:off x="3737" y="1313"/>
              <a:ext cx="3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TFTP</a:t>
              </a:r>
              <a:endParaRPr lang="en-US" altLang="ko-KR"/>
            </a:p>
          </p:txBody>
        </p:sp>
        <p:sp>
          <p:nvSpPr>
            <p:cNvPr id="34840" name="Rectangle 11"/>
            <p:cNvSpPr>
              <a:spLocks noChangeArrowheads="1"/>
            </p:cNvSpPr>
            <p:nvPr/>
          </p:nvSpPr>
          <p:spPr bwMode="auto">
            <a:xfrm>
              <a:off x="2224" y="1785"/>
              <a:ext cx="28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TCP</a:t>
              </a:r>
              <a:endParaRPr lang="en-US" altLang="ko-KR"/>
            </a:p>
          </p:txBody>
        </p:sp>
        <p:sp>
          <p:nvSpPr>
            <p:cNvPr id="34841" name="Rectangle 12"/>
            <p:cNvSpPr>
              <a:spLocks noChangeArrowheads="1"/>
            </p:cNvSpPr>
            <p:nvPr/>
          </p:nvSpPr>
          <p:spPr bwMode="auto">
            <a:xfrm>
              <a:off x="3350" y="1781"/>
              <a:ext cx="30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UDP</a:t>
              </a:r>
              <a:endParaRPr lang="en-US" altLang="ko-KR"/>
            </a:p>
          </p:txBody>
        </p:sp>
        <p:sp>
          <p:nvSpPr>
            <p:cNvPr id="34842" name="Rectangle 13"/>
            <p:cNvSpPr>
              <a:spLocks noChangeArrowheads="1"/>
            </p:cNvSpPr>
            <p:nvPr/>
          </p:nvSpPr>
          <p:spPr bwMode="auto">
            <a:xfrm>
              <a:off x="2863" y="2263"/>
              <a:ext cx="13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IP</a:t>
              </a:r>
              <a:endParaRPr lang="en-US" altLang="ko-KR"/>
            </a:p>
          </p:txBody>
        </p:sp>
        <p:sp>
          <p:nvSpPr>
            <p:cNvPr id="34843" name="Rectangle 14"/>
            <p:cNvSpPr>
              <a:spLocks noChangeArrowheads="1"/>
            </p:cNvSpPr>
            <p:nvPr/>
          </p:nvSpPr>
          <p:spPr bwMode="auto">
            <a:xfrm>
              <a:off x="1926" y="2770"/>
              <a:ext cx="28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NET</a:t>
              </a:r>
              <a:endParaRPr lang="en-US" altLang="ko-KR"/>
            </a:p>
          </p:txBody>
        </p:sp>
        <p:sp>
          <p:nvSpPr>
            <p:cNvPr id="34844" name="Rectangle 15"/>
            <p:cNvSpPr>
              <a:spLocks noChangeArrowheads="1"/>
            </p:cNvSpPr>
            <p:nvPr/>
          </p:nvSpPr>
          <p:spPr bwMode="auto">
            <a:xfrm>
              <a:off x="2188" y="2835"/>
              <a:ext cx="6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ko-KR" altLang="en-US"/>
            </a:p>
          </p:txBody>
        </p:sp>
        <p:sp>
          <p:nvSpPr>
            <p:cNvPr id="34845" name="Freeform 16"/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249"/>
                <a:gd name="T20" fmla="*/ 514 w 514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6" name="Rectangle 17"/>
            <p:cNvSpPr>
              <a:spLocks noChangeArrowheads="1"/>
            </p:cNvSpPr>
            <p:nvPr/>
          </p:nvSpPr>
          <p:spPr bwMode="auto">
            <a:xfrm>
              <a:off x="2673" y="2766"/>
              <a:ext cx="28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NET</a:t>
              </a:r>
              <a:endParaRPr lang="en-US" altLang="ko-KR"/>
            </a:p>
          </p:txBody>
        </p:sp>
        <p:sp>
          <p:nvSpPr>
            <p:cNvPr id="34847" name="Rectangle 18"/>
            <p:cNvSpPr>
              <a:spLocks noChangeArrowheads="1"/>
            </p:cNvSpPr>
            <p:nvPr/>
          </p:nvSpPr>
          <p:spPr bwMode="auto">
            <a:xfrm>
              <a:off x="2931" y="2831"/>
              <a:ext cx="6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ko-KR" altLang="en-US"/>
            </a:p>
          </p:txBody>
        </p:sp>
        <p:sp>
          <p:nvSpPr>
            <p:cNvPr id="34848" name="Rectangle 19"/>
            <p:cNvSpPr>
              <a:spLocks noChangeArrowheads="1"/>
            </p:cNvSpPr>
            <p:nvPr/>
          </p:nvSpPr>
          <p:spPr bwMode="auto">
            <a:xfrm>
              <a:off x="3697" y="2773"/>
              <a:ext cx="289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NET</a:t>
              </a:r>
              <a:endParaRPr lang="en-US" altLang="ko-KR"/>
            </a:p>
          </p:txBody>
        </p:sp>
        <p:sp>
          <p:nvSpPr>
            <p:cNvPr id="34849" name="Rectangle 20"/>
            <p:cNvSpPr>
              <a:spLocks noChangeArrowheads="1"/>
            </p:cNvSpPr>
            <p:nvPr/>
          </p:nvSpPr>
          <p:spPr bwMode="auto">
            <a:xfrm>
              <a:off x="3957" y="2835"/>
              <a:ext cx="6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altLang="ko-KR"/>
            </a:p>
          </p:txBody>
        </p:sp>
        <p:sp>
          <p:nvSpPr>
            <p:cNvPr id="34850" name="Line 21"/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1" name="Line 22"/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2" name="Line 23"/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3" name="Line 24"/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4" name="Line 25"/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5" name="Line 26"/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6" name="Line 27"/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7" name="Line 28"/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8" name="Line 29"/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9" name="Freeform 30"/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253"/>
                <a:gd name="T20" fmla="*/ 514 w 514"/>
                <a:gd name="T21" fmla="*/ 253 h 2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0" name="Freeform 31"/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3"/>
                <a:gd name="T19" fmla="*/ 0 h 249"/>
                <a:gd name="T20" fmla="*/ 513 w 513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1" name="Freeform 32"/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3"/>
                <a:gd name="T19" fmla="*/ 0 h 249"/>
                <a:gd name="T20" fmla="*/ 513 w 513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2" name="Freeform 33"/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249"/>
                <a:gd name="T20" fmla="*/ 514 w 514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3" name="Freeform 34"/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8"/>
                <a:gd name="T19" fmla="*/ 0 h 253"/>
                <a:gd name="T20" fmla="*/ 518 w 518"/>
                <a:gd name="T21" fmla="*/ 253 h 2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4" name="Freeform 35"/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249"/>
                <a:gd name="T20" fmla="*/ 514 w 514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5" name="Freeform 36"/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249"/>
                <a:gd name="T20" fmla="*/ 514 w 514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6" name="Freeform 37"/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249"/>
                <a:gd name="T20" fmla="*/ 514 w 514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7" name="Freeform 38"/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249"/>
                <a:gd name="T20" fmla="*/ 514 w 514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4821" name="Group 39"/>
          <p:cNvGrpSpPr>
            <a:grpSpLocks/>
          </p:cNvGrpSpPr>
          <p:nvPr/>
        </p:nvGrpSpPr>
        <p:grpSpPr bwMode="auto">
          <a:xfrm>
            <a:off x="5181600" y="3368675"/>
            <a:ext cx="2514600" cy="1508125"/>
            <a:chOff x="1584" y="1248"/>
            <a:chExt cx="2683" cy="1727"/>
          </a:xfrm>
        </p:grpSpPr>
        <p:sp>
          <p:nvSpPr>
            <p:cNvPr id="34824" name="Rectangle 40"/>
            <p:cNvSpPr>
              <a:spLocks noChangeArrowheads="1"/>
            </p:cNvSpPr>
            <p:nvPr/>
          </p:nvSpPr>
          <p:spPr bwMode="auto">
            <a:xfrm>
              <a:off x="1733" y="1828"/>
              <a:ext cx="43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TCP</a:t>
              </a:r>
              <a:endParaRPr lang="en-US" altLang="ko-KR" sz="2000"/>
            </a:p>
          </p:txBody>
        </p:sp>
        <p:sp>
          <p:nvSpPr>
            <p:cNvPr id="34825" name="Rectangle 41"/>
            <p:cNvSpPr>
              <a:spLocks noChangeArrowheads="1"/>
            </p:cNvSpPr>
            <p:nvPr/>
          </p:nvSpPr>
          <p:spPr bwMode="auto">
            <a:xfrm>
              <a:off x="2385" y="1828"/>
              <a:ext cx="456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UDP</a:t>
              </a:r>
              <a:endParaRPr lang="en-US" altLang="ko-KR" sz="1600"/>
            </a:p>
          </p:txBody>
        </p:sp>
        <p:sp>
          <p:nvSpPr>
            <p:cNvPr id="34826" name="Rectangle 42"/>
            <p:cNvSpPr>
              <a:spLocks noChangeArrowheads="1"/>
            </p:cNvSpPr>
            <p:nvPr/>
          </p:nvSpPr>
          <p:spPr bwMode="auto">
            <a:xfrm>
              <a:off x="2526" y="2290"/>
              <a:ext cx="20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IP</a:t>
              </a:r>
              <a:endParaRPr lang="en-US" altLang="ko-KR"/>
            </a:p>
          </p:txBody>
        </p:sp>
        <p:sp>
          <p:nvSpPr>
            <p:cNvPr id="34827" name="Rectangle 43"/>
            <p:cNvSpPr>
              <a:spLocks noChangeArrowheads="1"/>
            </p:cNvSpPr>
            <p:nvPr/>
          </p:nvSpPr>
          <p:spPr bwMode="auto">
            <a:xfrm>
              <a:off x="2541" y="2690"/>
              <a:ext cx="79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US" altLang="ko-KR"/>
            </a:p>
          </p:txBody>
        </p:sp>
        <p:sp>
          <p:nvSpPr>
            <p:cNvPr id="34828" name="Rectangle 44"/>
            <p:cNvSpPr>
              <a:spLocks noChangeArrowheads="1"/>
            </p:cNvSpPr>
            <p:nvPr/>
          </p:nvSpPr>
          <p:spPr bwMode="auto">
            <a:xfrm>
              <a:off x="2450" y="1363"/>
              <a:ext cx="105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altLang="ko-KR"/>
            </a:p>
          </p:txBody>
        </p:sp>
        <p:sp>
          <p:nvSpPr>
            <p:cNvPr id="34829" name="Freeform 45"/>
            <p:cNvSpPr>
              <a:spLocks/>
            </p:cNvSpPr>
            <p:nvPr/>
          </p:nvSpPr>
          <p:spPr bwMode="auto">
            <a:xfrm>
              <a:off x="1584" y="1248"/>
              <a:ext cx="2677" cy="1727"/>
            </a:xfrm>
            <a:custGeom>
              <a:avLst/>
              <a:gdLst>
                <a:gd name="T0" fmla="*/ 2742 w 2667"/>
                <a:gd name="T1" fmla="*/ 1727 h 1727"/>
                <a:gd name="T2" fmla="*/ 2747 w 2667"/>
                <a:gd name="T3" fmla="*/ 0 h 1727"/>
                <a:gd name="T4" fmla="*/ 0 w 2667"/>
                <a:gd name="T5" fmla="*/ 0 h 1727"/>
                <a:gd name="T6" fmla="*/ 0 w 2667"/>
                <a:gd name="T7" fmla="*/ 1727 h 1727"/>
                <a:gd name="T8" fmla="*/ 2747 w 2667"/>
                <a:gd name="T9" fmla="*/ 1727 h 1727"/>
                <a:gd name="T10" fmla="*/ 2747 w 2667"/>
                <a:gd name="T11" fmla="*/ 1727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67"/>
                <a:gd name="T19" fmla="*/ 0 h 1727"/>
                <a:gd name="T20" fmla="*/ 2667 w 2667"/>
                <a:gd name="T21" fmla="*/ 1727 h 17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67" h="1727">
                  <a:moveTo>
                    <a:pt x="2662" y="1727"/>
                  </a:moveTo>
                  <a:lnTo>
                    <a:pt x="2667" y="0"/>
                  </a:lnTo>
                  <a:lnTo>
                    <a:pt x="0" y="0"/>
                  </a:lnTo>
                  <a:lnTo>
                    <a:pt x="0" y="1727"/>
                  </a:lnTo>
                  <a:lnTo>
                    <a:pt x="2667" y="172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0" name="Line 46"/>
            <p:cNvSpPr>
              <a:spLocks noChangeShapeType="1"/>
            </p:cNvSpPr>
            <p:nvPr/>
          </p:nvSpPr>
          <p:spPr bwMode="auto">
            <a:xfrm>
              <a:off x="1595" y="2623"/>
              <a:ext cx="26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1" name="Freeform 47"/>
            <p:cNvSpPr>
              <a:spLocks/>
            </p:cNvSpPr>
            <p:nvPr/>
          </p:nvSpPr>
          <p:spPr bwMode="auto">
            <a:xfrm>
              <a:off x="1595" y="2164"/>
              <a:ext cx="1929" cy="453"/>
            </a:xfrm>
            <a:custGeom>
              <a:avLst/>
              <a:gdLst>
                <a:gd name="T0" fmla="*/ 0 w 1922"/>
                <a:gd name="T1" fmla="*/ 0 h 453"/>
                <a:gd name="T2" fmla="*/ 1978 w 1922"/>
                <a:gd name="T3" fmla="*/ 0 h 453"/>
                <a:gd name="T4" fmla="*/ 1978 w 1922"/>
                <a:gd name="T5" fmla="*/ 453 h 453"/>
                <a:gd name="T6" fmla="*/ 0 60000 65536"/>
                <a:gd name="T7" fmla="*/ 0 60000 65536"/>
                <a:gd name="T8" fmla="*/ 0 60000 65536"/>
                <a:gd name="T9" fmla="*/ 0 w 1922"/>
                <a:gd name="T10" fmla="*/ 0 h 453"/>
                <a:gd name="T11" fmla="*/ 1922 w 192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2" h="453">
                  <a:moveTo>
                    <a:pt x="0" y="0"/>
                  </a:moveTo>
                  <a:lnTo>
                    <a:pt x="1922" y="0"/>
                  </a:lnTo>
                  <a:lnTo>
                    <a:pt x="1922" y="45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2" name="Freeform 48"/>
            <p:cNvSpPr>
              <a:spLocks/>
            </p:cNvSpPr>
            <p:nvPr/>
          </p:nvSpPr>
          <p:spPr bwMode="auto">
            <a:xfrm>
              <a:off x="1595" y="1684"/>
              <a:ext cx="1308" cy="475"/>
            </a:xfrm>
            <a:custGeom>
              <a:avLst/>
              <a:gdLst>
                <a:gd name="T0" fmla="*/ 0 w 1303"/>
                <a:gd name="T1" fmla="*/ 0 h 475"/>
                <a:gd name="T2" fmla="*/ 1343 w 1303"/>
                <a:gd name="T3" fmla="*/ 0 h 475"/>
                <a:gd name="T4" fmla="*/ 1343 w 1303"/>
                <a:gd name="T5" fmla="*/ 475 h 475"/>
                <a:gd name="T6" fmla="*/ 0 60000 65536"/>
                <a:gd name="T7" fmla="*/ 0 60000 65536"/>
                <a:gd name="T8" fmla="*/ 0 60000 65536"/>
                <a:gd name="T9" fmla="*/ 0 w 1303"/>
                <a:gd name="T10" fmla="*/ 0 h 475"/>
                <a:gd name="T11" fmla="*/ 1303 w 1303"/>
                <a:gd name="T12" fmla="*/ 475 h 4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3" h="475">
                  <a:moveTo>
                    <a:pt x="0" y="0"/>
                  </a:moveTo>
                  <a:lnTo>
                    <a:pt x="1303" y="0"/>
                  </a:lnTo>
                  <a:lnTo>
                    <a:pt x="1303" y="47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3" name="Line 49"/>
            <p:cNvSpPr>
              <a:spLocks noChangeShapeType="1"/>
            </p:cNvSpPr>
            <p:nvPr/>
          </p:nvSpPr>
          <p:spPr bwMode="auto">
            <a:xfrm>
              <a:off x="2256" y="1680"/>
              <a:ext cx="0" cy="48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822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 sz="3600"/>
              <a:t>표준 구조 (</a:t>
            </a:r>
            <a:r>
              <a:rPr lang="en-US" altLang="ko-KR" sz="3600"/>
              <a:t>Standard Architectures) (2)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4823" name="Text Box 51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네트워크 구조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DC646-CA43-45DE-9402-3002888B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10553"/>
            <a:ext cx="8352928" cy="842183"/>
          </a:xfrm>
        </p:spPr>
        <p:txBody>
          <a:bodyPr/>
          <a:lstStyle/>
          <a:p>
            <a:r>
              <a:rPr lang="en-US" altLang="ko-KR" sz="4000" dirty="0"/>
              <a:t>OSI (7</a:t>
            </a:r>
            <a:r>
              <a:rPr lang="ko-KR" altLang="en-US" sz="4000" dirty="0"/>
              <a:t>계층</a:t>
            </a:r>
            <a:r>
              <a:rPr lang="en-US" altLang="ko-KR" sz="4000" dirty="0"/>
              <a:t>) </a:t>
            </a:r>
            <a:r>
              <a:rPr lang="ko-KR" altLang="en-US" sz="4000" dirty="0"/>
              <a:t>모델에 대해 </a:t>
            </a:r>
            <a:r>
              <a:rPr lang="ko-KR" altLang="en-US" sz="4000" dirty="0" err="1"/>
              <a:t>설명하시오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AC45A-0F67-461E-8C7D-846F49A3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52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컴퓨터네트워크</a:t>
            </a:r>
            <a:r>
              <a:rPr lang="ko-KR" altLang="en-US" dirty="0"/>
              <a:t> 설계</a:t>
            </a:r>
            <a:r>
              <a:rPr lang="en-US" altLang="ko-KR" dirty="0"/>
              <a:t>/</a:t>
            </a:r>
            <a:r>
              <a:rPr lang="ko-KR" altLang="en-US" dirty="0"/>
              <a:t>구현의 </a:t>
            </a:r>
            <a:r>
              <a:rPr lang="ko-KR" altLang="en-US" dirty="0">
                <a:solidFill>
                  <a:srgbClr val="FF0000"/>
                </a:solidFill>
              </a:rPr>
              <a:t>구조 체계 표준 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실제 </a:t>
            </a:r>
            <a:r>
              <a:rPr lang="ko-KR" altLang="en-US" dirty="0"/>
              <a:t>구현 </a:t>
            </a:r>
            <a:r>
              <a:rPr lang="en-US" altLang="ko-KR" dirty="0"/>
              <a:t>X, </a:t>
            </a:r>
            <a:r>
              <a:rPr lang="ko-KR" altLang="en-US" dirty="0">
                <a:solidFill>
                  <a:srgbClr val="FF0000"/>
                </a:solidFill>
              </a:rPr>
              <a:t>문제인식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설계의 참조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ko-KR" altLang="en-US" dirty="0"/>
              <a:t>통신에 필요한 모든 </a:t>
            </a:r>
            <a:r>
              <a:rPr lang="ko-KR" altLang="en-US" dirty="0">
                <a:solidFill>
                  <a:srgbClr val="FF0000"/>
                </a:solidFill>
              </a:rPr>
              <a:t>기능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기술 요소</a:t>
            </a:r>
            <a:r>
              <a:rPr lang="ko-KR" altLang="en-US" dirty="0"/>
              <a:t>를 </a:t>
            </a:r>
            <a:r>
              <a:rPr lang="en-US" altLang="ko-KR" dirty="0"/>
              <a:t>7 </a:t>
            </a:r>
            <a:r>
              <a:rPr lang="ko-KR" altLang="en-US" dirty="0"/>
              <a:t>계층의 </a:t>
            </a:r>
            <a:r>
              <a:rPr lang="ko-KR" altLang="en-US" dirty="0">
                <a:solidFill>
                  <a:srgbClr val="FF0000"/>
                </a:solidFill>
              </a:rPr>
              <a:t>계층 구조</a:t>
            </a:r>
            <a:r>
              <a:rPr lang="ko-KR" altLang="en-US" dirty="0"/>
              <a:t>로 배분</a:t>
            </a:r>
            <a:endParaRPr lang="en-US" altLang="ko-KR" dirty="0"/>
          </a:p>
          <a:p>
            <a:pPr lvl="1"/>
            <a:r>
              <a:rPr lang="ko-KR" altLang="en-US" dirty="0"/>
              <a:t>하위 계층 서비스를 추상화하고 상위 계층 해결</a:t>
            </a:r>
            <a:endParaRPr lang="en-US" altLang="ko-KR" dirty="0"/>
          </a:p>
          <a:p>
            <a:r>
              <a:rPr lang="ko-KR" altLang="en-US" dirty="0"/>
              <a:t>각 계층 설명</a:t>
            </a:r>
            <a:endParaRPr lang="en-US" altLang="ko-KR" dirty="0"/>
          </a:p>
          <a:p>
            <a:pPr lvl="1"/>
            <a:r>
              <a:rPr lang="en-US" altLang="ko-KR" sz="2000" dirty="0"/>
              <a:t>1</a:t>
            </a:r>
            <a:r>
              <a:rPr lang="ko-KR" altLang="en-US" sz="2000" dirty="0"/>
              <a:t> 물리계층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직접 연결된 </a:t>
            </a:r>
            <a:r>
              <a:rPr lang="ko-KR" altLang="en-US" sz="2000" dirty="0"/>
              <a:t>노드 사이의 </a:t>
            </a:r>
            <a:r>
              <a:rPr lang="ko-KR" altLang="en-US" sz="2000" dirty="0">
                <a:solidFill>
                  <a:srgbClr val="FF0000"/>
                </a:solidFill>
              </a:rPr>
              <a:t>비트</a:t>
            </a:r>
            <a:r>
              <a:rPr lang="ko-KR" altLang="en-US" sz="2000" dirty="0"/>
              <a:t> 전송</a:t>
            </a:r>
            <a:endParaRPr lang="en-US" altLang="ko-KR" sz="2000" dirty="0"/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 링크 계층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직접 연결 노드 </a:t>
            </a:r>
            <a:r>
              <a:rPr lang="ko-KR" altLang="en-US" sz="2000" dirty="0"/>
              <a:t>사이의 </a:t>
            </a:r>
            <a:r>
              <a:rPr lang="ko-KR" altLang="en-US" sz="2000" dirty="0">
                <a:solidFill>
                  <a:srgbClr val="FF0000"/>
                </a:solidFill>
              </a:rPr>
              <a:t>프레임</a:t>
            </a:r>
            <a:r>
              <a:rPr lang="en-US" altLang="ko-KR" sz="2000" dirty="0"/>
              <a:t>(</a:t>
            </a:r>
            <a:r>
              <a:rPr lang="ko-KR" altLang="en-US" sz="2000" dirty="0"/>
              <a:t>비트 묶음</a:t>
            </a:r>
            <a:r>
              <a:rPr lang="en-US" altLang="ko-KR" sz="2000" dirty="0"/>
              <a:t>)</a:t>
            </a:r>
            <a:r>
              <a:rPr lang="ko-KR" altLang="en-US" sz="2000" dirty="0"/>
              <a:t>의 전송</a:t>
            </a:r>
            <a:endParaRPr lang="en-US" altLang="ko-KR" sz="2000" dirty="0"/>
          </a:p>
          <a:p>
            <a:pPr lvl="1"/>
            <a:r>
              <a:rPr lang="en-US" altLang="ko-KR" sz="2000" dirty="0"/>
              <a:t>3</a:t>
            </a:r>
            <a:r>
              <a:rPr lang="ko-KR" altLang="en-US" sz="2000" dirty="0"/>
              <a:t> 네트워크 계층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스위치로 간접</a:t>
            </a:r>
            <a:r>
              <a:rPr lang="ko-KR" altLang="en-US" sz="2000" dirty="0"/>
              <a:t> 연결된 </a:t>
            </a:r>
            <a:r>
              <a:rPr lang="ko-KR" altLang="en-US" sz="2000" dirty="0">
                <a:solidFill>
                  <a:srgbClr val="FF0000"/>
                </a:solidFill>
              </a:rPr>
              <a:t>호스트 사이</a:t>
            </a:r>
            <a:r>
              <a:rPr lang="ko-KR" altLang="en-US" sz="2000" dirty="0"/>
              <a:t>의 </a:t>
            </a:r>
            <a:r>
              <a:rPr lang="ko-KR" altLang="en-US" sz="2000" dirty="0">
                <a:solidFill>
                  <a:srgbClr val="FF0000"/>
                </a:solidFill>
              </a:rPr>
              <a:t>패킷</a:t>
            </a:r>
            <a:r>
              <a:rPr lang="ko-KR" altLang="en-US" sz="2000" dirty="0"/>
              <a:t> 전송</a:t>
            </a:r>
            <a:endParaRPr lang="en-US" altLang="ko-KR" sz="2000" dirty="0"/>
          </a:p>
          <a:p>
            <a:pPr lvl="1"/>
            <a:r>
              <a:rPr lang="en-US" altLang="ko-KR" sz="2000" dirty="0"/>
              <a:t>4</a:t>
            </a:r>
            <a:r>
              <a:rPr lang="ko-KR" altLang="en-US" sz="2000" dirty="0"/>
              <a:t> 트랜스포트 계층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종단간 </a:t>
            </a:r>
            <a:r>
              <a:rPr lang="en-US" altLang="ko-KR" sz="2000" dirty="0">
                <a:solidFill>
                  <a:srgbClr val="FF0000"/>
                </a:solidFill>
              </a:rPr>
              <a:t>(end-to-end) </a:t>
            </a:r>
            <a:r>
              <a:rPr lang="ko-KR" altLang="en-US" sz="2000" dirty="0">
                <a:solidFill>
                  <a:srgbClr val="FF0000"/>
                </a:solidFill>
              </a:rPr>
              <a:t>신뢰성 있는 전송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2"/>
            <a:r>
              <a:rPr lang="ko-KR" altLang="en-US" sz="2000" dirty="0"/>
              <a:t>종단</a:t>
            </a:r>
            <a:r>
              <a:rPr lang="en-US" altLang="ko-KR" sz="2000" dirty="0"/>
              <a:t>: </a:t>
            </a:r>
            <a:r>
              <a:rPr lang="ko-KR" altLang="en-US" sz="2000" dirty="0"/>
              <a:t>응용이 연결되는 지점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9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14375" y="428625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/>
            <a:r>
              <a:rPr lang="ko-KR" altLang="en-US" sz="4000">
                <a:solidFill>
                  <a:schemeClr val="tx2"/>
                </a:solidFill>
              </a:rPr>
              <a:t>1장. 기본 개념</a:t>
            </a:r>
            <a:endParaRPr lang="ko-KR" altLang="en-US" sz="4400">
              <a:solidFill>
                <a:schemeClr val="tx2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62000" y="1857375"/>
            <a:ext cx="762000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buFont typeface="Wingdings" pitchFamily="2" charset="2"/>
              <a:buChar char="¨"/>
            </a:pPr>
            <a:r>
              <a:rPr lang="ko-KR" altLang="en-US">
                <a:sym typeface="Wingdings" pitchFamily="2" charset="2"/>
              </a:rPr>
              <a:t>요구 사항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네트워크가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제공해야 하는 것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결국</a:t>
            </a:r>
            <a:r>
              <a:rPr lang="en-US" altLang="ko-KR">
                <a:sym typeface="Wingdings" pitchFamily="2" charset="2"/>
              </a:rPr>
              <a:t>, </a:t>
            </a:r>
            <a:r>
              <a:rPr lang="ko-KR" altLang="en-US">
                <a:sym typeface="Wingdings" pitchFamily="2" charset="2"/>
              </a:rPr>
              <a:t>네트워크에 대한 기능적 정의</a:t>
            </a:r>
            <a:endParaRPr lang="ko-KR" altLang="ko-KR"/>
          </a:p>
          <a:p>
            <a:pPr eaLnBrk="1" latinLnBrk="1" hangingPunct="1"/>
            <a:endParaRPr lang="ko-KR" altLang="en-US">
              <a:sym typeface="Wingdings" pitchFamily="2" charset="2"/>
            </a:endParaRPr>
          </a:p>
          <a:p>
            <a:pPr eaLnBrk="1" latinLnBrk="1" hangingPunct="1">
              <a:lnSpc>
                <a:spcPct val="80000"/>
              </a:lnSpc>
              <a:buFont typeface="Wingdings" pitchFamily="2" charset="2"/>
              <a:buChar char="o"/>
            </a:pPr>
            <a:r>
              <a:rPr lang="ko-KR" altLang="en-US">
                <a:sym typeface="Wingdings" pitchFamily="2" charset="2"/>
              </a:rPr>
              <a:t>네트워크 구조 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네트워크를  만드는 방법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체계적인 접근이 필수 </a:t>
            </a:r>
            <a:r>
              <a:rPr lang="en-US" altLang="ko-KR">
                <a:sym typeface="Wingdings" pitchFamily="2" charset="2"/>
              </a:rPr>
              <a:t>: </a:t>
            </a:r>
            <a:r>
              <a:rPr lang="ko-KR" altLang="en-US">
                <a:sym typeface="Wingdings" pitchFamily="2" charset="2"/>
              </a:rPr>
              <a:t>계층 구조</a:t>
            </a:r>
            <a:endParaRPr lang="ko-KR" altLang="ko-KR"/>
          </a:p>
          <a:p>
            <a:pPr eaLnBrk="1" latinLnBrk="1" hangingPunct="1"/>
            <a:endParaRPr lang="ko-KR" altLang="en-US" sz="1800"/>
          </a:p>
          <a:p>
            <a:pPr eaLnBrk="1" latinLnBrk="1" hangingPunct="1">
              <a:buFont typeface="Wingdings" pitchFamily="2" charset="2"/>
              <a:buChar char="þ"/>
            </a:pPr>
            <a:r>
              <a:rPr lang="ko-KR" altLang="en-US">
                <a:sym typeface="Wingdings" pitchFamily="2" charset="2"/>
              </a:rPr>
              <a:t>성능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네트워크 비교</a:t>
            </a:r>
            <a:r>
              <a:rPr lang="en-US" altLang="ko-KR">
                <a:sym typeface="Wingdings" pitchFamily="2" charset="2"/>
              </a:rPr>
              <a:t>/</a:t>
            </a:r>
            <a:r>
              <a:rPr lang="ko-KR" altLang="en-US">
                <a:sym typeface="Wingdings" pitchFamily="2" charset="2"/>
              </a:rPr>
              <a:t>평가 기준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빠른 네트워크란</a:t>
            </a:r>
            <a:r>
              <a:rPr lang="en-US" altLang="ko-KR">
                <a:sym typeface="Wingdings" pitchFamily="2" charset="2"/>
              </a:rPr>
              <a:t>?</a:t>
            </a:r>
            <a:endParaRPr lang="ko-KR" altLang="ko-KR"/>
          </a:p>
          <a:p>
            <a:pPr eaLnBrk="1" latinLnBrk="1" hangingPunct="1"/>
            <a:endParaRPr lang="ko-KR" altLang="ko-KR" sz="1800"/>
          </a:p>
          <a:p>
            <a:pPr eaLnBrk="1" latinLnBrk="1" hangingPunct="1"/>
            <a:endParaRPr lang="ko-KR" altLang="ko-KR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성능 (</a:t>
            </a:r>
            <a:r>
              <a:rPr lang="en-US" altLang="ko-KR" sz="3600" dirty="0"/>
              <a:t>Performance): </a:t>
            </a:r>
            <a:r>
              <a:rPr lang="ko-KR" altLang="en-US" sz="3600" dirty="0"/>
              <a:t>대역폭</a:t>
            </a:r>
            <a:r>
              <a:rPr lang="ko-KR" altLang="en-US" dirty="0"/>
              <a:t> 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305800" cy="5029200"/>
          </a:xfrm>
          <a:noFill/>
        </p:spPr>
        <p:txBody>
          <a:bodyPr/>
          <a:lstStyle/>
          <a:p>
            <a:pPr eaLnBrk="1" hangingPunct="1"/>
            <a:r>
              <a:rPr lang="ko-KR" altLang="en-US" sz="2400" dirty="0"/>
              <a:t>대역폭 (</a:t>
            </a:r>
            <a:r>
              <a:rPr lang="en-US" altLang="ko-KR" sz="2400" dirty="0"/>
              <a:t>Bandwidth) --  </a:t>
            </a:r>
            <a:r>
              <a:rPr lang="ko-KR" altLang="en-US" sz="2400" dirty="0"/>
              <a:t>처리량/처리속도 (</a:t>
            </a:r>
            <a:r>
              <a:rPr lang="en-US" altLang="ko-KR" sz="2400" dirty="0"/>
              <a:t>throughput)</a:t>
            </a:r>
          </a:p>
          <a:p>
            <a:pPr lvl="1" eaLnBrk="1" hangingPunct="1"/>
            <a:r>
              <a:rPr lang="ko-KR" altLang="en-US" sz="1800" dirty="0"/>
              <a:t>단위 시간당 전송될 수 있는 데이터의 양        </a:t>
            </a:r>
          </a:p>
          <a:p>
            <a:pPr lvl="1" eaLnBrk="1" hangingPunct="1"/>
            <a:r>
              <a:rPr lang="ko-KR" altLang="en-US" sz="1800" dirty="0"/>
              <a:t>예: 10</a:t>
            </a:r>
            <a:r>
              <a:rPr lang="en-US" altLang="ko-KR" sz="1800" dirty="0"/>
              <a:t>Mbps (bits-per-second)        </a:t>
            </a:r>
          </a:p>
          <a:p>
            <a:pPr lvl="1" eaLnBrk="1" hangingPunct="1"/>
            <a:r>
              <a:rPr lang="ko-KR" altLang="en-US" sz="1800" dirty="0"/>
              <a:t>링크간 대 종단간        </a:t>
            </a:r>
          </a:p>
          <a:p>
            <a:pPr lvl="1" eaLnBrk="1" hangingPunct="1"/>
            <a:r>
              <a:rPr lang="ko-KR" altLang="en-US" sz="1800" dirty="0"/>
              <a:t>표기 방법                  </a:t>
            </a:r>
          </a:p>
          <a:p>
            <a:pPr eaLnBrk="1" hangingPunct="1">
              <a:buFontTx/>
              <a:buNone/>
            </a:pPr>
            <a:r>
              <a:rPr lang="ko-KR" altLang="en-US" sz="2000" dirty="0"/>
              <a:t> 		</a:t>
            </a:r>
            <a:r>
              <a:rPr lang="en-US" altLang="ko-KR" sz="2000" dirty="0"/>
              <a:t>KB = 2</a:t>
            </a:r>
            <a:r>
              <a:rPr lang="en-US" altLang="ko-KR" sz="2000" baseline="30000" dirty="0"/>
              <a:t>10</a:t>
            </a:r>
            <a:r>
              <a:rPr lang="en-US" altLang="ko-KR" sz="2000" dirty="0"/>
              <a:t> bytes          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		Mbps = 10</a:t>
            </a:r>
            <a:r>
              <a:rPr lang="en-US" altLang="ko-KR" sz="2000" baseline="30000" dirty="0"/>
              <a:t>6</a:t>
            </a:r>
            <a:r>
              <a:rPr lang="en-US" altLang="ko-KR" sz="2000" dirty="0"/>
              <a:t> bits per second                </a:t>
            </a:r>
          </a:p>
          <a:p>
            <a:pPr lvl="1" eaLnBrk="1" hangingPunct="1"/>
            <a:r>
              <a:rPr lang="ko-KR" altLang="en-US" sz="1800" dirty="0"/>
              <a:t>대역폭은 비트 폭(</a:t>
            </a:r>
            <a:r>
              <a:rPr lang="en-US" altLang="ko-KR" sz="1800" dirty="0"/>
              <a:t>bit width)</a:t>
            </a:r>
            <a:r>
              <a:rPr lang="ko-KR" altLang="en-US" sz="1800" dirty="0"/>
              <a:t>과 관련이 있다.</a:t>
            </a:r>
            <a:endParaRPr lang="en-US" altLang="ko-KR" sz="1800" dirty="0"/>
          </a:p>
          <a:p>
            <a:pPr lvl="2" eaLnBrk="1" hangingPunct="1"/>
            <a:r>
              <a:rPr lang="ko-KR" altLang="en-US" sz="1400" dirty="0"/>
              <a:t>속도가 높아지면 비트폭은 작아진다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비트 사이가 좁아진다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990600" y="4836368"/>
            <a:ext cx="6629400" cy="838200"/>
            <a:chOff x="624" y="2784"/>
            <a:chExt cx="4176" cy="528"/>
          </a:xfrm>
        </p:grpSpPr>
        <p:grpSp>
          <p:nvGrpSpPr>
            <p:cNvPr id="36885" name="Group 6"/>
            <p:cNvGrpSpPr>
              <a:grpSpLocks/>
            </p:cNvGrpSpPr>
            <p:nvPr/>
          </p:nvGrpSpPr>
          <p:grpSpPr bwMode="auto">
            <a:xfrm>
              <a:off x="624" y="2826"/>
              <a:ext cx="1974" cy="486"/>
              <a:chOff x="1133" y="1252"/>
              <a:chExt cx="3369" cy="752"/>
            </a:xfrm>
          </p:grpSpPr>
          <p:sp>
            <p:nvSpPr>
              <p:cNvPr id="36887" name="Freeform 7"/>
              <p:cNvSpPr>
                <a:spLocks/>
              </p:cNvSpPr>
              <p:nvPr/>
            </p:nvSpPr>
            <p:spPr bwMode="auto">
              <a:xfrm>
                <a:off x="1504" y="1252"/>
                <a:ext cx="2171" cy="274"/>
              </a:xfrm>
              <a:custGeom>
                <a:avLst/>
                <a:gdLst>
                  <a:gd name="T0" fmla="*/ 0 w 2171"/>
                  <a:gd name="T1" fmla="*/ 270 h 274"/>
                  <a:gd name="T2" fmla="*/ 0 w 2171"/>
                  <a:gd name="T3" fmla="*/ 0 h 274"/>
                  <a:gd name="T4" fmla="*/ 274 w 2171"/>
                  <a:gd name="T5" fmla="*/ 0 h 274"/>
                  <a:gd name="T6" fmla="*/ 274 w 2171"/>
                  <a:gd name="T7" fmla="*/ 274 h 274"/>
                  <a:gd name="T8" fmla="*/ 543 w 2171"/>
                  <a:gd name="T9" fmla="*/ 274 h 274"/>
                  <a:gd name="T10" fmla="*/ 543 w 2171"/>
                  <a:gd name="T11" fmla="*/ 0 h 274"/>
                  <a:gd name="T12" fmla="*/ 817 w 2171"/>
                  <a:gd name="T13" fmla="*/ 0 h 274"/>
                  <a:gd name="T14" fmla="*/ 817 w 2171"/>
                  <a:gd name="T15" fmla="*/ 274 h 274"/>
                  <a:gd name="T16" fmla="*/ 1091 w 2171"/>
                  <a:gd name="T17" fmla="*/ 274 h 274"/>
                  <a:gd name="T18" fmla="*/ 1091 w 2171"/>
                  <a:gd name="T19" fmla="*/ 0 h 274"/>
                  <a:gd name="T20" fmla="*/ 1361 w 2171"/>
                  <a:gd name="T21" fmla="*/ 0 h 274"/>
                  <a:gd name="T22" fmla="*/ 1361 w 2171"/>
                  <a:gd name="T23" fmla="*/ 274 h 274"/>
                  <a:gd name="T24" fmla="*/ 1635 w 2171"/>
                  <a:gd name="T25" fmla="*/ 274 h 274"/>
                  <a:gd name="T26" fmla="*/ 1635 w 2171"/>
                  <a:gd name="T27" fmla="*/ 0 h 274"/>
                  <a:gd name="T28" fmla="*/ 1909 w 2171"/>
                  <a:gd name="T29" fmla="*/ 0 h 274"/>
                  <a:gd name="T30" fmla="*/ 1909 w 2171"/>
                  <a:gd name="T31" fmla="*/ 274 h 274"/>
                  <a:gd name="T32" fmla="*/ 2171 w 2171"/>
                  <a:gd name="T33" fmla="*/ 274 h 27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71"/>
                  <a:gd name="T52" fmla="*/ 0 h 274"/>
                  <a:gd name="T53" fmla="*/ 2171 w 2171"/>
                  <a:gd name="T54" fmla="*/ 274 h 27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71" h="274">
                    <a:moveTo>
                      <a:pt x="0" y="270"/>
                    </a:moveTo>
                    <a:lnTo>
                      <a:pt x="0" y="0"/>
                    </a:lnTo>
                    <a:lnTo>
                      <a:pt x="274" y="0"/>
                    </a:lnTo>
                    <a:lnTo>
                      <a:pt x="274" y="274"/>
                    </a:lnTo>
                    <a:lnTo>
                      <a:pt x="543" y="274"/>
                    </a:lnTo>
                    <a:lnTo>
                      <a:pt x="543" y="0"/>
                    </a:lnTo>
                    <a:lnTo>
                      <a:pt x="817" y="0"/>
                    </a:lnTo>
                    <a:lnTo>
                      <a:pt x="817" y="274"/>
                    </a:lnTo>
                    <a:lnTo>
                      <a:pt x="1091" y="274"/>
                    </a:lnTo>
                    <a:lnTo>
                      <a:pt x="1091" y="0"/>
                    </a:lnTo>
                    <a:lnTo>
                      <a:pt x="1361" y="0"/>
                    </a:lnTo>
                    <a:lnTo>
                      <a:pt x="1361" y="274"/>
                    </a:lnTo>
                    <a:lnTo>
                      <a:pt x="1635" y="274"/>
                    </a:lnTo>
                    <a:lnTo>
                      <a:pt x="1635" y="0"/>
                    </a:lnTo>
                    <a:lnTo>
                      <a:pt x="1909" y="0"/>
                    </a:lnTo>
                    <a:lnTo>
                      <a:pt x="1909" y="274"/>
                    </a:lnTo>
                    <a:lnTo>
                      <a:pt x="2171" y="27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88" name="Line 8"/>
              <p:cNvSpPr>
                <a:spLocks noChangeShapeType="1"/>
              </p:cNvSpPr>
              <p:nvPr/>
            </p:nvSpPr>
            <p:spPr bwMode="auto">
              <a:xfrm>
                <a:off x="3675" y="1522"/>
                <a:ext cx="286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89" name="Freeform 9"/>
              <p:cNvSpPr>
                <a:spLocks/>
              </p:cNvSpPr>
              <p:nvPr/>
            </p:nvSpPr>
            <p:spPr bwMode="auto">
              <a:xfrm>
                <a:off x="3957" y="1252"/>
                <a:ext cx="544" cy="274"/>
              </a:xfrm>
              <a:custGeom>
                <a:avLst/>
                <a:gdLst>
                  <a:gd name="T0" fmla="*/ 0 w 544"/>
                  <a:gd name="T1" fmla="*/ 270 h 274"/>
                  <a:gd name="T2" fmla="*/ 274 w 544"/>
                  <a:gd name="T3" fmla="*/ 274 h 274"/>
                  <a:gd name="T4" fmla="*/ 274 w 544"/>
                  <a:gd name="T5" fmla="*/ 0 h 274"/>
                  <a:gd name="T6" fmla="*/ 544 w 544"/>
                  <a:gd name="T7" fmla="*/ 0 h 274"/>
                  <a:gd name="T8" fmla="*/ 544 w 544"/>
                  <a:gd name="T9" fmla="*/ 274 h 2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274"/>
                  <a:gd name="T17" fmla="*/ 544 w 544"/>
                  <a:gd name="T18" fmla="*/ 274 h 2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274">
                    <a:moveTo>
                      <a:pt x="0" y="270"/>
                    </a:moveTo>
                    <a:lnTo>
                      <a:pt x="274" y="274"/>
                    </a:lnTo>
                    <a:lnTo>
                      <a:pt x="274" y="0"/>
                    </a:lnTo>
                    <a:lnTo>
                      <a:pt x="544" y="0"/>
                    </a:lnTo>
                    <a:lnTo>
                      <a:pt x="544" y="27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90" name="Line 10"/>
              <p:cNvSpPr>
                <a:spLocks noChangeShapeType="1"/>
              </p:cNvSpPr>
              <p:nvPr/>
            </p:nvSpPr>
            <p:spPr bwMode="auto">
              <a:xfrm>
                <a:off x="3957" y="1690"/>
                <a:ext cx="54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91" name="Line 11"/>
              <p:cNvSpPr>
                <a:spLocks noChangeShapeType="1"/>
              </p:cNvSpPr>
              <p:nvPr/>
            </p:nvSpPr>
            <p:spPr bwMode="auto">
              <a:xfrm>
                <a:off x="1504" y="1690"/>
                <a:ext cx="217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92" name="Line 12"/>
              <p:cNvSpPr>
                <a:spLocks noChangeShapeType="1"/>
              </p:cNvSpPr>
              <p:nvPr/>
            </p:nvSpPr>
            <p:spPr bwMode="auto">
              <a:xfrm>
                <a:off x="3675" y="1690"/>
                <a:ext cx="28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93" name="Rectangle 13"/>
              <p:cNvSpPr>
                <a:spLocks noChangeArrowheads="1"/>
              </p:cNvSpPr>
              <p:nvPr/>
            </p:nvSpPr>
            <p:spPr bwMode="auto">
              <a:xfrm>
                <a:off x="2577" y="1752"/>
                <a:ext cx="94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ko-KR" altLang="en-US" sz="1700">
                    <a:solidFill>
                      <a:srgbClr val="000000"/>
                    </a:solidFill>
                    <a:latin typeface="Arial" charset="0"/>
                  </a:rPr>
                  <a:t>1 </a:t>
                </a:r>
                <a:r>
                  <a:rPr lang="en-US" altLang="ko-KR" sz="1700">
                    <a:solidFill>
                      <a:srgbClr val="000000"/>
                    </a:solidFill>
                    <a:latin typeface="Arial" charset="0"/>
                  </a:rPr>
                  <a:t>second</a:t>
                </a:r>
                <a:endParaRPr lang="en-US" altLang="ko-KR"/>
              </a:p>
            </p:txBody>
          </p:sp>
          <p:sp>
            <p:nvSpPr>
              <p:cNvPr id="36894" name="Line 14"/>
              <p:cNvSpPr>
                <a:spLocks noChangeShapeType="1"/>
              </p:cNvSpPr>
              <p:nvPr/>
            </p:nvSpPr>
            <p:spPr bwMode="auto">
              <a:xfrm>
                <a:off x="1504" y="1624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95" name="Line 15"/>
              <p:cNvSpPr>
                <a:spLocks noChangeShapeType="1"/>
              </p:cNvSpPr>
              <p:nvPr/>
            </p:nvSpPr>
            <p:spPr bwMode="auto">
              <a:xfrm>
                <a:off x="4501" y="1624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96" name="Rectangle 16"/>
              <p:cNvSpPr>
                <a:spLocks noChangeArrowheads="1"/>
              </p:cNvSpPr>
              <p:nvPr/>
            </p:nvSpPr>
            <p:spPr bwMode="auto">
              <a:xfrm>
                <a:off x="1133" y="1362"/>
                <a:ext cx="28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ko-KR" altLang="en-US" sz="1700">
                    <a:solidFill>
                      <a:srgbClr val="000000"/>
                    </a:solidFill>
                    <a:latin typeface="Arial" charset="0"/>
                  </a:rPr>
                  <a:t>(</a:t>
                </a:r>
                <a:r>
                  <a:rPr lang="en-US" altLang="ko-KR" sz="1700">
                    <a:solidFill>
                      <a:srgbClr val="000000"/>
                    </a:solidFill>
                    <a:latin typeface="Arial" charset="0"/>
                  </a:rPr>
                  <a:t>a)</a:t>
                </a:r>
                <a:endParaRPr lang="en-US" altLang="ko-KR"/>
              </a:p>
            </p:txBody>
          </p:sp>
        </p:grpSp>
        <p:sp>
          <p:nvSpPr>
            <p:cNvPr id="36886" name="Text Box 17"/>
            <p:cNvSpPr txBox="1">
              <a:spLocks noChangeArrowheads="1"/>
            </p:cNvSpPr>
            <p:nvPr/>
          </p:nvSpPr>
          <p:spPr bwMode="auto">
            <a:xfrm>
              <a:off x="2832" y="2784"/>
              <a:ext cx="19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800"/>
                <a:t>1</a:t>
              </a:r>
              <a:r>
                <a:rPr kumimoji="1" lang="en-US" altLang="ko-KR" sz="1800"/>
                <a:t>Mbps</a:t>
              </a:r>
              <a:br>
                <a:rPr kumimoji="1" lang="en-US" altLang="ko-KR" sz="1800"/>
              </a:br>
              <a:r>
                <a:rPr kumimoji="1" lang="en-US" altLang="ko-KR" sz="1800"/>
                <a:t>(each bit 1 microseconds wide)</a:t>
              </a:r>
            </a:p>
          </p:txBody>
        </p:sp>
      </p:grpSp>
      <p:grpSp>
        <p:nvGrpSpPr>
          <p:cNvPr id="36870" name="Group 18"/>
          <p:cNvGrpSpPr>
            <a:grpSpLocks/>
          </p:cNvGrpSpPr>
          <p:nvPr/>
        </p:nvGrpSpPr>
        <p:grpSpPr bwMode="auto">
          <a:xfrm>
            <a:off x="990600" y="5947618"/>
            <a:ext cx="6781800" cy="793750"/>
            <a:chOff x="624" y="3484"/>
            <a:chExt cx="4272" cy="500"/>
          </a:xfrm>
        </p:grpSpPr>
        <p:grpSp>
          <p:nvGrpSpPr>
            <p:cNvPr id="36872" name="Group 19"/>
            <p:cNvGrpSpPr>
              <a:grpSpLocks/>
            </p:cNvGrpSpPr>
            <p:nvPr/>
          </p:nvGrpSpPr>
          <p:grpSpPr bwMode="auto">
            <a:xfrm>
              <a:off x="624" y="3519"/>
              <a:ext cx="1965" cy="465"/>
              <a:chOff x="1144" y="2328"/>
              <a:chExt cx="3358" cy="760"/>
            </a:xfrm>
          </p:grpSpPr>
          <p:sp>
            <p:nvSpPr>
              <p:cNvPr id="36874" name="Line 20"/>
              <p:cNvSpPr>
                <a:spLocks noChangeShapeType="1"/>
              </p:cNvSpPr>
              <p:nvPr/>
            </p:nvSpPr>
            <p:spPr bwMode="auto">
              <a:xfrm>
                <a:off x="3675" y="2598"/>
                <a:ext cx="28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75" name="Line 21"/>
              <p:cNvSpPr>
                <a:spLocks noChangeShapeType="1"/>
              </p:cNvSpPr>
              <p:nvPr/>
            </p:nvSpPr>
            <p:spPr bwMode="auto">
              <a:xfrm>
                <a:off x="3957" y="2761"/>
                <a:ext cx="544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76" name="Line 22"/>
              <p:cNvSpPr>
                <a:spLocks noChangeShapeType="1"/>
              </p:cNvSpPr>
              <p:nvPr/>
            </p:nvSpPr>
            <p:spPr bwMode="auto">
              <a:xfrm>
                <a:off x="1504" y="2761"/>
                <a:ext cx="2175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77" name="Line 23"/>
              <p:cNvSpPr>
                <a:spLocks noChangeShapeType="1"/>
              </p:cNvSpPr>
              <p:nvPr/>
            </p:nvSpPr>
            <p:spPr bwMode="auto">
              <a:xfrm>
                <a:off x="3675" y="2761"/>
                <a:ext cx="282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78" name="Rectangle 24"/>
              <p:cNvSpPr>
                <a:spLocks noChangeArrowheads="1"/>
              </p:cNvSpPr>
              <p:nvPr/>
            </p:nvSpPr>
            <p:spPr bwMode="auto">
              <a:xfrm>
                <a:off x="2576" y="2821"/>
                <a:ext cx="947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ko-KR" altLang="en-US" sz="1700">
                    <a:solidFill>
                      <a:srgbClr val="000000"/>
                    </a:solidFill>
                    <a:latin typeface="Arial" charset="0"/>
                  </a:rPr>
                  <a:t>1 </a:t>
                </a:r>
                <a:r>
                  <a:rPr lang="en-US" altLang="ko-KR" sz="1700">
                    <a:solidFill>
                      <a:srgbClr val="000000"/>
                    </a:solidFill>
                    <a:latin typeface="Arial" charset="0"/>
                  </a:rPr>
                  <a:t>second</a:t>
                </a:r>
                <a:endParaRPr lang="en-US" altLang="ko-KR"/>
              </a:p>
            </p:txBody>
          </p:sp>
          <p:sp>
            <p:nvSpPr>
              <p:cNvPr id="36879" name="Line 25"/>
              <p:cNvSpPr>
                <a:spLocks noChangeShapeType="1"/>
              </p:cNvSpPr>
              <p:nvPr/>
            </p:nvSpPr>
            <p:spPr bwMode="auto">
              <a:xfrm>
                <a:off x="1504" y="2700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80" name="Line 26"/>
              <p:cNvSpPr>
                <a:spLocks noChangeShapeType="1"/>
              </p:cNvSpPr>
              <p:nvPr/>
            </p:nvSpPr>
            <p:spPr bwMode="auto">
              <a:xfrm>
                <a:off x="4501" y="2700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81" name="Rectangle 27"/>
              <p:cNvSpPr>
                <a:spLocks noChangeArrowheads="1"/>
              </p:cNvSpPr>
              <p:nvPr/>
            </p:nvSpPr>
            <p:spPr bwMode="auto">
              <a:xfrm>
                <a:off x="1144" y="2439"/>
                <a:ext cx="28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ko-KR" altLang="en-US" sz="1700">
                    <a:solidFill>
                      <a:srgbClr val="000000"/>
                    </a:solidFill>
                    <a:latin typeface="Arial" charset="0"/>
                  </a:rPr>
                  <a:t>(</a:t>
                </a:r>
                <a:r>
                  <a:rPr lang="en-US" altLang="ko-KR" sz="1700">
                    <a:solidFill>
                      <a:srgbClr val="000000"/>
                    </a:solidFill>
                    <a:latin typeface="Arial" charset="0"/>
                  </a:rPr>
                  <a:t>b)</a:t>
                </a:r>
                <a:endParaRPr lang="en-US" altLang="ko-KR"/>
              </a:p>
            </p:txBody>
          </p:sp>
          <p:sp>
            <p:nvSpPr>
              <p:cNvPr id="36882" name="Freeform 28"/>
              <p:cNvSpPr>
                <a:spLocks/>
              </p:cNvSpPr>
              <p:nvPr/>
            </p:nvSpPr>
            <p:spPr bwMode="auto">
              <a:xfrm>
                <a:off x="1504" y="2328"/>
                <a:ext cx="1361" cy="270"/>
              </a:xfrm>
              <a:custGeom>
                <a:avLst/>
                <a:gdLst>
                  <a:gd name="T0" fmla="*/ 0 w 1361"/>
                  <a:gd name="T1" fmla="*/ 270 h 270"/>
                  <a:gd name="T2" fmla="*/ 0 w 1361"/>
                  <a:gd name="T3" fmla="*/ 0 h 270"/>
                  <a:gd name="T4" fmla="*/ 135 w 1361"/>
                  <a:gd name="T5" fmla="*/ 0 h 270"/>
                  <a:gd name="T6" fmla="*/ 135 w 1361"/>
                  <a:gd name="T7" fmla="*/ 270 h 270"/>
                  <a:gd name="T8" fmla="*/ 270 w 1361"/>
                  <a:gd name="T9" fmla="*/ 270 h 270"/>
                  <a:gd name="T10" fmla="*/ 270 w 1361"/>
                  <a:gd name="T11" fmla="*/ 0 h 270"/>
                  <a:gd name="T12" fmla="*/ 409 w 1361"/>
                  <a:gd name="T13" fmla="*/ 0 h 270"/>
                  <a:gd name="T14" fmla="*/ 409 w 1361"/>
                  <a:gd name="T15" fmla="*/ 270 h 270"/>
                  <a:gd name="T16" fmla="*/ 539 w 1361"/>
                  <a:gd name="T17" fmla="*/ 270 h 270"/>
                  <a:gd name="T18" fmla="*/ 539 w 1361"/>
                  <a:gd name="T19" fmla="*/ 0 h 270"/>
                  <a:gd name="T20" fmla="*/ 678 w 1361"/>
                  <a:gd name="T21" fmla="*/ 0 h 270"/>
                  <a:gd name="T22" fmla="*/ 678 w 1361"/>
                  <a:gd name="T23" fmla="*/ 270 h 270"/>
                  <a:gd name="T24" fmla="*/ 817 w 1361"/>
                  <a:gd name="T25" fmla="*/ 270 h 270"/>
                  <a:gd name="T26" fmla="*/ 817 w 1361"/>
                  <a:gd name="T27" fmla="*/ 0 h 270"/>
                  <a:gd name="T28" fmla="*/ 952 w 1361"/>
                  <a:gd name="T29" fmla="*/ 0 h 270"/>
                  <a:gd name="T30" fmla="*/ 952 w 1361"/>
                  <a:gd name="T31" fmla="*/ 270 h 270"/>
                  <a:gd name="T32" fmla="*/ 1091 w 1361"/>
                  <a:gd name="T33" fmla="*/ 270 h 270"/>
                  <a:gd name="T34" fmla="*/ 1091 w 1361"/>
                  <a:gd name="T35" fmla="*/ 0 h 270"/>
                  <a:gd name="T36" fmla="*/ 1226 w 1361"/>
                  <a:gd name="T37" fmla="*/ 0 h 270"/>
                  <a:gd name="T38" fmla="*/ 1226 w 1361"/>
                  <a:gd name="T39" fmla="*/ 270 h 270"/>
                  <a:gd name="T40" fmla="*/ 1361 w 1361"/>
                  <a:gd name="T41" fmla="*/ 270 h 27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61"/>
                  <a:gd name="T64" fmla="*/ 0 h 270"/>
                  <a:gd name="T65" fmla="*/ 1361 w 1361"/>
                  <a:gd name="T66" fmla="*/ 270 h 27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61" h="270">
                    <a:moveTo>
                      <a:pt x="0" y="270"/>
                    </a:moveTo>
                    <a:lnTo>
                      <a:pt x="0" y="0"/>
                    </a:lnTo>
                    <a:lnTo>
                      <a:pt x="135" y="0"/>
                    </a:lnTo>
                    <a:lnTo>
                      <a:pt x="135" y="270"/>
                    </a:lnTo>
                    <a:lnTo>
                      <a:pt x="270" y="270"/>
                    </a:lnTo>
                    <a:lnTo>
                      <a:pt x="270" y="0"/>
                    </a:lnTo>
                    <a:lnTo>
                      <a:pt x="409" y="0"/>
                    </a:lnTo>
                    <a:lnTo>
                      <a:pt x="409" y="270"/>
                    </a:lnTo>
                    <a:lnTo>
                      <a:pt x="539" y="270"/>
                    </a:lnTo>
                    <a:lnTo>
                      <a:pt x="539" y="0"/>
                    </a:lnTo>
                    <a:lnTo>
                      <a:pt x="678" y="0"/>
                    </a:lnTo>
                    <a:lnTo>
                      <a:pt x="678" y="270"/>
                    </a:lnTo>
                    <a:lnTo>
                      <a:pt x="817" y="270"/>
                    </a:lnTo>
                    <a:lnTo>
                      <a:pt x="817" y="0"/>
                    </a:lnTo>
                    <a:lnTo>
                      <a:pt x="952" y="0"/>
                    </a:lnTo>
                    <a:lnTo>
                      <a:pt x="952" y="270"/>
                    </a:lnTo>
                    <a:lnTo>
                      <a:pt x="1091" y="270"/>
                    </a:lnTo>
                    <a:lnTo>
                      <a:pt x="1091" y="0"/>
                    </a:lnTo>
                    <a:lnTo>
                      <a:pt x="1226" y="0"/>
                    </a:lnTo>
                    <a:lnTo>
                      <a:pt x="1226" y="270"/>
                    </a:lnTo>
                    <a:lnTo>
                      <a:pt x="1361" y="27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83" name="Freeform 29"/>
              <p:cNvSpPr>
                <a:spLocks/>
              </p:cNvSpPr>
              <p:nvPr/>
            </p:nvSpPr>
            <p:spPr bwMode="auto">
              <a:xfrm>
                <a:off x="2865" y="2328"/>
                <a:ext cx="818" cy="270"/>
              </a:xfrm>
              <a:custGeom>
                <a:avLst/>
                <a:gdLst>
                  <a:gd name="T0" fmla="*/ 0 w 818"/>
                  <a:gd name="T1" fmla="*/ 270 h 270"/>
                  <a:gd name="T2" fmla="*/ 0 w 818"/>
                  <a:gd name="T3" fmla="*/ 0 h 270"/>
                  <a:gd name="T4" fmla="*/ 139 w 818"/>
                  <a:gd name="T5" fmla="*/ 0 h 270"/>
                  <a:gd name="T6" fmla="*/ 139 w 818"/>
                  <a:gd name="T7" fmla="*/ 270 h 270"/>
                  <a:gd name="T8" fmla="*/ 274 w 818"/>
                  <a:gd name="T9" fmla="*/ 270 h 270"/>
                  <a:gd name="T10" fmla="*/ 274 w 818"/>
                  <a:gd name="T11" fmla="*/ 0 h 270"/>
                  <a:gd name="T12" fmla="*/ 409 w 818"/>
                  <a:gd name="T13" fmla="*/ 0 h 270"/>
                  <a:gd name="T14" fmla="*/ 409 w 818"/>
                  <a:gd name="T15" fmla="*/ 270 h 270"/>
                  <a:gd name="T16" fmla="*/ 548 w 818"/>
                  <a:gd name="T17" fmla="*/ 270 h 270"/>
                  <a:gd name="T18" fmla="*/ 548 w 818"/>
                  <a:gd name="T19" fmla="*/ 0 h 270"/>
                  <a:gd name="T20" fmla="*/ 679 w 818"/>
                  <a:gd name="T21" fmla="*/ 0 h 270"/>
                  <a:gd name="T22" fmla="*/ 679 w 818"/>
                  <a:gd name="T23" fmla="*/ 270 h 270"/>
                  <a:gd name="T24" fmla="*/ 818 w 818"/>
                  <a:gd name="T25" fmla="*/ 27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18"/>
                  <a:gd name="T40" fmla="*/ 0 h 270"/>
                  <a:gd name="T41" fmla="*/ 818 w 818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18" h="270">
                    <a:moveTo>
                      <a:pt x="0" y="270"/>
                    </a:moveTo>
                    <a:lnTo>
                      <a:pt x="0" y="0"/>
                    </a:lnTo>
                    <a:lnTo>
                      <a:pt x="139" y="0"/>
                    </a:lnTo>
                    <a:lnTo>
                      <a:pt x="139" y="270"/>
                    </a:lnTo>
                    <a:lnTo>
                      <a:pt x="274" y="270"/>
                    </a:lnTo>
                    <a:lnTo>
                      <a:pt x="274" y="0"/>
                    </a:lnTo>
                    <a:lnTo>
                      <a:pt x="409" y="0"/>
                    </a:lnTo>
                    <a:lnTo>
                      <a:pt x="409" y="270"/>
                    </a:lnTo>
                    <a:lnTo>
                      <a:pt x="548" y="270"/>
                    </a:lnTo>
                    <a:lnTo>
                      <a:pt x="548" y="0"/>
                    </a:lnTo>
                    <a:lnTo>
                      <a:pt x="679" y="0"/>
                    </a:lnTo>
                    <a:lnTo>
                      <a:pt x="679" y="270"/>
                    </a:lnTo>
                    <a:lnTo>
                      <a:pt x="818" y="27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84" name="Freeform 30"/>
              <p:cNvSpPr>
                <a:spLocks/>
              </p:cNvSpPr>
              <p:nvPr/>
            </p:nvSpPr>
            <p:spPr bwMode="auto">
              <a:xfrm>
                <a:off x="3941" y="2328"/>
                <a:ext cx="556" cy="270"/>
              </a:xfrm>
              <a:custGeom>
                <a:avLst/>
                <a:gdLst>
                  <a:gd name="T0" fmla="*/ 556 w 556"/>
                  <a:gd name="T1" fmla="*/ 270 h 270"/>
                  <a:gd name="T2" fmla="*/ 556 w 556"/>
                  <a:gd name="T3" fmla="*/ 0 h 270"/>
                  <a:gd name="T4" fmla="*/ 421 w 556"/>
                  <a:gd name="T5" fmla="*/ 0 h 270"/>
                  <a:gd name="T6" fmla="*/ 421 w 556"/>
                  <a:gd name="T7" fmla="*/ 270 h 270"/>
                  <a:gd name="T8" fmla="*/ 286 w 556"/>
                  <a:gd name="T9" fmla="*/ 270 h 270"/>
                  <a:gd name="T10" fmla="*/ 286 w 556"/>
                  <a:gd name="T11" fmla="*/ 0 h 270"/>
                  <a:gd name="T12" fmla="*/ 147 w 556"/>
                  <a:gd name="T13" fmla="*/ 0 h 270"/>
                  <a:gd name="T14" fmla="*/ 147 w 556"/>
                  <a:gd name="T15" fmla="*/ 270 h 270"/>
                  <a:gd name="T16" fmla="*/ 0 w 556"/>
                  <a:gd name="T17" fmla="*/ 270 h 2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6"/>
                  <a:gd name="T28" fmla="*/ 0 h 270"/>
                  <a:gd name="T29" fmla="*/ 556 w 556"/>
                  <a:gd name="T30" fmla="*/ 270 h 2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6" h="270">
                    <a:moveTo>
                      <a:pt x="556" y="270"/>
                    </a:moveTo>
                    <a:lnTo>
                      <a:pt x="556" y="0"/>
                    </a:lnTo>
                    <a:lnTo>
                      <a:pt x="421" y="0"/>
                    </a:lnTo>
                    <a:lnTo>
                      <a:pt x="421" y="270"/>
                    </a:lnTo>
                    <a:lnTo>
                      <a:pt x="286" y="270"/>
                    </a:lnTo>
                    <a:lnTo>
                      <a:pt x="286" y="0"/>
                    </a:lnTo>
                    <a:lnTo>
                      <a:pt x="147" y="0"/>
                    </a:lnTo>
                    <a:lnTo>
                      <a:pt x="147" y="270"/>
                    </a:lnTo>
                    <a:lnTo>
                      <a:pt x="0" y="27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6873" name="Text Box 31"/>
            <p:cNvSpPr txBox="1">
              <a:spLocks noChangeArrowheads="1"/>
            </p:cNvSpPr>
            <p:nvPr/>
          </p:nvSpPr>
          <p:spPr bwMode="auto">
            <a:xfrm>
              <a:off x="2832" y="3484"/>
              <a:ext cx="20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ko-KR" sz="1800"/>
                <a:t>2</a:t>
              </a:r>
              <a:r>
                <a:rPr kumimoji="1" lang="en-US" altLang="ko-KR" sz="1800"/>
                <a:t>Mbps</a:t>
              </a:r>
              <a:br>
                <a:rPr kumimoji="1" lang="en-US" altLang="ko-KR" sz="1800"/>
              </a:br>
              <a:r>
                <a:rPr kumimoji="1" lang="en-US" altLang="ko-KR" sz="1800"/>
                <a:t>(each bit 0.5 microseconds wide)</a:t>
              </a:r>
            </a:p>
          </p:txBody>
        </p:sp>
      </p:grpSp>
      <p:sp>
        <p:nvSpPr>
          <p:cNvPr id="36871" name="Text Box 32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성능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953000"/>
          </a:xfrm>
          <a:noFill/>
        </p:spPr>
        <p:txBody>
          <a:bodyPr/>
          <a:lstStyle/>
          <a:p>
            <a:pPr eaLnBrk="1" hangingPunct="1"/>
            <a:r>
              <a:rPr lang="ko-KR" altLang="en-US" sz="2400" dirty="0"/>
              <a:t>소요시간(</a:t>
            </a:r>
            <a:r>
              <a:rPr lang="en-US" altLang="ko-KR" sz="2400" dirty="0"/>
              <a:t>Latency) / </a:t>
            </a:r>
            <a:r>
              <a:rPr lang="ko-KR" altLang="en-US" sz="2400" dirty="0"/>
              <a:t>지연시간(</a:t>
            </a:r>
            <a:r>
              <a:rPr lang="en-US" altLang="ko-KR" sz="2400" dirty="0"/>
              <a:t>delay)</a:t>
            </a:r>
            <a:r>
              <a:rPr lang="ko-KR" altLang="en-US" sz="2000" dirty="0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/>
              <a:t>A </a:t>
            </a:r>
            <a:r>
              <a:rPr lang="ko-KR" altLang="en-US" sz="2400" dirty="0"/>
              <a:t>지점에서 </a:t>
            </a:r>
            <a:r>
              <a:rPr lang="en-US" altLang="ko-KR" sz="2400" dirty="0"/>
              <a:t>B </a:t>
            </a:r>
            <a:r>
              <a:rPr lang="ko-KR" altLang="en-US" sz="2400" dirty="0"/>
              <a:t>지점으로 메시지를 송신하는데 걸리는 시간        </a:t>
            </a:r>
          </a:p>
          <a:p>
            <a:pPr lvl="1" eaLnBrk="1" hangingPunct="1"/>
            <a:r>
              <a:rPr lang="ko-KR" altLang="en-US" sz="2000" dirty="0"/>
              <a:t>예: 24 </a:t>
            </a:r>
            <a:r>
              <a:rPr lang="en-US" altLang="ko-KR" sz="2000" dirty="0"/>
              <a:t>milliseconds (</a:t>
            </a:r>
            <a:r>
              <a:rPr lang="en-US" altLang="ko-KR" sz="2000" dirty="0" err="1"/>
              <a:t>ms</a:t>
            </a:r>
            <a:r>
              <a:rPr lang="en-US" altLang="ko-KR" sz="2000" dirty="0"/>
              <a:t>)        </a:t>
            </a:r>
          </a:p>
          <a:p>
            <a:pPr eaLnBrk="1" hangingPunct="1"/>
            <a:r>
              <a:rPr lang="ko-KR" altLang="en-US" sz="2400" dirty="0"/>
              <a:t>때로 왕복지연시간(</a:t>
            </a:r>
            <a:r>
              <a:rPr lang="en-US" altLang="ko-KR" sz="2400" dirty="0"/>
              <a:t>round-trip time: RTT)</a:t>
            </a:r>
            <a:r>
              <a:rPr lang="ko-KR" altLang="en-US" sz="2400" dirty="0"/>
              <a:t>이 중요할 수 있다.        </a:t>
            </a:r>
          </a:p>
          <a:p>
            <a:pPr eaLnBrk="1" hangingPunct="1"/>
            <a:r>
              <a:rPr lang="ko-KR" altLang="en-US" sz="2400" dirty="0"/>
              <a:t>시간 소요 항목</a:t>
            </a:r>
            <a:endParaRPr lang="ko-KR" altLang="en-US" sz="2000" dirty="0"/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dirty="0"/>
              <a:t>소요시간 = </a:t>
            </a:r>
            <a:r>
              <a:rPr lang="en-US" altLang="ko-KR" sz="2000" dirty="0"/>
              <a:t>Propagation + Transmit + Queue [ + </a:t>
            </a:r>
            <a:r>
              <a:rPr lang="ko-KR" altLang="en-US" sz="2000" dirty="0"/>
              <a:t>스위칭 시간</a:t>
            </a:r>
            <a:r>
              <a:rPr lang="en-US" altLang="ko-KR" sz="2000" dirty="0"/>
              <a:t>]         </a:t>
            </a:r>
          </a:p>
          <a:p>
            <a:pPr lvl="1" eaLnBrk="1" hangingPunct="1"/>
            <a:r>
              <a:rPr lang="en-US" altLang="ko-KR" sz="2000" dirty="0"/>
              <a:t>Propagation(</a:t>
            </a:r>
            <a:r>
              <a:rPr lang="ko-KR" altLang="en-US" sz="2000" dirty="0"/>
              <a:t>전파지연시간) = </a:t>
            </a:r>
            <a:r>
              <a:rPr lang="en-US" altLang="ko-KR" sz="2000" dirty="0"/>
              <a:t>Distance / </a:t>
            </a:r>
            <a:r>
              <a:rPr lang="en-US" altLang="ko-KR" sz="2000" dirty="0" err="1"/>
              <a:t>SpeedOfLight</a:t>
            </a:r>
            <a:r>
              <a:rPr lang="en-US" altLang="ko-KR" sz="2000" dirty="0"/>
              <a:t>          </a:t>
            </a:r>
          </a:p>
          <a:p>
            <a:pPr lvl="1" eaLnBrk="1" hangingPunct="1"/>
            <a:r>
              <a:rPr lang="en-US" altLang="ko-KR" sz="2000" dirty="0"/>
              <a:t>Transmit(</a:t>
            </a:r>
            <a:r>
              <a:rPr lang="ko-KR" altLang="en-US" sz="2000" dirty="0"/>
              <a:t>전송시간) = </a:t>
            </a:r>
            <a:r>
              <a:rPr lang="en-US" altLang="ko-KR" sz="2000" dirty="0"/>
              <a:t>Size / Bandwidth</a:t>
            </a:r>
            <a:endParaRPr lang="ko-KR" altLang="en-US" sz="2000" dirty="0"/>
          </a:p>
          <a:p>
            <a:pPr eaLnBrk="1" hangingPunct="1">
              <a:lnSpc>
                <a:spcPct val="140000"/>
              </a:lnSpc>
            </a:pPr>
            <a:r>
              <a:rPr lang="ko-KR" altLang="en-US" sz="2400" dirty="0"/>
              <a:t>광속(</a:t>
            </a:r>
            <a:r>
              <a:rPr lang="en-US" altLang="ko-KR" sz="2400" dirty="0"/>
              <a:t>Speed of light) -- </a:t>
            </a:r>
            <a:r>
              <a:rPr lang="ko-KR" altLang="en-US" sz="2400" dirty="0"/>
              <a:t>전파의 속도</a:t>
            </a:r>
            <a:r>
              <a:rPr lang="ko-KR" altLang="en-US" sz="2000" dirty="0"/>
              <a:t>                  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3.0 </a:t>
            </a:r>
            <a:r>
              <a:rPr lang="ko-KR" altLang="en-US" sz="2000" b="1" dirty="0">
                <a:sym typeface="Symbol" pitchFamily="18" charset="2"/>
              </a:rPr>
              <a:t></a:t>
            </a:r>
            <a:r>
              <a:rPr lang="ko-KR" altLang="ko-KR" sz="2000" dirty="0"/>
              <a:t> 10</a:t>
            </a:r>
            <a:r>
              <a:rPr lang="ko-KR" altLang="ko-KR" sz="2000" baseline="30000" dirty="0"/>
              <a:t>8</a:t>
            </a:r>
            <a:r>
              <a:rPr lang="ko-KR" altLang="ko-KR" sz="2000" dirty="0"/>
              <a:t> </a:t>
            </a:r>
            <a:r>
              <a:rPr lang="en-US" altLang="ko-KR" sz="2000" dirty="0"/>
              <a:t>m/s in a vacuum, 2.3 </a:t>
            </a:r>
            <a:r>
              <a:rPr lang="ko-KR" altLang="en-US" sz="2000" b="1" dirty="0">
                <a:sym typeface="Symbol" pitchFamily="18" charset="2"/>
              </a:rPr>
              <a:t></a:t>
            </a:r>
            <a:r>
              <a:rPr lang="en-US" altLang="ko-KR" sz="2000" dirty="0"/>
              <a:t> 10</a:t>
            </a:r>
            <a:r>
              <a:rPr lang="en-US" altLang="ko-KR" sz="2000" baseline="30000" dirty="0"/>
              <a:t>8</a:t>
            </a:r>
            <a:r>
              <a:rPr lang="en-US" altLang="ko-KR" sz="2000" dirty="0"/>
              <a:t>  in a cable,  2.0 </a:t>
            </a:r>
            <a:r>
              <a:rPr lang="ko-KR" altLang="en-US" sz="2000" b="1" dirty="0">
                <a:sym typeface="Symbol" pitchFamily="18" charset="2"/>
              </a:rPr>
              <a:t></a:t>
            </a:r>
            <a:r>
              <a:rPr lang="en-US" altLang="ko-KR" sz="2000" dirty="0"/>
              <a:t> 10</a:t>
            </a:r>
            <a:r>
              <a:rPr lang="en-US" altLang="ko-KR" sz="2000" baseline="30000" dirty="0"/>
              <a:t>8</a:t>
            </a:r>
            <a:r>
              <a:rPr lang="en-US" altLang="ko-KR" sz="2000" dirty="0"/>
              <a:t> in a fiber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직접 링크에서는 </a:t>
            </a:r>
            <a:r>
              <a:rPr lang="ko-KR" altLang="en-US" sz="2400" dirty="0" err="1"/>
              <a:t>큐잉</a:t>
            </a:r>
            <a:r>
              <a:rPr lang="ko-KR" altLang="en-US" sz="2400" dirty="0"/>
              <a:t> 지연(</a:t>
            </a:r>
            <a:r>
              <a:rPr lang="en-US" altLang="ko-KR" sz="2400" dirty="0"/>
              <a:t>queuing delay)</a:t>
            </a:r>
            <a:r>
              <a:rPr lang="ko-KR" altLang="en-US" sz="2400" dirty="0"/>
              <a:t>은 없음.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 sz="3600"/>
              <a:t>성능 : 소요시간/지연시간</a:t>
            </a:r>
            <a:r>
              <a:rPr lang="ko-KR" altLang="en-US"/>
              <a:t>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성능</a:t>
            </a:r>
            <a:endParaRPr kumimoji="1" lang="ko-KR" altLang="en-US" sz="14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260850" y="1711325"/>
            <a:ext cx="0" cy="11113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260850" y="1770063"/>
            <a:ext cx="0" cy="11112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066800" y="19177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1790700" y="20701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1066800" y="19939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1790700" y="21463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5" name="AutoShape 12"/>
          <p:cNvSpPr>
            <a:spLocks noChangeArrowheads="1"/>
          </p:cNvSpPr>
          <p:nvPr/>
        </p:nvSpPr>
        <p:spPr bwMode="auto">
          <a:xfrm rot="5400000">
            <a:off x="3713163" y="2403475"/>
            <a:ext cx="1770062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47" tIns="45973" rIns="91947" bIns="45973" anchor="ctr"/>
          <a:lstStyle/>
          <a:p>
            <a:pPr algn="ctr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i="1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DATA</a:t>
            </a:r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2121" tIns="46062" rIns="92121" bIns="46062" anchor="ctr"/>
          <a:lstStyle/>
          <a:p>
            <a:endParaRPr lang="ko-KR" altLang="en-US"/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2121" tIns="46062" rIns="92121" bIns="46062" anchor="ctr"/>
          <a:lstStyle/>
          <a:p>
            <a:endParaRPr lang="ko-KR" alt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2121" tIns="46062" rIns="92121" bIns="46062" anchor="ctr"/>
          <a:lstStyle/>
          <a:p>
            <a:endParaRPr lang="ko-KR" altLang="en-US"/>
          </a:p>
        </p:txBody>
      </p:sp>
      <p:sp>
        <p:nvSpPr>
          <p:cNvPr id="3089" name="AutoShape 16"/>
          <p:cNvSpPr>
            <a:spLocks noChangeArrowheads="1"/>
          </p:cNvSpPr>
          <p:nvPr/>
        </p:nvSpPr>
        <p:spPr bwMode="auto">
          <a:xfrm rot="16200000" flipH="1">
            <a:off x="4409282" y="3464719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/>
          <a:p>
            <a:endParaRPr lang="ko-KR" altLang="en-US"/>
          </a:p>
        </p:txBody>
      </p:sp>
      <p:sp>
        <p:nvSpPr>
          <p:cNvPr id="3090" name="AutoShape 17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/>
          <a:p>
            <a:endParaRPr lang="ko-KR" altLang="en-US"/>
          </a:p>
        </p:txBody>
      </p:sp>
      <p:sp>
        <p:nvSpPr>
          <p:cNvPr id="3091" name="AutoShape 18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/>
          <a:p>
            <a:endParaRPr lang="ko-KR" altLang="en-US"/>
          </a:p>
        </p:txBody>
      </p:sp>
      <p:sp>
        <p:nvSpPr>
          <p:cNvPr id="3092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/>
          <a:p>
            <a:endParaRPr lang="ko-KR" altLang="en-US"/>
          </a:p>
        </p:txBody>
      </p:sp>
      <p:graphicFrame>
        <p:nvGraphicFramePr>
          <p:cNvPr id="3074" name="Object 20"/>
          <p:cNvGraphicFramePr>
            <a:graphicFrameLocks noChangeAspect="1"/>
          </p:cNvGraphicFramePr>
          <p:nvPr/>
        </p:nvGraphicFramePr>
        <p:xfrm>
          <a:off x="304800" y="1371600"/>
          <a:ext cx="82311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VISIO" r:id="rId5" imgW="8280000" imgH="1150920" progId="Visio.Drawing.11">
                  <p:embed/>
                </p:oleObj>
              </mc:Choice>
              <mc:Fallback>
                <p:oleObj name="VISIO" r:id="rId5" imgW="8280000" imgH="115092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82311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41488" y="3200400"/>
            <a:ext cx="76200" cy="3048000"/>
            <a:chOff x="1152" y="2016"/>
            <a:chExt cx="48" cy="1920"/>
          </a:xfrm>
        </p:grpSpPr>
        <p:sp>
          <p:nvSpPr>
            <p:cNvPr id="3113" name="AutoShape 22"/>
            <p:cNvSpPr>
              <a:spLocks/>
            </p:cNvSpPr>
            <p:nvPr/>
          </p:nvSpPr>
          <p:spPr bwMode="auto">
            <a:xfrm>
              <a:off x="1152" y="2016"/>
              <a:ext cx="48" cy="528"/>
            </a:xfrm>
            <a:prstGeom prst="leftBrace">
              <a:avLst>
                <a:gd name="adj1" fmla="val 9166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671" tIns="45839" rIns="91671" bIns="229194" anchor="ctr"/>
            <a:lstStyle/>
            <a:p>
              <a:pPr algn="r">
                <a:spcBef>
                  <a:spcPct val="50000"/>
                </a:spcBef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</a:rPr>
                <a:t>circuit               </a:t>
              </a:r>
              <a:br>
                <a:rPr lang="en-US" altLang="ko-KR" sz="1600">
                  <a:latin typeface="Comic Sans MS" pitchFamily="66" charset="0"/>
                </a:rPr>
              </a:br>
              <a:r>
                <a:rPr lang="en-US" altLang="ko-KR" sz="1600">
                  <a:latin typeface="Comic Sans MS" pitchFamily="66" charset="0"/>
                </a:rPr>
                <a:t>establishment</a:t>
              </a:r>
              <a:r>
                <a:rPr lang="en-US" altLang="ko-KR" sz="1600">
                  <a:latin typeface="PMingLiU" pitchFamily="18" charset="-120"/>
                </a:rPr>
                <a:t>   </a:t>
              </a:r>
              <a:endParaRPr lang="en-US" altLang="ko-KR" sz="1600">
                <a:solidFill>
                  <a:srgbClr val="000000"/>
                </a:solidFill>
                <a:latin typeface="PMingLiU" pitchFamily="18" charset="-120"/>
              </a:endParaRPr>
            </a:p>
          </p:txBody>
        </p:sp>
        <p:sp>
          <p:nvSpPr>
            <p:cNvPr id="3114" name="AutoShape 23"/>
            <p:cNvSpPr>
              <a:spLocks/>
            </p:cNvSpPr>
            <p:nvPr/>
          </p:nvSpPr>
          <p:spPr bwMode="auto">
            <a:xfrm>
              <a:off x="1152" y="2592"/>
              <a:ext cx="48" cy="768"/>
            </a:xfrm>
            <a:prstGeom prst="leftBrace">
              <a:avLst>
                <a:gd name="adj1" fmla="val 133333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671" tIns="45839" rIns="91671" bIns="229194" anchor="ctr"/>
            <a:lstStyle/>
            <a:p>
              <a:pPr algn="r">
                <a:spcBef>
                  <a:spcPct val="50000"/>
                </a:spcBef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</a:rPr>
                <a:t>data                  </a:t>
              </a:r>
              <a:br>
                <a:rPr lang="en-US" altLang="ko-KR" sz="1600">
                  <a:latin typeface="Comic Sans MS" pitchFamily="66" charset="0"/>
                </a:rPr>
              </a:br>
              <a:r>
                <a:rPr lang="en-US" altLang="ko-KR" sz="1600">
                  <a:latin typeface="Comic Sans MS" pitchFamily="66" charset="0"/>
                </a:rPr>
                <a:t> transmission</a:t>
              </a:r>
              <a:r>
                <a:rPr lang="en-US" altLang="ko-KR" sz="1600">
                  <a:latin typeface="PMingLiU" pitchFamily="18" charset="-120"/>
                </a:rPr>
                <a:t>  </a:t>
              </a:r>
              <a:r>
                <a:rPr lang="en-US" altLang="ko-KR" sz="1600">
                  <a:solidFill>
                    <a:srgbClr val="000000"/>
                  </a:solidFill>
                  <a:latin typeface="PMingLiU" pitchFamily="18" charset="-120"/>
                </a:rPr>
                <a:t>   </a:t>
              </a:r>
            </a:p>
          </p:txBody>
        </p:sp>
        <p:sp>
          <p:nvSpPr>
            <p:cNvPr id="3115" name="AutoShape 24"/>
            <p:cNvSpPr>
              <a:spLocks/>
            </p:cNvSpPr>
            <p:nvPr/>
          </p:nvSpPr>
          <p:spPr bwMode="auto">
            <a:xfrm>
              <a:off x="1152" y="3456"/>
              <a:ext cx="48" cy="480"/>
            </a:xfrm>
            <a:prstGeom prst="leftBrace">
              <a:avLst>
                <a:gd name="adj1" fmla="val 83333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671" tIns="45839" rIns="91671" bIns="229194" anchor="ctr"/>
            <a:lstStyle/>
            <a:p>
              <a:pPr algn="r">
                <a:spcBef>
                  <a:spcPct val="50000"/>
                </a:spcBef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</a:rPr>
                <a:t>circuit               </a:t>
              </a:r>
              <a:br>
                <a:rPr lang="en-US" altLang="ko-KR" sz="1600">
                  <a:latin typeface="Comic Sans MS" pitchFamily="66" charset="0"/>
                </a:rPr>
              </a:br>
              <a:r>
                <a:rPr lang="en-US" altLang="ko-KR" sz="1600">
                  <a:latin typeface="Comic Sans MS" pitchFamily="66" charset="0"/>
                </a:rPr>
                <a:t>termination</a:t>
              </a:r>
              <a:r>
                <a:rPr lang="en-US" altLang="ko-KR" sz="1600">
                  <a:latin typeface="PMingLiU" pitchFamily="18" charset="-120"/>
                </a:rPr>
                <a:t>      </a:t>
              </a:r>
            </a:p>
          </p:txBody>
        </p:sp>
      </p:grpSp>
      <p:sp>
        <p:nvSpPr>
          <p:cNvPr id="3094" name="Line 25"/>
          <p:cNvSpPr>
            <a:spLocks noChangeShapeType="1"/>
          </p:cNvSpPr>
          <p:nvPr/>
        </p:nvSpPr>
        <p:spPr bwMode="auto">
          <a:xfrm>
            <a:off x="2027238" y="3209925"/>
            <a:ext cx="53546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274731" tIns="45786" rIns="91570" bIns="228943" anchor="ctr"/>
          <a:lstStyle/>
          <a:p>
            <a:endParaRPr lang="ko-KR" altLang="en-US"/>
          </a:p>
        </p:txBody>
      </p:sp>
      <p:sp>
        <p:nvSpPr>
          <p:cNvPr id="3095" name="Line 26"/>
          <p:cNvSpPr>
            <a:spLocks noChangeShapeType="1"/>
          </p:cNvSpPr>
          <p:nvPr/>
        </p:nvSpPr>
        <p:spPr bwMode="auto">
          <a:xfrm>
            <a:off x="3717925" y="3346450"/>
            <a:ext cx="3663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274731" tIns="45786" rIns="91570" bIns="228943" anchor="ctr"/>
          <a:lstStyle/>
          <a:p>
            <a:endParaRPr lang="ko-KR" altLang="en-US"/>
          </a:p>
        </p:txBody>
      </p:sp>
      <p:sp>
        <p:nvSpPr>
          <p:cNvPr id="3096" name="AutoShape 27"/>
          <p:cNvSpPr>
            <a:spLocks/>
          </p:cNvSpPr>
          <p:nvPr/>
        </p:nvSpPr>
        <p:spPr bwMode="auto">
          <a:xfrm>
            <a:off x="7381875" y="3200400"/>
            <a:ext cx="74613" cy="152400"/>
          </a:xfrm>
          <a:prstGeom prst="rightBrace">
            <a:avLst>
              <a:gd name="adj1" fmla="val 1702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206" tIns="45701" rIns="91396" bIns="228508" anchor="ctr"/>
          <a:lstStyle/>
          <a:p>
            <a:pPr>
              <a:spcBef>
                <a:spcPct val="50000"/>
              </a:spcBef>
              <a:spcAft>
                <a:spcPts val="1000"/>
              </a:spcAft>
            </a:pPr>
            <a:endParaRPr lang="ko-KR" altLang="en-US" sz="1400">
              <a:latin typeface="PMingLiU" pitchFamily="18" charset="-120"/>
            </a:endParaRPr>
          </a:p>
        </p:txBody>
      </p:sp>
      <p:sp>
        <p:nvSpPr>
          <p:cNvPr id="3097" name="Text Box 28"/>
          <p:cNvSpPr txBox="1">
            <a:spLocks noChangeArrowheads="1"/>
          </p:cNvSpPr>
          <p:nvPr/>
        </p:nvSpPr>
        <p:spPr bwMode="auto">
          <a:xfrm>
            <a:off x="836613" y="1600200"/>
            <a:ext cx="78105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400">
                <a:latin typeface="Comic Sans MS" pitchFamily="66" charset="0"/>
              </a:rPr>
              <a:t>Host 1</a:t>
            </a:r>
          </a:p>
        </p:txBody>
      </p:sp>
      <p:sp>
        <p:nvSpPr>
          <p:cNvPr id="3098" name="Text Box 29"/>
          <p:cNvSpPr txBox="1">
            <a:spLocks noChangeArrowheads="1"/>
          </p:cNvSpPr>
          <p:nvPr/>
        </p:nvSpPr>
        <p:spPr bwMode="auto">
          <a:xfrm>
            <a:off x="7543800" y="1600200"/>
            <a:ext cx="750888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400">
                <a:latin typeface="Comic Sans MS" pitchFamily="66" charset="0"/>
              </a:rPr>
              <a:t>Host 2</a:t>
            </a:r>
          </a:p>
        </p:txBody>
      </p:sp>
      <p:sp>
        <p:nvSpPr>
          <p:cNvPr id="3099" name="Text Box 30"/>
          <p:cNvSpPr txBox="1">
            <a:spLocks noChangeArrowheads="1"/>
          </p:cNvSpPr>
          <p:nvPr/>
        </p:nvSpPr>
        <p:spPr bwMode="auto">
          <a:xfrm>
            <a:off x="3271838" y="1752600"/>
            <a:ext cx="836612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400">
                <a:latin typeface="Comic Sans MS" pitchFamily="66" charset="0"/>
              </a:rPr>
              <a:t>Node 1</a:t>
            </a:r>
          </a:p>
        </p:txBody>
      </p:sp>
      <p:sp>
        <p:nvSpPr>
          <p:cNvPr id="3100" name="Text Box 31"/>
          <p:cNvSpPr txBox="1">
            <a:spLocks noChangeArrowheads="1"/>
          </p:cNvSpPr>
          <p:nvPr/>
        </p:nvSpPr>
        <p:spPr bwMode="auto">
          <a:xfrm>
            <a:off x="4870450" y="1752600"/>
            <a:ext cx="836613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400">
                <a:latin typeface="Comic Sans MS" pitchFamily="66" charset="0"/>
              </a:rPr>
              <a:t>Node 2</a:t>
            </a:r>
          </a:p>
        </p:txBody>
      </p:sp>
      <p:sp>
        <p:nvSpPr>
          <p:cNvPr id="3101" name="Text Box 32"/>
          <p:cNvSpPr txBox="1">
            <a:spLocks noChangeArrowheads="1"/>
          </p:cNvSpPr>
          <p:nvPr/>
        </p:nvSpPr>
        <p:spPr bwMode="auto">
          <a:xfrm>
            <a:off x="7494588" y="2894013"/>
            <a:ext cx="1682750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15" tIns="44367" rIns="90315" bIns="44367">
            <a:spAutoFit/>
          </a:bodyPr>
          <a:lstStyle/>
          <a:p>
            <a:pPr defTabSz="912813"/>
            <a:r>
              <a:rPr lang="en-US" altLang="ko-KR" sz="1400">
                <a:latin typeface="Comic Sans MS" pitchFamily="66" charset="0"/>
              </a:rPr>
              <a:t>propagation delay </a:t>
            </a:r>
          </a:p>
          <a:p>
            <a:pPr defTabSz="912813"/>
            <a:r>
              <a:rPr lang="en-US" altLang="ko-KR" sz="1400">
                <a:latin typeface="Comic Sans MS" pitchFamily="66" charset="0"/>
              </a:rPr>
              <a:t>between Host 1 </a:t>
            </a:r>
          </a:p>
          <a:p>
            <a:pPr defTabSz="912813"/>
            <a:r>
              <a:rPr lang="en-US" altLang="ko-KR" sz="1400">
                <a:latin typeface="Comic Sans MS" pitchFamily="66" charset="0"/>
              </a:rPr>
              <a:t>and Node 1</a:t>
            </a:r>
          </a:p>
        </p:txBody>
      </p:sp>
      <p:sp>
        <p:nvSpPr>
          <p:cNvPr id="3102" name="AutoShape 3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/>
          <a:p>
            <a:endParaRPr lang="ko-KR" altLang="en-US"/>
          </a:p>
        </p:txBody>
      </p:sp>
      <p:sp>
        <p:nvSpPr>
          <p:cNvPr id="3103" name="Line 34"/>
          <p:cNvSpPr>
            <a:spLocks noChangeShapeType="1"/>
          </p:cNvSpPr>
          <p:nvPr/>
        </p:nvSpPr>
        <p:spPr bwMode="auto">
          <a:xfrm>
            <a:off x="7165975" y="3819525"/>
            <a:ext cx="219075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274731" tIns="45786" rIns="91570" bIns="228943" anchor="ctr"/>
          <a:lstStyle/>
          <a:p>
            <a:endParaRPr lang="ko-KR" altLang="en-US"/>
          </a:p>
        </p:txBody>
      </p:sp>
      <p:sp>
        <p:nvSpPr>
          <p:cNvPr id="3104" name="Line 35"/>
          <p:cNvSpPr>
            <a:spLocks noChangeShapeType="1"/>
          </p:cNvSpPr>
          <p:nvPr/>
        </p:nvSpPr>
        <p:spPr bwMode="auto">
          <a:xfrm>
            <a:off x="2008188" y="4044950"/>
            <a:ext cx="53546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274731" tIns="45786" rIns="91570" bIns="228943" anchor="ctr"/>
          <a:lstStyle/>
          <a:p>
            <a:endParaRPr lang="ko-KR" altLang="en-US"/>
          </a:p>
        </p:txBody>
      </p:sp>
      <p:sp>
        <p:nvSpPr>
          <p:cNvPr id="3105" name="AutoShape 36"/>
          <p:cNvSpPr>
            <a:spLocks/>
          </p:cNvSpPr>
          <p:nvPr/>
        </p:nvSpPr>
        <p:spPr bwMode="auto">
          <a:xfrm>
            <a:off x="7410450" y="3810000"/>
            <a:ext cx="74613" cy="215900"/>
          </a:xfrm>
          <a:prstGeom prst="rightBrace">
            <a:avLst>
              <a:gd name="adj1" fmla="val 2411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206" tIns="45701" rIns="91396" bIns="228508" anchor="ctr"/>
          <a:lstStyle/>
          <a:p>
            <a:pPr>
              <a:spcBef>
                <a:spcPct val="50000"/>
              </a:spcBef>
              <a:spcAft>
                <a:spcPts val="1000"/>
              </a:spcAft>
            </a:pPr>
            <a:endParaRPr lang="ko-KR" altLang="en-US" sz="1200" 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106" name="Text Box 37"/>
          <p:cNvSpPr txBox="1">
            <a:spLocks noChangeArrowheads="1"/>
          </p:cNvSpPr>
          <p:nvPr/>
        </p:nvSpPr>
        <p:spPr bwMode="auto">
          <a:xfrm>
            <a:off x="7456488" y="3613150"/>
            <a:ext cx="1682750" cy="725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15" tIns="44367" rIns="90315" bIns="44367">
            <a:spAutoFit/>
          </a:bodyPr>
          <a:lstStyle/>
          <a:p>
            <a:pPr defTabSz="912813"/>
            <a:r>
              <a:rPr lang="en-US" altLang="ko-KR" sz="1400">
                <a:latin typeface="Comic Sans MS" pitchFamily="66" charset="0"/>
              </a:rPr>
              <a:t>propagation delay </a:t>
            </a:r>
          </a:p>
          <a:p>
            <a:pPr defTabSz="912813"/>
            <a:r>
              <a:rPr lang="en-US" altLang="ko-KR" sz="1400">
                <a:latin typeface="Comic Sans MS" pitchFamily="66" charset="0"/>
              </a:rPr>
              <a:t>between Host 2 </a:t>
            </a:r>
          </a:p>
          <a:p>
            <a:pPr defTabSz="912813"/>
            <a:r>
              <a:rPr lang="en-US" altLang="ko-KR" sz="1400">
                <a:latin typeface="Comic Sans MS" pitchFamily="66" charset="0"/>
              </a:rPr>
              <a:t>and Host</a:t>
            </a:r>
            <a:r>
              <a:rPr lang="ko-KR" altLang="en-US" sz="1400">
                <a:latin typeface="Comic Sans MS" pitchFamily="66" charset="0"/>
              </a:rPr>
              <a:t> </a:t>
            </a:r>
            <a:r>
              <a:rPr lang="en-US" altLang="ko-KR" sz="1400">
                <a:latin typeface="Comic Sans MS" pitchFamily="66" charset="0"/>
              </a:rPr>
              <a:t>1</a:t>
            </a:r>
          </a:p>
        </p:txBody>
      </p:sp>
      <p:sp>
        <p:nvSpPr>
          <p:cNvPr id="3107" name="Line 38"/>
          <p:cNvSpPr>
            <a:spLocks noChangeShapeType="1"/>
          </p:cNvSpPr>
          <p:nvPr/>
        </p:nvSpPr>
        <p:spPr bwMode="auto">
          <a:xfrm flipV="1">
            <a:off x="3729038" y="2738438"/>
            <a:ext cx="608012" cy="608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  <p:sp>
        <p:nvSpPr>
          <p:cNvPr id="3108" name="Line 39"/>
          <p:cNvSpPr>
            <a:spLocks noChangeShapeType="1"/>
          </p:cNvSpPr>
          <p:nvPr/>
        </p:nvSpPr>
        <p:spPr bwMode="auto">
          <a:xfrm flipV="1">
            <a:off x="3729038" y="2814638"/>
            <a:ext cx="608012" cy="608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  <p:sp>
        <p:nvSpPr>
          <p:cNvPr id="3109" name="AutoShape 40"/>
          <p:cNvSpPr>
            <a:spLocks/>
          </p:cNvSpPr>
          <p:nvPr/>
        </p:nvSpPr>
        <p:spPr bwMode="auto">
          <a:xfrm>
            <a:off x="4337050" y="2738438"/>
            <a:ext cx="74613" cy="114300"/>
          </a:xfrm>
          <a:prstGeom prst="rightBrace">
            <a:avLst>
              <a:gd name="adj1" fmla="val 1276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206" tIns="45701" rIns="91396" bIns="228508" anchor="ctr"/>
          <a:lstStyle/>
          <a:p>
            <a:pPr>
              <a:spcBef>
                <a:spcPct val="50000"/>
              </a:spcBef>
              <a:spcAft>
                <a:spcPts val="1000"/>
              </a:spcAft>
            </a:pPr>
            <a:endParaRPr lang="ko-KR" altLang="en-US" sz="1400">
              <a:latin typeface="PMingLiU" pitchFamily="18" charset="-120"/>
            </a:endParaRPr>
          </a:p>
        </p:txBody>
      </p:sp>
      <p:sp>
        <p:nvSpPr>
          <p:cNvPr id="3110" name="Text Box 41"/>
          <p:cNvSpPr txBox="1">
            <a:spLocks noChangeArrowheads="1"/>
          </p:cNvSpPr>
          <p:nvPr/>
        </p:nvSpPr>
        <p:spPr bwMode="auto">
          <a:xfrm>
            <a:off x="4306888" y="2592388"/>
            <a:ext cx="23860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15" tIns="44367" rIns="90315" bIns="44367">
            <a:spAutoFit/>
          </a:bodyPr>
          <a:lstStyle/>
          <a:p>
            <a:pPr algn="ctr" defTabSz="912813"/>
            <a:r>
              <a:rPr lang="en-US" altLang="ko-KR" sz="1400">
                <a:latin typeface="Comic Sans MS" pitchFamily="66" charset="0"/>
              </a:rPr>
              <a:t>processing delay at Node 1</a:t>
            </a:r>
          </a:p>
        </p:txBody>
      </p:sp>
      <p:sp>
        <p:nvSpPr>
          <p:cNvPr id="3111" name="Line 4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2121" tIns="46062" rIns="92121" bIns="46062" anchor="ctr"/>
          <a:lstStyle/>
          <a:p>
            <a:endParaRPr lang="ko-KR" altLang="en-US"/>
          </a:p>
        </p:txBody>
      </p:sp>
      <p:sp>
        <p:nvSpPr>
          <p:cNvPr id="3112" name="Text Box 43"/>
          <p:cNvSpPr txBox="1">
            <a:spLocks noChangeArrowheads="1"/>
          </p:cNvSpPr>
          <p:nvPr/>
        </p:nvSpPr>
        <p:spPr bwMode="auto">
          <a:xfrm>
            <a:off x="311150" y="438150"/>
            <a:ext cx="58864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276" tIns="45637" rIns="91276" bIns="45637">
            <a:spAutoFit/>
          </a:bodyPr>
          <a:lstStyle/>
          <a:p>
            <a:pPr defTabSz="912813"/>
            <a:r>
              <a:rPr lang="en-US" altLang="ko-KR" sz="3600" u="sng">
                <a:solidFill>
                  <a:schemeClr val="accent2"/>
                </a:solidFill>
                <a:latin typeface="Comic Sans MS" pitchFamily="66" charset="0"/>
              </a:rPr>
              <a:t>Timing in Circuit Switching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rrowheads="1"/>
          </p:cNvSpPr>
          <p:nvPr/>
        </p:nvSpPr>
        <p:spPr bwMode="auto">
          <a:xfrm rot="5400000">
            <a:off x="6194425" y="4251326"/>
            <a:ext cx="484187" cy="1731962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3353" tIns="45839" rIns="91671" bIns="45839" anchor="ctr"/>
          <a:lstStyle/>
          <a:p>
            <a:pPr algn="ctr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140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t>Packet 1</a:t>
            </a:r>
          </a:p>
        </p:txBody>
      </p:sp>
      <p:sp>
        <p:nvSpPr>
          <p:cNvPr id="4100" name="AutoShape 7"/>
          <p:cNvSpPr>
            <a:spLocks noChangeArrowheads="1"/>
          </p:cNvSpPr>
          <p:nvPr/>
        </p:nvSpPr>
        <p:spPr bwMode="auto">
          <a:xfrm rot="5400000">
            <a:off x="4443413" y="3641725"/>
            <a:ext cx="484187" cy="1731963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3353" tIns="45839" rIns="91671" bIns="45839" anchor="ctr"/>
          <a:lstStyle/>
          <a:p>
            <a:pPr algn="ctr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1400">
                <a:latin typeface="Arial" charset="0"/>
                <a:ea typeface="PMingLiU" pitchFamily="18" charset="-120"/>
              </a:rPr>
              <a:t>Packet 1</a:t>
            </a:r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4260850" y="1711325"/>
            <a:ext cx="0" cy="11113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4260850" y="1770063"/>
            <a:ext cx="0" cy="11112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1066800" y="19177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4" name="Rectangle 13"/>
          <p:cNvSpPr>
            <a:spLocks noChangeArrowheads="1"/>
          </p:cNvSpPr>
          <p:nvPr/>
        </p:nvSpPr>
        <p:spPr bwMode="auto">
          <a:xfrm>
            <a:off x="1790700" y="20701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5" name="Rectangle 14"/>
          <p:cNvSpPr>
            <a:spLocks noChangeArrowheads="1"/>
          </p:cNvSpPr>
          <p:nvPr/>
        </p:nvSpPr>
        <p:spPr bwMode="auto">
          <a:xfrm>
            <a:off x="1066800" y="19939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6" name="Rectangle 15"/>
          <p:cNvSpPr>
            <a:spLocks noChangeArrowheads="1"/>
          </p:cNvSpPr>
          <p:nvPr/>
        </p:nvSpPr>
        <p:spPr bwMode="auto">
          <a:xfrm>
            <a:off x="1790700" y="21463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7" name="Rectangle 16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8" name="Rectangle 17"/>
          <p:cNvSpPr>
            <a:spLocks noChangeArrowheads="1"/>
          </p:cNvSpPr>
          <p:nvPr/>
        </p:nvSpPr>
        <p:spPr bwMode="auto">
          <a:xfrm>
            <a:off x="3238500" y="33655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9" name="Rectangle 18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10" name="Rectangle 19"/>
          <p:cNvSpPr>
            <a:spLocks noChangeArrowheads="1"/>
          </p:cNvSpPr>
          <p:nvPr/>
        </p:nvSpPr>
        <p:spPr bwMode="auto">
          <a:xfrm>
            <a:off x="3238500" y="41021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098" name="Object 20"/>
          <p:cNvGraphicFramePr>
            <a:graphicFrameLocks noChangeAspect="1"/>
          </p:cNvGraphicFramePr>
          <p:nvPr/>
        </p:nvGraphicFramePr>
        <p:xfrm>
          <a:off x="457200" y="1371600"/>
          <a:ext cx="82296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VISIO" r:id="rId5" imgW="8280000" imgH="1150920" progId="Visio.Drawing.11">
                  <p:embed/>
                </p:oleObj>
              </mc:Choice>
              <mc:Fallback>
                <p:oleObj name="VISIO" r:id="rId5" imgW="8280000" imgH="115092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296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Line 21"/>
          <p:cNvSpPr>
            <a:spLocks noChangeShapeType="1"/>
          </p:cNvSpPr>
          <p:nvPr/>
        </p:nvSpPr>
        <p:spPr bwMode="auto">
          <a:xfrm flipV="1">
            <a:off x="2105025" y="3651250"/>
            <a:ext cx="1852613" cy="333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274731" tIns="45786" rIns="91570" bIns="228943" anchor="ctr"/>
          <a:lstStyle/>
          <a:p>
            <a:endParaRPr lang="ko-KR" altLang="en-US"/>
          </a:p>
        </p:txBody>
      </p:sp>
      <p:sp>
        <p:nvSpPr>
          <p:cNvPr id="4112" name="Line 22"/>
          <p:cNvSpPr>
            <a:spLocks noChangeShapeType="1"/>
          </p:cNvSpPr>
          <p:nvPr/>
        </p:nvSpPr>
        <p:spPr bwMode="auto">
          <a:xfrm flipV="1">
            <a:off x="3805238" y="38036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274731" tIns="45786" rIns="91570" bIns="228943" anchor="ctr"/>
          <a:lstStyle/>
          <a:p>
            <a:endParaRPr lang="ko-KR" altLang="en-US"/>
          </a:p>
        </p:txBody>
      </p:sp>
      <p:sp>
        <p:nvSpPr>
          <p:cNvPr id="4114" name="AutoShape 25"/>
          <p:cNvSpPr>
            <a:spLocks noChangeArrowheads="1"/>
          </p:cNvSpPr>
          <p:nvPr/>
        </p:nvSpPr>
        <p:spPr bwMode="auto">
          <a:xfrm rot="5400000">
            <a:off x="2706687" y="3098801"/>
            <a:ext cx="512763" cy="1731962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3353" tIns="0" rIns="91671" bIns="45839" anchor="ctr"/>
          <a:lstStyle/>
          <a:p>
            <a:pPr algn="ctr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1400">
                <a:latin typeface="Arial" charset="0"/>
                <a:ea typeface="PMingLiU" pitchFamily="18" charset="-120"/>
              </a:rPr>
              <a:t>Packet 1</a:t>
            </a:r>
          </a:p>
        </p:txBody>
      </p:sp>
      <p:sp>
        <p:nvSpPr>
          <p:cNvPr id="4115" name="Line 28"/>
          <p:cNvSpPr>
            <a:spLocks noChangeShapeType="1"/>
          </p:cNvSpPr>
          <p:nvPr/>
        </p:nvSpPr>
        <p:spPr bwMode="auto">
          <a:xfrm>
            <a:off x="2097088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endParaRPr lang="ko-KR" altLang="en-US"/>
          </a:p>
        </p:txBody>
      </p:sp>
      <p:sp>
        <p:nvSpPr>
          <p:cNvPr id="4116" name="Line 29"/>
          <p:cNvSpPr>
            <a:spLocks noChangeShapeType="1"/>
          </p:cNvSpPr>
          <p:nvPr/>
        </p:nvSpPr>
        <p:spPr bwMode="auto">
          <a:xfrm>
            <a:off x="3829050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endParaRPr lang="ko-KR" altLang="en-US"/>
          </a:p>
        </p:txBody>
      </p:sp>
      <p:sp>
        <p:nvSpPr>
          <p:cNvPr id="4117" name="Line 30"/>
          <p:cNvSpPr>
            <a:spLocks noChangeShapeType="1"/>
          </p:cNvSpPr>
          <p:nvPr/>
        </p:nvSpPr>
        <p:spPr bwMode="auto">
          <a:xfrm>
            <a:off x="5562600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endParaRPr lang="ko-KR" altLang="en-US"/>
          </a:p>
        </p:txBody>
      </p:sp>
      <p:sp>
        <p:nvSpPr>
          <p:cNvPr id="4118" name="Line 31"/>
          <p:cNvSpPr>
            <a:spLocks noChangeShapeType="1"/>
          </p:cNvSpPr>
          <p:nvPr/>
        </p:nvSpPr>
        <p:spPr bwMode="auto">
          <a:xfrm>
            <a:off x="7294563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endParaRPr lang="ko-KR" altLang="en-US"/>
          </a:p>
        </p:txBody>
      </p:sp>
      <p:sp>
        <p:nvSpPr>
          <p:cNvPr id="4119" name="Oval 32"/>
          <p:cNvSpPr>
            <a:spLocks noChangeArrowheads="1"/>
          </p:cNvSpPr>
          <p:nvPr/>
        </p:nvSpPr>
        <p:spPr bwMode="auto">
          <a:xfrm>
            <a:off x="5935663" y="4565650"/>
            <a:ext cx="212725" cy="303213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lIns="91570" tIns="45786" rIns="91570" bIns="228943" anchorCtr="1">
            <a:spAutoFit/>
          </a:bodyPr>
          <a:lstStyle/>
          <a:p>
            <a:endParaRPr lang="ko-KR" altLang="en-US"/>
          </a:p>
        </p:txBody>
      </p:sp>
      <p:sp>
        <p:nvSpPr>
          <p:cNvPr id="4120" name="Line 33"/>
          <p:cNvSpPr>
            <a:spLocks noChangeShapeType="1"/>
          </p:cNvSpPr>
          <p:nvPr/>
        </p:nvSpPr>
        <p:spPr bwMode="auto">
          <a:xfrm flipV="1">
            <a:off x="6096000" y="3954463"/>
            <a:ext cx="106363" cy="630237"/>
          </a:xfrm>
          <a:prstGeom prst="line">
            <a:avLst/>
          </a:prstGeom>
          <a:noFill/>
          <a:ln w="19050">
            <a:noFill/>
            <a:round/>
            <a:headEnd/>
            <a:tailEnd/>
          </a:ln>
        </p:spPr>
        <p:txBody>
          <a:bodyPr lIns="91570" tIns="45786" rIns="91570" bIns="228943" anchorCtr="1">
            <a:spAutoFit/>
          </a:bodyPr>
          <a:lstStyle/>
          <a:p>
            <a:endParaRPr lang="ko-KR" altLang="en-US"/>
          </a:p>
        </p:txBody>
      </p:sp>
      <p:sp>
        <p:nvSpPr>
          <p:cNvPr id="4122" name="Line 35"/>
          <p:cNvSpPr>
            <a:spLocks noChangeShapeType="1"/>
          </p:cNvSpPr>
          <p:nvPr/>
        </p:nvSpPr>
        <p:spPr bwMode="auto">
          <a:xfrm flipV="1">
            <a:off x="6254750" y="4037013"/>
            <a:ext cx="1274763" cy="28575"/>
          </a:xfrm>
          <a:prstGeom prst="line">
            <a:avLst/>
          </a:prstGeom>
          <a:noFill/>
          <a:ln w="19050">
            <a:noFill/>
            <a:round/>
            <a:headEnd/>
            <a:tailEnd/>
          </a:ln>
        </p:spPr>
        <p:txBody>
          <a:bodyPr lIns="91570" tIns="45786" rIns="91570" bIns="228943" anchorCtr="1">
            <a:spAutoFit/>
          </a:bodyPr>
          <a:lstStyle/>
          <a:p>
            <a:endParaRPr lang="ko-KR" altLang="en-US"/>
          </a:p>
        </p:txBody>
      </p:sp>
      <p:sp>
        <p:nvSpPr>
          <p:cNvPr id="171044" name="AutoShape 36"/>
          <p:cNvSpPr>
            <a:spLocks/>
          </p:cNvSpPr>
          <p:nvPr/>
        </p:nvSpPr>
        <p:spPr bwMode="auto">
          <a:xfrm>
            <a:off x="1905000" y="3684588"/>
            <a:ext cx="76200" cy="381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396" tIns="45701" rIns="274206" bIns="228508" anchor="ctr"/>
          <a:lstStyle/>
          <a:p>
            <a:pPr algn="r">
              <a:spcBef>
                <a:spcPct val="50000"/>
              </a:spcBef>
              <a:spcAft>
                <a:spcPts val="1000"/>
              </a:spcAft>
            </a:pPr>
            <a:endParaRPr lang="ko-KR" altLang="en-US" sz="1400">
              <a:latin typeface="PMingLiU" pitchFamily="18" charset="-120"/>
            </a:endParaRPr>
          </a:p>
          <a:p>
            <a:pPr algn="r">
              <a:spcBef>
                <a:spcPct val="50000"/>
              </a:spcBef>
              <a:spcAft>
                <a:spcPts val="1000"/>
              </a:spcAft>
            </a:pPr>
            <a:endParaRPr lang="ko-KR" altLang="en-US" sz="1400">
              <a:latin typeface="PMingLiU" pitchFamily="18" charset="-120"/>
            </a:endParaRPr>
          </a:p>
        </p:txBody>
      </p:sp>
      <p:sp>
        <p:nvSpPr>
          <p:cNvPr id="4124" name="Text Box 37"/>
          <p:cNvSpPr txBox="1">
            <a:spLocks noChangeArrowheads="1"/>
          </p:cNvSpPr>
          <p:nvPr/>
        </p:nvSpPr>
        <p:spPr bwMode="auto">
          <a:xfrm>
            <a:off x="760413" y="1600200"/>
            <a:ext cx="10080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600">
                <a:latin typeface="Comic Sans MS" pitchFamily="66" charset="0"/>
              </a:rPr>
              <a:t>Host 1</a:t>
            </a:r>
          </a:p>
        </p:txBody>
      </p:sp>
      <p:sp>
        <p:nvSpPr>
          <p:cNvPr id="4125" name="Text Box 38"/>
          <p:cNvSpPr txBox="1">
            <a:spLocks noChangeArrowheads="1"/>
          </p:cNvSpPr>
          <p:nvPr/>
        </p:nvSpPr>
        <p:spPr bwMode="auto">
          <a:xfrm>
            <a:off x="7696200" y="1600200"/>
            <a:ext cx="8270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600">
                <a:latin typeface="Comic Sans MS" pitchFamily="66" charset="0"/>
              </a:rPr>
              <a:t>Host 2</a:t>
            </a:r>
          </a:p>
        </p:txBody>
      </p:sp>
      <p:sp>
        <p:nvSpPr>
          <p:cNvPr id="4126" name="Text Box 39"/>
          <p:cNvSpPr txBox="1">
            <a:spLocks noChangeArrowheads="1"/>
          </p:cNvSpPr>
          <p:nvPr/>
        </p:nvSpPr>
        <p:spPr bwMode="auto">
          <a:xfrm>
            <a:off x="3424238" y="1752600"/>
            <a:ext cx="766762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400">
                <a:latin typeface="Comic Sans MS" pitchFamily="66" charset="0"/>
              </a:rPr>
              <a:t>Node 1</a:t>
            </a:r>
          </a:p>
        </p:txBody>
      </p:sp>
      <p:sp>
        <p:nvSpPr>
          <p:cNvPr id="4127" name="Text Box 40"/>
          <p:cNvSpPr txBox="1">
            <a:spLocks noChangeArrowheads="1"/>
          </p:cNvSpPr>
          <p:nvPr/>
        </p:nvSpPr>
        <p:spPr bwMode="auto">
          <a:xfrm>
            <a:off x="5022850" y="1752600"/>
            <a:ext cx="995363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400">
                <a:latin typeface="Comic Sans MS" pitchFamily="66" charset="0"/>
              </a:rPr>
              <a:t>Node 2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032250" y="3217450"/>
            <a:ext cx="1451544" cy="643598"/>
            <a:chOff x="4032250" y="3217450"/>
            <a:chExt cx="1451544" cy="643598"/>
          </a:xfrm>
        </p:grpSpPr>
        <p:sp>
          <p:nvSpPr>
            <p:cNvPr id="4113" name="AutoShape 23"/>
            <p:cNvSpPr>
              <a:spLocks/>
            </p:cNvSpPr>
            <p:nvPr/>
          </p:nvSpPr>
          <p:spPr bwMode="auto">
            <a:xfrm>
              <a:off x="4032250" y="3649663"/>
              <a:ext cx="76200" cy="153987"/>
            </a:xfrm>
            <a:prstGeom prst="rightBrace">
              <a:avLst>
                <a:gd name="adj1" fmla="val 1684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4206" tIns="45701" rIns="91396" bIns="228508" anchor="ctr"/>
            <a:lstStyle/>
            <a:p>
              <a:pPr>
                <a:spcBef>
                  <a:spcPct val="50000"/>
                </a:spcBef>
                <a:spcAft>
                  <a:spcPts val="1000"/>
                </a:spcAft>
              </a:pPr>
              <a:endParaRPr lang="ko-KR" altLang="en-US" sz="1400" b="1">
                <a:latin typeface="PMingLiU" pitchFamily="18" charset="-120"/>
              </a:endParaRPr>
            </a:p>
          </p:txBody>
        </p:sp>
        <p:sp>
          <p:nvSpPr>
            <p:cNvPr id="4128" name="Text Box 41"/>
            <p:cNvSpPr txBox="1">
              <a:spLocks noChangeArrowheads="1"/>
            </p:cNvSpPr>
            <p:nvPr/>
          </p:nvSpPr>
          <p:spPr bwMode="auto">
            <a:xfrm>
              <a:off x="4067173" y="3217450"/>
              <a:ext cx="1416621" cy="6435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315" tIns="44367" rIns="90315" bIns="44367">
              <a:spAutoFit/>
            </a:bodyPr>
            <a:lstStyle/>
            <a:p>
              <a:pPr defTabSz="912813"/>
              <a:r>
                <a:rPr lang="en-US" altLang="ko-KR" sz="1200" dirty="0">
                  <a:latin typeface="Comic Sans MS" pitchFamily="66" charset="0"/>
                </a:rPr>
                <a:t>propagation</a:t>
              </a:r>
            </a:p>
            <a:p>
              <a:pPr defTabSz="912813"/>
              <a:r>
                <a:rPr lang="en-US" altLang="ko-KR" sz="1200" dirty="0">
                  <a:latin typeface="Comic Sans MS" pitchFamily="66" charset="0"/>
                </a:rPr>
                <a:t>delay between</a:t>
              </a:r>
            </a:p>
            <a:p>
              <a:pPr defTabSz="912813"/>
              <a:r>
                <a:rPr lang="en-US" altLang="ko-KR" sz="1200" dirty="0">
                  <a:latin typeface="Comic Sans MS" pitchFamily="66" charset="0"/>
                </a:rPr>
                <a:t>Host1 and Node1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554663" y="3276600"/>
            <a:ext cx="1563687" cy="1590675"/>
            <a:chOff x="5554663" y="3276600"/>
            <a:chExt cx="1563687" cy="1590675"/>
          </a:xfrm>
        </p:grpSpPr>
        <p:sp>
          <p:nvSpPr>
            <p:cNvPr id="4121" name="Text Box 34"/>
            <p:cNvSpPr txBox="1">
              <a:spLocks noChangeArrowheads="1"/>
            </p:cNvSpPr>
            <p:nvPr/>
          </p:nvSpPr>
          <p:spPr bwMode="auto">
            <a:xfrm>
              <a:off x="6042025" y="3276600"/>
              <a:ext cx="1076325" cy="1547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1396" tIns="45701" rIns="91396" bIns="228508" anchorCtr="1">
              <a:spAutoFit/>
            </a:bodyPr>
            <a:lstStyle/>
            <a:p>
              <a:pPr>
                <a:spcBef>
                  <a:spcPct val="50000"/>
                </a:spcBef>
                <a:spcAft>
                  <a:spcPts val="1000"/>
                </a:spcAft>
              </a:pPr>
              <a:r>
                <a:rPr lang="en-US" altLang="ko-KR" sz="1400" dirty="0">
                  <a:latin typeface="Comic Sans MS" pitchFamily="66" charset="0"/>
                </a:rPr>
                <a:t>processing </a:t>
              </a:r>
              <a:br>
                <a:rPr lang="en-US" altLang="ko-KR" sz="1400" dirty="0">
                  <a:latin typeface="Comic Sans MS" pitchFamily="66" charset="0"/>
                </a:rPr>
              </a:br>
              <a:r>
                <a:rPr lang="en-US" altLang="ko-KR" sz="1400" dirty="0">
                  <a:latin typeface="Comic Sans MS" pitchFamily="66" charset="0"/>
                </a:rPr>
                <a:t>and queueing delay of Packet 1 at Node 2</a:t>
              </a:r>
            </a:p>
          </p:txBody>
        </p:sp>
        <p:sp>
          <p:nvSpPr>
            <p:cNvPr id="4129" name="Line 42"/>
            <p:cNvSpPr>
              <a:spLocks noChangeShapeType="1"/>
            </p:cNvSpPr>
            <p:nvPr/>
          </p:nvSpPr>
          <p:spPr bwMode="auto">
            <a:xfrm flipV="1">
              <a:off x="5573713" y="4430713"/>
              <a:ext cx="304800" cy="303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90488" tIns="44450" rIns="90488" bIns="44450"/>
            <a:lstStyle/>
            <a:p>
              <a:endParaRPr lang="ko-KR" altLang="en-US"/>
            </a:p>
          </p:txBody>
        </p:sp>
        <p:sp>
          <p:nvSpPr>
            <p:cNvPr id="4130" name="Line 43"/>
            <p:cNvSpPr>
              <a:spLocks noChangeShapeType="1"/>
            </p:cNvSpPr>
            <p:nvPr/>
          </p:nvSpPr>
          <p:spPr bwMode="auto">
            <a:xfrm flipV="1">
              <a:off x="5554663" y="4564063"/>
              <a:ext cx="304800" cy="303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90488" tIns="44450" rIns="90488" bIns="44450"/>
            <a:lstStyle/>
            <a:p>
              <a:endParaRPr lang="ko-KR" altLang="en-US"/>
            </a:p>
          </p:txBody>
        </p:sp>
        <p:sp>
          <p:nvSpPr>
            <p:cNvPr id="4131" name="AutoShape 44"/>
            <p:cNvSpPr>
              <a:spLocks/>
            </p:cNvSpPr>
            <p:nvPr/>
          </p:nvSpPr>
          <p:spPr bwMode="auto">
            <a:xfrm>
              <a:off x="5935663" y="4411663"/>
              <a:ext cx="152400" cy="152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4206" tIns="45701" rIns="91396" bIns="228508" anchor="ctr"/>
            <a:lstStyle/>
            <a:p>
              <a:pPr>
                <a:spcBef>
                  <a:spcPct val="50000"/>
                </a:spcBef>
                <a:spcAft>
                  <a:spcPts val="1000"/>
                </a:spcAft>
              </a:pPr>
              <a:r>
                <a:rPr lang="en-US" altLang="ko-KR" sz="1400" b="1" dirty="0">
                  <a:latin typeface="PMingLiU" pitchFamily="18" charset="-120"/>
                </a:rPr>
                <a:t> </a:t>
              </a:r>
              <a:endParaRPr lang="ko-KR" altLang="en-US" sz="1400" b="1" dirty="0">
                <a:latin typeface="PMingLiU" pitchFamily="18" charset="-120"/>
              </a:endParaRPr>
            </a:p>
          </p:txBody>
        </p:sp>
      </p:grpSp>
      <p:sp>
        <p:nvSpPr>
          <p:cNvPr id="4132" name="Text Box 45"/>
          <p:cNvSpPr txBox="1">
            <a:spLocks noChangeArrowheads="1"/>
          </p:cNvSpPr>
          <p:nvPr/>
        </p:nvSpPr>
        <p:spPr bwMode="auto">
          <a:xfrm>
            <a:off x="341313" y="3544888"/>
            <a:ext cx="1517650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15" tIns="44367" rIns="90315" bIns="44367">
            <a:spAutoFit/>
          </a:bodyPr>
          <a:lstStyle/>
          <a:p>
            <a:pPr defTabSz="912813"/>
            <a:r>
              <a:rPr lang="en-US" altLang="ko-KR" sz="1400" dirty="0">
                <a:latin typeface="Comic Sans MS" pitchFamily="66" charset="0"/>
              </a:rPr>
              <a:t>transmission </a:t>
            </a:r>
          </a:p>
          <a:p>
            <a:pPr defTabSz="912813"/>
            <a:r>
              <a:rPr lang="en-US" altLang="ko-KR" sz="1400" dirty="0">
                <a:latin typeface="Comic Sans MS" pitchFamily="66" charset="0"/>
              </a:rPr>
              <a:t>time of Packet 1</a:t>
            </a:r>
          </a:p>
          <a:p>
            <a:pPr defTabSz="912813"/>
            <a:r>
              <a:rPr lang="en-US" altLang="ko-KR" sz="1400" dirty="0">
                <a:latin typeface="Comic Sans MS" pitchFamily="66" charset="0"/>
              </a:rPr>
              <a:t>at Host 1</a:t>
            </a:r>
          </a:p>
        </p:txBody>
      </p:sp>
      <p:sp>
        <p:nvSpPr>
          <p:cNvPr id="4133" name="Rectangle 46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Timing of  Packet Switching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851920" y="3834164"/>
            <a:ext cx="2012832" cy="458932"/>
            <a:chOff x="3851920" y="3834164"/>
            <a:chExt cx="2012832" cy="458932"/>
          </a:xfrm>
        </p:grpSpPr>
        <p:sp>
          <p:nvSpPr>
            <p:cNvPr id="38" name="AutoShape 23"/>
            <p:cNvSpPr>
              <a:spLocks/>
            </p:cNvSpPr>
            <p:nvPr/>
          </p:nvSpPr>
          <p:spPr bwMode="auto">
            <a:xfrm>
              <a:off x="3851920" y="3848099"/>
              <a:ext cx="136447" cy="300981"/>
            </a:xfrm>
            <a:prstGeom prst="rightBrace">
              <a:avLst>
                <a:gd name="adj1" fmla="val 1684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4206" tIns="45701" rIns="91396" bIns="228508" anchor="ctr"/>
            <a:lstStyle/>
            <a:p>
              <a:pPr>
                <a:spcBef>
                  <a:spcPct val="50000"/>
                </a:spcBef>
                <a:spcAft>
                  <a:spcPts val="1000"/>
                </a:spcAft>
              </a:pPr>
              <a:endParaRPr lang="ko-KR" altLang="en-US" sz="1400" b="1">
                <a:latin typeface="PMingLiU" pitchFamily="18" charset="-120"/>
              </a:endParaRPr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3946704" y="3834164"/>
              <a:ext cx="1918048" cy="4589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315" tIns="44367" rIns="90315" bIns="44367">
              <a:spAutoFit/>
            </a:bodyPr>
            <a:lstStyle/>
            <a:p>
              <a:pPr defTabSz="912813"/>
              <a:r>
                <a:rPr lang="en-US" altLang="ko-KR" sz="1200" dirty="0" err="1">
                  <a:latin typeface="Comic Sans MS" pitchFamily="66" charset="0"/>
                </a:rPr>
                <a:t>store&amp;forward</a:t>
              </a:r>
              <a:r>
                <a:rPr lang="en-US" altLang="ko-KR" sz="1200" dirty="0">
                  <a:latin typeface="Comic Sans MS" pitchFamily="66" charset="0"/>
                </a:rPr>
                <a:t> time </a:t>
              </a:r>
            </a:p>
            <a:p>
              <a:pPr defTabSz="912813"/>
              <a:r>
                <a:rPr lang="en-US" altLang="ko-KR" sz="1200" dirty="0">
                  <a:latin typeface="Comic Sans MS" pitchFamily="66" charset="0"/>
                </a:rPr>
                <a:t>of Packet 1 at Node1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sz="3600"/>
              <a:t>컴퓨터통신/컴퓨터네트워크  분야 </a:t>
            </a:r>
            <a:r>
              <a:rPr lang="ko-KR" altLang="en-US"/>
              <a:t>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34672" cy="4844752"/>
          </a:xfrm>
          <a:noFill/>
        </p:spPr>
        <p:txBody>
          <a:bodyPr/>
          <a:lstStyle/>
          <a:p>
            <a:pPr eaLnBrk="1" hangingPunct="1"/>
            <a:r>
              <a:rPr lang="ko-KR" altLang="en-US" sz="2800" dirty="0"/>
              <a:t>컴퓨터공학 전공자의 시각</a:t>
            </a:r>
          </a:p>
          <a:p>
            <a:pPr lvl="1" eaLnBrk="1" hangingPunct="1"/>
            <a:r>
              <a:rPr lang="ko-KR" altLang="en-US" sz="2400" dirty="0"/>
              <a:t>컴퓨터 통신 응용의 개발</a:t>
            </a:r>
          </a:p>
          <a:p>
            <a:pPr lvl="2" eaLnBrk="1" hangingPunct="1"/>
            <a:r>
              <a:rPr lang="ko-KR" altLang="en-US" sz="2000" dirty="0"/>
              <a:t>통신 응용들의 사례 및 발전 추세</a:t>
            </a:r>
          </a:p>
          <a:p>
            <a:pPr lvl="2" eaLnBrk="1" hangingPunct="1"/>
            <a:r>
              <a:rPr lang="ko-KR" altLang="en-US" sz="2000" dirty="0"/>
              <a:t>(통신의 기본 개념 + 컴퓨터통신 시스템 동작 원리) 필요</a:t>
            </a:r>
          </a:p>
          <a:p>
            <a:pPr lvl="1" eaLnBrk="1" hangingPunct="1"/>
            <a:r>
              <a:rPr lang="ko-KR" altLang="en-US" sz="2400" dirty="0"/>
              <a:t>컴퓨터 통신 시스템의 이해 및 개발</a:t>
            </a:r>
          </a:p>
          <a:p>
            <a:pPr lvl="2" eaLnBrk="1" hangingPunct="1"/>
            <a:r>
              <a:rPr lang="ko-KR" altLang="en-US" sz="2000" dirty="0"/>
              <a:t>개발 과정에는 당연히 컴퓨터공학자 필요</a:t>
            </a:r>
          </a:p>
          <a:p>
            <a:pPr lvl="2" eaLnBrk="1" hangingPunct="1"/>
            <a:r>
              <a:rPr lang="ko-KR" altLang="en-US" sz="2000" dirty="0"/>
              <a:t>관리 측면에도 컴퓨터 전문가 필요  </a:t>
            </a:r>
          </a:p>
          <a:p>
            <a:pPr eaLnBrk="1" hangingPunct="1"/>
            <a:r>
              <a:rPr lang="ko-KR" altLang="en-US" sz="2800" dirty="0"/>
              <a:t>신호 및 하드웨어에 관해 자세히 알 필요는 없음</a:t>
            </a:r>
            <a:r>
              <a:rPr lang="en-US" altLang="ko-KR" sz="2800" dirty="0"/>
              <a:t>.</a:t>
            </a:r>
          </a:p>
          <a:p>
            <a:pPr lvl="1" eaLnBrk="1" hangingPunct="1"/>
            <a:r>
              <a:rPr lang="ko-KR" altLang="en-US" sz="2400" dirty="0"/>
              <a:t>그러나 기술 발전 추세를 이해하고</a:t>
            </a:r>
            <a:r>
              <a:rPr lang="en-US" altLang="ko-KR" sz="2400" dirty="0"/>
              <a:t>,</a:t>
            </a:r>
          </a:p>
          <a:p>
            <a:pPr lvl="1" eaLnBrk="1" hangingPunct="1"/>
            <a:r>
              <a:rPr lang="ko-KR" altLang="en-US" sz="2400" dirty="0"/>
              <a:t>구현 가능한 기술 여부를 판단할 수는 있어야 함</a:t>
            </a:r>
            <a:r>
              <a:rPr lang="en-US" altLang="ko-KR" sz="2400" dirty="0"/>
              <a:t>.</a:t>
            </a:r>
          </a:p>
          <a:p>
            <a:pPr lvl="1" eaLnBrk="1" hangingPunct="1"/>
            <a:r>
              <a:rPr lang="ko-KR" altLang="en-US" sz="2400" dirty="0"/>
              <a:t>따라서</a:t>
            </a:r>
            <a:r>
              <a:rPr lang="en-US" altLang="ko-KR" sz="2400" dirty="0"/>
              <a:t> </a:t>
            </a:r>
            <a:r>
              <a:rPr lang="ko-KR" altLang="en-US" sz="2400" dirty="0"/>
              <a:t>기본 개념은 반드시 이해하여야 함</a:t>
            </a:r>
            <a:r>
              <a:rPr lang="en-US" altLang="ko-KR" sz="2400"/>
              <a:t>.</a:t>
            </a:r>
            <a:endParaRPr lang="ko-KR" altLang="en-US" sz="2400" dirty="0"/>
          </a:p>
          <a:p>
            <a:pPr lvl="1" eaLnBrk="1" hangingPunct="1"/>
            <a:endParaRPr lang="ko-KR" altLang="en-US" sz="2400" dirty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0장. 강의 내용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2"/>
          <p:cNvGrpSpPr>
            <a:grpSpLocks/>
          </p:cNvGrpSpPr>
          <p:nvPr/>
        </p:nvGrpSpPr>
        <p:grpSpPr bwMode="auto">
          <a:xfrm>
            <a:off x="5570538" y="4875213"/>
            <a:ext cx="1741487" cy="1228725"/>
            <a:chOff x="1321" y="2432"/>
            <a:chExt cx="1097" cy="774"/>
          </a:xfrm>
        </p:grpSpPr>
        <p:sp>
          <p:nvSpPr>
            <p:cNvPr id="5164" name="AutoShape 3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353" tIns="45839" rIns="91671" bIns="45839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PMingLiU" pitchFamily="18" charset="-120"/>
                </a:rPr>
                <a:t>Packet 1</a:t>
              </a:r>
            </a:p>
          </p:txBody>
        </p:sp>
        <p:sp>
          <p:nvSpPr>
            <p:cNvPr id="5165" name="AutoShape 4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353" tIns="45839" rIns="91671" bIns="45839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PMingLiU" pitchFamily="18" charset="-120"/>
                </a:rPr>
                <a:t>Packet 2</a:t>
              </a:r>
            </a:p>
          </p:txBody>
        </p:sp>
        <p:sp>
          <p:nvSpPr>
            <p:cNvPr id="5166" name="AutoShape 5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353" tIns="45839" rIns="91671" bIns="45839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PMingLiU" pitchFamily="18" charset="-120"/>
                </a:rPr>
                <a:t>Packet 3</a:t>
              </a:r>
            </a:p>
          </p:txBody>
        </p:sp>
      </p:grp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3819525" y="4265613"/>
            <a:ext cx="1741488" cy="1230312"/>
            <a:chOff x="1321" y="2432"/>
            <a:chExt cx="1097" cy="774"/>
          </a:xfrm>
        </p:grpSpPr>
        <p:sp>
          <p:nvSpPr>
            <p:cNvPr id="5161" name="AutoShape 7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353" tIns="45839" rIns="91671" bIns="45839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charset="0"/>
                  <a:ea typeface="PMingLiU" pitchFamily="18" charset="-120"/>
                </a:rPr>
                <a:t>Packet 1</a:t>
              </a:r>
            </a:p>
          </p:txBody>
        </p:sp>
        <p:sp>
          <p:nvSpPr>
            <p:cNvPr id="5162" name="AutoShape 8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353" tIns="45839" rIns="91671" bIns="45839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charset="0"/>
                  <a:ea typeface="PMingLiU" pitchFamily="18" charset="-120"/>
                </a:rPr>
                <a:t>Packet 2</a:t>
              </a:r>
            </a:p>
          </p:txBody>
        </p:sp>
        <p:sp>
          <p:nvSpPr>
            <p:cNvPr id="5163" name="AutoShape 9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353" tIns="45839" rIns="91671" bIns="45839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charset="0"/>
                  <a:ea typeface="PMingLiU" pitchFamily="18" charset="-120"/>
                </a:rPr>
                <a:t>Packet 3</a:t>
              </a:r>
            </a:p>
          </p:txBody>
        </p:sp>
      </p:grp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4260850" y="1711325"/>
            <a:ext cx="0" cy="11113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4260850" y="1770063"/>
            <a:ext cx="0" cy="11112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7" name="Rectangle 12"/>
          <p:cNvSpPr>
            <a:spLocks noChangeArrowheads="1"/>
          </p:cNvSpPr>
          <p:nvPr/>
        </p:nvSpPr>
        <p:spPr bwMode="auto">
          <a:xfrm>
            <a:off x="1066800" y="19177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1790700" y="20701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9" name="Rectangle 14"/>
          <p:cNvSpPr>
            <a:spLocks noChangeArrowheads="1"/>
          </p:cNvSpPr>
          <p:nvPr/>
        </p:nvSpPr>
        <p:spPr bwMode="auto">
          <a:xfrm>
            <a:off x="1066800" y="19939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1790700" y="21463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1" name="Rectangle 16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2" name="Rectangle 17"/>
          <p:cNvSpPr>
            <a:spLocks noChangeArrowheads="1"/>
          </p:cNvSpPr>
          <p:nvPr/>
        </p:nvSpPr>
        <p:spPr bwMode="auto">
          <a:xfrm>
            <a:off x="3238500" y="33655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3" name="Rectangle 18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4" name="Rectangle 19"/>
          <p:cNvSpPr>
            <a:spLocks noChangeArrowheads="1"/>
          </p:cNvSpPr>
          <p:nvPr/>
        </p:nvSpPr>
        <p:spPr bwMode="auto">
          <a:xfrm>
            <a:off x="3238500" y="4102100"/>
            <a:ext cx="0" cy="127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122" name="Object 20"/>
          <p:cNvGraphicFramePr>
            <a:graphicFrameLocks noChangeAspect="1"/>
          </p:cNvGraphicFramePr>
          <p:nvPr/>
        </p:nvGraphicFramePr>
        <p:xfrm>
          <a:off x="457200" y="1371600"/>
          <a:ext cx="82296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VISIO" r:id="rId5" imgW="8280000" imgH="1150920" progId="Visio.Drawing.11">
                  <p:embed/>
                </p:oleObj>
              </mc:Choice>
              <mc:Fallback>
                <p:oleObj name="VISIO" r:id="rId5" imgW="8280000" imgH="115092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296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Line 21"/>
          <p:cNvSpPr>
            <a:spLocks noChangeShapeType="1"/>
          </p:cNvSpPr>
          <p:nvPr/>
        </p:nvSpPr>
        <p:spPr bwMode="auto">
          <a:xfrm flipV="1">
            <a:off x="2105025" y="3651250"/>
            <a:ext cx="1852613" cy="333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274731" tIns="45786" rIns="91570" bIns="228943" anchor="ctr"/>
          <a:lstStyle/>
          <a:p>
            <a:endParaRPr lang="ko-KR" altLang="en-US"/>
          </a:p>
        </p:txBody>
      </p:sp>
      <p:sp>
        <p:nvSpPr>
          <p:cNvPr id="5136" name="Line 22"/>
          <p:cNvSpPr>
            <a:spLocks noChangeShapeType="1"/>
          </p:cNvSpPr>
          <p:nvPr/>
        </p:nvSpPr>
        <p:spPr bwMode="auto">
          <a:xfrm flipV="1">
            <a:off x="3805238" y="38036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274731" tIns="45786" rIns="91570" bIns="228943" anchor="ctr"/>
          <a:lstStyle/>
          <a:p>
            <a:endParaRPr lang="ko-KR" altLang="en-US"/>
          </a:p>
        </p:txBody>
      </p:sp>
      <p:sp>
        <p:nvSpPr>
          <p:cNvPr id="5137" name="AutoShape 23"/>
          <p:cNvSpPr>
            <a:spLocks/>
          </p:cNvSpPr>
          <p:nvPr/>
        </p:nvSpPr>
        <p:spPr bwMode="auto">
          <a:xfrm>
            <a:off x="4032250" y="3649663"/>
            <a:ext cx="76200" cy="153987"/>
          </a:xfrm>
          <a:prstGeom prst="rightBrace">
            <a:avLst>
              <a:gd name="adj1" fmla="val 1684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206" tIns="45701" rIns="91396" bIns="228508" anchor="ctr"/>
          <a:lstStyle/>
          <a:p>
            <a:pPr>
              <a:spcBef>
                <a:spcPct val="50000"/>
              </a:spcBef>
              <a:spcAft>
                <a:spcPts val="1000"/>
              </a:spcAft>
            </a:pPr>
            <a:endParaRPr lang="ko-KR" altLang="en-US" sz="1400" b="1">
              <a:latin typeface="PMingLiU" pitchFamily="18" charset="-120"/>
            </a:endParaRPr>
          </a:p>
        </p:txBody>
      </p:sp>
      <p:grpSp>
        <p:nvGrpSpPr>
          <p:cNvPr id="5138" name="Group 24"/>
          <p:cNvGrpSpPr>
            <a:grpSpLocks/>
          </p:cNvGrpSpPr>
          <p:nvPr/>
        </p:nvGrpSpPr>
        <p:grpSpPr bwMode="auto">
          <a:xfrm>
            <a:off x="2097088" y="3708400"/>
            <a:ext cx="1741487" cy="1227138"/>
            <a:chOff x="1321" y="2432"/>
            <a:chExt cx="1097" cy="774"/>
          </a:xfrm>
        </p:grpSpPr>
        <p:sp>
          <p:nvSpPr>
            <p:cNvPr id="5158" name="AutoShape 25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353" tIns="0" rIns="91671" bIns="45839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charset="0"/>
                  <a:ea typeface="PMingLiU" pitchFamily="18" charset="-120"/>
                </a:rPr>
                <a:t>Packet 1</a:t>
              </a:r>
            </a:p>
          </p:txBody>
        </p:sp>
        <p:sp>
          <p:nvSpPr>
            <p:cNvPr id="5159" name="AutoShape 26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353" tIns="0" rIns="91671" bIns="45839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charset="0"/>
                  <a:ea typeface="PMingLiU" pitchFamily="18" charset="-120"/>
                </a:rPr>
                <a:t>Packet 2</a:t>
              </a:r>
            </a:p>
          </p:txBody>
        </p:sp>
        <p:sp>
          <p:nvSpPr>
            <p:cNvPr id="5160" name="AutoShape 27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353" tIns="0" rIns="91671" bIns="45839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charset="0"/>
                  <a:ea typeface="PMingLiU" pitchFamily="18" charset="-120"/>
                </a:rPr>
                <a:t>Packet 3</a:t>
              </a:r>
            </a:p>
          </p:txBody>
        </p:sp>
      </p:grpSp>
      <p:sp>
        <p:nvSpPr>
          <p:cNvPr id="5139" name="Line 28"/>
          <p:cNvSpPr>
            <a:spLocks noChangeShapeType="1"/>
          </p:cNvSpPr>
          <p:nvPr/>
        </p:nvSpPr>
        <p:spPr bwMode="auto">
          <a:xfrm>
            <a:off x="2097088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endParaRPr lang="ko-KR" altLang="en-US"/>
          </a:p>
        </p:txBody>
      </p:sp>
      <p:sp>
        <p:nvSpPr>
          <p:cNvPr id="5140" name="Line 29"/>
          <p:cNvSpPr>
            <a:spLocks noChangeShapeType="1"/>
          </p:cNvSpPr>
          <p:nvPr/>
        </p:nvSpPr>
        <p:spPr bwMode="auto">
          <a:xfrm>
            <a:off x="3829050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endParaRPr lang="ko-KR" altLang="en-US"/>
          </a:p>
        </p:txBody>
      </p:sp>
      <p:sp>
        <p:nvSpPr>
          <p:cNvPr id="5141" name="Line 30"/>
          <p:cNvSpPr>
            <a:spLocks noChangeShapeType="1"/>
          </p:cNvSpPr>
          <p:nvPr/>
        </p:nvSpPr>
        <p:spPr bwMode="auto">
          <a:xfrm>
            <a:off x="5562600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endParaRPr lang="ko-KR" altLang="en-US"/>
          </a:p>
        </p:txBody>
      </p:sp>
      <p:sp>
        <p:nvSpPr>
          <p:cNvPr id="5142" name="Line 31"/>
          <p:cNvSpPr>
            <a:spLocks noChangeShapeType="1"/>
          </p:cNvSpPr>
          <p:nvPr/>
        </p:nvSpPr>
        <p:spPr bwMode="auto">
          <a:xfrm>
            <a:off x="7294563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endParaRPr lang="ko-KR" altLang="en-US"/>
          </a:p>
        </p:txBody>
      </p:sp>
      <p:sp>
        <p:nvSpPr>
          <p:cNvPr id="5143" name="Oval 32"/>
          <p:cNvSpPr>
            <a:spLocks noChangeArrowheads="1"/>
          </p:cNvSpPr>
          <p:nvPr/>
        </p:nvSpPr>
        <p:spPr bwMode="auto">
          <a:xfrm>
            <a:off x="5935663" y="4565650"/>
            <a:ext cx="212725" cy="303213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lIns="91570" tIns="45786" rIns="91570" bIns="228943" anchorCtr="1">
            <a:spAutoFit/>
          </a:bodyPr>
          <a:lstStyle/>
          <a:p>
            <a:endParaRPr lang="ko-KR" altLang="en-US"/>
          </a:p>
        </p:txBody>
      </p:sp>
      <p:sp>
        <p:nvSpPr>
          <p:cNvPr id="5144" name="Line 33"/>
          <p:cNvSpPr>
            <a:spLocks noChangeShapeType="1"/>
          </p:cNvSpPr>
          <p:nvPr/>
        </p:nvSpPr>
        <p:spPr bwMode="auto">
          <a:xfrm flipV="1">
            <a:off x="6096000" y="3954463"/>
            <a:ext cx="106363" cy="630237"/>
          </a:xfrm>
          <a:prstGeom prst="line">
            <a:avLst/>
          </a:prstGeom>
          <a:noFill/>
          <a:ln w="19050">
            <a:noFill/>
            <a:round/>
            <a:headEnd/>
            <a:tailEnd/>
          </a:ln>
        </p:spPr>
        <p:txBody>
          <a:bodyPr lIns="91570" tIns="45786" rIns="91570" bIns="228943" anchorCtr="1">
            <a:spAutoFit/>
          </a:bodyPr>
          <a:lstStyle/>
          <a:p>
            <a:endParaRPr lang="ko-KR" altLang="en-US"/>
          </a:p>
        </p:txBody>
      </p:sp>
      <p:sp>
        <p:nvSpPr>
          <p:cNvPr id="5145" name="Text Box 34"/>
          <p:cNvSpPr txBox="1">
            <a:spLocks noChangeArrowheads="1"/>
          </p:cNvSpPr>
          <p:nvPr/>
        </p:nvSpPr>
        <p:spPr bwMode="auto">
          <a:xfrm>
            <a:off x="6042025" y="3276600"/>
            <a:ext cx="1076325" cy="154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ko-KR" sz="1400">
                <a:latin typeface="Comic Sans MS" pitchFamily="66" charset="0"/>
              </a:rPr>
              <a:t>processing </a:t>
            </a:r>
            <a:br>
              <a:rPr lang="en-US" altLang="ko-KR" sz="1400">
                <a:latin typeface="Comic Sans MS" pitchFamily="66" charset="0"/>
              </a:rPr>
            </a:br>
            <a:r>
              <a:rPr lang="en-US" altLang="ko-KR" sz="1400">
                <a:latin typeface="Comic Sans MS" pitchFamily="66" charset="0"/>
              </a:rPr>
              <a:t>and queueing delay of Packet 1 at Node 2</a:t>
            </a:r>
          </a:p>
        </p:txBody>
      </p:sp>
      <p:sp>
        <p:nvSpPr>
          <p:cNvPr id="5146" name="Line 35"/>
          <p:cNvSpPr>
            <a:spLocks noChangeShapeType="1"/>
          </p:cNvSpPr>
          <p:nvPr/>
        </p:nvSpPr>
        <p:spPr bwMode="auto">
          <a:xfrm flipV="1">
            <a:off x="6254750" y="4037013"/>
            <a:ext cx="1274763" cy="28575"/>
          </a:xfrm>
          <a:prstGeom prst="line">
            <a:avLst/>
          </a:prstGeom>
          <a:noFill/>
          <a:ln w="19050">
            <a:noFill/>
            <a:round/>
            <a:headEnd/>
            <a:tailEnd/>
          </a:ln>
        </p:spPr>
        <p:txBody>
          <a:bodyPr lIns="91570" tIns="45786" rIns="91570" bIns="228943" anchorCtr="1">
            <a:spAutoFit/>
          </a:bodyPr>
          <a:lstStyle/>
          <a:p>
            <a:endParaRPr lang="ko-KR" altLang="en-US"/>
          </a:p>
        </p:txBody>
      </p:sp>
      <p:sp>
        <p:nvSpPr>
          <p:cNvPr id="173092" name="AutoShape 36"/>
          <p:cNvSpPr>
            <a:spLocks/>
          </p:cNvSpPr>
          <p:nvPr/>
        </p:nvSpPr>
        <p:spPr bwMode="auto">
          <a:xfrm>
            <a:off x="1905000" y="3684588"/>
            <a:ext cx="76200" cy="381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396" tIns="45701" rIns="274206" bIns="228508" anchor="ctr"/>
          <a:lstStyle/>
          <a:p>
            <a:pPr algn="r">
              <a:spcBef>
                <a:spcPct val="50000"/>
              </a:spcBef>
              <a:spcAft>
                <a:spcPts val="1000"/>
              </a:spcAft>
            </a:pPr>
            <a:endParaRPr lang="ko-KR" altLang="en-US" sz="1400">
              <a:latin typeface="PMingLiU" pitchFamily="18" charset="-120"/>
            </a:endParaRPr>
          </a:p>
          <a:p>
            <a:pPr algn="r">
              <a:spcBef>
                <a:spcPct val="50000"/>
              </a:spcBef>
              <a:spcAft>
                <a:spcPts val="1000"/>
              </a:spcAft>
            </a:pPr>
            <a:endParaRPr lang="ko-KR" altLang="en-US" sz="1400">
              <a:latin typeface="PMingLiU" pitchFamily="18" charset="-120"/>
            </a:endParaRPr>
          </a:p>
        </p:txBody>
      </p:sp>
      <p:sp>
        <p:nvSpPr>
          <p:cNvPr id="5148" name="Text Box 37"/>
          <p:cNvSpPr txBox="1">
            <a:spLocks noChangeArrowheads="1"/>
          </p:cNvSpPr>
          <p:nvPr/>
        </p:nvSpPr>
        <p:spPr bwMode="auto">
          <a:xfrm>
            <a:off x="760413" y="1600200"/>
            <a:ext cx="10080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600">
                <a:latin typeface="Comic Sans MS" pitchFamily="66" charset="0"/>
              </a:rPr>
              <a:t>Host 1</a:t>
            </a:r>
          </a:p>
        </p:txBody>
      </p:sp>
      <p:sp>
        <p:nvSpPr>
          <p:cNvPr id="5149" name="Text Box 38"/>
          <p:cNvSpPr txBox="1">
            <a:spLocks noChangeArrowheads="1"/>
          </p:cNvSpPr>
          <p:nvPr/>
        </p:nvSpPr>
        <p:spPr bwMode="auto">
          <a:xfrm>
            <a:off x="7696200" y="1600200"/>
            <a:ext cx="8270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600">
                <a:latin typeface="Comic Sans MS" pitchFamily="66" charset="0"/>
              </a:rPr>
              <a:t>Host 2</a:t>
            </a:r>
          </a:p>
        </p:txBody>
      </p:sp>
      <p:sp>
        <p:nvSpPr>
          <p:cNvPr id="5150" name="Text Box 39"/>
          <p:cNvSpPr txBox="1">
            <a:spLocks noChangeArrowheads="1"/>
          </p:cNvSpPr>
          <p:nvPr/>
        </p:nvSpPr>
        <p:spPr bwMode="auto">
          <a:xfrm>
            <a:off x="3424238" y="1752600"/>
            <a:ext cx="766762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400">
                <a:latin typeface="Comic Sans MS" pitchFamily="66" charset="0"/>
              </a:rPr>
              <a:t>Node 1</a:t>
            </a:r>
          </a:p>
        </p:txBody>
      </p:sp>
      <p:sp>
        <p:nvSpPr>
          <p:cNvPr id="5151" name="Text Box 40"/>
          <p:cNvSpPr txBox="1">
            <a:spLocks noChangeArrowheads="1"/>
          </p:cNvSpPr>
          <p:nvPr/>
        </p:nvSpPr>
        <p:spPr bwMode="auto">
          <a:xfrm>
            <a:off x="5022850" y="1752600"/>
            <a:ext cx="995363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396" tIns="45701" rIns="91396" bIns="228508" anchorCtr="1"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altLang="ko-KR" sz="1400">
                <a:latin typeface="Comic Sans MS" pitchFamily="66" charset="0"/>
              </a:rPr>
              <a:t>Node 2</a:t>
            </a:r>
          </a:p>
        </p:txBody>
      </p:sp>
      <p:sp>
        <p:nvSpPr>
          <p:cNvPr id="5152" name="Text Box 41"/>
          <p:cNvSpPr txBox="1">
            <a:spLocks noChangeArrowheads="1"/>
          </p:cNvSpPr>
          <p:nvPr/>
        </p:nvSpPr>
        <p:spPr bwMode="auto">
          <a:xfrm>
            <a:off x="4067175" y="3122613"/>
            <a:ext cx="1531938" cy="106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15" tIns="44367" rIns="90315" bIns="44367">
            <a:spAutoFit/>
          </a:bodyPr>
          <a:lstStyle/>
          <a:p>
            <a:pPr defTabSz="912813"/>
            <a:r>
              <a:rPr lang="en-US" altLang="ko-KR" sz="1600">
                <a:latin typeface="Comic Sans MS" pitchFamily="66" charset="0"/>
              </a:rPr>
              <a:t>propagation</a:t>
            </a:r>
          </a:p>
          <a:p>
            <a:pPr defTabSz="912813"/>
            <a:r>
              <a:rPr lang="en-US" altLang="ko-KR" sz="1600">
                <a:latin typeface="Comic Sans MS" pitchFamily="66" charset="0"/>
              </a:rPr>
              <a:t>delay between</a:t>
            </a:r>
          </a:p>
          <a:p>
            <a:pPr defTabSz="912813"/>
            <a:r>
              <a:rPr lang="en-US" altLang="ko-KR" sz="1600">
                <a:latin typeface="Comic Sans MS" pitchFamily="66" charset="0"/>
              </a:rPr>
              <a:t>Host 1 and </a:t>
            </a:r>
          </a:p>
          <a:p>
            <a:pPr defTabSz="912813"/>
            <a:r>
              <a:rPr lang="en-US" altLang="ko-KR" sz="1600">
                <a:latin typeface="Comic Sans MS" pitchFamily="66" charset="0"/>
              </a:rPr>
              <a:t>Node 1 </a:t>
            </a:r>
          </a:p>
        </p:txBody>
      </p:sp>
      <p:sp>
        <p:nvSpPr>
          <p:cNvPr id="5153" name="Line 42"/>
          <p:cNvSpPr>
            <a:spLocks noChangeShapeType="1"/>
          </p:cNvSpPr>
          <p:nvPr/>
        </p:nvSpPr>
        <p:spPr bwMode="auto">
          <a:xfrm flipV="1">
            <a:off x="5573713" y="4430713"/>
            <a:ext cx="304800" cy="3032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  <p:sp>
        <p:nvSpPr>
          <p:cNvPr id="5154" name="Line 43"/>
          <p:cNvSpPr>
            <a:spLocks noChangeShapeType="1"/>
          </p:cNvSpPr>
          <p:nvPr/>
        </p:nvSpPr>
        <p:spPr bwMode="auto">
          <a:xfrm flipV="1">
            <a:off x="5554663" y="4564063"/>
            <a:ext cx="304800" cy="3032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/>
          <a:lstStyle/>
          <a:p>
            <a:endParaRPr lang="ko-KR" altLang="en-US"/>
          </a:p>
        </p:txBody>
      </p:sp>
      <p:sp>
        <p:nvSpPr>
          <p:cNvPr id="5155" name="AutoShape 44"/>
          <p:cNvSpPr>
            <a:spLocks/>
          </p:cNvSpPr>
          <p:nvPr/>
        </p:nvSpPr>
        <p:spPr bwMode="auto">
          <a:xfrm>
            <a:off x="5935663" y="4411663"/>
            <a:ext cx="152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206" tIns="45701" rIns="91396" bIns="228508" anchor="ctr"/>
          <a:lstStyle/>
          <a:p>
            <a:pPr>
              <a:spcBef>
                <a:spcPct val="50000"/>
              </a:spcBef>
              <a:spcAft>
                <a:spcPts val="1000"/>
              </a:spcAft>
            </a:pPr>
            <a:endParaRPr lang="ko-KR" altLang="en-US" sz="1400" b="1">
              <a:latin typeface="PMingLiU" pitchFamily="18" charset="-120"/>
            </a:endParaRPr>
          </a:p>
        </p:txBody>
      </p:sp>
      <p:sp>
        <p:nvSpPr>
          <p:cNvPr id="5156" name="Text Box 45"/>
          <p:cNvSpPr txBox="1">
            <a:spLocks noChangeArrowheads="1"/>
          </p:cNvSpPr>
          <p:nvPr/>
        </p:nvSpPr>
        <p:spPr bwMode="auto">
          <a:xfrm>
            <a:off x="341313" y="3544888"/>
            <a:ext cx="1517650" cy="72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15" tIns="44367" rIns="90315" bIns="44367">
            <a:spAutoFit/>
          </a:bodyPr>
          <a:lstStyle/>
          <a:p>
            <a:pPr defTabSz="912813"/>
            <a:r>
              <a:rPr lang="en-US" altLang="ko-KR" sz="1400">
                <a:latin typeface="Comic Sans MS" pitchFamily="66" charset="0"/>
              </a:rPr>
              <a:t>transmission </a:t>
            </a:r>
          </a:p>
          <a:p>
            <a:pPr defTabSz="912813"/>
            <a:r>
              <a:rPr lang="en-US" altLang="ko-KR" sz="1400">
                <a:latin typeface="Comic Sans MS" pitchFamily="66" charset="0"/>
              </a:rPr>
              <a:t>time of Packet 1</a:t>
            </a:r>
          </a:p>
          <a:p>
            <a:pPr defTabSz="912813"/>
            <a:r>
              <a:rPr lang="en-US" altLang="ko-KR" sz="1400">
                <a:latin typeface="Comic Sans MS" pitchFamily="66" charset="0"/>
              </a:rPr>
              <a:t>at Host 1</a:t>
            </a:r>
          </a:p>
        </p:txBody>
      </p:sp>
      <p:sp>
        <p:nvSpPr>
          <p:cNvPr id="5157" name="Rectangle 46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Packet Segmentation : Pipelining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472488" cy="511256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/>
              <a:t>대역폭과 소요시간의 상대적 중요성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작은 메시지 (예, 1 </a:t>
            </a:r>
            <a:r>
              <a:rPr lang="en-US" altLang="ko-KR" sz="2400" dirty="0"/>
              <a:t>byte): </a:t>
            </a:r>
            <a:r>
              <a:rPr lang="ko-KR" altLang="en-US" sz="2400" dirty="0"/>
              <a:t>소요시간 중요</a:t>
            </a:r>
            <a:br>
              <a:rPr lang="ko-KR" altLang="en-US" sz="2400" dirty="0"/>
            </a:br>
            <a:r>
              <a:rPr lang="ko-KR" altLang="en-US" sz="2400" dirty="0"/>
              <a:t>1</a:t>
            </a:r>
            <a:r>
              <a:rPr lang="en-US" altLang="ko-KR" sz="2400" dirty="0" err="1"/>
              <a:t>ms</a:t>
            </a:r>
            <a:r>
              <a:rPr lang="en-US" altLang="ko-KR" sz="2400" dirty="0"/>
              <a:t> vs 100ms dominates 1Mbps vs 100Mbps          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dirty="0"/>
              <a:t>큰 메시지 (예, 25 </a:t>
            </a:r>
            <a:r>
              <a:rPr lang="en-US" altLang="ko-KR" sz="2400" dirty="0"/>
              <a:t>MB): </a:t>
            </a:r>
            <a:r>
              <a:rPr lang="ko-KR" altLang="en-US" sz="2400" dirty="0"/>
              <a:t>대역폭 중요</a:t>
            </a:r>
            <a:br>
              <a:rPr lang="ko-KR" altLang="en-US" sz="2400" dirty="0"/>
            </a:br>
            <a:r>
              <a:rPr lang="ko-KR" altLang="en-US" sz="2400" dirty="0"/>
              <a:t>1</a:t>
            </a:r>
            <a:r>
              <a:rPr lang="en-US" altLang="ko-KR" sz="2400" dirty="0"/>
              <a:t>Mbps vs 100Mbps dominates 1ms vs 100ms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800" dirty="0"/>
              <a:t>무한대 대역폭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총 소요시간이 중요</a:t>
            </a:r>
            <a:endParaRPr lang="en-US" altLang="ko-KR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>
                <a:latin typeface="Helvetica" pitchFamily="34" charset="0"/>
              </a:rPr>
              <a:t>Throughput = </a:t>
            </a:r>
            <a:r>
              <a:rPr lang="en-US" altLang="ko-KR" sz="2000" dirty="0" err="1">
                <a:latin typeface="Helvetica" pitchFamily="34" charset="0"/>
              </a:rPr>
              <a:t>TransferSize</a:t>
            </a:r>
            <a:r>
              <a:rPr lang="en-US" altLang="ko-KR" sz="2000" dirty="0">
                <a:latin typeface="Helvetica" pitchFamily="34" charset="0"/>
              </a:rPr>
              <a:t> / </a:t>
            </a:r>
            <a:r>
              <a:rPr lang="en-US" altLang="ko-KR" sz="2000" dirty="0" err="1">
                <a:latin typeface="Helvetica" pitchFamily="34" charset="0"/>
              </a:rPr>
              <a:t>TransferTime</a:t>
            </a:r>
            <a:r>
              <a:rPr lang="en-US" altLang="ko-KR" sz="2000" dirty="0">
                <a:latin typeface="Helvetica" pitchFamily="34" charset="0"/>
              </a:rPr>
              <a:t>(</a:t>
            </a:r>
            <a:r>
              <a:rPr lang="ko-KR" altLang="en-US" sz="2000" dirty="0">
                <a:latin typeface="Helvetica" pitchFamily="34" charset="0"/>
              </a:rPr>
              <a:t>전송완료시간</a:t>
            </a:r>
            <a:r>
              <a:rPr lang="en-US" altLang="ko-KR" sz="2000" dirty="0">
                <a:latin typeface="Helvetica" pitchFamily="34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err="1">
                <a:latin typeface="Helvetica" pitchFamily="34" charset="0"/>
              </a:rPr>
              <a:t>TransferTime</a:t>
            </a:r>
            <a:r>
              <a:rPr lang="en-US" altLang="ko-KR" sz="2000" dirty="0">
                <a:latin typeface="Helvetica" pitchFamily="34" charset="0"/>
              </a:rPr>
              <a:t> = RTT + (1/Bandwidth)x </a:t>
            </a:r>
            <a:r>
              <a:rPr lang="en-US" altLang="ko-KR" sz="2000" dirty="0" err="1">
                <a:latin typeface="Helvetica" pitchFamily="34" charset="0"/>
              </a:rPr>
              <a:t>TransferSize</a:t>
            </a: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1-MB </a:t>
            </a:r>
            <a:r>
              <a:rPr lang="en-US" altLang="ko-KR" i="1" dirty="0"/>
              <a:t>file</a:t>
            </a:r>
            <a:r>
              <a:rPr lang="en-US" altLang="ko-KR" dirty="0"/>
              <a:t> to 1-Gbps link as 1-KB </a:t>
            </a:r>
            <a:r>
              <a:rPr lang="en-US" altLang="ko-KR" i="1" dirty="0"/>
              <a:t>packet </a:t>
            </a:r>
            <a:r>
              <a:rPr lang="en-US" altLang="ko-KR" dirty="0"/>
              <a:t>to 1-Mbps link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데이터도 같이 증가</a:t>
            </a:r>
            <a:r>
              <a:rPr lang="en-US" altLang="ko-KR" dirty="0"/>
              <a:t>!</a:t>
            </a:r>
          </a:p>
          <a:p>
            <a:pPr lvl="1" eaLnBrk="1" hangingPunct="1">
              <a:lnSpc>
                <a:spcPct val="40000"/>
              </a:lnSpc>
            </a:pPr>
            <a:endParaRPr lang="ko-KR" altLang="en-US" sz="2400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성능</a:t>
            </a:r>
            <a:endParaRPr kumimoji="1" lang="ko-KR" altLang="en-US" sz="1400" b="1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611560" y="18658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 sz="3600" dirty="0"/>
              <a:t>성능 (</a:t>
            </a:r>
            <a:r>
              <a:rPr lang="en-US" altLang="ko-KR" sz="3600" dirty="0"/>
              <a:t>Performance) (3)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지연시간 </a:t>
            </a:r>
            <a:r>
              <a:rPr lang="en-US" altLang="ko-KR"/>
              <a:t>x </a:t>
            </a:r>
            <a:r>
              <a:rPr lang="ko-KR" altLang="en-US"/>
              <a:t>대역폭 </a:t>
            </a:r>
            <a:br>
              <a:rPr lang="ko-KR" altLang="en-US"/>
            </a:br>
            <a:r>
              <a:rPr lang="ko-KR" altLang="en-US"/>
              <a:t>(</a:t>
            </a:r>
            <a:r>
              <a:rPr lang="en-US" altLang="ko-KR"/>
              <a:t>Delay x Bandwidth Product)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/>
              <a:t>“in flight” or “in the pipe” </a:t>
            </a:r>
            <a:r>
              <a:rPr lang="ko-KR" altLang="en-US"/>
              <a:t>데이터 양</a:t>
            </a:r>
          </a:p>
          <a:p>
            <a:pPr eaLnBrk="1" hangingPunct="1"/>
            <a:r>
              <a:rPr lang="ko-KR" altLang="en-US"/>
              <a:t>비트로 나타내는 링크의 길이 (</a:t>
            </a:r>
            <a:r>
              <a:rPr lang="en-US" altLang="ko-KR"/>
              <a:t>bit length)</a:t>
            </a:r>
          </a:p>
          <a:p>
            <a:pPr lvl="1" eaLnBrk="1" hangingPunct="1"/>
            <a:r>
              <a:rPr lang="ko-KR" altLang="en-US"/>
              <a:t>링크의 부피</a:t>
            </a:r>
          </a:p>
          <a:p>
            <a:pPr lvl="1" eaLnBrk="1" hangingPunct="1"/>
            <a:r>
              <a:rPr lang="ko-KR" altLang="en-US"/>
              <a:t>대역폭이 반영된 지연시간</a:t>
            </a:r>
          </a:p>
          <a:p>
            <a:pPr eaLnBrk="1" hangingPunct="1"/>
            <a:r>
              <a:rPr lang="ko-KR" altLang="en-US"/>
              <a:t>예</a:t>
            </a:r>
            <a:r>
              <a:rPr lang="en-US" altLang="ko-KR"/>
              <a:t>: 100ms </a:t>
            </a:r>
            <a:r>
              <a:rPr lang="en-US" altLang="ko-KR" sz="2800">
                <a:latin typeface="Helvetica" pitchFamily="34" charset="0"/>
              </a:rPr>
              <a:t>x</a:t>
            </a:r>
            <a:r>
              <a:rPr lang="en-US" altLang="ko-KR"/>
              <a:t> 45Mbps = 560KB</a:t>
            </a:r>
          </a:p>
        </p:txBody>
      </p:sp>
      <p:pic>
        <p:nvPicPr>
          <p:cNvPr id="39940" name="Picture 4" descr="PE01F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060950"/>
            <a:ext cx="6078538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성능</a:t>
            </a:r>
            <a:endParaRPr kumimoji="1" lang="ko-KR" altLang="en-US" sz="14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533400" y="4953000"/>
            <a:ext cx="609600" cy="457200"/>
            <a:chOff x="3504" y="2736"/>
            <a:chExt cx="384" cy="288"/>
          </a:xfrm>
        </p:grpSpPr>
        <p:grpSp>
          <p:nvGrpSpPr>
            <p:cNvPr id="40981" name="Group 3"/>
            <p:cNvGrpSpPr>
              <a:grpSpLocks/>
            </p:cNvGrpSpPr>
            <p:nvPr/>
          </p:nvGrpSpPr>
          <p:grpSpPr bwMode="auto">
            <a:xfrm>
              <a:off x="3504" y="2736"/>
              <a:ext cx="336" cy="288"/>
              <a:chOff x="4704" y="1296"/>
              <a:chExt cx="3648" cy="144"/>
            </a:xfrm>
          </p:grpSpPr>
          <p:sp>
            <p:nvSpPr>
              <p:cNvPr id="40983" name="Rectangle 4"/>
              <p:cNvSpPr>
                <a:spLocks noChangeArrowheads="1"/>
              </p:cNvSpPr>
              <p:nvPr/>
            </p:nvSpPr>
            <p:spPr bwMode="auto">
              <a:xfrm>
                <a:off x="4944" y="1296"/>
                <a:ext cx="3408" cy="144"/>
              </a:xfrm>
              <a:prstGeom prst="rect">
                <a:avLst/>
              </a:prstGeom>
              <a:solidFill>
                <a:srgbClr val="FFD10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84" name="Rectangle 5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240" cy="144"/>
              </a:xfrm>
              <a:prstGeom prst="rect">
                <a:avLst/>
              </a:prstGeom>
              <a:solidFill>
                <a:srgbClr val="AC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0982" name="Text Box 6"/>
            <p:cNvSpPr txBox="1">
              <a:spLocks noChangeArrowheads="1"/>
            </p:cNvSpPr>
            <p:nvPr/>
          </p:nvSpPr>
          <p:spPr bwMode="auto">
            <a:xfrm>
              <a:off x="3504" y="2770"/>
              <a:ext cx="38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ko-KR" sz="1200" b="1"/>
                <a:t>OK+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ko-KR" sz="1200" b="1"/>
                <a:t>NEXT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-3505200" y="2425700"/>
            <a:ext cx="3505200" cy="317500"/>
            <a:chOff x="-384" y="1296"/>
            <a:chExt cx="2208" cy="200"/>
          </a:xfrm>
        </p:grpSpPr>
        <p:grpSp>
          <p:nvGrpSpPr>
            <p:cNvPr id="40977" name="Group 8"/>
            <p:cNvGrpSpPr>
              <a:grpSpLocks/>
            </p:cNvGrpSpPr>
            <p:nvPr/>
          </p:nvGrpSpPr>
          <p:grpSpPr bwMode="auto">
            <a:xfrm>
              <a:off x="-384" y="1296"/>
              <a:ext cx="2208" cy="192"/>
              <a:chOff x="4704" y="1296"/>
              <a:chExt cx="3648" cy="144"/>
            </a:xfrm>
          </p:grpSpPr>
          <p:sp>
            <p:nvSpPr>
              <p:cNvPr id="40979" name="Rectangle 9"/>
              <p:cNvSpPr>
                <a:spLocks noChangeArrowheads="1"/>
              </p:cNvSpPr>
              <p:nvPr/>
            </p:nvSpPr>
            <p:spPr bwMode="auto">
              <a:xfrm>
                <a:off x="4944" y="1296"/>
                <a:ext cx="3408" cy="144"/>
              </a:xfrm>
              <a:prstGeom prst="rect">
                <a:avLst/>
              </a:prstGeom>
              <a:solidFill>
                <a:srgbClr val="FFD10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80" name="Rectangle 10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240" cy="144"/>
              </a:xfrm>
              <a:prstGeom prst="rect">
                <a:avLst/>
              </a:prstGeom>
              <a:solidFill>
                <a:srgbClr val="AC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0978" name="Text Box 11"/>
            <p:cNvSpPr txBox="1">
              <a:spLocks noChangeArrowheads="1"/>
            </p:cNvSpPr>
            <p:nvPr/>
          </p:nvSpPr>
          <p:spPr bwMode="auto">
            <a:xfrm>
              <a:off x="0" y="1323"/>
              <a:ext cx="9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b="1"/>
                <a:t>OK + NEXT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7239000" y="2057400"/>
            <a:ext cx="7391400" cy="228600"/>
            <a:chOff x="4704" y="1296"/>
            <a:chExt cx="3648" cy="144"/>
          </a:xfrm>
        </p:grpSpPr>
        <p:sp>
          <p:nvSpPr>
            <p:cNvPr id="40975" name="Rectangle 13"/>
            <p:cNvSpPr>
              <a:spLocks noChangeArrowheads="1"/>
            </p:cNvSpPr>
            <p:nvPr/>
          </p:nvSpPr>
          <p:spPr bwMode="auto">
            <a:xfrm>
              <a:off x="4944" y="1296"/>
              <a:ext cx="3408" cy="144"/>
            </a:xfrm>
            <a:prstGeom prst="rect">
              <a:avLst/>
            </a:prstGeom>
            <a:solidFill>
              <a:srgbClr val="FFD10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6" name="Rectangle 14"/>
            <p:cNvSpPr>
              <a:spLocks noChangeArrowheads="1"/>
            </p:cNvSpPr>
            <p:nvPr/>
          </p:nvSpPr>
          <p:spPr bwMode="auto">
            <a:xfrm>
              <a:off x="4704" y="1296"/>
              <a:ext cx="240" cy="144"/>
            </a:xfrm>
            <a:prstGeom prst="rect">
              <a:avLst/>
            </a:prstGeom>
            <a:solidFill>
              <a:srgbClr val="A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8153400" y="4343400"/>
            <a:ext cx="533400" cy="457200"/>
            <a:chOff x="4704" y="1296"/>
            <a:chExt cx="3648" cy="144"/>
          </a:xfrm>
        </p:grpSpPr>
        <p:sp>
          <p:nvSpPr>
            <p:cNvPr id="40973" name="Rectangle 16"/>
            <p:cNvSpPr>
              <a:spLocks noChangeArrowheads="1"/>
            </p:cNvSpPr>
            <p:nvPr/>
          </p:nvSpPr>
          <p:spPr bwMode="auto">
            <a:xfrm>
              <a:off x="4944" y="1296"/>
              <a:ext cx="3408" cy="144"/>
            </a:xfrm>
            <a:prstGeom prst="rect">
              <a:avLst/>
            </a:prstGeom>
            <a:solidFill>
              <a:srgbClr val="FFD10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4" name="Rectangle 17"/>
            <p:cNvSpPr>
              <a:spLocks noChangeArrowheads="1"/>
            </p:cNvSpPr>
            <p:nvPr/>
          </p:nvSpPr>
          <p:spPr bwMode="auto">
            <a:xfrm>
              <a:off x="4704" y="1296"/>
              <a:ext cx="240" cy="144"/>
            </a:xfrm>
            <a:prstGeom prst="rect">
              <a:avLst/>
            </a:prstGeom>
            <a:solidFill>
              <a:srgbClr val="A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66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Frames</a:t>
            </a:r>
          </a:p>
        </p:txBody>
      </p:sp>
      <p:sp>
        <p:nvSpPr>
          <p:cNvPr id="40967" name="Rectangle 19"/>
          <p:cNvSpPr>
            <a:spLocks noChangeArrowheads="1"/>
          </p:cNvSpPr>
          <p:nvPr/>
        </p:nvSpPr>
        <p:spPr bwMode="auto">
          <a:xfrm>
            <a:off x="0" y="1447800"/>
            <a:ext cx="1981200" cy="1905000"/>
          </a:xfrm>
          <a:prstGeom prst="rect">
            <a:avLst/>
          </a:prstGeom>
          <a:solidFill>
            <a:srgbClr val="009ED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/>
              <a:t>A</a:t>
            </a:r>
          </a:p>
        </p:txBody>
      </p:sp>
      <p:sp>
        <p:nvSpPr>
          <p:cNvPr id="40968" name="Rectangle 20"/>
          <p:cNvSpPr>
            <a:spLocks noChangeArrowheads="1"/>
          </p:cNvSpPr>
          <p:nvPr/>
        </p:nvSpPr>
        <p:spPr bwMode="auto">
          <a:xfrm>
            <a:off x="7162800" y="1371600"/>
            <a:ext cx="1981200" cy="1905000"/>
          </a:xfrm>
          <a:prstGeom prst="rect">
            <a:avLst/>
          </a:prstGeom>
          <a:solidFill>
            <a:srgbClr val="009ED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/>
              <a:t>B</a:t>
            </a:r>
          </a:p>
        </p:txBody>
      </p:sp>
      <p:sp>
        <p:nvSpPr>
          <p:cNvPr id="40969" name="Rectangle 21"/>
          <p:cNvSpPr>
            <a:spLocks noChangeArrowheads="1"/>
          </p:cNvSpPr>
          <p:nvPr/>
        </p:nvSpPr>
        <p:spPr bwMode="auto">
          <a:xfrm>
            <a:off x="0" y="3886200"/>
            <a:ext cx="1981200" cy="1905000"/>
          </a:xfrm>
          <a:prstGeom prst="rect">
            <a:avLst/>
          </a:prstGeom>
          <a:solidFill>
            <a:srgbClr val="009ED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/>
              <a:t>A</a:t>
            </a:r>
          </a:p>
        </p:txBody>
      </p:sp>
      <p:sp>
        <p:nvSpPr>
          <p:cNvPr id="40970" name="Rectangle 22"/>
          <p:cNvSpPr>
            <a:spLocks noChangeArrowheads="1"/>
          </p:cNvSpPr>
          <p:nvPr/>
        </p:nvSpPr>
        <p:spPr bwMode="auto">
          <a:xfrm>
            <a:off x="7162800" y="3810000"/>
            <a:ext cx="1981200" cy="1905000"/>
          </a:xfrm>
          <a:prstGeom prst="rect">
            <a:avLst/>
          </a:prstGeom>
          <a:solidFill>
            <a:srgbClr val="009ED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altLang="ko-KR" sz="2800"/>
              <a:t>B</a:t>
            </a:r>
          </a:p>
        </p:txBody>
      </p:sp>
      <p:sp>
        <p:nvSpPr>
          <p:cNvPr id="40971" name="Line 23"/>
          <p:cNvSpPr>
            <a:spLocks noChangeShapeType="1"/>
          </p:cNvSpPr>
          <p:nvPr/>
        </p:nvSpPr>
        <p:spPr bwMode="auto">
          <a:xfrm>
            <a:off x="1981200" y="24384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2" name="Line 24"/>
          <p:cNvSpPr>
            <a:spLocks noChangeShapeType="1"/>
          </p:cNvSpPr>
          <p:nvPr/>
        </p:nvSpPr>
        <p:spPr bwMode="auto">
          <a:xfrm>
            <a:off x="1981200" y="48768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성능:  기타 사항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/>
              <a:t>응용의 요구사항                   </a:t>
            </a:r>
          </a:p>
          <a:p>
            <a:pPr lvl="1" eaLnBrk="1" hangingPunct="1"/>
            <a:r>
              <a:rPr lang="ko-KR" altLang="en-US" sz="2400"/>
              <a:t>대역폭 요구: 버스트(</a:t>
            </a:r>
            <a:r>
              <a:rPr lang="en-US" altLang="ko-KR" sz="2400"/>
              <a:t>burst) </a:t>
            </a:r>
            <a:r>
              <a:rPr lang="ko-KR" altLang="en-US" sz="2400"/>
              <a:t>대 최고속도(</a:t>
            </a:r>
            <a:r>
              <a:rPr lang="en-US" altLang="ko-KR" sz="2400"/>
              <a:t>peak rate)           </a:t>
            </a:r>
          </a:p>
          <a:p>
            <a:pPr lvl="1" eaLnBrk="1" hangingPunct="1"/>
            <a:r>
              <a:rPr lang="ko-KR" altLang="en-US" sz="2400"/>
              <a:t>지터(</a:t>
            </a:r>
            <a:r>
              <a:rPr lang="en-US" altLang="ko-KR" sz="2400"/>
              <a:t>jitter): </a:t>
            </a:r>
            <a:r>
              <a:rPr lang="ko-KR" altLang="en-US" sz="2400"/>
              <a:t>소요시간의 변이 (패킷 사이의 차이)</a:t>
            </a:r>
          </a:p>
          <a:p>
            <a:pPr eaLnBrk="1" hangingPunct="1">
              <a:lnSpc>
                <a:spcPct val="190000"/>
              </a:lnSpc>
            </a:pPr>
            <a:r>
              <a:rPr lang="ko-KR" altLang="en-US" sz="2800"/>
              <a:t>기타 주의 사항</a:t>
            </a:r>
            <a:r>
              <a:rPr lang="ko-KR" altLang="en-US" sz="2400"/>
              <a:t>                   </a:t>
            </a:r>
            <a:endParaRPr lang="ko-KR" altLang="en-US" sz="2800"/>
          </a:p>
          <a:p>
            <a:pPr lvl="1" eaLnBrk="1" hangingPunct="1"/>
            <a:r>
              <a:rPr lang="ko-KR" altLang="en-US" sz="2400"/>
              <a:t>만일 (메시지) 길이가 1이라면 대역폭은 의미가 없음. </a:t>
            </a:r>
          </a:p>
          <a:p>
            <a:pPr lvl="1" eaLnBrk="1" hangingPunct="1"/>
            <a:r>
              <a:rPr lang="ko-KR" altLang="en-US" sz="2400"/>
              <a:t>프로세스 간의 소요시간에는 소프트웨어 처리 부하도 포함됨.           </a:t>
            </a:r>
          </a:p>
          <a:p>
            <a:pPr lvl="1" eaLnBrk="1" hangingPunct="1"/>
            <a:r>
              <a:rPr lang="ko-KR" altLang="en-US" sz="2400"/>
              <a:t>거리가 짧으면 소프트웨어 부하가 주요소가 된다. </a:t>
            </a:r>
          </a:p>
          <a:p>
            <a:pPr eaLnBrk="1" hangingPunct="1"/>
            <a:endParaRPr lang="ko-KR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성능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85813" y="500063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/>
            <a:r>
              <a:rPr lang="ko-KR" altLang="en-US" sz="4000">
                <a:solidFill>
                  <a:schemeClr val="tx2"/>
                </a:solidFill>
              </a:rPr>
              <a:t>1장. 기본 개념</a:t>
            </a:r>
            <a:endParaRPr lang="ko-KR" altLang="en-US" sz="4400">
              <a:solidFill>
                <a:schemeClr val="tx2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1857375"/>
            <a:ext cx="762000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buFont typeface="Wingdings" pitchFamily="2" charset="2"/>
              <a:buChar char="þ"/>
            </a:pPr>
            <a:r>
              <a:rPr lang="ko-KR" altLang="en-US">
                <a:sym typeface="Wingdings" pitchFamily="2" charset="2"/>
              </a:rPr>
              <a:t>요구 사항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네트워크가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제공해야 하는 것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결국</a:t>
            </a:r>
            <a:r>
              <a:rPr lang="en-US" altLang="ko-KR">
                <a:sym typeface="Wingdings" pitchFamily="2" charset="2"/>
              </a:rPr>
              <a:t>, </a:t>
            </a:r>
            <a:r>
              <a:rPr lang="ko-KR" altLang="en-US">
                <a:sym typeface="Wingdings" pitchFamily="2" charset="2"/>
              </a:rPr>
              <a:t>네트워크에 대한 기능적 정의</a:t>
            </a:r>
            <a:endParaRPr lang="ko-KR" altLang="ko-KR"/>
          </a:p>
          <a:p>
            <a:pPr eaLnBrk="1" latinLnBrk="1" hangingPunct="1"/>
            <a:endParaRPr lang="ko-KR" altLang="en-US">
              <a:sym typeface="Wingdings" pitchFamily="2" charset="2"/>
            </a:endParaRPr>
          </a:p>
          <a:p>
            <a:pPr eaLnBrk="1" latinLnBrk="1" hangingPunct="1">
              <a:lnSpc>
                <a:spcPct val="80000"/>
              </a:lnSpc>
              <a:buFont typeface="Wingdings" pitchFamily="2" charset="2"/>
              <a:buChar char="o"/>
            </a:pPr>
            <a:r>
              <a:rPr lang="ko-KR" altLang="en-US">
                <a:sym typeface="Wingdings" pitchFamily="2" charset="2"/>
              </a:rPr>
              <a:t>네트워크 구조 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네트워크를  만드는 방법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체계적인 접근이 필수</a:t>
            </a:r>
            <a:endParaRPr lang="ko-KR" altLang="ko-KR"/>
          </a:p>
          <a:p>
            <a:pPr eaLnBrk="1" latinLnBrk="1" hangingPunct="1"/>
            <a:endParaRPr lang="ko-KR" altLang="en-US" sz="1800"/>
          </a:p>
          <a:p>
            <a:pPr eaLnBrk="1" latinLnBrk="1" hangingPunct="1">
              <a:buFont typeface="Wingdings" pitchFamily="2" charset="2"/>
              <a:buChar char="o"/>
            </a:pPr>
            <a:r>
              <a:rPr lang="ko-KR" altLang="en-US">
                <a:sym typeface="Wingdings" pitchFamily="2" charset="2"/>
              </a:rPr>
              <a:t>성능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네트워크 비교</a:t>
            </a:r>
            <a:r>
              <a:rPr lang="en-US" altLang="ko-KR">
                <a:sym typeface="Wingdings" pitchFamily="2" charset="2"/>
              </a:rPr>
              <a:t>/</a:t>
            </a:r>
            <a:r>
              <a:rPr lang="ko-KR" altLang="en-US">
                <a:sym typeface="Wingdings" pitchFamily="2" charset="2"/>
              </a:rPr>
              <a:t>평가 기준</a:t>
            </a:r>
            <a:endParaRPr lang="en-US" altLang="ko-KR">
              <a:sym typeface="Wingdings" pitchFamily="2" charset="2"/>
            </a:endParaRPr>
          </a:p>
          <a:p>
            <a:pPr lvl="1" eaLnBrk="1" latinLnBrk="1" hangingPunct="1">
              <a:buFont typeface="Times New Roman" pitchFamily="18" charset="0"/>
              <a:buChar char="–"/>
            </a:pP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빠른 네트워크란</a:t>
            </a:r>
            <a:r>
              <a:rPr lang="en-US" altLang="ko-KR">
                <a:sym typeface="Wingdings" pitchFamily="2" charset="2"/>
              </a:rPr>
              <a:t>?</a:t>
            </a:r>
            <a:endParaRPr lang="ko-KR" altLang="ko-KR"/>
          </a:p>
          <a:p>
            <a:pPr eaLnBrk="1" latinLnBrk="1" hangingPunct="1"/>
            <a:endParaRPr lang="ko-KR" altLang="ko-KR" sz="1800"/>
          </a:p>
          <a:p>
            <a:pPr eaLnBrk="1" latinLnBrk="1" hangingPunct="1"/>
            <a:endParaRPr lang="ko-KR" altLang="ko-KR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552" y="1524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연결 (</a:t>
            </a:r>
            <a:r>
              <a:rPr lang="en-US" altLang="ko-KR" sz="3600" dirty="0"/>
              <a:t>Connectivity) </a:t>
            </a:r>
            <a:r>
              <a:rPr lang="ko-KR" altLang="en-US" dirty="0"/>
              <a:t> </a:t>
            </a:r>
          </a:p>
        </p:txBody>
      </p:sp>
      <p:sp>
        <p:nvSpPr>
          <p:cNvPr id="12292" name="Rectangle 1051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2294" name="Rectangle 1058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305800" cy="5472608"/>
          </a:xfrm>
          <a:noFill/>
        </p:spPr>
        <p:txBody>
          <a:bodyPr/>
          <a:lstStyle/>
          <a:p>
            <a:pPr eaLnBrk="1" hangingPunct="1"/>
            <a:r>
              <a:rPr lang="ko-KR" altLang="en-US" sz="2400" dirty="0"/>
              <a:t>통신 첫 단계 </a:t>
            </a:r>
            <a:r>
              <a:rPr lang="en-US" altLang="ko-KR" sz="2400" dirty="0"/>
              <a:t>– </a:t>
            </a:r>
            <a:r>
              <a:rPr lang="ko-KR" altLang="en-US" sz="2400" dirty="0"/>
              <a:t>통신 주체를 연결하는 것</a:t>
            </a:r>
            <a:endParaRPr lang="en-US" altLang="ko-KR" sz="2400" dirty="0"/>
          </a:p>
          <a:p>
            <a:pPr eaLnBrk="1" hangingPunct="1"/>
            <a:r>
              <a:rPr lang="ko-KR" altLang="en-US" sz="2400" dirty="0"/>
              <a:t>따라서</a:t>
            </a:r>
            <a:r>
              <a:rPr lang="en-US" altLang="ko-KR" sz="2400" dirty="0"/>
              <a:t>, </a:t>
            </a:r>
            <a:r>
              <a:rPr lang="ko-KR" altLang="en-US" sz="2400" dirty="0"/>
              <a:t>통신망이 해야 하는 제</a:t>
            </a:r>
            <a:r>
              <a:rPr lang="en-US" altLang="ko-KR" sz="2400" dirty="0"/>
              <a:t>1</a:t>
            </a:r>
            <a:r>
              <a:rPr lang="ko-KR" altLang="en-US" sz="2400" dirty="0"/>
              <a:t>업무 </a:t>
            </a:r>
            <a:r>
              <a:rPr lang="en-US" altLang="ko-KR" sz="2400" dirty="0"/>
              <a:t>: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통신 주체</a:t>
            </a:r>
            <a:endParaRPr lang="en-US" altLang="ko-KR" sz="2400" dirty="0"/>
          </a:p>
          <a:p>
            <a:pPr lvl="1" eaLnBrk="1" hangingPunct="1"/>
            <a:r>
              <a:rPr lang="ko-KR" altLang="en-US" sz="2000" dirty="0"/>
              <a:t>전화기 등 단말기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좀 더 일반적으로는 통신 응용</a:t>
            </a:r>
            <a:r>
              <a:rPr lang="en-US" altLang="ko-KR" sz="2000" dirty="0"/>
              <a:t>: </a:t>
            </a:r>
            <a:r>
              <a:rPr lang="ko-KR" altLang="en-US" sz="2000" dirty="0"/>
              <a:t>예 </a:t>
            </a:r>
            <a:r>
              <a:rPr lang="ko-KR" altLang="en-US" sz="2000" dirty="0" err="1"/>
              <a:t>카톡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브라우져</a:t>
            </a:r>
            <a:r>
              <a:rPr lang="en-US" altLang="ko-KR" sz="2000" dirty="0"/>
              <a:t>, …</a:t>
            </a:r>
          </a:p>
          <a:p>
            <a:pPr lvl="1" eaLnBrk="1" hangingPunct="1"/>
            <a:r>
              <a:rPr lang="ko-KR" altLang="en-US" sz="2000" dirty="0"/>
              <a:t>당분간은 단말기로 가정</a:t>
            </a:r>
            <a:endParaRPr lang="en-US" altLang="ko-KR" sz="2000" dirty="0"/>
          </a:p>
          <a:p>
            <a:pPr eaLnBrk="1" hangingPunct="1"/>
            <a:r>
              <a:rPr lang="ko-KR" altLang="en-US" sz="2400" dirty="0"/>
              <a:t>연결 방법</a:t>
            </a:r>
            <a:endParaRPr lang="en-US" altLang="ko-KR" sz="2400" dirty="0"/>
          </a:p>
          <a:p>
            <a:pPr lvl="1" eaLnBrk="1" hangingPunct="1"/>
            <a:r>
              <a:rPr lang="ko-KR" altLang="en-US" sz="2000" dirty="0"/>
              <a:t>선을 연결</a:t>
            </a:r>
            <a:r>
              <a:rPr lang="en-US" altLang="ko-KR" sz="2000" dirty="0"/>
              <a:t>;  </a:t>
            </a:r>
            <a:r>
              <a:rPr lang="ko-KR" altLang="en-US" sz="2000" dirty="0"/>
              <a:t>무선 연결도 가능</a:t>
            </a: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eaLnBrk="1" hangingPunct="1"/>
            <a:r>
              <a:rPr lang="ko-KR" altLang="en-US" sz="2400" dirty="0"/>
              <a:t>통신망 구성 요소 </a:t>
            </a:r>
            <a:r>
              <a:rPr lang="en-US" altLang="ko-KR" sz="2400" dirty="0"/>
              <a:t>(</a:t>
            </a:r>
            <a:r>
              <a:rPr lang="ko-KR" altLang="en-US" sz="2400" dirty="0"/>
              <a:t>물리적 연결 제공을 위한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lvl="1" eaLnBrk="1" hangingPunct="1"/>
            <a:r>
              <a:rPr lang="ko-KR" altLang="en-US" sz="2000" dirty="0" err="1"/>
              <a:t>노드</a:t>
            </a:r>
            <a:r>
              <a:rPr lang="ko-KR" altLang="en-US" sz="2000" dirty="0"/>
              <a:t>(</a:t>
            </a:r>
            <a:r>
              <a:rPr lang="en-US" altLang="ko-KR" sz="2000" dirty="0"/>
              <a:t>nodes): </a:t>
            </a:r>
            <a:r>
              <a:rPr lang="ko-KR" altLang="en-US" sz="2000" dirty="0"/>
              <a:t>단말기</a:t>
            </a:r>
            <a:r>
              <a:rPr lang="en-US" altLang="ko-KR" sz="2000" dirty="0"/>
              <a:t>, </a:t>
            </a:r>
            <a:r>
              <a:rPr lang="ko-KR" altLang="en-US" sz="2000" dirty="0"/>
              <a:t>범용 워크스테이션, </a:t>
            </a:r>
            <a:r>
              <a:rPr lang="ko-KR" altLang="en-US" sz="2000" dirty="0" err="1"/>
              <a:t>라우터</a:t>
            </a:r>
            <a:r>
              <a:rPr lang="ko-KR" altLang="en-US" sz="2000" dirty="0"/>
              <a:t> 등</a:t>
            </a:r>
            <a:r>
              <a:rPr lang="ko-KR" altLang="en-US" sz="2400" dirty="0"/>
              <a:t> </a:t>
            </a:r>
          </a:p>
          <a:p>
            <a:pPr lvl="1" eaLnBrk="1" hangingPunct="1"/>
            <a:r>
              <a:rPr lang="ko-KR" altLang="en-US" sz="2000" dirty="0"/>
              <a:t>링크(</a:t>
            </a:r>
            <a:r>
              <a:rPr lang="en-US" altLang="ko-KR" sz="2000" dirty="0"/>
              <a:t>links) : </a:t>
            </a:r>
            <a:r>
              <a:rPr lang="ko-KR" altLang="en-US" sz="2000" dirty="0"/>
              <a:t>동축케이블</a:t>
            </a:r>
            <a:r>
              <a:rPr lang="ko-KR" altLang="ko-KR" sz="2000" dirty="0"/>
              <a:t>,</a:t>
            </a:r>
            <a:r>
              <a:rPr lang="ko-KR" altLang="en-US" sz="2000" dirty="0"/>
              <a:t>광케이블</a:t>
            </a:r>
            <a:r>
              <a:rPr lang="en-US" altLang="ko-KR" sz="2000" dirty="0"/>
              <a:t>, </a:t>
            </a:r>
            <a:r>
              <a:rPr lang="ko-KR" altLang="en-US" sz="2000" dirty="0"/>
              <a:t>무선채널 등           </a:t>
            </a:r>
          </a:p>
        </p:txBody>
      </p:sp>
      <p:sp>
        <p:nvSpPr>
          <p:cNvPr id="12295" name="Text Box 1059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요구 사항 </a:t>
            </a:r>
            <a:r>
              <a:rPr kumimoji="1" lang="en-US" altLang="ko-KR" sz="1000" b="1"/>
              <a:t>1</a:t>
            </a:r>
            <a:endParaRPr kumimoji="1" lang="ko-KR" altLang="en-US"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0" y="357188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연결</a:t>
            </a:r>
            <a:r>
              <a:rPr lang="en-US" altLang="ko-KR" sz="3600" dirty="0"/>
              <a:t>: </a:t>
            </a:r>
            <a:r>
              <a:rPr lang="ko-KR" altLang="en-US" sz="3600" dirty="0"/>
              <a:t>직접 링크 (</a:t>
            </a:r>
            <a:r>
              <a:rPr lang="en-US" altLang="ko-KR" sz="3600" dirty="0"/>
              <a:t>Direct</a:t>
            </a:r>
            <a:r>
              <a:rPr lang="ko-KR" altLang="en-US" sz="3600" dirty="0"/>
              <a:t> </a:t>
            </a:r>
            <a:r>
              <a:rPr lang="en-US" altLang="ko-KR" sz="3600" dirty="0"/>
              <a:t>Links</a:t>
            </a:r>
            <a:r>
              <a:rPr lang="ko-KR" altLang="en-US" sz="3600" dirty="0"/>
              <a:t> </a:t>
            </a:r>
            <a:r>
              <a:rPr lang="en-US" altLang="ko-KR" sz="3600" dirty="0"/>
              <a:t>) </a:t>
            </a:r>
            <a:r>
              <a:rPr lang="ko-KR" altLang="en-US" dirty="0"/>
              <a:t> </a:t>
            </a:r>
          </a:p>
        </p:txBody>
      </p:sp>
      <p:grpSp>
        <p:nvGrpSpPr>
          <p:cNvPr id="12291" name="Group 1035"/>
          <p:cNvGrpSpPr>
            <a:grpSpLocks/>
          </p:cNvGrpSpPr>
          <p:nvPr/>
        </p:nvGrpSpPr>
        <p:grpSpPr bwMode="auto">
          <a:xfrm>
            <a:off x="1682807" y="2740720"/>
            <a:ext cx="3990975" cy="976312"/>
            <a:chOff x="1584" y="2592"/>
            <a:chExt cx="2514" cy="615"/>
          </a:xfrm>
        </p:grpSpPr>
        <p:sp>
          <p:nvSpPr>
            <p:cNvPr id="12309" name="Freeform 1029"/>
            <p:cNvSpPr>
              <a:spLocks/>
            </p:cNvSpPr>
            <p:nvPr/>
          </p:nvSpPr>
          <p:spPr bwMode="auto">
            <a:xfrm>
              <a:off x="1883" y="2592"/>
              <a:ext cx="273" cy="336"/>
            </a:xfrm>
            <a:custGeom>
              <a:avLst/>
              <a:gdLst>
                <a:gd name="T0" fmla="*/ 18 w 403"/>
                <a:gd name="T1" fmla="*/ 93 h 403"/>
                <a:gd name="T2" fmla="*/ 18 w 403"/>
                <a:gd name="T3" fmla="*/ 0 h 403"/>
                <a:gd name="T4" fmla="*/ 0 w 403"/>
                <a:gd name="T5" fmla="*/ 0 h 403"/>
                <a:gd name="T6" fmla="*/ 0 w 403"/>
                <a:gd name="T7" fmla="*/ 94 h 403"/>
                <a:gd name="T8" fmla="*/ 18 w 403"/>
                <a:gd name="T9" fmla="*/ 94 h 403"/>
                <a:gd name="T10" fmla="*/ 18 w 403"/>
                <a:gd name="T11" fmla="*/ 94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398" y="398"/>
                  </a:moveTo>
                  <a:lnTo>
                    <a:pt x="403" y="0"/>
                  </a:lnTo>
                  <a:lnTo>
                    <a:pt x="0" y="0"/>
                  </a:lnTo>
                  <a:lnTo>
                    <a:pt x="0" y="403"/>
                  </a:lnTo>
                  <a:lnTo>
                    <a:pt x="403" y="40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Freeform 1030"/>
            <p:cNvSpPr>
              <a:spLocks/>
            </p:cNvSpPr>
            <p:nvPr/>
          </p:nvSpPr>
          <p:spPr bwMode="auto">
            <a:xfrm>
              <a:off x="3828" y="2592"/>
              <a:ext cx="270" cy="336"/>
            </a:xfrm>
            <a:custGeom>
              <a:avLst/>
              <a:gdLst>
                <a:gd name="T0" fmla="*/ 18 w 399"/>
                <a:gd name="T1" fmla="*/ 93 h 403"/>
                <a:gd name="T2" fmla="*/ 18 w 399"/>
                <a:gd name="T3" fmla="*/ 0 h 403"/>
                <a:gd name="T4" fmla="*/ 0 w 399"/>
                <a:gd name="T5" fmla="*/ 0 h 403"/>
                <a:gd name="T6" fmla="*/ 0 w 399"/>
                <a:gd name="T7" fmla="*/ 94 h 403"/>
                <a:gd name="T8" fmla="*/ 18 w 399"/>
                <a:gd name="T9" fmla="*/ 94 h 403"/>
                <a:gd name="T10" fmla="*/ 18 w 399"/>
                <a:gd name="T11" fmla="*/ 94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9"/>
                <a:gd name="T19" fmla="*/ 0 h 403"/>
                <a:gd name="T20" fmla="*/ 399 w 399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9" h="403">
                  <a:moveTo>
                    <a:pt x="399" y="398"/>
                  </a:moveTo>
                  <a:lnTo>
                    <a:pt x="399" y="0"/>
                  </a:lnTo>
                  <a:lnTo>
                    <a:pt x="0" y="0"/>
                  </a:lnTo>
                  <a:lnTo>
                    <a:pt x="0" y="403"/>
                  </a:lnTo>
                  <a:lnTo>
                    <a:pt x="399" y="40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1" name="Line 1031"/>
            <p:cNvSpPr>
              <a:spLocks noChangeShapeType="1"/>
            </p:cNvSpPr>
            <p:nvPr/>
          </p:nvSpPr>
          <p:spPr bwMode="auto">
            <a:xfrm>
              <a:off x="2160" y="2736"/>
              <a:ext cx="16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2" name="Rectangle 1032"/>
            <p:cNvSpPr>
              <a:spLocks noChangeArrowheads="1"/>
            </p:cNvSpPr>
            <p:nvPr/>
          </p:nvSpPr>
          <p:spPr bwMode="auto">
            <a:xfrm>
              <a:off x="1584" y="2640"/>
              <a:ext cx="1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000">
                  <a:solidFill>
                    <a:srgbClr val="000000"/>
                  </a:solidFill>
                  <a:latin typeface="Arial" charset="0"/>
                </a:rPr>
                <a:t>(</a:t>
              </a:r>
              <a:r>
                <a:rPr lang="en-US" altLang="ko-KR" sz="2000">
                  <a:solidFill>
                    <a:srgbClr val="000000"/>
                  </a:solidFill>
                  <a:latin typeface="Arial" charset="0"/>
                </a:rPr>
                <a:t>a)</a:t>
              </a:r>
              <a:endParaRPr lang="en-US" altLang="ko-KR"/>
            </a:p>
          </p:txBody>
        </p:sp>
        <p:sp>
          <p:nvSpPr>
            <p:cNvPr id="12313" name="Text Box 1033"/>
            <p:cNvSpPr txBox="1">
              <a:spLocks noChangeArrowheads="1"/>
            </p:cNvSpPr>
            <p:nvPr/>
          </p:nvSpPr>
          <p:spPr bwMode="auto">
            <a:xfrm>
              <a:off x="2208" y="2976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800"/>
                <a:t>point-to-point network</a:t>
              </a:r>
              <a:endParaRPr kumimoji="1" lang="en-US" altLang="ko-KR"/>
            </a:p>
          </p:txBody>
        </p:sp>
      </p:grpSp>
      <p:sp>
        <p:nvSpPr>
          <p:cNvPr id="12292" name="Rectangle 1051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grpSp>
        <p:nvGrpSpPr>
          <p:cNvPr id="12293" name="Group 1056"/>
          <p:cNvGrpSpPr>
            <a:grpSpLocks/>
          </p:cNvGrpSpPr>
          <p:nvPr/>
        </p:nvGrpSpPr>
        <p:grpSpPr bwMode="auto">
          <a:xfrm>
            <a:off x="1796256" y="4862513"/>
            <a:ext cx="4215904" cy="1204913"/>
            <a:chOff x="1288" y="3552"/>
            <a:chExt cx="2504" cy="759"/>
          </a:xfrm>
        </p:grpSpPr>
        <p:sp>
          <p:nvSpPr>
            <p:cNvPr id="12296" name="Rectangle 1049"/>
            <p:cNvSpPr>
              <a:spLocks noChangeArrowheads="1"/>
            </p:cNvSpPr>
            <p:nvPr/>
          </p:nvSpPr>
          <p:spPr bwMode="auto">
            <a:xfrm>
              <a:off x="1288" y="3602"/>
              <a:ext cx="1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000">
                  <a:solidFill>
                    <a:srgbClr val="000000"/>
                  </a:solidFill>
                  <a:latin typeface="Arial" charset="0"/>
                </a:rPr>
                <a:t>(</a:t>
              </a:r>
              <a:r>
                <a:rPr lang="en-US" altLang="ko-KR" sz="2000">
                  <a:solidFill>
                    <a:srgbClr val="000000"/>
                  </a:solidFill>
                  <a:latin typeface="Arial" charset="0"/>
                </a:rPr>
                <a:t>b)</a:t>
              </a:r>
              <a:endParaRPr lang="en-US" altLang="ko-KR"/>
            </a:p>
          </p:txBody>
        </p:sp>
        <p:grpSp>
          <p:nvGrpSpPr>
            <p:cNvPr id="12297" name="Group 1053"/>
            <p:cNvGrpSpPr>
              <a:grpSpLocks/>
            </p:cNvGrpSpPr>
            <p:nvPr/>
          </p:nvGrpSpPr>
          <p:grpSpPr bwMode="auto">
            <a:xfrm>
              <a:off x="1584" y="3552"/>
              <a:ext cx="2208" cy="419"/>
              <a:chOff x="1648" y="3552"/>
              <a:chExt cx="2144" cy="419"/>
            </a:xfrm>
          </p:grpSpPr>
          <p:sp>
            <p:nvSpPr>
              <p:cNvPr id="12299" name="Freeform 1040"/>
              <p:cNvSpPr>
                <a:spLocks/>
              </p:cNvSpPr>
              <p:nvPr/>
            </p:nvSpPr>
            <p:spPr bwMode="auto">
              <a:xfrm>
                <a:off x="1648" y="3559"/>
                <a:ext cx="264" cy="196"/>
              </a:xfrm>
              <a:custGeom>
                <a:avLst/>
                <a:gdLst>
                  <a:gd name="T0" fmla="*/ 13 w 403"/>
                  <a:gd name="T1" fmla="*/ 1 h 403"/>
                  <a:gd name="T2" fmla="*/ 13 w 403"/>
                  <a:gd name="T3" fmla="*/ 0 h 403"/>
                  <a:gd name="T4" fmla="*/ 0 w 403"/>
                  <a:gd name="T5" fmla="*/ 0 h 403"/>
                  <a:gd name="T6" fmla="*/ 0 w 403"/>
                  <a:gd name="T7" fmla="*/ 1 h 403"/>
                  <a:gd name="T8" fmla="*/ 13 w 403"/>
                  <a:gd name="T9" fmla="*/ 1 h 403"/>
                  <a:gd name="T10" fmla="*/ 13 w 403"/>
                  <a:gd name="T11" fmla="*/ 1 h 4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3"/>
                  <a:gd name="T19" fmla="*/ 0 h 403"/>
                  <a:gd name="T20" fmla="*/ 403 w 403"/>
                  <a:gd name="T21" fmla="*/ 403 h 4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3" h="403">
                    <a:moveTo>
                      <a:pt x="398" y="398"/>
                    </a:moveTo>
                    <a:lnTo>
                      <a:pt x="403" y="0"/>
                    </a:lnTo>
                    <a:lnTo>
                      <a:pt x="0" y="0"/>
                    </a:lnTo>
                    <a:lnTo>
                      <a:pt x="0" y="403"/>
                    </a:lnTo>
                    <a:lnTo>
                      <a:pt x="403" y="403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0" name="Freeform 1041"/>
              <p:cNvSpPr>
                <a:spLocks/>
              </p:cNvSpPr>
              <p:nvPr/>
            </p:nvSpPr>
            <p:spPr bwMode="auto">
              <a:xfrm>
                <a:off x="3531" y="3559"/>
                <a:ext cx="261" cy="196"/>
              </a:xfrm>
              <a:custGeom>
                <a:avLst/>
                <a:gdLst>
                  <a:gd name="T0" fmla="*/ 13 w 399"/>
                  <a:gd name="T1" fmla="*/ 1 h 403"/>
                  <a:gd name="T2" fmla="*/ 13 w 399"/>
                  <a:gd name="T3" fmla="*/ 0 h 403"/>
                  <a:gd name="T4" fmla="*/ 0 w 399"/>
                  <a:gd name="T5" fmla="*/ 0 h 403"/>
                  <a:gd name="T6" fmla="*/ 0 w 399"/>
                  <a:gd name="T7" fmla="*/ 1 h 403"/>
                  <a:gd name="T8" fmla="*/ 13 w 399"/>
                  <a:gd name="T9" fmla="*/ 1 h 403"/>
                  <a:gd name="T10" fmla="*/ 13 w 399"/>
                  <a:gd name="T11" fmla="*/ 1 h 4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"/>
                  <a:gd name="T19" fmla="*/ 0 h 403"/>
                  <a:gd name="T20" fmla="*/ 399 w 399"/>
                  <a:gd name="T21" fmla="*/ 403 h 4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" h="403">
                    <a:moveTo>
                      <a:pt x="399" y="398"/>
                    </a:moveTo>
                    <a:lnTo>
                      <a:pt x="399" y="0"/>
                    </a:lnTo>
                    <a:lnTo>
                      <a:pt x="0" y="0"/>
                    </a:lnTo>
                    <a:lnTo>
                      <a:pt x="0" y="403"/>
                    </a:lnTo>
                    <a:lnTo>
                      <a:pt x="399" y="403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1" name="Freeform 1042"/>
              <p:cNvSpPr>
                <a:spLocks/>
              </p:cNvSpPr>
              <p:nvPr/>
            </p:nvSpPr>
            <p:spPr bwMode="auto">
              <a:xfrm>
                <a:off x="2186" y="3559"/>
                <a:ext cx="260" cy="196"/>
              </a:xfrm>
              <a:custGeom>
                <a:avLst/>
                <a:gdLst>
                  <a:gd name="T0" fmla="*/ 13 w 398"/>
                  <a:gd name="T1" fmla="*/ 1 h 403"/>
                  <a:gd name="T2" fmla="*/ 13 w 398"/>
                  <a:gd name="T3" fmla="*/ 0 h 403"/>
                  <a:gd name="T4" fmla="*/ 0 w 398"/>
                  <a:gd name="T5" fmla="*/ 0 h 403"/>
                  <a:gd name="T6" fmla="*/ 0 w 398"/>
                  <a:gd name="T7" fmla="*/ 1 h 403"/>
                  <a:gd name="T8" fmla="*/ 13 w 398"/>
                  <a:gd name="T9" fmla="*/ 1 h 403"/>
                  <a:gd name="T10" fmla="*/ 13 w 398"/>
                  <a:gd name="T11" fmla="*/ 1 h 4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8"/>
                  <a:gd name="T19" fmla="*/ 0 h 403"/>
                  <a:gd name="T20" fmla="*/ 398 w 398"/>
                  <a:gd name="T21" fmla="*/ 403 h 4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8" h="403">
                    <a:moveTo>
                      <a:pt x="398" y="398"/>
                    </a:moveTo>
                    <a:lnTo>
                      <a:pt x="398" y="0"/>
                    </a:lnTo>
                    <a:lnTo>
                      <a:pt x="0" y="0"/>
                    </a:lnTo>
                    <a:lnTo>
                      <a:pt x="0" y="403"/>
                    </a:lnTo>
                    <a:lnTo>
                      <a:pt x="398" y="403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2" name="Freeform 1043"/>
              <p:cNvSpPr>
                <a:spLocks/>
              </p:cNvSpPr>
              <p:nvPr/>
            </p:nvSpPr>
            <p:spPr bwMode="auto">
              <a:xfrm>
                <a:off x="2759" y="3569"/>
                <a:ext cx="251" cy="186"/>
              </a:xfrm>
              <a:custGeom>
                <a:avLst/>
                <a:gdLst>
                  <a:gd name="T0" fmla="*/ 10 w 398"/>
                  <a:gd name="T1" fmla="*/ 1 h 403"/>
                  <a:gd name="T2" fmla="*/ 10 w 398"/>
                  <a:gd name="T3" fmla="*/ 0 h 403"/>
                  <a:gd name="T4" fmla="*/ 0 w 398"/>
                  <a:gd name="T5" fmla="*/ 0 h 403"/>
                  <a:gd name="T6" fmla="*/ 0 w 398"/>
                  <a:gd name="T7" fmla="*/ 1 h 403"/>
                  <a:gd name="T8" fmla="*/ 10 w 398"/>
                  <a:gd name="T9" fmla="*/ 1 h 403"/>
                  <a:gd name="T10" fmla="*/ 10 w 398"/>
                  <a:gd name="T11" fmla="*/ 1 h 4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8"/>
                  <a:gd name="T19" fmla="*/ 0 h 403"/>
                  <a:gd name="T20" fmla="*/ 398 w 398"/>
                  <a:gd name="T21" fmla="*/ 403 h 4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8" h="403">
                    <a:moveTo>
                      <a:pt x="393" y="398"/>
                    </a:moveTo>
                    <a:lnTo>
                      <a:pt x="398" y="0"/>
                    </a:lnTo>
                    <a:lnTo>
                      <a:pt x="0" y="0"/>
                    </a:lnTo>
                    <a:lnTo>
                      <a:pt x="0" y="403"/>
                    </a:lnTo>
                    <a:lnTo>
                      <a:pt x="398" y="403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3" name="Line 1044"/>
              <p:cNvSpPr>
                <a:spLocks noChangeShapeType="1"/>
              </p:cNvSpPr>
              <p:nvPr/>
            </p:nvSpPr>
            <p:spPr bwMode="auto">
              <a:xfrm>
                <a:off x="1648" y="3971"/>
                <a:ext cx="214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4" name="Line 1045"/>
              <p:cNvSpPr>
                <a:spLocks noChangeShapeType="1"/>
              </p:cNvSpPr>
              <p:nvPr/>
            </p:nvSpPr>
            <p:spPr bwMode="auto">
              <a:xfrm>
                <a:off x="1787" y="3753"/>
                <a:ext cx="0" cy="2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5" name="Line 1046"/>
              <p:cNvSpPr>
                <a:spLocks noChangeShapeType="1"/>
              </p:cNvSpPr>
              <p:nvPr/>
            </p:nvSpPr>
            <p:spPr bwMode="auto">
              <a:xfrm>
                <a:off x="2319" y="3755"/>
                <a:ext cx="3" cy="21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6" name="Line 1047"/>
              <p:cNvSpPr>
                <a:spLocks noChangeShapeType="1"/>
              </p:cNvSpPr>
              <p:nvPr/>
            </p:nvSpPr>
            <p:spPr bwMode="auto">
              <a:xfrm>
                <a:off x="2865" y="3753"/>
                <a:ext cx="1" cy="2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7" name="Line 1048"/>
              <p:cNvSpPr>
                <a:spLocks noChangeShapeType="1"/>
              </p:cNvSpPr>
              <p:nvPr/>
            </p:nvSpPr>
            <p:spPr bwMode="auto">
              <a:xfrm>
                <a:off x="3666" y="3753"/>
                <a:ext cx="1" cy="2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8" name="Rectangle 1050"/>
              <p:cNvSpPr>
                <a:spLocks noChangeArrowheads="1"/>
              </p:cNvSpPr>
              <p:nvPr/>
            </p:nvSpPr>
            <p:spPr bwMode="auto">
              <a:xfrm>
                <a:off x="3163" y="355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ko-KR" altLang="en-US" sz="3000">
                    <a:solidFill>
                      <a:srgbClr val="000000"/>
                    </a:solidFill>
                    <a:latin typeface="Arial" charset="0"/>
                  </a:rPr>
                  <a:t>…</a:t>
                </a:r>
                <a:endParaRPr lang="ko-KR" altLang="en-US"/>
              </a:p>
            </p:txBody>
          </p:sp>
        </p:grpSp>
        <p:sp>
          <p:nvSpPr>
            <p:cNvPr id="12298" name="Text Box 1054"/>
            <p:cNvSpPr txBox="1">
              <a:spLocks noChangeArrowheads="1"/>
            </p:cNvSpPr>
            <p:nvPr/>
          </p:nvSpPr>
          <p:spPr bwMode="auto">
            <a:xfrm>
              <a:off x="1920" y="4080"/>
              <a:ext cx="1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800"/>
                <a:t>multiple access network</a:t>
              </a:r>
            </a:p>
          </p:txBody>
        </p:sp>
      </p:grpSp>
      <p:sp>
        <p:nvSpPr>
          <p:cNvPr id="12294" name="Rectangle 1058"/>
          <p:cNvSpPr>
            <a:spLocks noGrp="1" noChangeArrowheads="1"/>
          </p:cNvSpPr>
          <p:nvPr>
            <p:ph type="body" idx="1"/>
          </p:nvPr>
        </p:nvSpPr>
        <p:spPr>
          <a:xfrm>
            <a:off x="503330" y="1510121"/>
            <a:ext cx="8305800" cy="3223245"/>
          </a:xfrm>
          <a:noFill/>
        </p:spPr>
        <p:txBody>
          <a:bodyPr/>
          <a:lstStyle/>
          <a:p>
            <a:pPr eaLnBrk="1" hangingPunct="1"/>
            <a:r>
              <a:rPr lang="ko-KR" altLang="en-US" sz="2400" dirty="0" err="1"/>
              <a:t>점대점</a:t>
            </a:r>
            <a:r>
              <a:rPr lang="ko-KR" altLang="en-US" sz="2400" dirty="0"/>
              <a:t> 연결 (</a:t>
            </a:r>
            <a:r>
              <a:rPr lang="en-US" altLang="ko-KR" sz="2400" dirty="0"/>
              <a:t>point-to-point)                 </a:t>
            </a:r>
          </a:p>
          <a:p>
            <a:pPr lvl="1" eaLnBrk="1" hangingPunct="1"/>
            <a:r>
              <a:rPr lang="ko-KR" altLang="en-US" sz="2000" dirty="0"/>
              <a:t>가장 간단한 네트워크</a:t>
            </a:r>
          </a:p>
          <a:p>
            <a:pPr lvl="1" eaLnBrk="1" hangingPunct="1"/>
            <a:endParaRPr lang="ko-KR" altLang="en-US" sz="2000" dirty="0"/>
          </a:p>
          <a:p>
            <a:pPr lvl="1" eaLnBrk="1" hangingPunct="1"/>
            <a:endParaRPr lang="ko-KR" altLang="en-US" sz="20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다중 접근 (</a:t>
            </a:r>
            <a:r>
              <a:rPr lang="en-US" altLang="ko-KR" sz="2400" dirty="0"/>
              <a:t>multiple access) </a:t>
            </a:r>
            <a:endParaRPr lang="ko-KR" altLang="en-US" sz="2400" dirty="0"/>
          </a:p>
        </p:txBody>
      </p:sp>
      <p:sp>
        <p:nvSpPr>
          <p:cNvPr id="12295" name="Text Box 1059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요구 사항 </a:t>
            </a:r>
            <a:r>
              <a:rPr kumimoji="1" lang="en-US" altLang="ko-KR" sz="1000" b="1"/>
              <a:t>1</a:t>
            </a:r>
            <a:endParaRPr kumimoji="1"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66861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1071563" y="3009900"/>
            <a:ext cx="2514600" cy="2133600"/>
            <a:chOff x="582" y="2020"/>
            <a:chExt cx="2035" cy="1725"/>
          </a:xfrm>
        </p:grpSpPr>
        <p:sp>
          <p:nvSpPr>
            <p:cNvPr id="13361" name="Freeform 5"/>
            <p:cNvSpPr>
              <a:spLocks/>
            </p:cNvSpPr>
            <p:nvPr/>
          </p:nvSpPr>
          <p:spPr bwMode="auto">
            <a:xfrm>
              <a:off x="1638" y="2367"/>
              <a:ext cx="637" cy="533"/>
            </a:xfrm>
            <a:custGeom>
              <a:avLst/>
              <a:gdLst>
                <a:gd name="T0" fmla="*/ 0 w 637"/>
                <a:gd name="T1" fmla="*/ 56 h 533"/>
                <a:gd name="T2" fmla="*/ 5 w 637"/>
                <a:gd name="T3" fmla="*/ 54 h 533"/>
                <a:gd name="T4" fmla="*/ 15 w 637"/>
                <a:gd name="T5" fmla="*/ 45 h 533"/>
                <a:gd name="T6" fmla="*/ 32 w 637"/>
                <a:gd name="T7" fmla="*/ 34 h 533"/>
                <a:gd name="T8" fmla="*/ 53 w 637"/>
                <a:gd name="T9" fmla="*/ 24 h 533"/>
                <a:gd name="T10" fmla="*/ 81 w 637"/>
                <a:gd name="T11" fmla="*/ 13 h 533"/>
                <a:gd name="T12" fmla="*/ 111 w 637"/>
                <a:gd name="T13" fmla="*/ 5 h 533"/>
                <a:gd name="T14" fmla="*/ 145 w 637"/>
                <a:gd name="T15" fmla="*/ 0 h 533"/>
                <a:gd name="T16" fmla="*/ 179 w 637"/>
                <a:gd name="T17" fmla="*/ 3 h 533"/>
                <a:gd name="T18" fmla="*/ 215 w 637"/>
                <a:gd name="T19" fmla="*/ 11 h 533"/>
                <a:gd name="T20" fmla="*/ 251 w 637"/>
                <a:gd name="T21" fmla="*/ 30 h 533"/>
                <a:gd name="T22" fmla="*/ 283 w 637"/>
                <a:gd name="T23" fmla="*/ 54 h 533"/>
                <a:gd name="T24" fmla="*/ 307 w 637"/>
                <a:gd name="T25" fmla="*/ 77 h 533"/>
                <a:gd name="T26" fmla="*/ 326 w 637"/>
                <a:gd name="T27" fmla="*/ 101 h 533"/>
                <a:gd name="T28" fmla="*/ 337 w 637"/>
                <a:gd name="T29" fmla="*/ 122 h 533"/>
                <a:gd name="T30" fmla="*/ 345 w 637"/>
                <a:gd name="T31" fmla="*/ 141 h 533"/>
                <a:gd name="T32" fmla="*/ 349 w 637"/>
                <a:gd name="T33" fmla="*/ 156 h 533"/>
                <a:gd name="T34" fmla="*/ 351 w 637"/>
                <a:gd name="T35" fmla="*/ 171 h 533"/>
                <a:gd name="T36" fmla="*/ 351 w 637"/>
                <a:gd name="T37" fmla="*/ 181 h 533"/>
                <a:gd name="T38" fmla="*/ 349 w 637"/>
                <a:gd name="T39" fmla="*/ 188 h 533"/>
                <a:gd name="T40" fmla="*/ 349 w 637"/>
                <a:gd name="T41" fmla="*/ 190 h 533"/>
                <a:gd name="T42" fmla="*/ 351 w 637"/>
                <a:gd name="T43" fmla="*/ 188 h 533"/>
                <a:gd name="T44" fmla="*/ 358 w 637"/>
                <a:gd name="T45" fmla="*/ 184 h 533"/>
                <a:gd name="T46" fmla="*/ 369 w 637"/>
                <a:gd name="T47" fmla="*/ 177 h 533"/>
                <a:gd name="T48" fmla="*/ 383 w 637"/>
                <a:gd name="T49" fmla="*/ 171 h 533"/>
                <a:gd name="T50" fmla="*/ 400 w 637"/>
                <a:gd name="T51" fmla="*/ 167 h 533"/>
                <a:gd name="T52" fmla="*/ 420 w 637"/>
                <a:gd name="T53" fmla="*/ 162 h 533"/>
                <a:gd name="T54" fmla="*/ 439 w 637"/>
                <a:gd name="T55" fmla="*/ 162 h 533"/>
                <a:gd name="T56" fmla="*/ 462 w 637"/>
                <a:gd name="T57" fmla="*/ 167 h 533"/>
                <a:gd name="T58" fmla="*/ 483 w 637"/>
                <a:gd name="T59" fmla="*/ 175 h 533"/>
                <a:gd name="T60" fmla="*/ 505 w 637"/>
                <a:gd name="T61" fmla="*/ 190 h 533"/>
                <a:gd name="T62" fmla="*/ 524 w 637"/>
                <a:gd name="T63" fmla="*/ 209 h 533"/>
                <a:gd name="T64" fmla="*/ 539 w 637"/>
                <a:gd name="T65" fmla="*/ 230 h 533"/>
                <a:gd name="T66" fmla="*/ 545 w 637"/>
                <a:gd name="T67" fmla="*/ 250 h 533"/>
                <a:gd name="T68" fmla="*/ 549 w 637"/>
                <a:gd name="T69" fmla="*/ 271 h 533"/>
                <a:gd name="T70" fmla="*/ 549 w 637"/>
                <a:gd name="T71" fmla="*/ 288 h 533"/>
                <a:gd name="T72" fmla="*/ 547 w 637"/>
                <a:gd name="T73" fmla="*/ 305 h 533"/>
                <a:gd name="T74" fmla="*/ 543 w 637"/>
                <a:gd name="T75" fmla="*/ 320 h 533"/>
                <a:gd name="T76" fmla="*/ 539 w 637"/>
                <a:gd name="T77" fmla="*/ 331 h 533"/>
                <a:gd name="T78" fmla="*/ 537 w 637"/>
                <a:gd name="T79" fmla="*/ 337 h 533"/>
                <a:gd name="T80" fmla="*/ 535 w 637"/>
                <a:gd name="T81" fmla="*/ 341 h 533"/>
                <a:gd name="T82" fmla="*/ 539 w 637"/>
                <a:gd name="T83" fmla="*/ 341 h 533"/>
                <a:gd name="T84" fmla="*/ 545 w 637"/>
                <a:gd name="T85" fmla="*/ 348 h 533"/>
                <a:gd name="T86" fmla="*/ 558 w 637"/>
                <a:gd name="T87" fmla="*/ 354 h 533"/>
                <a:gd name="T88" fmla="*/ 571 w 637"/>
                <a:gd name="T89" fmla="*/ 367 h 533"/>
                <a:gd name="T90" fmla="*/ 586 w 637"/>
                <a:gd name="T91" fmla="*/ 382 h 533"/>
                <a:gd name="T92" fmla="*/ 601 w 637"/>
                <a:gd name="T93" fmla="*/ 403 h 533"/>
                <a:gd name="T94" fmla="*/ 613 w 637"/>
                <a:gd name="T95" fmla="*/ 426 h 533"/>
                <a:gd name="T96" fmla="*/ 626 w 637"/>
                <a:gd name="T97" fmla="*/ 456 h 533"/>
                <a:gd name="T98" fmla="*/ 632 w 637"/>
                <a:gd name="T99" fmla="*/ 492 h 533"/>
                <a:gd name="T100" fmla="*/ 637 w 637"/>
                <a:gd name="T101" fmla="*/ 533 h 5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7"/>
                <a:gd name="T154" fmla="*/ 0 h 533"/>
                <a:gd name="T155" fmla="*/ 637 w 637"/>
                <a:gd name="T156" fmla="*/ 533 h 5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7" h="533">
                  <a:moveTo>
                    <a:pt x="0" y="56"/>
                  </a:moveTo>
                  <a:lnTo>
                    <a:pt x="5" y="54"/>
                  </a:lnTo>
                  <a:lnTo>
                    <a:pt x="15" y="45"/>
                  </a:lnTo>
                  <a:lnTo>
                    <a:pt x="32" y="34"/>
                  </a:lnTo>
                  <a:lnTo>
                    <a:pt x="53" y="24"/>
                  </a:lnTo>
                  <a:lnTo>
                    <a:pt x="81" y="13"/>
                  </a:lnTo>
                  <a:lnTo>
                    <a:pt x="111" y="5"/>
                  </a:lnTo>
                  <a:lnTo>
                    <a:pt x="145" y="0"/>
                  </a:lnTo>
                  <a:lnTo>
                    <a:pt x="179" y="3"/>
                  </a:lnTo>
                  <a:lnTo>
                    <a:pt x="215" y="11"/>
                  </a:lnTo>
                  <a:lnTo>
                    <a:pt x="251" y="30"/>
                  </a:lnTo>
                  <a:lnTo>
                    <a:pt x="283" y="54"/>
                  </a:lnTo>
                  <a:lnTo>
                    <a:pt x="307" y="77"/>
                  </a:lnTo>
                  <a:lnTo>
                    <a:pt x="326" y="101"/>
                  </a:lnTo>
                  <a:lnTo>
                    <a:pt x="337" y="122"/>
                  </a:lnTo>
                  <a:lnTo>
                    <a:pt x="345" y="141"/>
                  </a:lnTo>
                  <a:lnTo>
                    <a:pt x="349" y="156"/>
                  </a:lnTo>
                  <a:lnTo>
                    <a:pt x="351" y="171"/>
                  </a:lnTo>
                  <a:lnTo>
                    <a:pt x="351" y="181"/>
                  </a:lnTo>
                  <a:lnTo>
                    <a:pt x="349" y="188"/>
                  </a:lnTo>
                  <a:lnTo>
                    <a:pt x="349" y="190"/>
                  </a:lnTo>
                  <a:lnTo>
                    <a:pt x="351" y="188"/>
                  </a:lnTo>
                  <a:lnTo>
                    <a:pt x="358" y="184"/>
                  </a:lnTo>
                  <a:lnTo>
                    <a:pt x="369" y="177"/>
                  </a:lnTo>
                  <a:lnTo>
                    <a:pt x="383" y="171"/>
                  </a:lnTo>
                  <a:lnTo>
                    <a:pt x="400" y="167"/>
                  </a:lnTo>
                  <a:lnTo>
                    <a:pt x="420" y="162"/>
                  </a:lnTo>
                  <a:lnTo>
                    <a:pt x="439" y="162"/>
                  </a:lnTo>
                  <a:lnTo>
                    <a:pt x="462" y="167"/>
                  </a:lnTo>
                  <a:lnTo>
                    <a:pt x="483" y="175"/>
                  </a:lnTo>
                  <a:lnTo>
                    <a:pt x="505" y="190"/>
                  </a:lnTo>
                  <a:lnTo>
                    <a:pt x="524" y="209"/>
                  </a:lnTo>
                  <a:lnTo>
                    <a:pt x="539" y="230"/>
                  </a:lnTo>
                  <a:lnTo>
                    <a:pt x="545" y="250"/>
                  </a:lnTo>
                  <a:lnTo>
                    <a:pt x="549" y="271"/>
                  </a:lnTo>
                  <a:lnTo>
                    <a:pt x="549" y="288"/>
                  </a:lnTo>
                  <a:lnTo>
                    <a:pt x="547" y="305"/>
                  </a:lnTo>
                  <a:lnTo>
                    <a:pt x="543" y="320"/>
                  </a:lnTo>
                  <a:lnTo>
                    <a:pt x="539" y="331"/>
                  </a:lnTo>
                  <a:lnTo>
                    <a:pt x="537" y="337"/>
                  </a:lnTo>
                  <a:lnTo>
                    <a:pt x="535" y="341"/>
                  </a:lnTo>
                  <a:lnTo>
                    <a:pt x="539" y="341"/>
                  </a:lnTo>
                  <a:lnTo>
                    <a:pt x="545" y="348"/>
                  </a:lnTo>
                  <a:lnTo>
                    <a:pt x="558" y="354"/>
                  </a:lnTo>
                  <a:lnTo>
                    <a:pt x="571" y="367"/>
                  </a:lnTo>
                  <a:lnTo>
                    <a:pt x="586" y="382"/>
                  </a:lnTo>
                  <a:lnTo>
                    <a:pt x="601" y="403"/>
                  </a:lnTo>
                  <a:lnTo>
                    <a:pt x="613" y="426"/>
                  </a:lnTo>
                  <a:lnTo>
                    <a:pt x="626" y="456"/>
                  </a:lnTo>
                  <a:lnTo>
                    <a:pt x="632" y="492"/>
                  </a:lnTo>
                  <a:lnTo>
                    <a:pt x="637" y="53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2" name="Freeform 6"/>
            <p:cNvSpPr>
              <a:spLocks/>
            </p:cNvSpPr>
            <p:nvPr/>
          </p:nvSpPr>
          <p:spPr bwMode="auto">
            <a:xfrm>
              <a:off x="808" y="2348"/>
              <a:ext cx="830" cy="573"/>
            </a:xfrm>
            <a:custGeom>
              <a:avLst/>
              <a:gdLst>
                <a:gd name="T0" fmla="*/ 0 w 830"/>
                <a:gd name="T1" fmla="*/ 550 h 573"/>
                <a:gd name="T2" fmla="*/ 11 w 830"/>
                <a:gd name="T3" fmla="*/ 475 h 573"/>
                <a:gd name="T4" fmla="*/ 34 w 830"/>
                <a:gd name="T5" fmla="*/ 420 h 573"/>
                <a:gd name="T6" fmla="*/ 64 w 830"/>
                <a:gd name="T7" fmla="*/ 384 h 573"/>
                <a:gd name="T8" fmla="*/ 89 w 830"/>
                <a:gd name="T9" fmla="*/ 364 h 573"/>
                <a:gd name="T10" fmla="*/ 100 w 830"/>
                <a:gd name="T11" fmla="*/ 358 h 573"/>
                <a:gd name="T12" fmla="*/ 96 w 830"/>
                <a:gd name="T13" fmla="*/ 347 h 573"/>
                <a:gd name="T14" fmla="*/ 89 w 830"/>
                <a:gd name="T15" fmla="*/ 322 h 573"/>
                <a:gd name="T16" fmla="*/ 87 w 830"/>
                <a:gd name="T17" fmla="*/ 288 h 573"/>
                <a:gd name="T18" fmla="*/ 98 w 830"/>
                <a:gd name="T19" fmla="*/ 247 h 573"/>
                <a:gd name="T20" fmla="*/ 130 w 830"/>
                <a:gd name="T21" fmla="*/ 207 h 573"/>
                <a:gd name="T22" fmla="*/ 175 w 830"/>
                <a:gd name="T23" fmla="*/ 183 h 573"/>
                <a:gd name="T24" fmla="*/ 217 w 830"/>
                <a:gd name="T25" fmla="*/ 179 h 573"/>
                <a:gd name="T26" fmla="*/ 253 w 830"/>
                <a:gd name="T27" fmla="*/ 190 h 573"/>
                <a:gd name="T28" fmla="*/ 277 w 830"/>
                <a:gd name="T29" fmla="*/ 200 h 573"/>
                <a:gd name="T30" fmla="*/ 285 w 830"/>
                <a:gd name="T31" fmla="*/ 207 h 573"/>
                <a:gd name="T32" fmla="*/ 285 w 830"/>
                <a:gd name="T33" fmla="*/ 198 h 573"/>
                <a:gd name="T34" fmla="*/ 285 w 830"/>
                <a:gd name="T35" fmla="*/ 173 h 573"/>
                <a:gd name="T36" fmla="*/ 298 w 830"/>
                <a:gd name="T37" fmla="*/ 139 h 573"/>
                <a:gd name="T38" fmla="*/ 328 w 830"/>
                <a:gd name="T39" fmla="*/ 94 h 573"/>
                <a:gd name="T40" fmla="*/ 383 w 830"/>
                <a:gd name="T41" fmla="*/ 47 h 573"/>
                <a:gd name="T42" fmla="*/ 456 w 830"/>
                <a:gd name="T43" fmla="*/ 19 h 573"/>
                <a:gd name="T44" fmla="*/ 524 w 830"/>
                <a:gd name="T45" fmla="*/ 22 h 573"/>
                <a:gd name="T46" fmla="*/ 581 w 830"/>
                <a:gd name="T47" fmla="*/ 41 h 573"/>
                <a:gd name="T48" fmla="*/ 620 w 830"/>
                <a:gd name="T49" fmla="*/ 64 h 573"/>
                <a:gd name="T50" fmla="*/ 634 w 830"/>
                <a:gd name="T51" fmla="*/ 73 h 573"/>
                <a:gd name="T52" fmla="*/ 637 w 830"/>
                <a:gd name="T53" fmla="*/ 66 h 573"/>
                <a:gd name="T54" fmla="*/ 643 w 830"/>
                <a:gd name="T55" fmla="*/ 47 h 573"/>
                <a:gd name="T56" fmla="*/ 658 w 830"/>
                <a:gd name="T57" fmla="*/ 26 h 573"/>
                <a:gd name="T58" fmla="*/ 685 w 830"/>
                <a:gd name="T59" fmla="*/ 7 h 573"/>
                <a:gd name="T60" fmla="*/ 732 w 830"/>
                <a:gd name="T61" fmla="*/ 0 h 573"/>
                <a:gd name="T62" fmla="*/ 779 w 830"/>
                <a:gd name="T63" fmla="*/ 7 h 573"/>
                <a:gd name="T64" fmla="*/ 807 w 830"/>
                <a:gd name="T65" fmla="*/ 26 h 573"/>
                <a:gd name="T66" fmla="*/ 824 w 830"/>
                <a:gd name="T67" fmla="*/ 47 h 573"/>
                <a:gd name="T68" fmla="*/ 828 w 830"/>
                <a:gd name="T69" fmla="*/ 66 h 573"/>
                <a:gd name="T70" fmla="*/ 830 w 830"/>
                <a:gd name="T71" fmla="*/ 73 h 57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30"/>
                <a:gd name="T109" fmla="*/ 0 h 573"/>
                <a:gd name="T110" fmla="*/ 830 w 830"/>
                <a:gd name="T111" fmla="*/ 573 h 57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30" h="573">
                  <a:moveTo>
                    <a:pt x="2" y="573"/>
                  </a:moveTo>
                  <a:lnTo>
                    <a:pt x="0" y="550"/>
                  </a:lnTo>
                  <a:lnTo>
                    <a:pt x="2" y="509"/>
                  </a:lnTo>
                  <a:lnTo>
                    <a:pt x="11" y="475"/>
                  </a:lnTo>
                  <a:lnTo>
                    <a:pt x="21" y="445"/>
                  </a:lnTo>
                  <a:lnTo>
                    <a:pt x="34" y="420"/>
                  </a:lnTo>
                  <a:lnTo>
                    <a:pt x="49" y="399"/>
                  </a:lnTo>
                  <a:lnTo>
                    <a:pt x="64" y="384"/>
                  </a:lnTo>
                  <a:lnTo>
                    <a:pt x="79" y="371"/>
                  </a:lnTo>
                  <a:lnTo>
                    <a:pt x="89" y="364"/>
                  </a:lnTo>
                  <a:lnTo>
                    <a:pt x="98" y="358"/>
                  </a:lnTo>
                  <a:lnTo>
                    <a:pt x="100" y="358"/>
                  </a:lnTo>
                  <a:lnTo>
                    <a:pt x="98" y="356"/>
                  </a:lnTo>
                  <a:lnTo>
                    <a:pt x="96" y="347"/>
                  </a:lnTo>
                  <a:lnTo>
                    <a:pt x="92" y="337"/>
                  </a:lnTo>
                  <a:lnTo>
                    <a:pt x="89" y="322"/>
                  </a:lnTo>
                  <a:lnTo>
                    <a:pt x="87" y="307"/>
                  </a:lnTo>
                  <a:lnTo>
                    <a:pt x="87" y="288"/>
                  </a:lnTo>
                  <a:lnTo>
                    <a:pt x="89" y="266"/>
                  </a:lnTo>
                  <a:lnTo>
                    <a:pt x="98" y="247"/>
                  </a:lnTo>
                  <a:lnTo>
                    <a:pt x="111" y="226"/>
                  </a:lnTo>
                  <a:lnTo>
                    <a:pt x="130" y="207"/>
                  </a:lnTo>
                  <a:lnTo>
                    <a:pt x="151" y="192"/>
                  </a:lnTo>
                  <a:lnTo>
                    <a:pt x="175" y="183"/>
                  </a:lnTo>
                  <a:lnTo>
                    <a:pt x="196" y="179"/>
                  </a:lnTo>
                  <a:lnTo>
                    <a:pt x="217" y="179"/>
                  </a:lnTo>
                  <a:lnTo>
                    <a:pt x="236" y="183"/>
                  </a:lnTo>
                  <a:lnTo>
                    <a:pt x="253" y="190"/>
                  </a:lnTo>
                  <a:lnTo>
                    <a:pt x="266" y="194"/>
                  </a:lnTo>
                  <a:lnTo>
                    <a:pt x="277" y="200"/>
                  </a:lnTo>
                  <a:lnTo>
                    <a:pt x="283" y="205"/>
                  </a:lnTo>
                  <a:lnTo>
                    <a:pt x="285" y="207"/>
                  </a:lnTo>
                  <a:lnTo>
                    <a:pt x="285" y="205"/>
                  </a:lnTo>
                  <a:lnTo>
                    <a:pt x="285" y="198"/>
                  </a:lnTo>
                  <a:lnTo>
                    <a:pt x="285" y="188"/>
                  </a:lnTo>
                  <a:lnTo>
                    <a:pt x="285" y="173"/>
                  </a:lnTo>
                  <a:lnTo>
                    <a:pt x="290" y="158"/>
                  </a:lnTo>
                  <a:lnTo>
                    <a:pt x="298" y="139"/>
                  </a:lnTo>
                  <a:lnTo>
                    <a:pt x="311" y="117"/>
                  </a:lnTo>
                  <a:lnTo>
                    <a:pt x="328" y="94"/>
                  </a:lnTo>
                  <a:lnTo>
                    <a:pt x="351" y="71"/>
                  </a:lnTo>
                  <a:lnTo>
                    <a:pt x="383" y="47"/>
                  </a:lnTo>
                  <a:lnTo>
                    <a:pt x="419" y="28"/>
                  </a:lnTo>
                  <a:lnTo>
                    <a:pt x="456" y="19"/>
                  </a:lnTo>
                  <a:lnTo>
                    <a:pt x="492" y="17"/>
                  </a:lnTo>
                  <a:lnTo>
                    <a:pt x="524" y="22"/>
                  </a:lnTo>
                  <a:lnTo>
                    <a:pt x="556" y="30"/>
                  </a:lnTo>
                  <a:lnTo>
                    <a:pt x="581" y="41"/>
                  </a:lnTo>
                  <a:lnTo>
                    <a:pt x="605" y="53"/>
                  </a:lnTo>
                  <a:lnTo>
                    <a:pt x="620" y="64"/>
                  </a:lnTo>
                  <a:lnTo>
                    <a:pt x="632" y="71"/>
                  </a:lnTo>
                  <a:lnTo>
                    <a:pt x="634" y="73"/>
                  </a:lnTo>
                  <a:lnTo>
                    <a:pt x="634" y="71"/>
                  </a:lnTo>
                  <a:lnTo>
                    <a:pt x="637" y="66"/>
                  </a:lnTo>
                  <a:lnTo>
                    <a:pt x="639" y="58"/>
                  </a:lnTo>
                  <a:lnTo>
                    <a:pt x="643" y="47"/>
                  </a:lnTo>
                  <a:lnTo>
                    <a:pt x="649" y="36"/>
                  </a:lnTo>
                  <a:lnTo>
                    <a:pt x="658" y="26"/>
                  </a:lnTo>
                  <a:lnTo>
                    <a:pt x="671" y="15"/>
                  </a:lnTo>
                  <a:lnTo>
                    <a:pt x="685" y="7"/>
                  </a:lnTo>
                  <a:lnTo>
                    <a:pt x="707" y="2"/>
                  </a:lnTo>
                  <a:lnTo>
                    <a:pt x="732" y="0"/>
                  </a:lnTo>
                  <a:lnTo>
                    <a:pt x="758" y="2"/>
                  </a:lnTo>
                  <a:lnTo>
                    <a:pt x="779" y="7"/>
                  </a:lnTo>
                  <a:lnTo>
                    <a:pt x="796" y="15"/>
                  </a:lnTo>
                  <a:lnTo>
                    <a:pt x="807" y="26"/>
                  </a:lnTo>
                  <a:lnTo>
                    <a:pt x="817" y="36"/>
                  </a:lnTo>
                  <a:lnTo>
                    <a:pt x="824" y="47"/>
                  </a:lnTo>
                  <a:lnTo>
                    <a:pt x="826" y="58"/>
                  </a:lnTo>
                  <a:lnTo>
                    <a:pt x="828" y="66"/>
                  </a:lnTo>
                  <a:lnTo>
                    <a:pt x="830" y="71"/>
                  </a:lnTo>
                  <a:lnTo>
                    <a:pt x="830" y="7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3" name="Freeform 7"/>
            <p:cNvSpPr>
              <a:spLocks/>
            </p:cNvSpPr>
            <p:nvPr/>
          </p:nvSpPr>
          <p:spPr bwMode="auto">
            <a:xfrm>
              <a:off x="810" y="2919"/>
              <a:ext cx="639" cy="526"/>
            </a:xfrm>
            <a:custGeom>
              <a:avLst/>
              <a:gdLst>
                <a:gd name="T0" fmla="*/ 639 w 639"/>
                <a:gd name="T1" fmla="*/ 469 h 526"/>
                <a:gd name="T2" fmla="*/ 637 w 639"/>
                <a:gd name="T3" fmla="*/ 473 h 526"/>
                <a:gd name="T4" fmla="*/ 626 w 639"/>
                <a:gd name="T5" fmla="*/ 479 h 526"/>
                <a:gd name="T6" fmla="*/ 609 w 639"/>
                <a:gd name="T7" fmla="*/ 490 h 526"/>
                <a:gd name="T8" fmla="*/ 588 w 639"/>
                <a:gd name="T9" fmla="*/ 503 h 526"/>
                <a:gd name="T10" fmla="*/ 560 w 639"/>
                <a:gd name="T11" fmla="*/ 513 h 526"/>
                <a:gd name="T12" fmla="*/ 530 w 639"/>
                <a:gd name="T13" fmla="*/ 522 h 526"/>
                <a:gd name="T14" fmla="*/ 496 w 639"/>
                <a:gd name="T15" fmla="*/ 526 h 526"/>
                <a:gd name="T16" fmla="*/ 462 w 639"/>
                <a:gd name="T17" fmla="*/ 524 h 526"/>
                <a:gd name="T18" fmla="*/ 426 w 639"/>
                <a:gd name="T19" fmla="*/ 515 h 526"/>
                <a:gd name="T20" fmla="*/ 390 w 639"/>
                <a:gd name="T21" fmla="*/ 496 h 526"/>
                <a:gd name="T22" fmla="*/ 358 w 639"/>
                <a:gd name="T23" fmla="*/ 471 h 526"/>
                <a:gd name="T24" fmla="*/ 332 w 639"/>
                <a:gd name="T25" fmla="*/ 447 h 526"/>
                <a:gd name="T26" fmla="*/ 315 w 639"/>
                <a:gd name="T27" fmla="*/ 426 h 526"/>
                <a:gd name="T28" fmla="*/ 302 w 639"/>
                <a:gd name="T29" fmla="*/ 405 h 526"/>
                <a:gd name="T30" fmla="*/ 296 w 639"/>
                <a:gd name="T31" fmla="*/ 385 h 526"/>
                <a:gd name="T32" fmla="*/ 292 w 639"/>
                <a:gd name="T33" fmla="*/ 368 h 526"/>
                <a:gd name="T34" fmla="*/ 290 w 639"/>
                <a:gd name="T35" fmla="*/ 356 h 526"/>
                <a:gd name="T36" fmla="*/ 290 w 639"/>
                <a:gd name="T37" fmla="*/ 345 h 526"/>
                <a:gd name="T38" fmla="*/ 292 w 639"/>
                <a:gd name="T39" fmla="*/ 339 h 526"/>
                <a:gd name="T40" fmla="*/ 292 w 639"/>
                <a:gd name="T41" fmla="*/ 337 h 526"/>
                <a:gd name="T42" fmla="*/ 290 w 639"/>
                <a:gd name="T43" fmla="*/ 337 h 526"/>
                <a:gd name="T44" fmla="*/ 283 w 639"/>
                <a:gd name="T45" fmla="*/ 341 h 526"/>
                <a:gd name="T46" fmla="*/ 273 w 639"/>
                <a:gd name="T47" fmla="*/ 347 h 526"/>
                <a:gd name="T48" fmla="*/ 258 w 639"/>
                <a:gd name="T49" fmla="*/ 354 h 526"/>
                <a:gd name="T50" fmla="*/ 241 w 639"/>
                <a:gd name="T51" fmla="*/ 360 h 526"/>
                <a:gd name="T52" fmla="*/ 222 w 639"/>
                <a:gd name="T53" fmla="*/ 362 h 526"/>
                <a:gd name="T54" fmla="*/ 202 w 639"/>
                <a:gd name="T55" fmla="*/ 364 h 526"/>
                <a:gd name="T56" fmla="*/ 179 w 639"/>
                <a:gd name="T57" fmla="*/ 360 h 526"/>
                <a:gd name="T58" fmla="*/ 158 w 639"/>
                <a:gd name="T59" fmla="*/ 351 h 526"/>
                <a:gd name="T60" fmla="*/ 134 w 639"/>
                <a:gd name="T61" fmla="*/ 337 h 526"/>
                <a:gd name="T62" fmla="*/ 115 w 639"/>
                <a:gd name="T63" fmla="*/ 315 h 526"/>
                <a:gd name="T64" fmla="*/ 102 w 639"/>
                <a:gd name="T65" fmla="*/ 296 h 526"/>
                <a:gd name="T66" fmla="*/ 96 w 639"/>
                <a:gd name="T67" fmla="*/ 275 h 526"/>
                <a:gd name="T68" fmla="*/ 92 w 639"/>
                <a:gd name="T69" fmla="*/ 256 h 526"/>
                <a:gd name="T70" fmla="*/ 92 w 639"/>
                <a:gd name="T71" fmla="*/ 236 h 526"/>
                <a:gd name="T72" fmla="*/ 94 w 639"/>
                <a:gd name="T73" fmla="*/ 219 h 526"/>
                <a:gd name="T74" fmla="*/ 98 w 639"/>
                <a:gd name="T75" fmla="*/ 207 h 526"/>
                <a:gd name="T76" fmla="*/ 100 w 639"/>
                <a:gd name="T77" fmla="*/ 194 h 526"/>
                <a:gd name="T78" fmla="*/ 104 w 639"/>
                <a:gd name="T79" fmla="*/ 187 h 526"/>
                <a:gd name="T80" fmla="*/ 104 w 639"/>
                <a:gd name="T81" fmla="*/ 185 h 526"/>
                <a:gd name="T82" fmla="*/ 102 w 639"/>
                <a:gd name="T83" fmla="*/ 183 h 526"/>
                <a:gd name="T84" fmla="*/ 94 w 639"/>
                <a:gd name="T85" fmla="*/ 179 h 526"/>
                <a:gd name="T86" fmla="*/ 83 w 639"/>
                <a:gd name="T87" fmla="*/ 173 h 526"/>
                <a:gd name="T88" fmla="*/ 68 w 639"/>
                <a:gd name="T89" fmla="*/ 162 h 526"/>
                <a:gd name="T90" fmla="*/ 53 w 639"/>
                <a:gd name="T91" fmla="*/ 147 h 526"/>
                <a:gd name="T92" fmla="*/ 36 w 639"/>
                <a:gd name="T93" fmla="*/ 128 h 526"/>
                <a:gd name="T94" fmla="*/ 24 w 639"/>
                <a:gd name="T95" fmla="*/ 104 h 526"/>
                <a:gd name="T96" fmla="*/ 11 w 639"/>
                <a:gd name="T97" fmla="*/ 75 h 526"/>
                <a:gd name="T98" fmla="*/ 2 w 639"/>
                <a:gd name="T99" fmla="*/ 40 h 526"/>
                <a:gd name="T100" fmla="*/ 0 w 639"/>
                <a:gd name="T101" fmla="*/ 0 h 5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9"/>
                <a:gd name="T154" fmla="*/ 0 h 526"/>
                <a:gd name="T155" fmla="*/ 639 w 639"/>
                <a:gd name="T156" fmla="*/ 526 h 5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9" h="526">
                  <a:moveTo>
                    <a:pt x="639" y="469"/>
                  </a:moveTo>
                  <a:lnTo>
                    <a:pt x="637" y="473"/>
                  </a:lnTo>
                  <a:lnTo>
                    <a:pt x="626" y="479"/>
                  </a:lnTo>
                  <a:lnTo>
                    <a:pt x="609" y="490"/>
                  </a:lnTo>
                  <a:lnTo>
                    <a:pt x="588" y="503"/>
                  </a:lnTo>
                  <a:lnTo>
                    <a:pt x="560" y="513"/>
                  </a:lnTo>
                  <a:lnTo>
                    <a:pt x="530" y="522"/>
                  </a:lnTo>
                  <a:lnTo>
                    <a:pt x="496" y="526"/>
                  </a:lnTo>
                  <a:lnTo>
                    <a:pt x="462" y="524"/>
                  </a:lnTo>
                  <a:lnTo>
                    <a:pt x="426" y="515"/>
                  </a:lnTo>
                  <a:lnTo>
                    <a:pt x="390" y="496"/>
                  </a:lnTo>
                  <a:lnTo>
                    <a:pt x="358" y="471"/>
                  </a:lnTo>
                  <a:lnTo>
                    <a:pt x="332" y="447"/>
                  </a:lnTo>
                  <a:lnTo>
                    <a:pt x="315" y="426"/>
                  </a:lnTo>
                  <a:lnTo>
                    <a:pt x="302" y="405"/>
                  </a:lnTo>
                  <a:lnTo>
                    <a:pt x="296" y="385"/>
                  </a:lnTo>
                  <a:lnTo>
                    <a:pt x="292" y="368"/>
                  </a:lnTo>
                  <a:lnTo>
                    <a:pt x="290" y="356"/>
                  </a:lnTo>
                  <a:lnTo>
                    <a:pt x="290" y="345"/>
                  </a:lnTo>
                  <a:lnTo>
                    <a:pt x="292" y="339"/>
                  </a:lnTo>
                  <a:lnTo>
                    <a:pt x="292" y="337"/>
                  </a:lnTo>
                  <a:lnTo>
                    <a:pt x="290" y="337"/>
                  </a:lnTo>
                  <a:lnTo>
                    <a:pt x="283" y="341"/>
                  </a:lnTo>
                  <a:lnTo>
                    <a:pt x="273" y="347"/>
                  </a:lnTo>
                  <a:lnTo>
                    <a:pt x="258" y="354"/>
                  </a:lnTo>
                  <a:lnTo>
                    <a:pt x="241" y="360"/>
                  </a:lnTo>
                  <a:lnTo>
                    <a:pt x="222" y="362"/>
                  </a:lnTo>
                  <a:lnTo>
                    <a:pt x="202" y="364"/>
                  </a:lnTo>
                  <a:lnTo>
                    <a:pt x="179" y="360"/>
                  </a:lnTo>
                  <a:lnTo>
                    <a:pt x="158" y="351"/>
                  </a:lnTo>
                  <a:lnTo>
                    <a:pt x="134" y="337"/>
                  </a:lnTo>
                  <a:lnTo>
                    <a:pt x="115" y="315"/>
                  </a:lnTo>
                  <a:lnTo>
                    <a:pt x="102" y="296"/>
                  </a:lnTo>
                  <a:lnTo>
                    <a:pt x="96" y="275"/>
                  </a:lnTo>
                  <a:lnTo>
                    <a:pt x="92" y="256"/>
                  </a:lnTo>
                  <a:lnTo>
                    <a:pt x="92" y="236"/>
                  </a:lnTo>
                  <a:lnTo>
                    <a:pt x="94" y="219"/>
                  </a:lnTo>
                  <a:lnTo>
                    <a:pt x="98" y="207"/>
                  </a:lnTo>
                  <a:lnTo>
                    <a:pt x="100" y="194"/>
                  </a:lnTo>
                  <a:lnTo>
                    <a:pt x="104" y="187"/>
                  </a:lnTo>
                  <a:lnTo>
                    <a:pt x="104" y="185"/>
                  </a:lnTo>
                  <a:lnTo>
                    <a:pt x="102" y="183"/>
                  </a:lnTo>
                  <a:lnTo>
                    <a:pt x="94" y="179"/>
                  </a:lnTo>
                  <a:lnTo>
                    <a:pt x="83" y="173"/>
                  </a:lnTo>
                  <a:lnTo>
                    <a:pt x="68" y="162"/>
                  </a:lnTo>
                  <a:lnTo>
                    <a:pt x="53" y="147"/>
                  </a:lnTo>
                  <a:lnTo>
                    <a:pt x="36" y="128"/>
                  </a:lnTo>
                  <a:lnTo>
                    <a:pt x="24" y="104"/>
                  </a:lnTo>
                  <a:lnTo>
                    <a:pt x="11" y="75"/>
                  </a:lnTo>
                  <a:lnTo>
                    <a:pt x="2" y="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4" name="Freeform 8"/>
            <p:cNvSpPr>
              <a:spLocks/>
            </p:cNvSpPr>
            <p:nvPr/>
          </p:nvSpPr>
          <p:spPr bwMode="auto">
            <a:xfrm>
              <a:off x="1451" y="2900"/>
              <a:ext cx="824" cy="564"/>
            </a:xfrm>
            <a:custGeom>
              <a:avLst/>
              <a:gdLst>
                <a:gd name="T0" fmla="*/ 822 w 824"/>
                <a:gd name="T1" fmla="*/ 42 h 564"/>
                <a:gd name="T2" fmla="*/ 802 w 824"/>
                <a:gd name="T3" fmla="*/ 108 h 564"/>
                <a:gd name="T4" fmla="*/ 777 w 824"/>
                <a:gd name="T5" fmla="*/ 157 h 564"/>
                <a:gd name="T6" fmla="*/ 749 w 824"/>
                <a:gd name="T7" fmla="*/ 189 h 564"/>
                <a:gd name="T8" fmla="*/ 732 w 824"/>
                <a:gd name="T9" fmla="*/ 204 h 564"/>
                <a:gd name="T10" fmla="*/ 730 w 824"/>
                <a:gd name="T11" fmla="*/ 209 h 564"/>
                <a:gd name="T12" fmla="*/ 739 w 824"/>
                <a:gd name="T13" fmla="*/ 226 h 564"/>
                <a:gd name="T14" fmla="*/ 743 w 824"/>
                <a:gd name="T15" fmla="*/ 258 h 564"/>
                <a:gd name="T16" fmla="*/ 741 w 824"/>
                <a:gd name="T17" fmla="*/ 296 h 564"/>
                <a:gd name="T18" fmla="*/ 719 w 824"/>
                <a:gd name="T19" fmla="*/ 336 h 564"/>
                <a:gd name="T20" fmla="*/ 677 w 824"/>
                <a:gd name="T21" fmla="*/ 373 h 564"/>
                <a:gd name="T22" fmla="*/ 634 w 824"/>
                <a:gd name="T23" fmla="*/ 383 h 564"/>
                <a:gd name="T24" fmla="*/ 594 w 824"/>
                <a:gd name="T25" fmla="*/ 379 h 564"/>
                <a:gd name="T26" fmla="*/ 564 w 824"/>
                <a:gd name="T27" fmla="*/ 368 h 564"/>
                <a:gd name="T28" fmla="*/ 545 w 824"/>
                <a:gd name="T29" fmla="*/ 358 h 564"/>
                <a:gd name="T30" fmla="*/ 545 w 824"/>
                <a:gd name="T31" fmla="*/ 360 h 564"/>
                <a:gd name="T32" fmla="*/ 545 w 824"/>
                <a:gd name="T33" fmla="*/ 377 h 564"/>
                <a:gd name="T34" fmla="*/ 541 w 824"/>
                <a:gd name="T35" fmla="*/ 407 h 564"/>
                <a:gd name="T36" fmla="*/ 519 w 824"/>
                <a:gd name="T37" fmla="*/ 447 h 564"/>
                <a:gd name="T38" fmla="*/ 477 w 824"/>
                <a:gd name="T39" fmla="*/ 492 h 564"/>
                <a:gd name="T40" fmla="*/ 409 w 824"/>
                <a:gd name="T41" fmla="*/ 534 h 564"/>
                <a:gd name="T42" fmla="*/ 338 w 824"/>
                <a:gd name="T43" fmla="*/ 547 h 564"/>
                <a:gd name="T44" fmla="*/ 275 w 824"/>
                <a:gd name="T45" fmla="*/ 534 h 564"/>
                <a:gd name="T46" fmla="*/ 226 w 824"/>
                <a:gd name="T47" fmla="*/ 511 h 564"/>
                <a:gd name="T48" fmla="*/ 198 w 824"/>
                <a:gd name="T49" fmla="*/ 492 h 564"/>
                <a:gd name="T50" fmla="*/ 194 w 824"/>
                <a:gd name="T51" fmla="*/ 492 h 564"/>
                <a:gd name="T52" fmla="*/ 192 w 824"/>
                <a:gd name="T53" fmla="*/ 507 h 564"/>
                <a:gd name="T54" fmla="*/ 181 w 824"/>
                <a:gd name="T55" fmla="*/ 526 h 564"/>
                <a:gd name="T56" fmla="*/ 160 w 824"/>
                <a:gd name="T57" fmla="*/ 547 h 564"/>
                <a:gd name="T58" fmla="*/ 123 w 824"/>
                <a:gd name="T59" fmla="*/ 562 h 564"/>
                <a:gd name="T60" fmla="*/ 72 w 824"/>
                <a:gd name="T61" fmla="*/ 562 h 564"/>
                <a:gd name="T62" fmla="*/ 34 w 824"/>
                <a:gd name="T63" fmla="*/ 547 h 564"/>
                <a:gd name="T64" fmla="*/ 13 w 824"/>
                <a:gd name="T65" fmla="*/ 526 h 564"/>
                <a:gd name="T66" fmla="*/ 2 w 824"/>
                <a:gd name="T67" fmla="*/ 507 h 564"/>
                <a:gd name="T68" fmla="*/ 0 w 824"/>
                <a:gd name="T69" fmla="*/ 492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4"/>
                <a:gd name="T106" fmla="*/ 0 h 564"/>
                <a:gd name="T107" fmla="*/ 824 w 824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4" h="564">
                  <a:moveTo>
                    <a:pt x="824" y="0"/>
                  </a:moveTo>
                  <a:lnTo>
                    <a:pt x="822" y="42"/>
                  </a:lnTo>
                  <a:lnTo>
                    <a:pt x="813" y="79"/>
                  </a:lnTo>
                  <a:lnTo>
                    <a:pt x="802" y="108"/>
                  </a:lnTo>
                  <a:lnTo>
                    <a:pt x="790" y="136"/>
                  </a:lnTo>
                  <a:lnTo>
                    <a:pt x="777" y="157"/>
                  </a:lnTo>
                  <a:lnTo>
                    <a:pt x="762" y="177"/>
                  </a:lnTo>
                  <a:lnTo>
                    <a:pt x="749" y="189"/>
                  </a:lnTo>
                  <a:lnTo>
                    <a:pt x="739" y="198"/>
                  </a:lnTo>
                  <a:lnTo>
                    <a:pt x="732" y="204"/>
                  </a:lnTo>
                  <a:lnTo>
                    <a:pt x="730" y="206"/>
                  </a:lnTo>
                  <a:lnTo>
                    <a:pt x="730" y="209"/>
                  </a:lnTo>
                  <a:lnTo>
                    <a:pt x="734" y="215"/>
                  </a:lnTo>
                  <a:lnTo>
                    <a:pt x="739" y="226"/>
                  </a:lnTo>
                  <a:lnTo>
                    <a:pt x="741" y="241"/>
                  </a:lnTo>
                  <a:lnTo>
                    <a:pt x="743" y="258"/>
                  </a:lnTo>
                  <a:lnTo>
                    <a:pt x="743" y="277"/>
                  </a:lnTo>
                  <a:lnTo>
                    <a:pt x="741" y="296"/>
                  </a:lnTo>
                  <a:lnTo>
                    <a:pt x="732" y="317"/>
                  </a:lnTo>
                  <a:lnTo>
                    <a:pt x="719" y="336"/>
                  </a:lnTo>
                  <a:lnTo>
                    <a:pt x="700" y="358"/>
                  </a:lnTo>
                  <a:lnTo>
                    <a:pt x="677" y="373"/>
                  </a:lnTo>
                  <a:lnTo>
                    <a:pt x="656" y="381"/>
                  </a:lnTo>
                  <a:lnTo>
                    <a:pt x="634" y="383"/>
                  </a:lnTo>
                  <a:lnTo>
                    <a:pt x="613" y="383"/>
                  </a:lnTo>
                  <a:lnTo>
                    <a:pt x="594" y="379"/>
                  </a:lnTo>
                  <a:lnTo>
                    <a:pt x="577" y="375"/>
                  </a:lnTo>
                  <a:lnTo>
                    <a:pt x="564" y="368"/>
                  </a:lnTo>
                  <a:lnTo>
                    <a:pt x="553" y="362"/>
                  </a:lnTo>
                  <a:lnTo>
                    <a:pt x="545" y="358"/>
                  </a:lnTo>
                  <a:lnTo>
                    <a:pt x="543" y="358"/>
                  </a:lnTo>
                  <a:lnTo>
                    <a:pt x="545" y="360"/>
                  </a:lnTo>
                  <a:lnTo>
                    <a:pt x="545" y="366"/>
                  </a:lnTo>
                  <a:lnTo>
                    <a:pt x="545" y="377"/>
                  </a:lnTo>
                  <a:lnTo>
                    <a:pt x="543" y="390"/>
                  </a:lnTo>
                  <a:lnTo>
                    <a:pt x="541" y="407"/>
                  </a:lnTo>
                  <a:lnTo>
                    <a:pt x="532" y="426"/>
                  </a:lnTo>
                  <a:lnTo>
                    <a:pt x="519" y="447"/>
                  </a:lnTo>
                  <a:lnTo>
                    <a:pt x="502" y="468"/>
                  </a:lnTo>
                  <a:lnTo>
                    <a:pt x="477" y="492"/>
                  </a:lnTo>
                  <a:lnTo>
                    <a:pt x="447" y="517"/>
                  </a:lnTo>
                  <a:lnTo>
                    <a:pt x="409" y="534"/>
                  </a:lnTo>
                  <a:lnTo>
                    <a:pt x="375" y="545"/>
                  </a:lnTo>
                  <a:lnTo>
                    <a:pt x="338" y="547"/>
                  </a:lnTo>
                  <a:lnTo>
                    <a:pt x="306" y="543"/>
                  </a:lnTo>
                  <a:lnTo>
                    <a:pt x="275" y="534"/>
                  </a:lnTo>
                  <a:lnTo>
                    <a:pt x="249" y="522"/>
                  </a:lnTo>
                  <a:lnTo>
                    <a:pt x="226" y="511"/>
                  </a:lnTo>
                  <a:lnTo>
                    <a:pt x="209" y="500"/>
                  </a:lnTo>
                  <a:lnTo>
                    <a:pt x="198" y="492"/>
                  </a:lnTo>
                  <a:lnTo>
                    <a:pt x="194" y="490"/>
                  </a:lnTo>
                  <a:lnTo>
                    <a:pt x="194" y="492"/>
                  </a:lnTo>
                  <a:lnTo>
                    <a:pt x="194" y="498"/>
                  </a:lnTo>
                  <a:lnTo>
                    <a:pt x="192" y="507"/>
                  </a:lnTo>
                  <a:lnTo>
                    <a:pt x="187" y="515"/>
                  </a:lnTo>
                  <a:lnTo>
                    <a:pt x="181" y="526"/>
                  </a:lnTo>
                  <a:lnTo>
                    <a:pt x="172" y="539"/>
                  </a:lnTo>
                  <a:lnTo>
                    <a:pt x="160" y="547"/>
                  </a:lnTo>
                  <a:lnTo>
                    <a:pt x="143" y="556"/>
                  </a:lnTo>
                  <a:lnTo>
                    <a:pt x="123" y="562"/>
                  </a:lnTo>
                  <a:lnTo>
                    <a:pt x="98" y="564"/>
                  </a:lnTo>
                  <a:lnTo>
                    <a:pt x="72" y="562"/>
                  </a:lnTo>
                  <a:lnTo>
                    <a:pt x="51" y="556"/>
                  </a:lnTo>
                  <a:lnTo>
                    <a:pt x="34" y="547"/>
                  </a:lnTo>
                  <a:lnTo>
                    <a:pt x="21" y="539"/>
                  </a:lnTo>
                  <a:lnTo>
                    <a:pt x="13" y="526"/>
                  </a:lnTo>
                  <a:lnTo>
                    <a:pt x="6" y="515"/>
                  </a:lnTo>
                  <a:lnTo>
                    <a:pt x="2" y="507"/>
                  </a:lnTo>
                  <a:lnTo>
                    <a:pt x="0" y="498"/>
                  </a:lnTo>
                  <a:lnTo>
                    <a:pt x="0" y="492"/>
                  </a:lnTo>
                  <a:lnTo>
                    <a:pt x="0" y="49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5" name="Freeform 9"/>
            <p:cNvSpPr>
              <a:spLocks/>
            </p:cNvSpPr>
            <p:nvPr/>
          </p:nvSpPr>
          <p:spPr bwMode="auto">
            <a:xfrm>
              <a:off x="1464" y="2020"/>
              <a:ext cx="168" cy="169"/>
            </a:xfrm>
            <a:custGeom>
              <a:avLst/>
              <a:gdLst>
                <a:gd name="T0" fmla="*/ 168 w 168"/>
                <a:gd name="T1" fmla="*/ 169 h 169"/>
                <a:gd name="T2" fmla="*/ 168 w 168"/>
                <a:gd name="T3" fmla="*/ 0 h 169"/>
                <a:gd name="T4" fmla="*/ 0 w 168"/>
                <a:gd name="T5" fmla="*/ 0 h 169"/>
                <a:gd name="T6" fmla="*/ 0 w 168"/>
                <a:gd name="T7" fmla="*/ 169 h 169"/>
                <a:gd name="T8" fmla="*/ 168 w 168"/>
                <a:gd name="T9" fmla="*/ 169 h 169"/>
                <a:gd name="T10" fmla="*/ 168 w 168"/>
                <a:gd name="T11" fmla="*/ 169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9"/>
                <a:gd name="T20" fmla="*/ 168 w 168"/>
                <a:gd name="T21" fmla="*/ 169 h 1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9">
                  <a:moveTo>
                    <a:pt x="168" y="169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168" y="16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6" name="Freeform 10"/>
            <p:cNvSpPr>
              <a:spLocks/>
            </p:cNvSpPr>
            <p:nvPr/>
          </p:nvSpPr>
          <p:spPr bwMode="auto">
            <a:xfrm>
              <a:off x="1464" y="2465"/>
              <a:ext cx="168" cy="169"/>
            </a:xfrm>
            <a:custGeom>
              <a:avLst/>
              <a:gdLst>
                <a:gd name="T0" fmla="*/ 168 w 168"/>
                <a:gd name="T1" fmla="*/ 166 h 169"/>
                <a:gd name="T2" fmla="*/ 168 w 168"/>
                <a:gd name="T3" fmla="*/ 0 h 169"/>
                <a:gd name="T4" fmla="*/ 0 w 168"/>
                <a:gd name="T5" fmla="*/ 0 h 169"/>
                <a:gd name="T6" fmla="*/ 0 w 168"/>
                <a:gd name="T7" fmla="*/ 169 h 169"/>
                <a:gd name="T8" fmla="*/ 168 w 168"/>
                <a:gd name="T9" fmla="*/ 169 h 169"/>
                <a:gd name="T10" fmla="*/ 168 w 168"/>
                <a:gd name="T11" fmla="*/ 169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9"/>
                <a:gd name="T20" fmla="*/ 168 w 168"/>
                <a:gd name="T21" fmla="*/ 169 h 1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9">
                  <a:moveTo>
                    <a:pt x="168" y="166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168" y="16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7" name="Freeform 11"/>
            <p:cNvSpPr>
              <a:spLocks/>
            </p:cNvSpPr>
            <p:nvPr/>
          </p:nvSpPr>
          <p:spPr bwMode="auto">
            <a:xfrm>
              <a:off x="1792" y="2020"/>
              <a:ext cx="168" cy="169"/>
            </a:xfrm>
            <a:custGeom>
              <a:avLst/>
              <a:gdLst>
                <a:gd name="T0" fmla="*/ 168 w 168"/>
                <a:gd name="T1" fmla="*/ 169 h 169"/>
                <a:gd name="T2" fmla="*/ 168 w 168"/>
                <a:gd name="T3" fmla="*/ 0 h 169"/>
                <a:gd name="T4" fmla="*/ 0 w 168"/>
                <a:gd name="T5" fmla="*/ 0 h 169"/>
                <a:gd name="T6" fmla="*/ 0 w 168"/>
                <a:gd name="T7" fmla="*/ 169 h 169"/>
                <a:gd name="T8" fmla="*/ 168 w 168"/>
                <a:gd name="T9" fmla="*/ 169 h 169"/>
                <a:gd name="T10" fmla="*/ 168 w 168"/>
                <a:gd name="T11" fmla="*/ 169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9"/>
                <a:gd name="T20" fmla="*/ 168 w 168"/>
                <a:gd name="T21" fmla="*/ 169 h 1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9">
                  <a:moveTo>
                    <a:pt x="168" y="169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168" y="16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8" name="Freeform 12"/>
            <p:cNvSpPr>
              <a:spLocks/>
            </p:cNvSpPr>
            <p:nvPr/>
          </p:nvSpPr>
          <p:spPr bwMode="auto">
            <a:xfrm>
              <a:off x="1464" y="3175"/>
              <a:ext cx="168" cy="168"/>
            </a:xfrm>
            <a:custGeom>
              <a:avLst/>
              <a:gdLst>
                <a:gd name="T0" fmla="*/ 168 w 168"/>
                <a:gd name="T1" fmla="*/ 168 h 168"/>
                <a:gd name="T2" fmla="*/ 168 w 168"/>
                <a:gd name="T3" fmla="*/ 0 h 168"/>
                <a:gd name="T4" fmla="*/ 0 w 168"/>
                <a:gd name="T5" fmla="*/ 0 h 168"/>
                <a:gd name="T6" fmla="*/ 0 w 168"/>
                <a:gd name="T7" fmla="*/ 168 h 168"/>
                <a:gd name="T8" fmla="*/ 168 w 168"/>
                <a:gd name="T9" fmla="*/ 168 h 168"/>
                <a:gd name="T10" fmla="*/ 168 w 168"/>
                <a:gd name="T11" fmla="*/ 168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8"/>
                <a:gd name="T20" fmla="*/ 168 w 168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8">
                  <a:moveTo>
                    <a:pt x="168" y="168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168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9" name="Freeform 13"/>
            <p:cNvSpPr>
              <a:spLocks/>
            </p:cNvSpPr>
            <p:nvPr/>
          </p:nvSpPr>
          <p:spPr bwMode="auto">
            <a:xfrm>
              <a:off x="1136" y="2020"/>
              <a:ext cx="168" cy="169"/>
            </a:xfrm>
            <a:custGeom>
              <a:avLst/>
              <a:gdLst>
                <a:gd name="T0" fmla="*/ 168 w 168"/>
                <a:gd name="T1" fmla="*/ 169 h 169"/>
                <a:gd name="T2" fmla="*/ 168 w 168"/>
                <a:gd name="T3" fmla="*/ 0 h 169"/>
                <a:gd name="T4" fmla="*/ 0 w 168"/>
                <a:gd name="T5" fmla="*/ 0 h 169"/>
                <a:gd name="T6" fmla="*/ 0 w 168"/>
                <a:gd name="T7" fmla="*/ 169 h 169"/>
                <a:gd name="T8" fmla="*/ 168 w 168"/>
                <a:gd name="T9" fmla="*/ 169 h 169"/>
                <a:gd name="T10" fmla="*/ 168 w 168"/>
                <a:gd name="T11" fmla="*/ 169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9"/>
                <a:gd name="T20" fmla="*/ 168 w 168"/>
                <a:gd name="T21" fmla="*/ 169 h 1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9">
                  <a:moveTo>
                    <a:pt x="168" y="169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168" y="16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0" name="Freeform 14"/>
            <p:cNvSpPr>
              <a:spLocks/>
            </p:cNvSpPr>
            <p:nvPr/>
          </p:nvSpPr>
          <p:spPr bwMode="auto">
            <a:xfrm>
              <a:off x="1464" y="2819"/>
              <a:ext cx="168" cy="168"/>
            </a:xfrm>
            <a:custGeom>
              <a:avLst/>
              <a:gdLst>
                <a:gd name="T0" fmla="*/ 168 w 168"/>
                <a:gd name="T1" fmla="*/ 168 h 168"/>
                <a:gd name="T2" fmla="*/ 168 w 168"/>
                <a:gd name="T3" fmla="*/ 0 h 168"/>
                <a:gd name="T4" fmla="*/ 0 w 168"/>
                <a:gd name="T5" fmla="*/ 0 h 168"/>
                <a:gd name="T6" fmla="*/ 0 w 168"/>
                <a:gd name="T7" fmla="*/ 168 h 168"/>
                <a:gd name="T8" fmla="*/ 168 w 168"/>
                <a:gd name="T9" fmla="*/ 168 h 168"/>
                <a:gd name="T10" fmla="*/ 168 w 168"/>
                <a:gd name="T11" fmla="*/ 168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8"/>
                <a:gd name="T20" fmla="*/ 168 w 168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8">
                  <a:moveTo>
                    <a:pt x="168" y="168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168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1" name="Freeform 15"/>
            <p:cNvSpPr>
              <a:spLocks/>
            </p:cNvSpPr>
            <p:nvPr/>
          </p:nvSpPr>
          <p:spPr bwMode="auto">
            <a:xfrm>
              <a:off x="1636" y="3577"/>
              <a:ext cx="168" cy="168"/>
            </a:xfrm>
            <a:custGeom>
              <a:avLst/>
              <a:gdLst>
                <a:gd name="T0" fmla="*/ 168 w 168"/>
                <a:gd name="T1" fmla="*/ 168 h 168"/>
                <a:gd name="T2" fmla="*/ 168 w 168"/>
                <a:gd name="T3" fmla="*/ 0 h 168"/>
                <a:gd name="T4" fmla="*/ 0 w 168"/>
                <a:gd name="T5" fmla="*/ 0 h 168"/>
                <a:gd name="T6" fmla="*/ 0 w 168"/>
                <a:gd name="T7" fmla="*/ 168 h 168"/>
                <a:gd name="T8" fmla="*/ 168 w 168"/>
                <a:gd name="T9" fmla="*/ 168 h 168"/>
                <a:gd name="T10" fmla="*/ 168 w 168"/>
                <a:gd name="T11" fmla="*/ 168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8"/>
                <a:gd name="T20" fmla="*/ 168 w 168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8">
                  <a:moveTo>
                    <a:pt x="168" y="168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168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2" name="Freeform 16"/>
            <p:cNvSpPr>
              <a:spLocks/>
            </p:cNvSpPr>
            <p:nvPr/>
          </p:nvSpPr>
          <p:spPr bwMode="auto">
            <a:xfrm>
              <a:off x="1325" y="3577"/>
              <a:ext cx="171" cy="168"/>
            </a:xfrm>
            <a:custGeom>
              <a:avLst/>
              <a:gdLst>
                <a:gd name="T0" fmla="*/ 168 w 171"/>
                <a:gd name="T1" fmla="*/ 168 h 168"/>
                <a:gd name="T2" fmla="*/ 171 w 171"/>
                <a:gd name="T3" fmla="*/ 0 h 168"/>
                <a:gd name="T4" fmla="*/ 0 w 171"/>
                <a:gd name="T5" fmla="*/ 0 h 168"/>
                <a:gd name="T6" fmla="*/ 0 w 171"/>
                <a:gd name="T7" fmla="*/ 168 h 168"/>
                <a:gd name="T8" fmla="*/ 171 w 171"/>
                <a:gd name="T9" fmla="*/ 168 h 168"/>
                <a:gd name="T10" fmla="*/ 171 w 171"/>
                <a:gd name="T11" fmla="*/ 168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68"/>
                <a:gd name="T20" fmla="*/ 171 w 171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68">
                  <a:moveTo>
                    <a:pt x="168" y="168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171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3" name="Freeform 17"/>
            <p:cNvSpPr>
              <a:spLocks/>
            </p:cNvSpPr>
            <p:nvPr/>
          </p:nvSpPr>
          <p:spPr bwMode="auto">
            <a:xfrm>
              <a:off x="582" y="2983"/>
              <a:ext cx="169" cy="170"/>
            </a:xfrm>
            <a:custGeom>
              <a:avLst/>
              <a:gdLst>
                <a:gd name="T0" fmla="*/ 0 w 169"/>
                <a:gd name="T1" fmla="*/ 168 h 170"/>
                <a:gd name="T2" fmla="*/ 169 w 169"/>
                <a:gd name="T3" fmla="*/ 170 h 170"/>
                <a:gd name="T4" fmla="*/ 169 w 169"/>
                <a:gd name="T5" fmla="*/ 0 h 170"/>
                <a:gd name="T6" fmla="*/ 0 w 169"/>
                <a:gd name="T7" fmla="*/ 0 h 170"/>
                <a:gd name="T8" fmla="*/ 0 w 169"/>
                <a:gd name="T9" fmla="*/ 170 h 170"/>
                <a:gd name="T10" fmla="*/ 0 w 169"/>
                <a:gd name="T11" fmla="*/ 170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170"/>
                <a:gd name="T20" fmla="*/ 169 w 16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170">
                  <a:moveTo>
                    <a:pt x="0" y="168"/>
                  </a:moveTo>
                  <a:lnTo>
                    <a:pt x="169" y="170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17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4" name="Freeform 18"/>
            <p:cNvSpPr>
              <a:spLocks/>
            </p:cNvSpPr>
            <p:nvPr/>
          </p:nvSpPr>
          <p:spPr bwMode="auto">
            <a:xfrm>
              <a:off x="582" y="2655"/>
              <a:ext cx="169" cy="168"/>
            </a:xfrm>
            <a:custGeom>
              <a:avLst/>
              <a:gdLst>
                <a:gd name="T0" fmla="*/ 0 w 169"/>
                <a:gd name="T1" fmla="*/ 168 h 168"/>
                <a:gd name="T2" fmla="*/ 169 w 169"/>
                <a:gd name="T3" fmla="*/ 168 h 168"/>
                <a:gd name="T4" fmla="*/ 169 w 169"/>
                <a:gd name="T5" fmla="*/ 0 h 168"/>
                <a:gd name="T6" fmla="*/ 0 w 169"/>
                <a:gd name="T7" fmla="*/ 0 h 168"/>
                <a:gd name="T8" fmla="*/ 0 w 169"/>
                <a:gd name="T9" fmla="*/ 168 h 168"/>
                <a:gd name="T10" fmla="*/ 0 w 169"/>
                <a:gd name="T11" fmla="*/ 168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168"/>
                <a:gd name="T20" fmla="*/ 169 w 169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168">
                  <a:moveTo>
                    <a:pt x="0" y="168"/>
                  </a:moveTo>
                  <a:lnTo>
                    <a:pt x="169" y="16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5" name="Freeform 19"/>
            <p:cNvSpPr>
              <a:spLocks/>
            </p:cNvSpPr>
            <p:nvPr/>
          </p:nvSpPr>
          <p:spPr bwMode="auto">
            <a:xfrm>
              <a:off x="985" y="2819"/>
              <a:ext cx="168" cy="168"/>
            </a:xfrm>
            <a:custGeom>
              <a:avLst/>
              <a:gdLst>
                <a:gd name="T0" fmla="*/ 168 w 168"/>
                <a:gd name="T1" fmla="*/ 168 h 168"/>
                <a:gd name="T2" fmla="*/ 168 w 168"/>
                <a:gd name="T3" fmla="*/ 0 h 168"/>
                <a:gd name="T4" fmla="*/ 0 w 168"/>
                <a:gd name="T5" fmla="*/ 0 h 168"/>
                <a:gd name="T6" fmla="*/ 0 w 168"/>
                <a:gd name="T7" fmla="*/ 168 h 168"/>
                <a:gd name="T8" fmla="*/ 168 w 168"/>
                <a:gd name="T9" fmla="*/ 168 h 168"/>
                <a:gd name="T10" fmla="*/ 168 w 168"/>
                <a:gd name="T11" fmla="*/ 168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8"/>
                <a:gd name="T20" fmla="*/ 168 w 168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8">
                  <a:moveTo>
                    <a:pt x="168" y="168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168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6" name="Freeform 20"/>
            <p:cNvSpPr>
              <a:spLocks/>
            </p:cNvSpPr>
            <p:nvPr/>
          </p:nvSpPr>
          <p:spPr bwMode="auto">
            <a:xfrm>
              <a:off x="1958" y="2819"/>
              <a:ext cx="168" cy="168"/>
            </a:xfrm>
            <a:custGeom>
              <a:avLst/>
              <a:gdLst>
                <a:gd name="T0" fmla="*/ 168 w 168"/>
                <a:gd name="T1" fmla="*/ 168 h 168"/>
                <a:gd name="T2" fmla="*/ 168 w 168"/>
                <a:gd name="T3" fmla="*/ 0 h 168"/>
                <a:gd name="T4" fmla="*/ 0 w 168"/>
                <a:gd name="T5" fmla="*/ 0 h 168"/>
                <a:gd name="T6" fmla="*/ 0 w 168"/>
                <a:gd name="T7" fmla="*/ 168 h 168"/>
                <a:gd name="T8" fmla="*/ 168 w 168"/>
                <a:gd name="T9" fmla="*/ 168 h 168"/>
                <a:gd name="T10" fmla="*/ 168 w 168"/>
                <a:gd name="T11" fmla="*/ 168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8"/>
                <a:gd name="T20" fmla="*/ 168 w 168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8">
                  <a:moveTo>
                    <a:pt x="168" y="168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168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7" name="Line 21"/>
            <p:cNvSpPr>
              <a:spLocks noChangeShapeType="1"/>
            </p:cNvSpPr>
            <p:nvPr/>
          </p:nvSpPr>
          <p:spPr bwMode="auto">
            <a:xfrm>
              <a:off x="1219" y="2189"/>
              <a:ext cx="272" cy="2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8" name="Line 22"/>
            <p:cNvSpPr>
              <a:spLocks noChangeShapeType="1"/>
            </p:cNvSpPr>
            <p:nvPr/>
          </p:nvSpPr>
          <p:spPr bwMode="auto">
            <a:xfrm>
              <a:off x="1542" y="2189"/>
              <a:ext cx="3" cy="2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9" name="Line 23"/>
            <p:cNvSpPr>
              <a:spLocks noChangeShapeType="1"/>
            </p:cNvSpPr>
            <p:nvPr/>
          </p:nvSpPr>
          <p:spPr bwMode="auto">
            <a:xfrm flipH="1">
              <a:off x="1604" y="2189"/>
              <a:ext cx="271" cy="2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0" name="Line 24"/>
            <p:cNvSpPr>
              <a:spLocks noChangeShapeType="1"/>
            </p:cNvSpPr>
            <p:nvPr/>
          </p:nvSpPr>
          <p:spPr bwMode="auto">
            <a:xfrm flipH="1">
              <a:off x="1153" y="2548"/>
              <a:ext cx="311" cy="3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1" name="Line 25"/>
            <p:cNvSpPr>
              <a:spLocks noChangeShapeType="1"/>
            </p:cNvSpPr>
            <p:nvPr/>
          </p:nvSpPr>
          <p:spPr bwMode="auto">
            <a:xfrm>
              <a:off x="1153" y="2902"/>
              <a:ext cx="311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2" name="Line 26"/>
            <p:cNvSpPr>
              <a:spLocks noChangeShapeType="1"/>
            </p:cNvSpPr>
            <p:nvPr/>
          </p:nvSpPr>
          <p:spPr bwMode="auto">
            <a:xfrm>
              <a:off x="1632" y="2902"/>
              <a:ext cx="323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3" name="Line 27"/>
            <p:cNvSpPr>
              <a:spLocks noChangeShapeType="1"/>
            </p:cNvSpPr>
            <p:nvPr/>
          </p:nvSpPr>
          <p:spPr bwMode="auto">
            <a:xfrm flipH="1">
              <a:off x="1634" y="2928"/>
              <a:ext cx="324" cy="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4" name="Line 28"/>
            <p:cNvSpPr>
              <a:spLocks noChangeShapeType="1"/>
            </p:cNvSpPr>
            <p:nvPr/>
          </p:nvSpPr>
          <p:spPr bwMode="auto">
            <a:xfrm>
              <a:off x="1153" y="2942"/>
              <a:ext cx="311" cy="3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5" name="Line 29"/>
            <p:cNvSpPr>
              <a:spLocks noChangeShapeType="1"/>
            </p:cNvSpPr>
            <p:nvPr/>
          </p:nvSpPr>
          <p:spPr bwMode="auto">
            <a:xfrm flipV="1">
              <a:off x="1410" y="3345"/>
              <a:ext cx="81" cy="2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6" name="Line 30"/>
            <p:cNvSpPr>
              <a:spLocks noChangeShapeType="1"/>
            </p:cNvSpPr>
            <p:nvPr/>
          </p:nvSpPr>
          <p:spPr bwMode="auto">
            <a:xfrm flipH="1" flipV="1">
              <a:off x="1606" y="3343"/>
              <a:ext cx="113" cy="2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7" name="Line 31"/>
            <p:cNvSpPr>
              <a:spLocks noChangeShapeType="1"/>
            </p:cNvSpPr>
            <p:nvPr/>
          </p:nvSpPr>
          <p:spPr bwMode="auto">
            <a:xfrm>
              <a:off x="751" y="2738"/>
              <a:ext cx="232" cy="1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8" name="Line 32"/>
            <p:cNvSpPr>
              <a:spLocks noChangeShapeType="1"/>
            </p:cNvSpPr>
            <p:nvPr/>
          </p:nvSpPr>
          <p:spPr bwMode="auto">
            <a:xfrm flipV="1">
              <a:off x="751" y="2959"/>
              <a:ext cx="234" cy="1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9" name="Line 33"/>
            <p:cNvSpPr>
              <a:spLocks noChangeShapeType="1"/>
            </p:cNvSpPr>
            <p:nvPr/>
          </p:nvSpPr>
          <p:spPr bwMode="auto">
            <a:xfrm>
              <a:off x="2126" y="2902"/>
              <a:ext cx="321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90" name="Freeform 34"/>
            <p:cNvSpPr>
              <a:spLocks/>
            </p:cNvSpPr>
            <p:nvPr/>
          </p:nvSpPr>
          <p:spPr bwMode="auto">
            <a:xfrm>
              <a:off x="2449" y="2819"/>
              <a:ext cx="168" cy="168"/>
            </a:xfrm>
            <a:custGeom>
              <a:avLst/>
              <a:gdLst>
                <a:gd name="T0" fmla="*/ 166 w 168"/>
                <a:gd name="T1" fmla="*/ 168 h 168"/>
                <a:gd name="T2" fmla="*/ 168 w 168"/>
                <a:gd name="T3" fmla="*/ 0 h 168"/>
                <a:gd name="T4" fmla="*/ 0 w 168"/>
                <a:gd name="T5" fmla="*/ 0 h 168"/>
                <a:gd name="T6" fmla="*/ 0 w 168"/>
                <a:gd name="T7" fmla="*/ 168 h 168"/>
                <a:gd name="T8" fmla="*/ 168 w 168"/>
                <a:gd name="T9" fmla="*/ 168 h 168"/>
                <a:gd name="T10" fmla="*/ 168 w 168"/>
                <a:gd name="T11" fmla="*/ 168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68"/>
                <a:gd name="T20" fmla="*/ 168 w 168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68">
                  <a:moveTo>
                    <a:pt x="166" y="168"/>
                  </a:moveTo>
                  <a:lnTo>
                    <a:pt x="168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168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16" name="Text Box 75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요구 사항 </a:t>
            </a:r>
            <a:r>
              <a:rPr kumimoji="1" lang="en-US" altLang="ko-KR" sz="1000" b="1"/>
              <a:t>1</a:t>
            </a:r>
            <a:endParaRPr kumimoji="1" lang="ko-KR" altLang="en-US" sz="1400" b="1"/>
          </a:p>
        </p:txBody>
      </p:sp>
      <p:sp>
        <p:nvSpPr>
          <p:cNvPr id="13317" name="Rectangle 7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noFill/>
        </p:spPr>
        <p:txBody>
          <a:bodyPr/>
          <a:lstStyle/>
          <a:p>
            <a:pPr eaLnBrk="1" hangingPunct="1"/>
            <a:r>
              <a:rPr lang="ko-KR" altLang="en-US" sz="3600" dirty="0"/>
              <a:t>간접 연결 </a:t>
            </a:r>
            <a:r>
              <a:rPr lang="en-US" altLang="ko-KR" sz="3600" dirty="0"/>
              <a:t>: Switched Networking</a:t>
            </a:r>
            <a:endParaRPr lang="ko-KR" altLang="en-US" dirty="0"/>
          </a:p>
        </p:txBody>
      </p:sp>
      <p:sp>
        <p:nvSpPr>
          <p:cNvPr id="13318" name="Rectangle 79"/>
          <p:cNvSpPr>
            <a:spLocks noGrp="1" noChangeArrowheads="1"/>
          </p:cNvSpPr>
          <p:nvPr>
            <p:ph type="body" idx="1"/>
          </p:nvPr>
        </p:nvSpPr>
        <p:spPr>
          <a:xfrm>
            <a:off x="533400" y="2095500"/>
            <a:ext cx="3429000" cy="762000"/>
          </a:xfrm>
          <a:noFill/>
        </p:spPr>
        <p:txBody>
          <a:bodyPr/>
          <a:lstStyle/>
          <a:p>
            <a:pPr lvl="1" eaLnBrk="1" hangingPunct="1"/>
            <a:r>
              <a:rPr lang="ko-KR" altLang="en-US" sz="2000"/>
              <a:t>스위칭 네트워크</a:t>
            </a:r>
            <a:br>
              <a:rPr lang="ko-KR" altLang="en-US" sz="2000"/>
            </a:br>
            <a:r>
              <a:rPr lang="ko-KR" altLang="en-US" sz="2000"/>
              <a:t>(</a:t>
            </a:r>
            <a:r>
              <a:rPr lang="en-US" altLang="ko-KR" sz="2000"/>
              <a:t>switching networks)  </a:t>
            </a:r>
          </a:p>
          <a:p>
            <a:pPr eaLnBrk="1" hangingPunct="1"/>
            <a:endParaRPr lang="ko-KR" altLang="en-US" sz="2000"/>
          </a:p>
          <a:p>
            <a:pPr lvl="1" eaLnBrk="1" hangingPunct="1"/>
            <a:endParaRPr lang="ko-KR" altLang="en-US" sz="1800"/>
          </a:p>
        </p:txBody>
      </p:sp>
      <p:sp>
        <p:nvSpPr>
          <p:cNvPr id="13319" name="Rectangle 81"/>
          <p:cNvSpPr>
            <a:spLocks noChangeArrowheads="1"/>
          </p:cNvSpPr>
          <p:nvPr/>
        </p:nvSpPr>
        <p:spPr bwMode="auto">
          <a:xfrm>
            <a:off x="457200" y="1371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buFontTx/>
              <a:buChar char="•"/>
            </a:pPr>
            <a:r>
              <a:rPr lang="ko-KR" altLang="en-US"/>
              <a:t>  간접 연결 (</a:t>
            </a:r>
            <a:r>
              <a:rPr lang="en-US" altLang="ko-KR"/>
              <a:t>Indirect Connectivity): Switched Networks</a:t>
            </a:r>
            <a:endParaRPr lang="ko-KR" altLang="en-US"/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4781550" y="2168525"/>
            <a:ext cx="3600450" cy="3835400"/>
            <a:chOff x="2928" y="1248"/>
            <a:chExt cx="2208" cy="1784"/>
          </a:xfrm>
        </p:grpSpPr>
        <p:sp>
          <p:nvSpPr>
            <p:cNvPr id="13321" name="Freeform 36"/>
            <p:cNvSpPr>
              <a:spLocks/>
            </p:cNvSpPr>
            <p:nvPr/>
          </p:nvSpPr>
          <p:spPr bwMode="auto">
            <a:xfrm>
              <a:off x="3135" y="2941"/>
              <a:ext cx="99" cy="91"/>
            </a:xfrm>
            <a:custGeom>
              <a:avLst/>
              <a:gdLst>
                <a:gd name="T0" fmla="*/ 34 w 115"/>
                <a:gd name="T1" fmla="*/ 22 h 112"/>
                <a:gd name="T2" fmla="*/ 34 w 115"/>
                <a:gd name="T3" fmla="*/ 0 h 112"/>
                <a:gd name="T4" fmla="*/ 0 w 115"/>
                <a:gd name="T5" fmla="*/ 0 h 112"/>
                <a:gd name="T6" fmla="*/ 0 w 115"/>
                <a:gd name="T7" fmla="*/ 22 h 112"/>
                <a:gd name="T8" fmla="*/ 34 w 115"/>
                <a:gd name="T9" fmla="*/ 22 h 112"/>
                <a:gd name="T10" fmla="*/ 34 w 115"/>
                <a:gd name="T11" fmla="*/ 2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112"/>
                <a:gd name="T20" fmla="*/ 115 w 115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112">
                  <a:moveTo>
                    <a:pt x="112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2" name="Freeform 37"/>
            <p:cNvSpPr>
              <a:spLocks/>
            </p:cNvSpPr>
            <p:nvPr/>
          </p:nvSpPr>
          <p:spPr bwMode="auto">
            <a:xfrm>
              <a:off x="3700" y="2941"/>
              <a:ext cx="99" cy="91"/>
            </a:xfrm>
            <a:custGeom>
              <a:avLst/>
              <a:gdLst>
                <a:gd name="T0" fmla="*/ 34 w 115"/>
                <a:gd name="T1" fmla="*/ 22 h 112"/>
                <a:gd name="T2" fmla="*/ 34 w 115"/>
                <a:gd name="T3" fmla="*/ 0 h 112"/>
                <a:gd name="T4" fmla="*/ 0 w 115"/>
                <a:gd name="T5" fmla="*/ 0 h 112"/>
                <a:gd name="T6" fmla="*/ 0 w 115"/>
                <a:gd name="T7" fmla="*/ 22 h 112"/>
                <a:gd name="T8" fmla="*/ 34 w 115"/>
                <a:gd name="T9" fmla="*/ 22 h 112"/>
                <a:gd name="T10" fmla="*/ 34 w 115"/>
                <a:gd name="T11" fmla="*/ 2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112"/>
                <a:gd name="T20" fmla="*/ 115 w 115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112">
                  <a:moveTo>
                    <a:pt x="112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3" name="Freeform 38"/>
            <p:cNvSpPr>
              <a:spLocks/>
            </p:cNvSpPr>
            <p:nvPr/>
          </p:nvSpPr>
          <p:spPr bwMode="auto">
            <a:xfrm>
              <a:off x="3874" y="1632"/>
              <a:ext cx="96" cy="91"/>
            </a:xfrm>
            <a:custGeom>
              <a:avLst/>
              <a:gdLst>
                <a:gd name="T0" fmla="*/ 33 w 112"/>
                <a:gd name="T1" fmla="*/ 22 h 112"/>
                <a:gd name="T2" fmla="*/ 33 w 112"/>
                <a:gd name="T3" fmla="*/ 0 h 112"/>
                <a:gd name="T4" fmla="*/ 0 w 112"/>
                <a:gd name="T5" fmla="*/ 0 h 112"/>
                <a:gd name="T6" fmla="*/ 0 w 112"/>
                <a:gd name="T7" fmla="*/ 22 h 112"/>
                <a:gd name="T8" fmla="*/ 33 w 112"/>
                <a:gd name="T9" fmla="*/ 22 h 112"/>
                <a:gd name="T10" fmla="*/ 33 w 112"/>
                <a:gd name="T11" fmla="*/ 2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4" name="Freeform 39"/>
            <p:cNvSpPr>
              <a:spLocks/>
            </p:cNvSpPr>
            <p:nvPr/>
          </p:nvSpPr>
          <p:spPr bwMode="auto">
            <a:xfrm>
              <a:off x="3406" y="1881"/>
              <a:ext cx="98" cy="91"/>
            </a:xfrm>
            <a:custGeom>
              <a:avLst/>
              <a:gdLst>
                <a:gd name="T0" fmla="*/ 34 w 114"/>
                <a:gd name="T1" fmla="*/ 22 h 112"/>
                <a:gd name="T2" fmla="*/ 34 w 114"/>
                <a:gd name="T3" fmla="*/ 0 h 112"/>
                <a:gd name="T4" fmla="*/ 0 w 114"/>
                <a:gd name="T5" fmla="*/ 0 h 112"/>
                <a:gd name="T6" fmla="*/ 0 w 114"/>
                <a:gd name="T7" fmla="*/ 22 h 112"/>
                <a:gd name="T8" fmla="*/ 34 w 114"/>
                <a:gd name="T9" fmla="*/ 22 h 112"/>
                <a:gd name="T10" fmla="*/ 34 w 114"/>
                <a:gd name="T11" fmla="*/ 2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12"/>
                <a:gd name="T20" fmla="*/ 114 w 114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12">
                  <a:moveTo>
                    <a:pt x="112" y="112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4" y="11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5" name="Freeform 40"/>
            <p:cNvSpPr>
              <a:spLocks/>
            </p:cNvSpPr>
            <p:nvPr/>
          </p:nvSpPr>
          <p:spPr bwMode="auto">
            <a:xfrm>
              <a:off x="4349" y="1879"/>
              <a:ext cx="98" cy="93"/>
            </a:xfrm>
            <a:custGeom>
              <a:avLst/>
              <a:gdLst>
                <a:gd name="T0" fmla="*/ 0 w 114"/>
                <a:gd name="T1" fmla="*/ 21 h 115"/>
                <a:gd name="T2" fmla="*/ 34 w 114"/>
                <a:gd name="T3" fmla="*/ 21 h 115"/>
                <a:gd name="T4" fmla="*/ 34 w 114"/>
                <a:gd name="T5" fmla="*/ 0 h 115"/>
                <a:gd name="T6" fmla="*/ 2 w 114"/>
                <a:gd name="T7" fmla="*/ 0 h 115"/>
                <a:gd name="T8" fmla="*/ 2 w 114"/>
                <a:gd name="T9" fmla="*/ 21 h 115"/>
                <a:gd name="T10" fmla="*/ 2 w 114"/>
                <a:gd name="T11" fmla="*/ 21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15"/>
                <a:gd name="T20" fmla="*/ 114 w 114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15">
                  <a:moveTo>
                    <a:pt x="0" y="112"/>
                  </a:moveTo>
                  <a:lnTo>
                    <a:pt x="114" y="115"/>
                  </a:lnTo>
                  <a:lnTo>
                    <a:pt x="114" y="0"/>
                  </a:lnTo>
                  <a:lnTo>
                    <a:pt x="2" y="0"/>
                  </a:lnTo>
                  <a:lnTo>
                    <a:pt x="2" y="11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6" name="Freeform 41"/>
            <p:cNvSpPr>
              <a:spLocks/>
            </p:cNvSpPr>
            <p:nvPr/>
          </p:nvSpPr>
          <p:spPr bwMode="auto">
            <a:xfrm>
              <a:off x="4674" y="2349"/>
              <a:ext cx="96" cy="92"/>
            </a:xfrm>
            <a:custGeom>
              <a:avLst/>
              <a:gdLst>
                <a:gd name="T0" fmla="*/ 0 w 112"/>
                <a:gd name="T1" fmla="*/ 20 h 114"/>
                <a:gd name="T2" fmla="*/ 33 w 112"/>
                <a:gd name="T3" fmla="*/ 20 h 114"/>
                <a:gd name="T4" fmla="*/ 33 w 112"/>
                <a:gd name="T5" fmla="*/ 0 h 114"/>
                <a:gd name="T6" fmla="*/ 0 w 112"/>
                <a:gd name="T7" fmla="*/ 0 h 114"/>
                <a:gd name="T8" fmla="*/ 0 w 112"/>
                <a:gd name="T9" fmla="*/ 20 h 114"/>
                <a:gd name="T10" fmla="*/ 0 w 112"/>
                <a:gd name="T11" fmla="*/ 2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4"/>
                <a:gd name="T20" fmla="*/ 112 w 11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4">
                  <a:moveTo>
                    <a:pt x="0" y="112"/>
                  </a:moveTo>
                  <a:lnTo>
                    <a:pt x="112" y="114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7" name="Freeform 42"/>
            <p:cNvSpPr>
              <a:spLocks/>
            </p:cNvSpPr>
            <p:nvPr/>
          </p:nvSpPr>
          <p:spPr bwMode="auto">
            <a:xfrm>
              <a:off x="3072" y="2350"/>
              <a:ext cx="99" cy="91"/>
            </a:xfrm>
            <a:custGeom>
              <a:avLst/>
              <a:gdLst>
                <a:gd name="T0" fmla="*/ 34 w 115"/>
                <a:gd name="T1" fmla="*/ 22 h 112"/>
                <a:gd name="T2" fmla="*/ 34 w 115"/>
                <a:gd name="T3" fmla="*/ 0 h 112"/>
                <a:gd name="T4" fmla="*/ 0 w 115"/>
                <a:gd name="T5" fmla="*/ 0 h 112"/>
                <a:gd name="T6" fmla="*/ 0 w 115"/>
                <a:gd name="T7" fmla="*/ 22 h 112"/>
                <a:gd name="T8" fmla="*/ 34 w 115"/>
                <a:gd name="T9" fmla="*/ 22 h 112"/>
                <a:gd name="T10" fmla="*/ 34 w 115"/>
                <a:gd name="T11" fmla="*/ 2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112"/>
                <a:gd name="T20" fmla="*/ 115 w 115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112">
                  <a:moveTo>
                    <a:pt x="115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8" name="Freeform 43"/>
            <p:cNvSpPr>
              <a:spLocks/>
            </p:cNvSpPr>
            <p:nvPr/>
          </p:nvSpPr>
          <p:spPr bwMode="auto">
            <a:xfrm>
              <a:off x="3956" y="1826"/>
              <a:ext cx="237" cy="184"/>
            </a:xfrm>
            <a:custGeom>
              <a:avLst/>
              <a:gdLst>
                <a:gd name="T0" fmla="*/ 0 w 277"/>
                <a:gd name="T1" fmla="*/ 4 h 228"/>
                <a:gd name="T2" fmla="*/ 3 w 277"/>
                <a:gd name="T3" fmla="*/ 4 h 228"/>
                <a:gd name="T4" fmla="*/ 3 w 277"/>
                <a:gd name="T5" fmla="*/ 3 h 228"/>
                <a:gd name="T6" fmla="*/ 5 w 277"/>
                <a:gd name="T7" fmla="*/ 2 h 228"/>
                <a:gd name="T8" fmla="*/ 8 w 277"/>
                <a:gd name="T9" fmla="*/ 2 h 228"/>
                <a:gd name="T10" fmla="*/ 11 w 277"/>
                <a:gd name="T11" fmla="*/ 2 h 228"/>
                <a:gd name="T12" fmla="*/ 15 w 277"/>
                <a:gd name="T13" fmla="*/ 2 h 228"/>
                <a:gd name="T14" fmla="*/ 19 w 277"/>
                <a:gd name="T15" fmla="*/ 0 h 228"/>
                <a:gd name="T16" fmla="*/ 23 w 277"/>
                <a:gd name="T17" fmla="*/ 0 h 228"/>
                <a:gd name="T18" fmla="*/ 28 w 277"/>
                <a:gd name="T19" fmla="*/ 2 h 228"/>
                <a:gd name="T20" fmla="*/ 32 w 277"/>
                <a:gd name="T21" fmla="*/ 2 h 228"/>
                <a:gd name="T22" fmla="*/ 36 w 277"/>
                <a:gd name="T23" fmla="*/ 4 h 228"/>
                <a:gd name="T24" fmla="*/ 39 w 277"/>
                <a:gd name="T25" fmla="*/ 6 h 228"/>
                <a:gd name="T26" fmla="*/ 41 w 277"/>
                <a:gd name="T27" fmla="*/ 8 h 228"/>
                <a:gd name="T28" fmla="*/ 43 w 277"/>
                <a:gd name="T29" fmla="*/ 10 h 228"/>
                <a:gd name="T30" fmla="*/ 43 w 277"/>
                <a:gd name="T31" fmla="*/ 10 h 228"/>
                <a:gd name="T32" fmla="*/ 44 w 277"/>
                <a:gd name="T33" fmla="*/ 12 h 228"/>
                <a:gd name="T34" fmla="*/ 44 w 277"/>
                <a:gd name="T35" fmla="*/ 13 h 228"/>
                <a:gd name="T36" fmla="*/ 44 w 277"/>
                <a:gd name="T37" fmla="*/ 15 h 228"/>
                <a:gd name="T38" fmla="*/ 44 w 277"/>
                <a:gd name="T39" fmla="*/ 15 h 228"/>
                <a:gd name="T40" fmla="*/ 44 w 277"/>
                <a:gd name="T41" fmla="*/ 15 h 228"/>
                <a:gd name="T42" fmla="*/ 44 w 277"/>
                <a:gd name="T43" fmla="*/ 15 h 228"/>
                <a:gd name="T44" fmla="*/ 45 w 277"/>
                <a:gd name="T45" fmla="*/ 15 h 228"/>
                <a:gd name="T46" fmla="*/ 46 w 277"/>
                <a:gd name="T47" fmla="*/ 14 h 228"/>
                <a:gd name="T48" fmla="*/ 48 w 277"/>
                <a:gd name="T49" fmla="*/ 13 h 228"/>
                <a:gd name="T50" fmla="*/ 50 w 277"/>
                <a:gd name="T51" fmla="*/ 12 h 228"/>
                <a:gd name="T52" fmla="*/ 53 w 277"/>
                <a:gd name="T53" fmla="*/ 12 h 228"/>
                <a:gd name="T54" fmla="*/ 54 w 277"/>
                <a:gd name="T55" fmla="*/ 12 h 228"/>
                <a:gd name="T56" fmla="*/ 58 w 277"/>
                <a:gd name="T57" fmla="*/ 12 h 228"/>
                <a:gd name="T58" fmla="*/ 61 w 277"/>
                <a:gd name="T59" fmla="*/ 13 h 228"/>
                <a:gd name="T60" fmla="*/ 63 w 277"/>
                <a:gd name="T61" fmla="*/ 15 h 228"/>
                <a:gd name="T62" fmla="*/ 66 w 277"/>
                <a:gd name="T63" fmla="*/ 16 h 228"/>
                <a:gd name="T64" fmla="*/ 68 w 277"/>
                <a:gd name="T65" fmla="*/ 18 h 228"/>
                <a:gd name="T66" fmla="*/ 68 w 277"/>
                <a:gd name="T67" fmla="*/ 19 h 228"/>
                <a:gd name="T68" fmla="*/ 68 w 277"/>
                <a:gd name="T69" fmla="*/ 21 h 228"/>
                <a:gd name="T70" fmla="*/ 68 w 277"/>
                <a:gd name="T71" fmla="*/ 22 h 228"/>
                <a:gd name="T72" fmla="*/ 68 w 277"/>
                <a:gd name="T73" fmla="*/ 23 h 228"/>
                <a:gd name="T74" fmla="*/ 68 w 277"/>
                <a:gd name="T75" fmla="*/ 25 h 228"/>
                <a:gd name="T76" fmla="*/ 68 w 277"/>
                <a:gd name="T77" fmla="*/ 26 h 228"/>
                <a:gd name="T78" fmla="*/ 68 w 277"/>
                <a:gd name="T79" fmla="*/ 26 h 228"/>
                <a:gd name="T80" fmla="*/ 67 w 277"/>
                <a:gd name="T81" fmla="*/ 26 h 228"/>
                <a:gd name="T82" fmla="*/ 68 w 277"/>
                <a:gd name="T83" fmla="*/ 26 h 228"/>
                <a:gd name="T84" fmla="*/ 68 w 277"/>
                <a:gd name="T85" fmla="*/ 26 h 228"/>
                <a:gd name="T86" fmla="*/ 68 w 277"/>
                <a:gd name="T87" fmla="*/ 27 h 228"/>
                <a:gd name="T88" fmla="*/ 72 w 277"/>
                <a:gd name="T89" fmla="*/ 28 h 228"/>
                <a:gd name="T90" fmla="*/ 73 w 277"/>
                <a:gd name="T91" fmla="*/ 29 h 228"/>
                <a:gd name="T92" fmla="*/ 74 w 277"/>
                <a:gd name="T93" fmla="*/ 31 h 228"/>
                <a:gd name="T94" fmla="*/ 76 w 277"/>
                <a:gd name="T95" fmla="*/ 32 h 228"/>
                <a:gd name="T96" fmla="*/ 78 w 277"/>
                <a:gd name="T97" fmla="*/ 35 h 228"/>
                <a:gd name="T98" fmla="*/ 79 w 277"/>
                <a:gd name="T99" fmla="*/ 39 h 228"/>
                <a:gd name="T100" fmla="*/ 80 w 277"/>
                <a:gd name="T101" fmla="*/ 40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228"/>
                <a:gd name="T155" fmla="*/ 277 w 277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Freeform 44"/>
            <p:cNvSpPr>
              <a:spLocks/>
            </p:cNvSpPr>
            <p:nvPr/>
          </p:nvSpPr>
          <p:spPr bwMode="auto">
            <a:xfrm>
              <a:off x="3651" y="1817"/>
              <a:ext cx="307" cy="192"/>
            </a:xfrm>
            <a:custGeom>
              <a:avLst/>
              <a:gdLst>
                <a:gd name="T0" fmla="*/ 2 w 358"/>
                <a:gd name="T1" fmla="*/ 41 h 236"/>
                <a:gd name="T2" fmla="*/ 3 w 358"/>
                <a:gd name="T3" fmla="*/ 37 h 236"/>
                <a:gd name="T4" fmla="*/ 6 w 358"/>
                <a:gd name="T5" fmla="*/ 33 h 236"/>
                <a:gd name="T6" fmla="*/ 9 w 358"/>
                <a:gd name="T7" fmla="*/ 31 h 236"/>
                <a:gd name="T8" fmla="*/ 13 w 358"/>
                <a:gd name="T9" fmla="*/ 30 h 236"/>
                <a:gd name="T10" fmla="*/ 13 w 358"/>
                <a:gd name="T11" fmla="*/ 30 h 236"/>
                <a:gd name="T12" fmla="*/ 11 w 358"/>
                <a:gd name="T13" fmla="*/ 27 h 236"/>
                <a:gd name="T14" fmla="*/ 11 w 358"/>
                <a:gd name="T15" fmla="*/ 26 h 236"/>
                <a:gd name="T16" fmla="*/ 11 w 358"/>
                <a:gd name="T17" fmla="*/ 22 h 236"/>
                <a:gd name="T18" fmla="*/ 14 w 358"/>
                <a:gd name="T19" fmla="*/ 19 h 236"/>
                <a:gd name="T20" fmla="*/ 20 w 358"/>
                <a:gd name="T21" fmla="*/ 16 h 236"/>
                <a:gd name="T22" fmla="*/ 24 w 358"/>
                <a:gd name="T23" fmla="*/ 15 h 236"/>
                <a:gd name="T24" fmla="*/ 29 w 358"/>
                <a:gd name="T25" fmla="*/ 16 h 236"/>
                <a:gd name="T26" fmla="*/ 33 w 358"/>
                <a:gd name="T27" fmla="*/ 16 h 236"/>
                <a:gd name="T28" fmla="*/ 35 w 358"/>
                <a:gd name="T29" fmla="*/ 18 h 236"/>
                <a:gd name="T30" fmla="*/ 36 w 358"/>
                <a:gd name="T31" fmla="*/ 17 h 236"/>
                <a:gd name="T32" fmla="*/ 35 w 358"/>
                <a:gd name="T33" fmla="*/ 16 h 236"/>
                <a:gd name="T34" fmla="*/ 36 w 358"/>
                <a:gd name="T35" fmla="*/ 13 h 236"/>
                <a:gd name="T36" fmla="*/ 39 w 358"/>
                <a:gd name="T37" fmla="*/ 10 h 236"/>
                <a:gd name="T38" fmla="*/ 44 w 358"/>
                <a:gd name="T39" fmla="*/ 6 h 236"/>
                <a:gd name="T40" fmla="*/ 53 w 358"/>
                <a:gd name="T41" fmla="*/ 2 h 236"/>
                <a:gd name="T42" fmla="*/ 63 w 358"/>
                <a:gd name="T43" fmla="*/ 2 h 236"/>
                <a:gd name="T44" fmla="*/ 69 w 358"/>
                <a:gd name="T45" fmla="*/ 2 h 236"/>
                <a:gd name="T46" fmla="*/ 76 w 358"/>
                <a:gd name="T47" fmla="*/ 5 h 236"/>
                <a:gd name="T48" fmla="*/ 80 w 358"/>
                <a:gd name="T49" fmla="*/ 6 h 236"/>
                <a:gd name="T50" fmla="*/ 80 w 358"/>
                <a:gd name="T51" fmla="*/ 6 h 236"/>
                <a:gd name="T52" fmla="*/ 80 w 358"/>
                <a:gd name="T53" fmla="*/ 5 h 236"/>
                <a:gd name="T54" fmla="*/ 81 w 358"/>
                <a:gd name="T55" fmla="*/ 3 h 236"/>
                <a:gd name="T56" fmla="*/ 85 w 358"/>
                <a:gd name="T57" fmla="*/ 2 h 236"/>
                <a:gd name="T58" fmla="*/ 90 w 358"/>
                <a:gd name="T59" fmla="*/ 2 h 236"/>
                <a:gd name="T60" fmla="*/ 95 w 358"/>
                <a:gd name="T61" fmla="*/ 2 h 236"/>
                <a:gd name="T62" fmla="*/ 100 w 358"/>
                <a:gd name="T63" fmla="*/ 2 h 236"/>
                <a:gd name="T64" fmla="*/ 102 w 358"/>
                <a:gd name="T65" fmla="*/ 3 h 236"/>
                <a:gd name="T66" fmla="*/ 104 w 358"/>
                <a:gd name="T67" fmla="*/ 5 h 236"/>
                <a:gd name="T68" fmla="*/ 105 w 358"/>
                <a:gd name="T69" fmla="*/ 6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Freeform 45"/>
            <p:cNvSpPr>
              <a:spLocks/>
            </p:cNvSpPr>
            <p:nvPr/>
          </p:nvSpPr>
          <p:spPr bwMode="auto">
            <a:xfrm>
              <a:off x="3651" y="2007"/>
              <a:ext cx="234" cy="185"/>
            </a:xfrm>
            <a:custGeom>
              <a:avLst/>
              <a:gdLst>
                <a:gd name="T0" fmla="*/ 82 w 272"/>
                <a:gd name="T1" fmla="*/ 36 h 229"/>
                <a:gd name="T2" fmla="*/ 82 w 272"/>
                <a:gd name="T3" fmla="*/ 37 h 229"/>
                <a:gd name="T4" fmla="*/ 80 w 272"/>
                <a:gd name="T5" fmla="*/ 37 h 229"/>
                <a:gd name="T6" fmla="*/ 78 w 272"/>
                <a:gd name="T7" fmla="*/ 39 h 229"/>
                <a:gd name="T8" fmla="*/ 76 w 272"/>
                <a:gd name="T9" fmla="*/ 39 h 229"/>
                <a:gd name="T10" fmla="*/ 71 w 272"/>
                <a:gd name="T11" fmla="*/ 40 h 229"/>
                <a:gd name="T12" fmla="*/ 68 w 272"/>
                <a:gd name="T13" fmla="*/ 41 h 229"/>
                <a:gd name="T14" fmla="*/ 64 w 272"/>
                <a:gd name="T15" fmla="*/ 41 h 229"/>
                <a:gd name="T16" fmla="*/ 59 w 272"/>
                <a:gd name="T17" fmla="*/ 41 h 229"/>
                <a:gd name="T18" fmla="*/ 54 w 272"/>
                <a:gd name="T19" fmla="*/ 40 h 229"/>
                <a:gd name="T20" fmla="*/ 49 w 272"/>
                <a:gd name="T21" fmla="*/ 39 h 229"/>
                <a:gd name="T22" fmla="*/ 45 w 272"/>
                <a:gd name="T23" fmla="*/ 37 h 229"/>
                <a:gd name="T24" fmla="*/ 42 w 272"/>
                <a:gd name="T25" fmla="*/ 36 h 229"/>
                <a:gd name="T26" fmla="*/ 40 w 272"/>
                <a:gd name="T27" fmla="*/ 34 h 229"/>
                <a:gd name="T28" fmla="*/ 39 w 272"/>
                <a:gd name="T29" fmla="*/ 32 h 229"/>
                <a:gd name="T30" fmla="*/ 38 w 272"/>
                <a:gd name="T31" fmla="*/ 30 h 229"/>
                <a:gd name="T32" fmla="*/ 38 w 272"/>
                <a:gd name="T33" fmla="*/ 29 h 229"/>
                <a:gd name="T34" fmla="*/ 36 w 272"/>
                <a:gd name="T35" fmla="*/ 28 h 229"/>
                <a:gd name="T36" fmla="*/ 36 w 272"/>
                <a:gd name="T37" fmla="*/ 27 h 229"/>
                <a:gd name="T38" fmla="*/ 38 w 272"/>
                <a:gd name="T39" fmla="*/ 27 h 229"/>
                <a:gd name="T40" fmla="*/ 38 w 272"/>
                <a:gd name="T41" fmla="*/ 26 h 229"/>
                <a:gd name="T42" fmla="*/ 36 w 272"/>
                <a:gd name="T43" fmla="*/ 27 h 229"/>
                <a:gd name="T44" fmla="*/ 35 w 272"/>
                <a:gd name="T45" fmla="*/ 27 h 229"/>
                <a:gd name="T46" fmla="*/ 34 w 272"/>
                <a:gd name="T47" fmla="*/ 28 h 229"/>
                <a:gd name="T48" fmla="*/ 34 w 272"/>
                <a:gd name="T49" fmla="*/ 28 h 229"/>
                <a:gd name="T50" fmla="*/ 30 w 272"/>
                <a:gd name="T51" fmla="*/ 29 h 229"/>
                <a:gd name="T52" fmla="*/ 28 w 272"/>
                <a:gd name="T53" fmla="*/ 29 h 229"/>
                <a:gd name="T54" fmla="*/ 25 w 272"/>
                <a:gd name="T55" fmla="*/ 29 h 229"/>
                <a:gd name="T56" fmla="*/ 22 w 272"/>
                <a:gd name="T57" fmla="*/ 29 h 229"/>
                <a:gd name="T58" fmla="*/ 21 w 272"/>
                <a:gd name="T59" fmla="*/ 28 h 229"/>
                <a:gd name="T60" fmla="*/ 16 w 272"/>
                <a:gd name="T61" fmla="*/ 26 h 229"/>
                <a:gd name="T62" fmla="*/ 14 w 272"/>
                <a:gd name="T63" fmla="*/ 26 h 229"/>
                <a:gd name="T64" fmla="*/ 13 w 272"/>
                <a:gd name="T65" fmla="*/ 23 h 229"/>
                <a:gd name="T66" fmla="*/ 11 w 272"/>
                <a:gd name="T67" fmla="*/ 22 h 229"/>
                <a:gd name="T68" fmla="*/ 11 w 272"/>
                <a:gd name="T69" fmla="*/ 21 h 229"/>
                <a:gd name="T70" fmla="*/ 11 w 272"/>
                <a:gd name="T71" fmla="*/ 19 h 229"/>
                <a:gd name="T72" fmla="*/ 11 w 272"/>
                <a:gd name="T73" fmla="*/ 18 h 229"/>
                <a:gd name="T74" fmla="*/ 12 w 272"/>
                <a:gd name="T75" fmla="*/ 17 h 229"/>
                <a:gd name="T76" fmla="*/ 12 w 272"/>
                <a:gd name="T77" fmla="*/ 15 h 229"/>
                <a:gd name="T78" fmla="*/ 13 w 272"/>
                <a:gd name="T79" fmla="*/ 15 h 229"/>
                <a:gd name="T80" fmla="*/ 13 w 272"/>
                <a:gd name="T81" fmla="*/ 15 h 229"/>
                <a:gd name="T82" fmla="*/ 13 w 272"/>
                <a:gd name="T83" fmla="*/ 15 h 229"/>
                <a:gd name="T84" fmla="*/ 11 w 272"/>
                <a:gd name="T85" fmla="*/ 15 h 229"/>
                <a:gd name="T86" fmla="*/ 9 w 272"/>
                <a:gd name="T87" fmla="*/ 14 h 229"/>
                <a:gd name="T88" fmla="*/ 9 w 272"/>
                <a:gd name="T89" fmla="*/ 12 h 229"/>
                <a:gd name="T90" fmla="*/ 6 w 272"/>
                <a:gd name="T91" fmla="*/ 12 h 229"/>
                <a:gd name="T92" fmla="*/ 4 w 272"/>
                <a:gd name="T93" fmla="*/ 10 h 229"/>
                <a:gd name="T94" fmla="*/ 3 w 272"/>
                <a:gd name="T95" fmla="*/ 8 h 229"/>
                <a:gd name="T96" fmla="*/ 3 w 272"/>
                <a:gd name="T97" fmla="*/ 6 h 229"/>
                <a:gd name="T98" fmla="*/ 2 w 272"/>
                <a:gd name="T99" fmla="*/ 3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Freeform 46"/>
            <p:cNvSpPr>
              <a:spLocks/>
            </p:cNvSpPr>
            <p:nvPr/>
          </p:nvSpPr>
          <p:spPr bwMode="auto">
            <a:xfrm>
              <a:off x="3886" y="2007"/>
              <a:ext cx="305" cy="191"/>
            </a:xfrm>
            <a:custGeom>
              <a:avLst/>
              <a:gdLst>
                <a:gd name="T0" fmla="*/ 106 w 355"/>
                <a:gd name="T1" fmla="*/ 3 h 236"/>
                <a:gd name="T2" fmla="*/ 103 w 355"/>
                <a:gd name="T3" fmla="*/ 8 h 236"/>
                <a:gd name="T4" fmla="*/ 99 w 355"/>
                <a:gd name="T5" fmla="*/ 12 h 236"/>
                <a:gd name="T6" fmla="*/ 95 w 355"/>
                <a:gd name="T7" fmla="*/ 14 h 236"/>
                <a:gd name="T8" fmla="*/ 94 w 355"/>
                <a:gd name="T9" fmla="*/ 15 h 236"/>
                <a:gd name="T10" fmla="*/ 94 w 355"/>
                <a:gd name="T11" fmla="*/ 15 h 236"/>
                <a:gd name="T12" fmla="*/ 95 w 355"/>
                <a:gd name="T13" fmla="*/ 17 h 236"/>
                <a:gd name="T14" fmla="*/ 95 w 355"/>
                <a:gd name="T15" fmla="*/ 19 h 236"/>
                <a:gd name="T16" fmla="*/ 95 w 355"/>
                <a:gd name="T17" fmla="*/ 23 h 236"/>
                <a:gd name="T18" fmla="*/ 92 w 355"/>
                <a:gd name="T19" fmla="*/ 26 h 236"/>
                <a:gd name="T20" fmla="*/ 87 w 355"/>
                <a:gd name="T21" fmla="*/ 28 h 236"/>
                <a:gd name="T22" fmla="*/ 82 w 355"/>
                <a:gd name="T23" fmla="*/ 29 h 236"/>
                <a:gd name="T24" fmla="*/ 76 w 355"/>
                <a:gd name="T25" fmla="*/ 29 h 236"/>
                <a:gd name="T26" fmla="*/ 71 w 355"/>
                <a:gd name="T27" fmla="*/ 28 h 236"/>
                <a:gd name="T28" fmla="*/ 70 w 355"/>
                <a:gd name="T29" fmla="*/ 28 h 236"/>
                <a:gd name="T30" fmla="*/ 70 w 355"/>
                <a:gd name="T31" fmla="*/ 28 h 236"/>
                <a:gd name="T32" fmla="*/ 70 w 355"/>
                <a:gd name="T33" fmla="*/ 28 h 236"/>
                <a:gd name="T34" fmla="*/ 68 w 355"/>
                <a:gd name="T35" fmla="*/ 32 h 236"/>
                <a:gd name="T36" fmla="*/ 66 w 355"/>
                <a:gd name="T37" fmla="*/ 35 h 236"/>
                <a:gd name="T38" fmla="*/ 60 w 355"/>
                <a:gd name="T39" fmla="*/ 37 h 236"/>
                <a:gd name="T40" fmla="*/ 52 w 355"/>
                <a:gd name="T41" fmla="*/ 41 h 236"/>
                <a:gd name="T42" fmla="*/ 43 w 355"/>
                <a:gd name="T43" fmla="*/ 42 h 236"/>
                <a:gd name="T44" fmla="*/ 34 w 355"/>
                <a:gd name="T45" fmla="*/ 41 h 236"/>
                <a:gd name="T46" fmla="*/ 29 w 355"/>
                <a:gd name="T47" fmla="*/ 40 h 236"/>
                <a:gd name="T48" fmla="*/ 25 w 355"/>
                <a:gd name="T49" fmla="*/ 37 h 236"/>
                <a:gd name="T50" fmla="*/ 25 w 355"/>
                <a:gd name="T51" fmla="*/ 37 h 236"/>
                <a:gd name="T52" fmla="*/ 25 w 355"/>
                <a:gd name="T53" fmla="*/ 40 h 236"/>
                <a:gd name="T54" fmla="*/ 22 w 355"/>
                <a:gd name="T55" fmla="*/ 40 h 236"/>
                <a:gd name="T56" fmla="*/ 21 w 355"/>
                <a:gd name="T57" fmla="*/ 42 h 236"/>
                <a:gd name="T58" fmla="*/ 15 w 355"/>
                <a:gd name="T59" fmla="*/ 43 h 236"/>
                <a:gd name="T60" fmla="*/ 9 w 355"/>
                <a:gd name="T61" fmla="*/ 43 h 236"/>
                <a:gd name="T62" fmla="*/ 4 w 355"/>
                <a:gd name="T63" fmla="*/ 42 h 236"/>
                <a:gd name="T64" fmla="*/ 3 w 355"/>
                <a:gd name="T65" fmla="*/ 40 h 236"/>
                <a:gd name="T66" fmla="*/ 0 w 355"/>
                <a:gd name="T67" fmla="*/ 40 h 236"/>
                <a:gd name="T68" fmla="*/ 0 w 355"/>
                <a:gd name="T69" fmla="*/ 37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6"/>
                <a:gd name="T107" fmla="*/ 355 w 355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Freeform 47"/>
            <p:cNvSpPr>
              <a:spLocks/>
            </p:cNvSpPr>
            <p:nvPr/>
          </p:nvSpPr>
          <p:spPr bwMode="auto">
            <a:xfrm>
              <a:off x="4404" y="2434"/>
              <a:ext cx="235" cy="184"/>
            </a:xfrm>
            <a:custGeom>
              <a:avLst/>
              <a:gdLst>
                <a:gd name="T0" fmla="*/ 0 w 274"/>
                <a:gd name="T1" fmla="*/ 4 h 228"/>
                <a:gd name="T2" fmla="*/ 3 w 274"/>
                <a:gd name="T3" fmla="*/ 4 h 228"/>
                <a:gd name="T4" fmla="*/ 3 w 274"/>
                <a:gd name="T5" fmla="*/ 3 h 228"/>
                <a:gd name="T6" fmla="*/ 4 w 274"/>
                <a:gd name="T7" fmla="*/ 2 h 228"/>
                <a:gd name="T8" fmla="*/ 7 w 274"/>
                <a:gd name="T9" fmla="*/ 2 h 228"/>
                <a:gd name="T10" fmla="*/ 11 w 274"/>
                <a:gd name="T11" fmla="*/ 2 h 228"/>
                <a:gd name="T12" fmla="*/ 14 w 274"/>
                <a:gd name="T13" fmla="*/ 0 h 228"/>
                <a:gd name="T14" fmla="*/ 18 w 274"/>
                <a:gd name="T15" fmla="*/ 0 h 228"/>
                <a:gd name="T16" fmla="*/ 23 w 274"/>
                <a:gd name="T17" fmla="*/ 0 h 228"/>
                <a:gd name="T18" fmla="*/ 28 w 274"/>
                <a:gd name="T19" fmla="*/ 2 h 228"/>
                <a:gd name="T20" fmla="*/ 33 w 274"/>
                <a:gd name="T21" fmla="*/ 2 h 228"/>
                <a:gd name="T22" fmla="*/ 36 w 274"/>
                <a:gd name="T23" fmla="*/ 4 h 228"/>
                <a:gd name="T24" fmla="*/ 39 w 274"/>
                <a:gd name="T25" fmla="*/ 6 h 228"/>
                <a:gd name="T26" fmla="*/ 41 w 274"/>
                <a:gd name="T27" fmla="*/ 8 h 228"/>
                <a:gd name="T28" fmla="*/ 43 w 274"/>
                <a:gd name="T29" fmla="*/ 10 h 228"/>
                <a:gd name="T30" fmla="*/ 44 w 274"/>
                <a:gd name="T31" fmla="*/ 10 h 228"/>
                <a:gd name="T32" fmla="*/ 44 w 274"/>
                <a:gd name="T33" fmla="*/ 12 h 228"/>
                <a:gd name="T34" fmla="*/ 44 w 274"/>
                <a:gd name="T35" fmla="*/ 12 h 228"/>
                <a:gd name="T36" fmla="*/ 44 w 274"/>
                <a:gd name="T37" fmla="*/ 14 h 228"/>
                <a:gd name="T38" fmla="*/ 44 w 274"/>
                <a:gd name="T39" fmla="*/ 15 h 228"/>
                <a:gd name="T40" fmla="*/ 44 w 274"/>
                <a:gd name="T41" fmla="*/ 15 h 228"/>
                <a:gd name="T42" fmla="*/ 44 w 274"/>
                <a:gd name="T43" fmla="*/ 15 h 228"/>
                <a:gd name="T44" fmla="*/ 45 w 274"/>
                <a:gd name="T45" fmla="*/ 15 h 228"/>
                <a:gd name="T46" fmla="*/ 47 w 274"/>
                <a:gd name="T47" fmla="*/ 14 h 228"/>
                <a:gd name="T48" fmla="*/ 49 w 274"/>
                <a:gd name="T49" fmla="*/ 13 h 228"/>
                <a:gd name="T50" fmla="*/ 51 w 274"/>
                <a:gd name="T51" fmla="*/ 12 h 228"/>
                <a:gd name="T52" fmla="*/ 54 w 274"/>
                <a:gd name="T53" fmla="*/ 12 h 228"/>
                <a:gd name="T54" fmla="*/ 55 w 274"/>
                <a:gd name="T55" fmla="*/ 12 h 228"/>
                <a:gd name="T56" fmla="*/ 58 w 274"/>
                <a:gd name="T57" fmla="*/ 12 h 228"/>
                <a:gd name="T58" fmla="*/ 60 w 274"/>
                <a:gd name="T59" fmla="*/ 13 h 228"/>
                <a:gd name="T60" fmla="*/ 64 w 274"/>
                <a:gd name="T61" fmla="*/ 15 h 228"/>
                <a:gd name="T62" fmla="*/ 66 w 274"/>
                <a:gd name="T63" fmla="*/ 15 h 228"/>
                <a:gd name="T64" fmla="*/ 69 w 274"/>
                <a:gd name="T65" fmla="*/ 18 h 228"/>
                <a:gd name="T66" fmla="*/ 69 w 274"/>
                <a:gd name="T67" fmla="*/ 19 h 228"/>
                <a:gd name="T68" fmla="*/ 69 w 274"/>
                <a:gd name="T69" fmla="*/ 20 h 228"/>
                <a:gd name="T70" fmla="*/ 69 w 274"/>
                <a:gd name="T71" fmla="*/ 22 h 228"/>
                <a:gd name="T72" fmla="*/ 69 w 274"/>
                <a:gd name="T73" fmla="*/ 23 h 228"/>
                <a:gd name="T74" fmla="*/ 69 w 274"/>
                <a:gd name="T75" fmla="*/ 24 h 228"/>
                <a:gd name="T76" fmla="*/ 69 w 274"/>
                <a:gd name="T77" fmla="*/ 25 h 228"/>
                <a:gd name="T78" fmla="*/ 69 w 274"/>
                <a:gd name="T79" fmla="*/ 26 h 228"/>
                <a:gd name="T80" fmla="*/ 69 w 274"/>
                <a:gd name="T81" fmla="*/ 26 h 228"/>
                <a:gd name="T82" fmla="*/ 69 w 274"/>
                <a:gd name="T83" fmla="*/ 26 h 228"/>
                <a:gd name="T84" fmla="*/ 69 w 274"/>
                <a:gd name="T85" fmla="*/ 26 h 228"/>
                <a:gd name="T86" fmla="*/ 70 w 274"/>
                <a:gd name="T87" fmla="*/ 27 h 228"/>
                <a:gd name="T88" fmla="*/ 72 w 274"/>
                <a:gd name="T89" fmla="*/ 28 h 228"/>
                <a:gd name="T90" fmla="*/ 75 w 274"/>
                <a:gd name="T91" fmla="*/ 29 h 228"/>
                <a:gd name="T92" fmla="*/ 75 w 274"/>
                <a:gd name="T93" fmla="*/ 31 h 228"/>
                <a:gd name="T94" fmla="*/ 77 w 274"/>
                <a:gd name="T95" fmla="*/ 32 h 228"/>
                <a:gd name="T96" fmla="*/ 80 w 274"/>
                <a:gd name="T97" fmla="*/ 35 h 228"/>
                <a:gd name="T98" fmla="*/ 80 w 274"/>
                <a:gd name="T99" fmla="*/ 38 h 228"/>
                <a:gd name="T100" fmla="*/ 80 w 274"/>
                <a:gd name="T101" fmla="*/ 40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4"/>
                <a:gd name="T154" fmla="*/ 0 h 228"/>
                <a:gd name="T155" fmla="*/ 274 w 274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4" h="228">
                  <a:moveTo>
                    <a:pt x="0" y="23"/>
                  </a:moveTo>
                  <a:lnTo>
                    <a:pt x="3" y="21"/>
                  </a:lnTo>
                  <a:lnTo>
                    <a:pt x="7" y="19"/>
                  </a:lnTo>
                  <a:lnTo>
                    <a:pt x="15" y="14"/>
                  </a:lnTo>
                  <a:lnTo>
                    <a:pt x="24" y="9"/>
                  </a:lnTo>
                  <a:lnTo>
                    <a:pt x="36" y="4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93" y="4"/>
                  </a:lnTo>
                  <a:lnTo>
                    <a:pt x="108" y="12"/>
                  </a:lnTo>
                  <a:lnTo>
                    <a:pt x="122" y="21"/>
                  </a:lnTo>
                  <a:lnTo>
                    <a:pt x="134" y="33"/>
                  </a:lnTo>
                  <a:lnTo>
                    <a:pt x="141" y="43"/>
                  </a:lnTo>
                  <a:lnTo>
                    <a:pt x="146" y="52"/>
                  </a:lnTo>
                  <a:lnTo>
                    <a:pt x="148" y="59"/>
                  </a:lnTo>
                  <a:lnTo>
                    <a:pt x="151" y="66"/>
                  </a:lnTo>
                  <a:lnTo>
                    <a:pt x="151" y="71"/>
                  </a:lnTo>
                  <a:lnTo>
                    <a:pt x="151" y="76"/>
                  </a:lnTo>
                  <a:lnTo>
                    <a:pt x="151" y="78"/>
                  </a:lnTo>
                  <a:lnTo>
                    <a:pt x="151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5" y="74"/>
                  </a:lnTo>
                  <a:lnTo>
                    <a:pt x="172" y="71"/>
                  </a:lnTo>
                  <a:lnTo>
                    <a:pt x="182" y="69"/>
                  </a:lnTo>
                  <a:lnTo>
                    <a:pt x="189" y="69"/>
                  </a:lnTo>
                  <a:lnTo>
                    <a:pt x="198" y="71"/>
                  </a:lnTo>
                  <a:lnTo>
                    <a:pt x="208" y="74"/>
                  </a:lnTo>
                  <a:lnTo>
                    <a:pt x="217" y="81"/>
                  </a:lnTo>
                  <a:lnTo>
                    <a:pt x="227" y="88"/>
                  </a:lnTo>
                  <a:lnTo>
                    <a:pt x="232" y="97"/>
                  </a:lnTo>
                  <a:lnTo>
                    <a:pt x="234" y="107"/>
                  </a:lnTo>
                  <a:lnTo>
                    <a:pt x="236" y="114"/>
                  </a:lnTo>
                  <a:lnTo>
                    <a:pt x="236" y="124"/>
                  </a:lnTo>
                  <a:lnTo>
                    <a:pt x="236" y="131"/>
                  </a:lnTo>
                  <a:lnTo>
                    <a:pt x="234" y="135"/>
                  </a:lnTo>
                  <a:lnTo>
                    <a:pt x="232" y="140"/>
                  </a:lnTo>
                  <a:lnTo>
                    <a:pt x="232" y="145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6" y="157"/>
                  </a:lnTo>
                  <a:lnTo>
                    <a:pt x="253" y="164"/>
                  </a:lnTo>
                  <a:lnTo>
                    <a:pt x="258" y="171"/>
                  </a:lnTo>
                  <a:lnTo>
                    <a:pt x="265" y="183"/>
                  </a:lnTo>
                  <a:lnTo>
                    <a:pt x="270" y="195"/>
                  </a:lnTo>
                  <a:lnTo>
                    <a:pt x="272" y="209"/>
                  </a:lnTo>
                  <a:lnTo>
                    <a:pt x="274" y="228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Freeform 48"/>
            <p:cNvSpPr>
              <a:spLocks/>
            </p:cNvSpPr>
            <p:nvPr/>
          </p:nvSpPr>
          <p:spPr bwMode="auto">
            <a:xfrm>
              <a:off x="4097" y="2426"/>
              <a:ext cx="307" cy="191"/>
            </a:xfrm>
            <a:custGeom>
              <a:avLst/>
              <a:gdLst>
                <a:gd name="T0" fmla="*/ 2 w 357"/>
                <a:gd name="T1" fmla="*/ 40 h 236"/>
                <a:gd name="T2" fmla="*/ 3 w 357"/>
                <a:gd name="T3" fmla="*/ 35 h 236"/>
                <a:gd name="T4" fmla="*/ 6 w 357"/>
                <a:gd name="T5" fmla="*/ 32 h 236"/>
                <a:gd name="T6" fmla="*/ 9 w 357"/>
                <a:gd name="T7" fmla="*/ 29 h 236"/>
                <a:gd name="T8" fmla="*/ 13 w 357"/>
                <a:gd name="T9" fmla="*/ 28 h 236"/>
                <a:gd name="T10" fmla="*/ 13 w 357"/>
                <a:gd name="T11" fmla="*/ 28 h 236"/>
                <a:gd name="T12" fmla="*/ 11 w 357"/>
                <a:gd name="T13" fmla="*/ 26 h 236"/>
                <a:gd name="T14" fmla="*/ 11 w 357"/>
                <a:gd name="T15" fmla="*/ 24 h 236"/>
                <a:gd name="T16" fmla="*/ 11 w 357"/>
                <a:gd name="T17" fmla="*/ 21 h 236"/>
                <a:gd name="T18" fmla="*/ 13 w 357"/>
                <a:gd name="T19" fmla="*/ 19 h 236"/>
                <a:gd name="T20" fmla="*/ 20 w 357"/>
                <a:gd name="T21" fmla="*/ 15 h 236"/>
                <a:gd name="T22" fmla="*/ 25 w 357"/>
                <a:gd name="T23" fmla="*/ 15 h 236"/>
                <a:gd name="T24" fmla="*/ 30 w 357"/>
                <a:gd name="T25" fmla="*/ 15 h 236"/>
                <a:gd name="T26" fmla="*/ 34 w 357"/>
                <a:gd name="T27" fmla="*/ 15 h 236"/>
                <a:gd name="T28" fmla="*/ 37 w 357"/>
                <a:gd name="T29" fmla="*/ 15 h 236"/>
                <a:gd name="T30" fmla="*/ 37 w 357"/>
                <a:gd name="T31" fmla="*/ 15 h 236"/>
                <a:gd name="T32" fmla="*/ 37 w 357"/>
                <a:gd name="T33" fmla="*/ 15 h 236"/>
                <a:gd name="T34" fmla="*/ 38 w 357"/>
                <a:gd name="T35" fmla="*/ 12 h 236"/>
                <a:gd name="T36" fmla="*/ 40 w 357"/>
                <a:gd name="T37" fmla="*/ 9 h 236"/>
                <a:gd name="T38" fmla="*/ 45 w 357"/>
                <a:gd name="T39" fmla="*/ 6 h 236"/>
                <a:gd name="T40" fmla="*/ 54 w 357"/>
                <a:gd name="T41" fmla="*/ 2 h 236"/>
                <a:gd name="T42" fmla="*/ 64 w 357"/>
                <a:gd name="T43" fmla="*/ 2 h 236"/>
                <a:gd name="T44" fmla="*/ 71 w 357"/>
                <a:gd name="T45" fmla="*/ 2 h 236"/>
                <a:gd name="T46" fmla="*/ 78 w 357"/>
                <a:gd name="T47" fmla="*/ 4 h 236"/>
                <a:gd name="T48" fmla="*/ 81 w 357"/>
                <a:gd name="T49" fmla="*/ 6 h 236"/>
                <a:gd name="T50" fmla="*/ 82 w 357"/>
                <a:gd name="T51" fmla="*/ 6 h 236"/>
                <a:gd name="T52" fmla="*/ 82 w 357"/>
                <a:gd name="T53" fmla="*/ 5 h 236"/>
                <a:gd name="T54" fmla="*/ 83 w 357"/>
                <a:gd name="T55" fmla="*/ 3 h 236"/>
                <a:gd name="T56" fmla="*/ 86 w 357"/>
                <a:gd name="T57" fmla="*/ 2 h 236"/>
                <a:gd name="T58" fmla="*/ 91 w 357"/>
                <a:gd name="T59" fmla="*/ 2 h 236"/>
                <a:gd name="T60" fmla="*/ 98 w 357"/>
                <a:gd name="T61" fmla="*/ 2 h 236"/>
                <a:gd name="T62" fmla="*/ 102 w 357"/>
                <a:gd name="T63" fmla="*/ 2 h 236"/>
                <a:gd name="T64" fmla="*/ 106 w 357"/>
                <a:gd name="T65" fmla="*/ 3 h 236"/>
                <a:gd name="T66" fmla="*/ 107 w 357"/>
                <a:gd name="T67" fmla="*/ 5 h 236"/>
                <a:gd name="T68" fmla="*/ 107 w 357"/>
                <a:gd name="T69" fmla="*/ 6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7"/>
                <a:gd name="T106" fmla="*/ 0 h 236"/>
                <a:gd name="T107" fmla="*/ 357 w 357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7" h="236">
                  <a:moveTo>
                    <a:pt x="0" y="236"/>
                  </a:moveTo>
                  <a:lnTo>
                    <a:pt x="2" y="219"/>
                  </a:lnTo>
                  <a:lnTo>
                    <a:pt x="4" y="205"/>
                  </a:lnTo>
                  <a:lnTo>
                    <a:pt x="9" y="191"/>
                  </a:lnTo>
                  <a:lnTo>
                    <a:pt x="16" y="181"/>
                  </a:lnTo>
                  <a:lnTo>
                    <a:pt x="21" y="172"/>
                  </a:lnTo>
                  <a:lnTo>
                    <a:pt x="28" y="165"/>
                  </a:lnTo>
                  <a:lnTo>
                    <a:pt x="33" y="160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3"/>
                  </a:lnTo>
                  <a:lnTo>
                    <a:pt x="43" y="150"/>
                  </a:lnTo>
                  <a:lnTo>
                    <a:pt x="40" y="145"/>
                  </a:lnTo>
                  <a:lnTo>
                    <a:pt x="38" y="138"/>
                  </a:lnTo>
                  <a:lnTo>
                    <a:pt x="38" y="131"/>
                  </a:lnTo>
                  <a:lnTo>
                    <a:pt x="38" y="124"/>
                  </a:lnTo>
                  <a:lnTo>
                    <a:pt x="40" y="114"/>
                  </a:lnTo>
                  <a:lnTo>
                    <a:pt x="43" y="107"/>
                  </a:lnTo>
                  <a:lnTo>
                    <a:pt x="47" y="98"/>
                  </a:lnTo>
                  <a:lnTo>
                    <a:pt x="57" y="91"/>
                  </a:lnTo>
                  <a:lnTo>
                    <a:pt x="66" y="84"/>
                  </a:lnTo>
                  <a:lnTo>
                    <a:pt x="76" y="79"/>
                  </a:lnTo>
                  <a:lnTo>
                    <a:pt x="85" y="79"/>
                  </a:lnTo>
                  <a:lnTo>
                    <a:pt x="93" y="79"/>
                  </a:lnTo>
                  <a:lnTo>
                    <a:pt x="102" y="79"/>
                  </a:lnTo>
                  <a:lnTo>
                    <a:pt x="109" y="81"/>
                  </a:lnTo>
                  <a:lnTo>
                    <a:pt x="114" y="84"/>
                  </a:lnTo>
                  <a:lnTo>
                    <a:pt x="119" y="86"/>
                  </a:lnTo>
                  <a:lnTo>
                    <a:pt x="124" y="88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4" y="86"/>
                  </a:lnTo>
                  <a:lnTo>
                    <a:pt x="124" y="81"/>
                  </a:lnTo>
                  <a:lnTo>
                    <a:pt x="124" y="76"/>
                  </a:lnTo>
                  <a:lnTo>
                    <a:pt x="126" y="69"/>
                  </a:lnTo>
                  <a:lnTo>
                    <a:pt x="128" y="60"/>
                  </a:lnTo>
                  <a:lnTo>
                    <a:pt x="133" y="50"/>
                  </a:lnTo>
                  <a:lnTo>
                    <a:pt x="140" y="41"/>
                  </a:lnTo>
                  <a:lnTo>
                    <a:pt x="152" y="31"/>
                  </a:lnTo>
                  <a:lnTo>
                    <a:pt x="167" y="22"/>
                  </a:lnTo>
                  <a:lnTo>
                    <a:pt x="181" y="12"/>
                  </a:lnTo>
                  <a:lnTo>
                    <a:pt x="198" y="10"/>
                  </a:lnTo>
                  <a:lnTo>
                    <a:pt x="212" y="7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1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2"/>
                  </a:lnTo>
                  <a:lnTo>
                    <a:pt x="279" y="17"/>
                  </a:lnTo>
                  <a:lnTo>
                    <a:pt x="283" y="12"/>
                  </a:lnTo>
                  <a:lnTo>
                    <a:pt x="288" y="7"/>
                  </a:lnTo>
                  <a:lnTo>
                    <a:pt x="295" y="5"/>
                  </a:lnTo>
                  <a:lnTo>
                    <a:pt x="305" y="2"/>
                  </a:lnTo>
                  <a:lnTo>
                    <a:pt x="317" y="0"/>
                  </a:lnTo>
                  <a:lnTo>
                    <a:pt x="326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3" y="17"/>
                  </a:lnTo>
                  <a:lnTo>
                    <a:pt x="355" y="22"/>
                  </a:lnTo>
                  <a:lnTo>
                    <a:pt x="357" y="26"/>
                  </a:lnTo>
                  <a:lnTo>
                    <a:pt x="357" y="29"/>
                  </a:lnTo>
                  <a:lnTo>
                    <a:pt x="357" y="31"/>
                  </a:lnTo>
                  <a:lnTo>
                    <a:pt x="357" y="3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Freeform 49"/>
            <p:cNvSpPr>
              <a:spLocks/>
            </p:cNvSpPr>
            <p:nvPr/>
          </p:nvSpPr>
          <p:spPr bwMode="auto">
            <a:xfrm>
              <a:off x="4097" y="2613"/>
              <a:ext cx="235" cy="185"/>
            </a:xfrm>
            <a:custGeom>
              <a:avLst/>
              <a:gdLst>
                <a:gd name="T0" fmla="*/ 80 w 274"/>
                <a:gd name="T1" fmla="*/ 37 h 229"/>
                <a:gd name="T2" fmla="*/ 80 w 274"/>
                <a:gd name="T3" fmla="*/ 38 h 229"/>
                <a:gd name="T4" fmla="*/ 78 w 274"/>
                <a:gd name="T5" fmla="*/ 39 h 229"/>
                <a:gd name="T6" fmla="*/ 76 w 274"/>
                <a:gd name="T7" fmla="*/ 39 h 229"/>
                <a:gd name="T8" fmla="*/ 74 w 274"/>
                <a:gd name="T9" fmla="*/ 40 h 229"/>
                <a:gd name="T10" fmla="*/ 69 w 274"/>
                <a:gd name="T11" fmla="*/ 40 h 229"/>
                <a:gd name="T12" fmla="*/ 66 w 274"/>
                <a:gd name="T13" fmla="*/ 41 h 229"/>
                <a:gd name="T14" fmla="*/ 63 w 274"/>
                <a:gd name="T15" fmla="*/ 41 h 229"/>
                <a:gd name="T16" fmla="*/ 58 w 274"/>
                <a:gd name="T17" fmla="*/ 41 h 229"/>
                <a:gd name="T18" fmla="*/ 53 w 274"/>
                <a:gd name="T19" fmla="*/ 40 h 229"/>
                <a:gd name="T20" fmla="*/ 49 w 274"/>
                <a:gd name="T21" fmla="*/ 39 h 229"/>
                <a:gd name="T22" fmla="*/ 44 w 274"/>
                <a:gd name="T23" fmla="*/ 38 h 229"/>
                <a:gd name="T24" fmla="*/ 40 w 274"/>
                <a:gd name="T25" fmla="*/ 36 h 229"/>
                <a:gd name="T26" fmla="*/ 39 w 274"/>
                <a:gd name="T27" fmla="*/ 34 h 229"/>
                <a:gd name="T28" fmla="*/ 38 w 274"/>
                <a:gd name="T29" fmla="*/ 32 h 229"/>
                <a:gd name="T30" fmla="*/ 38 w 274"/>
                <a:gd name="T31" fmla="*/ 32 h 229"/>
                <a:gd name="T32" fmla="*/ 36 w 274"/>
                <a:gd name="T33" fmla="*/ 29 h 229"/>
                <a:gd name="T34" fmla="*/ 36 w 274"/>
                <a:gd name="T35" fmla="*/ 29 h 229"/>
                <a:gd name="T36" fmla="*/ 36 w 274"/>
                <a:gd name="T37" fmla="*/ 28 h 229"/>
                <a:gd name="T38" fmla="*/ 36 w 274"/>
                <a:gd name="T39" fmla="*/ 28 h 229"/>
                <a:gd name="T40" fmla="*/ 36 w 274"/>
                <a:gd name="T41" fmla="*/ 27 h 229"/>
                <a:gd name="T42" fmla="*/ 36 w 274"/>
                <a:gd name="T43" fmla="*/ 27 h 229"/>
                <a:gd name="T44" fmla="*/ 34 w 274"/>
                <a:gd name="T45" fmla="*/ 28 h 229"/>
                <a:gd name="T46" fmla="*/ 33 w 274"/>
                <a:gd name="T47" fmla="*/ 28 h 229"/>
                <a:gd name="T48" fmla="*/ 33 w 274"/>
                <a:gd name="T49" fmla="*/ 28 h 229"/>
                <a:gd name="T50" fmla="*/ 29 w 274"/>
                <a:gd name="T51" fmla="*/ 29 h 229"/>
                <a:gd name="T52" fmla="*/ 28 w 274"/>
                <a:gd name="T53" fmla="*/ 29 h 229"/>
                <a:gd name="T54" fmla="*/ 24 w 274"/>
                <a:gd name="T55" fmla="*/ 29 h 229"/>
                <a:gd name="T56" fmla="*/ 22 w 274"/>
                <a:gd name="T57" fmla="*/ 29 h 229"/>
                <a:gd name="T58" fmla="*/ 20 w 274"/>
                <a:gd name="T59" fmla="*/ 28 h 229"/>
                <a:gd name="T60" fmla="*/ 17 w 274"/>
                <a:gd name="T61" fmla="*/ 27 h 229"/>
                <a:gd name="T62" fmla="*/ 13 w 274"/>
                <a:gd name="T63" fmla="*/ 26 h 229"/>
                <a:gd name="T64" fmla="*/ 13 w 274"/>
                <a:gd name="T65" fmla="*/ 23 h 229"/>
                <a:gd name="T66" fmla="*/ 11 w 274"/>
                <a:gd name="T67" fmla="*/ 23 h 229"/>
                <a:gd name="T68" fmla="*/ 11 w 274"/>
                <a:gd name="T69" fmla="*/ 21 h 229"/>
                <a:gd name="T70" fmla="*/ 11 w 274"/>
                <a:gd name="T71" fmla="*/ 19 h 229"/>
                <a:gd name="T72" fmla="*/ 11 w 274"/>
                <a:gd name="T73" fmla="*/ 18 h 229"/>
                <a:gd name="T74" fmla="*/ 11 w 274"/>
                <a:gd name="T75" fmla="*/ 17 h 229"/>
                <a:gd name="T76" fmla="*/ 13 w 274"/>
                <a:gd name="T77" fmla="*/ 16 h 229"/>
                <a:gd name="T78" fmla="*/ 13 w 274"/>
                <a:gd name="T79" fmla="*/ 15 h 229"/>
                <a:gd name="T80" fmla="*/ 13 w 274"/>
                <a:gd name="T81" fmla="*/ 15 h 229"/>
                <a:gd name="T82" fmla="*/ 13 w 274"/>
                <a:gd name="T83" fmla="*/ 15 h 229"/>
                <a:gd name="T84" fmla="*/ 11 w 274"/>
                <a:gd name="T85" fmla="*/ 15 h 229"/>
                <a:gd name="T86" fmla="*/ 9 w 274"/>
                <a:gd name="T87" fmla="*/ 14 h 229"/>
                <a:gd name="T88" fmla="*/ 8 w 274"/>
                <a:gd name="T89" fmla="*/ 13 h 229"/>
                <a:gd name="T90" fmla="*/ 6 w 274"/>
                <a:gd name="T91" fmla="*/ 12 h 229"/>
                <a:gd name="T92" fmla="*/ 5 w 274"/>
                <a:gd name="T93" fmla="*/ 11 h 229"/>
                <a:gd name="T94" fmla="*/ 3 w 274"/>
                <a:gd name="T95" fmla="*/ 8 h 229"/>
                <a:gd name="T96" fmla="*/ 3 w 274"/>
                <a:gd name="T97" fmla="*/ 6 h 229"/>
                <a:gd name="T98" fmla="*/ 2 w 274"/>
                <a:gd name="T99" fmla="*/ 3 h 229"/>
                <a:gd name="T100" fmla="*/ 0 w 274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4"/>
                <a:gd name="T154" fmla="*/ 0 h 229"/>
                <a:gd name="T155" fmla="*/ 274 w 274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4" h="229">
                  <a:moveTo>
                    <a:pt x="274" y="205"/>
                  </a:moveTo>
                  <a:lnTo>
                    <a:pt x="271" y="208"/>
                  </a:lnTo>
                  <a:lnTo>
                    <a:pt x="267" y="210"/>
                  </a:lnTo>
                  <a:lnTo>
                    <a:pt x="260" y="215"/>
                  </a:lnTo>
                  <a:lnTo>
                    <a:pt x="250" y="220"/>
                  </a:lnTo>
                  <a:lnTo>
                    <a:pt x="238" y="224"/>
                  </a:lnTo>
                  <a:lnTo>
                    <a:pt x="226" y="229"/>
                  </a:lnTo>
                  <a:lnTo>
                    <a:pt x="212" y="229"/>
                  </a:lnTo>
                  <a:lnTo>
                    <a:pt x="198" y="229"/>
                  </a:lnTo>
                  <a:lnTo>
                    <a:pt x="181" y="224"/>
                  </a:lnTo>
                  <a:lnTo>
                    <a:pt x="167" y="217"/>
                  </a:lnTo>
                  <a:lnTo>
                    <a:pt x="152" y="208"/>
                  </a:lnTo>
                  <a:lnTo>
                    <a:pt x="140" y="196"/>
                  </a:lnTo>
                  <a:lnTo>
                    <a:pt x="133" y="186"/>
                  </a:lnTo>
                  <a:lnTo>
                    <a:pt x="128" y="179"/>
                  </a:lnTo>
                  <a:lnTo>
                    <a:pt x="126" y="170"/>
                  </a:lnTo>
                  <a:lnTo>
                    <a:pt x="124" y="162"/>
                  </a:lnTo>
                  <a:lnTo>
                    <a:pt x="124" y="158"/>
                  </a:lnTo>
                  <a:lnTo>
                    <a:pt x="124" y="153"/>
                  </a:lnTo>
                  <a:lnTo>
                    <a:pt x="124" y="151"/>
                  </a:lnTo>
                  <a:lnTo>
                    <a:pt x="124" y="148"/>
                  </a:lnTo>
                  <a:lnTo>
                    <a:pt x="119" y="151"/>
                  </a:lnTo>
                  <a:lnTo>
                    <a:pt x="114" y="153"/>
                  </a:lnTo>
                  <a:lnTo>
                    <a:pt x="109" y="155"/>
                  </a:lnTo>
                  <a:lnTo>
                    <a:pt x="102" y="158"/>
                  </a:lnTo>
                  <a:lnTo>
                    <a:pt x="93" y="160"/>
                  </a:lnTo>
                  <a:lnTo>
                    <a:pt x="85" y="160"/>
                  </a:lnTo>
                  <a:lnTo>
                    <a:pt x="76" y="158"/>
                  </a:lnTo>
                  <a:lnTo>
                    <a:pt x="66" y="155"/>
                  </a:lnTo>
                  <a:lnTo>
                    <a:pt x="57" y="148"/>
                  </a:lnTo>
                  <a:lnTo>
                    <a:pt x="47" y="141"/>
                  </a:lnTo>
                  <a:lnTo>
                    <a:pt x="43" y="131"/>
                  </a:lnTo>
                  <a:lnTo>
                    <a:pt x="40" y="122"/>
                  </a:lnTo>
                  <a:lnTo>
                    <a:pt x="38" y="115"/>
                  </a:lnTo>
                  <a:lnTo>
                    <a:pt x="38" y="105"/>
                  </a:lnTo>
                  <a:lnTo>
                    <a:pt x="38" y="98"/>
                  </a:lnTo>
                  <a:lnTo>
                    <a:pt x="40" y="93"/>
                  </a:lnTo>
                  <a:lnTo>
                    <a:pt x="43" y="89"/>
                  </a:lnTo>
                  <a:lnTo>
                    <a:pt x="43" y="84"/>
                  </a:lnTo>
                  <a:lnTo>
                    <a:pt x="38" y="81"/>
                  </a:lnTo>
                  <a:lnTo>
                    <a:pt x="33" y="77"/>
                  </a:lnTo>
                  <a:lnTo>
                    <a:pt x="28" y="72"/>
                  </a:lnTo>
                  <a:lnTo>
                    <a:pt x="21" y="65"/>
                  </a:lnTo>
                  <a:lnTo>
                    <a:pt x="16" y="58"/>
                  </a:lnTo>
                  <a:lnTo>
                    <a:pt x="9" y="46"/>
                  </a:lnTo>
                  <a:lnTo>
                    <a:pt x="4" y="34"/>
                  </a:lnTo>
                  <a:lnTo>
                    <a:pt x="2" y="1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Freeform 50"/>
            <p:cNvSpPr>
              <a:spLocks/>
            </p:cNvSpPr>
            <p:nvPr/>
          </p:nvSpPr>
          <p:spPr bwMode="auto">
            <a:xfrm>
              <a:off x="4332" y="2613"/>
              <a:ext cx="305" cy="193"/>
            </a:xfrm>
            <a:custGeom>
              <a:avLst/>
              <a:gdLst>
                <a:gd name="T0" fmla="*/ 106 w 355"/>
                <a:gd name="T1" fmla="*/ 3 h 239"/>
                <a:gd name="T2" fmla="*/ 103 w 355"/>
                <a:gd name="T3" fmla="*/ 8 h 239"/>
                <a:gd name="T4" fmla="*/ 100 w 355"/>
                <a:gd name="T5" fmla="*/ 12 h 239"/>
                <a:gd name="T6" fmla="*/ 96 w 355"/>
                <a:gd name="T7" fmla="*/ 15 h 239"/>
                <a:gd name="T8" fmla="*/ 94 w 355"/>
                <a:gd name="T9" fmla="*/ 15 h 239"/>
                <a:gd name="T10" fmla="*/ 94 w 355"/>
                <a:gd name="T11" fmla="*/ 15 h 239"/>
                <a:gd name="T12" fmla="*/ 95 w 355"/>
                <a:gd name="T13" fmla="*/ 17 h 239"/>
                <a:gd name="T14" fmla="*/ 95 w 355"/>
                <a:gd name="T15" fmla="*/ 19 h 239"/>
                <a:gd name="T16" fmla="*/ 95 w 355"/>
                <a:gd name="T17" fmla="*/ 22 h 239"/>
                <a:gd name="T18" fmla="*/ 92 w 355"/>
                <a:gd name="T19" fmla="*/ 25 h 239"/>
                <a:gd name="T20" fmla="*/ 87 w 355"/>
                <a:gd name="T21" fmla="*/ 28 h 239"/>
                <a:gd name="T22" fmla="*/ 82 w 355"/>
                <a:gd name="T23" fmla="*/ 29 h 239"/>
                <a:gd name="T24" fmla="*/ 76 w 355"/>
                <a:gd name="T25" fmla="*/ 29 h 239"/>
                <a:gd name="T26" fmla="*/ 72 w 355"/>
                <a:gd name="T27" fmla="*/ 28 h 239"/>
                <a:gd name="T28" fmla="*/ 70 w 355"/>
                <a:gd name="T29" fmla="*/ 27 h 239"/>
                <a:gd name="T30" fmla="*/ 70 w 355"/>
                <a:gd name="T31" fmla="*/ 27 h 239"/>
                <a:gd name="T32" fmla="*/ 70 w 355"/>
                <a:gd name="T33" fmla="*/ 29 h 239"/>
                <a:gd name="T34" fmla="*/ 68 w 355"/>
                <a:gd name="T35" fmla="*/ 31 h 239"/>
                <a:gd name="T36" fmla="*/ 66 w 355"/>
                <a:gd name="T37" fmla="*/ 34 h 239"/>
                <a:gd name="T38" fmla="*/ 60 w 355"/>
                <a:gd name="T39" fmla="*/ 38 h 239"/>
                <a:gd name="T40" fmla="*/ 52 w 355"/>
                <a:gd name="T41" fmla="*/ 41 h 239"/>
                <a:gd name="T42" fmla="*/ 43 w 355"/>
                <a:gd name="T43" fmla="*/ 42 h 239"/>
                <a:gd name="T44" fmla="*/ 35 w 355"/>
                <a:gd name="T45" fmla="*/ 40 h 239"/>
                <a:gd name="T46" fmla="*/ 29 w 355"/>
                <a:gd name="T47" fmla="*/ 39 h 239"/>
                <a:gd name="T48" fmla="*/ 25 w 355"/>
                <a:gd name="T49" fmla="*/ 38 h 239"/>
                <a:gd name="T50" fmla="*/ 25 w 355"/>
                <a:gd name="T51" fmla="*/ 38 h 239"/>
                <a:gd name="T52" fmla="*/ 25 w 355"/>
                <a:gd name="T53" fmla="*/ 39 h 239"/>
                <a:gd name="T54" fmla="*/ 23 w 355"/>
                <a:gd name="T55" fmla="*/ 40 h 239"/>
                <a:gd name="T56" fmla="*/ 21 w 355"/>
                <a:gd name="T57" fmla="*/ 42 h 239"/>
                <a:gd name="T58" fmla="*/ 15 w 355"/>
                <a:gd name="T59" fmla="*/ 42 h 239"/>
                <a:gd name="T60" fmla="*/ 9 w 355"/>
                <a:gd name="T61" fmla="*/ 42 h 239"/>
                <a:gd name="T62" fmla="*/ 4 w 355"/>
                <a:gd name="T63" fmla="*/ 42 h 239"/>
                <a:gd name="T64" fmla="*/ 3 w 355"/>
                <a:gd name="T65" fmla="*/ 40 h 239"/>
                <a:gd name="T66" fmla="*/ 0 w 355"/>
                <a:gd name="T67" fmla="*/ 39 h 239"/>
                <a:gd name="T68" fmla="*/ 0 w 355"/>
                <a:gd name="T69" fmla="*/ 38 h 2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9"/>
                <a:gd name="T107" fmla="*/ 355 w 355"/>
                <a:gd name="T108" fmla="*/ 239 h 2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9">
                  <a:moveTo>
                    <a:pt x="355" y="0"/>
                  </a:moveTo>
                  <a:lnTo>
                    <a:pt x="355" y="19"/>
                  </a:lnTo>
                  <a:lnTo>
                    <a:pt x="353" y="34"/>
                  </a:lnTo>
                  <a:lnTo>
                    <a:pt x="348" y="48"/>
                  </a:lnTo>
                  <a:lnTo>
                    <a:pt x="341" y="58"/>
                  </a:lnTo>
                  <a:lnTo>
                    <a:pt x="336" y="67"/>
                  </a:lnTo>
                  <a:lnTo>
                    <a:pt x="329" y="74"/>
                  </a:lnTo>
                  <a:lnTo>
                    <a:pt x="324" y="79"/>
                  </a:lnTo>
                  <a:lnTo>
                    <a:pt x="319" y="81"/>
                  </a:lnTo>
                  <a:lnTo>
                    <a:pt x="315" y="84"/>
                  </a:lnTo>
                  <a:lnTo>
                    <a:pt x="315" y="86"/>
                  </a:lnTo>
                  <a:lnTo>
                    <a:pt x="315" y="89"/>
                  </a:lnTo>
                  <a:lnTo>
                    <a:pt x="317" y="93"/>
                  </a:lnTo>
                  <a:lnTo>
                    <a:pt x="319" y="100"/>
                  </a:lnTo>
                  <a:lnTo>
                    <a:pt x="319" y="108"/>
                  </a:lnTo>
                  <a:lnTo>
                    <a:pt x="319" y="115"/>
                  </a:lnTo>
                  <a:lnTo>
                    <a:pt x="317" y="124"/>
                  </a:lnTo>
                  <a:lnTo>
                    <a:pt x="315" y="131"/>
                  </a:lnTo>
                  <a:lnTo>
                    <a:pt x="310" y="141"/>
                  </a:lnTo>
                  <a:lnTo>
                    <a:pt x="300" y="151"/>
                  </a:lnTo>
                  <a:lnTo>
                    <a:pt x="291" y="155"/>
                  </a:lnTo>
                  <a:lnTo>
                    <a:pt x="281" y="160"/>
                  </a:lnTo>
                  <a:lnTo>
                    <a:pt x="272" y="160"/>
                  </a:lnTo>
                  <a:lnTo>
                    <a:pt x="265" y="160"/>
                  </a:lnTo>
                  <a:lnTo>
                    <a:pt x="255" y="160"/>
                  </a:lnTo>
                  <a:lnTo>
                    <a:pt x="248" y="158"/>
                  </a:lnTo>
                  <a:lnTo>
                    <a:pt x="243" y="155"/>
                  </a:lnTo>
                  <a:lnTo>
                    <a:pt x="238" y="153"/>
                  </a:lnTo>
                  <a:lnTo>
                    <a:pt x="234" y="151"/>
                  </a:lnTo>
                  <a:lnTo>
                    <a:pt x="234" y="153"/>
                  </a:lnTo>
                  <a:lnTo>
                    <a:pt x="234" y="158"/>
                  </a:lnTo>
                  <a:lnTo>
                    <a:pt x="234" y="162"/>
                  </a:lnTo>
                  <a:lnTo>
                    <a:pt x="231" y="170"/>
                  </a:lnTo>
                  <a:lnTo>
                    <a:pt x="229" y="179"/>
                  </a:lnTo>
                  <a:lnTo>
                    <a:pt x="224" y="189"/>
                  </a:lnTo>
                  <a:lnTo>
                    <a:pt x="217" y="198"/>
                  </a:lnTo>
                  <a:lnTo>
                    <a:pt x="205" y="208"/>
                  </a:lnTo>
                  <a:lnTo>
                    <a:pt x="191" y="217"/>
                  </a:lnTo>
                  <a:lnTo>
                    <a:pt x="176" y="227"/>
                  </a:lnTo>
                  <a:lnTo>
                    <a:pt x="160" y="229"/>
                  </a:lnTo>
                  <a:lnTo>
                    <a:pt x="145" y="232"/>
                  </a:lnTo>
                  <a:lnTo>
                    <a:pt x="131" y="229"/>
                  </a:lnTo>
                  <a:lnTo>
                    <a:pt x="119" y="224"/>
                  </a:lnTo>
                  <a:lnTo>
                    <a:pt x="107" y="220"/>
                  </a:lnTo>
                  <a:lnTo>
                    <a:pt x="98" y="215"/>
                  </a:lnTo>
                  <a:lnTo>
                    <a:pt x="90" y="210"/>
                  </a:lnTo>
                  <a:lnTo>
                    <a:pt x="86" y="208"/>
                  </a:lnTo>
                  <a:lnTo>
                    <a:pt x="83" y="208"/>
                  </a:lnTo>
                  <a:lnTo>
                    <a:pt x="83" y="210"/>
                  </a:lnTo>
                  <a:lnTo>
                    <a:pt x="83" y="213"/>
                  </a:lnTo>
                  <a:lnTo>
                    <a:pt x="81" y="217"/>
                  </a:lnTo>
                  <a:lnTo>
                    <a:pt x="79" y="222"/>
                  </a:lnTo>
                  <a:lnTo>
                    <a:pt x="74" y="227"/>
                  </a:lnTo>
                  <a:lnTo>
                    <a:pt x="69" y="232"/>
                  </a:lnTo>
                  <a:lnTo>
                    <a:pt x="62" y="234"/>
                  </a:lnTo>
                  <a:lnTo>
                    <a:pt x="52" y="236"/>
                  </a:lnTo>
                  <a:lnTo>
                    <a:pt x="43" y="239"/>
                  </a:lnTo>
                  <a:lnTo>
                    <a:pt x="31" y="236"/>
                  </a:lnTo>
                  <a:lnTo>
                    <a:pt x="21" y="234"/>
                  </a:lnTo>
                  <a:lnTo>
                    <a:pt x="14" y="232"/>
                  </a:lnTo>
                  <a:lnTo>
                    <a:pt x="9" y="227"/>
                  </a:lnTo>
                  <a:lnTo>
                    <a:pt x="5" y="222"/>
                  </a:lnTo>
                  <a:lnTo>
                    <a:pt x="2" y="217"/>
                  </a:lnTo>
                  <a:lnTo>
                    <a:pt x="0" y="213"/>
                  </a:lnTo>
                  <a:lnTo>
                    <a:pt x="0" y="210"/>
                  </a:lnTo>
                  <a:lnTo>
                    <a:pt x="0" y="208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6" name="Freeform 51"/>
            <p:cNvSpPr>
              <a:spLocks/>
            </p:cNvSpPr>
            <p:nvPr/>
          </p:nvSpPr>
          <p:spPr bwMode="auto">
            <a:xfrm>
              <a:off x="3506" y="2435"/>
              <a:ext cx="237" cy="186"/>
            </a:xfrm>
            <a:custGeom>
              <a:avLst/>
              <a:gdLst>
                <a:gd name="T0" fmla="*/ 0 w 276"/>
                <a:gd name="T1" fmla="*/ 4 h 229"/>
                <a:gd name="T2" fmla="*/ 3 w 276"/>
                <a:gd name="T3" fmla="*/ 4 h 229"/>
                <a:gd name="T4" fmla="*/ 3 w 276"/>
                <a:gd name="T5" fmla="*/ 3 h 229"/>
                <a:gd name="T6" fmla="*/ 5 w 276"/>
                <a:gd name="T7" fmla="*/ 2 h 229"/>
                <a:gd name="T8" fmla="*/ 8 w 276"/>
                <a:gd name="T9" fmla="*/ 2 h 229"/>
                <a:gd name="T10" fmla="*/ 10 w 276"/>
                <a:gd name="T11" fmla="*/ 2 h 229"/>
                <a:gd name="T12" fmla="*/ 15 w 276"/>
                <a:gd name="T13" fmla="*/ 2 h 229"/>
                <a:gd name="T14" fmla="*/ 18 w 276"/>
                <a:gd name="T15" fmla="*/ 0 h 229"/>
                <a:gd name="T16" fmla="*/ 23 w 276"/>
                <a:gd name="T17" fmla="*/ 0 h 229"/>
                <a:gd name="T18" fmla="*/ 28 w 276"/>
                <a:gd name="T19" fmla="*/ 2 h 229"/>
                <a:gd name="T20" fmla="*/ 33 w 276"/>
                <a:gd name="T21" fmla="*/ 2 h 229"/>
                <a:gd name="T22" fmla="*/ 37 w 276"/>
                <a:gd name="T23" fmla="*/ 4 h 229"/>
                <a:gd name="T24" fmla="*/ 39 w 276"/>
                <a:gd name="T25" fmla="*/ 6 h 229"/>
                <a:gd name="T26" fmla="*/ 43 w 276"/>
                <a:gd name="T27" fmla="*/ 8 h 229"/>
                <a:gd name="T28" fmla="*/ 44 w 276"/>
                <a:gd name="T29" fmla="*/ 10 h 229"/>
                <a:gd name="T30" fmla="*/ 45 w 276"/>
                <a:gd name="T31" fmla="*/ 11 h 229"/>
                <a:gd name="T32" fmla="*/ 45 w 276"/>
                <a:gd name="T33" fmla="*/ 12 h 229"/>
                <a:gd name="T34" fmla="*/ 45 w 276"/>
                <a:gd name="T35" fmla="*/ 14 h 229"/>
                <a:gd name="T36" fmla="*/ 45 w 276"/>
                <a:gd name="T37" fmla="*/ 15 h 229"/>
                <a:gd name="T38" fmla="*/ 45 w 276"/>
                <a:gd name="T39" fmla="*/ 15 h 229"/>
                <a:gd name="T40" fmla="*/ 45 w 276"/>
                <a:gd name="T41" fmla="*/ 15 h 229"/>
                <a:gd name="T42" fmla="*/ 45 w 276"/>
                <a:gd name="T43" fmla="*/ 15 h 229"/>
                <a:gd name="T44" fmla="*/ 46 w 276"/>
                <a:gd name="T45" fmla="*/ 15 h 229"/>
                <a:gd name="T46" fmla="*/ 47 w 276"/>
                <a:gd name="T47" fmla="*/ 15 h 229"/>
                <a:gd name="T48" fmla="*/ 50 w 276"/>
                <a:gd name="T49" fmla="*/ 14 h 229"/>
                <a:gd name="T50" fmla="*/ 52 w 276"/>
                <a:gd name="T51" fmla="*/ 13 h 229"/>
                <a:gd name="T52" fmla="*/ 53 w 276"/>
                <a:gd name="T53" fmla="*/ 12 h 229"/>
                <a:gd name="T54" fmla="*/ 56 w 276"/>
                <a:gd name="T55" fmla="*/ 12 h 229"/>
                <a:gd name="T56" fmla="*/ 60 w 276"/>
                <a:gd name="T57" fmla="*/ 13 h 229"/>
                <a:gd name="T58" fmla="*/ 61 w 276"/>
                <a:gd name="T59" fmla="*/ 14 h 229"/>
                <a:gd name="T60" fmla="*/ 65 w 276"/>
                <a:gd name="T61" fmla="*/ 15 h 229"/>
                <a:gd name="T62" fmla="*/ 68 w 276"/>
                <a:gd name="T63" fmla="*/ 17 h 229"/>
                <a:gd name="T64" fmla="*/ 70 w 276"/>
                <a:gd name="T65" fmla="*/ 19 h 229"/>
                <a:gd name="T66" fmla="*/ 70 w 276"/>
                <a:gd name="T67" fmla="*/ 20 h 229"/>
                <a:gd name="T68" fmla="*/ 70 w 276"/>
                <a:gd name="T69" fmla="*/ 22 h 229"/>
                <a:gd name="T70" fmla="*/ 70 w 276"/>
                <a:gd name="T71" fmla="*/ 24 h 229"/>
                <a:gd name="T72" fmla="*/ 70 w 276"/>
                <a:gd name="T73" fmla="*/ 24 h 229"/>
                <a:gd name="T74" fmla="*/ 70 w 276"/>
                <a:gd name="T75" fmla="*/ 26 h 229"/>
                <a:gd name="T76" fmla="*/ 70 w 276"/>
                <a:gd name="T77" fmla="*/ 27 h 229"/>
                <a:gd name="T78" fmla="*/ 70 w 276"/>
                <a:gd name="T79" fmla="*/ 27 h 229"/>
                <a:gd name="T80" fmla="*/ 68 w 276"/>
                <a:gd name="T81" fmla="*/ 27 h 229"/>
                <a:gd name="T82" fmla="*/ 70 w 276"/>
                <a:gd name="T83" fmla="*/ 28 h 229"/>
                <a:gd name="T84" fmla="*/ 70 w 276"/>
                <a:gd name="T85" fmla="*/ 28 h 229"/>
                <a:gd name="T86" fmla="*/ 70 w 276"/>
                <a:gd name="T87" fmla="*/ 29 h 229"/>
                <a:gd name="T88" fmla="*/ 74 w 276"/>
                <a:gd name="T89" fmla="*/ 30 h 229"/>
                <a:gd name="T90" fmla="*/ 75 w 276"/>
                <a:gd name="T91" fmla="*/ 31 h 229"/>
                <a:gd name="T92" fmla="*/ 76 w 276"/>
                <a:gd name="T93" fmla="*/ 33 h 229"/>
                <a:gd name="T94" fmla="*/ 79 w 276"/>
                <a:gd name="T95" fmla="*/ 35 h 229"/>
                <a:gd name="T96" fmla="*/ 81 w 276"/>
                <a:gd name="T97" fmla="*/ 37 h 229"/>
                <a:gd name="T98" fmla="*/ 81 w 276"/>
                <a:gd name="T99" fmla="*/ 41 h 229"/>
                <a:gd name="T100" fmla="*/ 82 w 276"/>
                <a:gd name="T101" fmla="*/ 44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6"/>
                <a:gd name="T154" fmla="*/ 0 h 229"/>
                <a:gd name="T155" fmla="*/ 276 w 276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6" h="229">
                  <a:moveTo>
                    <a:pt x="0" y="24"/>
                  </a:moveTo>
                  <a:lnTo>
                    <a:pt x="4" y="24"/>
                  </a:lnTo>
                  <a:lnTo>
                    <a:pt x="7" y="19"/>
                  </a:lnTo>
                  <a:lnTo>
                    <a:pt x="16" y="14"/>
                  </a:lnTo>
                  <a:lnTo>
                    <a:pt x="26" y="10"/>
                  </a:lnTo>
                  <a:lnTo>
                    <a:pt x="35" y="5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5" y="5"/>
                  </a:lnTo>
                  <a:lnTo>
                    <a:pt x="109" y="12"/>
                  </a:lnTo>
                  <a:lnTo>
                    <a:pt x="124" y="24"/>
                  </a:lnTo>
                  <a:lnTo>
                    <a:pt x="133" y="33"/>
                  </a:lnTo>
                  <a:lnTo>
                    <a:pt x="143" y="43"/>
                  </a:lnTo>
                  <a:lnTo>
                    <a:pt x="147" y="52"/>
                  </a:lnTo>
                  <a:lnTo>
                    <a:pt x="150" y="60"/>
                  </a:lnTo>
                  <a:lnTo>
                    <a:pt x="152" y="67"/>
                  </a:lnTo>
                  <a:lnTo>
                    <a:pt x="152" y="74"/>
                  </a:lnTo>
                  <a:lnTo>
                    <a:pt x="152" y="79"/>
                  </a:lnTo>
                  <a:lnTo>
                    <a:pt x="152" y="81"/>
                  </a:lnTo>
                  <a:lnTo>
                    <a:pt x="155" y="79"/>
                  </a:lnTo>
                  <a:lnTo>
                    <a:pt x="159" y="76"/>
                  </a:lnTo>
                  <a:lnTo>
                    <a:pt x="167" y="74"/>
                  </a:lnTo>
                  <a:lnTo>
                    <a:pt x="174" y="72"/>
                  </a:lnTo>
                  <a:lnTo>
                    <a:pt x="181" y="69"/>
                  </a:lnTo>
                  <a:lnTo>
                    <a:pt x="190" y="69"/>
                  </a:lnTo>
                  <a:lnTo>
                    <a:pt x="200" y="72"/>
                  </a:lnTo>
                  <a:lnTo>
                    <a:pt x="209" y="74"/>
                  </a:lnTo>
                  <a:lnTo>
                    <a:pt x="219" y="81"/>
                  </a:lnTo>
                  <a:lnTo>
                    <a:pt x="229" y="91"/>
                  </a:lnTo>
                  <a:lnTo>
                    <a:pt x="233" y="98"/>
                  </a:lnTo>
                  <a:lnTo>
                    <a:pt x="236" y="107"/>
                  </a:lnTo>
                  <a:lnTo>
                    <a:pt x="238" y="117"/>
                  </a:lnTo>
                  <a:lnTo>
                    <a:pt x="238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3" y="143"/>
                  </a:lnTo>
                  <a:lnTo>
                    <a:pt x="233" y="145"/>
                  </a:lnTo>
                  <a:lnTo>
                    <a:pt x="231" y="145"/>
                  </a:lnTo>
                  <a:lnTo>
                    <a:pt x="233" y="148"/>
                  </a:lnTo>
                  <a:lnTo>
                    <a:pt x="236" y="148"/>
                  </a:lnTo>
                  <a:lnTo>
                    <a:pt x="240" y="153"/>
                  </a:lnTo>
                  <a:lnTo>
                    <a:pt x="248" y="157"/>
                  </a:lnTo>
                  <a:lnTo>
                    <a:pt x="252" y="164"/>
                  </a:lnTo>
                  <a:lnTo>
                    <a:pt x="259" y="174"/>
                  </a:lnTo>
                  <a:lnTo>
                    <a:pt x="267" y="184"/>
                  </a:lnTo>
                  <a:lnTo>
                    <a:pt x="271" y="195"/>
                  </a:lnTo>
                  <a:lnTo>
                    <a:pt x="274" y="212"/>
                  </a:lnTo>
                  <a:lnTo>
                    <a:pt x="276" y="229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Freeform 52"/>
            <p:cNvSpPr>
              <a:spLocks/>
            </p:cNvSpPr>
            <p:nvPr/>
          </p:nvSpPr>
          <p:spPr bwMode="auto">
            <a:xfrm>
              <a:off x="3201" y="2427"/>
              <a:ext cx="307" cy="191"/>
            </a:xfrm>
            <a:custGeom>
              <a:avLst/>
              <a:gdLst>
                <a:gd name="T0" fmla="*/ 3 w 358"/>
                <a:gd name="T1" fmla="*/ 40 h 236"/>
                <a:gd name="T2" fmla="*/ 3 w 358"/>
                <a:gd name="T3" fmla="*/ 36 h 236"/>
                <a:gd name="T4" fmla="*/ 7 w 358"/>
                <a:gd name="T5" fmla="*/ 32 h 236"/>
                <a:gd name="T6" fmla="*/ 9 w 358"/>
                <a:gd name="T7" fmla="*/ 30 h 236"/>
                <a:gd name="T8" fmla="*/ 13 w 358"/>
                <a:gd name="T9" fmla="*/ 28 h 236"/>
                <a:gd name="T10" fmla="*/ 13 w 358"/>
                <a:gd name="T11" fmla="*/ 28 h 236"/>
                <a:gd name="T12" fmla="*/ 12 w 358"/>
                <a:gd name="T13" fmla="*/ 27 h 236"/>
                <a:gd name="T14" fmla="*/ 11 w 358"/>
                <a:gd name="T15" fmla="*/ 24 h 236"/>
                <a:gd name="T16" fmla="*/ 11 w 358"/>
                <a:gd name="T17" fmla="*/ 21 h 236"/>
                <a:gd name="T18" fmla="*/ 14 w 358"/>
                <a:gd name="T19" fmla="*/ 19 h 236"/>
                <a:gd name="T20" fmla="*/ 19 w 358"/>
                <a:gd name="T21" fmla="*/ 15 h 236"/>
                <a:gd name="T22" fmla="*/ 24 w 358"/>
                <a:gd name="T23" fmla="*/ 15 h 236"/>
                <a:gd name="T24" fmla="*/ 29 w 358"/>
                <a:gd name="T25" fmla="*/ 15 h 236"/>
                <a:gd name="T26" fmla="*/ 33 w 358"/>
                <a:gd name="T27" fmla="*/ 15 h 236"/>
                <a:gd name="T28" fmla="*/ 36 w 358"/>
                <a:gd name="T29" fmla="*/ 17 h 236"/>
                <a:gd name="T30" fmla="*/ 36 w 358"/>
                <a:gd name="T31" fmla="*/ 16 h 236"/>
                <a:gd name="T32" fmla="*/ 36 w 358"/>
                <a:gd name="T33" fmla="*/ 15 h 236"/>
                <a:gd name="T34" fmla="*/ 36 w 358"/>
                <a:gd name="T35" fmla="*/ 12 h 236"/>
                <a:gd name="T36" fmla="*/ 39 w 358"/>
                <a:gd name="T37" fmla="*/ 10 h 236"/>
                <a:gd name="T38" fmla="*/ 44 w 358"/>
                <a:gd name="T39" fmla="*/ 6 h 236"/>
                <a:gd name="T40" fmla="*/ 54 w 358"/>
                <a:gd name="T41" fmla="*/ 2 h 236"/>
                <a:gd name="T42" fmla="*/ 63 w 358"/>
                <a:gd name="T43" fmla="*/ 2 h 236"/>
                <a:gd name="T44" fmla="*/ 69 w 358"/>
                <a:gd name="T45" fmla="*/ 2 h 236"/>
                <a:gd name="T46" fmla="*/ 76 w 358"/>
                <a:gd name="T47" fmla="*/ 4 h 236"/>
                <a:gd name="T48" fmla="*/ 80 w 358"/>
                <a:gd name="T49" fmla="*/ 6 h 236"/>
                <a:gd name="T50" fmla="*/ 80 w 358"/>
                <a:gd name="T51" fmla="*/ 6 h 236"/>
                <a:gd name="T52" fmla="*/ 80 w 358"/>
                <a:gd name="T53" fmla="*/ 5 h 236"/>
                <a:gd name="T54" fmla="*/ 81 w 358"/>
                <a:gd name="T55" fmla="*/ 3 h 236"/>
                <a:gd name="T56" fmla="*/ 85 w 358"/>
                <a:gd name="T57" fmla="*/ 2 h 236"/>
                <a:gd name="T58" fmla="*/ 90 w 358"/>
                <a:gd name="T59" fmla="*/ 2 h 236"/>
                <a:gd name="T60" fmla="*/ 95 w 358"/>
                <a:gd name="T61" fmla="*/ 2 h 236"/>
                <a:gd name="T62" fmla="*/ 100 w 358"/>
                <a:gd name="T63" fmla="*/ 2 h 236"/>
                <a:gd name="T64" fmla="*/ 103 w 358"/>
                <a:gd name="T65" fmla="*/ 3 h 236"/>
                <a:gd name="T66" fmla="*/ 105 w 358"/>
                <a:gd name="T67" fmla="*/ 5 h 236"/>
                <a:gd name="T68" fmla="*/ 105 w 358"/>
                <a:gd name="T69" fmla="*/ 6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3" y="220"/>
                  </a:lnTo>
                  <a:lnTo>
                    <a:pt x="5" y="205"/>
                  </a:lnTo>
                  <a:lnTo>
                    <a:pt x="10" y="194"/>
                  </a:lnTo>
                  <a:lnTo>
                    <a:pt x="15" y="182"/>
                  </a:lnTo>
                  <a:lnTo>
                    <a:pt x="22" y="174"/>
                  </a:lnTo>
                  <a:lnTo>
                    <a:pt x="29" y="167"/>
                  </a:lnTo>
                  <a:lnTo>
                    <a:pt x="34" y="163"/>
                  </a:lnTo>
                  <a:lnTo>
                    <a:pt x="39" y="158"/>
                  </a:lnTo>
                  <a:lnTo>
                    <a:pt x="43" y="155"/>
                  </a:lnTo>
                  <a:lnTo>
                    <a:pt x="41" y="151"/>
                  </a:lnTo>
                  <a:lnTo>
                    <a:pt x="41" y="146"/>
                  </a:lnTo>
                  <a:lnTo>
                    <a:pt x="39" y="141"/>
                  </a:lnTo>
                  <a:lnTo>
                    <a:pt x="39" y="134"/>
                  </a:lnTo>
                  <a:lnTo>
                    <a:pt x="39" y="124"/>
                  </a:lnTo>
                  <a:lnTo>
                    <a:pt x="39" y="117"/>
                  </a:lnTo>
                  <a:lnTo>
                    <a:pt x="43" y="108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5" y="84"/>
                  </a:lnTo>
                  <a:lnTo>
                    <a:pt x="77" y="82"/>
                  </a:lnTo>
                  <a:lnTo>
                    <a:pt x="84" y="79"/>
                  </a:lnTo>
                  <a:lnTo>
                    <a:pt x="93" y="79"/>
                  </a:lnTo>
                  <a:lnTo>
                    <a:pt x="103" y="82"/>
                  </a:lnTo>
                  <a:lnTo>
                    <a:pt x="110" y="84"/>
                  </a:lnTo>
                  <a:lnTo>
                    <a:pt x="115" y="86"/>
                  </a:lnTo>
                  <a:lnTo>
                    <a:pt x="120" y="89"/>
                  </a:lnTo>
                  <a:lnTo>
                    <a:pt x="122" y="91"/>
                  </a:lnTo>
                  <a:lnTo>
                    <a:pt x="124" y="91"/>
                  </a:lnTo>
                  <a:lnTo>
                    <a:pt x="124" y="89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4" y="77"/>
                  </a:lnTo>
                  <a:lnTo>
                    <a:pt x="124" y="70"/>
                  </a:lnTo>
                  <a:lnTo>
                    <a:pt x="129" y="60"/>
                  </a:lnTo>
                  <a:lnTo>
                    <a:pt x="134" y="53"/>
                  </a:lnTo>
                  <a:lnTo>
                    <a:pt x="141" y="43"/>
                  </a:lnTo>
                  <a:lnTo>
                    <a:pt x="153" y="31"/>
                  </a:lnTo>
                  <a:lnTo>
                    <a:pt x="165" y="22"/>
                  </a:lnTo>
                  <a:lnTo>
                    <a:pt x="182" y="15"/>
                  </a:lnTo>
                  <a:lnTo>
                    <a:pt x="196" y="10"/>
                  </a:lnTo>
                  <a:lnTo>
                    <a:pt x="213" y="10"/>
                  </a:lnTo>
                  <a:lnTo>
                    <a:pt x="227" y="10"/>
                  </a:lnTo>
                  <a:lnTo>
                    <a:pt x="239" y="15"/>
                  </a:lnTo>
                  <a:lnTo>
                    <a:pt x="251" y="20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5" y="34"/>
                  </a:lnTo>
                  <a:lnTo>
                    <a:pt x="275" y="31"/>
                  </a:lnTo>
                  <a:lnTo>
                    <a:pt x="275" y="29"/>
                  </a:lnTo>
                  <a:lnTo>
                    <a:pt x="275" y="27"/>
                  </a:lnTo>
                  <a:lnTo>
                    <a:pt x="277" y="22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9" y="8"/>
                  </a:lnTo>
                  <a:lnTo>
                    <a:pt x="296" y="5"/>
                  </a:lnTo>
                  <a:lnTo>
                    <a:pt x="306" y="3"/>
                  </a:lnTo>
                  <a:lnTo>
                    <a:pt x="315" y="0"/>
                  </a:lnTo>
                  <a:lnTo>
                    <a:pt x="327" y="3"/>
                  </a:lnTo>
                  <a:lnTo>
                    <a:pt x="337" y="5"/>
                  </a:lnTo>
                  <a:lnTo>
                    <a:pt x="344" y="8"/>
                  </a:lnTo>
                  <a:lnTo>
                    <a:pt x="348" y="12"/>
                  </a:lnTo>
                  <a:lnTo>
                    <a:pt x="351" y="17"/>
                  </a:lnTo>
                  <a:lnTo>
                    <a:pt x="356" y="22"/>
                  </a:lnTo>
                  <a:lnTo>
                    <a:pt x="356" y="27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4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8" name="Freeform 53"/>
            <p:cNvSpPr>
              <a:spLocks/>
            </p:cNvSpPr>
            <p:nvPr/>
          </p:nvSpPr>
          <p:spPr bwMode="auto">
            <a:xfrm>
              <a:off x="3201" y="2617"/>
              <a:ext cx="233" cy="185"/>
            </a:xfrm>
            <a:custGeom>
              <a:avLst/>
              <a:gdLst>
                <a:gd name="T0" fmla="*/ 79 w 272"/>
                <a:gd name="T1" fmla="*/ 36 h 229"/>
                <a:gd name="T2" fmla="*/ 79 w 272"/>
                <a:gd name="T3" fmla="*/ 37 h 229"/>
                <a:gd name="T4" fmla="*/ 77 w 272"/>
                <a:gd name="T5" fmla="*/ 38 h 229"/>
                <a:gd name="T6" fmla="*/ 75 w 272"/>
                <a:gd name="T7" fmla="*/ 39 h 229"/>
                <a:gd name="T8" fmla="*/ 73 w 272"/>
                <a:gd name="T9" fmla="*/ 39 h 229"/>
                <a:gd name="T10" fmla="*/ 69 w 272"/>
                <a:gd name="T11" fmla="*/ 40 h 229"/>
                <a:gd name="T12" fmla="*/ 66 w 272"/>
                <a:gd name="T13" fmla="*/ 41 h 229"/>
                <a:gd name="T14" fmla="*/ 63 w 272"/>
                <a:gd name="T15" fmla="*/ 41 h 229"/>
                <a:gd name="T16" fmla="*/ 57 w 272"/>
                <a:gd name="T17" fmla="*/ 41 h 229"/>
                <a:gd name="T18" fmla="*/ 54 w 272"/>
                <a:gd name="T19" fmla="*/ 40 h 229"/>
                <a:gd name="T20" fmla="*/ 48 w 272"/>
                <a:gd name="T21" fmla="*/ 39 h 229"/>
                <a:gd name="T22" fmla="*/ 44 w 272"/>
                <a:gd name="T23" fmla="*/ 37 h 229"/>
                <a:gd name="T24" fmla="*/ 41 w 272"/>
                <a:gd name="T25" fmla="*/ 36 h 229"/>
                <a:gd name="T26" fmla="*/ 39 w 272"/>
                <a:gd name="T27" fmla="*/ 34 h 229"/>
                <a:gd name="T28" fmla="*/ 38 w 272"/>
                <a:gd name="T29" fmla="*/ 32 h 229"/>
                <a:gd name="T30" fmla="*/ 36 w 272"/>
                <a:gd name="T31" fmla="*/ 30 h 229"/>
                <a:gd name="T32" fmla="*/ 36 w 272"/>
                <a:gd name="T33" fmla="*/ 29 h 229"/>
                <a:gd name="T34" fmla="*/ 36 w 272"/>
                <a:gd name="T35" fmla="*/ 28 h 229"/>
                <a:gd name="T36" fmla="*/ 36 w 272"/>
                <a:gd name="T37" fmla="*/ 27 h 229"/>
                <a:gd name="T38" fmla="*/ 36 w 272"/>
                <a:gd name="T39" fmla="*/ 27 h 229"/>
                <a:gd name="T40" fmla="*/ 36 w 272"/>
                <a:gd name="T41" fmla="*/ 26 h 229"/>
                <a:gd name="T42" fmla="*/ 36 w 272"/>
                <a:gd name="T43" fmla="*/ 27 h 229"/>
                <a:gd name="T44" fmla="*/ 34 w 272"/>
                <a:gd name="T45" fmla="*/ 27 h 229"/>
                <a:gd name="T46" fmla="*/ 33 w 272"/>
                <a:gd name="T47" fmla="*/ 28 h 229"/>
                <a:gd name="T48" fmla="*/ 33 w 272"/>
                <a:gd name="T49" fmla="*/ 28 h 229"/>
                <a:gd name="T50" fmla="*/ 29 w 272"/>
                <a:gd name="T51" fmla="*/ 29 h 229"/>
                <a:gd name="T52" fmla="*/ 28 w 272"/>
                <a:gd name="T53" fmla="*/ 29 h 229"/>
                <a:gd name="T54" fmla="*/ 24 w 272"/>
                <a:gd name="T55" fmla="*/ 29 h 229"/>
                <a:gd name="T56" fmla="*/ 23 w 272"/>
                <a:gd name="T57" fmla="*/ 29 h 229"/>
                <a:gd name="T58" fmla="*/ 19 w 272"/>
                <a:gd name="T59" fmla="*/ 28 h 229"/>
                <a:gd name="T60" fmla="*/ 15 w 272"/>
                <a:gd name="T61" fmla="*/ 26 h 229"/>
                <a:gd name="T62" fmla="*/ 14 w 272"/>
                <a:gd name="T63" fmla="*/ 26 h 229"/>
                <a:gd name="T64" fmla="*/ 13 w 272"/>
                <a:gd name="T65" fmla="*/ 23 h 229"/>
                <a:gd name="T66" fmla="*/ 11 w 272"/>
                <a:gd name="T67" fmla="*/ 23 h 229"/>
                <a:gd name="T68" fmla="*/ 11 w 272"/>
                <a:gd name="T69" fmla="*/ 21 h 229"/>
                <a:gd name="T70" fmla="*/ 11 w 272"/>
                <a:gd name="T71" fmla="*/ 19 h 229"/>
                <a:gd name="T72" fmla="*/ 11 w 272"/>
                <a:gd name="T73" fmla="*/ 18 h 229"/>
                <a:gd name="T74" fmla="*/ 12 w 272"/>
                <a:gd name="T75" fmla="*/ 17 h 229"/>
                <a:gd name="T76" fmla="*/ 12 w 272"/>
                <a:gd name="T77" fmla="*/ 15 h 229"/>
                <a:gd name="T78" fmla="*/ 13 w 272"/>
                <a:gd name="T79" fmla="*/ 15 h 229"/>
                <a:gd name="T80" fmla="*/ 13 w 272"/>
                <a:gd name="T81" fmla="*/ 15 h 229"/>
                <a:gd name="T82" fmla="*/ 13 w 272"/>
                <a:gd name="T83" fmla="*/ 15 h 229"/>
                <a:gd name="T84" fmla="*/ 11 w 272"/>
                <a:gd name="T85" fmla="*/ 15 h 229"/>
                <a:gd name="T86" fmla="*/ 9 w 272"/>
                <a:gd name="T87" fmla="*/ 14 h 229"/>
                <a:gd name="T88" fmla="*/ 8 w 272"/>
                <a:gd name="T89" fmla="*/ 13 h 229"/>
                <a:gd name="T90" fmla="*/ 7 w 272"/>
                <a:gd name="T91" fmla="*/ 12 h 229"/>
                <a:gd name="T92" fmla="*/ 4 w 272"/>
                <a:gd name="T93" fmla="*/ 10 h 229"/>
                <a:gd name="T94" fmla="*/ 3 w 272"/>
                <a:gd name="T95" fmla="*/ 8 h 229"/>
                <a:gd name="T96" fmla="*/ 3 w 272"/>
                <a:gd name="T97" fmla="*/ 6 h 229"/>
                <a:gd name="T98" fmla="*/ 3 w 272"/>
                <a:gd name="T99" fmla="*/ 3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3"/>
                  </a:moveTo>
                  <a:lnTo>
                    <a:pt x="272" y="205"/>
                  </a:lnTo>
                  <a:lnTo>
                    <a:pt x="267" y="208"/>
                  </a:lnTo>
                  <a:lnTo>
                    <a:pt x="260" y="212"/>
                  </a:lnTo>
                  <a:lnTo>
                    <a:pt x="251" y="217"/>
                  </a:lnTo>
                  <a:lnTo>
                    <a:pt x="239" y="222"/>
                  </a:lnTo>
                  <a:lnTo>
                    <a:pt x="227" y="227"/>
                  </a:lnTo>
                  <a:lnTo>
                    <a:pt x="213" y="229"/>
                  </a:lnTo>
                  <a:lnTo>
                    <a:pt x="196" y="227"/>
                  </a:lnTo>
                  <a:lnTo>
                    <a:pt x="182" y="224"/>
                  </a:lnTo>
                  <a:lnTo>
                    <a:pt x="165" y="215"/>
                  </a:lnTo>
                  <a:lnTo>
                    <a:pt x="153" y="205"/>
                  </a:lnTo>
                  <a:lnTo>
                    <a:pt x="141" y="196"/>
                  </a:lnTo>
                  <a:lnTo>
                    <a:pt x="134" y="186"/>
                  </a:lnTo>
                  <a:lnTo>
                    <a:pt x="129" y="177"/>
                  </a:lnTo>
                  <a:lnTo>
                    <a:pt x="124" y="167"/>
                  </a:lnTo>
                  <a:lnTo>
                    <a:pt x="124" y="160"/>
                  </a:lnTo>
                  <a:lnTo>
                    <a:pt x="122" y="155"/>
                  </a:lnTo>
                  <a:lnTo>
                    <a:pt x="122" y="150"/>
                  </a:lnTo>
                  <a:lnTo>
                    <a:pt x="124" y="148"/>
                  </a:lnTo>
                  <a:lnTo>
                    <a:pt x="124" y="146"/>
                  </a:lnTo>
                  <a:lnTo>
                    <a:pt x="122" y="148"/>
                  </a:lnTo>
                  <a:lnTo>
                    <a:pt x="120" y="150"/>
                  </a:lnTo>
                  <a:lnTo>
                    <a:pt x="115" y="153"/>
                  </a:lnTo>
                  <a:lnTo>
                    <a:pt x="110" y="155"/>
                  </a:lnTo>
                  <a:lnTo>
                    <a:pt x="103" y="157"/>
                  </a:lnTo>
                  <a:lnTo>
                    <a:pt x="93" y="157"/>
                  </a:lnTo>
                  <a:lnTo>
                    <a:pt x="84" y="157"/>
                  </a:lnTo>
                  <a:lnTo>
                    <a:pt x="77" y="157"/>
                  </a:lnTo>
                  <a:lnTo>
                    <a:pt x="65" y="153"/>
                  </a:lnTo>
                  <a:lnTo>
                    <a:pt x="55" y="146"/>
                  </a:lnTo>
                  <a:lnTo>
                    <a:pt x="48" y="138"/>
                  </a:lnTo>
                  <a:lnTo>
                    <a:pt x="43" y="129"/>
                  </a:lnTo>
                  <a:lnTo>
                    <a:pt x="39" y="122"/>
                  </a:lnTo>
                  <a:lnTo>
                    <a:pt x="39" y="112"/>
                  </a:lnTo>
                  <a:lnTo>
                    <a:pt x="39" y="105"/>
                  </a:lnTo>
                  <a:lnTo>
                    <a:pt x="39" y="98"/>
                  </a:lnTo>
                  <a:lnTo>
                    <a:pt x="41" y="91"/>
                  </a:lnTo>
                  <a:lnTo>
                    <a:pt x="41" y="86"/>
                  </a:lnTo>
                  <a:lnTo>
                    <a:pt x="43" y="84"/>
                  </a:lnTo>
                  <a:lnTo>
                    <a:pt x="43" y="81"/>
                  </a:lnTo>
                  <a:lnTo>
                    <a:pt x="39" y="79"/>
                  </a:lnTo>
                  <a:lnTo>
                    <a:pt x="34" y="76"/>
                  </a:lnTo>
                  <a:lnTo>
                    <a:pt x="29" y="72"/>
                  </a:lnTo>
                  <a:lnTo>
                    <a:pt x="22" y="64"/>
                  </a:lnTo>
                  <a:lnTo>
                    <a:pt x="15" y="55"/>
                  </a:lnTo>
                  <a:lnTo>
                    <a:pt x="10" y="45"/>
                  </a:lnTo>
                  <a:lnTo>
                    <a:pt x="5" y="31"/>
                  </a:lnTo>
                  <a:lnTo>
                    <a:pt x="3" y="1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9" name="Freeform 54"/>
            <p:cNvSpPr>
              <a:spLocks/>
            </p:cNvSpPr>
            <p:nvPr/>
          </p:nvSpPr>
          <p:spPr bwMode="auto">
            <a:xfrm>
              <a:off x="3434" y="2617"/>
              <a:ext cx="309" cy="191"/>
            </a:xfrm>
            <a:custGeom>
              <a:avLst/>
              <a:gdLst>
                <a:gd name="T0" fmla="*/ 3 w 360"/>
                <a:gd name="T1" fmla="*/ 37 h 236"/>
                <a:gd name="T2" fmla="*/ 3 w 360"/>
                <a:gd name="T3" fmla="*/ 40 h 236"/>
                <a:gd name="T4" fmla="*/ 3 w 360"/>
                <a:gd name="T5" fmla="*/ 40 h 236"/>
                <a:gd name="T6" fmla="*/ 5 w 360"/>
                <a:gd name="T7" fmla="*/ 42 h 236"/>
                <a:gd name="T8" fmla="*/ 9 w 360"/>
                <a:gd name="T9" fmla="*/ 43 h 236"/>
                <a:gd name="T10" fmla="*/ 15 w 360"/>
                <a:gd name="T11" fmla="*/ 43 h 236"/>
                <a:gd name="T12" fmla="*/ 21 w 360"/>
                <a:gd name="T13" fmla="*/ 42 h 236"/>
                <a:gd name="T14" fmla="*/ 23 w 360"/>
                <a:gd name="T15" fmla="*/ 40 h 236"/>
                <a:gd name="T16" fmla="*/ 24 w 360"/>
                <a:gd name="T17" fmla="*/ 40 h 236"/>
                <a:gd name="T18" fmla="*/ 25 w 360"/>
                <a:gd name="T19" fmla="*/ 37 h 236"/>
                <a:gd name="T20" fmla="*/ 26 w 360"/>
                <a:gd name="T21" fmla="*/ 37 h 236"/>
                <a:gd name="T22" fmla="*/ 29 w 360"/>
                <a:gd name="T23" fmla="*/ 40 h 236"/>
                <a:gd name="T24" fmla="*/ 35 w 360"/>
                <a:gd name="T25" fmla="*/ 41 h 236"/>
                <a:gd name="T26" fmla="*/ 44 w 360"/>
                <a:gd name="T27" fmla="*/ 42 h 236"/>
                <a:gd name="T28" fmla="*/ 52 w 360"/>
                <a:gd name="T29" fmla="*/ 41 h 236"/>
                <a:gd name="T30" fmla="*/ 61 w 360"/>
                <a:gd name="T31" fmla="*/ 37 h 236"/>
                <a:gd name="T32" fmla="*/ 67 w 360"/>
                <a:gd name="T33" fmla="*/ 35 h 236"/>
                <a:gd name="T34" fmla="*/ 70 w 360"/>
                <a:gd name="T35" fmla="*/ 32 h 236"/>
                <a:gd name="T36" fmla="*/ 70 w 360"/>
                <a:gd name="T37" fmla="*/ 28 h 236"/>
                <a:gd name="T38" fmla="*/ 70 w 360"/>
                <a:gd name="T39" fmla="*/ 28 h 236"/>
                <a:gd name="T40" fmla="*/ 70 w 360"/>
                <a:gd name="T41" fmla="*/ 28 h 236"/>
                <a:gd name="T42" fmla="*/ 71 w 360"/>
                <a:gd name="T43" fmla="*/ 28 h 236"/>
                <a:gd name="T44" fmla="*/ 76 w 360"/>
                <a:gd name="T45" fmla="*/ 29 h 236"/>
                <a:gd name="T46" fmla="*/ 81 w 360"/>
                <a:gd name="T47" fmla="*/ 29 h 236"/>
                <a:gd name="T48" fmla="*/ 86 w 360"/>
                <a:gd name="T49" fmla="*/ 28 h 236"/>
                <a:gd name="T50" fmla="*/ 92 w 360"/>
                <a:gd name="T51" fmla="*/ 26 h 236"/>
                <a:gd name="T52" fmla="*/ 94 w 360"/>
                <a:gd name="T53" fmla="*/ 23 h 236"/>
                <a:gd name="T54" fmla="*/ 94 w 360"/>
                <a:gd name="T55" fmla="*/ 19 h 236"/>
                <a:gd name="T56" fmla="*/ 94 w 360"/>
                <a:gd name="T57" fmla="*/ 17 h 236"/>
                <a:gd name="T58" fmla="*/ 94 w 360"/>
                <a:gd name="T59" fmla="*/ 15 h 236"/>
                <a:gd name="T60" fmla="*/ 94 w 360"/>
                <a:gd name="T61" fmla="*/ 15 h 236"/>
                <a:gd name="T62" fmla="*/ 96 w 360"/>
                <a:gd name="T63" fmla="*/ 14 h 236"/>
                <a:gd name="T64" fmla="*/ 99 w 360"/>
                <a:gd name="T65" fmla="*/ 12 h 236"/>
                <a:gd name="T66" fmla="*/ 103 w 360"/>
                <a:gd name="T67" fmla="*/ 8 h 236"/>
                <a:gd name="T68" fmla="*/ 106 w 360"/>
                <a:gd name="T69" fmla="*/ 3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0"/>
                <a:gd name="T106" fmla="*/ 0 h 236"/>
                <a:gd name="T107" fmla="*/ 360 w 360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0" h="236">
                  <a:moveTo>
                    <a:pt x="0" y="203"/>
                  </a:moveTo>
                  <a:lnTo>
                    <a:pt x="3" y="205"/>
                  </a:lnTo>
                  <a:lnTo>
                    <a:pt x="3" y="208"/>
                  </a:lnTo>
                  <a:lnTo>
                    <a:pt x="3" y="212"/>
                  </a:lnTo>
                  <a:lnTo>
                    <a:pt x="5" y="215"/>
                  </a:lnTo>
                  <a:lnTo>
                    <a:pt x="7" y="219"/>
                  </a:lnTo>
                  <a:lnTo>
                    <a:pt x="12" y="224"/>
                  </a:lnTo>
                  <a:lnTo>
                    <a:pt x="17" y="229"/>
                  </a:lnTo>
                  <a:lnTo>
                    <a:pt x="24" y="234"/>
                  </a:lnTo>
                  <a:lnTo>
                    <a:pt x="34" y="236"/>
                  </a:lnTo>
                  <a:lnTo>
                    <a:pt x="43" y="236"/>
                  </a:lnTo>
                  <a:lnTo>
                    <a:pt x="55" y="236"/>
                  </a:lnTo>
                  <a:lnTo>
                    <a:pt x="65" y="234"/>
                  </a:lnTo>
                  <a:lnTo>
                    <a:pt x="72" y="229"/>
                  </a:lnTo>
                  <a:lnTo>
                    <a:pt x="76" y="224"/>
                  </a:lnTo>
                  <a:lnTo>
                    <a:pt x="79" y="219"/>
                  </a:lnTo>
                  <a:lnTo>
                    <a:pt x="84" y="215"/>
                  </a:lnTo>
                  <a:lnTo>
                    <a:pt x="84" y="212"/>
                  </a:lnTo>
                  <a:lnTo>
                    <a:pt x="86" y="208"/>
                  </a:lnTo>
                  <a:lnTo>
                    <a:pt x="86" y="205"/>
                  </a:lnTo>
                  <a:lnTo>
                    <a:pt x="88" y="205"/>
                  </a:lnTo>
                  <a:lnTo>
                    <a:pt x="91" y="210"/>
                  </a:lnTo>
                  <a:lnTo>
                    <a:pt x="100" y="215"/>
                  </a:lnTo>
                  <a:lnTo>
                    <a:pt x="110" y="219"/>
                  </a:lnTo>
                  <a:lnTo>
                    <a:pt x="119" y="224"/>
                  </a:lnTo>
                  <a:lnTo>
                    <a:pt x="134" y="227"/>
                  </a:lnTo>
                  <a:lnTo>
                    <a:pt x="148" y="229"/>
                  </a:lnTo>
                  <a:lnTo>
                    <a:pt x="162" y="229"/>
                  </a:lnTo>
                  <a:lnTo>
                    <a:pt x="179" y="224"/>
                  </a:lnTo>
                  <a:lnTo>
                    <a:pt x="193" y="217"/>
                  </a:lnTo>
                  <a:lnTo>
                    <a:pt x="208" y="205"/>
                  </a:lnTo>
                  <a:lnTo>
                    <a:pt x="217" y="196"/>
                  </a:lnTo>
                  <a:lnTo>
                    <a:pt x="227" y="186"/>
                  </a:lnTo>
                  <a:lnTo>
                    <a:pt x="231" y="177"/>
                  </a:lnTo>
                  <a:lnTo>
                    <a:pt x="234" y="169"/>
                  </a:lnTo>
                  <a:lnTo>
                    <a:pt x="236" y="162"/>
                  </a:lnTo>
                  <a:lnTo>
                    <a:pt x="236" y="155"/>
                  </a:lnTo>
                  <a:lnTo>
                    <a:pt x="236" y="150"/>
                  </a:lnTo>
                  <a:lnTo>
                    <a:pt x="236" y="148"/>
                  </a:lnTo>
                  <a:lnTo>
                    <a:pt x="239" y="150"/>
                  </a:lnTo>
                  <a:lnTo>
                    <a:pt x="243" y="153"/>
                  </a:lnTo>
                  <a:lnTo>
                    <a:pt x="251" y="155"/>
                  </a:lnTo>
                  <a:lnTo>
                    <a:pt x="258" y="157"/>
                  </a:lnTo>
                  <a:lnTo>
                    <a:pt x="265" y="160"/>
                  </a:lnTo>
                  <a:lnTo>
                    <a:pt x="274" y="160"/>
                  </a:lnTo>
                  <a:lnTo>
                    <a:pt x="284" y="157"/>
                  </a:lnTo>
                  <a:lnTo>
                    <a:pt x="293" y="153"/>
                  </a:lnTo>
                  <a:lnTo>
                    <a:pt x="303" y="148"/>
                  </a:lnTo>
                  <a:lnTo>
                    <a:pt x="313" y="138"/>
                  </a:lnTo>
                  <a:lnTo>
                    <a:pt x="317" y="131"/>
                  </a:lnTo>
                  <a:lnTo>
                    <a:pt x="320" y="122"/>
                  </a:lnTo>
                  <a:lnTo>
                    <a:pt x="322" y="112"/>
                  </a:lnTo>
                  <a:lnTo>
                    <a:pt x="322" y="105"/>
                  </a:lnTo>
                  <a:lnTo>
                    <a:pt x="320" y="98"/>
                  </a:lnTo>
                  <a:lnTo>
                    <a:pt x="320" y="91"/>
                  </a:lnTo>
                  <a:lnTo>
                    <a:pt x="317" y="86"/>
                  </a:lnTo>
                  <a:lnTo>
                    <a:pt x="317" y="84"/>
                  </a:lnTo>
                  <a:lnTo>
                    <a:pt x="315" y="84"/>
                  </a:lnTo>
                  <a:lnTo>
                    <a:pt x="317" y="81"/>
                  </a:lnTo>
                  <a:lnTo>
                    <a:pt x="320" y="79"/>
                  </a:lnTo>
                  <a:lnTo>
                    <a:pt x="324" y="76"/>
                  </a:lnTo>
                  <a:lnTo>
                    <a:pt x="332" y="72"/>
                  </a:lnTo>
                  <a:lnTo>
                    <a:pt x="336" y="64"/>
                  </a:lnTo>
                  <a:lnTo>
                    <a:pt x="343" y="55"/>
                  </a:lnTo>
                  <a:lnTo>
                    <a:pt x="351" y="45"/>
                  </a:lnTo>
                  <a:lnTo>
                    <a:pt x="355" y="33"/>
                  </a:lnTo>
                  <a:lnTo>
                    <a:pt x="358" y="17"/>
                  </a:lnTo>
                  <a:lnTo>
                    <a:pt x="360" y="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Freeform 55"/>
            <p:cNvSpPr>
              <a:spLocks/>
            </p:cNvSpPr>
            <p:nvPr/>
          </p:nvSpPr>
          <p:spPr bwMode="auto">
            <a:xfrm>
              <a:off x="4042" y="2939"/>
              <a:ext cx="98" cy="93"/>
            </a:xfrm>
            <a:custGeom>
              <a:avLst/>
              <a:gdLst>
                <a:gd name="T0" fmla="*/ 32 w 115"/>
                <a:gd name="T1" fmla="*/ 21 h 115"/>
                <a:gd name="T2" fmla="*/ 32 w 115"/>
                <a:gd name="T3" fmla="*/ 0 h 115"/>
                <a:gd name="T4" fmla="*/ 0 w 115"/>
                <a:gd name="T5" fmla="*/ 0 h 115"/>
                <a:gd name="T6" fmla="*/ 0 w 115"/>
                <a:gd name="T7" fmla="*/ 21 h 115"/>
                <a:gd name="T8" fmla="*/ 32 w 115"/>
                <a:gd name="T9" fmla="*/ 21 h 115"/>
                <a:gd name="T10" fmla="*/ 32 w 115"/>
                <a:gd name="T11" fmla="*/ 21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115"/>
                <a:gd name="T20" fmla="*/ 115 w 115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115">
                  <a:moveTo>
                    <a:pt x="112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5" y="11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1" name="Freeform 56"/>
            <p:cNvSpPr>
              <a:spLocks/>
            </p:cNvSpPr>
            <p:nvPr/>
          </p:nvSpPr>
          <p:spPr bwMode="auto">
            <a:xfrm>
              <a:off x="4590" y="2939"/>
              <a:ext cx="96" cy="93"/>
            </a:xfrm>
            <a:custGeom>
              <a:avLst/>
              <a:gdLst>
                <a:gd name="T0" fmla="*/ 33 w 112"/>
                <a:gd name="T1" fmla="*/ 21 h 115"/>
                <a:gd name="T2" fmla="*/ 33 w 112"/>
                <a:gd name="T3" fmla="*/ 0 h 115"/>
                <a:gd name="T4" fmla="*/ 0 w 112"/>
                <a:gd name="T5" fmla="*/ 0 h 115"/>
                <a:gd name="T6" fmla="*/ 0 w 112"/>
                <a:gd name="T7" fmla="*/ 21 h 115"/>
                <a:gd name="T8" fmla="*/ 33 w 112"/>
                <a:gd name="T9" fmla="*/ 21 h 115"/>
                <a:gd name="T10" fmla="*/ 33 w 112"/>
                <a:gd name="T11" fmla="*/ 21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5"/>
                <a:gd name="T20" fmla="*/ 112 w 112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5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2" y="11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2" name="Line 57"/>
            <p:cNvSpPr>
              <a:spLocks noChangeShapeType="1"/>
            </p:cNvSpPr>
            <p:nvPr/>
          </p:nvSpPr>
          <p:spPr bwMode="auto">
            <a:xfrm>
              <a:off x="3921" y="1721"/>
              <a:ext cx="1" cy="9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3" name="Line 58"/>
            <p:cNvSpPr>
              <a:spLocks noChangeShapeType="1"/>
            </p:cNvSpPr>
            <p:nvPr/>
          </p:nvSpPr>
          <p:spPr bwMode="auto">
            <a:xfrm flipH="1" flipV="1">
              <a:off x="3504" y="1928"/>
              <a:ext cx="147" cy="7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4" name="Line 59"/>
            <p:cNvSpPr>
              <a:spLocks noChangeShapeType="1"/>
            </p:cNvSpPr>
            <p:nvPr/>
          </p:nvSpPr>
          <p:spPr bwMode="auto">
            <a:xfrm flipV="1">
              <a:off x="4191" y="1926"/>
              <a:ext cx="158" cy="8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5" name="Line 60"/>
            <p:cNvSpPr>
              <a:spLocks noChangeShapeType="1"/>
            </p:cNvSpPr>
            <p:nvPr/>
          </p:nvSpPr>
          <p:spPr bwMode="auto">
            <a:xfrm flipH="1">
              <a:off x="3473" y="2119"/>
              <a:ext cx="217" cy="3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6" name="Freeform 61"/>
            <p:cNvSpPr>
              <a:spLocks/>
            </p:cNvSpPr>
            <p:nvPr/>
          </p:nvSpPr>
          <p:spPr bwMode="auto">
            <a:xfrm>
              <a:off x="3526" y="2240"/>
              <a:ext cx="97" cy="93"/>
            </a:xfrm>
            <a:custGeom>
              <a:avLst/>
              <a:gdLst>
                <a:gd name="T0" fmla="*/ 33 w 113"/>
                <a:gd name="T1" fmla="*/ 21 h 115"/>
                <a:gd name="T2" fmla="*/ 33 w 113"/>
                <a:gd name="T3" fmla="*/ 0 h 115"/>
                <a:gd name="T4" fmla="*/ 0 w 113"/>
                <a:gd name="T5" fmla="*/ 0 h 115"/>
                <a:gd name="T6" fmla="*/ 0 w 113"/>
                <a:gd name="T7" fmla="*/ 21 h 115"/>
                <a:gd name="T8" fmla="*/ 33 w 113"/>
                <a:gd name="T9" fmla="*/ 21 h 115"/>
                <a:gd name="T10" fmla="*/ 33 w 113"/>
                <a:gd name="T11" fmla="*/ 21 h 115"/>
                <a:gd name="T12" fmla="*/ 33 w 113"/>
                <a:gd name="T13" fmla="*/ 21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"/>
                <a:gd name="T22" fmla="*/ 0 h 115"/>
                <a:gd name="T23" fmla="*/ 113 w 113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" h="115">
                  <a:moveTo>
                    <a:pt x="113" y="112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3" y="115"/>
                  </a:lnTo>
                  <a:lnTo>
                    <a:pt x="113" y="1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7" name="Freeform 62"/>
            <p:cNvSpPr>
              <a:spLocks/>
            </p:cNvSpPr>
            <p:nvPr/>
          </p:nvSpPr>
          <p:spPr bwMode="auto">
            <a:xfrm>
              <a:off x="3526" y="2240"/>
              <a:ext cx="97" cy="93"/>
            </a:xfrm>
            <a:custGeom>
              <a:avLst/>
              <a:gdLst>
                <a:gd name="T0" fmla="*/ 33 w 113"/>
                <a:gd name="T1" fmla="*/ 21 h 115"/>
                <a:gd name="T2" fmla="*/ 33 w 113"/>
                <a:gd name="T3" fmla="*/ 0 h 115"/>
                <a:gd name="T4" fmla="*/ 0 w 113"/>
                <a:gd name="T5" fmla="*/ 0 h 115"/>
                <a:gd name="T6" fmla="*/ 0 w 113"/>
                <a:gd name="T7" fmla="*/ 21 h 115"/>
                <a:gd name="T8" fmla="*/ 33 w 113"/>
                <a:gd name="T9" fmla="*/ 21 h 115"/>
                <a:gd name="T10" fmla="*/ 33 w 113"/>
                <a:gd name="T11" fmla="*/ 21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115"/>
                <a:gd name="T20" fmla="*/ 113 w 113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115">
                  <a:moveTo>
                    <a:pt x="113" y="112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3" y="11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Line 63"/>
            <p:cNvSpPr>
              <a:spLocks noChangeShapeType="1"/>
            </p:cNvSpPr>
            <p:nvPr/>
          </p:nvSpPr>
          <p:spPr bwMode="auto">
            <a:xfrm>
              <a:off x="4146" y="2123"/>
              <a:ext cx="223" cy="30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9" name="Freeform 64"/>
            <p:cNvSpPr>
              <a:spLocks/>
            </p:cNvSpPr>
            <p:nvPr/>
          </p:nvSpPr>
          <p:spPr bwMode="auto">
            <a:xfrm>
              <a:off x="4220" y="2243"/>
              <a:ext cx="96" cy="90"/>
            </a:xfrm>
            <a:custGeom>
              <a:avLst/>
              <a:gdLst>
                <a:gd name="T0" fmla="*/ 33 w 112"/>
                <a:gd name="T1" fmla="*/ 20 h 112"/>
                <a:gd name="T2" fmla="*/ 33 w 112"/>
                <a:gd name="T3" fmla="*/ 0 h 112"/>
                <a:gd name="T4" fmla="*/ 0 w 112"/>
                <a:gd name="T5" fmla="*/ 0 h 112"/>
                <a:gd name="T6" fmla="*/ 0 w 112"/>
                <a:gd name="T7" fmla="*/ 20 h 112"/>
                <a:gd name="T8" fmla="*/ 33 w 112"/>
                <a:gd name="T9" fmla="*/ 20 h 112"/>
                <a:gd name="T10" fmla="*/ 33 w 112"/>
                <a:gd name="T11" fmla="*/ 20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0" name="Freeform 65"/>
            <p:cNvSpPr>
              <a:spLocks/>
            </p:cNvSpPr>
            <p:nvPr/>
          </p:nvSpPr>
          <p:spPr bwMode="auto">
            <a:xfrm>
              <a:off x="4220" y="2243"/>
              <a:ext cx="96" cy="90"/>
            </a:xfrm>
            <a:custGeom>
              <a:avLst/>
              <a:gdLst>
                <a:gd name="T0" fmla="*/ 33 w 112"/>
                <a:gd name="T1" fmla="*/ 20 h 112"/>
                <a:gd name="T2" fmla="*/ 33 w 112"/>
                <a:gd name="T3" fmla="*/ 0 h 112"/>
                <a:gd name="T4" fmla="*/ 0 w 112"/>
                <a:gd name="T5" fmla="*/ 0 h 112"/>
                <a:gd name="T6" fmla="*/ 0 w 112"/>
                <a:gd name="T7" fmla="*/ 20 h 112"/>
                <a:gd name="T8" fmla="*/ 33 w 112"/>
                <a:gd name="T9" fmla="*/ 20 h 112"/>
                <a:gd name="T10" fmla="*/ 33 w 112"/>
                <a:gd name="T11" fmla="*/ 20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1" name="Line 66"/>
            <p:cNvSpPr>
              <a:spLocks noChangeShapeType="1"/>
            </p:cNvSpPr>
            <p:nvPr/>
          </p:nvSpPr>
          <p:spPr bwMode="auto">
            <a:xfrm flipH="1" flipV="1">
              <a:off x="3121" y="2441"/>
              <a:ext cx="121" cy="6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2" name="Line 67"/>
            <p:cNvSpPr>
              <a:spLocks noChangeShapeType="1"/>
            </p:cNvSpPr>
            <p:nvPr/>
          </p:nvSpPr>
          <p:spPr bwMode="auto">
            <a:xfrm flipV="1">
              <a:off x="4594" y="2441"/>
              <a:ext cx="127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3" name="Line 68"/>
            <p:cNvSpPr>
              <a:spLocks noChangeShapeType="1"/>
            </p:cNvSpPr>
            <p:nvPr/>
          </p:nvSpPr>
          <p:spPr bwMode="auto">
            <a:xfrm flipH="1">
              <a:off x="3184" y="2788"/>
              <a:ext cx="156" cy="15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4" name="Line 69"/>
            <p:cNvSpPr>
              <a:spLocks noChangeShapeType="1"/>
            </p:cNvSpPr>
            <p:nvPr/>
          </p:nvSpPr>
          <p:spPr bwMode="auto">
            <a:xfrm>
              <a:off x="3592" y="2794"/>
              <a:ext cx="157" cy="14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5" name="Line 70"/>
            <p:cNvSpPr>
              <a:spLocks noChangeShapeType="1"/>
            </p:cNvSpPr>
            <p:nvPr/>
          </p:nvSpPr>
          <p:spPr bwMode="auto">
            <a:xfrm flipH="1">
              <a:off x="4091" y="2792"/>
              <a:ext cx="153" cy="14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6" name="Line 71"/>
            <p:cNvSpPr>
              <a:spLocks noChangeShapeType="1"/>
            </p:cNvSpPr>
            <p:nvPr/>
          </p:nvSpPr>
          <p:spPr bwMode="auto">
            <a:xfrm>
              <a:off x="4502" y="2785"/>
              <a:ext cx="135" cy="15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7" name="Line 72"/>
            <p:cNvSpPr>
              <a:spLocks noChangeShapeType="1"/>
            </p:cNvSpPr>
            <p:nvPr/>
          </p:nvSpPr>
          <p:spPr bwMode="auto">
            <a:xfrm>
              <a:off x="3741" y="2618"/>
              <a:ext cx="35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8" name="Freeform 73"/>
            <p:cNvSpPr>
              <a:spLocks/>
            </p:cNvSpPr>
            <p:nvPr/>
          </p:nvSpPr>
          <p:spPr bwMode="auto">
            <a:xfrm>
              <a:off x="3882" y="2575"/>
              <a:ext cx="96" cy="90"/>
            </a:xfrm>
            <a:custGeom>
              <a:avLst/>
              <a:gdLst>
                <a:gd name="T0" fmla="*/ 33 w 112"/>
                <a:gd name="T1" fmla="*/ 20 h 112"/>
                <a:gd name="T2" fmla="*/ 33 w 112"/>
                <a:gd name="T3" fmla="*/ 0 h 112"/>
                <a:gd name="T4" fmla="*/ 0 w 112"/>
                <a:gd name="T5" fmla="*/ 0 h 112"/>
                <a:gd name="T6" fmla="*/ 0 w 112"/>
                <a:gd name="T7" fmla="*/ 20 h 112"/>
                <a:gd name="T8" fmla="*/ 33 w 112"/>
                <a:gd name="T9" fmla="*/ 20 h 112"/>
                <a:gd name="T10" fmla="*/ 33 w 112"/>
                <a:gd name="T11" fmla="*/ 20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9" name="Freeform 74"/>
            <p:cNvSpPr>
              <a:spLocks/>
            </p:cNvSpPr>
            <p:nvPr/>
          </p:nvSpPr>
          <p:spPr bwMode="auto">
            <a:xfrm>
              <a:off x="3882" y="2575"/>
              <a:ext cx="96" cy="90"/>
            </a:xfrm>
            <a:custGeom>
              <a:avLst/>
              <a:gdLst>
                <a:gd name="T0" fmla="*/ 33 w 112"/>
                <a:gd name="T1" fmla="*/ 20 h 112"/>
                <a:gd name="T2" fmla="*/ 33 w 112"/>
                <a:gd name="T3" fmla="*/ 0 h 112"/>
                <a:gd name="T4" fmla="*/ 0 w 112"/>
                <a:gd name="T5" fmla="*/ 0 h 112"/>
                <a:gd name="T6" fmla="*/ 0 w 112"/>
                <a:gd name="T7" fmla="*/ 20 h 112"/>
                <a:gd name="T8" fmla="*/ 33 w 112"/>
                <a:gd name="T9" fmla="*/ 20 h 112"/>
                <a:gd name="T10" fmla="*/ 33 w 112"/>
                <a:gd name="T11" fmla="*/ 20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0" name="Text Box 82"/>
            <p:cNvSpPr txBox="1">
              <a:spLocks noChangeArrowheads="1"/>
            </p:cNvSpPr>
            <p:nvPr/>
          </p:nvSpPr>
          <p:spPr bwMode="auto">
            <a:xfrm>
              <a:off x="2928" y="1248"/>
              <a:ext cx="22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ts val="600"/>
                </a:spcBef>
              </a:pPr>
              <a:r>
                <a:rPr lang="ko-KR" altLang="en-US" sz="2000" dirty="0"/>
                <a:t>– </a:t>
              </a:r>
              <a:r>
                <a:rPr lang="ko-KR" altLang="en-US" sz="2000" dirty="0" err="1"/>
                <a:t>인터네트워킹</a:t>
              </a:r>
              <a:r>
                <a:rPr lang="ko-KR" altLang="en-US" sz="2000" dirty="0"/>
                <a:t>(</a:t>
              </a:r>
              <a:r>
                <a:rPr lang="en-US" altLang="ko-KR" sz="2000" dirty="0"/>
                <a:t>internetworks)</a:t>
              </a:r>
            </a:p>
            <a:p>
              <a:pPr eaLnBrk="1" latinLnBrk="1" hangingPunct="1">
                <a:spcBef>
                  <a:spcPts val="600"/>
                </a:spcBef>
              </a:pPr>
              <a:r>
                <a:rPr lang="en-US" altLang="ko-KR" sz="2000" dirty="0"/>
                <a:t>    </a:t>
              </a:r>
              <a:r>
                <a:rPr lang="en-US" altLang="ko-KR" sz="2000" dirty="0">
                  <a:latin typeface="굴림"/>
                  <a:ea typeface="굴림"/>
                </a:rPr>
                <a:t>⇒ </a:t>
              </a:r>
              <a:r>
                <a:rPr lang="en-US" altLang="ko-KR" sz="2000" dirty="0"/>
                <a:t>Network of Networks</a:t>
              </a:r>
              <a:endParaRPr lang="ko-KR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62575" y="56388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39280"/>
            <a:ext cx="8305800" cy="571872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2800" dirty="0"/>
              <a:t>회선 </a:t>
            </a:r>
            <a:r>
              <a:rPr lang="ko-KR" altLang="en-US" sz="2800" dirty="0" err="1"/>
              <a:t>스위칭</a:t>
            </a:r>
            <a:r>
              <a:rPr lang="ko-KR" altLang="en-US" sz="2800" dirty="0"/>
              <a:t> (</a:t>
            </a:r>
            <a:r>
              <a:rPr lang="en-US" altLang="ko-KR" sz="2800" dirty="0"/>
              <a:t>circuit switching): </a:t>
            </a:r>
            <a:r>
              <a:rPr lang="ko-KR" altLang="en-US" sz="2800" dirty="0"/>
              <a:t>전화 네트워크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dirty="0"/>
              <a:t>스위치가 </a:t>
            </a:r>
            <a:r>
              <a:rPr lang="ko-KR" altLang="en-US" sz="2400" dirty="0">
                <a:solidFill>
                  <a:srgbClr val="FF0000"/>
                </a:solidFill>
              </a:rPr>
              <a:t>사전</a:t>
            </a:r>
            <a:r>
              <a:rPr lang="ko-KR" altLang="en-US" sz="2400" dirty="0"/>
              <a:t>에 </a:t>
            </a:r>
            <a:r>
              <a:rPr lang="en-US" altLang="ko-KR" sz="2400" dirty="0"/>
              <a:t>output link </a:t>
            </a:r>
            <a:r>
              <a:rPr lang="ko-KR" altLang="en-US" sz="2400" dirty="0"/>
              <a:t>에 </a:t>
            </a:r>
            <a:r>
              <a:rPr lang="ko-KR" altLang="en-US" sz="2400" dirty="0">
                <a:solidFill>
                  <a:srgbClr val="FF0000"/>
                </a:solidFill>
              </a:rPr>
              <a:t>전용</a:t>
            </a:r>
            <a:r>
              <a:rPr lang="ko-KR" altLang="en-US" sz="2400" dirty="0"/>
              <a:t> 회선</a:t>
            </a:r>
            <a:r>
              <a:rPr lang="en-US" altLang="ko-KR" sz="2400" dirty="0"/>
              <a:t>(</a:t>
            </a:r>
            <a:r>
              <a:rPr lang="ko-KR" altLang="en-US" sz="2400" dirty="0"/>
              <a:t>용량</a:t>
            </a:r>
            <a:r>
              <a:rPr lang="en-US" altLang="ko-KR" sz="2400" dirty="0"/>
              <a:t>) </a:t>
            </a:r>
            <a:r>
              <a:rPr lang="ko-KR" altLang="en-US" sz="2400" dirty="0"/>
              <a:t>확보</a:t>
            </a:r>
            <a:endParaRPr lang="en-US" altLang="ko-KR" sz="2400" dirty="0"/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dirty="0" err="1">
                <a:solidFill>
                  <a:srgbClr val="FF0000"/>
                </a:solidFill>
              </a:rPr>
              <a:t>비트스트림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중단</a:t>
            </a:r>
            <a:r>
              <a:rPr lang="en-US" altLang="ko-KR" sz="2400" dirty="0"/>
              <a:t>/</a:t>
            </a:r>
            <a:r>
              <a:rPr lang="ko-KR" altLang="en-US" sz="2400" dirty="0"/>
              <a:t>간섭 없이 송/수신 </a:t>
            </a:r>
            <a:r>
              <a:rPr lang="en-US" altLang="ko-KR" sz="2400" dirty="0"/>
              <a:t>(</a:t>
            </a:r>
            <a:r>
              <a:rPr lang="ko-KR" altLang="en-US" sz="2400" dirty="0"/>
              <a:t>흘려 보냄</a:t>
            </a:r>
            <a:r>
              <a:rPr lang="en-US" altLang="ko-KR" sz="2400" dirty="0"/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dirty="0"/>
              <a:t>기본적으로 </a:t>
            </a:r>
            <a:r>
              <a:rPr lang="en-US" altLang="ko-KR" sz="2400" dirty="0"/>
              <a:t>point-to-point  </a:t>
            </a:r>
            <a:r>
              <a:rPr lang="ko-KR" altLang="en-US" sz="2400" dirty="0"/>
              <a:t>연결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800" dirty="0" err="1"/>
              <a:t>패킷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스위칭</a:t>
            </a:r>
            <a:r>
              <a:rPr lang="ko-KR" altLang="en-US" sz="2800" dirty="0"/>
              <a:t> (</a:t>
            </a:r>
            <a:r>
              <a:rPr lang="en-US" altLang="ko-KR" sz="2800" dirty="0"/>
              <a:t>packet switching): </a:t>
            </a:r>
            <a:r>
              <a:rPr lang="ko-KR" altLang="en-US" sz="2800" dirty="0"/>
              <a:t>인터넷</a:t>
            </a:r>
            <a:r>
              <a:rPr lang="en-US" altLang="ko-KR" sz="2800" dirty="0"/>
              <a:t>/</a:t>
            </a:r>
            <a:r>
              <a:rPr lang="ko-KR" altLang="en-US" sz="2800" dirty="0"/>
              <a:t>우편	</a:t>
            </a:r>
          </a:p>
          <a:p>
            <a:pPr lvl="1" eaLnBrk="1" hangingPunct="1">
              <a:buFontTx/>
              <a:buChar char="-"/>
            </a:pPr>
            <a:r>
              <a:rPr lang="ko-KR" altLang="en-US" sz="2400" dirty="0"/>
              <a:t>데이터를 묶음으로 전송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패킷</a:t>
            </a:r>
            <a:endParaRPr lang="en-US" altLang="ko-KR" sz="2400" dirty="0"/>
          </a:p>
          <a:p>
            <a:pPr lvl="1" eaLnBrk="1" hangingPunct="1">
              <a:buFontTx/>
              <a:buChar char="-"/>
            </a:pPr>
            <a:r>
              <a:rPr lang="ko-KR" altLang="en-US" sz="2400" dirty="0"/>
              <a:t>스위치 동작 </a:t>
            </a:r>
            <a:r>
              <a:rPr lang="en-US" altLang="ko-KR" sz="2400" dirty="0"/>
              <a:t>: store-</a:t>
            </a:r>
            <a:r>
              <a:rPr lang="en-US" altLang="ko-KR" sz="2400" dirty="0">
                <a:solidFill>
                  <a:srgbClr val="FF0000"/>
                </a:solidFill>
              </a:rPr>
              <a:t>and</a:t>
            </a:r>
            <a:r>
              <a:rPr lang="en-US" altLang="ko-KR" sz="2400" dirty="0"/>
              <a:t>-forward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800" dirty="0"/>
              <a:t>컴퓨터</a:t>
            </a:r>
            <a:r>
              <a:rPr lang="en-US" altLang="ko-KR" sz="2800" dirty="0"/>
              <a:t> </a:t>
            </a:r>
            <a:r>
              <a:rPr lang="ko-KR" altLang="en-US" sz="2800" dirty="0"/>
              <a:t>통신에 적합한 것은</a:t>
            </a:r>
            <a:r>
              <a:rPr lang="en-US" altLang="ko-KR" sz="2800" dirty="0"/>
              <a:t>?</a:t>
            </a:r>
            <a:r>
              <a:rPr lang="ko-KR" altLang="en-US" sz="2800" dirty="0"/>
              <a:t>		</a:t>
            </a:r>
          </a:p>
          <a:p>
            <a:pPr lvl="1" eaLnBrk="1" hangingPunct="1">
              <a:buFontTx/>
              <a:buChar char="-"/>
            </a:pPr>
            <a:r>
              <a:rPr lang="ko-KR" altLang="en-US" sz="2400" dirty="0"/>
              <a:t>사용자 입장 </a:t>
            </a:r>
            <a:r>
              <a:rPr lang="en-US" altLang="ko-KR" sz="2400" dirty="0" err="1"/>
              <a:t>vs</a:t>
            </a:r>
            <a:r>
              <a:rPr lang="en-US" altLang="ko-KR" sz="2400" dirty="0"/>
              <a:t> </a:t>
            </a:r>
            <a:r>
              <a:rPr lang="ko-KR" altLang="en-US" sz="2400" dirty="0"/>
              <a:t>네트워크 입장</a:t>
            </a:r>
            <a:r>
              <a:rPr lang="en-US" altLang="ko-KR" sz="2400" dirty="0"/>
              <a:t>?</a:t>
            </a:r>
          </a:p>
          <a:p>
            <a:pPr lvl="1" eaLnBrk="1" hangingPunct="1">
              <a:buFontTx/>
              <a:buChar char="-"/>
            </a:pPr>
            <a:r>
              <a:rPr lang="en-US" altLang="ko-KR" sz="2400" dirty="0" err="1"/>
              <a:t>bursty</a:t>
            </a:r>
            <a:r>
              <a:rPr lang="ko-KR" altLang="en-US" sz="2400" dirty="0"/>
              <a:t> </a:t>
            </a:r>
            <a:r>
              <a:rPr lang="en-US" altLang="ko-KR" sz="2400" dirty="0"/>
              <a:t>traffic</a:t>
            </a:r>
            <a:r>
              <a:rPr lang="ko-KR" altLang="en-US" sz="2400" dirty="0"/>
              <a:t> 처리에 적합한 것은</a:t>
            </a:r>
            <a:r>
              <a:rPr lang="en-US" altLang="ko-KR" sz="2400" dirty="0"/>
              <a:t>?</a:t>
            </a:r>
          </a:p>
        </p:txBody>
      </p:sp>
      <p:sp>
        <p:nvSpPr>
          <p:cNvPr id="14340" name="Rectangle 75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772400" cy="914400"/>
          </a:xfrm>
          <a:noFill/>
        </p:spPr>
        <p:txBody>
          <a:bodyPr/>
          <a:lstStyle/>
          <a:p>
            <a:pPr eaLnBrk="1" hangingPunct="1"/>
            <a:r>
              <a:rPr lang="ko-KR" altLang="en-US" sz="4000" dirty="0"/>
              <a:t>간접 연결 방법 </a:t>
            </a:r>
            <a:r>
              <a:rPr lang="en-US" altLang="ko-KR" sz="4000" dirty="0"/>
              <a:t>: </a:t>
            </a:r>
            <a:r>
              <a:rPr lang="ko-KR" altLang="en-US" sz="4000" dirty="0" err="1"/>
              <a:t>스위칭</a:t>
            </a:r>
            <a:r>
              <a:rPr lang="ko-KR" altLang="en-US" sz="4000" dirty="0"/>
              <a:t> 정책</a:t>
            </a:r>
            <a:r>
              <a:rPr lang="ko-KR" altLang="en-US" dirty="0"/>
              <a:t> </a:t>
            </a:r>
          </a:p>
        </p:txBody>
      </p:sp>
      <p:sp>
        <p:nvSpPr>
          <p:cNvPr id="14341" name="Text Box 76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1장. 기본 개념: 요구 사항 </a:t>
            </a:r>
            <a:r>
              <a:rPr kumimoji="1" lang="en-US" altLang="ko-KR" sz="1000" b="1"/>
              <a:t>1</a:t>
            </a:r>
            <a:endParaRPr kumimoji="1" lang="ko-KR" altLang="en-US"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새 프레젠테이션">
  <a:themeElements>
    <a:clrScheme name="새 프레젠테이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새 프레젠테이션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Office\Templates\새 프레젠테이션.pot</Template>
  <TotalTime>5444</TotalTime>
  <Words>2293</Words>
  <Application>Microsoft Office PowerPoint</Application>
  <PresentationFormat>화면 슬라이드 쇼(4:3)</PresentationFormat>
  <Paragraphs>633</Paragraphs>
  <Slides>44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Monotype Sorts</vt:lpstr>
      <vt:lpstr>ＭＳ Ｐゴシック</vt:lpstr>
      <vt:lpstr>PMingLiU</vt:lpstr>
      <vt:lpstr>굴림</vt:lpstr>
      <vt:lpstr>Arial</vt:lpstr>
      <vt:lpstr>Comic Sans MS</vt:lpstr>
      <vt:lpstr>Gill Sans MT</vt:lpstr>
      <vt:lpstr>Helvetica</vt:lpstr>
      <vt:lpstr>Symbol</vt:lpstr>
      <vt:lpstr>Times New Roman</vt:lpstr>
      <vt:lpstr>Wingdings</vt:lpstr>
      <vt:lpstr>새 프레젠테이션</vt:lpstr>
      <vt:lpstr>ClipArt</vt:lpstr>
      <vt:lpstr>VISIO</vt:lpstr>
      <vt:lpstr>PowerPoint 프레젠테이션</vt:lpstr>
      <vt:lpstr>Larry Peterson</vt:lpstr>
      <vt:lpstr>  네트워크를 보는 관점 -- 관심 사항</vt:lpstr>
      <vt:lpstr>컴퓨터통신/컴퓨터네트워크  분야  </vt:lpstr>
      <vt:lpstr>PowerPoint 프레젠테이션</vt:lpstr>
      <vt:lpstr>연결 (Connectivity)  </vt:lpstr>
      <vt:lpstr>연결: 직접 링크 (Direct Links )  </vt:lpstr>
      <vt:lpstr>간접 연결 : Switched Networking</vt:lpstr>
      <vt:lpstr>간접 연결 방법 : 스위칭 정책 </vt:lpstr>
      <vt:lpstr>연결: 선결 과제 어드레싱(Addressing) 및 라우팅(Routing)</vt:lpstr>
      <vt:lpstr>비용 효율적인 자원 공유  (Resource Sharing) </vt:lpstr>
      <vt:lpstr>Multiplexing</vt:lpstr>
      <vt:lpstr>주파수분할 다중화 (Frequency Division Multiplexing)</vt:lpstr>
      <vt:lpstr>시분할 다중화 (Time Division Multiplexing)</vt:lpstr>
      <vt:lpstr>다중화 : FDM and TDM</vt:lpstr>
      <vt:lpstr>통계적 다중화 (Statistical Multiplexing) </vt:lpstr>
      <vt:lpstr>Splitting</vt:lpstr>
      <vt:lpstr>통계적 다중화와 패킷스위칭 </vt:lpstr>
      <vt:lpstr>!참고!  :  서킷스위칭 ⇒다중화 ?</vt:lpstr>
      <vt:lpstr> 통신 서비스 제공 </vt:lpstr>
      <vt:lpstr> 통신 서비스 : 통신 장애 극복 </vt:lpstr>
      <vt:lpstr>PowerPoint 프레젠테이션</vt:lpstr>
      <vt:lpstr>프로토콜 (Protocol) </vt:lpstr>
      <vt:lpstr>계층화 (Layering)</vt:lpstr>
      <vt:lpstr>프로토콜 계층/개체</vt:lpstr>
      <vt:lpstr>(전체) 프로토콜 정의: 프로토콜 그래프  </vt:lpstr>
      <vt:lpstr>(계층적) 프로토콜: 동작 원칙</vt:lpstr>
      <vt:lpstr>Layering: logical communication </vt:lpstr>
      <vt:lpstr>Layering: physical communication </vt:lpstr>
      <vt:lpstr>추상화/계층화 개념 정리</vt:lpstr>
      <vt:lpstr>표준 구조 (Standard Architectures) (1) </vt:lpstr>
      <vt:lpstr>7 계층 (기능) 정의</vt:lpstr>
      <vt:lpstr>표준 구조 (Standard Architectures) (2) </vt:lpstr>
      <vt:lpstr>OSI (7계층) 모델에 대해 설명하시오.</vt:lpstr>
      <vt:lpstr>PowerPoint 프레젠테이션</vt:lpstr>
      <vt:lpstr>성능 (Performance): 대역폭 </vt:lpstr>
      <vt:lpstr>성능 : 소요시간/지연시간 </vt:lpstr>
      <vt:lpstr>PowerPoint 프레젠테이션</vt:lpstr>
      <vt:lpstr>Timing of  Packet Switching</vt:lpstr>
      <vt:lpstr>Packet Segmentation : Pipelining</vt:lpstr>
      <vt:lpstr>성능 (Performance) (3) </vt:lpstr>
      <vt:lpstr>지연시간 x 대역폭  (Delay x Bandwidth Product)</vt:lpstr>
      <vt:lpstr>Frames</vt:lpstr>
      <vt:lpstr>성능:  기타 사항</vt:lpstr>
    </vt:vector>
  </TitlesOfParts>
  <Company>네트워크연구실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서론(Introduction)</dc:title>
  <dc:creator>cypark</dc:creator>
  <cp:lastModifiedBy>박창윤 (Chang Yun Park)</cp:lastModifiedBy>
  <cp:revision>182</cp:revision>
  <cp:lastPrinted>2000-02-29T09:11:10Z</cp:lastPrinted>
  <dcterms:created xsi:type="dcterms:W3CDTF">2000-02-24T06:38:27Z</dcterms:created>
  <dcterms:modified xsi:type="dcterms:W3CDTF">2020-07-29T12:38:51Z</dcterms:modified>
</cp:coreProperties>
</file>